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3"/>
  </p:notesMasterIdLst>
  <p:handoutMasterIdLst>
    <p:handoutMasterId r:id="rId24"/>
  </p:handoutMasterIdLst>
  <p:sldIdLst>
    <p:sldId id="716" r:id="rId2"/>
    <p:sldId id="1569" r:id="rId3"/>
    <p:sldId id="1558" r:id="rId4"/>
    <p:sldId id="281" r:id="rId5"/>
    <p:sldId id="1589" r:id="rId6"/>
    <p:sldId id="266" r:id="rId7"/>
    <p:sldId id="1583" r:id="rId8"/>
    <p:sldId id="1584" r:id="rId9"/>
    <p:sldId id="258" r:id="rId10"/>
    <p:sldId id="1597" r:id="rId11"/>
    <p:sldId id="1585" r:id="rId12"/>
    <p:sldId id="293" r:id="rId13"/>
    <p:sldId id="257" r:id="rId14"/>
    <p:sldId id="1602" r:id="rId15"/>
    <p:sldId id="1603" r:id="rId16"/>
    <p:sldId id="1601" r:id="rId17"/>
    <p:sldId id="1576" r:id="rId18"/>
    <p:sldId id="1587" r:id="rId19"/>
    <p:sldId id="1593" r:id="rId20"/>
    <p:sldId id="1573" r:id="rId21"/>
    <p:sldId id="1600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pos="1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8000"/>
    <a:srgbClr val="009900"/>
    <a:srgbClr val="FF0000"/>
    <a:srgbClr val="FFFF99"/>
    <a:srgbClr val="00FF00"/>
    <a:srgbClr val="FF5050"/>
    <a:srgbClr val="FF9966"/>
    <a:srgbClr val="FFFF66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843" autoAdjust="0"/>
    <p:restoredTop sz="86438" autoAdjust="0"/>
  </p:normalViewPr>
  <p:slideViewPr>
    <p:cSldViewPr>
      <p:cViewPr varScale="1">
        <p:scale>
          <a:sx n="128" d="100"/>
          <a:sy n="128" d="100"/>
        </p:scale>
        <p:origin x="792" y="184"/>
      </p:cViewPr>
      <p:guideLst>
        <p:guide orient="horz" pos="890"/>
        <p:guide pos="115"/>
      </p:guideLst>
    </p:cSldViewPr>
  </p:slideViewPr>
  <p:outlineViewPr>
    <p:cViewPr>
      <p:scale>
        <a:sx n="33" d="100"/>
        <a:sy n="33" d="100"/>
      </p:scale>
      <p:origin x="0" y="-171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25/11/2022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25/11/2022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~2.8 ns bunches * 222 </a:t>
            </a:r>
            <a:r>
              <a:rPr lang="en-GB" dirty="0">
                <a:sym typeface="Wingdings" pitchFamily="2" charset="2"/>
              </a:rPr>
              <a:t> 630 ns beam in PSB bucket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28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857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C4663-EE4D-E24E-A2EA-FDCE6EBD37E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0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11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9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168311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073888"/>
            <a:ext cx="8763034" cy="5092995"/>
          </a:xfrm>
        </p:spPr>
        <p:txBody>
          <a:bodyPr/>
          <a:lstStyle>
            <a:lvl2pPr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843C935-4B5D-C14F-A09A-C12588DA7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2667" y="63361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0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721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25.11.2022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5F63-A0E0-4CF5-B013-0465B2B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07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25.11.2022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A3D6F-A154-6F4A-A88E-B2E423078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1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xfrm>
            <a:off x="891540" y="182880"/>
            <a:ext cx="7360920" cy="662941"/>
          </a:xfrm>
          <a:prstGeom prst="rect">
            <a:avLst/>
          </a:prstGeom>
        </p:spPr>
        <p:txBody>
          <a:bodyPr lIns="48767" tIns="48767" rIns="48767" bIns="48767">
            <a:noAutofit/>
          </a:bodyPr>
          <a:lstStyle>
            <a:lvl1pPr defTabSz="411465">
              <a:defRPr sz="2812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54" name="Shape 154"/>
          <p:cNvSpPr>
            <a:spLocks noGrp="1"/>
          </p:cNvSpPr>
          <p:nvPr>
            <p:ph type="body" idx="1"/>
          </p:nvPr>
        </p:nvSpPr>
        <p:spPr>
          <a:xfrm>
            <a:off x="891540" y="880110"/>
            <a:ext cx="7360920" cy="5086350"/>
          </a:xfrm>
          <a:prstGeom prst="rect">
            <a:avLst/>
          </a:prstGeom>
        </p:spPr>
        <p:txBody>
          <a:bodyPr lIns="48767" tIns="48767" rIns="48767" bIns="48767">
            <a:noAutofit/>
          </a:bodyPr>
          <a:lstStyle>
            <a:lvl1pPr marL="578623" indent="-400036" defTabSz="411465">
              <a:spcBef>
                <a:spcPts val="1617"/>
              </a:spcBef>
              <a:buSzPct val="171000"/>
              <a:defRPr sz="225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  <a:lvl2pPr marL="819716" indent="-400036" defTabSz="411465">
              <a:spcBef>
                <a:spcPts val="1617"/>
              </a:spcBef>
              <a:buSzPct val="171000"/>
              <a:defRPr sz="225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2pPr>
            <a:lvl3pPr marL="1060809" indent="-400036" defTabSz="411465">
              <a:spcBef>
                <a:spcPts val="1617"/>
              </a:spcBef>
              <a:buSzPct val="171000"/>
              <a:defRPr sz="225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3pPr>
            <a:lvl4pPr marL="1310832" indent="-400036" defTabSz="411465">
              <a:spcBef>
                <a:spcPts val="1617"/>
              </a:spcBef>
              <a:buSzPct val="171000"/>
              <a:defRPr sz="225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4pPr>
            <a:lvl5pPr marL="1551925" indent="-400036" defTabSz="411465">
              <a:spcBef>
                <a:spcPts val="1617"/>
              </a:spcBef>
              <a:buSzPct val="171000"/>
              <a:defRPr sz="225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Shape 155"/>
          <p:cNvSpPr>
            <a:spLocks noGrp="1"/>
          </p:cNvSpPr>
          <p:nvPr>
            <p:ph type="sldNum" sz="quarter" idx="2"/>
          </p:nvPr>
        </p:nvSpPr>
        <p:spPr>
          <a:xfrm>
            <a:off x="4456093" y="6526530"/>
            <a:ext cx="220385" cy="238245"/>
          </a:xfrm>
          <a:prstGeom prst="rect">
            <a:avLst/>
          </a:prstGeom>
        </p:spPr>
        <p:txBody>
          <a:bodyPr lIns="48767" tIns="48767" rIns="48767" bIns="48767"/>
          <a:lstStyle>
            <a:lvl1pPr defTabSz="411465">
              <a:defRPr sz="1125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939471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91264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6858000" y="6337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2" r:id="rId4"/>
    <p:sldLayoutId id="2147483693" r:id="rId5"/>
    <p:sldLayoutId id="2147483695" r:id="rId6"/>
    <p:sldLayoutId id="2147483697" r:id="rId7"/>
    <p:sldLayoutId id="2147483700" r:id="rId8"/>
    <p:sldLayoutId id="2147483701" r:id="rId9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ft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2" descr="LOGOfin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693" y="221894"/>
            <a:ext cx="864122" cy="1081238"/>
          </a:xfrm>
          <a:prstGeom prst="rect">
            <a:avLst/>
          </a:prstGeom>
        </p:spPr>
      </p:pic>
      <p:sp>
        <p:nvSpPr>
          <p:cNvPr id="2" name="AutoShape 2" descr="https://espace2013.cern.ch/fcc/PublishingImages/AlpsWithFCC950x2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pic>
        <p:nvPicPr>
          <p:cNvPr id="3074" name="Picture 2" descr="http://sciencesprings.files.wordpress.com/2013/01/cern-lhc-n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73011"/>
            <a:ext cx="9144000" cy="318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9249" y="1364687"/>
            <a:ext cx="88947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Brainstorming on Possible MDs </a:t>
            </a:r>
            <a:br>
              <a:rPr lang="en-GB" sz="2800" b="1" dirty="0"/>
            </a:br>
            <a:r>
              <a:rPr lang="en-GB" sz="2800" b="1" dirty="0"/>
              <a:t>in CERN acc. complex</a:t>
            </a:r>
          </a:p>
          <a:p>
            <a:r>
              <a:rPr lang="en-GB" sz="2000" u="sng" dirty="0"/>
              <a:t>S. Gilardoni –SY/STI</a:t>
            </a:r>
          </a:p>
          <a:p>
            <a:r>
              <a:rPr lang="en-US" sz="2000" dirty="0"/>
              <a:t>Nov. 2022 </a:t>
            </a: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71828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45616-B020-3744-AC79-E075116C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C31AC-AA19-B042-BD55-C1CBB1964A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0" b="17823"/>
          <a:stretch/>
        </p:blipFill>
        <p:spPr>
          <a:xfrm>
            <a:off x="611560" y="1268760"/>
            <a:ext cx="7704856" cy="482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3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AC7A9-1C7B-5C4A-815B-D9FB9520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main features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D6F8B4-6EA9-8943-AEDA-A7DBB74D6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1087" y="248395"/>
            <a:ext cx="4038600" cy="610669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100" dirty="0"/>
              <a:t>Injection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Max: 2 GeV protons</a:t>
            </a:r>
            <a:endParaRPr lang="en-US" sz="1100" baseline="30000" dirty="0"/>
          </a:p>
          <a:p>
            <a:pPr lvl="1">
              <a:lnSpc>
                <a:spcPct val="120000"/>
              </a:lnSpc>
            </a:pPr>
            <a:r>
              <a:rPr lang="en-US" sz="1100" dirty="0"/>
              <a:t>70 MeV/n lead ions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Single turn injections</a:t>
            </a:r>
          </a:p>
          <a:p>
            <a:pPr>
              <a:lnSpc>
                <a:spcPct val="120000"/>
              </a:lnSpc>
            </a:pPr>
            <a:r>
              <a:rPr lang="en-US" sz="1100" dirty="0"/>
              <a:t>Lattice: FODO with combined-function magnets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Transition crossing with gamma-jump at 6.1 GeV</a:t>
            </a:r>
          </a:p>
          <a:p>
            <a:pPr>
              <a:lnSpc>
                <a:spcPct val="120000"/>
              </a:lnSpc>
            </a:pPr>
            <a:r>
              <a:rPr lang="en-US" sz="1100" dirty="0"/>
              <a:t>Acceleration cycle 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Up to 3.6 s depending on final user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1.2 cycling period</a:t>
            </a:r>
          </a:p>
          <a:p>
            <a:pPr>
              <a:lnSpc>
                <a:spcPct val="120000"/>
              </a:lnSpc>
            </a:pPr>
            <a:r>
              <a:rPr lang="en-US" sz="1100" dirty="0"/>
              <a:t>RF: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10 MHz ferrite loaded main RF system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20, 40, 80 MHz for LHC beams production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200 MHz for beam recapture after de-bunching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h=7, 8,16, 21, 42, 84,168</a:t>
            </a:r>
          </a:p>
          <a:p>
            <a:pPr lvl="1">
              <a:lnSpc>
                <a:spcPct val="120000"/>
              </a:lnSpc>
            </a:pPr>
            <a:r>
              <a:rPr lang="en-US" sz="1100" dirty="0" err="1"/>
              <a:t>Finemet</a:t>
            </a:r>
            <a:r>
              <a:rPr lang="en-US" sz="1100" dirty="0"/>
              <a:t> as longitudinal feedback system</a:t>
            </a:r>
          </a:p>
          <a:p>
            <a:pPr>
              <a:lnSpc>
                <a:spcPct val="120000"/>
              </a:lnSpc>
            </a:pPr>
            <a:r>
              <a:rPr lang="en-US" sz="1100" dirty="0"/>
              <a:t>Extraction: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Fast extraction at 20 GeV and 26 GeV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Multiturn (5 turns) extraction at 14 GeV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Slow extraction 24 GeV</a:t>
            </a:r>
          </a:p>
          <a:p>
            <a:pPr>
              <a:lnSpc>
                <a:spcPct val="120000"/>
              </a:lnSpc>
            </a:pPr>
            <a:r>
              <a:rPr lang="en-US" sz="1100" dirty="0"/>
              <a:t>Particles types: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Protons, Ions (Pb, O, S, In, </a:t>
            </a:r>
            <a:r>
              <a:rPr lang="en-US" sz="1100" dirty="0" err="1"/>
              <a:t>Xe</a:t>
            </a:r>
            <a:r>
              <a:rPr lang="en-US" sz="1100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1100" dirty="0"/>
              <a:t>In the past: anti-protons, e+, e-</a:t>
            </a:r>
          </a:p>
          <a:p>
            <a:pPr>
              <a:lnSpc>
                <a:spcPct val="120000"/>
              </a:lnSpc>
            </a:pPr>
            <a:r>
              <a:rPr lang="en-US" sz="1100" dirty="0"/>
              <a:t>Max total intensity: ~ 4e13 </a:t>
            </a:r>
          </a:p>
          <a:p>
            <a:pPr>
              <a:lnSpc>
                <a:spcPct val="120000"/>
              </a:lnSpc>
            </a:pPr>
            <a:r>
              <a:rPr lang="en-US" sz="1100" dirty="0"/>
              <a:t>External Exp. Area: East hall, AD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8C00EB-618F-4E47-A9AB-3AA49D290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475780"/>
            <a:ext cx="4572000" cy="11911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5C174E-77B4-2748-8BB3-B6E48AB12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13" y="2852936"/>
            <a:ext cx="2552944" cy="273630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0868479-A33A-5944-A367-4108A1F0021C}"/>
              </a:ext>
            </a:extLst>
          </p:cNvPr>
          <p:cNvGrpSpPr>
            <a:grpSpLocks noChangeAspect="1"/>
          </p:cNvGrpSpPr>
          <p:nvPr/>
        </p:nvGrpSpPr>
        <p:grpSpPr>
          <a:xfrm>
            <a:off x="2735840" y="3140968"/>
            <a:ext cx="2355247" cy="2160240"/>
            <a:chOff x="2124253" y="1058238"/>
            <a:chExt cx="4752996" cy="530721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9C71E08-FBEB-D848-86B6-8206A7486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4253" y="1058238"/>
              <a:ext cx="4752996" cy="5307211"/>
            </a:xfrm>
            <a:prstGeom prst="rect">
              <a:avLst/>
            </a:prstGeom>
            <a:effectLst/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8B2E45B-0BC3-A740-886F-D2615E5997E9}"/>
                </a:ext>
              </a:extLst>
            </p:cNvPr>
            <p:cNvCxnSpPr/>
            <p:nvPr/>
          </p:nvCxnSpPr>
          <p:spPr>
            <a:xfrm flipH="1" flipV="1">
              <a:off x="4684010" y="5194469"/>
              <a:ext cx="766168" cy="546497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FA7084A-27E1-3D4A-8BE4-CE45EC2CE049}"/>
                </a:ext>
              </a:extLst>
            </p:cNvPr>
            <p:cNvCxnSpPr/>
            <p:nvPr/>
          </p:nvCxnSpPr>
          <p:spPr>
            <a:xfrm>
              <a:off x="4684010" y="4975604"/>
              <a:ext cx="0" cy="21886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9FC3390-7C87-9846-A277-7B064C7CE9BD}"/>
                </a:ext>
              </a:extLst>
            </p:cNvPr>
            <p:cNvCxnSpPr/>
            <p:nvPr/>
          </p:nvCxnSpPr>
          <p:spPr>
            <a:xfrm>
              <a:off x="4495296" y="4805135"/>
              <a:ext cx="26886" cy="17046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609ACEF-6B7F-104F-8C93-DB70E99A2061}"/>
                </a:ext>
              </a:extLst>
            </p:cNvPr>
            <p:cNvCxnSpPr/>
            <p:nvPr/>
          </p:nvCxnSpPr>
          <p:spPr>
            <a:xfrm flipV="1">
              <a:off x="4495296" y="3205470"/>
              <a:ext cx="312837" cy="159966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69AA142-BE19-F34A-A0B8-5A434C515A35}"/>
                </a:ext>
              </a:extLst>
            </p:cNvPr>
            <p:cNvCxnSpPr/>
            <p:nvPr/>
          </p:nvCxnSpPr>
          <p:spPr>
            <a:xfrm>
              <a:off x="2854478" y="2816136"/>
              <a:ext cx="1953655" cy="38641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3557A39-9C02-E247-8525-C1C544B11D28}"/>
                </a:ext>
              </a:extLst>
            </p:cNvPr>
            <p:cNvCxnSpPr/>
            <p:nvPr/>
          </p:nvCxnSpPr>
          <p:spPr>
            <a:xfrm flipV="1">
              <a:off x="2885571" y="2831287"/>
              <a:ext cx="0" cy="52863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CB0F2DA-A505-3641-9360-7D5D3B9B55F4}"/>
                </a:ext>
              </a:extLst>
            </p:cNvPr>
            <p:cNvCxnSpPr/>
            <p:nvPr/>
          </p:nvCxnSpPr>
          <p:spPr>
            <a:xfrm>
              <a:off x="2790321" y="3221604"/>
              <a:ext cx="95250" cy="16906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ight Arrow 16">
              <a:extLst>
                <a:ext uri="{FF2B5EF4-FFF2-40B4-BE49-F238E27FC236}">
                  <a16:creationId xmlns:a16="http://schemas.microsoft.com/office/drawing/2014/main" id="{F1F021D1-AF03-E342-81FD-317C5B5E4B22}"/>
                </a:ext>
              </a:extLst>
            </p:cNvPr>
            <p:cNvSpPr/>
            <p:nvPr/>
          </p:nvSpPr>
          <p:spPr>
            <a:xfrm rot="14703002">
              <a:off x="2692689" y="3154870"/>
              <a:ext cx="195263" cy="101203"/>
            </a:xfrm>
            <a:prstGeom prst="rightArrow">
              <a:avLst/>
            </a:prstGeom>
            <a:solidFill>
              <a:srgbClr val="00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B457A21-7B63-5142-81D4-01E7314FC1D6}"/>
                </a:ext>
              </a:extLst>
            </p:cNvPr>
            <p:cNvSpPr/>
            <p:nvPr/>
          </p:nvSpPr>
          <p:spPr>
            <a:xfrm>
              <a:off x="4522182" y="3051732"/>
              <a:ext cx="544912" cy="59373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B4AB20-F264-474A-9195-40B101F52A30}"/>
                </a:ext>
              </a:extLst>
            </p:cNvPr>
            <p:cNvCxnSpPr/>
            <p:nvPr/>
          </p:nvCxnSpPr>
          <p:spPr>
            <a:xfrm flipV="1">
              <a:off x="4808133" y="1455460"/>
              <a:ext cx="389433" cy="174709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CBB932D-0B27-5940-B383-F24B449E7C77}"/>
                </a:ext>
              </a:extLst>
            </p:cNvPr>
            <p:cNvCxnSpPr/>
            <p:nvPr/>
          </p:nvCxnSpPr>
          <p:spPr>
            <a:xfrm flipH="1" flipV="1">
              <a:off x="4794638" y="3221605"/>
              <a:ext cx="1843088" cy="39409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0E83695-5C26-C541-9586-DED3E99F5041}"/>
                </a:ext>
              </a:extLst>
            </p:cNvPr>
            <p:cNvCxnSpPr/>
            <p:nvPr/>
          </p:nvCxnSpPr>
          <p:spPr>
            <a:xfrm>
              <a:off x="4522182" y="4975604"/>
              <a:ext cx="16182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FD5D255-7DD6-EA47-BB87-6A95ECDE0B80}"/>
                </a:ext>
              </a:extLst>
            </p:cNvPr>
            <p:cNvCxnSpPr/>
            <p:nvPr/>
          </p:nvCxnSpPr>
          <p:spPr>
            <a:xfrm flipV="1">
              <a:off x="5197566" y="1311444"/>
              <a:ext cx="54748" cy="14401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730A77C-71D0-3541-8FA0-52826008FB24}"/>
                </a:ext>
              </a:extLst>
            </p:cNvPr>
            <p:cNvCxnSpPr/>
            <p:nvPr/>
          </p:nvCxnSpPr>
          <p:spPr>
            <a:xfrm>
              <a:off x="6415672" y="3559827"/>
              <a:ext cx="288032" cy="720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90483" y="692696"/>
            <a:ext cx="8763034" cy="52769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b="1" dirty="0">
                <a:latin typeface="Arial"/>
                <a:cs typeface="Arial"/>
              </a:rPr>
              <a:t>25 ns is bunch spacing required by the LHC </a:t>
            </a:r>
            <a:r>
              <a:rPr lang="en-GB" sz="1800" dirty="0">
                <a:latin typeface="Arial"/>
                <a:cs typeface="Arial"/>
              </a:rPr>
              <a:t>Production scheme:</a:t>
            </a:r>
          </a:p>
          <a:p>
            <a:pPr marL="0" indent="0">
              <a:buNone/>
            </a:pPr>
            <a:r>
              <a:rPr lang="en-GB" sz="1800" dirty="0">
                <a:latin typeface="Arial"/>
                <a:cs typeface="Arial"/>
              </a:rPr>
              <a:t>a) Double batch injection from PSB (3 x 2 bunches, 6 bunches for PS at h=7)</a:t>
            </a:r>
          </a:p>
          <a:p>
            <a:pPr marL="0" indent="0">
              <a:buNone/>
            </a:pPr>
            <a:r>
              <a:rPr lang="en-GB" sz="1800" dirty="0">
                <a:latin typeface="Arial"/>
                <a:cs typeface="Arial"/>
              </a:rPr>
              <a:t>b) 4 batches of 72 bunches each transferred to the SPS</a:t>
            </a:r>
            <a:br>
              <a:rPr lang="en-GB" sz="1800" dirty="0">
                <a:latin typeface="Arial"/>
                <a:cs typeface="Arial"/>
              </a:rPr>
            </a:br>
            <a:br>
              <a:rPr lang="en-GB" sz="1800" dirty="0">
                <a:latin typeface="Arial"/>
                <a:cs typeface="Arial"/>
              </a:rPr>
            </a:br>
            <a:r>
              <a:rPr lang="en-GB" sz="1800" b="1" dirty="0">
                <a:latin typeface="Arial"/>
                <a:cs typeface="Arial"/>
              </a:rPr>
              <a:t>Transverse emittance produced in the PSB, longitudinal in the PS</a:t>
            </a:r>
            <a:br>
              <a:rPr lang="en-GB" sz="2200" dirty="0">
                <a:latin typeface="Arial"/>
                <a:cs typeface="Arial"/>
              </a:rPr>
            </a:br>
            <a:endParaRPr lang="en-GB" sz="1800" dirty="0">
              <a:latin typeface="Arial"/>
              <a:cs typeface="Arial"/>
            </a:endParaRPr>
          </a:p>
          <a:p>
            <a:r>
              <a:rPr lang="en-GB" sz="1800" dirty="0" err="1">
                <a:latin typeface="Arial"/>
                <a:cs typeface="Arial"/>
              </a:rPr>
              <a:t>Multiturn</a:t>
            </a:r>
            <a:r>
              <a:rPr lang="en-GB" sz="1800" dirty="0">
                <a:latin typeface="Arial"/>
                <a:cs typeface="Arial"/>
              </a:rPr>
              <a:t> proton injection in PSB</a:t>
            </a:r>
          </a:p>
          <a:p>
            <a:r>
              <a:rPr lang="en-GB" sz="1800" dirty="0">
                <a:latin typeface="Arial"/>
                <a:cs typeface="Arial"/>
              </a:rPr>
              <a:t>RF gymnastics in PS: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Acceleration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Triple splitting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Acceleration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2 x Double </a:t>
            </a:r>
            <a:r>
              <a:rPr lang="en-GB" sz="1800" dirty="0" err="1">
                <a:latin typeface="Arial"/>
                <a:cs typeface="Arial"/>
              </a:rPr>
              <a:t>splittings</a:t>
            </a:r>
            <a:endParaRPr lang="en-GB" sz="1800" dirty="0">
              <a:latin typeface="Arial"/>
              <a:cs typeface="Arial"/>
            </a:endParaRPr>
          </a:p>
          <a:p>
            <a:pPr lvl="1"/>
            <a:r>
              <a:rPr lang="en-GB" sz="1800" dirty="0">
                <a:latin typeface="Arial"/>
                <a:cs typeface="Arial"/>
              </a:rPr>
              <a:t>Bunch rotation</a:t>
            </a:r>
            <a:br>
              <a:rPr lang="en-GB" sz="1800" dirty="0">
                <a:latin typeface="Arial"/>
                <a:cs typeface="Arial"/>
              </a:rPr>
            </a:br>
            <a:endParaRPr lang="en-GB" sz="2200" dirty="0">
              <a:latin typeface="Arial"/>
              <a:cs typeface="Arial"/>
            </a:endParaRPr>
          </a:p>
          <a:p>
            <a:pPr>
              <a:buFont typeface="Wingdings" charset="2"/>
              <a:buChar char="Ø"/>
            </a:pPr>
            <a:r>
              <a:rPr lang="en-GB" sz="1800" dirty="0">
                <a:latin typeface="Arial"/>
                <a:cs typeface="Arial"/>
              </a:rPr>
              <a:t>3 (1) RF systems in PSB</a:t>
            </a:r>
          </a:p>
          <a:p>
            <a:pPr>
              <a:buFont typeface="Wingdings" charset="2"/>
              <a:buChar char="Ø"/>
            </a:pPr>
            <a:r>
              <a:rPr lang="en-GB" sz="1800" dirty="0">
                <a:latin typeface="Arial"/>
                <a:cs typeface="Arial"/>
              </a:rPr>
              <a:t>5 RF systems in PS</a:t>
            </a:r>
          </a:p>
          <a:p>
            <a:pPr>
              <a:buFont typeface="Wingdings" charset="2"/>
              <a:buChar char="Ø"/>
            </a:pPr>
            <a:r>
              <a:rPr lang="en-GB" sz="1800" dirty="0">
                <a:latin typeface="Arial"/>
                <a:cs typeface="Arial"/>
              </a:rPr>
              <a:t>2 RF systems in SPS</a:t>
            </a:r>
          </a:p>
          <a:p>
            <a:endParaRPr lang="en-GB" sz="2200" dirty="0"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LHC25ns Production Scheme as today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8F1BBAD-943A-784F-ADBC-213B9F5523E6}"/>
              </a:ext>
            </a:extLst>
          </p:cNvPr>
          <p:cNvGrpSpPr/>
          <p:nvPr/>
        </p:nvGrpSpPr>
        <p:grpSpPr>
          <a:xfrm>
            <a:off x="4029530" y="2427914"/>
            <a:ext cx="5114470" cy="3541753"/>
            <a:chOff x="4009075" y="797846"/>
            <a:chExt cx="5114470" cy="354175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FE4BED3-7831-E545-8399-06F9529605BE}"/>
                </a:ext>
              </a:extLst>
            </p:cNvPr>
            <p:cNvSpPr txBox="1"/>
            <p:nvPr/>
          </p:nvSpPr>
          <p:spPr>
            <a:xfrm>
              <a:off x="8374622" y="242871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50 ns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2F4ADE-532C-1743-AEB7-E4D9F975E9A1}"/>
                </a:ext>
              </a:extLst>
            </p:cNvPr>
            <p:cNvSpPr txBox="1"/>
            <p:nvPr/>
          </p:nvSpPr>
          <p:spPr>
            <a:xfrm>
              <a:off x="4082215" y="3816379"/>
              <a:ext cx="4955265" cy="523220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25 ns: </a:t>
              </a:r>
              <a:r>
                <a:rPr lang="en-US" sz="1400" dirty="0">
                  <a:solidFill>
                    <a:schemeClr val="bg1"/>
                  </a:solidFill>
                  <a:sym typeface="Wingdings"/>
                </a:rPr>
                <a:t>Each PSB bunch divided by: 12  6 x 3 x 2 x 2 = </a:t>
              </a:r>
              <a:r>
                <a:rPr lang="en-US" sz="1400" b="1" dirty="0">
                  <a:solidFill>
                    <a:schemeClr val="bg1"/>
                  </a:solidFill>
                  <a:sym typeface="Wingdings"/>
                </a:rPr>
                <a:t>72</a:t>
              </a:r>
            </a:p>
            <a:p>
              <a:pPr algn="ctr"/>
              <a:r>
                <a:rPr lang="en-US" sz="1400" dirty="0">
                  <a:solidFill>
                    <a:schemeClr val="bg1"/>
                  </a:solidFill>
                  <a:sym typeface="Wingdings"/>
                </a:rPr>
                <a:t>50 ns: Each PSB bunch divided by:   6  6 x 3 x 2 = </a:t>
              </a:r>
              <a:r>
                <a:rPr lang="en-US" sz="1400" b="1" dirty="0">
                  <a:solidFill>
                    <a:schemeClr val="bg1"/>
                  </a:solidFill>
                  <a:sym typeface="Wingdings"/>
                </a:rPr>
                <a:t>36 </a:t>
              </a:r>
              <a:r>
                <a:rPr lang="en-US" sz="1400" dirty="0">
                  <a:solidFill>
                    <a:schemeClr val="bg1"/>
                  </a:solidFill>
                  <a:sym typeface="Wingdings"/>
                </a:rPr>
                <a:t>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4876B5D-9349-B04E-BE80-CC07117F6266}"/>
                </a:ext>
              </a:extLst>
            </p:cNvPr>
            <p:cNvCxnSpPr/>
            <p:nvPr/>
          </p:nvCxnSpPr>
          <p:spPr>
            <a:xfrm flipH="1" flipV="1">
              <a:off x="6070075" y="1677032"/>
              <a:ext cx="145559" cy="2"/>
            </a:xfrm>
            <a:prstGeom prst="line">
              <a:avLst/>
            </a:prstGeom>
            <a:ln>
              <a:solidFill>
                <a:srgbClr val="1A30F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788673-E1F3-BB4E-887D-2992AC861991}"/>
                </a:ext>
              </a:extLst>
            </p:cNvPr>
            <p:cNvCxnSpPr/>
            <p:nvPr/>
          </p:nvCxnSpPr>
          <p:spPr>
            <a:xfrm flipH="1">
              <a:off x="5985902" y="1680209"/>
              <a:ext cx="75884" cy="72090"/>
            </a:xfrm>
            <a:prstGeom prst="line">
              <a:avLst/>
            </a:prstGeom>
            <a:ln>
              <a:solidFill>
                <a:srgbClr val="1A30F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13E2933-417B-4E45-887E-BBE1ABBD82FC}"/>
                </a:ext>
              </a:extLst>
            </p:cNvPr>
            <p:cNvCxnSpPr/>
            <p:nvPr/>
          </p:nvCxnSpPr>
          <p:spPr>
            <a:xfrm flipH="1">
              <a:off x="6002898" y="1738394"/>
              <a:ext cx="212734" cy="3558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742C1F5-A452-E240-9A88-C7E36AB7EBF9}"/>
                </a:ext>
              </a:extLst>
            </p:cNvPr>
            <p:cNvCxnSpPr/>
            <p:nvPr/>
          </p:nvCxnSpPr>
          <p:spPr>
            <a:xfrm flipH="1">
              <a:off x="6139748" y="1677032"/>
              <a:ext cx="75884" cy="72090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45F8474-B13F-F046-8C15-905D2ACBD32C}"/>
                </a:ext>
              </a:extLst>
            </p:cNvPr>
            <p:cNvSpPr txBox="1"/>
            <p:nvPr/>
          </p:nvSpPr>
          <p:spPr>
            <a:xfrm>
              <a:off x="7467133" y="1045620"/>
              <a:ext cx="86738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1">
                      <a:lumMod val="10000"/>
                    </a:schemeClr>
                  </a:solidFill>
                </a:rPr>
                <a:t>72 bunches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273E6C-4257-2946-A3D7-9673811D1F2C}"/>
                </a:ext>
              </a:extLst>
            </p:cNvPr>
            <p:cNvSpPr txBox="1"/>
            <p:nvPr/>
          </p:nvSpPr>
          <p:spPr>
            <a:xfrm>
              <a:off x="7325189" y="871560"/>
              <a:ext cx="97607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1">
                      <a:lumMod val="10000"/>
                    </a:schemeClr>
                  </a:solidFill>
                </a:rPr>
                <a:t>Eject 36 or</a:t>
              </a:r>
            </a:p>
          </p:txBody>
        </p:sp>
        <p:pic>
          <p:nvPicPr>
            <p:cNvPr id="16" name="Picture 2" descr="C:\Heiko\Presentations\2014-11_RFUpgradesHB2014\2012-01_LHCBeamSlides\LHC25cycle_small.png">
              <a:extLst>
                <a:ext uri="{FF2B5EF4-FFF2-40B4-BE49-F238E27FC236}">
                  <a16:creationId xmlns:a16="http://schemas.microsoft.com/office/drawing/2014/main" id="{11FD3552-A7CA-FC4A-8655-5F831B60CB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6763" y="797846"/>
              <a:ext cx="4726741" cy="1216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ACB0D60-79C4-0344-A1D6-633B763A9EBF}"/>
                </a:ext>
              </a:extLst>
            </p:cNvPr>
            <p:cNvSpPr txBox="1"/>
            <p:nvPr/>
          </p:nvSpPr>
          <p:spPr>
            <a:xfrm>
              <a:off x="4302405" y="800342"/>
              <a:ext cx="13708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1">
                      <a:lumMod val="10000"/>
                    </a:schemeClr>
                  </a:solidFill>
                </a:rPr>
                <a:t>Inject </a:t>
              </a:r>
              <a:r>
                <a:rPr lang="en-US" sz="1100">
                  <a:solidFill>
                    <a:schemeClr val="accent1">
                      <a:lumMod val="10000"/>
                    </a:schemeClr>
                  </a:solidFill>
                </a:rPr>
                <a:t>4+2 bunches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F214799-57C2-0441-8ECD-C0C8296C7765}"/>
                </a:ext>
              </a:extLst>
            </p:cNvPr>
            <p:cNvSpPr txBox="1"/>
            <p:nvPr/>
          </p:nvSpPr>
          <p:spPr>
            <a:xfrm>
              <a:off x="5502440" y="1083468"/>
              <a:ext cx="5084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h = 7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127E468-0DD5-384E-9A77-CD2994C7D9AE}"/>
                </a:ext>
              </a:extLst>
            </p:cNvPr>
            <p:cNvSpPr txBox="1"/>
            <p:nvPr/>
          </p:nvSpPr>
          <p:spPr>
            <a:xfrm>
              <a:off x="6037750" y="1054163"/>
              <a:ext cx="5790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rgbClr val="FF0000"/>
                  </a:solidFill>
                </a:rPr>
                <a:t>h = 21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080BBCF-521E-BD4A-BF6F-B59C5A0F488B}"/>
                </a:ext>
              </a:extLst>
            </p:cNvPr>
            <p:cNvSpPr txBox="1"/>
            <p:nvPr/>
          </p:nvSpPr>
          <p:spPr>
            <a:xfrm rot="5400000">
              <a:off x="7523725" y="1271582"/>
              <a:ext cx="5790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rgbClr val="FF0000"/>
                  </a:solidFill>
                </a:rPr>
                <a:t>h = 84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BB3CDC7-7D05-734D-BC63-5BB9ABF93D51}"/>
                </a:ext>
              </a:extLst>
            </p:cNvPr>
            <p:cNvSpPr txBox="1"/>
            <p:nvPr/>
          </p:nvSpPr>
          <p:spPr>
            <a:xfrm>
              <a:off x="7977545" y="811558"/>
              <a:ext cx="7548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1">
                      <a:lumMod val="10000"/>
                    </a:schemeClr>
                  </a:solidFill>
                </a:rPr>
                <a:t>Eject 36 or</a:t>
              </a:r>
            </a:p>
            <a:p>
              <a:r>
                <a:rPr lang="en-US" sz="800" dirty="0">
                  <a:solidFill>
                    <a:schemeClr val="accent1">
                      <a:lumMod val="10000"/>
                    </a:schemeClr>
                  </a:solidFill>
                </a:rPr>
                <a:t>72 bunches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304E52B-DD28-774E-A7B6-9051A3C1AEDA}"/>
                </a:ext>
              </a:extLst>
            </p:cNvPr>
            <p:cNvCxnSpPr>
              <a:endCxn id="21" idx="1"/>
            </p:cNvCxnSpPr>
            <p:nvPr/>
          </p:nvCxnSpPr>
          <p:spPr>
            <a:xfrm flipV="1">
              <a:off x="7731728" y="980835"/>
              <a:ext cx="245817" cy="89749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4A2B7844-68F9-5746-A0DB-82E005C0F8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4265" y="811100"/>
              <a:ext cx="137711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Controlled blow-ups</a:t>
              </a:r>
            </a:p>
          </p:txBody>
        </p:sp>
        <p:sp>
          <p:nvSpPr>
            <p:cNvPr id="24" name="Text Box 19">
              <a:extLst>
                <a:ext uri="{FF2B5EF4-FFF2-40B4-BE49-F238E27FC236}">
                  <a16:creationId xmlns:a16="http://schemas.microsoft.com/office/drawing/2014/main" id="{7BA66F0A-2BC4-254C-BD32-71289A7C9E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7916" y="1022619"/>
              <a:ext cx="4923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 dirty="0" err="1">
                  <a:latin typeface="Symbol" pitchFamily="18" charset="2"/>
                </a:rPr>
                <a:t>g</a:t>
              </a:r>
              <a:r>
                <a:rPr lang="en-US" sz="1200" b="1" baseline="-25000" dirty="0" err="1">
                  <a:latin typeface="Constantia" pitchFamily="18" charset="0"/>
                </a:rPr>
                <a:t>tr</a:t>
              </a:r>
              <a:endParaRPr lang="en-US" sz="1200" b="1" baseline="-25000" dirty="0">
                <a:latin typeface="Constantia" pitchFamily="18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36B3C39-2708-EB42-80B6-7FBF4EBB07EA}"/>
                </a:ext>
              </a:extLst>
            </p:cNvPr>
            <p:cNvCxnSpPr/>
            <p:nvPr/>
          </p:nvCxnSpPr>
          <p:spPr>
            <a:xfrm>
              <a:off x="6774101" y="1321134"/>
              <a:ext cx="0" cy="205200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 Box 6">
              <a:extLst>
                <a:ext uri="{FF2B5EF4-FFF2-40B4-BE49-F238E27FC236}">
                  <a16:creationId xmlns:a16="http://schemas.microsoft.com/office/drawing/2014/main" id="{4568F260-3C44-7848-906E-802B62AB7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343" y="1911839"/>
              <a:ext cx="206589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Triple splitting at </a:t>
              </a:r>
              <a:r>
                <a:rPr lang="en-US" sz="1000" b="1" dirty="0" err="1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E</a:t>
              </a:r>
              <a:r>
                <a:rPr lang="en-US" sz="1000" b="1" baseline="-25000" dirty="0" err="1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kin</a:t>
              </a:r>
              <a:r>
                <a:rPr lang="en-US" sz="100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 = 2.5 </a:t>
              </a:r>
              <a:r>
                <a:rPr lang="en-US" sz="1000" b="1" dirty="0" err="1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GeV</a:t>
              </a:r>
              <a:endParaRPr lang="en-US" sz="1000" b="1" dirty="0">
                <a:solidFill>
                  <a:schemeClr val="accent1">
                    <a:lumMod val="10000"/>
                  </a:schemeClr>
                </a:solidFill>
                <a:latin typeface="+mj-lt"/>
              </a:endParaRPr>
            </a:p>
          </p:txBody>
        </p:sp>
        <p:sp>
          <p:nvSpPr>
            <p:cNvPr id="27" name="Text Box 7">
              <a:extLst>
                <a:ext uri="{FF2B5EF4-FFF2-40B4-BE49-F238E27FC236}">
                  <a16:creationId xmlns:a16="http://schemas.microsoft.com/office/drawing/2014/main" id="{59DEBB35-15FA-C14C-BC14-DE0E7E86F3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5632" y="1918847"/>
              <a:ext cx="240899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Split in four at flat top energy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DF28CB-9655-7043-9BE3-642C0BD46503}"/>
                </a:ext>
              </a:extLst>
            </p:cNvPr>
            <p:cNvSpPr txBox="1"/>
            <p:nvPr/>
          </p:nvSpPr>
          <p:spPr>
            <a:xfrm>
              <a:off x="8374622" y="1990729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25 ns</a:t>
              </a:r>
            </a:p>
          </p:txBody>
        </p:sp>
        <p:sp>
          <p:nvSpPr>
            <p:cNvPr id="29" name="AutoShape 31">
              <a:extLst>
                <a:ext uri="{FF2B5EF4-FFF2-40B4-BE49-F238E27FC236}">
                  <a16:creationId xmlns:a16="http://schemas.microsoft.com/office/drawing/2014/main" id="{28B8EEA2-D94F-BA4B-AC73-535CCCBFE3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98724">
              <a:off x="6116846" y="1682875"/>
              <a:ext cx="281354" cy="543990"/>
            </a:xfrm>
            <a:prstGeom prst="upArrow">
              <a:avLst>
                <a:gd name="adj1" fmla="val 50000"/>
                <a:gd name="adj2" fmla="val 56250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62">
                <a:latin typeface="Constantia" pitchFamily="18" charset="0"/>
              </a:endParaRPr>
            </a:p>
          </p:txBody>
        </p:sp>
        <p:sp>
          <p:nvSpPr>
            <p:cNvPr id="30" name="AutoShape 31">
              <a:extLst>
                <a:ext uri="{FF2B5EF4-FFF2-40B4-BE49-F238E27FC236}">
                  <a16:creationId xmlns:a16="http://schemas.microsoft.com/office/drawing/2014/main" id="{BEB450F5-E9CF-1447-8796-4C176D1E8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5617" y="1406005"/>
              <a:ext cx="281354" cy="543990"/>
            </a:xfrm>
            <a:prstGeom prst="upArrow">
              <a:avLst>
                <a:gd name="adj1" fmla="val 50000"/>
                <a:gd name="adj2" fmla="val 56250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62">
                <a:latin typeface="Constantia" pitchFamily="18" charset="0"/>
              </a:endParaRPr>
            </a:p>
          </p:txBody>
        </p:sp>
        <p:pic>
          <p:nvPicPr>
            <p:cNvPr id="31" name="Picture 3" descr="C:\Heiko\Presentations\2014-11_RFUpgradesHB2014\2012-01_LHCBeamSlides\LHC25\inj2allb.png">
              <a:extLst>
                <a:ext uri="{FF2B5EF4-FFF2-40B4-BE49-F238E27FC236}">
                  <a16:creationId xmlns:a16="http://schemas.microsoft.com/office/drawing/2014/main" id="{FB9DFF8A-33A5-7F44-B639-1A627B5BC7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405" y="2173712"/>
              <a:ext cx="1597502" cy="1537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 Box 9">
              <a:extLst>
                <a:ext uri="{FF2B5EF4-FFF2-40B4-BE49-F238E27FC236}">
                  <a16:creationId xmlns:a16="http://schemas.microsoft.com/office/drawing/2014/main" id="{CF5A4669-7CF9-7642-BB56-7B977C6F74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340643" y="2532004"/>
              <a:ext cx="121725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100" b="1" i="1" dirty="0" err="1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E</a:t>
              </a:r>
              <a:r>
                <a:rPr lang="en-US" sz="1100" b="1" baseline="-25000" dirty="0" err="1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kin</a:t>
              </a:r>
              <a:r>
                <a:rPr lang="en-US" sz="110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 = 2.5 </a:t>
              </a:r>
              <a:r>
                <a:rPr lang="en-US" sz="1100" b="1" dirty="0" err="1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GeV</a:t>
              </a:r>
              <a:endParaRPr lang="en-US" sz="1100" b="1" dirty="0">
                <a:solidFill>
                  <a:schemeClr val="accent1">
                    <a:lumMod val="10000"/>
                  </a:schemeClr>
                </a:solidFill>
                <a:latin typeface="+mj-lt"/>
              </a:endParaRPr>
            </a:p>
          </p:txBody>
        </p:sp>
        <p:sp>
          <p:nvSpPr>
            <p:cNvPr id="33" name="AutoShape 10">
              <a:extLst>
                <a:ext uri="{FF2B5EF4-FFF2-40B4-BE49-F238E27FC236}">
                  <a16:creationId xmlns:a16="http://schemas.microsoft.com/office/drawing/2014/main" id="{74887121-0BE5-CC48-AEA5-8BFD1FD765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101739" y="3301348"/>
              <a:ext cx="259123" cy="293867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4400 h 21600"/>
                <a:gd name="T20" fmla="*/ 18514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62">
                <a:latin typeface="Constantia" pitchFamily="18" charset="0"/>
              </a:endParaRPr>
            </a:p>
          </p:txBody>
        </p:sp>
        <p:sp>
          <p:nvSpPr>
            <p:cNvPr id="34" name="Text Box 11">
              <a:extLst>
                <a:ext uri="{FF2B5EF4-FFF2-40B4-BE49-F238E27FC236}">
                  <a16:creationId xmlns:a16="http://schemas.microsoft.com/office/drawing/2014/main" id="{C4FF4D53-3D7A-984B-9B17-D765766A4F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652246" y="2710760"/>
              <a:ext cx="97526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05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2</a:t>
              </a:r>
              <a:r>
                <a:rPr lang="en-US" sz="1050" b="1" baseline="30000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nd</a:t>
              </a:r>
              <a:r>
                <a:rPr lang="en-US" sz="105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 </a:t>
              </a:r>
              <a:r>
                <a:rPr lang="en-US" sz="110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injection</a:t>
              </a:r>
              <a:endParaRPr lang="en-US" sz="1050" b="1" dirty="0">
                <a:solidFill>
                  <a:schemeClr val="accent1">
                    <a:lumMod val="10000"/>
                  </a:schemeClr>
                </a:solidFill>
                <a:latin typeface="+mj-lt"/>
              </a:endParaRPr>
            </a:p>
          </p:txBody>
        </p:sp>
        <p:pic>
          <p:nvPicPr>
            <p:cNvPr id="35" name="Picture 5" descr="C:\Heiko\Presentations\2014-11_RFUpgradesHB2014\2012-01_LHCBeamSlides\LHC25\foursplitb12.png">
              <a:extLst>
                <a:ext uri="{FF2B5EF4-FFF2-40B4-BE49-F238E27FC236}">
                  <a16:creationId xmlns:a16="http://schemas.microsoft.com/office/drawing/2014/main" id="{34B2C2FB-C0CF-1E46-B50E-046698FB20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8719" y="2168449"/>
              <a:ext cx="1579226" cy="1553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076DC19-AC2E-2C40-AC96-A8AB8167F86E}"/>
                </a:ext>
              </a:extLst>
            </p:cNvPr>
            <p:cNvCxnSpPr/>
            <p:nvPr/>
          </p:nvCxnSpPr>
          <p:spPr>
            <a:xfrm flipV="1">
              <a:off x="6729193" y="2633910"/>
              <a:ext cx="1691674" cy="344"/>
            </a:xfrm>
            <a:prstGeom prst="line">
              <a:avLst/>
            </a:prstGeom>
            <a:ln>
              <a:solidFill>
                <a:srgbClr val="FF0000"/>
              </a:solidFill>
              <a:headEnd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18930EA-4006-F348-B908-9E671041AD7A}"/>
                </a:ext>
              </a:extLst>
            </p:cNvPr>
            <p:cNvCxnSpPr/>
            <p:nvPr/>
          </p:nvCxnSpPr>
          <p:spPr>
            <a:xfrm flipV="1">
              <a:off x="6739313" y="2196415"/>
              <a:ext cx="1691674" cy="344"/>
            </a:xfrm>
            <a:prstGeom prst="line">
              <a:avLst/>
            </a:prstGeom>
            <a:ln>
              <a:solidFill>
                <a:srgbClr val="FF0000"/>
              </a:solidFill>
              <a:headEnd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 Box 8">
              <a:extLst>
                <a:ext uri="{FF2B5EF4-FFF2-40B4-BE49-F238E27FC236}">
                  <a16:creationId xmlns:a16="http://schemas.microsoft.com/office/drawing/2014/main" id="{18E6AE75-1825-DC4A-A40E-E14716D087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857911" y="3047652"/>
              <a:ext cx="8175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10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26 </a:t>
              </a:r>
              <a:r>
                <a:rPr lang="en-US" sz="1100" b="1" dirty="0" err="1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GeV</a:t>
              </a:r>
              <a:r>
                <a:rPr lang="en-US" sz="1100" b="1" dirty="0">
                  <a:solidFill>
                    <a:schemeClr val="accent1">
                      <a:lumMod val="10000"/>
                    </a:schemeClr>
                  </a:solidFill>
                  <a:latin typeface="+mj-lt"/>
                </a:rPr>
                <a:t>/c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338CF5-5023-38A6-975B-7862EE09E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LHC and Injectors – 50 ns"/>
          <p:cNvSpPr txBox="1">
            <a:spLocks noGrp="1"/>
          </p:cNvSpPr>
          <p:nvPr>
            <p:ph type="title"/>
          </p:nvPr>
        </p:nvSpPr>
        <p:spPr>
          <a:xfrm>
            <a:off x="153827" y="97788"/>
            <a:ext cx="7965176" cy="747655"/>
          </a:xfrm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tx2"/>
                </a:solidFill>
              </a:rPr>
              <a:t>LHC and Injectors – </a:t>
            </a:r>
            <a:r>
              <a:rPr lang="en-US" dirty="0">
                <a:solidFill>
                  <a:schemeClr val="tx2"/>
                </a:solidFill>
              </a:rPr>
              <a:t>25</a:t>
            </a:r>
            <a:r>
              <a:rPr dirty="0">
                <a:solidFill>
                  <a:schemeClr val="tx2"/>
                </a:solidFill>
              </a:rPr>
              <a:t> ns</a:t>
            </a:r>
          </a:p>
        </p:txBody>
      </p:sp>
      <p:grpSp>
        <p:nvGrpSpPr>
          <p:cNvPr id="137" name="Group"/>
          <p:cNvGrpSpPr/>
          <p:nvPr/>
        </p:nvGrpSpPr>
        <p:grpSpPr>
          <a:xfrm>
            <a:off x="6951549" y="6437917"/>
            <a:ext cx="1214509" cy="330409"/>
            <a:chOff x="0" y="0"/>
            <a:chExt cx="1727301" cy="469914"/>
          </a:xfrm>
        </p:grpSpPr>
        <p:sp>
          <p:nvSpPr>
            <p:cNvPr id="135" name="Line"/>
            <p:cNvSpPr/>
            <p:nvPr/>
          </p:nvSpPr>
          <p:spPr>
            <a:xfrm>
              <a:off x="923865" y="329851"/>
              <a:ext cx="803436" cy="1"/>
            </a:xfrm>
            <a:prstGeom prst="line">
              <a:avLst/>
            </a:prstGeom>
            <a:noFill/>
            <a:ln w="12700" cap="flat">
              <a:solidFill>
                <a:srgbClr val="4F81BD"/>
              </a:solidFill>
              <a:prstDash val="solid"/>
              <a:bevel/>
              <a:tailEnd type="stealth" w="med" len="med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321457">
                <a:defRPr sz="14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984"/>
            </a:p>
          </p:txBody>
        </p:sp>
        <p:sp>
          <p:nvSpPr>
            <p:cNvPr id="136" name="Time"/>
            <p:cNvSpPr/>
            <p:nvPr/>
          </p:nvSpPr>
          <p:spPr>
            <a:xfrm>
              <a:off x="0" y="0"/>
              <a:ext cx="963319" cy="469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sz="2200"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547"/>
                <a:t>Time</a:t>
              </a:r>
            </a:p>
          </p:txBody>
        </p:sp>
      </p:grpSp>
      <p:grpSp>
        <p:nvGrpSpPr>
          <p:cNvPr id="341" name="Group"/>
          <p:cNvGrpSpPr/>
          <p:nvPr/>
        </p:nvGrpSpPr>
        <p:grpSpPr>
          <a:xfrm>
            <a:off x="27398" y="44624"/>
            <a:ext cx="9144001" cy="2736304"/>
            <a:chOff x="0" y="206473"/>
            <a:chExt cx="13004801" cy="3891631"/>
          </a:xfrm>
        </p:grpSpPr>
        <p:pic>
          <p:nvPicPr>
            <p:cNvPr id="332" name="Screen Shot 2013-05-08 at 9.43.25 AM.png" descr="Screen Shot 2013-05-08 at 9.43.25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353143"/>
              <a:ext cx="13004800" cy="22224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3" name="Line"/>
            <p:cNvSpPr/>
            <p:nvPr/>
          </p:nvSpPr>
          <p:spPr>
            <a:xfrm rot="5400000">
              <a:off x="8494175" y="636100"/>
              <a:ext cx="433494" cy="1082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277"/>
                    <a:pt x="10800" y="20879"/>
                  </a:cubicBezTo>
                  <a:lnTo>
                    <a:pt x="10800" y="11521"/>
                  </a:lnTo>
                  <a:cubicBezTo>
                    <a:pt x="10800" y="11123"/>
                    <a:pt x="5965" y="10800"/>
                    <a:pt x="0" y="10800"/>
                  </a:cubicBezTo>
                  <a:cubicBezTo>
                    <a:pt x="5965" y="10800"/>
                    <a:pt x="10800" y="10477"/>
                    <a:pt x="10800" y="10079"/>
                  </a:cubicBezTo>
                  <a:lnTo>
                    <a:pt x="10800" y="721"/>
                  </a:lnTo>
                  <a:cubicBezTo>
                    <a:pt x="10800" y="323"/>
                    <a:pt x="15635" y="0"/>
                    <a:pt x="21600" y="0"/>
                  </a:cubicBezTo>
                </a:path>
              </a:pathLst>
            </a:custGeom>
            <a:noFill/>
            <a:ln w="12700" cap="flat">
              <a:solidFill>
                <a:srgbClr val="4F81BD"/>
              </a:solidFill>
              <a:prstDash val="solid"/>
              <a:bevel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321457">
                <a:defRPr sz="2200" b="0">
                  <a:latin typeface="Calibri"/>
                  <a:ea typeface="Calibri"/>
                  <a:cs typeface="Calibri"/>
                  <a:sym typeface="Calibri"/>
                </a:defRPr>
              </a:pPr>
              <a:endParaRPr sz="1547"/>
            </a:p>
          </p:txBody>
        </p:sp>
        <p:sp>
          <p:nvSpPr>
            <p:cNvPr id="334" name="1 SPS batch…"/>
            <p:cNvSpPr/>
            <p:nvPr/>
          </p:nvSpPr>
          <p:spPr>
            <a:xfrm>
              <a:off x="7609718" y="237948"/>
              <a:ext cx="2590310" cy="685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defTabSz="321457">
                <a:defRPr b="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266" dirty="0"/>
                <a:t>1 SPS batch</a:t>
              </a:r>
            </a:p>
            <a:p>
              <a:pPr defTabSz="321457">
                <a:defRPr b="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266" dirty="0"/>
                <a:t>(</a:t>
              </a:r>
              <a:r>
                <a:rPr lang="en-US" sz="1266" dirty="0"/>
                <a:t>288 </a:t>
              </a:r>
              <a:r>
                <a:rPr sz="1266" dirty="0"/>
                <a:t>bunches)</a:t>
              </a:r>
            </a:p>
          </p:txBody>
        </p:sp>
        <p:sp>
          <p:nvSpPr>
            <p:cNvPr id="335" name="Line"/>
            <p:cNvSpPr/>
            <p:nvPr/>
          </p:nvSpPr>
          <p:spPr>
            <a:xfrm>
              <a:off x="433493" y="3656452"/>
              <a:ext cx="12571308" cy="1"/>
            </a:xfrm>
            <a:prstGeom prst="line">
              <a:avLst/>
            </a:prstGeom>
            <a:noFill/>
            <a:ln w="12700" cap="flat">
              <a:solidFill>
                <a:srgbClr val="4F81BD"/>
              </a:solidFill>
              <a:prstDash val="solid"/>
              <a:bevel/>
              <a:headEnd type="triangle" w="med" len="med"/>
              <a:tailEnd type="triangle" w="med" len="med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321457">
                <a:defRPr sz="14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984"/>
            </a:p>
          </p:txBody>
        </p:sp>
        <p:sp>
          <p:nvSpPr>
            <p:cNvPr id="336" name="2012-2013 LHC - 26.7 km - 1380 bunches – 50 ns"/>
            <p:cNvSpPr/>
            <p:nvPr/>
          </p:nvSpPr>
          <p:spPr>
            <a:xfrm>
              <a:off x="3187885" y="3628189"/>
              <a:ext cx="7048300" cy="469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sz="2200"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547" dirty="0"/>
                <a:t>LHC - 26.7 km - </a:t>
              </a:r>
              <a:r>
                <a:rPr lang="en-US" sz="1547" dirty="0"/>
                <a:t>~2500</a:t>
              </a:r>
              <a:r>
                <a:rPr sz="1547" dirty="0"/>
                <a:t> bunches – </a:t>
              </a:r>
              <a:r>
                <a:rPr lang="en-US" sz="1547" dirty="0"/>
                <a:t>25</a:t>
              </a:r>
              <a:r>
                <a:rPr sz="1547" dirty="0"/>
                <a:t> ns</a:t>
              </a:r>
            </a:p>
          </p:txBody>
        </p:sp>
        <p:sp>
          <p:nvSpPr>
            <p:cNvPr id="337" name="Abort gap"/>
            <p:cNvSpPr/>
            <p:nvPr/>
          </p:nvSpPr>
          <p:spPr>
            <a:xfrm rot="16200000">
              <a:off x="11223394" y="1754539"/>
              <a:ext cx="2137166" cy="408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266"/>
                <a:t>Abort gap</a:t>
              </a:r>
            </a:p>
          </p:txBody>
        </p:sp>
        <p:sp>
          <p:nvSpPr>
            <p:cNvPr id="338" name="Rounded Rectangle"/>
            <p:cNvSpPr/>
            <p:nvPr/>
          </p:nvSpPr>
          <p:spPr>
            <a:xfrm>
              <a:off x="8018537" y="1359190"/>
              <a:ext cx="1434897" cy="1840145"/>
            </a:xfrm>
            <a:prstGeom prst="roundRect">
              <a:avLst>
                <a:gd name="adj" fmla="val 11719"/>
              </a:avLst>
            </a:prstGeom>
            <a:noFill/>
            <a:ln w="38100" cap="flat">
              <a:solidFill>
                <a:srgbClr val="FF0000"/>
              </a:solidFill>
              <a:prstDash val="solid"/>
              <a:bevel/>
            </a:ln>
            <a:effectLst>
              <a:outerShdw blurRad="38100" dist="127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321457">
                <a:defRPr sz="2200"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547"/>
            </a:p>
          </p:txBody>
        </p:sp>
        <p:sp>
          <p:nvSpPr>
            <p:cNvPr id="339" name="Line"/>
            <p:cNvSpPr/>
            <p:nvPr/>
          </p:nvSpPr>
          <p:spPr>
            <a:xfrm rot="5400000">
              <a:off x="10726980" y="576513"/>
              <a:ext cx="433494" cy="1082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277"/>
                    <a:pt x="10800" y="20879"/>
                  </a:cubicBezTo>
                  <a:lnTo>
                    <a:pt x="10800" y="11521"/>
                  </a:lnTo>
                  <a:cubicBezTo>
                    <a:pt x="10800" y="11123"/>
                    <a:pt x="5965" y="10800"/>
                    <a:pt x="0" y="10800"/>
                  </a:cubicBezTo>
                  <a:cubicBezTo>
                    <a:pt x="5965" y="10800"/>
                    <a:pt x="10800" y="10477"/>
                    <a:pt x="10800" y="10079"/>
                  </a:cubicBezTo>
                  <a:lnTo>
                    <a:pt x="10800" y="721"/>
                  </a:lnTo>
                  <a:cubicBezTo>
                    <a:pt x="10800" y="323"/>
                    <a:pt x="15635" y="0"/>
                    <a:pt x="21600" y="0"/>
                  </a:cubicBezTo>
                </a:path>
              </a:pathLst>
            </a:custGeom>
            <a:noFill/>
            <a:ln w="12700" cap="flat">
              <a:solidFill>
                <a:srgbClr val="4F81BD"/>
              </a:solidFill>
              <a:prstDash val="solid"/>
              <a:bevel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321457">
                <a:defRPr sz="2200" b="0">
                  <a:latin typeface="Calibri"/>
                  <a:ea typeface="Calibri"/>
                  <a:cs typeface="Calibri"/>
                  <a:sym typeface="Calibri"/>
                </a:defRPr>
              </a:pPr>
              <a:endParaRPr sz="1547"/>
            </a:p>
          </p:txBody>
        </p:sp>
        <p:sp>
          <p:nvSpPr>
            <p:cNvPr id="340" name="1 PS batch…"/>
            <p:cNvSpPr/>
            <p:nvPr/>
          </p:nvSpPr>
          <p:spPr>
            <a:xfrm>
              <a:off x="9969247" y="206473"/>
              <a:ext cx="2315149" cy="685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defTabSz="321457">
                <a:defRPr b="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266" dirty="0"/>
                <a:t>1 PS batch</a:t>
              </a:r>
            </a:p>
            <a:p>
              <a:pPr defTabSz="321457">
                <a:defRPr b="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266" dirty="0"/>
                <a:t>(</a:t>
              </a:r>
              <a:r>
                <a:rPr lang="en-US" sz="1266" dirty="0"/>
                <a:t>72</a:t>
              </a:r>
              <a:r>
                <a:rPr sz="1266" dirty="0"/>
                <a:t> bunches)</a:t>
              </a:r>
            </a:p>
          </p:txBody>
        </p:sp>
      </p:grpSp>
      <p:sp>
        <p:nvSpPr>
          <p:cNvPr id="342" name="Rounded Rectangle"/>
          <p:cNvSpPr/>
          <p:nvPr/>
        </p:nvSpPr>
        <p:spPr>
          <a:xfrm>
            <a:off x="7590647" y="915388"/>
            <a:ext cx="346120" cy="1293851"/>
          </a:xfrm>
          <a:prstGeom prst="roundRect">
            <a:avLst>
              <a:gd name="adj" fmla="val 11719"/>
            </a:avLst>
          </a:prstGeom>
          <a:ln w="38100">
            <a:solidFill>
              <a:srgbClr val="FF0000"/>
            </a:solidFill>
            <a:bevel/>
          </a:ln>
          <a:effectLst>
            <a:outerShdw blurRad="38100" dist="12700" dir="5400000" rotWithShape="0">
              <a:srgbClr val="000000">
                <a:alpha val="35000"/>
              </a:srgbClr>
            </a:outerShdw>
          </a:effectLst>
        </p:spPr>
        <p:txBody>
          <a:bodyPr lIns="45719" tIns="45719" rIns="45719" bIns="45719" anchor="ctr"/>
          <a:lstStyle/>
          <a:p>
            <a:pPr defTabSz="321457">
              <a:defRPr sz="2200"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547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7F9E22-CD02-4044-9181-2E2F8C15A540}"/>
              </a:ext>
            </a:extLst>
          </p:cNvPr>
          <p:cNvSpPr txBox="1"/>
          <p:nvPr/>
        </p:nvSpPr>
        <p:spPr>
          <a:xfrm>
            <a:off x="7320304" y="5602321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Brillance</a:t>
            </a:r>
            <a:endParaRPr lang="en-US" b="1" dirty="0"/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9E44E6E6-F5BC-214E-B74F-82B6628A3B59}"/>
              </a:ext>
            </a:extLst>
          </p:cNvPr>
          <p:cNvSpPr txBox="1"/>
          <p:nvPr/>
        </p:nvSpPr>
        <p:spPr>
          <a:xfrm>
            <a:off x="6982688" y="4924902"/>
            <a:ext cx="1783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Time structure</a:t>
            </a:r>
          </a:p>
        </p:txBody>
      </p:sp>
      <p:grpSp>
        <p:nvGrpSpPr>
          <p:cNvPr id="331" name="Group"/>
          <p:cNvGrpSpPr>
            <a:grpSpLocks noChangeAspect="1"/>
          </p:cNvGrpSpPr>
          <p:nvPr/>
        </p:nvGrpSpPr>
        <p:grpSpPr>
          <a:xfrm>
            <a:off x="539552" y="2278999"/>
            <a:ext cx="8839201" cy="4158918"/>
            <a:chOff x="0" y="-2"/>
            <a:chExt cx="13077898" cy="6153259"/>
          </a:xfrm>
        </p:grpSpPr>
        <p:sp>
          <p:nvSpPr>
            <p:cNvPr id="138" name="PSB"/>
            <p:cNvSpPr/>
            <p:nvPr/>
          </p:nvSpPr>
          <p:spPr>
            <a:xfrm>
              <a:off x="0" y="4859441"/>
              <a:ext cx="773335" cy="469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sz="2200"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547"/>
                <a:t>PSB</a:t>
              </a:r>
            </a:p>
          </p:txBody>
        </p:sp>
        <p:sp>
          <p:nvSpPr>
            <p:cNvPr id="139" name="PS"/>
            <p:cNvSpPr/>
            <p:nvPr/>
          </p:nvSpPr>
          <p:spPr>
            <a:xfrm>
              <a:off x="0" y="3815112"/>
              <a:ext cx="773335" cy="469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sz="2200"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547"/>
                <a:t>PS</a:t>
              </a:r>
            </a:p>
          </p:txBody>
        </p:sp>
        <p:sp>
          <p:nvSpPr>
            <p:cNvPr id="140" name="SPS"/>
            <p:cNvSpPr/>
            <p:nvPr/>
          </p:nvSpPr>
          <p:spPr>
            <a:xfrm>
              <a:off x="0" y="2486239"/>
              <a:ext cx="773335" cy="469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sz="2200"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547"/>
                <a:t>SPS</a:t>
              </a:r>
            </a:p>
          </p:txBody>
        </p:sp>
        <p:grpSp>
          <p:nvGrpSpPr>
            <p:cNvPr id="146" name="Group"/>
            <p:cNvGrpSpPr/>
            <p:nvPr/>
          </p:nvGrpSpPr>
          <p:grpSpPr>
            <a:xfrm>
              <a:off x="1270611" y="1135689"/>
              <a:ext cx="10730283" cy="1883843"/>
              <a:chOff x="0" y="0"/>
              <a:chExt cx="10730281" cy="1883841"/>
            </a:xfrm>
          </p:grpSpPr>
          <p:sp>
            <p:nvSpPr>
              <p:cNvPr id="141" name="Line"/>
              <p:cNvSpPr/>
              <p:nvPr/>
            </p:nvSpPr>
            <p:spPr>
              <a:xfrm>
                <a:off x="0" y="1883841"/>
                <a:ext cx="7907224" cy="1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142" name="Line"/>
              <p:cNvSpPr/>
              <p:nvPr/>
            </p:nvSpPr>
            <p:spPr>
              <a:xfrm flipV="1">
                <a:off x="7907223" y="-1"/>
                <a:ext cx="1418218" cy="1883843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143" name="Line"/>
              <p:cNvSpPr/>
              <p:nvPr/>
            </p:nvSpPr>
            <p:spPr>
              <a:xfrm>
                <a:off x="9325441" y="0"/>
                <a:ext cx="471325" cy="1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144" name="Line"/>
              <p:cNvSpPr/>
              <p:nvPr/>
            </p:nvSpPr>
            <p:spPr>
              <a:xfrm>
                <a:off x="9796766" y="-1"/>
                <a:ext cx="558893" cy="1883842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145" name="Line"/>
              <p:cNvSpPr/>
              <p:nvPr/>
            </p:nvSpPr>
            <p:spPr>
              <a:xfrm>
                <a:off x="10355658" y="1883840"/>
                <a:ext cx="374624" cy="2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</p:grpSp>
        <p:grpSp>
          <p:nvGrpSpPr>
            <p:cNvPr id="192" name="Group"/>
            <p:cNvGrpSpPr/>
            <p:nvPr/>
          </p:nvGrpSpPr>
          <p:grpSpPr>
            <a:xfrm>
              <a:off x="581286" y="4861358"/>
              <a:ext cx="11419608" cy="594884"/>
              <a:chOff x="0" y="0"/>
              <a:chExt cx="11419607" cy="594882"/>
            </a:xfrm>
          </p:grpSpPr>
          <p:sp>
            <p:nvSpPr>
              <p:cNvPr id="147" name="Line"/>
              <p:cNvSpPr/>
              <p:nvPr/>
            </p:nvSpPr>
            <p:spPr>
              <a:xfrm flipV="1">
                <a:off x="1360953" y="573398"/>
                <a:ext cx="675987" cy="2686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148" name="Line"/>
              <p:cNvSpPr/>
              <p:nvPr/>
            </p:nvSpPr>
            <p:spPr>
              <a:xfrm flipV="1">
                <a:off x="3425092" y="576083"/>
                <a:ext cx="675988" cy="2687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149" name="Line"/>
              <p:cNvSpPr/>
              <p:nvPr/>
            </p:nvSpPr>
            <p:spPr>
              <a:xfrm flipV="1">
                <a:off x="5515549" y="578769"/>
                <a:ext cx="675987" cy="2686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grpSp>
            <p:nvGrpSpPr>
              <p:cNvPr id="191" name="Group"/>
              <p:cNvGrpSpPr/>
              <p:nvPr/>
            </p:nvGrpSpPr>
            <p:grpSpPr>
              <a:xfrm>
                <a:off x="0" y="-1"/>
                <a:ext cx="11419608" cy="594884"/>
                <a:chOff x="0" y="0"/>
                <a:chExt cx="11419607" cy="594882"/>
              </a:xfrm>
            </p:grpSpPr>
            <p:grpSp>
              <p:nvGrpSpPr>
                <p:cNvPr id="154" name="Group"/>
                <p:cNvGrpSpPr/>
                <p:nvPr/>
              </p:nvGrpSpPr>
              <p:grpSpPr>
                <a:xfrm>
                  <a:off x="0" y="-1"/>
                  <a:ext cx="689326" cy="575317"/>
                  <a:chOff x="0" y="0"/>
                  <a:chExt cx="689325" cy="575315"/>
                </a:xfrm>
              </p:grpSpPr>
              <p:sp>
                <p:nvSpPr>
                  <p:cNvPr id="150" name="Line"/>
                  <p:cNvSpPr/>
                  <p:nvPr/>
                </p:nvSpPr>
                <p:spPr>
                  <a:xfrm>
                    <a:off x="-1" y="575315"/>
                    <a:ext cx="24780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51" name="Line"/>
                  <p:cNvSpPr/>
                  <p:nvPr/>
                </p:nvSpPr>
                <p:spPr>
                  <a:xfrm flipV="1">
                    <a:off x="247803" y="0"/>
                    <a:ext cx="211437" cy="57531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52" name="Line"/>
                  <p:cNvSpPr/>
                  <p:nvPr/>
                </p:nvSpPr>
                <p:spPr>
                  <a:xfrm>
                    <a:off x="459239" y="0"/>
                    <a:ext cx="123052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53" name="Line"/>
                  <p:cNvSpPr/>
                  <p:nvPr/>
                </p:nvSpPr>
                <p:spPr>
                  <a:xfrm>
                    <a:off x="582290" y="-1"/>
                    <a:ext cx="107036" cy="57531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159" name="Group"/>
                <p:cNvGrpSpPr/>
                <p:nvPr/>
              </p:nvGrpSpPr>
              <p:grpSpPr>
                <a:xfrm>
                  <a:off x="671627" y="2685"/>
                  <a:ext cx="689327" cy="575317"/>
                  <a:chOff x="0" y="0"/>
                  <a:chExt cx="689325" cy="575315"/>
                </a:xfrm>
              </p:grpSpPr>
              <p:sp>
                <p:nvSpPr>
                  <p:cNvPr id="155" name="Line"/>
                  <p:cNvSpPr/>
                  <p:nvPr/>
                </p:nvSpPr>
                <p:spPr>
                  <a:xfrm>
                    <a:off x="-1" y="575315"/>
                    <a:ext cx="24780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56" name="Line"/>
                  <p:cNvSpPr/>
                  <p:nvPr/>
                </p:nvSpPr>
                <p:spPr>
                  <a:xfrm flipV="1">
                    <a:off x="247803" y="0"/>
                    <a:ext cx="211437" cy="57531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57" name="Line"/>
                  <p:cNvSpPr/>
                  <p:nvPr/>
                </p:nvSpPr>
                <p:spPr>
                  <a:xfrm>
                    <a:off x="459239" y="0"/>
                    <a:ext cx="123052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58" name="Line"/>
                  <p:cNvSpPr/>
                  <p:nvPr/>
                </p:nvSpPr>
                <p:spPr>
                  <a:xfrm>
                    <a:off x="582290" y="-1"/>
                    <a:ext cx="107036" cy="57531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164" name="Group"/>
                <p:cNvGrpSpPr/>
                <p:nvPr/>
              </p:nvGrpSpPr>
              <p:grpSpPr>
                <a:xfrm>
                  <a:off x="2036939" y="-1"/>
                  <a:ext cx="689327" cy="575317"/>
                  <a:chOff x="0" y="0"/>
                  <a:chExt cx="689325" cy="575315"/>
                </a:xfrm>
              </p:grpSpPr>
              <p:sp>
                <p:nvSpPr>
                  <p:cNvPr id="160" name="Line"/>
                  <p:cNvSpPr/>
                  <p:nvPr/>
                </p:nvSpPr>
                <p:spPr>
                  <a:xfrm>
                    <a:off x="-1" y="575315"/>
                    <a:ext cx="24780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61" name="Line"/>
                  <p:cNvSpPr/>
                  <p:nvPr/>
                </p:nvSpPr>
                <p:spPr>
                  <a:xfrm flipV="1">
                    <a:off x="247803" y="0"/>
                    <a:ext cx="211437" cy="57531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62" name="Line"/>
                  <p:cNvSpPr/>
                  <p:nvPr/>
                </p:nvSpPr>
                <p:spPr>
                  <a:xfrm>
                    <a:off x="459239" y="0"/>
                    <a:ext cx="123052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63" name="Line"/>
                  <p:cNvSpPr/>
                  <p:nvPr/>
                </p:nvSpPr>
                <p:spPr>
                  <a:xfrm>
                    <a:off x="582290" y="-1"/>
                    <a:ext cx="107036" cy="57531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169" name="Group"/>
                <p:cNvGrpSpPr/>
                <p:nvPr/>
              </p:nvGrpSpPr>
              <p:grpSpPr>
                <a:xfrm>
                  <a:off x="2748264" y="2685"/>
                  <a:ext cx="689326" cy="575317"/>
                  <a:chOff x="0" y="0"/>
                  <a:chExt cx="689325" cy="575315"/>
                </a:xfrm>
              </p:grpSpPr>
              <p:sp>
                <p:nvSpPr>
                  <p:cNvPr id="165" name="Line"/>
                  <p:cNvSpPr/>
                  <p:nvPr/>
                </p:nvSpPr>
                <p:spPr>
                  <a:xfrm>
                    <a:off x="-1" y="575315"/>
                    <a:ext cx="24780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66" name="Line"/>
                  <p:cNvSpPr/>
                  <p:nvPr/>
                </p:nvSpPr>
                <p:spPr>
                  <a:xfrm flipV="1">
                    <a:off x="247803" y="0"/>
                    <a:ext cx="211437" cy="57531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67" name="Line"/>
                  <p:cNvSpPr/>
                  <p:nvPr/>
                </p:nvSpPr>
                <p:spPr>
                  <a:xfrm>
                    <a:off x="459239" y="0"/>
                    <a:ext cx="123052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68" name="Line"/>
                  <p:cNvSpPr/>
                  <p:nvPr/>
                </p:nvSpPr>
                <p:spPr>
                  <a:xfrm>
                    <a:off x="582290" y="-1"/>
                    <a:ext cx="107036" cy="57531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174" name="Group"/>
                <p:cNvGrpSpPr/>
                <p:nvPr/>
              </p:nvGrpSpPr>
              <p:grpSpPr>
                <a:xfrm>
                  <a:off x="4101078" y="2685"/>
                  <a:ext cx="689327" cy="575317"/>
                  <a:chOff x="0" y="0"/>
                  <a:chExt cx="689325" cy="575315"/>
                </a:xfrm>
              </p:grpSpPr>
              <p:sp>
                <p:nvSpPr>
                  <p:cNvPr id="170" name="Line"/>
                  <p:cNvSpPr/>
                  <p:nvPr/>
                </p:nvSpPr>
                <p:spPr>
                  <a:xfrm>
                    <a:off x="-1" y="575315"/>
                    <a:ext cx="24780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71" name="Line"/>
                  <p:cNvSpPr/>
                  <p:nvPr/>
                </p:nvSpPr>
                <p:spPr>
                  <a:xfrm flipV="1">
                    <a:off x="247803" y="0"/>
                    <a:ext cx="211437" cy="57531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72" name="Line"/>
                  <p:cNvSpPr/>
                  <p:nvPr/>
                </p:nvSpPr>
                <p:spPr>
                  <a:xfrm>
                    <a:off x="459239" y="0"/>
                    <a:ext cx="123052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73" name="Line"/>
                  <p:cNvSpPr/>
                  <p:nvPr/>
                </p:nvSpPr>
                <p:spPr>
                  <a:xfrm>
                    <a:off x="582290" y="-1"/>
                    <a:ext cx="107036" cy="57531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179" name="Group"/>
                <p:cNvGrpSpPr/>
                <p:nvPr/>
              </p:nvGrpSpPr>
              <p:grpSpPr>
                <a:xfrm>
                  <a:off x="4799463" y="5370"/>
                  <a:ext cx="689327" cy="575317"/>
                  <a:chOff x="0" y="0"/>
                  <a:chExt cx="689325" cy="575315"/>
                </a:xfrm>
              </p:grpSpPr>
              <p:sp>
                <p:nvSpPr>
                  <p:cNvPr id="175" name="Line"/>
                  <p:cNvSpPr/>
                  <p:nvPr/>
                </p:nvSpPr>
                <p:spPr>
                  <a:xfrm>
                    <a:off x="-1" y="575315"/>
                    <a:ext cx="24780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76" name="Line"/>
                  <p:cNvSpPr/>
                  <p:nvPr/>
                </p:nvSpPr>
                <p:spPr>
                  <a:xfrm flipV="1">
                    <a:off x="247803" y="0"/>
                    <a:ext cx="211437" cy="57531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77" name="Line"/>
                  <p:cNvSpPr/>
                  <p:nvPr/>
                </p:nvSpPr>
                <p:spPr>
                  <a:xfrm>
                    <a:off x="459239" y="0"/>
                    <a:ext cx="123052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78" name="Line"/>
                  <p:cNvSpPr/>
                  <p:nvPr/>
                </p:nvSpPr>
                <p:spPr>
                  <a:xfrm>
                    <a:off x="582290" y="-1"/>
                    <a:ext cx="107036" cy="57531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184" name="Group"/>
                <p:cNvGrpSpPr/>
                <p:nvPr/>
              </p:nvGrpSpPr>
              <p:grpSpPr>
                <a:xfrm>
                  <a:off x="6187824" y="8055"/>
                  <a:ext cx="689327" cy="575317"/>
                  <a:chOff x="0" y="0"/>
                  <a:chExt cx="689325" cy="575315"/>
                </a:xfrm>
              </p:grpSpPr>
              <p:sp>
                <p:nvSpPr>
                  <p:cNvPr id="180" name="Line"/>
                  <p:cNvSpPr/>
                  <p:nvPr/>
                </p:nvSpPr>
                <p:spPr>
                  <a:xfrm>
                    <a:off x="-1" y="575315"/>
                    <a:ext cx="24780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81" name="Line"/>
                  <p:cNvSpPr/>
                  <p:nvPr/>
                </p:nvSpPr>
                <p:spPr>
                  <a:xfrm flipV="1">
                    <a:off x="247803" y="0"/>
                    <a:ext cx="211437" cy="57531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82" name="Line"/>
                  <p:cNvSpPr/>
                  <p:nvPr/>
                </p:nvSpPr>
                <p:spPr>
                  <a:xfrm>
                    <a:off x="459239" y="0"/>
                    <a:ext cx="123052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83" name="Line"/>
                  <p:cNvSpPr/>
                  <p:nvPr/>
                </p:nvSpPr>
                <p:spPr>
                  <a:xfrm>
                    <a:off x="582290" y="-1"/>
                    <a:ext cx="107036" cy="57531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189" name="Group"/>
                <p:cNvGrpSpPr/>
                <p:nvPr/>
              </p:nvGrpSpPr>
              <p:grpSpPr>
                <a:xfrm>
                  <a:off x="6880585" y="8834"/>
                  <a:ext cx="689326" cy="575317"/>
                  <a:chOff x="0" y="0"/>
                  <a:chExt cx="689325" cy="575315"/>
                </a:xfrm>
              </p:grpSpPr>
              <p:sp>
                <p:nvSpPr>
                  <p:cNvPr id="185" name="Line"/>
                  <p:cNvSpPr/>
                  <p:nvPr/>
                </p:nvSpPr>
                <p:spPr>
                  <a:xfrm>
                    <a:off x="-1" y="575315"/>
                    <a:ext cx="24780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86" name="Line"/>
                  <p:cNvSpPr/>
                  <p:nvPr/>
                </p:nvSpPr>
                <p:spPr>
                  <a:xfrm flipV="1">
                    <a:off x="247803" y="0"/>
                    <a:ext cx="211437" cy="57531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87" name="Line"/>
                  <p:cNvSpPr/>
                  <p:nvPr/>
                </p:nvSpPr>
                <p:spPr>
                  <a:xfrm>
                    <a:off x="459239" y="0"/>
                    <a:ext cx="123052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188" name="Line"/>
                  <p:cNvSpPr/>
                  <p:nvPr/>
                </p:nvSpPr>
                <p:spPr>
                  <a:xfrm>
                    <a:off x="582290" y="-1"/>
                    <a:ext cx="107036" cy="57531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4F81BD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sp>
              <p:nvSpPr>
                <p:cNvPr id="190" name="Line"/>
                <p:cNvSpPr/>
                <p:nvPr/>
              </p:nvSpPr>
              <p:spPr>
                <a:xfrm>
                  <a:off x="7569910" y="594882"/>
                  <a:ext cx="3849698" cy="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</p:grpSp>
        </p:grpSp>
        <p:grpSp>
          <p:nvGrpSpPr>
            <p:cNvPr id="214" name="Group"/>
            <p:cNvGrpSpPr/>
            <p:nvPr/>
          </p:nvGrpSpPr>
          <p:grpSpPr>
            <a:xfrm>
              <a:off x="581286" y="3380542"/>
              <a:ext cx="11419608" cy="1123871"/>
              <a:chOff x="0" y="0"/>
              <a:chExt cx="11419607" cy="1123870"/>
            </a:xfrm>
          </p:grpSpPr>
          <p:grpSp>
            <p:nvGrpSpPr>
              <p:cNvPr id="197" name="Group"/>
              <p:cNvGrpSpPr/>
              <p:nvPr/>
            </p:nvGrpSpPr>
            <p:grpSpPr>
              <a:xfrm>
                <a:off x="0" y="5331"/>
                <a:ext cx="2496180" cy="1118539"/>
                <a:chOff x="0" y="0"/>
                <a:chExt cx="2496179" cy="1118538"/>
              </a:xfrm>
            </p:grpSpPr>
            <p:sp>
              <p:nvSpPr>
                <p:cNvPr id="193" name="Line"/>
                <p:cNvSpPr/>
                <p:nvPr/>
              </p:nvSpPr>
              <p:spPr>
                <a:xfrm>
                  <a:off x="0" y="1110490"/>
                  <a:ext cx="1478712" cy="8049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194" name="Line"/>
                <p:cNvSpPr/>
                <p:nvPr/>
              </p:nvSpPr>
              <p:spPr>
                <a:xfrm flipV="1">
                  <a:off x="1478711" y="0"/>
                  <a:ext cx="558229" cy="1118538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195" name="Line"/>
                <p:cNvSpPr/>
                <p:nvPr/>
              </p:nvSpPr>
              <p:spPr>
                <a:xfrm>
                  <a:off x="2045998" y="-1"/>
                  <a:ext cx="238746" cy="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196" name="Line"/>
                <p:cNvSpPr/>
                <p:nvPr/>
              </p:nvSpPr>
              <p:spPr>
                <a:xfrm>
                  <a:off x="2284743" y="-1"/>
                  <a:ext cx="211437" cy="1118540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</p:grpSp>
          <p:grpSp>
            <p:nvGrpSpPr>
              <p:cNvPr id="202" name="Group"/>
              <p:cNvGrpSpPr/>
              <p:nvPr/>
            </p:nvGrpSpPr>
            <p:grpSpPr>
              <a:xfrm>
                <a:off x="2496179" y="5331"/>
                <a:ext cx="2064140" cy="1110492"/>
                <a:chOff x="0" y="0"/>
                <a:chExt cx="2064139" cy="1110491"/>
              </a:xfrm>
            </p:grpSpPr>
            <p:sp>
              <p:nvSpPr>
                <p:cNvPr id="198" name="Line"/>
                <p:cNvSpPr/>
                <p:nvPr/>
              </p:nvSpPr>
              <p:spPr>
                <a:xfrm>
                  <a:off x="-1" y="1110490"/>
                  <a:ext cx="1024816" cy="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199" name="Line"/>
                <p:cNvSpPr/>
                <p:nvPr/>
              </p:nvSpPr>
              <p:spPr>
                <a:xfrm flipV="1">
                  <a:off x="1024815" y="0"/>
                  <a:ext cx="558228" cy="111049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200" name="Line"/>
                <p:cNvSpPr/>
                <p:nvPr/>
              </p:nvSpPr>
              <p:spPr>
                <a:xfrm>
                  <a:off x="1592102" y="0"/>
                  <a:ext cx="238745" cy="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201" name="Line"/>
                <p:cNvSpPr/>
                <p:nvPr/>
              </p:nvSpPr>
              <p:spPr>
                <a:xfrm>
                  <a:off x="1830846" y="-1"/>
                  <a:ext cx="233294" cy="1110493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</p:grpSp>
          <p:sp>
            <p:nvSpPr>
              <p:cNvPr id="203" name="Line"/>
              <p:cNvSpPr/>
              <p:nvPr/>
            </p:nvSpPr>
            <p:spPr>
              <a:xfrm>
                <a:off x="8672051" y="1123869"/>
                <a:ext cx="2747557" cy="1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grpSp>
            <p:nvGrpSpPr>
              <p:cNvPr id="208" name="Group"/>
              <p:cNvGrpSpPr/>
              <p:nvPr/>
            </p:nvGrpSpPr>
            <p:grpSpPr>
              <a:xfrm>
                <a:off x="4543773" y="13378"/>
                <a:ext cx="2064140" cy="1110492"/>
                <a:chOff x="0" y="0"/>
                <a:chExt cx="2064139" cy="1110491"/>
              </a:xfrm>
            </p:grpSpPr>
            <p:sp>
              <p:nvSpPr>
                <p:cNvPr id="204" name="Line"/>
                <p:cNvSpPr/>
                <p:nvPr/>
              </p:nvSpPr>
              <p:spPr>
                <a:xfrm>
                  <a:off x="-1" y="1110490"/>
                  <a:ext cx="1024816" cy="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205" name="Line"/>
                <p:cNvSpPr/>
                <p:nvPr/>
              </p:nvSpPr>
              <p:spPr>
                <a:xfrm flipV="1">
                  <a:off x="1024815" y="0"/>
                  <a:ext cx="558228" cy="111049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206" name="Line"/>
                <p:cNvSpPr/>
                <p:nvPr/>
              </p:nvSpPr>
              <p:spPr>
                <a:xfrm>
                  <a:off x="1592102" y="0"/>
                  <a:ext cx="238745" cy="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207" name="Line"/>
                <p:cNvSpPr/>
                <p:nvPr/>
              </p:nvSpPr>
              <p:spPr>
                <a:xfrm>
                  <a:off x="1830846" y="-1"/>
                  <a:ext cx="233294" cy="1110493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</p:grpSp>
          <p:grpSp>
            <p:nvGrpSpPr>
              <p:cNvPr id="213" name="Group"/>
              <p:cNvGrpSpPr/>
              <p:nvPr/>
            </p:nvGrpSpPr>
            <p:grpSpPr>
              <a:xfrm>
                <a:off x="6607912" y="-1"/>
                <a:ext cx="2064140" cy="1110493"/>
                <a:chOff x="0" y="0"/>
                <a:chExt cx="2064139" cy="1110491"/>
              </a:xfrm>
            </p:grpSpPr>
            <p:sp>
              <p:nvSpPr>
                <p:cNvPr id="209" name="Line"/>
                <p:cNvSpPr/>
                <p:nvPr/>
              </p:nvSpPr>
              <p:spPr>
                <a:xfrm>
                  <a:off x="-1" y="1110490"/>
                  <a:ext cx="1024816" cy="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210" name="Line"/>
                <p:cNvSpPr/>
                <p:nvPr/>
              </p:nvSpPr>
              <p:spPr>
                <a:xfrm flipV="1">
                  <a:off x="1024815" y="0"/>
                  <a:ext cx="558228" cy="111049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211" name="Line"/>
                <p:cNvSpPr/>
                <p:nvPr/>
              </p:nvSpPr>
              <p:spPr>
                <a:xfrm>
                  <a:off x="1592102" y="0"/>
                  <a:ext cx="238745" cy="1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212" name="Line"/>
                <p:cNvSpPr/>
                <p:nvPr/>
              </p:nvSpPr>
              <p:spPr>
                <a:xfrm>
                  <a:off x="1830846" y="-1"/>
                  <a:ext cx="233294" cy="1110493"/>
                </a:xfrm>
                <a:prstGeom prst="line">
                  <a:avLst/>
                </a:prstGeom>
                <a:noFill/>
                <a:ln w="12700" cap="flat">
                  <a:solidFill>
                    <a:srgbClr val="4F81BD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</p:grpSp>
        </p:grpSp>
        <p:grpSp>
          <p:nvGrpSpPr>
            <p:cNvPr id="226" name="Group"/>
            <p:cNvGrpSpPr/>
            <p:nvPr/>
          </p:nvGrpSpPr>
          <p:grpSpPr>
            <a:xfrm>
              <a:off x="1789770" y="918441"/>
              <a:ext cx="10090710" cy="2109109"/>
              <a:chOff x="0" y="0"/>
              <a:chExt cx="10090709" cy="2109108"/>
            </a:xfrm>
          </p:grpSpPr>
          <p:sp>
            <p:nvSpPr>
              <p:cNvPr id="215" name="Line"/>
              <p:cNvSpPr/>
              <p:nvPr/>
            </p:nvSpPr>
            <p:spPr>
              <a:xfrm flipV="1">
                <a:off x="969224" y="1575816"/>
                <a:ext cx="1" cy="525273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16" name="Line"/>
              <p:cNvSpPr/>
              <p:nvPr/>
            </p:nvSpPr>
            <p:spPr>
              <a:xfrm flipV="1">
                <a:off x="3018952" y="1050544"/>
                <a:ext cx="1" cy="525273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17" name="Line"/>
              <p:cNvSpPr/>
              <p:nvPr/>
            </p:nvSpPr>
            <p:spPr>
              <a:xfrm flipV="1">
                <a:off x="5041920" y="525272"/>
                <a:ext cx="1" cy="525273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18" name="Line"/>
              <p:cNvSpPr/>
              <p:nvPr/>
            </p:nvSpPr>
            <p:spPr>
              <a:xfrm flipV="1">
                <a:off x="7091649" y="0"/>
                <a:ext cx="1" cy="525273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19" name="Line"/>
              <p:cNvSpPr/>
              <p:nvPr/>
            </p:nvSpPr>
            <p:spPr>
              <a:xfrm>
                <a:off x="969224" y="1575816"/>
                <a:ext cx="2049728" cy="1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20" name="Line"/>
              <p:cNvSpPr/>
              <p:nvPr/>
            </p:nvSpPr>
            <p:spPr>
              <a:xfrm>
                <a:off x="2992193" y="1050544"/>
                <a:ext cx="2049727" cy="1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21" name="Line"/>
              <p:cNvSpPr/>
              <p:nvPr/>
            </p:nvSpPr>
            <p:spPr>
              <a:xfrm>
                <a:off x="5041920" y="525272"/>
                <a:ext cx="2049728" cy="1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22" name="Line"/>
              <p:cNvSpPr/>
              <p:nvPr/>
            </p:nvSpPr>
            <p:spPr>
              <a:xfrm>
                <a:off x="7091649" y="2972"/>
                <a:ext cx="2049727" cy="1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23" name="Line"/>
              <p:cNvSpPr/>
              <p:nvPr/>
            </p:nvSpPr>
            <p:spPr>
              <a:xfrm>
                <a:off x="9141377" y="2972"/>
                <a:ext cx="1" cy="2098119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24" name="Line"/>
              <p:cNvSpPr/>
              <p:nvPr/>
            </p:nvSpPr>
            <p:spPr>
              <a:xfrm>
                <a:off x="9121484" y="2101090"/>
                <a:ext cx="969226" cy="8019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225" name="Line"/>
              <p:cNvSpPr/>
              <p:nvPr/>
            </p:nvSpPr>
            <p:spPr>
              <a:xfrm>
                <a:off x="0" y="2093070"/>
                <a:ext cx="969225" cy="8019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</p:grpSp>
        <p:grpSp>
          <p:nvGrpSpPr>
            <p:cNvPr id="279" name="Group"/>
            <p:cNvGrpSpPr/>
            <p:nvPr/>
          </p:nvGrpSpPr>
          <p:grpSpPr>
            <a:xfrm>
              <a:off x="705514" y="4375999"/>
              <a:ext cx="9030426" cy="1080243"/>
              <a:chOff x="0" y="0"/>
              <a:chExt cx="9030424" cy="1080241"/>
            </a:xfrm>
          </p:grpSpPr>
          <p:grpSp>
            <p:nvGrpSpPr>
              <p:cNvPr id="239" name="Group"/>
              <p:cNvGrpSpPr/>
              <p:nvPr/>
            </p:nvGrpSpPr>
            <p:grpSpPr>
              <a:xfrm>
                <a:off x="-1" y="0"/>
                <a:ext cx="1975925" cy="1080037"/>
                <a:chOff x="0" y="0"/>
                <a:chExt cx="1975923" cy="1080036"/>
              </a:xfrm>
            </p:grpSpPr>
            <p:grpSp>
              <p:nvGrpSpPr>
                <p:cNvPr id="232" name="Group"/>
                <p:cNvGrpSpPr/>
                <p:nvPr/>
              </p:nvGrpSpPr>
              <p:grpSpPr>
                <a:xfrm>
                  <a:off x="-1" y="266326"/>
                  <a:ext cx="677333" cy="802877"/>
                  <a:chOff x="0" y="0"/>
                  <a:chExt cx="677331" cy="802875"/>
                </a:xfrm>
              </p:grpSpPr>
              <p:sp>
                <p:nvSpPr>
                  <p:cNvPr id="227" name="Line"/>
                  <p:cNvSpPr/>
                  <p:nvPr/>
                </p:nvSpPr>
                <p:spPr>
                  <a:xfrm flipV="1">
                    <a:off x="-1" y="619814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28" name="Line"/>
                  <p:cNvSpPr/>
                  <p:nvPr/>
                </p:nvSpPr>
                <p:spPr>
                  <a:xfrm flipV="1">
                    <a:off x="-1" y="636563"/>
                    <a:ext cx="472280" cy="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29" name="Line"/>
                  <p:cNvSpPr/>
                  <p:nvPr/>
                </p:nvSpPr>
                <p:spPr>
                  <a:xfrm flipV="1">
                    <a:off x="454582" y="628647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30" name="Line"/>
                  <p:cNvSpPr/>
                  <p:nvPr/>
                </p:nvSpPr>
                <p:spPr>
                  <a:xfrm flipV="1">
                    <a:off x="464267" y="-1"/>
                    <a:ext cx="1" cy="54718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8000"/>
                    </a:solidFill>
                    <a:prstDash val="solid"/>
                    <a:bevel/>
                    <a:tailEnd type="stealth" w="med" len="med"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31" name="Line"/>
                  <p:cNvSpPr/>
                  <p:nvPr/>
                </p:nvSpPr>
                <p:spPr>
                  <a:xfrm flipV="1">
                    <a:off x="449739" y="794042"/>
                    <a:ext cx="227593" cy="503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238" name="Group"/>
                <p:cNvGrpSpPr/>
                <p:nvPr/>
              </p:nvGrpSpPr>
              <p:grpSpPr>
                <a:xfrm>
                  <a:off x="677331" y="0"/>
                  <a:ext cx="1298593" cy="1080037"/>
                  <a:chOff x="0" y="0"/>
                  <a:chExt cx="1298591" cy="1080036"/>
                </a:xfrm>
              </p:grpSpPr>
              <p:sp>
                <p:nvSpPr>
                  <p:cNvPr id="233" name="Line"/>
                  <p:cNvSpPr/>
                  <p:nvPr/>
                </p:nvSpPr>
                <p:spPr>
                  <a:xfrm flipV="1">
                    <a:off x="-1" y="896975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34" name="Line"/>
                  <p:cNvSpPr/>
                  <p:nvPr/>
                </p:nvSpPr>
                <p:spPr>
                  <a:xfrm flipV="1">
                    <a:off x="-1" y="913725"/>
                    <a:ext cx="472280" cy="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35" name="Line"/>
                  <p:cNvSpPr/>
                  <p:nvPr/>
                </p:nvSpPr>
                <p:spPr>
                  <a:xfrm flipV="1">
                    <a:off x="454582" y="905809"/>
                    <a:ext cx="1" cy="17422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36" name="Line"/>
                  <p:cNvSpPr/>
                  <p:nvPr/>
                </p:nvSpPr>
                <p:spPr>
                  <a:xfrm flipH="1" flipV="1">
                    <a:off x="449739" y="0"/>
                    <a:ext cx="14529" cy="82434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8000"/>
                    </a:solidFill>
                    <a:prstDash val="solid"/>
                    <a:bevel/>
                    <a:tailEnd type="stealth" w="med" len="med"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37" name="Line"/>
                  <p:cNvSpPr/>
                  <p:nvPr/>
                </p:nvSpPr>
                <p:spPr>
                  <a:xfrm flipV="1">
                    <a:off x="449739" y="1065406"/>
                    <a:ext cx="848853" cy="1083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</p:grpSp>
          <p:grpSp>
            <p:nvGrpSpPr>
              <p:cNvPr id="252" name="Group"/>
              <p:cNvGrpSpPr/>
              <p:nvPr/>
            </p:nvGrpSpPr>
            <p:grpSpPr>
              <a:xfrm>
                <a:off x="1975923" y="0"/>
                <a:ext cx="2128777" cy="1080037"/>
                <a:chOff x="0" y="0"/>
                <a:chExt cx="2128776" cy="1080036"/>
              </a:xfrm>
            </p:grpSpPr>
            <p:grpSp>
              <p:nvGrpSpPr>
                <p:cNvPr id="245" name="Group"/>
                <p:cNvGrpSpPr/>
                <p:nvPr/>
              </p:nvGrpSpPr>
              <p:grpSpPr>
                <a:xfrm>
                  <a:off x="-1" y="266326"/>
                  <a:ext cx="677333" cy="802877"/>
                  <a:chOff x="0" y="0"/>
                  <a:chExt cx="677331" cy="802875"/>
                </a:xfrm>
              </p:grpSpPr>
              <p:sp>
                <p:nvSpPr>
                  <p:cNvPr id="240" name="Line"/>
                  <p:cNvSpPr/>
                  <p:nvPr/>
                </p:nvSpPr>
                <p:spPr>
                  <a:xfrm flipV="1">
                    <a:off x="-1" y="619814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41" name="Line"/>
                  <p:cNvSpPr/>
                  <p:nvPr/>
                </p:nvSpPr>
                <p:spPr>
                  <a:xfrm flipV="1">
                    <a:off x="-1" y="636563"/>
                    <a:ext cx="472280" cy="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42" name="Line"/>
                  <p:cNvSpPr/>
                  <p:nvPr/>
                </p:nvSpPr>
                <p:spPr>
                  <a:xfrm flipV="1">
                    <a:off x="454582" y="628647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43" name="Line"/>
                  <p:cNvSpPr/>
                  <p:nvPr/>
                </p:nvSpPr>
                <p:spPr>
                  <a:xfrm flipV="1">
                    <a:off x="464267" y="-1"/>
                    <a:ext cx="1" cy="54718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8000"/>
                    </a:solidFill>
                    <a:prstDash val="solid"/>
                    <a:bevel/>
                    <a:tailEnd type="stealth" w="med" len="med"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44" name="Line"/>
                  <p:cNvSpPr/>
                  <p:nvPr/>
                </p:nvSpPr>
                <p:spPr>
                  <a:xfrm flipV="1">
                    <a:off x="449739" y="794042"/>
                    <a:ext cx="227593" cy="503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251" name="Group"/>
                <p:cNvGrpSpPr/>
                <p:nvPr/>
              </p:nvGrpSpPr>
              <p:grpSpPr>
                <a:xfrm>
                  <a:off x="677331" y="0"/>
                  <a:ext cx="1451446" cy="1080037"/>
                  <a:chOff x="0" y="0"/>
                  <a:chExt cx="1451444" cy="1080036"/>
                </a:xfrm>
              </p:grpSpPr>
              <p:sp>
                <p:nvSpPr>
                  <p:cNvPr id="246" name="Line"/>
                  <p:cNvSpPr/>
                  <p:nvPr/>
                </p:nvSpPr>
                <p:spPr>
                  <a:xfrm flipV="1">
                    <a:off x="-1" y="896975"/>
                    <a:ext cx="2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47" name="Line"/>
                  <p:cNvSpPr/>
                  <p:nvPr/>
                </p:nvSpPr>
                <p:spPr>
                  <a:xfrm flipV="1">
                    <a:off x="-1" y="913725"/>
                    <a:ext cx="472280" cy="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48" name="Line"/>
                  <p:cNvSpPr/>
                  <p:nvPr/>
                </p:nvSpPr>
                <p:spPr>
                  <a:xfrm flipV="1">
                    <a:off x="454582" y="905809"/>
                    <a:ext cx="1" cy="17422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49" name="Line"/>
                  <p:cNvSpPr/>
                  <p:nvPr/>
                </p:nvSpPr>
                <p:spPr>
                  <a:xfrm flipH="1" flipV="1">
                    <a:off x="449739" y="0"/>
                    <a:ext cx="14529" cy="82434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8000"/>
                    </a:solidFill>
                    <a:prstDash val="solid"/>
                    <a:bevel/>
                    <a:tailEnd type="stealth" w="med" len="med"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50" name="Line"/>
                  <p:cNvSpPr/>
                  <p:nvPr/>
                </p:nvSpPr>
                <p:spPr>
                  <a:xfrm flipV="1">
                    <a:off x="449739" y="1065406"/>
                    <a:ext cx="1001706" cy="1083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</p:grpSp>
          <p:grpSp>
            <p:nvGrpSpPr>
              <p:cNvPr id="265" name="Group"/>
              <p:cNvGrpSpPr/>
              <p:nvPr/>
            </p:nvGrpSpPr>
            <p:grpSpPr>
              <a:xfrm>
                <a:off x="4104699" y="0"/>
                <a:ext cx="2025544" cy="1080037"/>
                <a:chOff x="0" y="0"/>
                <a:chExt cx="2025543" cy="1080036"/>
              </a:xfrm>
            </p:grpSpPr>
            <p:grpSp>
              <p:nvGrpSpPr>
                <p:cNvPr id="258" name="Group"/>
                <p:cNvGrpSpPr/>
                <p:nvPr/>
              </p:nvGrpSpPr>
              <p:grpSpPr>
                <a:xfrm>
                  <a:off x="0" y="266326"/>
                  <a:ext cx="677332" cy="802877"/>
                  <a:chOff x="0" y="0"/>
                  <a:chExt cx="677331" cy="802875"/>
                </a:xfrm>
              </p:grpSpPr>
              <p:sp>
                <p:nvSpPr>
                  <p:cNvPr id="253" name="Line"/>
                  <p:cNvSpPr/>
                  <p:nvPr/>
                </p:nvSpPr>
                <p:spPr>
                  <a:xfrm flipV="1">
                    <a:off x="-1" y="619814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54" name="Line"/>
                  <p:cNvSpPr/>
                  <p:nvPr/>
                </p:nvSpPr>
                <p:spPr>
                  <a:xfrm flipV="1">
                    <a:off x="-1" y="636563"/>
                    <a:ext cx="472280" cy="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55" name="Line"/>
                  <p:cNvSpPr/>
                  <p:nvPr/>
                </p:nvSpPr>
                <p:spPr>
                  <a:xfrm flipV="1">
                    <a:off x="454582" y="628647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56" name="Line"/>
                  <p:cNvSpPr/>
                  <p:nvPr/>
                </p:nvSpPr>
                <p:spPr>
                  <a:xfrm flipV="1">
                    <a:off x="464267" y="-1"/>
                    <a:ext cx="1" cy="54718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8000"/>
                    </a:solidFill>
                    <a:prstDash val="solid"/>
                    <a:bevel/>
                    <a:tailEnd type="stealth" w="med" len="med"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57" name="Line"/>
                  <p:cNvSpPr/>
                  <p:nvPr/>
                </p:nvSpPr>
                <p:spPr>
                  <a:xfrm flipV="1">
                    <a:off x="449739" y="794042"/>
                    <a:ext cx="227593" cy="503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264" name="Group"/>
                <p:cNvGrpSpPr/>
                <p:nvPr/>
              </p:nvGrpSpPr>
              <p:grpSpPr>
                <a:xfrm>
                  <a:off x="677331" y="0"/>
                  <a:ext cx="1348213" cy="1080037"/>
                  <a:chOff x="0" y="0"/>
                  <a:chExt cx="1348211" cy="1080036"/>
                </a:xfrm>
              </p:grpSpPr>
              <p:sp>
                <p:nvSpPr>
                  <p:cNvPr id="259" name="Line"/>
                  <p:cNvSpPr/>
                  <p:nvPr/>
                </p:nvSpPr>
                <p:spPr>
                  <a:xfrm flipV="1">
                    <a:off x="0" y="896975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60" name="Line"/>
                  <p:cNvSpPr/>
                  <p:nvPr/>
                </p:nvSpPr>
                <p:spPr>
                  <a:xfrm flipV="1">
                    <a:off x="0" y="913725"/>
                    <a:ext cx="472279" cy="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61" name="Line"/>
                  <p:cNvSpPr/>
                  <p:nvPr/>
                </p:nvSpPr>
                <p:spPr>
                  <a:xfrm flipV="1">
                    <a:off x="454582" y="905809"/>
                    <a:ext cx="1" cy="17422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62" name="Line"/>
                  <p:cNvSpPr/>
                  <p:nvPr/>
                </p:nvSpPr>
                <p:spPr>
                  <a:xfrm flipH="1" flipV="1">
                    <a:off x="449739" y="0"/>
                    <a:ext cx="14529" cy="82434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8000"/>
                    </a:solidFill>
                    <a:prstDash val="solid"/>
                    <a:bevel/>
                    <a:tailEnd type="stealth" w="med" len="med"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63" name="Line"/>
                  <p:cNvSpPr/>
                  <p:nvPr/>
                </p:nvSpPr>
                <p:spPr>
                  <a:xfrm>
                    <a:off x="449739" y="1076241"/>
                    <a:ext cx="898473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</p:grpSp>
          <p:grpSp>
            <p:nvGrpSpPr>
              <p:cNvPr id="278" name="Group"/>
              <p:cNvGrpSpPr/>
              <p:nvPr/>
            </p:nvGrpSpPr>
            <p:grpSpPr>
              <a:xfrm>
                <a:off x="6130243" y="204"/>
                <a:ext cx="2900182" cy="1080038"/>
                <a:chOff x="0" y="0"/>
                <a:chExt cx="2900181" cy="1080036"/>
              </a:xfrm>
            </p:grpSpPr>
            <p:grpSp>
              <p:nvGrpSpPr>
                <p:cNvPr id="271" name="Group"/>
                <p:cNvGrpSpPr/>
                <p:nvPr/>
              </p:nvGrpSpPr>
              <p:grpSpPr>
                <a:xfrm>
                  <a:off x="-1" y="266326"/>
                  <a:ext cx="677333" cy="802877"/>
                  <a:chOff x="0" y="0"/>
                  <a:chExt cx="677331" cy="802875"/>
                </a:xfrm>
              </p:grpSpPr>
              <p:sp>
                <p:nvSpPr>
                  <p:cNvPr id="266" name="Line"/>
                  <p:cNvSpPr/>
                  <p:nvPr/>
                </p:nvSpPr>
                <p:spPr>
                  <a:xfrm flipV="1">
                    <a:off x="-1" y="619814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67" name="Line"/>
                  <p:cNvSpPr/>
                  <p:nvPr/>
                </p:nvSpPr>
                <p:spPr>
                  <a:xfrm flipV="1">
                    <a:off x="-1" y="636563"/>
                    <a:ext cx="472280" cy="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68" name="Line"/>
                  <p:cNvSpPr/>
                  <p:nvPr/>
                </p:nvSpPr>
                <p:spPr>
                  <a:xfrm flipV="1">
                    <a:off x="454582" y="628647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69" name="Line"/>
                  <p:cNvSpPr/>
                  <p:nvPr/>
                </p:nvSpPr>
                <p:spPr>
                  <a:xfrm flipV="1">
                    <a:off x="464267" y="-1"/>
                    <a:ext cx="1" cy="54718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8000"/>
                    </a:solidFill>
                    <a:prstDash val="solid"/>
                    <a:bevel/>
                    <a:tailEnd type="stealth" w="med" len="med"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70" name="Line"/>
                  <p:cNvSpPr/>
                  <p:nvPr/>
                </p:nvSpPr>
                <p:spPr>
                  <a:xfrm flipV="1">
                    <a:off x="449739" y="794042"/>
                    <a:ext cx="227593" cy="503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277" name="Group"/>
                <p:cNvGrpSpPr/>
                <p:nvPr/>
              </p:nvGrpSpPr>
              <p:grpSpPr>
                <a:xfrm>
                  <a:off x="677331" y="0"/>
                  <a:ext cx="2222851" cy="1080037"/>
                  <a:chOff x="0" y="0"/>
                  <a:chExt cx="2222849" cy="1080036"/>
                </a:xfrm>
              </p:grpSpPr>
              <p:sp>
                <p:nvSpPr>
                  <p:cNvPr id="272" name="Line"/>
                  <p:cNvSpPr/>
                  <p:nvPr/>
                </p:nvSpPr>
                <p:spPr>
                  <a:xfrm flipV="1">
                    <a:off x="0" y="896975"/>
                    <a:ext cx="1" cy="174229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73" name="Line"/>
                  <p:cNvSpPr/>
                  <p:nvPr/>
                </p:nvSpPr>
                <p:spPr>
                  <a:xfrm flipV="1">
                    <a:off x="-1" y="913725"/>
                    <a:ext cx="472280" cy="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74" name="Line"/>
                  <p:cNvSpPr/>
                  <p:nvPr/>
                </p:nvSpPr>
                <p:spPr>
                  <a:xfrm flipV="1">
                    <a:off x="454582" y="905809"/>
                    <a:ext cx="1" cy="17422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75" name="Line"/>
                  <p:cNvSpPr/>
                  <p:nvPr/>
                </p:nvSpPr>
                <p:spPr>
                  <a:xfrm flipH="1" flipV="1">
                    <a:off x="449739" y="0"/>
                    <a:ext cx="14529" cy="82434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8000"/>
                    </a:solidFill>
                    <a:prstDash val="solid"/>
                    <a:bevel/>
                    <a:tailEnd type="stealth" w="med" len="med"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76" name="Line"/>
                  <p:cNvSpPr/>
                  <p:nvPr/>
                </p:nvSpPr>
                <p:spPr>
                  <a:xfrm>
                    <a:off x="449739" y="1076241"/>
                    <a:ext cx="1773111" cy="3796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</p:grpSp>
        </p:grpSp>
        <p:grpSp>
          <p:nvGrpSpPr>
            <p:cNvPr id="313" name="Group"/>
            <p:cNvGrpSpPr/>
            <p:nvPr/>
          </p:nvGrpSpPr>
          <p:grpSpPr>
            <a:xfrm>
              <a:off x="1150788" y="1572932"/>
              <a:ext cx="8522086" cy="2935288"/>
              <a:chOff x="0" y="0"/>
              <a:chExt cx="8522085" cy="2935287"/>
            </a:xfrm>
          </p:grpSpPr>
          <p:grpSp>
            <p:nvGrpSpPr>
              <p:cNvPr id="308" name="Group"/>
              <p:cNvGrpSpPr/>
              <p:nvPr/>
            </p:nvGrpSpPr>
            <p:grpSpPr>
              <a:xfrm>
                <a:off x="0" y="2420349"/>
                <a:ext cx="8522086" cy="514939"/>
                <a:chOff x="0" y="0"/>
                <a:chExt cx="8522085" cy="514938"/>
              </a:xfrm>
            </p:grpSpPr>
            <p:grpSp>
              <p:nvGrpSpPr>
                <p:cNvPr id="285" name="Group"/>
                <p:cNvGrpSpPr/>
                <p:nvPr/>
              </p:nvGrpSpPr>
              <p:grpSpPr>
                <a:xfrm>
                  <a:off x="0" y="-1"/>
                  <a:ext cx="1608207" cy="511133"/>
                  <a:chOff x="0" y="0"/>
                  <a:chExt cx="1608206" cy="511131"/>
                </a:xfrm>
              </p:grpSpPr>
              <p:sp>
                <p:nvSpPr>
                  <p:cNvPr id="280" name="Line"/>
                  <p:cNvSpPr/>
                  <p:nvPr/>
                </p:nvSpPr>
                <p:spPr>
                  <a:xfrm flipV="1">
                    <a:off x="5367" y="248876"/>
                    <a:ext cx="1" cy="24887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81" name="Line"/>
                  <p:cNvSpPr/>
                  <p:nvPr/>
                </p:nvSpPr>
                <p:spPr>
                  <a:xfrm flipV="1">
                    <a:off x="666308" y="-1"/>
                    <a:ext cx="1" cy="24887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82" name="Line"/>
                  <p:cNvSpPr/>
                  <p:nvPr/>
                </p:nvSpPr>
                <p:spPr>
                  <a:xfrm flipV="1">
                    <a:off x="0" y="248876"/>
                    <a:ext cx="666309" cy="992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83" name="Line"/>
                  <p:cNvSpPr/>
                  <p:nvPr/>
                </p:nvSpPr>
                <p:spPr>
                  <a:xfrm>
                    <a:off x="684416" y="0"/>
                    <a:ext cx="923791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84" name="Line"/>
                  <p:cNvSpPr/>
                  <p:nvPr/>
                </p:nvSpPr>
                <p:spPr>
                  <a:xfrm flipH="1">
                    <a:off x="1608206" y="-1"/>
                    <a:ext cx="1" cy="51113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291" name="Group"/>
                <p:cNvGrpSpPr/>
                <p:nvPr/>
              </p:nvGrpSpPr>
              <p:grpSpPr>
                <a:xfrm>
                  <a:off x="2022969" y="-1"/>
                  <a:ext cx="1608207" cy="511133"/>
                  <a:chOff x="0" y="0"/>
                  <a:chExt cx="1608206" cy="511131"/>
                </a:xfrm>
              </p:grpSpPr>
              <p:sp>
                <p:nvSpPr>
                  <p:cNvPr id="286" name="Line"/>
                  <p:cNvSpPr/>
                  <p:nvPr/>
                </p:nvSpPr>
                <p:spPr>
                  <a:xfrm flipV="1">
                    <a:off x="5367" y="248876"/>
                    <a:ext cx="1" cy="24887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87" name="Line"/>
                  <p:cNvSpPr/>
                  <p:nvPr/>
                </p:nvSpPr>
                <p:spPr>
                  <a:xfrm flipV="1">
                    <a:off x="666308" y="-1"/>
                    <a:ext cx="1" cy="24887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88" name="Line"/>
                  <p:cNvSpPr/>
                  <p:nvPr/>
                </p:nvSpPr>
                <p:spPr>
                  <a:xfrm flipV="1">
                    <a:off x="0" y="248876"/>
                    <a:ext cx="666309" cy="992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89" name="Line"/>
                  <p:cNvSpPr/>
                  <p:nvPr/>
                </p:nvSpPr>
                <p:spPr>
                  <a:xfrm>
                    <a:off x="684416" y="0"/>
                    <a:ext cx="923791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90" name="Line"/>
                  <p:cNvSpPr/>
                  <p:nvPr/>
                </p:nvSpPr>
                <p:spPr>
                  <a:xfrm flipH="1">
                    <a:off x="1608206" y="-1"/>
                    <a:ext cx="1" cy="51113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297" name="Group"/>
                <p:cNvGrpSpPr/>
                <p:nvPr/>
              </p:nvGrpSpPr>
              <p:grpSpPr>
                <a:xfrm>
                  <a:off x="4089359" y="3232"/>
                  <a:ext cx="1608208" cy="511132"/>
                  <a:chOff x="0" y="0"/>
                  <a:chExt cx="1608206" cy="511131"/>
                </a:xfrm>
              </p:grpSpPr>
              <p:sp>
                <p:nvSpPr>
                  <p:cNvPr id="292" name="Line"/>
                  <p:cNvSpPr/>
                  <p:nvPr/>
                </p:nvSpPr>
                <p:spPr>
                  <a:xfrm flipV="1">
                    <a:off x="5367" y="248876"/>
                    <a:ext cx="1" cy="24887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93" name="Line"/>
                  <p:cNvSpPr/>
                  <p:nvPr/>
                </p:nvSpPr>
                <p:spPr>
                  <a:xfrm flipV="1">
                    <a:off x="666308" y="-1"/>
                    <a:ext cx="1" cy="24887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94" name="Line"/>
                  <p:cNvSpPr/>
                  <p:nvPr/>
                </p:nvSpPr>
                <p:spPr>
                  <a:xfrm flipV="1">
                    <a:off x="0" y="248876"/>
                    <a:ext cx="666309" cy="992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95" name="Line"/>
                  <p:cNvSpPr/>
                  <p:nvPr/>
                </p:nvSpPr>
                <p:spPr>
                  <a:xfrm>
                    <a:off x="684416" y="0"/>
                    <a:ext cx="923791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96" name="Line"/>
                  <p:cNvSpPr/>
                  <p:nvPr/>
                </p:nvSpPr>
                <p:spPr>
                  <a:xfrm flipH="1">
                    <a:off x="1608206" y="-1"/>
                    <a:ext cx="1" cy="51113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grpSp>
              <p:nvGrpSpPr>
                <p:cNvPr id="303" name="Group"/>
                <p:cNvGrpSpPr/>
                <p:nvPr/>
              </p:nvGrpSpPr>
              <p:grpSpPr>
                <a:xfrm>
                  <a:off x="6125707" y="3232"/>
                  <a:ext cx="1608208" cy="511132"/>
                  <a:chOff x="0" y="0"/>
                  <a:chExt cx="1608206" cy="511131"/>
                </a:xfrm>
              </p:grpSpPr>
              <p:sp>
                <p:nvSpPr>
                  <p:cNvPr id="298" name="Line"/>
                  <p:cNvSpPr/>
                  <p:nvPr/>
                </p:nvSpPr>
                <p:spPr>
                  <a:xfrm flipV="1">
                    <a:off x="5367" y="248876"/>
                    <a:ext cx="1" cy="248877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299" name="Line"/>
                  <p:cNvSpPr/>
                  <p:nvPr/>
                </p:nvSpPr>
                <p:spPr>
                  <a:xfrm flipV="1">
                    <a:off x="666308" y="-1"/>
                    <a:ext cx="1" cy="248878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300" name="Line"/>
                  <p:cNvSpPr/>
                  <p:nvPr/>
                </p:nvSpPr>
                <p:spPr>
                  <a:xfrm flipV="1">
                    <a:off x="0" y="248876"/>
                    <a:ext cx="666309" cy="992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301" name="Line"/>
                  <p:cNvSpPr/>
                  <p:nvPr/>
                </p:nvSpPr>
                <p:spPr>
                  <a:xfrm>
                    <a:off x="684416" y="0"/>
                    <a:ext cx="923791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  <p:sp>
                <p:nvSpPr>
                  <p:cNvPr id="302" name="Line"/>
                  <p:cNvSpPr/>
                  <p:nvPr/>
                </p:nvSpPr>
                <p:spPr>
                  <a:xfrm flipH="1">
                    <a:off x="1608206" y="-1"/>
                    <a:ext cx="1" cy="51113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0000"/>
                    </a:solidFill>
                    <a:prstDash val="solid"/>
                    <a:bevel/>
                  </a:ln>
                  <a:effectLst>
                    <a:outerShdw blurRad="38100" dist="127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 defTabSz="321457">
                      <a:defRPr sz="14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984"/>
                  </a:p>
                </p:txBody>
              </p:sp>
            </p:grpSp>
            <p:sp>
              <p:nvSpPr>
                <p:cNvPr id="304" name="Line"/>
                <p:cNvSpPr/>
                <p:nvPr/>
              </p:nvSpPr>
              <p:spPr>
                <a:xfrm>
                  <a:off x="1608206" y="514363"/>
                  <a:ext cx="420131" cy="1"/>
                </a:xfrm>
                <a:prstGeom prst="line">
                  <a:avLst/>
                </a:prstGeom>
                <a:noFill/>
                <a:ln w="12700" cap="flat">
                  <a:solidFill>
                    <a:srgbClr val="FF0000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305" name="Line"/>
                <p:cNvSpPr/>
                <p:nvPr/>
              </p:nvSpPr>
              <p:spPr>
                <a:xfrm>
                  <a:off x="3631175" y="514363"/>
                  <a:ext cx="463553" cy="576"/>
                </a:xfrm>
                <a:prstGeom prst="line">
                  <a:avLst/>
                </a:prstGeom>
                <a:noFill/>
                <a:ln w="12700" cap="flat">
                  <a:solidFill>
                    <a:srgbClr val="FF0000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306" name="Line"/>
                <p:cNvSpPr/>
                <p:nvPr/>
              </p:nvSpPr>
              <p:spPr>
                <a:xfrm>
                  <a:off x="5710944" y="514363"/>
                  <a:ext cx="420131" cy="1"/>
                </a:xfrm>
                <a:prstGeom prst="line">
                  <a:avLst/>
                </a:prstGeom>
                <a:noFill/>
                <a:ln w="12700" cap="flat">
                  <a:solidFill>
                    <a:srgbClr val="FF0000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  <p:sp>
              <p:nvSpPr>
                <p:cNvPr id="307" name="Line"/>
                <p:cNvSpPr/>
                <p:nvPr/>
              </p:nvSpPr>
              <p:spPr>
                <a:xfrm flipV="1">
                  <a:off x="7709205" y="503084"/>
                  <a:ext cx="812881" cy="11855"/>
                </a:xfrm>
                <a:prstGeom prst="line">
                  <a:avLst/>
                </a:prstGeom>
                <a:noFill/>
                <a:ln w="12700" cap="flat">
                  <a:solidFill>
                    <a:srgbClr val="FF0000"/>
                  </a:solidFill>
                  <a:prstDash val="solid"/>
                  <a:bevel/>
                </a:ln>
                <a:effectLst>
                  <a:outerShdw blurRad="38100" dist="127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321457">
                    <a:defRPr sz="14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84"/>
                </a:p>
              </p:txBody>
            </p:sp>
          </p:grpSp>
          <p:sp>
            <p:nvSpPr>
              <p:cNvPr id="309" name="Line"/>
              <p:cNvSpPr/>
              <p:nvPr/>
            </p:nvSpPr>
            <p:spPr>
              <a:xfrm flipH="1" flipV="1">
                <a:off x="1576435" y="1495671"/>
                <a:ext cx="14530" cy="876730"/>
              </a:xfrm>
              <a:prstGeom prst="line">
                <a:avLst/>
              </a:prstGeom>
              <a:noFill/>
              <a:ln w="12700" cap="flat">
                <a:solidFill>
                  <a:srgbClr val="008000"/>
                </a:solidFill>
                <a:prstDash val="solid"/>
                <a:bevel/>
                <a:tailEnd type="stealth" w="med" len="med"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310" name="Line"/>
              <p:cNvSpPr/>
              <p:nvPr/>
            </p:nvSpPr>
            <p:spPr>
              <a:xfrm flipV="1">
                <a:off x="3616645" y="1057307"/>
                <a:ext cx="1" cy="1315094"/>
              </a:xfrm>
              <a:prstGeom prst="line">
                <a:avLst/>
              </a:prstGeom>
              <a:noFill/>
              <a:ln w="12700" cap="flat">
                <a:solidFill>
                  <a:srgbClr val="008000"/>
                </a:solidFill>
                <a:prstDash val="solid"/>
                <a:bevel/>
                <a:tailEnd type="stealth" w="med" len="med"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311" name="Line"/>
              <p:cNvSpPr/>
              <p:nvPr/>
            </p:nvSpPr>
            <p:spPr>
              <a:xfrm flipV="1">
                <a:off x="5657963" y="505897"/>
                <a:ext cx="1" cy="1866504"/>
              </a:xfrm>
              <a:prstGeom prst="line">
                <a:avLst/>
              </a:prstGeom>
              <a:noFill/>
              <a:ln w="12700" cap="flat">
                <a:solidFill>
                  <a:srgbClr val="008000"/>
                </a:solidFill>
                <a:prstDash val="solid"/>
                <a:bevel/>
                <a:tailEnd type="stealth" w="med" len="med"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312" name="Line"/>
              <p:cNvSpPr/>
              <p:nvPr/>
            </p:nvSpPr>
            <p:spPr>
              <a:xfrm flipV="1">
                <a:off x="7709205" y="0"/>
                <a:ext cx="1" cy="2262559"/>
              </a:xfrm>
              <a:prstGeom prst="line">
                <a:avLst/>
              </a:prstGeom>
              <a:noFill/>
              <a:ln w="12700" cap="flat">
                <a:solidFill>
                  <a:srgbClr val="008000"/>
                </a:solidFill>
                <a:prstDash val="solid"/>
                <a:bevel/>
                <a:tailEnd type="stealth" w="med" len="med"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</p:grpSp>
        <p:grpSp>
          <p:nvGrpSpPr>
            <p:cNvPr id="316" name="Group"/>
            <p:cNvGrpSpPr/>
            <p:nvPr/>
          </p:nvGrpSpPr>
          <p:grpSpPr>
            <a:xfrm>
              <a:off x="293364" y="1017691"/>
              <a:ext cx="4326227" cy="469915"/>
              <a:chOff x="0" y="0"/>
              <a:chExt cx="4326226" cy="469914"/>
            </a:xfrm>
          </p:grpSpPr>
          <p:sp>
            <p:nvSpPr>
              <p:cNvPr id="314" name="Line"/>
              <p:cNvSpPr/>
              <p:nvPr/>
            </p:nvSpPr>
            <p:spPr>
              <a:xfrm>
                <a:off x="0" y="267584"/>
                <a:ext cx="511242" cy="1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315" name="= Field in main magnets"/>
              <p:cNvSpPr/>
              <p:nvPr/>
            </p:nvSpPr>
            <p:spPr>
              <a:xfrm>
                <a:off x="628447" y="0"/>
                <a:ext cx="3697779" cy="469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l" defTabSz="457200">
                  <a:defRPr sz="2200" b="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sz="1547"/>
                  <a:t>= Field in main magnets</a:t>
                </a:r>
              </a:p>
            </p:txBody>
          </p:sp>
        </p:grpSp>
        <p:grpSp>
          <p:nvGrpSpPr>
            <p:cNvPr id="321" name="Group"/>
            <p:cNvGrpSpPr/>
            <p:nvPr/>
          </p:nvGrpSpPr>
          <p:grpSpPr>
            <a:xfrm>
              <a:off x="293364" y="1388370"/>
              <a:ext cx="6081522" cy="886979"/>
              <a:chOff x="0" y="0"/>
              <a:chExt cx="6081521" cy="886978"/>
            </a:xfrm>
          </p:grpSpPr>
          <p:sp>
            <p:nvSpPr>
              <p:cNvPr id="317" name="Line"/>
              <p:cNvSpPr/>
              <p:nvPr/>
            </p:nvSpPr>
            <p:spPr>
              <a:xfrm>
                <a:off x="0" y="298284"/>
                <a:ext cx="511242" cy="1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bevel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318" name="Line"/>
              <p:cNvSpPr/>
              <p:nvPr/>
            </p:nvSpPr>
            <p:spPr>
              <a:xfrm flipV="1">
                <a:off x="222707" y="458835"/>
                <a:ext cx="1" cy="428143"/>
              </a:xfrm>
              <a:prstGeom prst="line">
                <a:avLst/>
              </a:prstGeom>
              <a:noFill/>
              <a:ln w="12700" cap="flat">
                <a:solidFill>
                  <a:srgbClr val="008000"/>
                </a:solidFill>
                <a:prstDash val="solid"/>
                <a:bevel/>
                <a:tailEnd type="stealth" w="med" len="med"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319" name="= Proton beam intensity (current)"/>
              <p:cNvSpPr/>
              <p:nvPr/>
            </p:nvSpPr>
            <p:spPr>
              <a:xfrm>
                <a:off x="613797" y="0"/>
                <a:ext cx="5463817" cy="469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l" defTabSz="457200">
                  <a:defRPr sz="2200" b="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sz="1547"/>
                  <a:t>= Proton beam intensity (current)</a:t>
                </a:r>
              </a:p>
            </p:txBody>
          </p:sp>
          <p:sp>
            <p:nvSpPr>
              <p:cNvPr id="320" name="= Beam transfer"/>
              <p:cNvSpPr/>
              <p:nvPr/>
            </p:nvSpPr>
            <p:spPr>
              <a:xfrm>
                <a:off x="617702" y="407835"/>
                <a:ext cx="5463819" cy="469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l" defTabSz="457200">
                  <a:defRPr sz="2200" b="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sz="1547"/>
                  <a:t>= Beam transfer</a:t>
                </a:r>
              </a:p>
            </p:txBody>
          </p:sp>
        </p:grpSp>
        <p:grpSp>
          <p:nvGrpSpPr>
            <p:cNvPr id="324" name="Group"/>
            <p:cNvGrpSpPr/>
            <p:nvPr/>
          </p:nvGrpSpPr>
          <p:grpSpPr>
            <a:xfrm>
              <a:off x="2763757" y="5683342"/>
              <a:ext cx="1853611" cy="469915"/>
              <a:chOff x="0" y="0"/>
              <a:chExt cx="1853610" cy="469900"/>
            </a:xfrm>
          </p:grpSpPr>
          <p:sp>
            <p:nvSpPr>
              <p:cNvPr id="322" name="Line"/>
              <p:cNvSpPr/>
              <p:nvPr/>
            </p:nvSpPr>
            <p:spPr>
              <a:xfrm>
                <a:off x="565792" y="30553"/>
                <a:ext cx="716559" cy="1"/>
              </a:xfrm>
              <a:prstGeom prst="line">
                <a:avLst/>
              </a:prstGeom>
              <a:noFill/>
              <a:ln w="12700" cap="flat">
                <a:solidFill>
                  <a:srgbClr val="4F81BD"/>
                </a:solidFill>
                <a:prstDash val="solid"/>
                <a:bevel/>
                <a:headEnd type="triangle" w="med" len="med"/>
                <a:tailEnd type="triangle" w="med" len="med"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323" name="1.2 seconds"/>
              <p:cNvSpPr/>
              <p:nvPr/>
            </p:nvSpPr>
            <p:spPr>
              <a:xfrm>
                <a:off x="0" y="0"/>
                <a:ext cx="1853610" cy="4699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defTabSz="457200">
                  <a:defRPr sz="2200" b="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sz="1547"/>
                  <a:t>1.2 seconds</a:t>
                </a:r>
              </a:p>
            </p:txBody>
          </p:sp>
        </p:grpSp>
        <p:grpSp>
          <p:nvGrpSpPr>
            <p:cNvPr id="327" name="Group"/>
            <p:cNvGrpSpPr/>
            <p:nvPr/>
          </p:nvGrpSpPr>
          <p:grpSpPr>
            <a:xfrm>
              <a:off x="9865782" y="-2"/>
              <a:ext cx="3212116" cy="867903"/>
              <a:chOff x="0" y="-1"/>
              <a:chExt cx="3212115" cy="867901"/>
            </a:xfrm>
          </p:grpSpPr>
          <p:sp>
            <p:nvSpPr>
              <p:cNvPr id="325" name="Line"/>
              <p:cNvSpPr/>
              <p:nvPr/>
            </p:nvSpPr>
            <p:spPr>
              <a:xfrm flipV="1">
                <a:off x="1052737" y="268471"/>
                <a:ext cx="12629" cy="599429"/>
              </a:xfrm>
              <a:prstGeom prst="line">
                <a:avLst/>
              </a:prstGeom>
              <a:noFill/>
              <a:ln w="12700" cap="flat">
                <a:solidFill>
                  <a:srgbClr val="008000"/>
                </a:solidFill>
                <a:prstDash val="solid"/>
                <a:bevel/>
                <a:tailEnd type="stealth" w="med" len="med"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321457">
                  <a:defRPr sz="14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84"/>
              </a:p>
            </p:txBody>
          </p:sp>
          <p:sp>
            <p:nvSpPr>
              <p:cNvPr id="326" name="To LHC"/>
              <p:cNvSpPr/>
              <p:nvPr/>
            </p:nvSpPr>
            <p:spPr>
              <a:xfrm>
                <a:off x="0" y="-1"/>
                <a:ext cx="3212115" cy="469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defTabSz="457200">
                  <a:defRPr sz="2200" b="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sz="1547"/>
                  <a:t>To LHC</a:t>
                </a:r>
              </a:p>
            </p:txBody>
          </p:sp>
        </p:grpSp>
        <p:sp>
          <p:nvSpPr>
            <p:cNvPr id="328" name="450 GeV"/>
            <p:cNvSpPr/>
            <p:nvPr/>
          </p:nvSpPr>
          <p:spPr>
            <a:xfrm>
              <a:off x="11147650" y="851548"/>
              <a:ext cx="1390854" cy="469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sz="2200"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547"/>
                <a:t>450 GeV</a:t>
              </a:r>
            </a:p>
          </p:txBody>
        </p:sp>
        <p:sp>
          <p:nvSpPr>
            <p:cNvPr id="329" name="26 GeV"/>
            <p:cNvSpPr/>
            <p:nvPr/>
          </p:nvSpPr>
          <p:spPr>
            <a:xfrm>
              <a:off x="9029923" y="3131285"/>
              <a:ext cx="1390854" cy="469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sz="2200"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547"/>
                <a:t>26 GeV</a:t>
              </a:r>
            </a:p>
          </p:txBody>
        </p:sp>
        <p:sp>
          <p:nvSpPr>
            <p:cNvPr id="330" name="1.4 GeV"/>
            <p:cNvSpPr/>
            <p:nvPr/>
          </p:nvSpPr>
          <p:spPr>
            <a:xfrm>
              <a:off x="8027824" y="4588030"/>
              <a:ext cx="1390854" cy="469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l" defTabSz="457200">
                <a:defRPr sz="2200" b="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547" dirty="0"/>
                <a:t>1.4 GeV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68CB37-0E41-B9BF-86E8-9E668AAC70F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007859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6E788-2C97-C1C3-6E67-E952AF15B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Gamma jump – transition crossing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AAF7B1F-5556-D75E-1258-49DAF4C4AEC7}"/>
              </a:ext>
            </a:extLst>
          </p:cNvPr>
          <p:cNvGrpSpPr/>
          <p:nvPr/>
        </p:nvGrpSpPr>
        <p:grpSpPr>
          <a:xfrm>
            <a:off x="1426642" y="934373"/>
            <a:ext cx="2866354" cy="2448272"/>
            <a:chOff x="1117773" y="1484784"/>
            <a:chExt cx="3454227" cy="319722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2F0EDDF-D564-C483-09C5-703077FC1415}"/>
                </a:ext>
              </a:extLst>
            </p:cNvPr>
            <p:cNvGrpSpPr/>
            <p:nvPr/>
          </p:nvGrpSpPr>
          <p:grpSpPr>
            <a:xfrm>
              <a:off x="1117773" y="1484784"/>
              <a:ext cx="3454227" cy="3197225"/>
              <a:chOff x="1117773" y="1484784"/>
              <a:chExt cx="3454227" cy="3197225"/>
            </a:xfrm>
          </p:grpSpPr>
          <p:pic>
            <p:nvPicPr>
              <p:cNvPr id="4" name="Picture 5">
                <a:extLst>
                  <a:ext uri="{FF2B5EF4-FFF2-40B4-BE49-F238E27FC236}">
                    <a16:creationId xmlns:a16="http://schemas.microsoft.com/office/drawing/2014/main" id="{A5E0FFDA-7727-CA70-57FF-6396D68896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872" r="17310"/>
              <a:stretch>
                <a:fillRect/>
              </a:stretch>
            </p:blipFill>
            <p:spPr bwMode="auto">
              <a:xfrm>
                <a:off x="1117773" y="1484784"/>
                <a:ext cx="3454227" cy="31972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sp>
            <p:nvSpPr>
              <p:cNvPr id="5" name="Line 16">
                <a:extLst>
                  <a:ext uri="{FF2B5EF4-FFF2-40B4-BE49-F238E27FC236}">
                    <a16:creationId xmlns:a16="http://schemas.microsoft.com/office/drawing/2014/main" id="{62C56E47-65B0-F463-F36A-7FD2CBBD7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7437" y="2834189"/>
                <a:ext cx="0" cy="77169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" name="Text Box 15">
              <a:extLst>
                <a:ext uri="{FF2B5EF4-FFF2-40B4-BE49-F238E27FC236}">
                  <a16:creationId xmlns:a16="http://schemas.microsoft.com/office/drawing/2014/main" id="{E0434D30-D8A8-9B77-F206-D0109111EF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1840" y="3002391"/>
              <a:ext cx="882125" cy="366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dirty="0" err="1">
                  <a:cs typeface="Arial" charset="0"/>
                </a:rPr>
                <a:t>Δγ</a:t>
              </a:r>
              <a:r>
                <a:rPr lang="en-US" dirty="0">
                  <a:cs typeface="Arial" charset="0"/>
                </a:rPr>
                <a:t>tr</a:t>
              </a:r>
              <a:endParaRPr lang="el-GR" dirty="0">
                <a:cs typeface="Arial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A6059B-7E0D-7053-DE53-055EE0EE8D90}"/>
              </a:ext>
            </a:extLst>
          </p:cNvPr>
          <p:cNvGrpSpPr/>
          <p:nvPr/>
        </p:nvGrpSpPr>
        <p:grpSpPr>
          <a:xfrm>
            <a:off x="5148064" y="3861048"/>
            <a:ext cx="3384376" cy="2238593"/>
            <a:chOff x="1481138" y="1601788"/>
            <a:chExt cx="5588000" cy="3530600"/>
          </a:xfrm>
        </p:grpSpPr>
        <p:pic>
          <p:nvPicPr>
            <p:cNvPr id="9" name="Picture 11" descr="Eta">
              <a:extLst>
                <a:ext uri="{FF2B5EF4-FFF2-40B4-BE49-F238E27FC236}">
                  <a16:creationId xmlns:a16="http://schemas.microsoft.com/office/drawing/2014/main" id="{4500AE49-7B49-DB4F-0EBD-66D6C0F3E2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81138" y="1601788"/>
              <a:ext cx="5588000" cy="3530600"/>
            </a:xfrm>
            <a:prstGeom prst="rect">
              <a:avLst/>
            </a:prstGeom>
            <a:noFill/>
          </p:spPr>
        </p:pic>
        <p:sp>
          <p:nvSpPr>
            <p:cNvPr id="10" name="Line 16">
              <a:extLst>
                <a:ext uri="{FF2B5EF4-FFF2-40B4-BE49-F238E27FC236}">
                  <a16:creationId xmlns:a16="http://schemas.microsoft.com/office/drawing/2014/main" id="{51B927C2-08B3-30A1-FDE7-085AF1C0DD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25650" y="3532188"/>
              <a:ext cx="4967288" cy="95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2" name="Picture 5">
            <a:extLst>
              <a:ext uri="{FF2B5EF4-FFF2-40B4-BE49-F238E27FC236}">
                <a16:creationId xmlns:a16="http://schemas.microsoft.com/office/drawing/2014/main" id="{0CB436AD-6E45-A00E-05AE-F86B3CFB0011}"/>
              </a:ext>
            </a:extLst>
          </p:cNvPr>
          <p:cNvPicPr>
            <a:picLocks noChangeArrowheads="1"/>
          </p:cNvPicPr>
          <p:nvPr/>
        </p:nvPicPr>
        <p:blipFill>
          <a:blip r:embed="rId4"/>
          <a:srcRect r="1666"/>
          <a:stretch>
            <a:fillRect/>
          </a:stretch>
        </p:blipFill>
        <p:spPr bwMode="auto">
          <a:xfrm>
            <a:off x="5793657" y="899086"/>
            <a:ext cx="2518318" cy="286209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12B3990C-1299-762A-2163-273A73FC0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1058" y="3429000"/>
            <a:ext cx="3717522" cy="23741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B62558-7BFF-D0C2-5BC0-1293B90FC8E2}"/>
              </a:ext>
            </a:extLst>
          </p:cNvPr>
          <p:cNvSpPr txBox="1"/>
          <p:nvPr/>
        </p:nvSpPr>
        <p:spPr>
          <a:xfrm>
            <a:off x="0" y="5795019"/>
            <a:ext cx="5198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See S. Aumon thesis: </a:t>
            </a:r>
            <a:r>
              <a:rPr lang="en-US" dirty="0"/>
              <a:t>CERN-THESIS-2012-261</a:t>
            </a:r>
            <a:r>
              <a:rPr lang="en-CH" dirty="0"/>
              <a:t> 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382FBDF-6224-1392-C74A-BB2438D786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794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3812F-9C55-C4D6-ECCE-8E03E9048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brainstorming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14AF9E-A322-E4DA-097A-F693ADB76E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0074" y="1052736"/>
            <a:ext cx="8763034" cy="5092995"/>
          </a:xfrm>
        </p:spPr>
        <p:txBody>
          <a:bodyPr>
            <a:normAutofit lnSpcReduction="10000"/>
          </a:bodyPr>
          <a:lstStyle/>
          <a:p>
            <a:r>
              <a:rPr lang="en-CH" dirty="0"/>
              <a:t>Space charge and instability measuremenst at different energies to check space charge limit for example</a:t>
            </a:r>
          </a:p>
          <a:p>
            <a:pPr lvl="1"/>
            <a:r>
              <a:rPr lang="en-CH" dirty="0"/>
              <a:t>See R. Wasef thesis </a:t>
            </a:r>
            <a:r>
              <a:rPr lang="en-US" dirty="0"/>
              <a:t>CERN-THESIS-2017-455</a:t>
            </a:r>
            <a:br>
              <a:rPr lang="en-CH" dirty="0"/>
            </a:br>
            <a:r>
              <a:rPr lang="en-CH" dirty="0"/>
              <a:t> “</a:t>
            </a:r>
            <a:r>
              <a:rPr lang="en-US" dirty="0"/>
              <a:t>8th Order Super-Structure Resonance driven by Space Charge”</a:t>
            </a:r>
          </a:p>
          <a:p>
            <a:pPr lvl="1"/>
            <a:r>
              <a:rPr lang="en-US" dirty="0"/>
              <a:t>See A. </a:t>
            </a:r>
            <a:r>
              <a:rPr lang="en-US" dirty="0" err="1"/>
              <a:t>Huschauer</a:t>
            </a:r>
            <a:r>
              <a:rPr lang="en-US" dirty="0"/>
              <a:t> thesis CERN-THESIS-2016-061</a:t>
            </a:r>
            <a:br>
              <a:rPr lang="en-US" dirty="0"/>
            </a:br>
            <a:r>
              <a:rPr lang="en-US" dirty="0"/>
              <a:t>“Beam Dynamics Studies for High-Intensity Beams in the CERN Proton Synchrotron” </a:t>
            </a:r>
          </a:p>
          <a:p>
            <a:pPr lvl="1"/>
            <a:r>
              <a:rPr lang="en-US" dirty="0"/>
              <a:t>Space charge tune shift can be modulated also by bunch compression at injection</a:t>
            </a:r>
          </a:p>
          <a:p>
            <a:r>
              <a:rPr lang="en-US" dirty="0"/>
              <a:t>Study of isochronous lattice</a:t>
            </a:r>
          </a:p>
          <a:p>
            <a:pPr lvl="1"/>
            <a:r>
              <a:rPr lang="en-US" dirty="0"/>
              <a:t>PS can be put on coast for 500 </a:t>
            </a:r>
            <a:r>
              <a:rPr lang="en-US" dirty="0" err="1"/>
              <a:t>ms</a:t>
            </a:r>
            <a:r>
              <a:rPr lang="en-US" dirty="0"/>
              <a:t> or so close to/on top of transition crossing</a:t>
            </a:r>
          </a:p>
          <a:p>
            <a:pPr lvl="1"/>
            <a:r>
              <a:rPr lang="en-US" dirty="0"/>
              <a:t>See S. </a:t>
            </a:r>
            <a:r>
              <a:rPr lang="en-US" dirty="0" err="1"/>
              <a:t>Aumon</a:t>
            </a:r>
            <a:r>
              <a:rPr lang="en-US" dirty="0"/>
              <a:t> thesis: CERN-THESIS-2012-261</a:t>
            </a:r>
          </a:p>
          <a:p>
            <a:r>
              <a:rPr lang="en-US" dirty="0"/>
              <a:t>Study of bunch rotation</a:t>
            </a:r>
          </a:p>
          <a:p>
            <a:pPr lvl="1"/>
            <a:r>
              <a:rPr lang="en-US" dirty="0"/>
              <a:t>Bunch rotation of high intensity beams with space charge at low energy, could even decelerate the beam to 1 GeV </a:t>
            </a:r>
          </a:p>
          <a:p>
            <a:pPr lvl="1"/>
            <a:r>
              <a:rPr lang="en-US" dirty="0"/>
              <a:t>Bunch rotation on gamma-jump modified lattice close to transition crossing.</a:t>
            </a:r>
          </a:p>
          <a:p>
            <a:pPr lvl="1"/>
            <a:endParaRPr lang="en-US" dirty="0"/>
          </a:p>
          <a:p>
            <a:pPr marL="749808" lvl="2" indent="0">
              <a:buNone/>
            </a:pPr>
            <a:endParaRPr lang="en-US" dirty="0"/>
          </a:p>
          <a:p>
            <a:pPr marL="354012" lvl="1" indent="0">
              <a:buNone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6CF3F-1BF4-F26A-48F3-0E09A95679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18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90BDA5B-B635-0946-ADFE-D04D1F3678D2}"/>
              </a:ext>
            </a:extLst>
          </p:cNvPr>
          <p:cNvGrpSpPr/>
          <p:nvPr/>
        </p:nvGrpSpPr>
        <p:grpSpPr>
          <a:xfrm>
            <a:off x="475283" y="561131"/>
            <a:ext cx="3594100" cy="2758703"/>
            <a:chOff x="460400" y="912019"/>
            <a:chExt cx="3594100" cy="275870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3492E13-3D62-9F4E-847F-B6BCF50BF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400" y="978322"/>
              <a:ext cx="3594100" cy="26924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11D40C7-A1FE-6A42-A2EB-9AB2EEA52446}"/>
                </a:ext>
              </a:extLst>
            </p:cNvPr>
            <p:cNvSpPr/>
            <p:nvPr/>
          </p:nvSpPr>
          <p:spPr>
            <a:xfrm>
              <a:off x="535980" y="912019"/>
              <a:ext cx="3442940" cy="3978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4E1FC79-0008-2C41-B412-E7263A862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68" y="3473"/>
            <a:ext cx="829126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Multi-turn extraction – 5 turn extraction</a:t>
            </a:r>
          </a:p>
        </p:txBody>
      </p:sp>
      <p:pic>
        <p:nvPicPr>
          <p:cNvPr id="5" name="Picture 30" descr="ct5t">
            <a:extLst>
              <a:ext uri="{FF2B5EF4-FFF2-40B4-BE49-F238E27FC236}">
                <a16:creationId xmlns:a16="http://schemas.microsoft.com/office/drawing/2014/main" id="{2F2E9F8E-5EFD-494C-A194-FA6FBCD2BB0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647" y="1228142"/>
            <a:ext cx="3855832" cy="460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D046A59D-EB69-D14F-81ED-2C39F4E59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38167"/>
            <a:ext cx="4953000" cy="3276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0" name="Picture 5" descr="res441">
            <a:extLst>
              <a:ext uri="{FF2B5EF4-FFF2-40B4-BE49-F238E27FC236}">
                <a16:creationId xmlns:a16="http://schemas.microsoft.com/office/drawing/2014/main" id="{AF306093-3CBD-234C-A982-FCEE7A501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4" t="8557" r="16733" b="19475"/>
          <a:stretch>
            <a:fillRect/>
          </a:stretch>
        </p:blipFill>
        <p:spPr bwMode="auto">
          <a:xfrm>
            <a:off x="1053133" y="4156224"/>
            <a:ext cx="2055813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6">
            <a:extLst>
              <a:ext uri="{FF2B5EF4-FFF2-40B4-BE49-F238E27FC236}">
                <a16:creationId xmlns:a16="http://schemas.microsoft.com/office/drawing/2014/main" id="{754CC7DB-A1A7-5646-9E71-F4FFCF25212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81733" y="6654949"/>
            <a:ext cx="16002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A1BDB1F9-98E0-2E47-8B56-87732900036B}"/>
              </a:ext>
            </a:extLst>
          </p:cNvPr>
          <p:cNvGrpSpPr>
            <a:grpSpLocks/>
          </p:cNvGrpSpPr>
          <p:nvPr/>
        </p:nvGrpSpPr>
        <p:grpSpPr bwMode="auto">
          <a:xfrm>
            <a:off x="1759293" y="4156224"/>
            <a:ext cx="2590800" cy="1981200"/>
            <a:chOff x="3696" y="576"/>
            <a:chExt cx="1632" cy="1248"/>
          </a:xfrm>
        </p:grpSpPr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86719E42-1132-F648-9180-1C21E7404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576"/>
              <a:ext cx="1632" cy="12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pic>
          <p:nvPicPr>
            <p:cNvPr id="14" name="Picture 11" descr="res441">
              <a:extLst>
                <a:ext uri="{FF2B5EF4-FFF2-40B4-BE49-F238E27FC236}">
                  <a16:creationId xmlns:a16="http://schemas.microsoft.com/office/drawing/2014/main" id="{638B7CBF-867F-694F-B9E9-F7A33A6A0D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83" t="8557" r="16733" b="19475"/>
            <a:stretch>
              <a:fillRect/>
            </a:stretch>
          </p:blipFill>
          <p:spPr bwMode="auto">
            <a:xfrm>
              <a:off x="3984" y="576"/>
              <a:ext cx="1344" cy="1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Line 12">
            <a:extLst>
              <a:ext uri="{FF2B5EF4-FFF2-40B4-BE49-F238E27FC236}">
                <a16:creationId xmlns:a16="http://schemas.microsoft.com/office/drawing/2014/main" id="{4FBBA324-9C16-9B4A-81CA-259D775F49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720133" y="4216549"/>
            <a:ext cx="0" cy="1736725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6" name="Line 13">
            <a:extLst>
              <a:ext uri="{FF2B5EF4-FFF2-40B4-BE49-F238E27FC236}">
                <a16:creationId xmlns:a16="http://schemas.microsoft.com/office/drawing/2014/main" id="{CC92B12B-0232-AD47-A548-410455AD136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43733" y="3911749"/>
            <a:ext cx="0" cy="2590800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 type="stealth" w="med" len="lg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" name="Text Box 15">
            <a:extLst>
              <a:ext uri="{FF2B5EF4-FFF2-40B4-BE49-F238E27FC236}">
                <a16:creationId xmlns:a16="http://schemas.microsoft.com/office/drawing/2014/main" id="{02350A29-822C-BB49-8D24-75F88C7B8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0133" y="3835549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B</a:t>
            </a:r>
            <a:r>
              <a:rPr lang="en-GB" sz="1800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field</a:t>
            </a:r>
            <a:r>
              <a:rPr lang="en-GB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en-GB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charset="0"/>
              </a:rPr>
              <a:t>≠ 0</a:t>
            </a:r>
          </a:p>
        </p:txBody>
      </p:sp>
      <p:sp>
        <p:nvSpPr>
          <p:cNvPr id="18" name="Text Box 16">
            <a:extLst>
              <a:ext uri="{FF2B5EF4-FFF2-40B4-BE49-F238E27FC236}">
                <a16:creationId xmlns:a16="http://schemas.microsoft.com/office/drawing/2014/main" id="{BEB0E030-E8F7-BA4C-90D6-D3345761B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7533" y="3835549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B</a:t>
            </a:r>
            <a:r>
              <a:rPr lang="en-GB" sz="1800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field</a:t>
            </a:r>
            <a:r>
              <a:rPr lang="en-GB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=</a:t>
            </a:r>
            <a:r>
              <a:rPr lang="en-GB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charset="0"/>
              </a:rPr>
              <a:t> 0</a:t>
            </a:r>
          </a:p>
        </p:txBody>
      </p:sp>
      <p:sp>
        <p:nvSpPr>
          <p:cNvPr id="19" name="Text Box 17">
            <a:extLst>
              <a:ext uri="{FF2B5EF4-FFF2-40B4-BE49-F238E27FC236}">
                <a16:creationId xmlns:a16="http://schemas.microsoft.com/office/drawing/2014/main" id="{F903CC2B-27B8-C94B-8589-2C07F9CD8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3133" y="3530749"/>
            <a:ext cx="358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At the septum location</a:t>
            </a:r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id="{34566D82-D11A-834E-850D-324F253D2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533" y="4216549"/>
            <a:ext cx="533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1" name="Rectangle 19">
            <a:extLst>
              <a:ext uri="{FF2B5EF4-FFF2-40B4-BE49-F238E27FC236}">
                <a16:creationId xmlns:a16="http://schemas.microsoft.com/office/drawing/2014/main" id="{50676B41-FD8D-FA46-BA64-23A0CF198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733" y="4826149"/>
            <a:ext cx="533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" name="Rectangle 20">
            <a:extLst>
              <a:ext uri="{FF2B5EF4-FFF2-40B4-BE49-F238E27FC236}">
                <a16:creationId xmlns:a16="http://schemas.microsoft.com/office/drawing/2014/main" id="{72A90E40-D012-F745-BF01-2E57E3F32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533" y="5511949"/>
            <a:ext cx="533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3" name="Group 21">
            <a:extLst>
              <a:ext uri="{FF2B5EF4-FFF2-40B4-BE49-F238E27FC236}">
                <a16:creationId xmlns:a16="http://schemas.microsoft.com/office/drawing/2014/main" id="{CA3AC190-99AD-8442-8B8F-A040436C8B18}"/>
              </a:ext>
            </a:extLst>
          </p:cNvPr>
          <p:cNvGrpSpPr>
            <a:grpSpLocks/>
          </p:cNvGrpSpPr>
          <p:nvPr/>
        </p:nvGrpSpPr>
        <p:grpSpPr bwMode="auto">
          <a:xfrm>
            <a:off x="3034333" y="4902349"/>
            <a:ext cx="1295400" cy="381000"/>
            <a:chOff x="2304" y="2256"/>
            <a:chExt cx="816" cy="240"/>
          </a:xfrm>
        </p:grpSpPr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id="{AD67B447-5904-A24E-A1E1-4D535A057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2256"/>
              <a:ext cx="33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5" name="Rectangle 23">
              <a:extLst>
                <a:ext uri="{FF2B5EF4-FFF2-40B4-BE49-F238E27FC236}">
                  <a16:creationId xmlns:a16="http://schemas.microsoft.com/office/drawing/2014/main" id="{64443589-C9C6-234C-B944-4B812B931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56"/>
              <a:ext cx="33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pic>
        <p:nvPicPr>
          <p:cNvPr id="26" name="Picture 24" descr="res441">
            <a:extLst>
              <a:ext uri="{FF2B5EF4-FFF2-40B4-BE49-F238E27FC236}">
                <a16:creationId xmlns:a16="http://schemas.microsoft.com/office/drawing/2014/main" id="{53109D5C-1B23-D746-849F-3DC89C8C5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66" t="36885" r="44366" b="50163"/>
          <a:stretch>
            <a:fillRect/>
          </a:stretch>
        </p:blipFill>
        <p:spPr bwMode="auto">
          <a:xfrm>
            <a:off x="3872533" y="4929337"/>
            <a:ext cx="36036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5">
            <a:extLst>
              <a:ext uri="{FF2B5EF4-FFF2-40B4-BE49-F238E27FC236}">
                <a16:creationId xmlns:a16="http://schemas.microsoft.com/office/drawing/2014/main" id="{027CFA45-6BF5-F14E-91D4-8CE923817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2533" y="4902349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8" name="Line 26">
            <a:extLst>
              <a:ext uri="{FF2B5EF4-FFF2-40B4-BE49-F238E27FC236}">
                <a16:creationId xmlns:a16="http://schemas.microsoft.com/office/drawing/2014/main" id="{15061E03-BBDB-B849-AD56-091F69609771}"/>
              </a:ext>
            </a:extLst>
          </p:cNvPr>
          <p:cNvSpPr>
            <a:spLocks noChangeShapeType="1"/>
          </p:cNvSpPr>
          <p:nvPr/>
        </p:nvSpPr>
        <p:spPr bwMode="auto">
          <a:xfrm>
            <a:off x="748333" y="5107137"/>
            <a:ext cx="3810000" cy="23812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856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0.07934 -0.00208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45616-B020-3744-AC79-E075116C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C31AC-AA19-B042-BD55-C1CBB1964A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0" b="17823"/>
          <a:stretch/>
        </p:blipFill>
        <p:spPr>
          <a:xfrm>
            <a:off x="611560" y="1268760"/>
            <a:ext cx="7704856" cy="482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99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AC7A9-1C7B-5C4A-815B-D9FB9520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main parameters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D6F8B4-6EA9-8943-AEDA-A7DBB74D6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92080" y="116632"/>
            <a:ext cx="4038600" cy="646673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Injection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14 GeV or 26 GeV protons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26 GeV proton equivalent Pb ions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Multi-batch injection from PS </a:t>
            </a:r>
          </a:p>
          <a:p>
            <a:pPr>
              <a:lnSpc>
                <a:spcPct val="120000"/>
              </a:lnSpc>
            </a:pPr>
            <a:r>
              <a:rPr lang="en-US" dirty="0"/>
              <a:t>Lattice: FODO with dispersion free SS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Transition crossing for injection</a:t>
            </a:r>
            <a:br>
              <a:rPr lang="en-US" dirty="0"/>
            </a:br>
            <a:r>
              <a:rPr lang="en-US" dirty="0"/>
              <a:t>below 20 GeV. No gamma-jump</a:t>
            </a:r>
          </a:p>
          <a:p>
            <a:pPr>
              <a:lnSpc>
                <a:spcPct val="120000"/>
              </a:lnSpc>
            </a:pPr>
            <a:r>
              <a:rPr lang="en-US" dirty="0"/>
              <a:t>Acceleration cycle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Up to 21.6 s (depending on user)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1.2 cycling period</a:t>
            </a:r>
          </a:p>
          <a:p>
            <a:pPr>
              <a:lnSpc>
                <a:spcPct val="120000"/>
              </a:lnSpc>
            </a:pPr>
            <a:r>
              <a:rPr lang="en-US" dirty="0"/>
              <a:t>RF: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Main system: 200 MHz travelling wave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800 MHz to control longitudinal emit.</a:t>
            </a:r>
          </a:p>
          <a:p>
            <a:pPr>
              <a:lnSpc>
                <a:spcPct val="120000"/>
              </a:lnSpc>
            </a:pPr>
            <a:r>
              <a:rPr lang="en-US" dirty="0"/>
              <a:t>Extraction: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Slow extraction at 400 GeV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Fast extraction at 450 GeV</a:t>
            </a:r>
          </a:p>
          <a:p>
            <a:pPr>
              <a:lnSpc>
                <a:spcPct val="120000"/>
              </a:lnSpc>
            </a:pPr>
            <a:r>
              <a:rPr lang="en-US" dirty="0"/>
              <a:t>Operation in p-pbar collider mode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Machine on indefinite coast @ 270 GeV</a:t>
            </a:r>
          </a:p>
          <a:p>
            <a:pPr>
              <a:lnSpc>
                <a:spcPct val="120000"/>
              </a:lnSpc>
            </a:pPr>
            <a:r>
              <a:rPr lang="en-US" dirty="0"/>
              <a:t>Particles types: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Protons, Pb, pbar, </a:t>
            </a:r>
            <a:r>
              <a:rPr lang="en-US" dirty="0" err="1"/>
              <a:t>e+,e</a:t>
            </a:r>
            <a:r>
              <a:rPr lang="en-US" dirty="0"/>
              <a:t>-, O, In, S, </a:t>
            </a:r>
            <a:r>
              <a:rPr lang="en-US" dirty="0" err="1"/>
              <a:t>Xe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Max total intensity: ~5.3e10</a:t>
            </a:r>
            <a:r>
              <a:rPr lang="en-US" baseline="30000" dirty="0"/>
              <a:t>13</a:t>
            </a:r>
          </a:p>
          <a:p>
            <a:pPr>
              <a:lnSpc>
                <a:spcPct val="120000"/>
              </a:lnSpc>
            </a:pPr>
            <a:r>
              <a:rPr lang="en-US" dirty="0"/>
              <a:t>External Exp. Area: North Area, HIRADMAT, AWAKE, Neutrino Platform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F49D83-FBA1-894F-B5DF-3B19B2413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605" y="3861048"/>
            <a:ext cx="3384374" cy="22562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AC91CD-2DA4-D94A-ACA1-279F99BE8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502" y="1390799"/>
            <a:ext cx="3384375" cy="225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60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0B400-C0AD-194C-A393-D980B04A8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HIRADMAT at SPS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6411A3-4A3C-E947-9739-7F9E3D50C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045" y="1952228"/>
            <a:ext cx="4265633" cy="40690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7C0AF4-6B51-8E43-B450-D676F9B730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51" r="12988"/>
          <a:stretch/>
        </p:blipFill>
        <p:spPr>
          <a:xfrm>
            <a:off x="179513" y="1952227"/>
            <a:ext cx="3996833" cy="40690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620490-05EB-2B43-BA9A-E42CA3724090}"/>
              </a:ext>
            </a:extLst>
          </p:cNvPr>
          <p:cNvSpPr txBox="1"/>
          <p:nvPr/>
        </p:nvSpPr>
        <p:spPr>
          <a:xfrm>
            <a:off x="149230" y="1293847"/>
            <a:ext cx="899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HiRadMat</a:t>
            </a:r>
            <a:r>
              <a:rPr lang="en-US" dirty="0"/>
              <a:t> (High-Radiation to Materials) : users facility designed to provide </a:t>
            </a:r>
            <a:br>
              <a:rPr lang="en-US" dirty="0"/>
            </a:br>
            <a:r>
              <a:rPr lang="en-US" dirty="0"/>
              <a:t>high-intensity pulsed beams to irradiate material samples and accelerator component.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3BF425-2522-7A4A-BB77-935198E2B7FB}"/>
              </a:ext>
            </a:extLst>
          </p:cNvPr>
          <p:cNvSpPr txBox="1"/>
          <p:nvPr/>
        </p:nvSpPr>
        <p:spPr>
          <a:xfrm>
            <a:off x="6209458" y="423240"/>
            <a:ext cx="2612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Nikos’ presentation</a:t>
            </a:r>
          </a:p>
        </p:txBody>
      </p:sp>
    </p:spTree>
    <p:extLst>
      <p:ext uri="{BB962C8B-B14F-4D97-AF65-F5344CB8AC3E}">
        <p14:creationId xmlns:p14="http://schemas.microsoft.com/office/powerpoint/2010/main" val="234985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45616-B020-3744-AC79-E075116C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accelerator complex as now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C31AC-AA19-B042-BD55-C1CBB1964A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0" b="17823"/>
          <a:stretch/>
        </p:blipFill>
        <p:spPr>
          <a:xfrm>
            <a:off x="611560" y="1268760"/>
            <a:ext cx="7704856" cy="482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0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/>
          <p:nvPr/>
        </p:nvSpPr>
        <p:spPr>
          <a:xfrm>
            <a:off x="1759176" y="4150515"/>
            <a:ext cx="5826754" cy="1758795"/>
          </a:xfrm>
          <a:prstGeom prst="rect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4289" tIns="34289" rIns="34289" bIns="34289" anchor="ctr"/>
          <a:lstStyle/>
          <a:p>
            <a:pPr defTabSz="411465"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672"/>
          </a:p>
        </p:txBody>
      </p:sp>
      <p:sp>
        <p:nvSpPr>
          <p:cNvPr id="385" name="Shape 385"/>
          <p:cNvSpPr/>
          <p:nvPr/>
        </p:nvSpPr>
        <p:spPr>
          <a:xfrm flipH="1">
            <a:off x="397423" y="1433658"/>
            <a:ext cx="7310" cy="1791724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411465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386" name="Shape 386"/>
          <p:cNvSpPr/>
          <p:nvPr/>
        </p:nvSpPr>
        <p:spPr>
          <a:xfrm flipH="1">
            <a:off x="829051" y="884605"/>
            <a:ext cx="4144426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</a:ln>
        </p:spPr>
        <p:txBody>
          <a:bodyPr lIns="0" tIns="0" rIns="0" bIns="0"/>
          <a:lstStyle/>
          <a:p>
            <a:pPr defTabSz="411465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387" name="Shape 387"/>
          <p:cNvSpPr/>
          <p:nvPr/>
        </p:nvSpPr>
        <p:spPr>
          <a:xfrm>
            <a:off x="79164" y="778166"/>
            <a:ext cx="651138" cy="501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289" tIns="34289" rIns="34289" bIns="34289" anchor="ctr">
            <a:spAutoFit/>
          </a:bodyPr>
          <a:lstStyle>
            <a:lvl1pPr defTabSz="585216">
              <a:defRPr sz="4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812" dirty="0"/>
              <a:t>B(t)</a:t>
            </a:r>
          </a:p>
        </p:txBody>
      </p:sp>
      <p:sp>
        <p:nvSpPr>
          <p:cNvPr id="389" name="Shape 389"/>
          <p:cNvSpPr/>
          <p:nvPr/>
        </p:nvSpPr>
        <p:spPr>
          <a:xfrm>
            <a:off x="4420750" y="555215"/>
            <a:ext cx="580606" cy="393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289" tIns="34289" rIns="34289" bIns="34289" anchor="ctr">
            <a:spAutoFit/>
          </a:bodyPr>
          <a:lstStyle>
            <a:lvl1pPr algn="l" defTabSz="585216">
              <a:defRPr sz="3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109" dirty="0"/>
              <a:t>time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B4B0BF-CE4D-E847-B10C-06BA65137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51455"/>
            <a:ext cx="3905068" cy="194548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A564D23-2851-BA40-AB46-E5CF0F528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11" y="-149877"/>
            <a:ext cx="9561352" cy="1143000"/>
          </a:xfrm>
        </p:spPr>
        <p:txBody>
          <a:bodyPr>
            <a:normAutofit/>
          </a:bodyPr>
          <a:lstStyle/>
          <a:p>
            <a:r>
              <a:rPr lang="en-US" sz="2800" dirty="0"/>
              <a:t>Multi-user operation: Pulse-to-pulse modulation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4B5C00-AE5E-5745-B694-BF7C17A127DE}"/>
              </a:ext>
            </a:extLst>
          </p:cNvPr>
          <p:cNvSpPr txBox="1"/>
          <p:nvPr/>
        </p:nvSpPr>
        <p:spPr>
          <a:xfrm>
            <a:off x="3710731" y="4192720"/>
            <a:ext cx="559435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Injector complex (up to SPS) can have several </a:t>
            </a:r>
            <a:br>
              <a:rPr lang="en-US" dirty="0"/>
            </a:br>
            <a:r>
              <a:rPr lang="en-US" dirty="0"/>
              <a:t>different consecutive operation mode, </a:t>
            </a:r>
            <a:br>
              <a:rPr lang="en-US" dirty="0"/>
            </a:br>
            <a:r>
              <a:rPr lang="en-US" dirty="0"/>
              <a:t>including different particle type, extraction energy, </a:t>
            </a:r>
            <a:br>
              <a:rPr lang="en-US" dirty="0"/>
            </a:br>
            <a:r>
              <a:rPr lang="en-US" dirty="0"/>
              <a:t>extraction types every 1.2 s. 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 to 24 consecutive different beam users</a:t>
            </a:r>
            <a:br>
              <a:rPr lang="en-US" dirty="0"/>
            </a:br>
            <a:r>
              <a:rPr lang="en-US" dirty="0"/>
              <a:t>can be executed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A0561E-AAB7-224C-9BCB-E24BC064C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4342" y="948690"/>
            <a:ext cx="4092311" cy="3161126"/>
          </a:xfrm>
          <a:prstGeom prst="rect">
            <a:avLst/>
          </a:prstGeom>
        </p:spPr>
      </p:pic>
      <p:pic>
        <p:nvPicPr>
          <p:cNvPr id="23" name="supercycle.mov">
            <a:extLst>
              <a:ext uri="{FF2B5EF4-FFF2-40B4-BE49-F238E27FC236}">
                <a16:creationId xmlns:a16="http://schemas.microsoft.com/office/drawing/2014/main" id="{A7C50842-2C8F-084D-86D8-CDD61D899D09}"/>
              </a:ext>
            </a:extLst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9654" t="11085" r="30249" b="30497"/>
          <a:stretch/>
        </p:blipFill>
        <p:spPr>
          <a:xfrm>
            <a:off x="722315" y="1013472"/>
            <a:ext cx="4248472" cy="30963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2708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9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927686" y="2996952"/>
            <a:ext cx="5288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600" dirty="0"/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1839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l15_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632" r="-5296"/>
          <a:stretch/>
        </p:blipFill>
        <p:spPr>
          <a:xfrm>
            <a:off x="6951778" y="2819063"/>
            <a:ext cx="2116741" cy="1551457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372442" y="836712"/>
            <a:ext cx="8180402" cy="14589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LINAC4 – PS Booster:</a:t>
            </a:r>
          </a:p>
          <a:p>
            <a:pPr marL="361950" lvl="1" indent="-188913"/>
            <a:r>
              <a:rPr lang="en-GB" sz="1600" b="1" dirty="0"/>
              <a:t>H</a:t>
            </a:r>
            <a:r>
              <a:rPr lang="en-GB" sz="1600" b="1" baseline="30000" dirty="0"/>
              <a:t>-</a:t>
            </a:r>
            <a:r>
              <a:rPr lang="en-GB" sz="1600" b="1" dirty="0"/>
              <a:t> injection and increase of PSB injection energy from 50 MeV to 160 MeV,</a:t>
            </a:r>
            <a:r>
              <a:rPr lang="en-GB" sz="1600" dirty="0"/>
              <a:t> to increase PSB space charge threshold</a:t>
            </a:r>
          </a:p>
          <a:p>
            <a:pPr marL="361950" lvl="1" indent="-188913"/>
            <a:r>
              <a:rPr lang="en-GB" sz="1600" u="sng" dirty="0"/>
              <a:t>New RF cavity system</a:t>
            </a:r>
            <a:r>
              <a:rPr lang="en-GB" sz="1600" dirty="0"/>
              <a:t>, new main power converters</a:t>
            </a:r>
          </a:p>
          <a:p>
            <a:pPr marL="361950" lvl="1" indent="-188913"/>
            <a:r>
              <a:rPr lang="en-GB" sz="1600" dirty="0"/>
              <a:t>Increase of extraction energy from </a:t>
            </a:r>
            <a:r>
              <a:rPr lang="en-GB" sz="1600" b="1" dirty="0"/>
              <a:t>1.4 GeV </a:t>
            </a:r>
            <a:r>
              <a:rPr lang="en-GB" sz="1600" b="1" dirty="0">
                <a:sym typeface="Wingdings" pitchFamily="2" charset="2"/>
              </a:rPr>
              <a:t></a:t>
            </a:r>
            <a:r>
              <a:rPr lang="en-GB" sz="1600" b="1" dirty="0"/>
              <a:t>2 GeV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54901" y="3167382"/>
            <a:ext cx="374215" cy="242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30712" y="5275062"/>
            <a:ext cx="4601328" cy="6963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dirty="0">
                <a:solidFill>
                  <a:schemeClr val="bg1"/>
                </a:solidFill>
                <a:sym typeface="Wingdings"/>
              </a:rPr>
              <a:t>These are only the main modifications and this list is far from exhaustive</a:t>
            </a:r>
          </a:p>
        </p:txBody>
      </p:sp>
      <p:pic>
        <p:nvPicPr>
          <p:cNvPr id="10" name="Picture 9" descr="sl15_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600" y="1427367"/>
            <a:ext cx="3204797" cy="128074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0712" y="4070258"/>
            <a:ext cx="84370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SPS</a:t>
            </a:r>
          </a:p>
          <a:p>
            <a:pPr marL="360363" lvl="1" indent="-265113">
              <a:buFont typeface="Arial" panose="020B0604020202020204" pitchFamily="34" charset="0"/>
              <a:buChar char="−"/>
            </a:pPr>
            <a:r>
              <a:rPr lang="en-GB" sz="1600" dirty="0"/>
              <a:t>Electron Cloud mitigation – strong feedback system, </a:t>
            </a:r>
            <a:r>
              <a:rPr lang="en-GB" sz="1400" dirty="0"/>
              <a:t>or coating of the vacuum system</a:t>
            </a:r>
          </a:p>
          <a:p>
            <a:pPr marL="360363" lvl="1" indent="-265113">
              <a:buFont typeface="Arial" panose="020B0604020202020204" pitchFamily="34" charset="0"/>
              <a:buChar char="−"/>
            </a:pPr>
            <a:r>
              <a:rPr lang="en-GB" sz="1600" dirty="0"/>
              <a:t>Impedance reduction, improved feedbacks</a:t>
            </a:r>
          </a:p>
          <a:p>
            <a:pPr marL="360363" lvl="1" indent="-265113">
              <a:buFont typeface="Arial" panose="020B0604020202020204" pitchFamily="34" charset="0"/>
              <a:buChar char="−"/>
            </a:pPr>
            <a:r>
              <a:rPr lang="en-GB" sz="1600" dirty="0"/>
              <a:t>Large-scale modification to the main RF system </a:t>
            </a:r>
          </a:p>
        </p:txBody>
      </p:sp>
      <p:sp>
        <p:nvSpPr>
          <p:cNvPr id="6" name="Rectangle 5"/>
          <p:cNvSpPr/>
          <p:nvPr/>
        </p:nvSpPr>
        <p:spPr>
          <a:xfrm>
            <a:off x="330712" y="2556738"/>
            <a:ext cx="668968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b="1" dirty="0"/>
              <a:t>PS:</a:t>
            </a:r>
          </a:p>
          <a:p>
            <a:pPr marL="355600" lvl="1" indent="-177800">
              <a:buFont typeface="Arial" panose="020B0604020202020204" pitchFamily="34" charset="0"/>
              <a:buChar char="−"/>
            </a:pPr>
            <a:r>
              <a:rPr lang="en-GB" sz="1600" dirty="0"/>
              <a:t>Increase of injection energy from </a:t>
            </a:r>
            <a:r>
              <a:rPr lang="en-GB" sz="1600" b="1" dirty="0"/>
              <a:t>1.4 GeV </a:t>
            </a:r>
            <a:r>
              <a:rPr lang="en-GB" sz="1600" b="1" dirty="0">
                <a:sym typeface="Wingdings" pitchFamily="2" charset="2"/>
              </a:rPr>
              <a:t></a:t>
            </a:r>
            <a:r>
              <a:rPr lang="en-GB" sz="1600" b="1" dirty="0"/>
              <a:t> 2 </a:t>
            </a:r>
            <a:r>
              <a:rPr lang="en-GB" sz="1600" dirty="0"/>
              <a:t>GeV to increase PS space charge threshold</a:t>
            </a:r>
          </a:p>
          <a:p>
            <a:pPr marL="355600" lvl="1" indent="-177800">
              <a:buFont typeface="Arial" panose="020B0604020202020204" pitchFamily="34" charset="0"/>
              <a:buChar char="−"/>
            </a:pPr>
            <a:r>
              <a:rPr lang="en-GB" sz="1600" dirty="0"/>
              <a:t>Transverse resonance compensation</a:t>
            </a:r>
          </a:p>
          <a:p>
            <a:pPr marL="355600" lvl="1" indent="-177800">
              <a:buFont typeface="Arial" panose="020B0604020202020204" pitchFamily="34" charset="0"/>
              <a:buChar char="−"/>
            </a:pPr>
            <a:r>
              <a:rPr lang="en-GB" sz="1600" dirty="0"/>
              <a:t>New RF Longitudinal feedback system</a:t>
            </a:r>
          </a:p>
        </p:txBody>
      </p:sp>
      <p:pic>
        <p:nvPicPr>
          <p:cNvPr id="13" name="Picture 2" descr="http://www.uib.no/info/bilder/2004/0227cern-accelerator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5539" y="4723130"/>
            <a:ext cx="3838461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7A78C2-2BDE-544A-ADE0-8435315A5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2" y="-87398"/>
            <a:ext cx="9167839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LS2 : (2019-2020), LHC Injector Upgrades (LIU)</a:t>
            </a:r>
          </a:p>
        </p:txBody>
      </p:sp>
    </p:spTree>
    <p:extLst>
      <p:ext uri="{BB962C8B-B14F-4D97-AF65-F5344CB8AC3E}">
        <p14:creationId xmlns:p14="http://schemas.microsoft.com/office/powerpoint/2010/main" val="83394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328637C-025E-1540-A97E-E04B10ECA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6" y="915965"/>
            <a:ext cx="9025354" cy="5093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LINAC4 - layout</a:t>
            </a:r>
          </a:p>
        </p:txBody>
      </p:sp>
      <p:sp>
        <p:nvSpPr>
          <p:cNvPr id="7" name="Text Box 332"/>
          <p:cNvSpPr txBox="1">
            <a:spLocks noChangeArrowheads="1"/>
          </p:cNvSpPr>
          <p:nvPr/>
        </p:nvSpPr>
        <p:spPr bwMode="auto">
          <a:xfrm>
            <a:off x="2524844" y="2662882"/>
            <a:ext cx="1188131" cy="157902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FR" sz="1200" dirty="0">
                <a:solidFill>
                  <a:srgbClr val="00B050"/>
                </a:solidFill>
                <a:cs typeface="Times New Roman" pitchFamily="18" charset="0"/>
              </a:rPr>
              <a:t>-mode Structure </a:t>
            </a:r>
          </a:p>
          <a:p>
            <a:pPr eaLnBrk="0" hangingPunct="0"/>
            <a:r>
              <a:rPr lang="fr-FR" sz="1200" dirty="0">
                <a:solidFill>
                  <a:srgbClr val="00B050"/>
                </a:solidFill>
                <a:cs typeface="Times New Roman" pitchFamily="18" charset="0"/>
              </a:rPr>
              <a:t>160 MeV</a:t>
            </a:r>
            <a:endParaRPr lang="en-US" sz="1200" dirty="0">
              <a:solidFill>
                <a:srgbClr val="00B050"/>
              </a:solidFill>
            </a:endParaRPr>
          </a:p>
          <a:p>
            <a:pPr eaLnBrk="0" hangingPunct="0"/>
            <a:r>
              <a:rPr lang="fr-FR" sz="1200" dirty="0">
                <a:solidFill>
                  <a:prstClr val="black"/>
                </a:solidFill>
                <a:cs typeface="Times New Roman" pitchFamily="18" charset="0"/>
              </a:rPr>
              <a:t>12 Modules</a:t>
            </a:r>
            <a:endParaRPr lang="en-US" sz="1200" dirty="0">
              <a:solidFill>
                <a:prstClr val="black"/>
              </a:solidFill>
            </a:endParaRPr>
          </a:p>
          <a:p>
            <a:pPr eaLnBrk="0" hangingPunct="0"/>
            <a:r>
              <a:rPr lang="fr-FR" sz="1200" dirty="0">
                <a:solidFill>
                  <a:srgbClr val="C00000"/>
                </a:solidFill>
                <a:cs typeface="Times New Roman" pitchFamily="18" charset="0"/>
              </a:rPr>
              <a:t>6 Klystrons</a:t>
            </a:r>
          </a:p>
          <a:p>
            <a:pPr eaLnBrk="0" hangingPunct="0"/>
            <a:r>
              <a:rPr lang="fr-FR" sz="1200" dirty="0">
                <a:solidFill>
                  <a:srgbClr val="C00000"/>
                </a:solidFill>
                <a:cs typeface="Times New Roman" pitchFamily="18" charset="0"/>
              </a:rPr>
              <a:t>12 EMQ</a:t>
            </a:r>
          </a:p>
          <a:p>
            <a:pPr eaLnBrk="0" hangingPunct="0"/>
            <a:r>
              <a:rPr lang="fr-FR" sz="1200" dirty="0">
                <a:solidFill>
                  <a:srgbClr val="C00000"/>
                </a:solidFill>
                <a:cs typeface="Times New Roman" pitchFamily="18" charset="0"/>
              </a:rPr>
              <a:t>12 </a:t>
            </a:r>
            <a:r>
              <a:rPr lang="fr-FR" sz="12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fr-FR" sz="1200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23 m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8" name="Text Box 333"/>
          <p:cNvSpPr txBox="1">
            <a:spLocks noChangeArrowheads="1"/>
          </p:cNvSpPr>
          <p:nvPr/>
        </p:nvSpPr>
        <p:spPr bwMode="auto">
          <a:xfrm>
            <a:off x="4540335" y="2399278"/>
            <a:ext cx="1134126" cy="1911195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200" dirty="0">
                <a:solidFill>
                  <a:srgbClr val="00B050"/>
                </a:solidFill>
                <a:cs typeface="Times New Roman" pitchFamily="18" charset="0"/>
              </a:rPr>
              <a:t>Cell-Coupled Drift Tube </a:t>
            </a:r>
            <a:r>
              <a:rPr lang="en-US" sz="1200" dirty="0" err="1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200" dirty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200" dirty="0">
                <a:solidFill>
                  <a:srgbClr val="00B050"/>
                </a:solidFill>
                <a:cs typeface="Times New Roman" pitchFamily="18" charset="0"/>
              </a:rPr>
              <a:t>100 MeV</a:t>
            </a:r>
            <a:endParaRPr lang="en-US" sz="12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7 Modules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6 Klystrons</a:t>
            </a:r>
            <a:endParaRPr lang="en-US" sz="12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7 EMQ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7 </a:t>
            </a:r>
            <a:r>
              <a:rPr lang="en-US" sz="12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200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200" dirty="0">
                <a:cs typeface="Times New Roman" pitchFamily="18" charset="0"/>
              </a:rPr>
              <a:t>14 PMQ</a:t>
            </a: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25 m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9" name="Text Box 334"/>
          <p:cNvSpPr txBox="1">
            <a:spLocks noChangeArrowheads="1"/>
          </p:cNvSpPr>
          <p:nvPr/>
        </p:nvSpPr>
        <p:spPr bwMode="auto">
          <a:xfrm>
            <a:off x="5887303" y="2643937"/>
            <a:ext cx="1230808" cy="1670361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200" dirty="0">
                <a:solidFill>
                  <a:srgbClr val="00B050"/>
                </a:solidFill>
                <a:cs typeface="Times New Roman" pitchFamily="18" charset="0"/>
              </a:rPr>
              <a:t>Drift Tube </a:t>
            </a:r>
            <a:r>
              <a:rPr lang="en-US" sz="1200" dirty="0" err="1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200" dirty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200" dirty="0">
                <a:solidFill>
                  <a:srgbClr val="00B050"/>
                </a:solidFill>
                <a:cs typeface="Times New Roman" pitchFamily="18" charset="0"/>
              </a:rPr>
              <a:t>50 MeV </a:t>
            </a:r>
            <a:endParaRPr lang="en-US" sz="12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3 Tanks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3 Klystrons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1 EMQ 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2 </a:t>
            </a:r>
            <a:r>
              <a:rPr lang="en-US" sz="12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2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200" dirty="0">
                <a:cs typeface="Times New Roman" pitchFamily="18" charset="0"/>
              </a:rPr>
              <a:t>114 PMQ</a:t>
            </a:r>
            <a:endParaRPr lang="en-US" sz="1200" dirty="0"/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19 m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98584" y="2276872"/>
            <a:ext cx="1767217" cy="17543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u="sng" dirty="0">
                <a:solidFill>
                  <a:srgbClr val="00B050"/>
                </a:solidFill>
              </a:rPr>
              <a:t>Pre-injector</a:t>
            </a:r>
          </a:p>
          <a:p>
            <a:r>
              <a:rPr lang="en-GB" sz="1200" u="sng" dirty="0">
                <a:solidFill>
                  <a:srgbClr val="00B050"/>
                </a:solidFill>
              </a:rPr>
              <a:t>3 MeV</a:t>
            </a:r>
          </a:p>
          <a:p>
            <a:r>
              <a:rPr lang="en-GB" sz="1200" dirty="0"/>
              <a:t>Source(s) @ 45 kV</a:t>
            </a:r>
          </a:p>
          <a:p>
            <a:r>
              <a:rPr lang="en-GB" sz="1200" dirty="0"/>
              <a:t>2 solenoids</a:t>
            </a:r>
          </a:p>
          <a:p>
            <a:r>
              <a:rPr lang="en-GB" sz="1200" dirty="0"/>
              <a:t>RFQ (1 Klystron)</a:t>
            </a: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11 EMQ</a:t>
            </a:r>
            <a:endParaRPr lang="en-US" sz="1200" dirty="0">
              <a:solidFill>
                <a:prstClr val="black"/>
              </a:solidFill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3 </a:t>
            </a:r>
            <a:r>
              <a:rPr lang="en-US" sz="1200" dirty="0" err="1">
                <a:solidFill>
                  <a:prstClr val="black"/>
                </a:solidFill>
                <a:cs typeface="Times New Roman" pitchFamily="18" charset="0"/>
              </a:rPr>
              <a:t>Buncher</a:t>
            </a:r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 Cavities</a:t>
            </a:r>
            <a:endParaRPr lang="en-US" sz="1200" dirty="0">
              <a:solidFill>
                <a:prstClr val="black"/>
              </a:solidFill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2 Chopper units</a:t>
            </a: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+ dump 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AB9D79-0762-C742-9B7F-36D2444484A4}"/>
              </a:ext>
            </a:extLst>
          </p:cNvPr>
          <p:cNvSpPr txBox="1"/>
          <p:nvPr/>
        </p:nvSpPr>
        <p:spPr>
          <a:xfrm>
            <a:off x="731520" y="1154430"/>
            <a:ext cx="3007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Vertical step to connect to LT, LTB and BI lines</a:t>
            </a:r>
          </a:p>
          <a:p>
            <a:r>
              <a:rPr lang="en-GB" sz="1200" dirty="0"/>
              <a:t>in Linac2/PS tunnel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41969-50C5-A34A-B2D8-F5EE5F00122A}"/>
              </a:ext>
            </a:extLst>
          </p:cNvPr>
          <p:cNvSpPr txBox="1"/>
          <p:nvPr/>
        </p:nvSpPr>
        <p:spPr>
          <a:xfrm>
            <a:off x="6502707" y="302918"/>
            <a:ext cx="1954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A. Lombardi </a:t>
            </a:r>
            <a:br>
              <a:rPr lang="en-US" dirty="0"/>
            </a:br>
            <a:r>
              <a:rPr lang="en-US" dirty="0"/>
              <a:t>presentation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AD16C0-5453-16C9-3DEA-1E2A7626E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560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CA093-12FF-CF45-88EB-25CF5B14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98496E-238E-C846-BC80-32A7A5883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2359193"/>
            <a:ext cx="5636650" cy="37577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A7ACB9-CCFC-DC41-8C45-BF314CB3E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29" y="1052736"/>
            <a:ext cx="5883531" cy="275685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9ABF5D-8B35-FA89-57AC-97F93806C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88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42102-F13B-4147-8E33-D9423FA5E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Parameters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B12D367-6EC3-D84B-9F85-6D3CE5EC69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408023"/>
              </p:ext>
            </p:extLst>
          </p:nvPr>
        </p:nvGraphicFramePr>
        <p:xfrm>
          <a:off x="94842" y="714998"/>
          <a:ext cx="6967666" cy="5530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062">
                  <a:extLst>
                    <a:ext uri="{9D8B030D-6E8A-4147-A177-3AD203B41FA5}">
                      <a16:colId xmlns:a16="http://schemas.microsoft.com/office/drawing/2014/main" val="781342437"/>
                    </a:ext>
                  </a:extLst>
                </a:gridCol>
                <a:gridCol w="2196910">
                  <a:extLst>
                    <a:ext uri="{9D8B030D-6E8A-4147-A177-3AD203B41FA5}">
                      <a16:colId xmlns:a16="http://schemas.microsoft.com/office/drawing/2014/main" val="3588616309"/>
                    </a:ext>
                  </a:extLst>
                </a:gridCol>
                <a:gridCol w="2373694">
                  <a:extLst>
                    <a:ext uri="{9D8B030D-6E8A-4147-A177-3AD203B41FA5}">
                      <a16:colId xmlns:a16="http://schemas.microsoft.com/office/drawing/2014/main" val="3709880291"/>
                    </a:ext>
                  </a:extLst>
                </a:gridCol>
              </a:tblGrid>
              <a:tr h="357142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CDR Design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Goal Post-LS2 Parameters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896408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/>
                        <a:t>Ion Species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</a:t>
                      </a:r>
                      <a:r>
                        <a:rPr lang="en-GB" sz="1600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</a:t>
                      </a:r>
                      <a:r>
                        <a:rPr lang="en-GB" sz="1600" baseline="30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63510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/>
                        <a:t>Output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160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160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290401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/>
                        <a:t>Bunch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352.2 MHz (LEP!)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294344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/>
                        <a:t>Max. 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200622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/>
                        <a:t>Max. Beam Pulse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400 </a:t>
                      </a:r>
                      <a:r>
                        <a:rPr lang="en-GB" sz="1600" dirty="0" err="1"/>
                        <a:t>μs</a:t>
                      </a:r>
                      <a:r>
                        <a:rPr lang="en-GB" sz="1600" dirty="0"/>
                        <a:t> @ 0.833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600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</a:rPr>
                        <a:t>μs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 @ 0.833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122385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/>
                        <a:t>Max. Beam Duty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0.08%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0.12%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777961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/>
                        <a:t>Chopper Beam-on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~65%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Max. ~65%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146185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/>
                        <a:t>Source Peak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80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~60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035688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 err="1"/>
                        <a:t>Linac</a:t>
                      </a:r>
                      <a:r>
                        <a:rPr lang="en-GB" sz="1600" dirty="0"/>
                        <a:t> Peak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65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40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173673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 err="1"/>
                        <a:t>Linac</a:t>
                      </a:r>
                      <a:r>
                        <a:rPr lang="en-GB" sz="1600" dirty="0"/>
                        <a:t> Chopped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40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26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544302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 err="1"/>
                        <a:t>Transv</a:t>
                      </a:r>
                      <a:r>
                        <a:rPr lang="en-GB" sz="1600" dirty="0"/>
                        <a:t>. Emittance (Source)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0.25 π mm </a:t>
                      </a:r>
                      <a:r>
                        <a:rPr lang="en-GB" sz="1600" dirty="0" err="1"/>
                        <a:t>mrad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98289"/>
                  </a:ext>
                </a:extLst>
              </a:tr>
              <a:tr h="357142">
                <a:tc>
                  <a:txBody>
                    <a:bodyPr/>
                    <a:lstStyle/>
                    <a:p>
                      <a:r>
                        <a:rPr lang="en-GB" sz="1600" dirty="0" err="1"/>
                        <a:t>Transv</a:t>
                      </a:r>
                      <a:r>
                        <a:rPr lang="en-GB" sz="1600" dirty="0"/>
                        <a:t>. Emittance (Exit)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0.4 π mm </a:t>
                      </a:r>
                      <a:r>
                        <a:rPr lang="en-GB" sz="1600" dirty="0" err="1"/>
                        <a:t>mrad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0.4 π mm </a:t>
                      </a:r>
                      <a:r>
                        <a:rPr lang="en-GB" sz="1600" dirty="0" err="1"/>
                        <a:t>mrad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06197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0CBCA07-0B53-3A4C-884B-B3BEC48C11E3}"/>
              </a:ext>
            </a:extLst>
          </p:cNvPr>
          <p:cNvSpPr txBox="1"/>
          <p:nvPr/>
        </p:nvSpPr>
        <p:spPr>
          <a:xfrm>
            <a:off x="7062508" y="2347501"/>
            <a:ext cx="2031708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Require only 0.833 Hz</a:t>
            </a:r>
          </a:p>
          <a:p>
            <a:r>
              <a:rPr lang="en-GB" sz="1400" dirty="0"/>
              <a:t>(1.2 s basic cycle)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FA7CEF-E0EF-0A46-A5EE-C8F49EF8A921}"/>
              </a:ext>
            </a:extLst>
          </p:cNvPr>
          <p:cNvSpPr txBox="1"/>
          <p:nvPr/>
        </p:nvSpPr>
        <p:spPr>
          <a:xfrm>
            <a:off x="7190490" y="3203384"/>
            <a:ext cx="1903726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Chopping at 3 MeV for</a:t>
            </a:r>
          </a:p>
          <a:p>
            <a:r>
              <a:rPr lang="en-GB" sz="1400" dirty="0"/>
              <a:t>~loss-free injection into</a:t>
            </a:r>
          </a:p>
          <a:p>
            <a:r>
              <a:rPr lang="en-GB" sz="1400" dirty="0"/>
              <a:t>the PSB RF bucket </a:t>
            </a:r>
          </a:p>
          <a:p>
            <a:r>
              <a:rPr lang="en-GB" sz="1400" dirty="0"/>
              <a:t>(~630 ns beam ON)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A22D6A-07B5-864F-83B7-167C947FBA8B}"/>
              </a:ext>
            </a:extLst>
          </p:cNvPr>
          <p:cNvSpPr txBox="1"/>
          <p:nvPr/>
        </p:nvSpPr>
        <p:spPr>
          <a:xfrm>
            <a:off x="5508778" y="5083628"/>
            <a:ext cx="3540380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RF structures dimensioned for 50 Hz, </a:t>
            </a:r>
          </a:p>
          <a:p>
            <a:r>
              <a:rPr lang="en-GB" sz="1400" dirty="0"/>
              <a:t>power supplies, electronics, electricity, cooling for 2 Hz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47AFF2B-9D09-0F44-9312-4B370519807E}"/>
              </a:ext>
            </a:extLst>
          </p:cNvPr>
          <p:cNvGrpSpPr/>
          <p:nvPr/>
        </p:nvGrpSpPr>
        <p:grpSpPr>
          <a:xfrm>
            <a:off x="4463988" y="2870721"/>
            <a:ext cx="216024" cy="1854422"/>
            <a:chOff x="4434840" y="3040380"/>
            <a:chExt cx="382287" cy="107442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E687D6E-80CE-1145-9A64-E69201FAF1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6128" y="3040380"/>
              <a:ext cx="1" cy="10744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7294DCB-8CCA-0E44-95B0-CEBFB85E1195}"/>
                </a:ext>
              </a:extLst>
            </p:cNvPr>
            <p:cNvCxnSpPr/>
            <p:nvPr/>
          </p:nvCxnSpPr>
          <p:spPr>
            <a:xfrm>
              <a:off x="4434840" y="3051810"/>
              <a:ext cx="36576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96A4B83-EB8B-914C-B540-3D6D96A43505}"/>
                </a:ext>
              </a:extLst>
            </p:cNvPr>
            <p:cNvCxnSpPr/>
            <p:nvPr/>
          </p:nvCxnSpPr>
          <p:spPr>
            <a:xfrm>
              <a:off x="4451367" y="4107180"/>
              <a:ext cx="36576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BAFE62-CB24-BE81-C9C0-6C59B26F66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223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45616-B020-3744-AC79-E075116C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C31AC-AA19-B042-BD55-C1CBB1964A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0" b="17823"/>
          <a:stretch/>
        </p:blipFill>
        <p:spPr>
          <a:xfrm>
            <a:off x="611560" y="1268760"/>
            <a:ext cx="7704856" cy="482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7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AC7A9-1C7B-5C4A-815B-D9FB9520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PSB main features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D6F8B4-6EA9-8943-AEDA-A7DBB74D6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0"/>
            <a:ext cx="4038600" cy="640871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400" dirty="0"/>
              <a:t>Injection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160 MeV H</a:t>
            </a:r>
            <a:r>
              <a:rPr lang="en-US" sz="1400" baseline="30000" dirty="0"/>
              <a:t>- 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Multiturn charge exchange injection with transverse and longitudinal painting up to ~120 turns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4 superimposed ring magnetically coupled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Lattice: Triplet, FDF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Operating below transition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Acceleration cycle 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~ 700 </a:t>
            </a:r>
            <a:r>
              <a:rPr lang="en-US" sz="1400" dirty="0" err="1"/>
              <a:t>ms</a:t>
            </a:r>
            <a:endParaRPr lang="en-US" sz="1400" dirty="0"/>
          </a:p>
          <a:p>
            <a:pPr lvl="1">
              <a:lnSpc>
                <a:spcPct val="120000"/>
              </a:lnSpc>
            </a:pPr>
            <a:r>
              <a:rPr lang="en-US" sz="1400" dirty="0"/>
              <a:t>1.2 cycling period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RF: </a:t>
            </a:r>
            <a:r>
              <a:rPr lang="en-US" sz="1400" dirty="0" err="1"/>
              <a:t>Finemet</a:t>
            </a:r>
            <a:endParaRPr lang="en-US" sz="1400" dirty="0"/>
          </a:p>
          <a:p>
            <a:pPr lvl="1">
              <a:lnSpc>
                <a:spcPct val="120000"/>
              </a:lnSpc>
            </a:pPr>
            <a:r>
              <a:rPr lang="en-US" sz="1400" dirty="0"/>
              <a:t>Operation with h=1 and h=2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Extraction: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Max : 2 GeV  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Single turn fast extraction with vertical recombination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Particles types: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Protons, (Ions - O, S, In, </a:t>
            </a:r>
            <a:r>
              <a:rPr lang="en-US" sz="1400" dirty="0" err="1"/>
              <a:t>Xe</a:t>
            </a:r>
            <a:r>
              <a:rPr lang="en-US" sz="1400" dirty="0"/>
              <a:t>)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Max total intensity: ~ 4-5e13 </a:t>
            </a:r>
            <a:r>
              <a:rPr lang="en-US" sz="1400" dirty="0" err="1"/>
              <a:t>ppp</a:t>
            </a:r>
            <a:endParaRPr lang="en-US" sz="1400" dirty="0"/>
          </a:p>
          <a:p>
            <a:pPr>
              <a:lnSpc>
                <a:spcPct val="120000"/>
              </a:lnSpc>
            </a:pPr>
            <a:r>
              <a:rPr lang="en-US" sz="1400" dirty="0"/>
              <a:t>External Exp. Area: ISOLDE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3AF272-5EA6-F94B-B4DA-92B89C531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676" y="3643026"/>
            <a:ext cx="3181780" cy="23863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49683C-98A5-B748-9E0F-28E26A580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676" y="1196752"/>
            <a:ext cx="3181780" cy="238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18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PSB MD brainstorming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2AF07A9-125E-6F31-4036-C2CA57796680}"/>
              </a:ext>
            </a:extLst>
          </p:cNvPr>
          <p:cNvGrpSpPr>
            <a:grpSpLocks noChangeAspect="1"/>
          </p:cNvGrpSpPr>
          <p:nvPr/>
        </p:nvGrpSpPr>
        <p:grpSpPr>
          <a:xfrm>
            <a:off x="392105" y="1034747"/>
            <a:ext cx="4196122" cy="3378696"/>
            <a:chOff x="-376296" y="1219200"/>
            <a:chExt cx="5867400" cy="4724400"/>
          </a:xfrm>
        </p:grpSpPr>
        <p:pic>
          <p:nvPicPr>
            <p:cNvPr id="18" name="Picture 17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76296" y="1219200"/>
              <a:ext cx="5867400" cy="441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4652904" y="5562600"/>
              <a:ext cx="609600" cy="38100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grpSp>
          <p:nvGrpSpPr>
            <p:cNvPr id="23" name="Group 22"/>
            <p:cNvGrpSpPr/>
            <p:nvPr/>
          </p:nvGrpSpPr>
          <p:grpSpPr>
            <a:xfrm>
              <a:off x="995304" y="1447800"/>
              <a:ext cx="4267200" cy="4495800"/>
              <a:chOff x="2667000" y="1447800"/>
              <a:chExt cx="4267200" cy="4495800"/>
            </a:xfrm>
          </p:grpSpPr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>
                <a:off x="2667000" y="1447800"/>
                <a:ext cx="2667000" cy="2667000"/>
              </a:xfrm>
              <a:prstGeom prst="ellipse">
                <a:avLst/>
              </a:prstGeom>
              <a:noFill/>
              <a:ln w="508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3733800" y="4114800"/>
                <a:ext cx="1524000" cy="762000"/>
              </a:xfrm>
              <a:prstGeom prst="line">
                <a:avLst/>
              </a:prstGeom>
              <a:noFill/>
              <a:ln w="50800" cap="flat" cmpd="sng" algn="ctr">
                <a:solidFill>
                  <a:srgbClr val="0070C0"/>
                </a:solidFill>
                <a:prstDash val="soli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5257800" y="4876800"/>
                <a:ext cx="1676400" cy="1066800"/>
              </a:xfrm>
              <a:prstGeom prst="line">
                <a:avLst/>
              </a:prstGeom>
              <a:noFill/>
              <a:ln w="50800" cap="flat" cmpd="sng" algn="ctr">
                <a:solidFill>
                  <a:srgbClr val="0070C0"/>
                </a:solidFill>
                <a:prstDash val="solid"/>
              </a:ln>
              <a:effectLst/>
            </p:spPr>
          </p:cxnSp>
        </p:grpSp>
        <p:grpSp>
          <p:nvGrpSpPr>
            <p:cNvPr id="27" name="Group 26"/>
            <p:cNvGrpSpPr/>
            <p:nvPr/>
          </p:nvGrpSpPr>
          <p:grpSpPr>
            <a:xfrm>
              <a:off x="1376304" y="4017169"/>
              <a:ext cx="1495425" cy="707231"/>
              <a:chOff x="3048000" y="4017169"/>
              <a:chExt cx="1495425" cy="707231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3048000" y="4114800"/>
                <a:ext cx="1219200" cy="609600"/>
              </a:xfrm>
              <a:prstGeom prst="line">
                <a:avLst/>
              </a:prstGeom>
              <a:noFill/>
              <a:ln w="508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29" name="Freeform 28"/>
              <p:cNvSpPr/>
              <p:nvPr/>
            </p:nvSpPr>
            <p:spPr>
              <a:xfrm>
                <a:off x="3886200" y="4017169"/>
                <a:ext cx="657225" cy="97631"/>
              </a:xfrm>
              <a:custGeom>
                <a:avLst/>
                <a:gdLst>
                  <a:gd name="connsiteX0" fmla="*/ 0 w 657225"/>
                  <a:gd name="connsiteY0" fmla="*/ 71437 h 97631"/>
                  <a:gd name="connsiteX1" fmla="*/ 342900 w 657225"/>
                  <a:gd name="connsiteY1" fmla="*/ 85725 h 97631"/>
                  <a:gd name="connsiteX2" fmla="*/ 642937 w 657225"/>
                  <a:gd name="connsiteY2" fmla="*/ 0 h 97631"/>
                  <a:gd name="connsiteX3" fmla="*/ 642937 w 657225"/>
                  <a:gd name="connsiteY3" fmla="*/ 0 h 97631"/>
                  <a:gd name="connsiteX4" fmla="*/ 657225 w 657225"/>
                  <a:gd name="connsiteY4" fmla="*/ 0 h 9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7225" h="97631">
                    <a:moveTo>
                      <a:pt x="0" y="71437"/>
                    </a:moveTo>
                    <a:cubicBezTo>
                      <a:pt x="117872" y="84534"/>
                      <a:pt x="235744" y="97631"/>
                      <a:pt x="342900" y="85725"/>
                    </a:cubicBezTo>
                    <a:cubicBezTo>
                      <a:pt x="450056" y="73819"/>
                      <a:pt x="642937" y="0"/>
                      <a:pt x="642937" y="0"/>
                    </a:cubicBezTo>
                    <a:lnTo>
                      <a:pt x="642937" y="0"/>
                    </a:lnTo>
                    <a:lnTo>
                      <a:pt x="657225" y="0"/>
                    </a:lnTo>
                  </a:path>
                </a:pathLst>
              </a:custGeom>
              <a:noFill/>
              <a:ln w="508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0" name="Right Arrow 29"/>
            <p:cNvSpPr/>
            <p:nvPr/>
          </p:nvSpPr>
          <p:spPr>
            <a:xfrm rot="-1560000">
              <a:off x="328948" y="4355202"/>
              <a:ext cx="1410832" cy="384205"/>
            </a:xfrm>
            <a:prstGeom prst="rightArrow">
              <a:avLst>
                <a:gd name="adj1" fmla="val 50000"/>
                <a:gd name="adj2" fmla="val 43814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Arrow 30"/>
            <p:cNvSpPr/>
            <p:nvPr/>
          </p:nvSpPr>
          <p:spPr>
            <a:xfrm rot="1560000">
              <a:off x="3060820" y="4480792"/>
              <a:ext cx="1410832" cy="384205"/>
            </a:xfrm>
            <a:prstGeom prst="rightArrow">
              <a:avLst>
                <a:gd name="adj1" fmla="val 50000"/>
                <a:gd name="adj2" fmla="val 43814"/>
              </a:avLst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 rot="20040000">
              <a:off x="16141" y="3919059"/>
              <a:ext cx="1836599" cy="516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160 </a:t>
              </a:r>
              <a:r>
                <a:rPr lang="en-US" b="1" dirty="0" err="1">
                  <a:solidFill>
                    <a:srgbClr val="FF0000"/>
                  </a:solidFill>
                </a:rPr>
                <a:t>MeV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680000">
              <a:off x="3387425" y="4127567"/>
              <a:ext cx="1260018" cy="516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2 </a:t>
              </a:r>
              <a:r>
                <a:rPr lang="en-US" b="1" dirty="0" err="1">
                  <a:solidFill>
                    <a:srgbClr val="0070C0"/>
                  </a:solidFill>
                </a:rPr>
                <a:t>GeV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5C73D10-345F-9308-3E31-77E013F8A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370" y="1462993"/>
            <a:ext cx="3481158" cy="28482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3BA24F-2C21-7950-1BA9-1F102D64ABE9}"/>
              </a:ext>
            </a:extLst>
          </p:cNvPr>
          <p:cNvSpPr txBox="1"/>
          <p:nvPr/>
        </p:nvSpPr>
        <p:spPr>
          <a:xfrm>
            <a:off x="5745879" y="810577"/>
            <a:ext cx="3006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Vertical recombination tests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518916-41E5-1B04-69AC-A15E7210C8D1}"/>
              </a:ext>
            </a:extLst>
          </p:cNvPr>
          <p:cNvSpPr txBox="1"/>
          <p:nvPr/>
        </p:nvSpPr>
        <p:spPr>
          <a:xfrm>
            <a:off x="5786473" y="4343161"/>
            <a:ext cx="476084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effectLst/>
                <a:latin typeface="Arial" panose="020B0604020202020204" pitchFamily="34" charset="0"/>
              </a:rPr>
              <a:t>IEEE </a:t>
            </a:r>
            <a:r>
              <a:rPr lang="en-US" sz="800" dirty="0" err="1">
                <a:effectLst/>
                <a:latin typeface="Arial" panose="020B0604020202020204" pitchFamily="34" charset="0"/>
              </a:rPr>
              <a:t>Transactionson</a:t>
            </a:r>
            <a:r>
              <a:rPr lang="en-US" sz="800" dirty="0">
                <a:effectLst/>
                <a:latin typeface="Arial" panose="020B0604020202020204" pitchFamily="34" charset="0"/>
              </a:rPr>
              <a:t> Nuclear Science, Vol.NS-26,No,3,June197 </a:t>
            </a:r>
            <a:endParaRPr lang="en-US" sz="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BBBCEE-E13F-C4D7-F67E-43C8E55366FD}"/>
              </a:ext>
            </a:extLst>
          </p:cNvPr>
          <p:cNvSpPr txBox="1"/>
          <p:nvPr/>
        </p:nvSpPr>
        <p:spPr>
          <a:xfrm>
            <a:off x="748477" y="4562662"/>
            <a:ext cx="716388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MD@PSB:</a:t>
            </a:r>
          </a:p>
          <a:p>
            <a:pPr marL="285750" indent="-285750">
              <a:buFontTx/>
              <a:buChar char="-"/>
            </a:pPr>
            <a:r>
              <a:rPr lang="en-CH" sz="1400" dirty="0"/>
              <a:t>H</a:t>
            </a:r>
            <a:r>
              <a:rPr lang="en-CH" sz="1400" baseline="30000" dirty="0"/>
              <a:t>-</a:t>
            </a:r>
            <a:r>
              <a:rPr lang="en-CH" sz="1400" dirty="0"/>
              <a:t> injection (to be explored with experts) </a:t>
            </a:r>
            <a:br>
              <a:rPr lang="en-CH" sz="1400" dirty="0"/>
            </a:br>
            <a:endParaRPr lang="en-CH" sz="1400" dirty="0"/>
          </a:p>
          <a:p>
            <a:pPr marL="285750" indent="-285750">
              <a:buFontTx/>
              <a:buChar char="-"/>
            </a:pPr>
            <a:r>
              <a:rPr lang="en-CH" sz="1400" dirty="0"/>
              <a:t>Vertical recombination of bunches from separated rings (up 1e13 per bunch per ring)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F</a:t>
            </a:r>
            <a:r>
              <a:rPr lang="en-CH" sz="1400" dirty="0"/>
              <a:t>inal bunch leng</a:t>
            </a:r>
            <a:r>
              <a:rPr lang="en-US" sz="1400" dirty="0" err="1"/>
              <a:t>ht</a:t>
            </a:r>
            <a:endParaRPr lang="en-CH" sz="1400" dirty="0"/>
          </a:p>
          <a:p>
            <a:pPr marL="742950" lvl="1" indent="-285750">
              <a:buFontTx/>
              <a:buChar char="-"/>
            </a:pPr>
            <a:r>
              <a:rPr lang="en-CH" sz="1400" dirty="0"/>
              <a:t>Transverse emittance growth</a:t>
            </a:r>
          </a:p>
          <a:p>
            <a:pPr marL="742950" lvl="1" indent="-285750">
              <a:buFontTx/>
              <a:buChar char="-"/>
            </a:pPr>
            <a:r>
              <a:rPr lang="en-CH" sz="1400" dirty="0"/>
              <a:t>Beam can go on external beam dump or to the PS</a:t>
            </a:r>
          </a:p>
          <a:p>
            <a:endParaRPr lang="en-CH" sz="1400" dirty="0"/>
          </a:p>
          <a:p>
            <a:pPr marL="285750" indent="-285750">
              <a:buFontTx/>
              <a:buChar char="-"/>
            </a:pP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62831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23391</TotalTime>
  <Words>1406</Words>
  <Application>Microsoft Macintosh PowerPoint</Application>
  <PresentationFormat>On-screen Show (4:3)</PresentationFormat>
  <Paragraphs>273</Paragraphs>
  <Slides>21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Constantia</vt:lpstr>
      <vt:lpstr>Gill Sans</vt:lpstr>
      <vt:lpstr>Helvetica</vt:lpstr>
      <vt:lpstr>Lucida Grande</vt:lpstr>
      <vt:lpstr>Monotype Sorts</vt:lpstr>
      <vt:lpstr>Symbol</vt:lpstr>
      <vt:lpstr>Times New Roman</vt:lpstr>
      <vt:lpstr>Wingdings</vt:lpstr>
      <vt:lpstr>FC5643-CERN3027 - Scale of contributions</vt:lpstr>
      <vt:lpstr>PowerPoint Presentation</vt:lpstr>
      <vt:lpstr>CERN accelerator complex as now</vt:lpstr>
      <vt:lpstr>LS2 : (2019-2020), LHC Injector Upgrades (LIU)</vt:lpstr>
      <vt:lpstr>LINAC4 - layout</vt:lpstr>
      <vt:lpstr>Linac 4</vt:lpstr>
      <vt:lpstr>Linac4 Parameters</vt:lpstr>
      <vt:lpstr>CERN accelerator complex</vt:lpstr>
      <vt:lpstr>PSB main features</vt:lpstr>
      <vt:lpstr>PowerPoint Presentation</vt:lpstr>
      <vt:lpstr>CERN accelerator complex</vt:lpstr>
      <vt:lpstr>PS main features</vt:lpstr>
      <vt:lpstr>LHC25ns Production Scheme as today</vt:lpstr>
      <vt:lpstr>LHC and Injectors – 25 ns</vt:lpstr>
      <vt:lpstr>Gamma jump – transition crossing</vt:lpstr>
      <vt:lpstr>MD brainstorming</vt:lpstr>
      <vt:lpstr>Multi-turn extraction – 5 turn extraction</vt:lpstr>
      <vt:lpstr>CERN accelerator complex</vt:lpstr>
      <vt:lpstr>SPS main parameters</vt:lpstr>
      <vt:lpstr>HIRADMAT at SPS</vt:lpstr>
      <vt:lpstr>Multi-user operation: Pulse-to-pulse modulation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presentation FC and Council</dc:title>
  <dc:creator>Frederick.Bordry@cern.ch</dc:creator>
  <cp:lastModifiedBy>Simone Gilardoni</cp:lastModifiedBy>
  <cp:revision>1243</cp:revision>
  <cp:lastPrinted>2014-03-14T16:33:53Z</cp:lastPrinted>
  <dcterms:created xsi:type="dcterms:W3CDTF">2012-06-07T06:34:51Z</dcterms:created>
  <dcterms:modified xsi:type="dcterms:W3CDTF">2022-11-25T10:37:45Z</dcterms:modified>
</cp:coreProperties>
</file>