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64" r:id="rId2"/>
    <p:sldId id="623" r:id="rId3"/>
    <p:sldId id="624" r:id="rId4"/>
    <p:sldId id="625" r:id="rId5"/>
    <p:sldId id="626" r:id="rId6"/>
    <p:sldId id="627" r:id="rId7"/>
    <p:sldId id="628" r:id="rId8"/>
    <p:sldId id="629" r:id="rId9"/>
    <p:sldId id="630" r:id="rId10"/>
    <p:sldId id="631" r:id="rId11"/>
    <p:sldId id="632" r:id="rId12"/>
    <p:sldId id="588" r:id="rId13"/>
    <p:sldId id="604" r:id="rId14"/>
    <p:sldId id="618" r:id="rId15"/>
    <p:sldId id="614" r:id="rId16"/>
    <p:sldId id="606" r:id="rId17"/>
    <p:sldId id="603" r:id="rId18"/>
    <p:sldId id="499" r:id="rId19"/>
    <p:sldId id="597" r:id="rId20"/>
    <p:sldId id="572" r:id="rId21"/>
    <p:sldId id="605" r:id="rId22"/>
    <p:sldId id="615" r:id="rId23"/>
    <p:sldId id="574" r:id="rId24"/>
    <p:sldId id="576" r:id="rId25"/>
    <p:sldId id="619" r:id="rId26"/>
    <p:sldId id="621" r:id="rId27"/>
    <p:sldId id="622" r:id="rId28"/>
    <p:sldId id="620" r:id="rId29"/>
    <p:sldId id="600" r:id="rId30"/>
    <p:sldId id="595" r:id="rId31"/>
    <p:sldId id="599" r:id="rId32"/>
    <p:sldId id="613" r:id="rId33"/>
    <p:sldId id="612" r:id="rId34"/>
    <p:sldId id="547" r:id="rId35"/>
    <p:sldId id="501" r:id="rId36"/>
    <p:sldId id="608" r:id="rId37"/>
    <p:sldId id="609" r:id="rId38"/>
    <p:sldId id="610" r:id="rId39"/>
    <p:sldId id="497" r:id="rId40"/>
    <p:sldId id="519" r:id="rId41"/>
    <p:sldId id="500" r:id="rId42"/>
    <p:sldId id="562" r:id="rId43"/>
    <p:sldId id="545" r:id="rId44"/>
    <p:sldId id="559" r:id="rId45"/>
    <p:sldId id="563" r:id="rId46"/>
    <p:sldId id="570" r:id="rId47"/>
    <p:sldId id="587" r:id="rId48"/>
    <p:sldId id="589" r:id="rId49"/>
    <p:sldId id="590" r:id="rId50"/>
    <p:sldId id="591" r:id="rId51"/>
    <p:sldId id="592" r:id="rId52"/>
    <p:sldId id="594" r:id="rId53"/>
    <p:sldId id="598" r:id="rId54"/>
    <p:sldId id="601" r:id="rId55"/>
    <p:sldId id="602" r:id="rId56"/>
    <p:sldId id="617" r:id="rId5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9873" autoAdjust="0"/>
    <p:restoredTop sz="98355" autoAdjust="0"/>
  </p:normalViewPr>
  <p:slideViewPr>
    <p:cSldViewPr snapToObjects="1" showGuides="1">
      <p:cViewPr>
        <p:scale>
          <a:sx n="100" d="100"/>
          <a:sy n="100" d="100"/>
        </p:scale>
        <p:origin x="-480" y="-3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17/11/22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17/11/22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326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87" y="0"/>
            <a:ext cx="7862887" cy="578644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39" y="864395"/>
            <a:ext cx="8437562" cy="3725465"/>
          </a:xfrm>
        </p:spPr>
        <p:txBody>
          <a:bodyPr>
            <a:normAutofit/>
          </a:bodyPr>
          <a:lstStyle>
            <a:lvl1pPr marL="27432" indent="0">
              <a:buFontTx/>
              <a:buNone/>
              <a:defRPr sz="1500"/>
            </a:lvl1pPr>
            <a:lvl2pPr marL="336042" indent="0">
              <a:buFontTx/>
              <a:buNone/>
              <a:defRPr/>
            </a:lvl2pPr>
            <a:lvl3pPr marL="562356" indent="0">
              <a:buFontTx/>
              <a:buNone/>
              <a:defRPr/>
            </a:lvl3pPr>
            <a:lvl4pPr marL="781812" indent="0">
              <a:buFontTx/>
              <a:buNone/>
              <a:defRPr/>
            </a:lvl4pPr>
            <a:lvl5pPr marL="980694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xmlns="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1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FFFFFF">
                  <a:lumMod val="50000"/>
                </a:srgbClr>
              </a:solidFill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FFFFFF">
                  <a:lumMod val="50000"/>
                </a:srgbClr>
              </a:solidFill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700B188-573B-438A-8008-D3FCB513CF84}" type="slidenum">
              <a:rPr lang="sv-SE" sz="900" b="0" smtClean="0">
                <a:solidFill>
                  <a:srgbClr val="FFFFFF">
                    <a:lumMod val="50000"/>
                  </a:srgbClr>
                </a:solidFill>
                <a:latin typeface="Arial" charset="0"/>
                <a:ea typeface="ＭＳ Ｐゴシック" pitchFamily="1" charset="-128"/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v-SE" sz="900" b="0">
              <a:solidFill>
                <a:srgbClr val="FFFFFF">
                  <a:lumMod val="50000"/>
                </a:srgbClr>
              </a:solidFill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273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2" r:id="rId6"/>
    <p:sldLayoutId id="2147483673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hyperlink" Target="http://arxiv.org/abs/2201.07895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tiff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tiff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Relationship Id="rId3" Type="http://schemas.openxmlformats.org/officeDocument/2006/relationships/image" Target="../media/image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uoncollider.web.cern.ch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4" Type="http://schemas.openxmlformats.org/officeDocument/2006/relationships/image" Target="../media/image49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tiff"/><Relationship Id="rId3" Type="http://schemas.openxmlformats.org/officeDocument/2006/relationships/image" Target="../media/image56.tif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tif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tif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emf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29123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LDG</a:t>
            </a:r>
            <a:endParaRPr lang="en-US" sz="1600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N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ovember 2022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54973" y="2211710"/>
            <a:ext cx="4377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 smtClean="0">
                <a:latin typeface="Calibri"/>
                <a:cs typeface="Calibri"/>
              </a:rPr>
              <a:t>Muon</a:t>
            </a:r>
            <a:r>
              <a:rPr lang="en-GB" sz="3600" dirty="0" smtClean="0">
                <a:latin typeface="Calibri"/>
                <a:cs typeface="Calibri"/>
              </a:rPr>
              <a:t>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251520" y="4291230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D. 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Schulte and S. </a:t>
            </a:r>
            <a:r>
              <a:rPr lang="en-US" sz="1600" dirty="0" err="1" smtClean="0">
                <a:solidFill>
                  <a:schemeClr val="bg1"/>
                </a:solidFill>
                <a:latin typeface="Calibri"/>
                <a:cs typeface="Calibri"/>
              </a:rPr>
              <a:t>Stapnes</a:t>
            </a:r>
            <a:endParaRPr lang="en-US" sz="16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for 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the International </a:t>
            </a:r>
            <a:r>
              <a:rPr lang="en-US" sz="1600" dirty="0" err="1" smtClean="0">
                <a:solidFill>
                  <a:schemeClr val="bg1"/>
                </a:solidFill>
                <a:latin typeface="Calibri"/>
                <a:cs typeface="Calibri"/>
              </a:rPr>
              <a:t>Muon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 Collider 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Collaboration</a:t>
            </a:r>
            <a:endParaRPr lang="en-US" sz="1600" dirty="0" smtClean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8E65973-0F39-8BB8-55E4-EDD96E4B084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500" dirty="0"/>
              <a:t>Next CB meeting linked to </a:t>
            </a:r>
            <a:r>
              <a:rPr lang="en-GB" sz="1500" dirty="0" err="1"/>
              <a:t>MuCol</a:t>
            </a:r>
            <a:r>
              <a:rPr lang="en-GB" sz="1500" dirty="0"/>
              <a:t> kick off (Spring 2023) </a:t>
            </a:r>
          </a:p>
          <a:p>
            <a:r>
              <a:rPr lang="en-GB" sz="1500" dirty="0"/>
              <a:t>Some important points to address/prepare for next ICB meeting:  </a:t>
            </a:r>
          </a:p>
          <a:p>
            <a:pPr lvl="1"/>
            <a:r>
              <a:rPr lang="en-GB" sz="1500" dirty="0"/>
              <a:t>Continue to include institutes according to rules to be defined (e.g. </a:t>
            </a:r>
            <a:r>
              <a:rPr lang="en-GB" sz="1500" dirty="0" err="1"/>
              <a:t>MoC</a:t>
            </a:r>
            <a:r>
              <a:rPr lang="en-GB" sz="1500" dirty="0"/>
              <a:t>, foreseen contributions, resources) </a:t>
            </a:r>
          </a:p>
          <a:p>
            <a:pPr lvl="1"/>
            <a:r>
              <a:rPr lang="en-GB" sz="1500" dirty="0"/>
              <a:t>Work out/Clarify overlaps and co-existence between the collaboration structure overall and the </a:t>
            </a:r>
            <a:r>
              <a:rPr lang="en-GB" sz="1500" dirty="0" err="1"/>
              <a:t>MuCol</a:t>
            </a:r>
            <a:r>
              <a:rPr lang="en-GB" sz="1500" dirty="0"/>
              <a:t> project, from technical work to collaboration board/governing board and advisory group(s)  </a:t>
            </a:r>
          </a:p>
          <a:p>
            <a:pPr lvl="1"/>
            <a:r>
              <a:rPr lang="en-GB" sz="1500" dirty="0"/>
              <a:t>Complete the Steering Group (with representatives from collaboration and CERN)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04921AA-755A-DB50-FE6A-978485B78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Points brought up in the ICB</a:t>
            </a:r>
          </a:p>
        </p:txBody>
      </p:sp>
    </p:spTree>
    <p:extLst>
      <p:ext uri="{BB962C8B-B14F-4D97-AF65-F5344CB8AC3E}">
        <p14:creationId xmlns:p14="http://schemas.microsoft.com/office/powerpoint/2010/main" val="3977438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B7E315-C182-1AE6-0297-B6DBA4377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  <a:t>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B5AC99-ED56-D302-B162-CCEAC306A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909" y="2852762"/>
            <a:ext cx="4248472" cy="2246769"/>
          </a:xfrm>
        </p:spPr>
        <p:txBody>
          <a:bodyPr/>
          <a:lstStyle/>
          <a:p>
            <a:r>
              <a:rPr lang="en-GB" sz="1400" dirty="0"/>
              <a:t>Specifically for the muon collider: the Panel tasks are already largely covered by the collaboration bodies, but the SB – which include the collaboration management - can add value in particular in two areas: </a:t>
            </a:r>
          </a:p>
          <a:p>
            <a:pPr lvl="1"/>
            <a:r>
              <a:rPr lang="en-GB" sz="1200" dirty="0"/>
              <a:t>In communication with the LDG including other panels. and other regions main FAs</a:t>
            </a:r>
          </a:p>
          <a:p>
            <a:pPr lvl="1"/>
            <a:r>
              <a:rPr lang="en-GB" sz="1200" dirty="0"/>
              <a:t>And considering how a quite large demonstrator programme can be envisaged in next stage, again with key FAs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33ADAAC-D31E-E2D1-4284-66945B406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8536305-7285-FC84-36DE-E09A4261F7C2}"/>
              </a:ext>
            </a:extLst>
          </p:cNvPr>
          <p:cNvSpPr txBox="1"/>
          <p:nvPr/>
        </p:nvSpPr>
        <p:spPr>
          <a:xfrm>
            <a:off x="4572000" y="2819501"/>
            <a:ext cx="4355976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x-none" sz="1400" dirty="0">
                <a:solidFill>
                  <a:srgbClr val="0C4491"/>
                </a:solidFill>
                <a:effectLst/>
                <a:latin typeface="GillSans" panose="020B0502020104020203" pitchFamily="34" charset="-79"/>
                <a:ea typeface="Times New Roman" panose="02020603050405020304" pitchFamily="18" charset="0"/>
                <a:cs typeface="Times New Roman" panose="02020603050405020304" pitchFamily="18" charset="0"/>
              </a:rPr>
              <a:t>Coordination Panel Terms of Reference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Oversee the development of a detailed execution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plan 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for each R&amp;D Theme, and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coordinate 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the necessary work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Have representation from all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stakeholders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, including (as appropriate) participating laboratories, institutes, and national communities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Include representation from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international partners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, ensuring that a uniform picture for both European and international oversight bodies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Act as a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decision-making and prioritisation 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body within the approved scope of each R&amp;D Theme, based on a consensus of stakeholders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Where changes of objectives or scope, or prioritisation between objectives, are needed, submit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recommendations and requests 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for comment to the LDG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Ensure that decisions are made on a </a:t>
            </a:r>
            <a:r>
              <a:rPr lang="x-none" sz="900" dirty="0">
                <a:solidFill>
                  <a:srgbClr val="C62305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sound technical basis</a:t>
            </a:r>
            <a:r>
              <a:rPr lang="x-none" sz="900" dirty="0">
                <a:solidFill>
                  <a:srgbClr val="0054D3"/>
                </a:solidFill>
                <a:effectLst/>
                <a:latin typeface="Palatino" pitchFamily="2" charset="77"/>
                <a:ea typeface="Times New Roman" panose="02020603050405020304" pitchFamily="18" charset="0"/>
              </a:rPr>
              <a:t>, drawing on the expertise of the collaborating projects and institutions, and setting up any subsidiary technical working groups that may be needed </a:t>
            </a:r>
            <a:endParaRPr lang="x-none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2E1720-67CF-C192-ABC7-17F1634D52D4}"/>
              </a:ext>
            </a:extLst>
          </p:cNvPr>
          <p:cNvSpPr txBox="1"/>
          <p:nvPr/>
        </p:nvSpPr>
        <p:spPr>
          <a:xfrm>
            <a:off x="251520" y="1090821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/>
              <a:t>Good progress in building the organisational structures.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/>
              <a:t>Keep a focus on integration of groups not yet fully members of the collaboration, among them the US labs where this required more legal legwork and creativity </a:t>
            </a:r>
          </a:p>
        </p:txBody>
      </p:sp>
    </p:spTree>
    <p:extLst>
      <p:ext uri="{BB962C8B-B14F-4D97-AF65-F5344CB8AC3E}">
        <p14:creationId xmlns:p14="http://schemas.microsoft.com/office/powerpoint/2010/main" val="1655908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699542"/>
            <a:ext cx="7942931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alibri"/>
                <a:cs typeface="Calibri"/>
              </a:rPr>
              <a:t>Full funding scenario deliverables by next ESPPU/other processes</a:t>
            </a:r>
          </a:p>
          <a:p>
            <a:pPr>
              <a:buClrTx/>
              <a:buFont typeface="Arial"/>
              <a:buChar char="•"/>
            </a:pPr>
            <a:r>
              <a:rPr lang="en-US" sz="1800" b="1" dirty="0" smtClean="0">
                <a:latin typeface="Calibri"/>
                <a:cs typeface="Calibri"/>
              </a:rPr>
              <a:t>Project </a:t>
            </a:r>
            <a:r>
              <a:rPr lang="en-US" sz="1800" b="1" dirty="0">
                <a:latin typeface="Calibri"/>
                <a:cs typeface="Calibri"/>
              </a:rPr>
              <a:t>Evaluation </a:t>
            </a:r>
            <a:r>
              <a:rPr lang="en-US" sz="1800" b="1" dirty="0" smtClean="0">
                <a:latin typeface="Calibri"/>
                <a:cs typeface="Calibri"/>
              </a:rPr>
              <a:t>Report</a:t>
            </a:r>
          </a:p>
          <a:p>
            <a:pPr lvl="1">
              <a:buClrTx/>
              <a:buFont typeface="Arial"/>
              <a:buChar char="•"/>
            </a:pPr>
            <a:r>
              <a:rPr lang="en-US" sz="1800" dirty="0" smtClean="0">
                <a:latin typeface="Calibri"/>
                <a:cs typeface="Calibri"/>
              </a:rPr>
              <a:t>key performance, risk, cost and power drivers</a:t>
            </a:r>
          </a:p>
          <a:p>
            <a:pPr lvl="1">
              <a:buClrTx/>
              <a:buFont typeface="Arial"/>
              <a:buChar char="•"/>
            </a:pPr>
            <a:r>
              <a:rPr lang="en-US" sz="1800" dirty="0" smtClean="0">
                <a:latin typeface="Calibri"/>
                <a:cs typeface="Calibri"/>
              </a:rPr>
              <a:t>site considerations (CERN and elsewhere)</a:t>
            </a:r>
          </a:p>
          <a:p>
            <a:pPr>
              <a:buClrTx/>
              <a:buFont typeface="Arial"/>
              <a:buChar char="•"/>
            </a:pPr>
            <a:r>
              <a:rPr lang="en-US" sz="1800" b="1" dirty="0" smtClean="0">
                <a:latin typeface="Calibri"/>
                <a:cs typeface="Calibri"/>
              </a:rPr>
              <a:t>R</a:t>
            </a:r>
            <a:r>
              <a:rPr lang="en-US" sz="1800" b="1" dirty="0">
                <a:latin typeface="Calibri"/>
                <a:cs typeface="Calibri"/>
              </a:rPr>
              <a:t>&amp;D </a:t>
            </a:r>
            <a:r>
              <a:rPr lang="en-US" sz="1800" b="1" dirty="0" smtClean="0">
                <a:latin typeface="Calibri"/>
                <a:cs typeface="Calibri"/>
              </a:rPr>
              <a:t>Plan</a:t>
            </a:r>
          </a:p>
          <a:p>
            <a:pPr lvl="1">
              <a:buClrTx/>
              <a:buFont typeface="Arial"/>
              <a:buChar char="•"/>
            </a:pPr>
            <a:r>
              <a:rPr lang="en-US" sz="1800" dirty="0" smtClean="0">
                <a:latin typeface="Calibri"/>
                <a:cs typeface="Calibri"/>
              </a:rPr>
              <a:t>describes </a:t>
            </a:r>
            <a:r>
              <a:rPr lang="en-US" sz="1800" dirty="0">
                <a:latin typeface="Calibri"/>
                <a:cs typeface="Calibri"/>
              </a:rPr>
              <a:t>a path towards the collider</a:t>
            </a:r>
            <a:r>
              <a:rPr lang="en-US" sz="1800" dirty="0" smtClean="0">
                <a:latin typeface="Calibri"/>
                <a:cs typeface="Calibri"/>
              </a:rPr>
              <a:t>;</a:t>
            </a:r>
          </a:p>
          <a:p>
            <a:pPr lvl="1">
              <a:buClrTx/>
              <a:buFont typeface="Arial"/>
              <a:buChar char="•"/>
            </a:pPr>
            <a:r>
              <a:rPr lang="en-US" sz="1800" dirty="0" smtClean="0">
                <a:latin typeface="Calibri"/>
                <a:cs typeface="Calibri"/>
              </a:rPr>
              <a:t>key element is </a:t>
            </a:r>
            <a:r>
              <a:rPr lang="en-US" sz="1800" b="1" dirty="0" smtClean="0">
                <a:latin typeface="Calibri"/>
                <a:cs typeface="Calibri"/>
              </a:rPr>
              <a:t>demonstrator concept</a:t>
            </a:r>
          </a:p>
          <a:p>
            <a:pPr>
              <a:buClrTx/>
              <a:buFont typeface="Arial"/>
              <a:buChar char="•"/>
            </a:pPr>
            <a:r>
              <a:rPr lang="en-US" sz="1800" b="1" dirty="0" smtClean="0">
                <a:latin typeface="Calibri"/>
                <a:cs typeface="Calibri"/>
              </a:rPr>
              <a:t>Interim Report </a:t>
            </a:r>
            <a:r>
              <a:rPr lang="en-US" sz="1800" dirty="0" smtClean="0">
                <a:latin typeface="Calibri"/>
                <a:cs typeface="Calibri"/>
              </a:rPr>
              <a:t>(2023)</a:t>
            </a:r>
          </a:p>
          <a:p>
            <a:pPr marL="0" indent="0">
              <a:buClrTx/>
              <a:buNone/>
            </a:pPr>
            <a:r>
              <a:rPr lang="en-US" sz="1800" dirty="0" smtClean="0">
                <a:latin typeface="Calibri"/>
                <a:cs typeface="Calibri"/>
              </a:rPr>
              <a:t>Allows to make </a:t>
            </a:r>
            <a:r>
              <a:rPr lang="en-US" sz="1800" b="1" dirty="0" smtClean="0">
                <a:latin typeface="Calibri"/>
                <a:cs typeface="Calibri"/>
              </a:rPr>
              <a:t>informed decisions</a:t>
            </a:r>
          </a:p>
          <a:p>
            <a:pPr marL="0" indent="0">
              <a:buClrTx/>
              <a:buNone/>
            </a:pPr>
            <a:endParaRPr lang="en-US" sz="1800" dirty="0" smtClean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800" dirty="0" smtClean="0">
                <a:latin typeface="Calibri"/>
                <a:cs typeface="Calibri"/>
              </a:rPr>
              <a:t>Current funding level allows only to address the most critical items</a:t>
            </a:r>
          </a:p>
          <a:p>
            <a:pPr>
              <a:buClrTx/>
            </a:pPr>
            <a:r>
              <a:rPr lang="en-US" sz="1800" dirty="0" smtClean="0">
                <a:latin typeface="Calibri"/>
                <a:cs typeface="Calibri"/>
              </a:rPr>
              <a:t>making priorities based on risk and collaborator interest</a:t>
            </a:r>
            <a:endParaRPr lang="en-US" sz="1800" dirty="0">
              <a:latin typeface="Calibri"/>
              <a:cs typeface="Calibri"/>
            </a:endParaRP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585645" y="1552162"/>
            <a:ext cx="2162819" cy="26037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33298" y="1260289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82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alibri"/>
                <a:cs typeface="Calibri"/>
              </a:rPr>
              <a:t>Project Evaluation Report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1051074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600" dirty="0" smtClean="0">
                <a:latin typeface="Calibri"/>
                <a:cs typeface="Calibri"/>
              </a:rPr>
              <a:t>The </a:t>
            </a:r>
            <a:r>
              <a:rPr lang="en-US" sz="1600" b="1" dirty="0">
                <a:latin typeface="Calibri"/>
                <a:cs typeface="Calibri"/>
              </a:rPr>
              <a:t>Project Evaluation Report </a:t>
            </a:r>
            <a:r>
              <a:rPr lang="en-US" sz="1600" dirty="0" smtClean="0">
                <a:latin typeface="Calibri"/>
                <a:cs typeface="Calibri"/>
              </a:rPr>
              <a:t>for the next ESPPU </a:t>
            </a:r>
            <a:r>
              <a:rPr lang="en-US" sz="1600" dirty="0" smtClean="0">
                <a:latin typeface="Calibri"/>
                <a:cs typeface="Calibri"/>
              </a:rPr>
              <a:t>will </a:t>
            </a:r>
            <a:r>
              <a:rPr lang="en-US" sz="1600" dirty="0">
                <a:latin typeface="Calibri"/>
                <a:cs typeface="Calibri"/>
              </a:rPr>
              <a:t>contain an assessment of whether the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collider is a promising option and identify the required compromises to </a:t>
            </a:r>
            <a:r>
              <a:rPr lang="en-US" sz="1600" dirty="0" err="1">
                <a:latin typeface="Calibri"/>
                <a:cs typeface="Calibri"/>
              </a:rPr>
              <a:t>realise</a:t>
            </a:r>
            <a:r>
              <a:rPr lang="en-US" sz="1600" dirty="0">
                <a:latin typeface="Calibri"/>
                <a:cs typeface="Calibri"/>
              </a:rPr>
              <a:t> a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option by </a:t>
            </a:r>
            <a:r>
              <a:rPr lang="en-US" sz="1600" dirty="0" smtClean="0">
                <a:latin typeface="Calibri"/>
                <a:cs typeface="Calibri"/>
              </a:rPr>
              <a:t>around 2045</a:t>
            </a:r>
            <a:r>
              <a:rPr lang="en-US" sz="1600" dirty="0">
                <a:latin typeface="Calibri"/>
                <a:cs typeface="Calibri"/>
              </a:rPr>
              <a:t>. In particular the questions below would be addressed.</a:t>
            </a:r>
          </a:p>
          <a:p>
            <a:r>
              <a:rPr lang="en-US" sz="1600" dirty="0">
                <a:latin typeface="Calibri"/>
                <a:cs typeface="Calibri"/>
              </a:rPr>
              <a:t>What is a realistic luminosity target?</a:t>
            </a:r>
          </a:p>
          <a:p>
            <a:r>
              <a:rPr lang="en-US" sz="1600" dirty="0">
                <a:latin typeface="Calibri"/>
                <a:cs typeface="Calibri"/>
              </a:rPr>
              <a:t>What are the background conditions in the detector?</a:t>
            </a:r>
          </a:p>
          <a:p>
            <a:r>
              <a:rPr lang="en-US" sz="1600" dirty="0">
                <a:latin typeface="Calibri"/>
                <a:cs typeface="Calibri"/>
              </a:rPr>
              <a:t>Can one consider implementing such a collider at CERN or other sites, and can it have one or two detectors?</a:t>
            </a:r>
          </a:p>
          <a:p>
            <a:r>
              <a:rPr lang="en-US" sz="1600" dirty="0">
                <a:latin typeface="Calibri"/>
                <a:cs typeface="Calibri"/>
              </a:rPr>
              <a:t>What are the key performance specifications of the components and what is the maturity of the technologies?</a:t>
            </a:r>
          </a:p>
          <a:p>
            <a:r>
              <a:rPr lang="en-US" sz="1600" dirty="0">
                <a:latin typeface="Calibri"/>
                <a:cs typeface="Calibri"/>
              </a:rPr>
              <a:t>What are the cost drivers and what is the cost scale of such a collider?</a:t>
            </a:r>
          </a:p>
          <a:p>
            <a:r>
              <a:rPr lang="en-US" sz="1600" dirty="0">
                <a:latin typeface="Calibri"/>
                <a:cs typeface="Calibri"/>
              </a:rPr>
              <a:t>What are the power drivers and what is the power consumption scale of the collider?</a:t>
            </a:r>
          </a:p>
          <a:p>
            <a:r>
              <a:rPr lang="en-US" sz="1600" dirty="0">
                <a:latin typeface="Calibri"/>
                <a:cs typeface="Calibri"/>
              </a:rPr>
              <a:t>What are the key risks of the project</a:t>
            </a:r>
            <a:r>
              <a:rPr lang="en-US" sz="1600" dirty="0" smtClean="0">
                <a:latin typeface="Calibri"/>
                <a:cs typeface="Calibri"/>
              </a:rPr>
              <a:t>?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88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Aspirational Timeline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939801"/>
            <a:ext cx="7848600" cy="3469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84" y="4099773"/>
            <a:ext cx="3189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2023</a:t>
            </a:r>
          </a:p>
          <a:p>
            <a:r>
              <a:rPr lang="en-US" sz="1600" dirty="0" smtClean="0">
                <a:latin typeface="Calibri"/>
                <a:cs typeface="Calibri"/>
              </a:rPr>
              <a:t>Interim Report to gauge progress</a:t>
            </a:r>
          </a:p>
          <a:p>
            <a:r>
              <a:rPr lang="en-US" sz="1600" dirty="0" smtClean="0">
                <a:latin typeface="Calibri"/>
                <a:cs typeface="Calibri"/>
              </a:rPr>
              <a:t>Initial baseline defined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609316" y="2067697"/>
            <a:ext cx="1954572" cy="2032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3888" y="4335579"/>
            <a:ext cx="20162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2025</a:t>
            </a:r>
          </a:p>
          <a:p>
            <a:r>
              <a:rPr lang="en-US" sz="1600" dirty="0" smtClean="0">
                <a:latin typeface="Calibri"/>
                <a:cs typeface="Calibri"/>
              </a:rPr>
              <a:t>Assessment Report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2209429"/>
            <a:ext cx="276401" cy="210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4313809"/>
            <a:ext cx="23762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2025-2027</a:t>
            </a:r>
          </a:p>
          <a:p>
            <a:r>
              <a:rPr lang="en-US" sz="1600" dirty="0" smtClean="0">
                <a:latin typeface="Calibri"/>
                <a:cs typeface="Calibri"/>
              </a:rPr>
              <a:t>R&amp;D plan will be refined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16764" y="3329937"/>
            <a:ext cx="1430532" cy="9183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943600" y="3329937"/>
            <a:ext cx="403696" cy="941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29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 smtClean="0">
                <a:latin typeface="Calibri"/>
                <a:cs typeface="Calibri"/>
              </a:rPr>
              <a:t>MuCol</a:t>
            </a:r>
            <a:endParaRPr lang="en-US" sz="3200" dirty="0">
              <a:latin typeface="Calibri"/>
              <a:cs typeface="Calibri"/>
            </a:endParaRPr>
          </a:p>
        </p:txBody>
      </p:sp>
      <p:pic>
        <p:nvPicPr>
          <p:cNvPr id="6" name="Picture 5" descr="mucol_schem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9735" r="7406" b="58767"/>
          <a:stretch/>
        </p:blipFill>
        <p:spPr>
          <a:xfrm>
            <a:off x="577759" y="544637"/>
            <a:ext cx="8386729" cy="433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74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Reminder: Coordination Committee 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553782"/>
              </p:ext>
            </p:extLst>
          </p:nvPr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Andrea </a:t>
                      </a:r>
                      <a:r>
                        <a:rPr lang="en-US" sz="1200" dirty="0" err="1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Donatella</a:t>
                      </a:r>
                      <a:r>
                        <a:rPr lang="en-US" sz="1200" b="1" baseline="0" dirty="0"/>
                        <a:t> </a:t>
                      </a:r>
                      <a:r>
                        <a:rPr lang="en-US" sz="1200" b="1" baseline="0" dirty="0" err="1"/>
                        <a:t>Lucchesi</a:t>
                      </a:r>
                      <a:endParaRPr lang="en-US" sz="1200" b="1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57877"/>
              </p:ext>
            </p:extLst>
          </p:nvPr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Natalia </a:t>
                      </a:r>
                      <a:r>
                        <a:rPr lang="en-US" sz="1200" b="1" dirty="0" err="1"/>
                        <a:t>Milas</a:t>
                      </a:r>
                      <a:endParaRPr lang="en-US" sz="1200" b="1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production</a:t>
                      </a:r>
                      <a:r>
                        <a:rPr lang="en-US" sz="1200" baseline="0" dirty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Chris Rogers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acceleration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Antoine Chance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Christian </a:t>
                      </a:r>
                      <a:r>
                        <a:rPr lang="en-US" sz="1200" dirty="0" err="1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120434"/>
              </p:ext>
            </p:extLst>
          </p:nvPr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Luca</a:t>
                      </a:r>
                      <a:r>
                        <a:rPr lang="en-US" sz="1200" b="1" baseline="0" dirty="0"/>
                        <a:t> </a:t>
                      </a:r>
                      <a:r>
                        <a:rPr lang="en-US" sz="1200" b="1" baseline="0" dirty="0" err="1"/>
                        <a:t>Bottura</a:t>
                      </a:r>
                      <a:endParaRPr lang="en-US" sz="1200" b="1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RF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Alexej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Grudiev</a:t>
                      </a:r>
                      <a:r>
                        <a:rPr lang="en-US" sz="1200" b="0" baseline="0" dirty="0"/>
                        <a:t>, </a:t>
                      </a:r>
                      <a:r>
                        <a:rPr lang="en-US" sz="1200" b="1" baseline="0" dirty="0"/>
                        <a:t>Claude </a:t>
                      </a:r>
                      <a:r>
                        <a:rPr lang="en-US" sz="1200" b="1" baseline="0" dirty="0" err="1"/>
                        <a:t>Marchand</a:t>
                      </a:r>
                      <a:endParaRPr lang="en-US" sz="1200" b="1" baseline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/>
                        <a:t>Beam-matter</a:t>
                      </a:r>
                      <a:r>
                        <a:rPr lang="en-US" sz="1200" b="0" baseline="0" dirty="0"/>
                        <a:t> int.</a:t>
                      </a:r>
                    </a:p>
                    <a:p>
                      <a:r>
                        <a:rPr lang="en-US" sz="1200" b="0" baseline="0" dirty="0"/>
                        <a:t>target systems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Anton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Collective</a:t>
                      </a:r>
                      <a:r>
                        <a:rPr lang="en-US" sz="1200" baseline="0" dirty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Elias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Sergo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Mark</a:t>
                      </a:r>
                      <a:r>
                        <a:rPr lang="en-US" sz="1200" b="0" baseline="0" dirty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(China)</a:t>
                      </a:r>
                      <a:r>
                        <a:rPr lang="en-US" sz="1200" b="0" baseline="0" dirty="0"/>
                        <a:t> 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Jingyu</a:t>
                      </a:r>
                      <a:r>
                        <a:rPr lang="en-US" sz="1200" b="0" baseline="0" dirty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(Japan)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647144"/>
              </p:ext>
            </p:extLst>
          </p:nvPr>
        </p:nvGraphicFramePr>
        <p:xfrm>
          <a:off x="184902" y="4303539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/>
                        <a:t>Cooling</a:t>
                      </a:r>
                      <a:r>
                        <a:rPr lang="en-US" sz="1200" b="0" baseline="0" dirty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Lucio</a:t>
                      </a:r>
                      <a:r>
                        <a:rPr lang="en-US" sz="1200" b="1" baseline="0" dirty="0"/>
                        <a:t> Rossi</a:t>
                      </a:r>
                      <a:endParaRPr lang="en-US" sz="1200" b="1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Demonstrator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Roberto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55976" y="2789515"/>
            <a:ext cx="4788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The </a:t>
            </a:r>
            <a:r>
              <a:rPr lang="en-US" dirty="0" err="1" smtClean="0">
                <a:latin typeface="Calibri"/>
                <a:cs typeface="Calibri"/>
              </a:rPr>
              <a:t>MuCol</a:t>
            </a:r>
            <a:r>
              <a:rPr lang="en-US" dirty="0" smtClean="0">
                <a:latin typeface="Calibri"/>
                <a:cs typeface="Calibri"/>
              </a:rPr>
              <a:t> WP coordinators are CC members</a:t>
            </a:r>
          </a:p>
          <a:p>
            <a:r>
              <a:rPr lang="en-US" dirty="0" smtClean="0">
                <a:latin typeface="Calibri"/>
                <a:cs typeface="Calibri"/>
              </a:rPr>
              <a:t>essentially all activities are integrated in </a:t>
            </a:r>
            <a:r>
              <a:rPr lang="en-US" dirty="0" err="1" smtClean="0">
                <a:latin typeface="Calibri"/>
                <a:cs typeface="Calibri"/>
              </a:rPr>
              <a:t>MuCol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387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EU Design Study Timeline</a:t>
            </a:r>
            <a:endParaRPr lang="en-US" sz="3200" dirty="0">
              <a:latin typeface="Calibri"/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DC52A79-6F3D-9745-C151-E4F3B6361394}"/>
              </a:ext>
            </a:extLst>
          </p:cNvPr>
          <p:cNvGrpSpPr/>
          <p:nvPr/>
        </p:nvGrpSpPr>
        <p:grpSpPr>
          <a:xfrm>
            <a:off x="251520" y="-644563"/>
            <a:ext cx="8704025" cy="4728481"/>
            <a:chOff x="1678120" y="484038"/>
            <a:chExt cx="9607199" cy="596092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CFC569A-AEBB-A54A-904C-A993026AAC93}"/>
                </a:ext>
              </a:extLst>
            </p:cNvPr>
            <p:cNvSpPr txBox="1"/>
            <p:nvPr/>
          </p:nvSpPr>
          <p:spPr>
            <a:xfrm>
              <a:off x="2441823" y="3381708"/>
              <a:ext cx="1868421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Initial parametric study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156B509-373B-5E55-A573-8AB934E458B8}"/>
                </a:ext>
              </a:extLst>
            </p:cNvPr>
            <p:cNvSpPr txBox="1"/>
            <p:nvPr/>
          </p:nvSpPr>
          <p:spPr>
            <a:xfrm>
              <a:off x="4725529" y="3826057"/>
              <a:ext cx="2126510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Develop tentative concept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2D1C88B-FE6B-DF4E-4E1F-E3CA546B1A75}"/>
                </a:ext>
              </a:extLst>
            </p:cNvPr>
            <p:cNvSpPr txBox="1"/>
            <p:nvPr/>
          </p:nvSpPr>
          <p:spPr>
            <a:xfrm>
              <a:off x="7035913" y="4252776"/>
              <a:ext cx="2321966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Develop preliminary concept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1434287-B1D8-EB32-769E-D42E82D2B5DB}"/>
                </a:ext>
              </a:extLst>
            </p:cNvPr>
            <p:cNvSpPr txBox="1"/>
            <p:nvPr/>
          </p:nvSpPr>
          <p:spPr>
            <a:xfrm>
              <a:off x="8160625" y="4673401"/>
              <a:ext cx="3124694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Documentation of preliminary concept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6FBE340-A5A0-9836-1360-D7DC8031B8B7}"/>
                </a:ext>
              </a:extLst>
            </p:cNvPr>
            <p:cNvSpPr txBox="1"/>
            <p:nvPr/>
          </p:nvSpPr>
          <p:spPr>
            <a:xfrm>
              <a:off x="3060567" y="3598116"/>
              <a:ext cx="2462269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Establish tentative parameters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4CF5BFA-BE87-0E24-D813-3A80A7410BA6}"/>
                </a:ext>
              </a:extLst>
            </p:cNvPr>
            <p:cNvSpPr txBox="1"/>
            <p:nvPr/>
          </p:nvSpPr>
          <p:spPr>
            <a:xfrm>
              <a:off x="5361807" y="4024836"/>
              <a:ext cx="2657726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Establish preliminary parameters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24C58A7-3F31-538C-8895-18BD9144E34C}"/>
                </a:ext>
              </a:extLst>
            </p:cNvPr>
            <p:cNvSpPr txBox="1"/>
            <p:nvPr/>
          </p:nvSpPr>
          <p:spPr>
            <a:xfrm>
              <a:off x="7653903" y="4460700"/>
              <a:ext cx="2766873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Establish consolidated parameters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BFFC647-B662-77C8-6D28-7C9A38B8D401}"/>
                </a:ext>
              </a:extLst>
            </p:cNvPr>
            <p:cNvSpPr txBox="1"/>
            <p:nvPr/>
          </p:nvSpPr>
          <p:spPr>
            <a:xfrm>
              <a:off x="8751937" y="4889809"/>
              <a:ext cx="2454916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Preliminary assessment report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14CE796-FFB2-6B7C-28B7-5D65C52F9FE7}"/>
                </a:ext>
              </a:extLst>
            </p:cNvPr>
            <p:cNvSpPr txBox="1"/>
            <p:nvPr/>
          </p:nvSpPr>
          <p:spPr>
            <a:xfrm>
              <a:off x="4690309" y="5112656"/>
              <a:ext cx="2264877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S</a:t>
              </a:r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tudy consolidated concept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3136D4E-44FC-EEA7-4384-4F5D4B276B11}"/>
                </a:ext>
              </a:extLst>
            </p:cNvPr>
            <p:cNvSpPr txBox="1"/>
            <p:nvPr/>
          </p:nvSpPr>
          <p:spPr>
            <a:xfrm>
              <a:off x="6946805" y="5329065"/>
              <a:ext cx="2313355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F</a:t>
              </a:r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inal adjustment and review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975449F-9F40-8EA5-706A-C35EFB3253E4}"/>
                </a:ext>
              </a:extLst>
            </p:cNvPr>
            <p:cNvSpPr txBox="1"/>
            <p:nvPr/>
          </p:nvSpPr>
          <p:spPr>
            <a:xfrm>
              <a:off x="8064117" y="5542424"/>
              <a:ext cx="2587671" cy="27159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x-none" sz="1400" dirty="0">
                  <a:solidFill>
                    <a:schemeClr val="accent5">
                      <a:lumMod val="50000"/>
                    </a:schemeClr>
                  </a:solidFill>
                  <a:latin typeface="Calibri"/>
                  <a:cs typeface="Calibri"/>
                </a:rPr>
                <a:t>Consolidated assessment report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8268E17D-4129-54A5-4335-D8A7FF3E6A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1392" y="484038"/>
              <a:ext cx="7640" cy="301581"/>
            </a:xfrm>
            <a:prstGeom prst="line">
              <a:avLst/>
            </a:prstGeom>
            <a:ln w="19050"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9C8194A4-A900-85B6-72E5-332BCA6BD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78120" y="3290936"/>
              <a:ext cx="9517183" cy="3154030"/>
            </a:xfrm>
            <a:prstGeom prst="rect">
              <a:avLst/>
            </a:prstGeom>
          </p:spPr>
        </p:pic>
      </p:grpSp>
      <p:sp>
        <p:nvSpPr>
          <p:cNvPr id="31" name="Chevron 30">
            <a:extLst>
              <a:ext uri="{FF2B5EF4-FFF2-40B4-BE49-F238E27FC236}">
                <a16:creationId xmlns:a16="http://schemas.microsoft.com/office/drawing/2014/main" xmlns="" id="{8B42E900-8DA4-9BFD-34ED-D2D2BC052C4C}"/>
              </a:ext>
            </a:extLst>
          </p:cNvPr>
          <p:cNvSpPr/>
          <p:nvPr/>
        </p:nvSpPr>
        <p:spPr>
          <a:xfrm>
            <a:off x="879653" y="1251551"/>
            <a:ext cx="2211110" cy="240079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/>
              <a:t>Tentative concept</a:t>
            </a:r>
          </a:p>
        </p:txBody>
      </p:sp>
      <p:sp>
        <p:nvSpPr>
          <p:cNvPr id="32" name="Chevron 31">
            <a:extLst>
              <a:ext uri="{FF2B5EF4-FFF2-40B4-BE49-F238E27FC236}">
                <a16:creationId xmlns:a16="http://schemas.microsoft.com/office/drawing/2014/main" xmlns="" id="{6B242834-6C7E-092B-66CA-8B2218004751}"/>
              </a:ext>
            </a:extLst>
          </p:cNvPr>
          <p:cNvSpPr/>
          <p:nvPr/>
        </p:nvSpPr>
        <p:spPr>
          <a:xfrm>
            <a:off x="2979916" y="1251551"/>
            <a:ext cx="2191664" cy="240079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Preliminary</a:t>
            </a:r>
            <a:r>
              <a:rPr lang="x-none" sz="1400" dirty="0"/>
              <a:t> concept</a:t>
            </a:r>
          </a:p>
        </p:txBody>
      </p:sp>
      <p:sp>
        <p:nvSpPr>
          <p:cNvPr id="33" name="Chevron 32">
            <a:extLst>
              <a:ext uri="{FF2B5EF4-FFF2-40B4-BE49-F238E27FC236}">
                <a16:creationId xmlns:a16="http://schemas.microsoft.com/office/drawing/2014/main" xmlns="" id="{B558D773-F25C-6FD8-8F45-A94C1F7DA785}"/>
              </a:ext>
            </a:extLst>
          </p:cNvPr>
          <p:cNvSpPr/>
          <p:nvPr/>
        </p:nvSpPr>
        <p:spPr>
          <a:xfrm>
            <a:off x="5060733" y="1251551"/>
            <a:ext cx="2207221" cy="240079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/>
              <a:t>Consolidated concept</a:t>
            </a:r>
          </a:p>
        </p:txBody>
      </p:sp>
      <p:sp>
        <p:nvSpPr>
          <p:cNvPr id="34" name="Chevron 33">
            <a:extLst>
              <a:ext uri="{FF2B5EF4-FFF2-40B4-BE49-F238E27FC236}">
                <a16:creationId xmlns:a16="http://schemas.microsoft.com/office/drawing/2014/main" xmlns="" id="{9A9F283E-C074-EACC-1F0C-A23EE500BD3D}"/>
              </a:ext>
            </a:extLst>
          </p:cNvPr>
          <p:cNvSpPr/>
          <p:nvPr/>
        </p:nvSpPr>
        <p:spPr>
          <a:xfrm>
            <a:off x="7157106" y="1251551"/>
            <a:ext cx="1668543" cy="240079"/>
          </a:xfrm>
          <a:prstGeom prst="chevr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/>
              <a:t>Finalization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713" y="3651870"/>
            <a:ext cx="8284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</a:t>
            </a:r>
            <a:r>
              <a:rPr lang="en-US" sz="1400" dirty="0" smtClean="0"/>
              <a:t>2023                                  2024                                   2025                                   2026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4299942"/>
            <a:ext cx="1442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Next ESPPU ?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226584" y="3963891"/>
            <a:ext cx="424401" cy="3507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742951" y="3949195"/>
            <a:ext cx="349329" cy="3507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0713" y="4443958"/>
            <a:ext cx="3468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Representative of overall </a:t>
            </a:r>
            <a:r>
              <a:rPr lang="en-US" dirty="0" err="1" smtClean="0">
                <a:latin typeface="Calibri"/>
                <a:cs typeface="Calibri"/>
              </a:rPr>
              <a:t>workplan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9984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="" xmlns:a16="http://schemas.microsoft.com/office/drawing/2014/main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155926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/>
              <a:t>3</a:t>
            </a:r>
            <a:r>
              <a:rPr lang="en-US" sz="1600" b="1" dirty="0" smtClean="0">
                <a:latin typeface="Calibri"/>
                <a:cs typeface="Calibri"/>
              </a:rPr>
              <a:t>) Cost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power</a:t>
            </a:r>
            <a:r>
              <a:rPr lang="en-US" sz="1600" dirty="0" smtClean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 smtClean="0">
                <a:latin typeface="Calibri"/>
                <a:cs typeface="Calibri"/>
              </a:rPr>
              <a:t>e.g. 35 km accelerator for 10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 smtClean="0">
                <a:latin typeface="Calibri"/>
                <a:cs typeface="Calibri"/>
              </a:rPr>
              <a:t>Also impacts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4) Drives the </a:t>
            </a:r>
            <a:r>
              <a:rPr lang="en-US" sz="1600" b="1" dirty="0" smtClean="0">
                <a:latin typeface="Calibri"/>
                <a:cs typeface="Calibri"/>
              </a:rPr>
              <a:t>beam quality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 smtClean="0">
                <a:latin typeface="Calibri"/>
                <a:cs typeface="Calibri"/>
              </a:rPr>
              <a:t>optimise</a:t>
            </a:r>
            <a:r>
              <a:rPr lang="en-US" sz="1600" i="1" dirty="0" smtClean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73848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95888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 smtClean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</a:t>
            </a:r>
            <a:r>
              <a:rPr lang="en-US" sz="1600" b="1" dirty="0" smtClean="0">
                <a:latin typeface="Calibri"/>
                <a:cs typeface="Calibri"/>
              </a:rPr>
              <a:t>) Physics case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724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483519"/>
            <a:ext cx="4196254" cy="3168352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 decay produces electrons and positrons</a:t>
            </a:r>
          </a:p>
          <a:p>
            <a:r>
              <a:rPr lang="en-US" sz="1400" dirty="0" smtClean="0">
                <a:latin typeface="Calibri"/>
                <a:cs typeface="Calibri"/>
              </a:rPr>
              <a:t>Loss per unit length almost independent of </a:t>
            </a:r>
            <a:r>
              <a:rPr lang="en-US" sz="1400" dirty="0" smtClean="0">
                <a:latin typeface="Calibri"/>
                <a:cs typeface="Calibri"/>
              </a:rPr>
              <a:t>energy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alibri"/>
                <a:cs typeface="Calibri"/>
              </a:rPr>
              <a:t>Tools </a:t>
            </a:r>
            <a:r>
              <a:rPr lang="en-US" sz="1400" b="1" dirty="0" smtClean="0">
                <a:latin typeface="Calibri"/>
                <a:cs typeface="Calibri"/>
              </a:rPr>
              <a:t>mostly ready </a:t>
            </a:r>
            <a:r>
              <a:rPr lang="en-US" sz="1400" dirty="0" smtClean="0">
                <a:latin typeface="Calibri"/>
                <a:cs typeface="Calibri"/>
              </a:rPr>
              <a:t>to generate background</a:t>
            </a:r>
          </a:p>
          <a:p>
            <a:r>
              <a:rPr lang="en-US" sz="1400" dirty="0" smtClean="0">
                <a:latin typeface="Calibri"/>
                <a:cs typeface="Calibri"/>
              </a:rPr>
              <a:t>tentative </a:t>
            </a:r>
            <a:r>
              <a:rPr lang="en-US" sz="1400" dirty="0" err="1" smtClean="0">
                <a:latin typeface="Calibri"/>
                <a:cs typeface="Calibri"/>
              </a:rPr>
              <a:t>beamline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and mask, FLUKA</a:t>
            </a:r>
          </a:p>
          <a:p>
            <a:r>
              <a:rPr lang="en-US" sz="1400" dirty="0" smtClean="0">
                <a:latin typeface="Calibri"/>
                <a:cs typeface="Calibri"/>
              </a:rPr>
              <a:t>tentative beam-beam for </a:t>
            </a: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 (GUINEA-PIG</a:t>
            </a:r>
            <a:r>
              <a:rPr lang="en-US" sz="1400" dirty="0" smtClean="0">
                <a:latin typeface="Calibri"/>
                <a:cs typeface="Calibri"/>
              </a:rPr>
              <a:t>)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Studies at 1.5 &lt;and 3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with concept based on CLIC detector</a:t>
            </a:r>
          </a:p>
          <a:p>
            <a:r>
              <a:rPr lang="en-US" sz="1400" b="1" dirty="0">
                <a:latin typeface="Calibri"/>
                <a:cs typeface="Calibri"/>
              </a:rPr>
              <a:t>Radiation level in detector similar to </a:t>
            </a:r>
            <a:r>
              <a:rPr lang="en-US" sz="1400" b="1" dirty="0" smtClean="0">
                <a:latin typeface="Calibri"/>
                <a:cs typeface="Calibri"/>
              </a:rPr>
              <a:t>HL-</a:t>
            </a:r>
            <a:r>
              <a:rPr lang="en-US" sz="1400" b="1" dirty="0" smtClean="0">
                <a:latin typeface="Calibri"/>
                <a:cs typeface="Calibri"/>
              </a:rPr>
              <a:t>LHC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Studies with </a:t>
            </a:r>
            <a:r>
              <a:rPr lang="en-US" sz="1400" b="1" dirty="0" smtClean="0">
                <a:latin typeface="Calibri"/>
                <a:cs typeface="Calibri"/>
              </a:rPr>
              <a:t>beam-induced background </a:t>
            </a:r>
            <a:r>
              <a:rPr lang="en-US" sz="1400" dirty="0" smtClean="0">
                <a:latin typeface="Calibri"/>
                <a:cs typeface="Calibri"/>
              </a:rPr>
              <a:t>in progress</a:t>
            </a:r>
          </a:p>
          <a:p>
            <a:r>
              <a:rPr lang="en-US" sz="1400" dirty="0" smtClean="0">
                <a:latin typeface="Calibri"/>
                <a:cs typeface="Calibri"/>
              </a:rPr>
              <a:t>some channels are not affected by background</a:t>
            </a:r>
          </a:p>
          <a:p>
            <a:r>
              <a:rPr lang="en-US" sz="1400" dirty="0" smtClean="0">
                <a:latin typeface="Calibri"/>
                <a:cs typeface="Calibri"/>
              </a:rPr>
              <a:t>some improvement required for other </a:t>
            </a:r>
            <a:r>
              <a:rPr lang="en-US" sz="1400" dirty="0" smtClean="0">
                <a:latin typeface="Calibri"/>
                <a:cs typeface="Calibri"/>
              </a:rPr>
              <a:t>channels</a:t>
            </a: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Concept for </a:t>
            </a:r>
            <a:r>
              <a:rPr lang="en-US" sz="1400" b="1" dirty="0" smtClean="0">
                <a:latin typeface="Calibri"/>
                <a:cs typeface="Calibri"/>
              </a:rPr>
              <a:t>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in </a:t>
            </a:r>
            <a:r>
              <a:rPr lang="en-US" sz="1400" dirty="0" smtClean="0">
                <a:latin typeface="Calibri"/>
                <a:cs typeface="Calibri"/>
              </a:rPr>
              <a:t>progress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133592" y="1061323"/>
            <a:ext cx="16668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Detector team</a:t>
            </a:r>
          </a:p>
          <a:p>
            <a:r>
              <a:rPr lang="en-US" sz="1200" dirty="0" smtClean="0">
                <a:latin typeface="Calibri"/>
                <a:cs typeface="Calibri"/>
              </a:rPr>
              <a:t>O</a:t>
            </a:r>
            <a:r>
              <a:rPr lang="en-US" sz="1200" dirty="0" smtClean="0">
                <a:latin typeface="Calibri"/>
                <a:cs typeface="Calibri"/>
              </a:rPr>
              <a:t>(69) authors, O(150 signatories)</a:t>
            </a:r>
            <a:endParaRPr lang="en-US" sz="1200" dirty="0" smtClean="0">
              <a:latin typeface="Calibri"/>
              <a:cs typeface="Calibri"/>
            </a:endParaRP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1696" y="3696583"/>
            <a:ext cx="4172062" cy="132343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UNIPD, with the participation of INFN, CEA, DESY, UOS, LIP, CERN, ISU, SYSU, </a:t>
            </a:r>
            <a:r>
              <a:rPr lang="en-US" sz="1600" spc="-1" dirty="0" smtClean="0">
                <a:latin typeface="Calibri"/>
                <a:cs typeface="Calibri"/>
              </a:rPr>
              <a:t>UNIPV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</a:t>
            </a:r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: </a:t>
            </a:r>
            <a:r>
              <a:rPr lang="en-US" sz="1600" b="1" dirty="0" smtClean="0">
                <a:latin typeface="Calibri"/>
                <a:cs typeface="Calibri"/>
              </a:rPr>
              <a:t>Detector </a:t>
            </a:r>
            <a:r>
              <a:rPr lang="en-US" sz="1600" b="1" dirty="0">
                <a:latin typeface="Calibri"/>
                <a:cs typeface="Calibri"/>
              </a:rPr>
              <a:t>concept for 3 and 10+ </a:t>
            </a:r>
            <a:r>
              <a:rPr lang="en-US" sz="1600" b="1" dirty="0" err="1" smtClean="0">
                <a:latin typeface="Calibri"/>
                <a:cs typeface="Calibri"/>
              </a:rPr>
              <a:t>TeV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2</a:t>
            </a:r>
            <a:r>
              <a:rPr lang="en-US" sz="1600" b="1" dirty="0" smtClean="0">
                <a:latin typeface="Calibri"/>
                <a:cs typeface="Calibri"/>
              </a:rPr>
              <a:t>: Reconstruction </a:t>
            </a:r>
            <a:r>
              <a:rPr lang="en-US" sz="1600" b="1" dirty="0">
                <a:latin typeface="Calibri"/>
                <a:cs typeface="Calibri"/>
              </a:rPr>
              <a:t>algorithm development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2</a:t>
            </a:r>
            <a:r>
              <a:rPr lang="en-US" sz="1600" b="1" dirty="0" smtClean="0">
                <a:latin typeface="Calibri"/>
                <a:cs typeface="Calibri"/>
              </a:rPr>
              <a:t>: Detector </a:t>
            </a:r>
            <a:r>
              <a:rPr lang="en-US" sz="1600" b="1" dirty="0">
                <a:latin typeface="Calibri"/>
                <a:cs typeface="Calibri"/>
              </a:rPr>
              <a:t>performance </a:t>
            </a:r>
            <a:r>
              <a:rPr lang="en-US" sz="1600" b="1" dirty="0" smtClean="0">
                <a:latin typeface="Calibri"/>
                <a:cs typeface="Calibri"/>
              </a:rPr>
              <a:t>evaluation</a:t>
            </a:r>
            <a:endParaRPr lang="en-US" sz="16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82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/>
              <a:t>                        From the </a:t>
            </a:r>
            <a:r>
              <a:rPr lang="it-IT" dirty="0" err="1"/>
              <a:t>Muon</a:t>
            </a:r>
            <a:r>
              <a:rPr lang="it-IT" dirty="0"/>
              <a:t> Collider report, ECFA, November 2022 by </a:t>
            </a:r>
            <a:r>
              <a:rPr lang="it-IT" smtClean="0"/>
              <a:t>D.Schulte</a:t>
            </a:r>
            <a:endParaRPr lang="it-IT" dirty="0"/>
          </a:p>
          <a:p>
            <a:r>
              <a:rPr lang="it-IT" dirty="0"/>
              <a:t>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 Community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768" y="555526"/>
            <a:ext cx="3438128" cy="2523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Formed </a:t>
            </a:r>
            <a:r>
              <a:rPr lang="en-US" sz="1600" b="1" dirty="0">
                <a:latin typeface="Calibri"/>
                <a:cs typeface="Calibri"/>
              </a:rPr>
              <a:t>collaboration</a:t>
            </a:r>
            <a:r>
              <a:rPr lang="en-US" sz="1600" dirty="0">
                <a:latin typeface="Calibri"/>
                <a:cs typeface="Calibri"/>
              </a:rPr>
              <a:t> to implement and R&amp;D Roadmap for CERN Council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552586"/>
            <a:ext cx="3163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50+ partner institutions</a:t>
            </a:r>
          </a:p>
          <a:p>
            <a:r>
              <a:rPr lang="en-US" sz="1400" dirty="0"/>
              <a:t>30+ already signed formal agreement</a:t>
            </a:r>
          </a:p>
        </p:txBody>
      </p:sp>
      <p:pic>
        <p:nvPicPr>
          <p:cNvPr id="15" name="Image 85" descr="MCC-inernational-finalV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007" y="51470"/>
            <a:ext cx="1391497" cy="13914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5896" y="3132132"/>
            <a:ext cx="5194920" cy="1569660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US Snowmass </a:t>
            </a:r>
            <a:r>
              <a:rPr lang="en-US" sz="1600" dirty="0">
                <a:latin typeface="Calibri"/>
                <a:cs typeface="Calibri"/>
              </a:rPr>
              <a:t>has</a:t>
            </a:r>
            <a:r>
              <a:rPr lang="en-US" sz="1600" b="1" dirty="0">
                <a:latin typeface="Calibri"/>
                <a:cs typeface="Calibri"/>
              </a:rPr>
              <a:t> strong support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to contribute to R&amp;D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as a collider in the US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Now waiting for P5</a:t>
            </a:r>
          </a:p>
        </p:txBody>
      </p:sp>
      <p:pic>
        <p:nvPicPr>
          <p:cNvPr id="16" name="Picture 15" descr="governance_final_new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1057039" y="771725"/>
            <a:ext cx="1629324" cy="2232246"/>
          </a:xfrm>
          <a:prstGeom prst="rect">
            <a:avLst/>
          </a:prstGeom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3779912" y="699542"/>
            <a:ext cx="3538736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EU Design Study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approved </a:t>
            </a:r>
            <a:r>
              <a:rPr lang="en-US" sz="1400" dirty="0">
                <a:latin typeface="Calibri"/>
                <a:cs typeface="Calibri"/>
              </a:rPr>
              <a:t>this summer</a:t>
            </a:r>
            <a:r>
              <a:rPr lang="en-US" sz="1400" b="1" dirty="0">
                <a:latin typeface="Calibri"/>
                <a:cs typeface="Calibri"/>
              </a:rPr>
              <a:t>, </a:t>
            </a:r>
            <a:r>
              <a:rPr lang="en-US" sz="1400" dirty="0">
                <a:latin typeface="Calibri"/>
                <a:cs typeface="Calibri"/>
              </a:rPr>
              <a:t>32 partners, O(3+4 MEUR)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(</a:t>
            </a:r>
            <a:r>
              <a:rPr lang="en-US" sz="1400" dirty="0" err="1">
                <a:latin typeface="Calibri"/>
                <a:cs typeface="Calibri"/>
              </a:rPr>
              <a:t>EU+Switzerland+UK</a:t>
            </a:r>
            <a:r>
              <a:rPr lang="en-US" sz="1400" dirty="0">
                <a:latin typeface="Calibri"/>
                <a:cs typeface="Calibri"/>
              </a:rPr>
              <a:t> and partners)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97768" y="3435266"/>
            <a:ext cx="2934072" cy="14407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Plan to apply in 2024 for </a:t>
            </a:r>
            <a:r>
              <a:rPr lang="en-US" sz="1600" b="1" dirty="0">
                <a:latin typeface="Calibri"/>
                <a:cs typeface="Calibri"/>
              </a:rPr>
              <a:t>HORIZON-INFRA-2024-TECH </a:t>
            </a:r>
            <a:r>
              <a:rPr lang="en-US" sz="1600" dirty="0">
                <a:latin typeface="Calibri"/>
                <a:cs typeface="Calibri"/>
              </a:rPr>
              <a:t>Goal: prepare experimental </a:t>
            </a:r>
            <a:r>
              <a:rPr lang="en-US" sz="1600" dirty="0" err="1">
                <a:latin typeface="Calibri"/>
                <a:cs typeface="Calibri"/>
              </a:rPr>
              <a:t>programme</a:t>
            </a:r>
            <a:r>
              <a:rPr lang="en-US" sz="1600" dirty="0">
                <a:latin typeface="Calibri"/>
                <a:cs typeface="Calibri"/>
              </a:rPr>
              <a:t>, e.g. </a:t>
            </a:r>
            <a:r>
              <a:rPr lang="en-US" sz="1600" b="1" dirty="0">
                <a:latin typeface="Calibri"/>
                <a:cs typeface="Calibri"/>
              </a:rPr>
              <a:t>demonstrator, prototypes, …</a:t>
            </a:r>
          </a:p>
          <a:p>
            <a:pPr marL="0" indent="0">
              <a:buFont typeface="Arial"/>
              <a:buNone/>
            </a:pP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17" name="Content Placeholder 6"/>
          <p:cNvSpPr txBox="1">
            <a:spLocks/>
          </p:cNvSpPr>
          <p:nvPr/>
        </p:nvSpPr>
        <p:spPr>
          <a:xfrm>
            <a:off x="3779912" y="1491631"/>
            <a:ext cx="5050904" cy="15841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/>
          </a:p>
        </p:txBody>
      </p:sp>
      <p:pic>
        <p:nvPicPr>
          <p:cNvPr id="21" name="Picture 20" descr="Untitled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184" y="1632192"/>
            <a:ext cx="3854743" cy="129959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8" name="Picture 17" descr="Map&#10;&#10;Description automatically generated">
            <a:extLst>
              <a:ext uri="{FF2B5EF4-FFF2-40B4-BE49-F238E27FC236}">
                <a16:creationId xmlns:a16="http://schemas.microsoft.com/office/drawing/2014/main" xmlns="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827" y="3255074"/>
            <a:ext cx="1467098" cy="146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727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1075257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 smtClean="0">
                <a:latin typeface="Calibri"/>
                <a:cs typeface="Calibri"/>
              </a:rPr>
              <a:t>Goal: </a:t>
            </a:r>
            <a:r>
              <a:rPr lang="en-US" sz="1300" b="1" dirty="0" smtClean="0">
                <a:latin typeface="Calibri"/>
                <a:cs typeface="Calibri"/>
              </a:rPr>
              <a:t>similar </a:t>
            </a:r>
            <a:r>
              <a:rPr lang="en-US" sz="1300" b="1" dirty="0">
                <a:latin typeface="Calibri"/>
                <a:cs typeface="Calibri"/>
              </a:rPr>
              <a:t>to LHC</a:t>
            </a:r>
            <a:r>
              <a:rPr lang="en-US" sz="1300" dirty="0">
                <a:latin typeface="Calibri"/>
                <a:cs typeface="Calibri"/>
              </a:rPr>
              <a:t>: </a:t>
            </a:r>
            <a:r>
              <a:rPr lang="en-US" sz="1300" dirty="0" smtClean="0">
                <a:latin typeface="Calibri"/>
                <a:cs typeface="Calibri"/>
              </a:rPr>
              <a:t>limit neutrino flux to have </a:t>
            </a:r>
            <a:r>
              <a:rPr lang="en-US" sz="1300" b="1" dirty="0" smtClean="0">
                <a:latin typeface="Calibri"/>
                <a:cs typeface="Calibri"/>
              </a:rPr>
              <a:t>negligible impact</a:t>
            </a:r>
            <a:r>
              <a:rPr lang="en-US" sz="1300" dirty="0" smtClean="0">
                <a:latin typeface="Calibri"/>
                <a:cs typeface="Calibri"/>
              </a:rPr>
              <a:t>, “</a:t>
            </a:r>
            <a:r>
              <a:rPr lang="en-US" sz="1300" dirty="0">
                <a:latin typeface="Calibri"/>
                <a:cs typeface="Calibri"/>
              </a:rPr>
              <a:t>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</a:t>
            </a:r>
            <a:r>
              <a:rPr lang="en-US" sz="1300" dirty="0" smtClean="0">
                <a:latin typeface="Calibri"/>
                <a:cs typeface="Calibri"/>
              </a:rPr>
              <a:t>(10% of </a:t>
            </a:r>
            <a:r>
              <a:rPr lang="en-US" sz="1300" dirty="0">
                <a:latin typeface="Calibri"/>
                <a:cs typeface="Calibri"/>
              </a:rPr>
              <a:t>MAP </a:t>
            </a:r>
            <a:r>
              <a:rPr lang="en-US" sz="1300" dirty="0" smtClean="0">
                <a:latin typeface="Calibri"/>
                <a:cs typeface="Calibri"/>
              </a:rPr>
              <a:t>goal)</a:t>
            </a:r>
            <a:endParaRPr lang="en-US" sz="1300" dirty="0">
              <a:latin typeface="Calibri"/>
              <a:cs typeface="Calibri"/>
            </a:endParaRPr>
          </a:p>
          <a:p>
            <a:r>
              <a:rPr lang="en-US" sz="1300" b="1" dirty="0" smtClean="0">
                <a:latin typeface="Calibri"/>
                <a:cs typeface="Calibri"/>
              </a:rPr>
              <a:t>Verify performance of concept </a:t>
            </a:r>
            <a:r>
              <a:rPr lang="en-US" sz="1300" b="1" dirty="0" smtClean="0">
                <a:latin typeface="Calibri"/>
                <a:cs typeface="Calibri"/>
              </a:rPr>
              <a:t>to be</a:t>
            </a:r>
            <a:r>
              <a:rPr lang="en-US" sz="1300" b="1" dirty="0">
                <a:latin typeface="Calibri"/>
                <a:cs typeface="Calibri"/>
              </a:rPr>
              <a:t> </a:t>
            </a:r>
            <a:r>
              <a:rPr lang="en-US" sz="1300" b="1" dirty="0" smtClean="0">
                <a:latin typeface="Calibri"/>
                <a:cs typeface="Calibri"/>
              </a:rPr>
              <a:t>good </a:t>
            </a:r>
            <a:r>
              <a:rPr lang="en-US" sz="1300" b="1" dirty="0" smtClean="0">
                <a:latin typeface="Calibri"/>
                <a:cs typeface="Calibri"/>
              </a:rPr>
              <a:t>for 14 </a:t>
            </a:r>
            <a:r>
              <a:rPr lang="en-US" sz="1300" b="1" dirty="0" err="1" smtClean="0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 smtClean="0">
                <a:latin typeface="Calibri"/>
                <a:cs typeface="Calibri"/>
              </a:rPr>
              <a:t>F. </a:t>
            </a:r>
            <a:r>
              <a:rPr lang="en-GB" sz="1200" dirty="0" err="1" smtClean="0">
                <a:latin typeface="Calibri"/>
                <a:cs typeface="Calibri"/>
              </a:rPr>
              <a:t>Bertinelli</a:t>
            </a:r>
            <a:r>
              <a:rPr lang="en-GB" sz="1200" dirty="0" smtClean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FLUKA dose studies</a:t>
            </a:r>
            <a:endParaRPr lang="en-US" sz="1300" b="1" dirty="0">
              <a:latin typeface="Calibri"/>
              <a:cs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="" xmlns:a16="http://schemas.microsoft.com/office/drawing/2014/main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 smtClean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 smtClean="0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 smtClean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 smtClean="0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 smtClean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784555" y="1114387"/>
            <a:ext cx="1723549" cy="52322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CERN, FNAL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WP 5: </a:t>
            </a:r>
            <a:r>
              <a:rPr lang="en-US" sz="1400" b="1" dirty="0" smtClean="0">
                <a:latin typeface="Calibri"/>
                <a:cs typeface="Calibri"/>
              </a:rPr>
              <a:t>contains parts</a:t>
            </a:r>
            <a:endParaRPr lang="en-US" sz="1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569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Proton Complex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78" y="3003798"/>
            <a:ext cx="3312294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Need about 2 MW proton beam</a:t>
            </a:r>
          </a:p>
          <a:p>
            <a:r>
              <a:rPr lang="en-US" sz="1600" dirty="0" smtClean="0">
                <a:latin typeface="Calibri"/>
                <a:cs typeface="Calibri"/>
              </a:rPr>
              <a:t>400 kJ per pulse at 5 Hz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Complex system</a:t>
            </a:r>
          </a:p>
          <a:p>
            <a:r>
              <a:rPr lang="en-US" sz="1600" dirty="0" smtClean="0">
                <a:latin typeface="Calibri"/>
                <a:cs typeface="Calibri"/>
              </a:rPr>
              <a:t>Due to resources focus on bunching of beams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656958" y="4483942"/>
            <a:ext cx="231080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N</a:t>
            </a:r>
            <a:r>
              <a:rPr lang="en-US" sz="1400" dirty="0" smtClean="0">
                <a:latin typeface="Calibri"/>
                <a:cs typeface="Calibri"/>
              </a:rPr>
              <a:t>. </a:t>
            </a:r>
            <a:r>
              <a:rPr lang="en-US" sz="1400" dirty="0" err="1" smtClean="0">
                <a:latin typeface="Calibri"/>
                <a:cs typeface="Calibri"/>
              </a:rPr>
              <a:t>Milas</a:t>
            </a:r>
            <a:r>
              <a:rPr lang="en-US" sz="1400" dirty="0" smtClean="0">
                <a:latin typeface="Calibri"/>
                <a:cs typeface="Calibri"/>
              </a:rPr>
              <a:t> et al. (ESS, Uppsala)</a:t>
            </a:r>
          </a:p>
        </p:txBody>
      </p:sp>
      <p:pic>
        <p:nvPicPr>
          <p:cNvPr id="28" name="Picture 27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72008" y="843558"/>
            <a:ext cx="9071992" cy="194421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644008" y="3048511"/>
            <a:ext cx="3312368" cy="132343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ESS, CERN, </a:t>
            </a:r>
            <a:r>
              <a:rPr lang="en-US" sz="1600" spc="-1" dirty="0" smtClean="0">
                <a:latin typeface="Calibri"/>
                <a:cs typeface="Calibri"/>
              </a:rPr>
              <a:t>Uppsala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WP3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b="1" dirty="0" smtClean="0">
                <a:latin typeface="Calibri"/>
                <a:cs typeface="Calibri"/>
              </a:rPr>
              <a:t>Compressor ring design </a:t>
            </a:r>
            <a:r>
              <a:rPr lang="en-US" sz="1600" dirty="0" smtClean="0">
                <a:latin typeface="Calibri"/>
                <a:cs typeface="Calibri"/>
              </a:rPr>
              <a:t>(ESS)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design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3: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err="1" smtClean="0">
                <a:latin typeface="Calibri"/>
                <a:cs typeface="Calibri"/>
              </a:rPr>
              <a:t>Linac</a:t>
            </a:r>
            <a:r>
              <a:rPr lang="en-US" sz="1600" b="1" dirty="0" smtClean="0">
                <a:latin typeface="Calibri"/>
                <a:cs typeface="Calibri"/>
              </a:rPr>
              <a:t> parameters (CERN)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basic parameters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84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Target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BFA6DF9E-15ED-7A43-A25E-08490B0C69D0}"/>
              </a:ext>
            </a:extLst>
          </p:cNvPr>
          <p:cNvGrpSpPr/>
          <p:nvPr/>
        </p:nvGrpSpPr>
        <p:grpSpPr>
          <a:xfrm>
            <a:off x="179512" y="1131590"/>
            <a:ext cx="3232317" cy="2005685"/>
            <a:chOff x="216115" y="1357198"/>
            <a:chExt cx="4927228" cy="3322041"/>
          </a:xfrm>
        </p:grpSpPr>
        <p:pic>
          <p:nvPicPr>
            <p:cNvPr id="7" name="Picture 6" descr="Screen Shot 2013-06-23 at 12.56.39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15" y="1357198"/>
              <a:ext cx="4927228" cy="332204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95248" y="2243348"/>
              <a:ext cx="6270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 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15465D08-D3F6-E448-9F26-36E609F73FD7}"/>
                </a:ext>
              </a:extLst>
            </p:cNvPr>
            <p:cNvSpPr txBox="1"/>
            <p:nvPr/>
          </p:nvSpPr>
          <p:spPr>
            <a:xfrm>
              <a:off x="1190153" y="1791962"/>
              <a:ext cx="10631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12…15 T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35496" y="843558"/>
            <a:ext cx="266429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MAP target design, K</a:t>
            </a:r>
            <a:r>
              <a:rPr lang="en-US" sz="1200" dirty="0">
                <a:latin typeface="Calibri"/>
                <a:cs typeface="Calibri"/>
              </a:rPr>
              <a:t>. McDonald, et al</a:t>
            </a:r>
            <a:r>
              <a:rPr lang="en-US" sz="12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88224" y="3778463"/>
            <a:ext cx="2581767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WP 4</a:t>
            </a:r>
            <a:r>
              <a:rPr lang="en-US" sz="1400" b="1" dirty="0" smtClean="0">
                <a:latin typeface="Calibri"/>
                <a:cs typeface="Calibri"/>
              </a:rPr>
              <a:t>: Shock </a:t>
            </a:r>
            <a:r>
              <a:rPr lang="en-US" sz="1400" b="1" dirty="0" smtClean="0">
                <a:latin typeface="Calibri"/>
                <a:cs typeface="Calibri"/>
              </a:rPr>
              <a:t>in target</a:t>
            </a:r>
            <a:r>
              <a:rPr lang="en-US" sz="1400" dirty="0" smtClean="0">
                <a:latin typeface="Calibri"/>
                <a:cs typeface="Calibri"/>
              </a:rPr>
              <a:t>: Simulations of </a:t>
            </a:r>
            <a:r>
              <a:rPr lang="en-US" sz="1400" b="1" dirty="0" smtClean="0">
                <a:latin typeface="Calibri"/>
                <a:cs typeface="Calibri"/>
              </a:rPr>
              <a:t>graphite target </a:t>
            </a:r>
            <a:r>
              <a:rPr lang="en-US" sz="1400" dirty="0" smtClean="0">
                <a:latin typeface="Calibri"/>
                <a:cs typeface="Calibri"/>
              </a:rPr>
              <a:t>indicate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2 MW could be </a:t>
            </a:r>
            <a:r>
              <a:rPr lang="en-US" sz="1400" dirty="0" smtClean="0">
                <a:latin typeface="Calibri"/>
                <a:cs typeface="Calibri"/>
              </a:rPr>
              <a:t>acceptable</a:t>
            </a: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STFC will also study alternatives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0981" y="683860"/>
            <a:ext cx="3041259" cy="1815882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Two approaches: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15 T </a:t>
            </a:r>
            <a:r>
              <a:rPr lang="en-US" sz="1400" dirty="0" smtClean="0">
                <a:latin typeface="Calibri"/>
                <a:cs typeface="Calibri"/>
              </a:rPr>
              <a:t>LTS + 5 T resistive or 20 T HTS</a:t>
            </a:r>
          </a:p>
          <a:p>
            <a:r>
              <a:rPr lang="en-US" sz="1400" dirty="0" smtClean="0">
                <a:latin typeface="Calibri"/>
                <a:cs typeface="Calibri"/>
              </a:rPr>
              <a:t>Large aperture for shielding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400" b="1" dirty="0" smtClean="0">
                <a:latin typeface="Calibri"/>
                <a:cs typeface="Calibri"/>
              </a:rPr>
              <a:t>: Solenoid target parameters</a:t>
            </a:r>
            <a:endParaRPr lang="en-US" sz="1400" b="1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solidFill>
                  <a:srgbClr val="0000FF"/>
                </a:solidFill>
                <a:latin typeface="Calibri"/>
                <a:cs typeface="Calibri"/>
              </a:rPr>
              <a:t>WP 4</a:t>
            </a:r>
            <a:r>
              <a:rPr lang="en-US" sz="1400" b="1" dirty="0" smtClean="0">
                <a:latin typeface="Calibri"/>
                <a:cs typeface="Calibri"/>
              </a:rPr>
              <a:t>: Shielding needs and radiation</a:t>
            </a:r>
          </a:p>
          <a:p>
            <a:endParaRPr lang="en-US" sz="1400" b="1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Synergy </a:t>
            </a:r>
            <a:r>
              <a:rPr lang="en-US" sz="1400" b="1" dirty="0" smtClean="0">
                <a:latin typeface="Calibri"/>
                <a:cs typeface="Calibri"/>
              </a:rPr>
              <a:t>with ITER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32240" y="1059582"/>
            <a:ext cx="2376264" cy="2677656"/>
          </a:xfrm>
          <a:prstGeom prst="rect">
            <a:avLst/>
          </a:prstGeom>
          <a:solidFill>
            <a:srgbClr val="B7CFFF"/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</p:txBody>
      </p:sp>
      <p:pic>
        <p:nvPicPr>
          <p:cNvPr id="24" name="Picture 23" descr="A picture containing bicycle, ground, parked&#10;&#10;Description automatically generated">
            <a:extLst>
              <a:ext uri="{FF2B5EF4-FFF2-40B4-BE49-F238E27FC236}">
                <a16:creationId xmlns="" xmlns:a16="http://schemas.microsoft.com/office/drawing/2014/main" id="{57E09134-7747-764A-B26E-0F263F55D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572" y="1091804"/>
            <a:ext cx="2066332" cy="20588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7740CC0A-2C01-BC46-9419-A37B622BFB65}"/>
              </a:ext>
            </a:extLst>
          </p:cNvPr>
          <p:cNvSpPr txBox="1"/>
          <p:nvPr/>
        </p:nvSpPr>
        <p:spPr>
          <a:xfrm>
            <a:off x="6876256" y="3203565"/>
            <a:ext cx="2256262" cy="461665"/>
          </a:xfrm>
          <a:prstGeom prst="rect">
            <a:avLst/>
          </a:prstGeom>
          <a:solidFill>
            <a:schemeClr val="bg2">
              <a:alpha val="3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/>
                <a:cs typeface="Calibri"/>
              </a:rPr>
              <a:t>13 T in 1.7 m (LTS)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61279" y="3075806"/>
            <a:ext cx="3922235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A377EED-000E-4D2B-A012-422F859B2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269" y="3217168"/>
            <a:ext cx="3417229" cy="1037056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V="1">
            <a:off x="3053166" y="4163431"/>
            <a:ext cx="1015822" cy="292099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843808" y="4454991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Proton beam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035695" y="4352786"/>
            <a:ext cx="2757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Operation at 2000 °C to </a:t>
            </a:r>
            <a:r>
              <a:rPr lang="en-US" sz="1400" dirty="0" err="1">
                <a:latin typeface="Calibri"/>
                <a:cs typeface="Calibri"/>
              </a:rPr>
              <a:t>maximise</a:t>
            </a:r>
            <a:r>
              <a:rPr lang="en-US" sz="1400" dirty="0">
                <a:latin typeface="Calibri"/>
                <a:cs typeface="Calibri"/>
              </a:rPr>
              <a:t> stress resistance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3690981" y="3046189"/>
            <a:ext cx="160109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Calibri"/>
                <a:cs typeface="Calibri"/>
              </a:rPr>
              <a:t>Rui</a:t>
            </a:r>
            <a:r>
              <a:rPr lang="en-US" sz="1200" dirty="0" smtClean="0">
                <a:latin typeface="Calibri"/>
                <a:cs typeface="Calibri"/>
              </a:rPr>
              <a:t> </a:t>
            </a:r>
            <a:r>
              <a:rPr lang="en-US" sz="1200" dirty="0" err="1">
                <a:latin typeface="Calibri"/>
                <a:cs typeface="Calibri"/>
              </a:rPr>
              <a:t>Franqueira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 smtClean="0">
                <a:latin typeface="Calibri"/>
                <a:cs typeface="Calibri"/>
              </a:rPr>
              <a:t>Ximenes</a:t>
            </a:r>
            <a:r>
              <a:rPr lang="en-US" sz="1200" dirty="0" smtClean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5148064" y="2499742"/>
            <a:ext cx="18002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A</a:t>
            </a:r>
            <a:r>
              <a:rPr lang="en-US" sz="1200" dirty="0" smtClean="0">
                <a:latin typeface="Calibri"/>
                <a:cs typeface="Calibri"/>
              </a:rPr>
              <a:t>. </a:t>
            </a:r>
            <a:r>
              <a:rPr lang="en-US" sz="1200" dirty="0" err="1" smtClean="0">
                <a:latin typeface="Calibri"/>
                <a:cs typeface="Calibri"/>
              </a:rPr>
              <a:t>Lechner</a:t>
            </a:r>
            <a:r>
              <a:rPr lang="en-US" sz="1200" dirty="0" smtClean="0">
                <a:latin typeface="Calibri"/>
                <a:cs typeface="Calibri"/>
              </a:rPr>
              <a:t> et al.</a:t>
            </a:r>
          </a:p>
          <a:p>
            <a:r>
              <a:rPr lang="en-US" sz="1200" dirty="0" smtClean="0">
                <a:latin typeface="Calibri"/>
                <a:cs typeface="Calibri"/>
              </a:rPr>
              <a:t>L. </a:t>
            </a:r>
            <a:r>
              <a:rPr lang="en-US" sz="1200" dirty="0" err="1" smtClean="0">
                <a:latin typeface="Calibri"/>
                <a:cs typeface="Calibri"/>
              </a:rPr>
              <a:t>Bottura</a:t>
            </a:r>
            <a:r>
              <a:rPr lang="en-US" sz="1200" dirty="0" smtClean="0">
                <a:latin typeface="Calibri"/>
                <a:cs typeface="Calibri"/>
              </a:rPr>
              <a:t> et </a:t>
            </a:r>
            <a:r>
              <a:rPr lang="en-US" sz="1200" dirty="0">
                <a:latin typeface="Calibri"/>
                <a:cs typeface="Calibri"/>
              </a:rPr>
              <a:t>al.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9461" y="3291830"/>
            <a:ext cx="2661818" cy="156966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UKRI, Imperial, UWAR, CERN, INFN, UMIL, </a:t>
            </a:r>
            <a:r>
              <a:rPr lang="en-US" sz="1600" spc="-1" dirty="0" smtClean="0">
                <a:latin typeface="Calibri"/>
                <a:cs typeface="Calibri"/>
              </a:rPr>
              <a:t>ENEA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WP4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b="1" dirty="0" smtClean="0">
                <a:latin typeface="Calibri"/>
                <a:cs typeface="Calibri"/>
              </a:rPr>
              <a:t>Target design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(CERN)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WP4</a:t>
            </a:r>
            <a:r>
              <a:rPr lang="en-US" sz="1600" b="1" dirty="0" smtClean="0">
                <a:latin typeface="Calibri"/>
                <a:cs typeface="Calibri"/>
              </a:rPr>
              <a:t>: Shielding needs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WP7</a:t>
            </a:r>
            <a:r>
              <a:rPr lang="en-US" sz="1600" b="1" dirty="0" smtClean="0">
                <a:latin typeface="Calibri"/>
                <a:cs typeface="Calibri"/>
              </a:rPr>
              <a:t>: Solenoid target parameters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86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 smtClean="0">
                <a:latin typeface="Calibri"/>
                <a:cs typeface="Calibri"/>
              </a:rPr>
              <a:t>Muon</a:t>
            </a:r>
            <a:r>
              <a:rPr lang="en-GB" sz="3200" b="0" dirty="0" smtClean="0">
                <a:latin typeface="Calibri"/>
                <a:cs typeface="Calibri"/>
              </a:rPr>
              <a:t> Cooling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24" name="Picture 23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469884" y="2543001"/>
            <a:ext cx="3096344" cy="748829"/>
          </a:xfrm>
          <a:prstGeom prst="rect">
            <a:avLst/>
          </a:prstGeom>
        </p:spPr>
      </p:pic>
      <p:pic>
        <p:nvPicPr>
          <p:cNvPr id="20" name="Picture 19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86817"/>
            <a:ext cx="4538844" cy="165581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16016" y="680378"/>
            <a:ext cx="3289176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MAP designs almost achieve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goal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miss factor two for final </a:t>
            </a:r>
            <a:r>
              <a:rPr lang="en-US" sz="1400" dirty="0" smtClean="0">
                <a:latin typeface="Calibri"/>
                <a:cs typeface="Calibri"/>
              </a:rPr>
              <a:t>cooling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6016" y="1203598"/>
            <a:ext cx="4427984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7" name="Picture 26" descr="cooling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12345" r="3337" b="6112"/>
          <a:stretch/>
        </p:blipFill>
        <p:spPr>
          <a:xfrm>
            <a:off x="4860032" y="1266408"/>
            <a:ext cx="4176464" cy="25829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19872" y="2643758"/>
            <a:ext cx="1296144" cy="628981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 smtClean="0">
                <a:latin typeface="Calibri"/>
                <a:cs typeface="Calibri"/>
              </a:rPr>
              <a:t>C. Rogers, B. </a:t>
            </a:r>
            <a:r>
              <a:rPr lang="en-GB" sz="1200" u="sng" dirty="0" err="1" smtClean="0">
                <a:latin typeface="Calibri"/>
                <a:cs typeface="Calibri"/>
              </a:rPr>
              <a:t>Stechauner</a:t>
            </a:r>
            <a:r>
              <a:rPr lang="en-GB" sz="1200" u="sng" dirty="0" smtClean="0">
                <a:latin typeface="Calibri"/>
                <a:cs typeface="Calibri"/>
              </a:rPr>
              <a:t>, E. </a:t>
            </a:r>
            <a:r>
              <a:rPr lang="en-GB" sz="1200" u="sng" dirty="0" err="1" smtClean="0">
                <a:latin typeface="Calibri"/>
                <a:cs typeface="Calibri"/>
              </a:rPr>
              <a:t>Fol</a:t>
            </a:r>
            <a:r>
              <a:rPr lang="en-GB" sz="1200" u="sng" dirty="0" smtClean="0">
                <a:latin typeface="Calibri"/>
                <a:cs typeface="Calibri"/>
              </a:rPr>
              <a:t> et al. (RAL, CERN)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12360" y="3867894"/>
            <a:ext cx="129831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C. Rogers et al. (RAL, CERN)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82577" y="4640237"/>
            <a:ext cx="222592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T. </a:t>
            </a:r>
            <a:r>
              <a:rPr lang="en-US" sz="1400" dirty="0" err="1" smtClean="0">
                <a:latin typeface="Calibri"/>
                <a:cs typeface="Calibri"/>
              </a:rPr>
              <a:t>Pieloni</a:t>
            </a:r>
            <a:r>
              <a:rPr lang="en-US" sz="1400" dirty="0" smtClean="0">
                <a:latin typeface="Calibri"/>
                <a:cs typeface="Calibri"/>
              </a:rPr>
              <a:t> et al. (EPFL, CERN)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35232" y="3507854"/>
            <a:ext cx="3792752" cy="132343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UKRI, Imperial, UWAR, CERN, INFN, UMIL, </a:t>
            </a:r>
            <a:r>
              <a:rPr lang="en-US" sz="1600" spc="-1" dirty="0" smtClean="0">
                <a:latin typeface="Calibri"/>
                <a:cs typeface="Calibri"/>
              </a:rPr>
              <a:t>ENEA, EPFL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WP4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b="1" dirty="0" smtClean="0">
                <a:latin typeface="Calibri"/>
                <a:cs typeface="Calibri"/>
              </a:rPr>
              <a:t>Lattice design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(UKRI)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WP4</a:t>
            </a:r>
            <a:r>
              <a:rPr lang="en-US" sz="1600" b="1" dirty="0" smtClean="0">
                <a:latin typeface="Calibri"/>
                <a:cs typeface="Calibri"/>
              </a:rPr>
              <a:t>: Code development </a:t>
            </a:r>
            <a:r>
              <a:rPr lang="en-US" sz="1600" dirty="0" smtClean="0">
                <a:latin typeface="Calibri"/>
                <a:cs typeface="Calibri"/>
              </a:rPr>
              <a:t>(Imperial)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CHART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b="1" dirty="0">
                <a:latin typeface="Calibri"/>
                <a:cs typeface="Calibri"/>
              </a:rPr>
              <a:t>C</a:t>
            </a:r>
            <a:r>
              <a:rPr lang="en-US" sz="1600" b="1" dirty="0" smtClean="0">
                <a:latin typeface="Calibri"/>
                <a:cs typeface="Calibri"/>
              </a:rPr>
              <a:t>ollective effects </a:t>
            </a:r>
            <a:r>
              <a:rPr lang="en-US" sz="1600" dirty="0" smtClean="0">
                <a:latin typeface="Calibri"/>
                <a:cs typeface="Calibri"/>
              </a:rPr>
              <a:t>(EPFL)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900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Acceleration Complex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776914"/>
            <a:ext cx="2174647" cy="20828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36296" y="3195012"/>
            <a:ext cx="1914748" cy="1825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  <a:p>
            <a:endParaRPr lang="en-US" sz="1400" i="1" dirty="0" smtClean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A8E4C80-BFCF-2342-A876-7BC185C6D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7278836" y="3291830"/>
            <a:ext cx="1853714" cy="1656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7290427" y="3347159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0" name="Picture 29" descr="ncelnngpfnakapb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62" y="3111961"/>
            <a:ext cx="1686791" cy="12606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12029" y="4480316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 smtClean="0"/>
              <a:t>300 T</a:t>
            </a:r>
            <a:r>
              <a:rPr lang="en-US" sz="1100" dirty="0"/>
              <a:t>/s HTS magnet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1162362"/>
            <a:ext cx="4608512" cy="378565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CEA, INFN, CERN, HUD, RHLU, </a:t>
            </a:r>
            <a:r>
              <a:rPr lang="en-US" sz="1600" spc="-1" dirty="0" smtClean="0">
                <a:latin typeface="Calibri"/>
                <a:cs typeface="Calibri"/>
              </a:rPr>
              <a:t>BNL, LNCMI, Bologna, Darmstadt, </a:t>
            </a:r>
            <a:r>
              <a:rPr lang="en-US" sz="1600" spc="-1" dirty="0" err="1" smtClean="0">
                <a:latin typeface="Calibri"/>
                <a:cs typeface="Calibri"/>
              </a:rPr>
              <a:t>Twente</a:t>
            </a:r>
            <a:r>
              <a:rPr lang="en-US" sz="1600" spc="-1" dirty="0" smtClean="0">
                <a:latin typeface="Calibri"/>
                <a:cs typeface="Calibri"/>
              </a:rPr>
              <a:t>, Rostock, Milano, RAL</a:t>
            </a: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Integrated </a:t>
            </a:r>
            <a:r>
              <a:rPr lang="en-US" sz="1600" b="1" dirty="0" smtClean="0">
                <a:latin typeface="Calibri"/>
                <a:cs typeface="Calibri"/>
              </a:rPr>
              <a:t>design of RCS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5</a:t>
            </a:r>
            <a:r>
              <a:rPr lang="en-US" sz="1600" dirty="0" smtClean="0">
                <a:latin typeface="Calibri"/>
                <a:cs typeface="Calibri"/>
              </a:rPr>
              <a:t>: lattice </a:t>
            </a:r>
            <a:r>
              <a:rPr lang="en-US" sz="1600" dirty="0" smtClean="0">
                <a:latin typeface="Calibri"/>
                <a:cs typeface="Calibri"/>
              </a:rPr>
              <a:t>with realistic hardware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5</a:t>
            </a:r>
            <a:r>
              <a:rPr lang="en-US" sz="1600" dirty="0" smtClean="0">
                <a:latin typeface="Calibri"/>
                <a:cs typeface="Calibri"/>
              </a:rPr>
              <a:t>: collective </a:t>
            </a:r>
            <a:r>
              <a:rPr lang="en-US" sz="1600" dirty="0" smtClean="0">
                <a:latin typeface="Calibri"/>
                <a:cs typeface="Calibri"/>
              </a:rPr>
              <a:t>effects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</a:t>
            </a:r>
            <a:r>
              <a:rPr lang="en-US" sz="1600" b="1" dirty="0" smtClean="0">
                <a:latin typeface="Calibri"/>
                <a:cs typeface="Calibri"/>
              </a:rPr>
              <a:t>oncept of key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600" dirty="0" smtClean="0">
                <a:latin typeface="Calibri"/>
                <a:cs typeface="Calibri"/>
              </a:rPr>
              <a:t>: Fast</a:t>
            </a:r>
            <a:r>
              <a:rPr lang="en-US" sz="1600" dirty="0" smtClean="0">
                <a:latin typeface="Calibri"/>
                <a:cs typeface="Calibri"/>
              </a:rPr>
              <a:t>-ramping normal 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HTS alternative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600" dirty="0" smtClean="0">
                <a:latin typeface="Calibri"/>
                <a:cs typeface="Calibri"/>
              </a:rPr>
              <a:t>: Efficient </a:t>
            </a:r>
            <a:r>
              <a:rPr lang="en-US" sz="1600" dirty="0">
                <a:latin typeface="Calibri"/>
                <a:cs typeface="Calibri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ower converters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6</a:t>
            </a:r>
            <a:r>
              <a:rPr lang="en-US" sz="1600" dirty="0" smtClean="0">
                <a:latin typeface="Calibri"/>
                <a:cs typeface="Calibri"/>
              </a:rPr>
              <a:t>: RF </a:t>
            </a:r>
            <a:r>
              <a:rPr lang="en-US" sz="1600" dirty="0" smtClean="0">
                <a:latin typeface="Calibri"/>
                <a:cs typeface="Calibri"/>
              </a:rPr>
              <a:t>with transient beam loading</a:t>
            </a:r>
          </a:p>
          <a:p>
            <a:pPr marL="742950" lvl="1" indent="-285750"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5:</a:t>
            </a:r>
            <a:r>
              <a:rPr lang="en-US" sz="1600" dirty="0" smtClean="0">
                <a:latin typeface="Calibri"/>
                <a:cs typeface="Calibri"/>
              </a:rPr>
              <a:t> Alternative </a:t>
            </a:r>
            <a:r>
              <a:rPr lang="en-US" sz="1600" dirty="0" smtClean="0">
                <a:latin typeface="Calibri"/>
                <a:cs typeface="Calibri"/>
              </a:rPr>
              <a:t>FFA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4053291" y="3920738"/>
            <a:ext cx="311099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H. </a:t>
            </a:r>
            <a:r>
              <a:rPr lang="en-US" sz="1400" dirty="0" err="1" smtClean="0">
                <a:latin typeface="Calibri"/>
                <a:cs typeface="Calibri"/>
              </a:rPr>
              <a:t>Damerell</a:t>
            </a:r>
            <a:r>
              <a:rPr lang="en-US" sz="1400" dirty="0" smtClean="0">
                <a:latin typeface="Calibri"/>
                <a:cs typeface="Calibri"/>
              </a:rPr>
              <a:t>, F. </a:t>
            </a:r>
            <a:r>
              <a:rPr lang="en-US" sz="1400" dirty="0" err="1" smtClean="0">
                <a:latin typeface="Calibri"/>
                <a:cs typeface="Calibri"/>
              </a:rPr>
              <a:t>Batsch</a:t>
            </a:r>
            <a:r>
              <a:rPr lang="en-US" sz="1400" dirty="0" smtClean="0">
                <a:latin typeface="Calibri"/>
                <a:cs typeface="Calibri"/>
              </a:rPr>
              <a:t>, U. van </a:t>
            </a:r>
            <a:r>
              <a:rPr lang="en-US" sz="1400" dirty="0" err="1" smtClean="0">
                <a:latin typeface="Calibri"/>
                <a:cs typeface="Calibri"/>
              </a:rPr>
              <a:t>Rienen</a:t>
            </a:r>
            <a:r>
              <a:rPr lang="en-US" sz="1400" dirty="0" smtClean="0">
                <a:latin typeface="Calibri"/>
                <a:cs typeface="Calibri"/>
              </a:rPr>
              <a:t>, A.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(Rostock, Milano, CERN)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258101" y="2763664"/>
            <a:ext cx="2850403" cy="5281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 (LNCMI, Darmstadt, Bologna, </a:t>
            </a:r>
            <a:r>
              <a:rPr lang="en-US" sz="1400" dirty="0" err="1" smtClean="0">
                <a:latin typeface="Calibri"/>
                <a:cs typeface="Calibri"/>
              </a:rPr>
              <a:t>Twente</a:t>
            </a:r>
            <a:r>
              <a:rPr lang="en-US" sz="1400" dirty="0" smtClean="0">
                <a:latin typeface="Calibri"/>
                <a:cs typeface="Calibri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854121" y="2047949"/>
            <a:ext cx="175032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A. Chance et al. (CEA)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555526"/>
            <a:ext cx="5415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Core of baseline is sequence of pulsed synchrotron (0.4-11 </a:t>
            </a:r>
            <a:r>
              <a:rPr lang="en-US" sz="1600" dirty="0" err="1" smtClean="0">
                <a:latin typeface="Calibri"/>
                <a:cs typeface="Calibri"/>
              </a:rPr>
              <a:t>ms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r>
              <a:rPr lang="en-US" sz="1600" dirty="0" smtClean="0">
                <a:latin typeface="Calibri"/>
                <a:cs typeface="Calibri"/>
              </a:rPr>
              <a:t>Key cost and power driver, novel system</a:t>
            </a:r>
          </a:p>
          <a:p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4572000" y="4640237"/>
            <a:ext cx="188686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S. Machida et al. (RAL)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842909" y="2427734"/>
            <a:ext cx="183354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E</a:t>
            </a:r>
            <a:r>
              <a:rPr lang="en-US" sz="1400" dirty="0" smtClean="0">
                <a:latin typeface="Calibri"/>
                <a:cs typeface="Calibri"/>
              </a:rPr>
              <a:t>. </a:t>
            </a:r>
            <a:r>
              <a:rPr lang="en-US" sz="1400" dirty="0" err="1" smtClean="0">
                <a:latin typeface="Calibri"/>
                <a:cs typeface="Calibri"/>
              </a:rPr>
              <a:t>Metral</a:t>
            </a:r>
            <a:r>
              <a:rPr lang="en-US" sz="1400" dirty="0" smtClean="0">
                <a:latin typeface="Calibri"/>
                <a:cs typeface="Calibri"/>
              </a:rPr>
              <a:t> et al. (CERN)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5940152" y="3363838"/>
            <a:ext cx="13911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F. </a:t>
            </a:r>
            <a:r>
              <a:rPr lang="en-US" sz="1400" dirty="0" err="1" smtClean="0">
                <a:latin typeface="Calibri"/>
                <a:cs typeface="Calibri"/>
              </a:rPr>
              <a:t>Boattini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215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Collider Ring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795" y="699542"/>
            <a:ext cx="4899773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MAP developed 4.5 km ring for 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with Nb</a:t>
            </a:r>
            <a:r>
              <a:rPr lang="en-US" sz="1600" baseline="-25000" dirty="0">
                <a:latin typeface="Calibri"/>
                <a:cs typeface="Calibri"/>
              </a:rPr>
              <a:t>3</a:t>
            </a:r>
            <a:r>
              <a:rPr lang="en-US" sz="16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magnet specifications in the HL-LHC range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99782" y="3219822"/>
            <a:ext cx="357221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Field choice will be reviewed for cost</a:t>
            </a:r>
          </a:p>
          <a:p>
            <a:r>
              <a:rPr lang="en-US" sz="1600" dirty="0">
                <a:latin typeface="Calibri"/>
                <a:cs typeface="Calibri"/>
              </a:rPr>
              <a:t>Example alternatives: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 6 km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ring with </a:t>
            </a:r>
            <a:r>
              <a:rPr lang="en-US" sz="1600" b="1" dirty="0" err="1">
                <a:latin typeface="Calibri"/>
                <a:cs typeface="Calibri"/>
              </a:rPr>
              <a:t>NbTi</a:t>
            </a:r>
            <a:r>
              <a:rPr lang="en-US" sz="1600" dirty="0">
                <a:latin typeface="Calibri"/>
                <a:cs typeface="Calibri"/>
              </a:rPr>
              <a:t> at 8 T in arcs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 15 km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ring with HL-LHC </a:t>
            </a:r>
            <a:r>
              <a:rPr lang="en-US" sz="1600" dirty="0" smtClean="0">
                <a:latin typeface="Calibri"/>
                <a:cs typeface="Calibri"/>
              </a:rPr>
              <a:t>performances</a:t>
            </a:r>
            <a:endParaRPr lang="en-US" sz="1600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2407" t="8445" b="30714"/>
          <a:stretch/>
        </p:blipFill>
        <p:spPr>
          <a:xfrm>
            <a:off x="5070568" y="915566"/>
            <a:ext cx="4073431" cy="19925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3092" y="2955472"/>
            <a:ext cx="2235012" cy="1945625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8" idx="3"/>
          </p:cNvCxnSpPr>
          <p:nvPr/>
        </p:nvCxnSpPr>
        <p:spPr bwMode="auto">
          <a:xfrm flipV="1">
            <a:off x="3070949" y="3891579"/>
            <a:ext cx="1069004" cy="12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7" idx="3"/>
          </p:cNvCxnSpPr>
          <p:nvPr/>
        </p:nvCxnSpPr>
        <p:spPr bwMode="auto">
          <a:xfrm>
            <a:off x="3275856" y="3051643"/>
            <a:ext cx="1008112" cy="7542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47460" y="3243504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Calzolari</a:t>
            </a:r>
            <a:r>
              <a:rPr lang="en-US" sz="1200" dirty="0">
                <a:latin typeface="Calibri"/>
                <a:cs typeface="Calibri"/>
              </a:rPr>
              <a:t> (CERN)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347460" y="2931790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2347460" y="3891579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0796" y="2233196"/>
            <a:ext cx="489545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Need stress managed magnet </a:t>
            </a:r>
            <a:r>
              <a:rPr lang="en-US" sz="1600" dirty="0" smtClean="0">
                <a:latin typeface="Calibri"/>
                <a:cs typeface="Calibri"/>
              </a:rPr>
              <a:t>designs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6479" y="1347614"/>
            <a:ext cx="489977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Work progressing on 10 km ring for </a:t>
            </a:r>
            <a:r>
              <a:rPr lang="en-US" sz="1600" b="1" dirty="0">
                <a:latin typeface="Calibri"/>
                <a:cs typeface="Calibri"/>
              </a:rPr>
              <a:t>10 </a:t>
            </a:r>
            <a:r>
              <a:rPr lang="en-US" sz="1600" b="1" dirty="0" err="1">
                <a:latin typeface="Calibri"/>
                <a:cs typeface="Calibri"/>
              </a:rPr>
              <a:t>TeV</a:t>
            </a:r>
            <a:r>
              <a:rPr lang="en-US" sz="1600" b="1" dirty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around 16 T Nb</a:t>
            </a:r>
            <a:r>
              <a:rPr lang="en-US" sz="1600" baseline="-25000" dirty="0">
                <a:latin typeface="Calibri"/>
                <a:cs typeface="Calibri"/>
              </a:rPr>
              <a:t>3</a:t>
            </a:r>
            <a:r>
              <a:rPr lang="en-US" sz="1600" dirty="0">
                <a:latin typeface="Calibri"/>
                <a:cs typeface="Calibri"/>
              </a:rPr>
              <a:t>Sn or HTS dipoles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final focus based on HTS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99782" y="2859782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5496" y="2976503"/>
            <a:ext cx="2239956" cy="156966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CERN, INFN, Milano, Kyoto, profit from US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5</a:t>
            </a:r>
            <a:r>
              <a:rPr lang="en-US" sz="1600" dirty="0" smtClean="0">
                <a:latin typeface="Calibri"/>
                <a:cs typeface="Calibri"/>
              </a:rPr>
              <a:t>: lattice design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5</a:t>
            </a:r>
            <a:r>
              <a:rPr lang="en-US" sz="1600" dirty="0" smtClean="0">
                <a:latin typeface="Calibri"/>
                <a:cs typeface="Calibri"/>
              </a:rPr>
              <a:t>: collective effects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WP </a:t>
            </a:r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5</a:t>
            </a:r>
            <a:r>
              <a:rPr lang="en-US" sz="1600" dirty="0" smtClean="0">
                <a:latin typeface="Calibri"/>
                <a:cs typeface="Calibri"/>
              </a:rPr>
              <a:t>: </a:t>
            </a:r>
            <a:r>
              <a:rPr lang="en-US" sz="1600" dirty="0">
                <a:latin typeface="Calibri"/>
                <a:cs typeface="Calibri"/>
              </a:rPr>
              <a:t>shielding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600" dirty="0" smtClean="0">
                <a:latin typeface="Calibri"/>
                <a:cs typeface="Calibri"/>
              </a:rPr>
              <a:t>: collider magnets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259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RF Technology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506" y="3276148"/>
            <a:ext cx="4504510" cy="1569660"/>
          </a:xfrm>
          <a:prstGeom prst="rect">
            <a:avLst/>
          </a:prstGeom>
          <a:solidFill>
            <a:srgbClr val="CCFFCC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CEA, INFN, UROS, ULA, </a:t>
            </a:r>
            <a:r>
              <a:rPr lang="en-US" sz="1600" spc="-1" dirty="0" err="1">
                <a:latin typeface="Calibri"/>
                <a:cs typeface="Calibri"/>
              </a:rPr>
              <a:t>Strathclyde</a:t>
            </a:r>
            <a:r>
              <a:rPr lang="en-US" sz="1600" spc="-1" dirty="0">
                <a:latin typeface="Calibri"/>
                <a:cs typeface="Calibri"/>
              </a:rPr>
              <a:t>, </a:t>
            </a:r>
            <a:r>
              <a:rPr lang="en-US" sz="1600" spc="-1" dirty="0" smtClean="0">
                <a:latin typeface="Calibri"/>
                <a:cs typeface="Calibri"/>
              </a:rPr>
              <a:t>CERN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6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b="1" dirty="0" err="1" smtClean="0">
                <a:latin typeface="Calibri"/>
                <a:cs typeface="Calibri"/>
              </a:rPr>
              <a:t>Muon</a:t>
            </a:r>
            <a:r>
              <a:rPr lang="en-US" sz="1600" b="1" dirty="0" smtClean="0">
                <a:latin typeface="Calibri"/>
                <a:cs typeface="Calibri"/>
              </a:rPr>
              <a:t> cooling RF design </a:t>
            </a:r>
            <a:r>
              <a:rPr lang="en-US" sz="1600" dirty="0" smtClean="0">
                <a:latin typeface="Calibri"/>
                <a:cs typeface="Calibri"/>
              </a:rPr>
              <a:t>(CEA, INFN)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6</a:t>
            </a:r>
            <a:r>
              <a:rPr lang="en-US" sz="1600" b="1" dirty="0" smtClean="0">
                <a:latin typeface="Calibri"/>
                <a:cs typeface="Calibri"/>
              </a:rPr>
              <a:t>: Breakdown mitigation </a:t>
            </a:r>
            <a:r>
              <a:rPr lang="en-US" sz="1600" dirty="0" smtClean="0">
                <a:latin typeface="Calibri"/>
                <a:cs typeface="Calibri"/>
              </a:rPr>
              <a:t>(CEA)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based </a:t>
            </a:r>
            <a:r>
              <a:rPr lang="en-US" sz="1600" b="1" dirty="0" smtClean="0">
                <a:latin typeface="Calibri"/>
                <a:cs typeface="Calibri"/>
              </a:rPr>
              <a:t>on theoretical </a:t>
            </a:r>
            <a:r>
              <a:rPr lang="en-US" sz="1600" b="1" dirty="0" smtClean="0">
                <a:latin typeface="Calibri"/>
                <a:cs typeface="Calibri"/>
              </a:rPr>
              <a:t>understanding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6:</a:t>
            </a:r>
            <a:r>
              <a:rPr lang="en-US" sz="1600" b="1" dirty="0" smtClean="0">
                <a:latin typeface="Calibri"/>
                <a:cs typeface="Calibri"/>
              </a:rPr>
              <a:t> High-energy complex RF </a:t>
            </a:r>
            <a:r>
              <a:rPr lang="en-US" sz="1600" dirty="0" smtClean="0">
                <a:latin typeface="Calibri"/>
                <a:cs typeface="Calibri"/>
              </a:rPr>
              <a:t>(Rostock)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6: </a:t>
            </a:r>
            <a:r>
              <a:rPr lang="en-US" sz="1600" b="1" dirty="0" smtClean="0">
                <a:latin typeface="Calibri"/>
                <a:cs typeface="Calibri"/>
              </a:rPr>
              <a:t>Efficient power sources </a:t>
            </a:r>
            <a:r>
              <a:rPr lang="en-US" sz="1600" dirty="0" smtClean="0">
                <a:latin typeface="Calibri"/>
                <a:cs typeface="Calibri"/>
              </a:rPr>
              <a:t>(ULA)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25480" y="555526"/>
            <a:ext cx="288032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C. </a:t>
            </a:r>
            <a:r>
              <a:rPr lang="en-US" sz="1400" dirty="0" err="1" smtClean="0">
                <a:latin typeface="Calibri"/>
                <a:cs typeface="Calibri"/>
              </a:rPr>
              <a:t>Marchand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Alexej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 err="1" smtClean="0">
                <a:latin typeface="Calibri"/>
                <a:cs typeface="Calibri"/>
              </a:rPr>
              <a:t>Grudiev</a:t>
            </a:r>
            <a:r>
              <a:rPr lang="en-US" sz="1400" dirty="0" smtClean="0">
                <a:latin typeface="Calibri"/>
                <a:cs typeface="Calibri"/>
              </a:rPr>
              <a:t> et al. (CEA, Milano, CERN, </a:t>
            </a:r>
            <a:r>
              <a:rPr lang="en-US" sz="1400" dirty="0" smtClean="0">
                <a:latin typeface="Calibri"/>
                <a:cs typeface="Calibri"/>
              </a:rPr>
              <a:t>Rostock, Tartu)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059582"/>
            <a:ext cx="3276872" cy="247883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5796136" y="2715766"/>
            <a:ext cx="3456384" cy="747772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demonstrated &gt;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50 MV/m in 5 </a:t>
            </a: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  <a:endParaRPr lang="en-US" sz="1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Be 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end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1506" y="483518"/>
            <a:ext cx="4504510" cy="2677656"/>
          </a:xfrm>
          <a:prstGeom prst="rect">
            <a:avLst/>
          </a:prstGeom>
          <a:solidFill>
            <a:srgbClr val="F3D7E1"/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RF cavities in magnetic field</a:t>
            </a:r>
          </a:p>
          <a:p>
            <a:r>
              <a:rPr lang="en-US" sz="1400" dirty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>
                <a:latin typeface="Calibri"/>
                <a:cs typeface="Calibri"/>
              </a:rPr>
              <a:t>Preparation of </a:t>
            </a:r>
            <a:r>
              <a:rPr lang="en-US" sz="1400" b="1" dirty="0">
                <a:latin typeface="Calibri"/>
                <a:cs typeface="Calibri"/>
              </a:rPr>
              <a:t>new test stand</a:t>
            </a:r>
            <a:r>
              <a:rPr lang="en-US" sz="1400" dirty="0">
                <a:latin typeface="Calibri"/>
                <a:cs typeface="Calibri"/>
              </a:rPr>
              <a:t>, but 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 of CLIC breakdown experiment </a:t>
            </a:r>
            <a:r>
              <a:rPr lang="en-US" sz="1400" dirty="0" smtClean="0">
                <a:latin typeface="Calibri"/>
                <a:cs typeface="Calibri"/>
              </a:rPr>
              <a:t>considered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High-energy RF system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latin typeface="Calibri"/>
                <a:cs typeface="Calibri"/>
              </a:rPr>
              <a:t>beamloading</a:t>
            </a:r>
            <a:r>
              <a:rPr lang="en-US" sz="1400" dirty="0" smtClean="0">
                <a:latin typeface="Calibri"/>
                <a:cs typeface="Calibri"/>
              </a:rPr>
              <a:t> impact on beam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efficiency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robustness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56030" y="3723878"/>
            <a:ext cx="4352474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Preparation of </a:t>
            </a:r>
            <a:r>
              <a:rPr lang="en-US" sz="1600" b="1" dirty="0">
                <a:latin typeface="Calibri"/>
                <a:cs typeface="Calibri"/>
              </a:rPr>
              <a:t>new test stand</a:t>
            </a:r>
            <a:r>
              <a:rPr lang="en-US" sz="1600" dirty="0">
                <a:latin typeface="Calibri"/>
                <a:cs typeface="Calibri"/>
              </a:rPr>
              <a:t>, but </a:t>
            </a:r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Test stand at CEA (700 MHz, </a:t>
            </a:r>
            <a:r>
              <a:rPr lang="en-US" sz="1600" dirty="0" err="1">
                <a:latin typeface="Calibri"/>
                <a:cs typeface="Calibri"/>
              </a:rPr>
              <a:t>ned</a:t>
            </a:r>
            <a:r>
              <a:rPr lang="en-US" sz="1600" dirty="0">
                <a:latin typeface="Calibri"/>
                <a:cs typeface="Calibri"/>
              </a:rPr>
              <a:t> funding)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Use of CLIC breakdown experiment </a:t>
            </a:r>
            <a:r>
              <a:rPr lang="en-US" sz="1600" dirty="0" smtClean="0">
                <a:latin typeface="Calibri"/>
                <a:cs typeface="Calibri"/>
              </a:rPr>
              <a:t>considered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13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9598" y="1275606"/>
            <a:ext cx="4380394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H</a:t>
            </a:r>
            <a:r>
              <a:rPr lang="en-US" sz="1400" b="1" dirty="0" smtClean="0">
                <a:latin typeface="Calibri"/>
                <a:cs typeface="Calibri"/>
              </a:rPr>
              <a:t>ighest </a:t>
            </a:r>
            <a:r>
              <a:rPr lang="en-US" sz="1400" b="1" dirty="0" smtClean="0">
                <a:latin typeface="Calibri"/>
                <a:cs typeface="Calibri"/>
              </a:rPr>
              <a:t>field solenoids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MAP demonstrated 30 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now magnets aim for 40+ 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even more can be possible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synergy with high-field research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96" y="2629817"/>
            <a:ext cx="1368152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="" id="{BB6AD954-55F5-7A40-AC92-54DC379215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86" y="2622727"/>
            <a:ext cx="1196514" cy="243069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03648" y="2643758"/>
            <a:ext cx="1368388" cy="22467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L. </a:t>
            </a:r>
            <a:r>
              <a:rPr lang="en-US" sz="1400" dirty="0" err="1" smtClean="0">
                <a:latin typeface="Calibri"/>
                <a:cs typeface="Calibri"/>
              </a:rPr>
              <a:t>Bottura</a:t>
            </a:r>
            <a:r>
              <a:rPr lang="en-US" sz="1400" dirty="0" smtClean="0">
                <a:latin typeface="Calibri"/>
                <a:cs typeface="Calibri"/>
              </a:rPr>
              <a:t> et al.</a:t>
            </a:r>
          </a:p>
          <a:p>
            <a:r>
              <a:rPr lang="en-GB" sz="1400" dirty="0">
                <a:solidFill>
                  <a:schemeClr val="dk1"/>
                </a:solidFill>
                <a:latin typeface="Calibri"/>
                <a:cs typeface="Calibri"/>
              </a:rPr>
              <a:t>INFN (Task Leader), CEA, CERN, LNCMI, PSI, SOTON, UNIGE and TWENTE, in collaboration with KEK and US-MDP</a:t>
            </a:r>
            <a:r>
              <a:rPr lang="en-US" sz="1200" dirty="0">
                <a:latin typeface="Calibri"/>
                <a:cs typeface="Calibri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Magnet Technology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6" y="2844100"/>
            <a:ext cx="5368676" cy="181588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INFN, CERN, CEA, CNRS, KIT, PSI, SOTON, UNIBO, UNIGE, PSI, </a:t>
            </a:r>
            <a:r>
              <a:rPr lang="en-US" sz="1600" spc="-1" dirty="0" err="1">
                <a:latin typeface="Calibri"/>
                <a:cs typeface="Calibri"/>
              </a:rPr>
              <a:t>TUDa</a:t>
            </a:r>
            <a:r>
              <a:rPr lang="en-US" sz="1600" spc="-1" dirty="0">
                <a:latin typeface="Calibri"/>
                <a:cs typeface="Calibri"/>
              </a:rPr>
              <a:t>, TWENTE, in collaboration with KEK and US-</a:t>
            </a:r>
            <a:r>
              <a:rPr lang="en-US" sz="1600" spc="-1" dirty="0" smtClean="0">
                <a:latin typeface="Calibri"/>
                <a:cs typeface="Calibri"/>
              </a:rPr>
              <a:t>MDP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600" b="1" dirty="0" smtClean="0">
                <a:latin typeface="Calibri"/>
                <a:cs typeface="Calibri"/>
              </a:rPr>
              <a:t>: Target capture and cooling magnets </a:t>
            </a:r>
            <a:r>
              <a:rPr lang="en-US" sz="1600" dirty="0" smtClean="0">
                <a:latin typeface="Calibri"/>
                <a:cs typeface="Calibri"/>
              </a:rPr>
              <a:t>(INFN)</a:t>
            </a:r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7:</a:t>
            </a:r>
            <a:r>
              <a:rPr lang="en-US" sz="1600" b="1" dirty="0" smtClean="0">
                <a:latin typeface="Calibri"/>
                <a:cs typeface="Calibri"/>
              </a:rPr>
              <a:t> Fast-ramping magnets </a:t>
            </a:r>
            <a:r>
              <a:rPr lang="en-US" sz="1600" dirty="0" smtClean="0">
                <a:latin typeface="Calibri"/>
                <a:cs typeface="Calibri"/>
              </a:rPr>
              <a:t>(CERN)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7</a:t>
            </a:r>
            <a:r>
              <a:rPr lang="en-US" sz="1600" b="1" dirty="0" smtClean="0">
                <a:latin typeface="Calibri"/>
                <a:cs typeface="Calibri"/>
              </a:rPr>
              <a:t>: Collider ring magnets </a:t>
            </a:r>
            <a:r>
              <a:rPr lang="en-US" sz="1600" dirty="0" smtClean="0">
                <a:latin typeface="Calibri"/>
                <a:cs typeface="Calibri"/>
              </a:rPr>
              <a:t>(INFN)</a:t>
            </a:r>
          </a:p>
          <a:p>
            <a:r>
              <a:rPr lang="en-US" sz="1600" dirty="0" smtClean="0">
                <a:latin typeface="Calibri"/>
                <a:cs typeface="Calibri"/>
              </a:rPr>
              <a:t>For all: D</a:t>
            </a:r>
            <a:r>
              <a:rPr lang="en-US" sz="1600" dirty="0" smtClean="0">
                <a:latin typeface="Calibri"/>
                <a:cs typeface="Calibri"/>
              </a:rPr>
              <a:t>evelop realistic performance targets</a:t>
            </a:r>
          </a:p>
          <a:p>
            <a:r>
              <a:rPr lang="en-US" sz="1600" dirty="0">
                <a:latin typeface="Calibri"/>
                <a:cs typeface="Calibri"/>
              </a:rPr>
              <a:t>A</a:t>
            </a:r>
            <a:r>
              <a:rPr lang="en-US" sz="1600" dirty="0" smtClean="0">
                <a:latin typeface="Calibri"/>
                <a:cs typeface="Calibri"/>
              </a:rPr>
              <a:t>lmost no budget for experiments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230" y="627534"/>
            <a:ext cx="437176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Target solenoid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Large aperture high field, potential synergy with ITER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4008" y="1150754"/>
            <a:ext cx="4392488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6D cooling solenoids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Large aperture high field, potential synergy with power generators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12084" y="2075825"/>
            <a:ext cx="439248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Collider ring magnets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Large aperture dipoles, </a:t>
            </a:r>
            <a:r>
              <a:rPr lang="en-US" sz="1400" dirty="0" err="1" smtClean="0">
                <a:latin typeface="Calibri"/>
                <a:cs typeface="Calibri"/>
              </a:rPr>
              <a:t>quadrupoles</a:t>
            </a:r>
            <a:r>
              <a:rPr lang="en-US" sz="1400" dirty="0" smtClean="0">
                <a:latin typeface="Calibri"/>
                <a:cs typeface="Calibri"/>
              </a:rPr>
              <a:t> etc.</a:t>
            </a:r>
            <a:endParaRPr lang="en-US"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4692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Cooling Cell </a:t>
            </a:r>
            <a:r>
              <a:rPr lang="en-GB" sz="3200" dirty="0" smtClean="0">
                <a:latin typeface="Calibri"/>
                <a:cs typeface="Calibri"/>
              </a:rPr>
              <a:t>Integration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745627" y="-10587"/>
            <a:ext cx="2859548" cy="413579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644008" y="3090322"/>
            <a:ext cx="3539243" cy="1569660"/>
          </a:xfrm>
          <a:prstGeom prst="rect">
            <a:avLst/>
          </a:prstGeom>
          <a:solidFill>
            <a:srgbClr val="CCFFCC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spc="-1" dirty="0">
                <a:latin typeface="Calibri"/>
                <a:cs typeface="Calibri"/>
              </a:rPr>
              <a:t>UMIL, INFN, UKRI, CERN, </a:t>
            </a:r>
            <a:r>
              <a:rPr lang="en-US" sz="1600" spc="-1" dirty="0" smtClean="0">
                <a:latin typeface="Calibri"/>
                <a:cs typeface="Calibri"/>
              </a:rPr>
              <a:t>Imperial</a:t>
            </a:r>
            <a:endParaRPr lang="en-US" sz="16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</a:t>
            </a:r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8</a:t>
            </a:r>
            <a:r>
              <a:rPr lang="en-US" sz="1600" b="1" dirty="0">
                <a:latin typeface="Calibri"/>
                <a:cs typeface="Calibri"/>
              </a:rPr>
              <a:t>: Absorbers and </a:t>
            </a:r>
            <a:r>
              <a:rPr lang="en-US" sz="1600" b="1" dirty="0" smtClean="0">
                <a:latin typeface="Calibri"/>
                <a:cs typeface="Calibri"/>
              </a:rPr>
              <a:t>windows </a:t>
            </a:r>
            <a:r>
              <a:rPr lang="en-US" sz="1600" dirty="0" smtClean="0">
                <a:latin typeface="Calibri"/>
                <a:cs typeface="Calibri"/>
              </a:rPr>
              <a:t>(CERN)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WP 8: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b="1" dirty="0" smtClean="0">
                <a:latin typeface="Calibri"/>
                <a:cs typeface="Calibri"/>
              </a:rPr>
              <a:t>RF system </a:t>
            </a:r>
            <a:r>
              <a:rPr lang="en-US" sz="1600" dirty="0" smtClean="0">
                <a:latin typeface="Calibri"/>
                <a:cs typeface="Calibri"/>
              </a:rPr>
              <a:t>(INFN)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WP 8</a:t>
            </a:r>
            <a:r>
              <a:rPr lang="en-US" sz="1600" b="1" dirty="0" smtClean="0">
                <a:latin typeface="Calibri"/>
                <a:cs typeface="Calibri"/>
              </a:rPr>
              <a:t>: Solenoids </a:t>
            </a:r>
            <a:r>
              <a:rPr lang="en-US" sz="1600" dirty="0" smtClean="0">
                <a:latin typeface="Calibri"/>
                <a:cs typeface="Calibri"/>
              </a:rPr>
              <a:t>(Milano)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WP 8</a:t>
            </a:r>
            <a:r>
              <a:rPr lang="en-US" sz="1600" b="1" dirty="0">
                <a:latin typeface="Calibri"/>
                <a:cs typeface="Calibri"/>
              </a:rPr>
              <a:t>: </a:t>
            </a:r>
            <a:r>
              <a:rPr lang="en-US" sz="1600" b="1" dirty="0" smtClean="0">
                <a:latin typeface="Calibri"/>
                <a:cs typeface="Calibri"/>
              </a:rPr>
              <a:t>Performance </a:t>
            </a:r>
            <a:r>
              <a:rPr lang="en-US" sz="1600" dirty="0" smtClean="0">
                <a:latin typeface="Calibri"/>
                <a:cs typeface="Calibri"/>
              </a:rPr>
              <a:t>(UKRI)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alibri"/>
                <a:cs typeface="Calibri"/>
              </a:rPr>
              <a:t>WP </a:t>
            </a:r>
            <a:r>
              <a:rPr lang="en-US" sz="1600" b="1" dirty="0">
                <a:solidFill>
                  <a:srgbClr val="0000FF"/>
                </a:solidFill>
                <a:latin typeface="Calibri"/>
                <a:cs typeface="Calibri"/>
              </a:rPr>
              <a:t>8: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b="1" dirty="0">
                <a:latin typeface="Calibri"/>
                <a:cs typeface="Calibri"/>
              </a:rPr>
              <a:t>Cooling cell </a:t>
            </a:r>
            <a:r>
              <a:rPr lang="en-US" sz="1600" b="1" dirty="0" smtClean="0">
                <a:latin typeface="Calibri"/>
                <a:cs typeface="Calibri"/>
              </a:rPr>
              <a:t>integration </a:t>
            </a:r>
            <a:r>
              <a:rPr lang="en-US" sz="1600" dirty="0" smtClean="0">
                <a:latin typeface="Calibri"/>
                <a:cs typeface="Calibri"/>
              </a:rPr>
              <a:t>(Milano)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0706" y="3321607"/>
            <a:ext cx="3672408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Will develop </a:t>
            </a:r>
            <a:r>
              <a:rPr lang="en-US" sz="1600" b="1" dirty="0">
                <a:latin typeface="Calibri"/>
                <a:cs typeface="Calibri"/>
              </a:rPr>
              <a:t>example cooling </a:t>
            </a:r>
            <a:r>
              <a:rPr lang="en-US" sz="1600" b="1" dirty="0" smtClean="0">
                <a:latin typeface="Calibri"/>
                <a:cs typeface="Calibri"/>
              </a:rPr>
              <a:t>cell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understand tight </a:t>
            </a:r>
            <a:r>
              <a:rPr lang="en-US" sz="1600" dirty="0">
                <a:latin typeface="Calibri"/>
                <a:cs typeface="Calibri"/>
              </a:rPr>
              <a:t>constraints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additional technologies (</a:t>
            </a:r>
            <a:r>
              <a:rPr lang="en-US" sz="1600" b="1" dirty="0">
                <a:latin typeface="Calibri"/>
                <a:cs typeface="Calibri"/>
              </a:rPr>
              <a:t>absorbers</a:t>
            </a:r>
            <a:r>
              <a:rPr lang="en-US" sz="1600" dirty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early preparation of </a:t>
            </a:r>
            <a:r>
              <a:rPr lang="en-US" sz="1600" b="1" dirty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7368" y="901918"/>
            <a:ext cx="3672408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Cooling cell poses engineering challenges</a:t>
            </a:r>
          </a:p>
          <a:p>
            <a:r>
              <a:rPr lang="en-US" sz="1600" dirty="0" smtClean="0">
                <a:latin typeface="Calibri"/>
                <a:cs typeface="Calibri"/>
              </a:rPr>
              <a:t>Timely design and prototyping is essential for test facility</a:t>
            </a:r>
          </a:p>
          <a:p>
            <a:r>
              <a:rPr lang="en-US" sz="1600" dirty="0" smtClean="0">
                <a:latin typeface="Calibri"/>
                <a:cs typeface="Calibri"/>
              </a:rPr>
              <a:t>Use specific designs of components that are available in the very near future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299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Demonstrator(s)</a:t>
            </a:r>
            <a:endParaRPr lang="en-GB" sz="32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F246704-36DF-456B-C514-A96C72990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180" y="1635646"/>
            <a:ext cx="5241312" cy="311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3879" y="1131590"/>
            <a:ext cx="1072617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Calviani</a:t>
            </a:r>
            <a:endParaRPr lang="en-US" sz="14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pic>
        <p:nvPicPr>
          <p:cNvPr id="9" name="Picture 8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55526"/>
            <a:ext cx="3528392" cy="11726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203599"/>
            <a:ext cx="2520280" cy="146118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6259307" y="1491630"/>
            <a:ext cx="432353" cy="19399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200" y="3075806"/>
            <a:ext cx="3709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For cooling demonstrator look for an existing proton beam with significant power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J-PARC also interesting as 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200" y="568256"/>
            <a:ext cx="35656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R&amp;D efforts can be distributed over labs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cooling demonstrator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RF test stand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module test stand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…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Could also have synergies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booster for light sources (e.g. ESRF) or proton therapy?</a:t>
            </a:r>
          </a:p>
          <a:p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7944" y="2664785"/>
            <a:ext cx="160738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dirty="0" smtClean="0"/>
              <a:t>se PS beam</a:t>
            </a:r>
          </a:p>
          <a:p>
            <a:r>
              <a:rPr lang="en-US" sz="1200" dirty="0" smtClean="0"/>
              <a:t>or SPL if constructed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660232" y="2645747"/>
            <a:ext cx="232324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Could also feed neutrino facility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625045" y="4147214"/>
            <a:ext cx="4071155" cy="584776"/>
          </a:xfrm>
          <a:prstGeom prst="rect">
            <a:avLst/>
          </a:prstGeom>
          <a:solidFill>
            <a:srgbClr val="CCFFCC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Small effort to understand options</a:t>
            </a:r>
          </a:p>
          <a:p>
            <a:r>
              <a:rPr lang="en-US" sz="1600" dirty="0" smtClean="0">
                <a:latin typeface="Calibri"/>
                <a:cs typeface="Calibri"/>
              </a:rPr>
              <a:t>not enough resources for more at this moment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53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sz="3200" dirty="0" err="1">
                <a:latin typeface="Calibri"/>
                <a:cs typeface="Calibri"/>
              </a:rPr>
              <a:t>MoC</a:t>
            </a:r>
            <a:r>
              <a:rPr lang="en-GB" sz="3200" dirty="0">
                <a:latin typeface="Calibri"/>
                <a:cs typeface="Calibri"/>
              </a:rPr>
              <a:t> and Design Study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dirty="0">
                <a:latin typeface="Calibri"/>
                <a:cs typeface="Calibri"/>
              </a:rPr>
              <a:t>From the </a:t>
            </a:r>
            <a:r>
              <a:rPr lang="it-IT" dirty="0" err="1">
                <a:latin typeface="Calibri"/>
                <a:cs typeface="Calibri"/>
              </a:rPr>
              <a:t>Muon</a:t>
            </a:r>
            <a:r>
              <a:rPr lang="it-IT" dirty="0">
                <a:latin typeface="Calibri"/>
                <a:cs typeface="Calibri"/>
              </a:rPr>
              <a:t> Collider report, ECFA, November 2022 by D. </a:t>
            </a:r>
            <a:r>
              <a:rPr lang="it-IT" dirty="0" err="1">
                <a:latin typeface="Calibri"/>
                <a:cs typeface="Calibri"/>
              </a:rPr>
              <a:t>Schulte</a:t>
            </a:r>
            <a:r>
              <a:rPr lang="it-IT" dirty="0">
                <a:latin typeface="Calibri"/>
                <a:cs typeface="Calibri"/>
              </a:rPr>
              <a:t>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07932"/>
              </p:ext>
            </p:extLst>
          </p:nvPr>
        </p:nvGraphicFramePr>
        <p:xfrm>
          <a:off x="107504" y="555526"/>
          <a:ext cx="2160240" cy="4297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00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0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IEIO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CEA-IRFU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CNRS-LNCMI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DESY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632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Technical University of Darmstadt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Univ., Polit. Torino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Milano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baseline="0" dirty="0">
                          <a:latin typeface="Calibri"/>
                          <a:cs typeface="Calibri"/>
                        </a:rPr>
                        <a:t>INFN, Univ. </a:t>
                      </a:r>
                      <a:r>
                        <a:rPr lang="en-US" sz="1000" b="1" i="0" baseline="0" dirty="0" err="1">
                          <a:latin typeface="Calibri"/>
                          <a:cs typeface="Calibri"/>
                        </a:rPr>
                        <a:t>Padova</a:t>
                      </a:r>
                      <a:endParaRPr lang="en-US" sz="10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INFN,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1" dirty="0">
                          <a:latin typeface="Calibri"/>
                          <a:cs typeface="Calibri"/>
                        </a:rPr>
                        <a:t>Univ. Pavia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Bologna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 Trieste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Bari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Roma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baseline="0" dirty="0"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630149"/>
              </p:ext>
            </p:extLst>
          </p:nvPr>
        </p:nvGraphicFramePr>
        <p:xfrm>
          <a:off x="2339752" y="555526"/>
          <a:ext cx="2160240" cy="39532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560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baseline="0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000" b="1" i="0" baseline="0" dirty="0" err="1">
                          <a:latin typeface="Calibri"/>
                          <a:cs typeface="Calibri"/>
                        </a:rPr>
                        <a:t>Strathclyde</a:t>
                      </a:r>
                      <a:endParaRPr lang="en-US" sz="10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Imperial College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latin typeface="Calibri"/>
                          <a:cs typeface="Calibri"/>
                        </a:rPr>
                        <a:t>Royal Holloway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000" b="1" dirty="0" err="1">
                          <a:latin typeface="Calibri"/>
                          <a:cs typeface="Calibri"/>
                        </a:rPr>
                        <a:t>Huddersfield</a:t>
                      </a:r>
                      <a:endParaRPr lang="en-US" sz="10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Warwick</a:t>
                      </a:r>
                      <a:endParaRPr lang="en-US" sz="10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University of Durham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1" dirty="0">
                          <a:latin typeface="Calibri"/>
                          <a:cs typeface="Calibri"/>
                        </a:rPr>
                        <a:t>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000" b="1" dirty="0" err="1">
                          <a:latin typeface="Calibri"/>
                          <a:cs typeface="Calibri"/>
                        </a:rPr>
                        <a:t>Twente</a:t>
                      </a:r>
                      <a:endParaRPr lang="en-US" sz="10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33104"/>
              </p:ext>
            </p:extLst>
          </p:nvPr>
        </p:nvGraphicFramePr>
        <p:xfrm>
          <a:off x="4572000" y="555526"/>
          <a:ext cx="2160240" cy="4404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1100" b="1" baseline="0" dirty="0">
                          <a:latin typeface="Calibri"/>
                          <a:cs typeface="Calibri"/>
                        </a:rPr>
                        <a:t> University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Iowa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Wisconsin-Madison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Pittsburg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/>
                          <a:cs typeface="Calibri"/>
                        </a:rPr>
                        <a:t>BNL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1100" b="1" i="1" dirty="0" err="1"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1100" b="1" i="1" dirty="0">
                          <a:latin typeface="Calibri"/>
                          <a:cs typeface="Calibri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Peking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Tartu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Riga Technical </a:t>
                      </a:r>
                      <a:r>
                        <a:rPr lang="en-US" sz="1100" b="1" i="0" dirty="0" err="1">
                          <a:latin typeface="Calibri"/>
                          <a:cs typeface="Calibri"/>
                        </a:rPr>
                        <a:t>Univers</a:t>
                      </a:r>
                      <a:r>
                        <a:rPr lang="en-US" sz="1100" b="1" i="0" dirty="0">
                          <a:latin typeface="Calibri"/>
                          <a:cs typeface="Calibri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University of Geneva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latin typeface="Calibri"/>
                          <a:cs typeface="Calibri"/>
                        </a:rPr>
                        <a:t>EPFL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816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baseline="0" dirty="0">
                          <a:latin typeface="Calibri"/>
                          <a:cs typeface="Calibri"/>
                        </a:rPr>
                        <a:t>Louvain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215313"/>
              </p:ext>
            </p:extLst>
          </p:nvPr>
        </p:nvGraphicFramePr>
        <p:xfrm>
          <a:off x="6876256" y="1059582"/>
          <a:ext cx="2160240" cy="40538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755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Frascati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Ferrara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Roma 3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Legnaro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126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Milano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Bicocca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Genova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Laboratori</a:t>
                      </a: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 del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Sud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Napoli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FNAL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LBL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Chicago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Akira</a:t>
                      </a: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 Yamamoto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Akira Sato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Toru </a:t>
                      </a:r>
                      <a:r>
                        <a:rPr lang="en-US" sz="1100" dirty="0" err="1">
                          <a:latin typeface="Calibri"/>
                          <a:cs typeface="Calibri"/>
                        </a:rPr>
                        <a:t>Ogitsu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539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Technically Limited Timeline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539504" y="886719"/>
            <a:ext cx="5796880" cy="39769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96" y="772125"/>
            <a:ext cx="24241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important in the long term</a:t>
            </a:r>
            <a:endParaRPr lang="en-US" sz="16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P</a:t>
            </a:r>
            <a:r>
              <a:rPr lang="en-US" sz="1600" dirty="0" smtClean="0">
                <a:latin typeface="Calibri"/>
                <a:cs typeface="Calibri"/>
              </a:rPr>
              <a:t>rudently explore </a:t>
            </a:r>
            <a:r>
              <a:rPr lang="en-US" sz="1600" dirty="0">
                <a:latin typeface="Calibri"/>
                <a:cs typeface="Calibri"/>
              </a:rPr>
              <a:t>if </a:t>
            </a:r>
            <a:r>
              <a:rPr lang="en-US" sz="1600" dirty="0" err="1" smtClean="0">
                <a:latin typeface="Calibri"/>
                <a:cs typeface="Calibri"/>
              </a:rPr>
              <a:t>MuC</a:t>
            </a:r>
            <a:r>
              <a:rPr lang="en-US" sz="1600" dirty="0" smtClean="0">
                <a:latin typeface="Calibri"/>
                <a:cs typeface="Calibri"/>
              </a:rPr>
              <a:t> can </a:t>
            </a:r>
            <a:r>
              <a:rPr lang="en-US" sz="1600" dirty="0">
                <a:latin typeface="Calibri"/>
                <a:cs typeface="Calibri"/>
              </a:rPr>
              <a:t>be </a:t>
            </a:r>
            <a:r>
              <a:rPr lang="en-US" sz="1600" b="1" dirty="0">
                <a:latin typeface="Calibri"/>
                <a:cs typeface="Calibri"/>
              </a:rPr>
              <a:t>option as next </a:t>
            </a:r>
            <a:r>
              <a:rPr lang="en-US" sz="1600" b="1" dirty="0" smtClean="0">
                <a:latin typeface="Calibri"/>
                <a:cs typeface="Calibri"/>
              </a:rPr>
              <a:t>project</a:t>
            </a:r>
            <a:endParaRPr lang="en-US" sz="160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e.g. in Europe if </a:t>
            </a:r>
            <a:r>
              <a:rPr lang="en-US" sz="1600" dirty="0" err="1">
                <a:latin typeface="Calibri"/>
                <a:cs typeface="Calibri"/>
              </a:rPr>
              <a:t>higgs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factory built </a:t>
            </a:r>
            <a:r>
              <a:rPr lang="en-US" sz="1600" dirty="0" smtClean="0">
                <a:latin typeface="Calibri"/>
                <a:cs typeface="Calibri"/>
              </a:rPr>
              <a:t>elsewhere</a:t>
            </a:r>
            <a:endParaRPr lang="en-US" sz="16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latin typeface="Calibri"/>
                <a:cs typeface="Calibri"/>
              </a:rPr>
              <a:t>sufficient </a:t>
            </a:r>
            <a:r>
              <a:rPr lang="en-US" sz="1600" b="1" dirty="0" smtClean="0">
                <a:latin typeface="Calibri"/>
                <a:cs typeface="Calibri"/>
              </a:rPr>
              <a:t>funding required now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very </a:t>
            </a:r>
            <a:r>
              <a:rPr lang="en-US" sz="1600" b="1" dirty="0" smtClean="0">
                <a:latin typeface="Calibri"/>
                <a:cs typeface="Calibri"/>
              </a:rPr>
              <a:t>strong </a:t>
            </a:r>
            <a:r>
              <a:rPr lang="en-US" sz="1600" b="1" dirty="0">
                <a:latin typeface="Calibri"/>
                <a:cs typeface="Calibri"/>
              </a:rPr>
              <a:t>ramp-up required </a:t>
            </a:r>
            <a:r>
              <a:rPr lang="en-US" sz="1600" dirty="0" smtClean="0">
                <a:latin typeface="Calibri"/>
                <a:cs typeface="Calibri"/>
              </a:rPr>
              <a:t>after 2026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might require </a:t>
            </a:r>
            <a:r>
              <a:rPr lang="en-US" sz="1600" dirty="0" smtClean="0">
                <a:latin typeface="Calibri"/>
                <a:cs typeface="Calibri"/>
              </a:rPr>
              <a:t>compromises on initial scope and performance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3173360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577012"/>
            <a:ext cx="5625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 be reviewed considering progress, funding and decisions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738809" y="1900885"/>
            <a:ext cx="1368152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err="1" smtClean="0"/>
              <a:t>Evaluation+decision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86481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US Snowmass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 smtClean="0">
                <a:latin typeface="Calibri"/>
                <a:cs typeface="Calibri"/>
              </a:rPr>
              <a:t>Narain</a:t>
            </a:r>
            <a:r>
              <a:rPr lang="en-US" sz="1400" dirty="0" smtClean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</a:t>
            </a:r>
            <a:r>
              <a:rPr lang="en-US" sz="1400" dirty="0" smtClean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Frontier / </a:t>
            </a:r>
            <a:r>
              <a:rPr lang="en-US" sz="1400" dirty="0" smtClean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 smtClean="0">
                <a:latin typeface="Calibri"/>
                <a:cs typeface="Calibri"/>
              </a:rPr>
              <a:t>Snowmass Community Summer Study July 17-26, 2022 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96" y="483518"/>
            <a:ext cx="288032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Strong interest </a:t>
            </a:r>
            <a:r>
              <a:rPr lang="en-US" sz="1400" dirty="0" smtClean="0">
                <a:latin typeface="Calibri"/>
                <a:cs typeface="Calibri"/>
              </a:rPr>
              <a:t>in the US communit</a:t>
            </a:r>
            <a:r>
              <a:rPr lang="en-US" sz="1400" dirty="0">
                <a:latin typeface="Calibri"/>
                <a:cs typeface="Calibri"/>
              </a:rPr>
              <a:t>y</a:t>
            </a:r>
            <a:r>
              <a:rPr lang="en-US" sz="1400" dirty="0" smtClean="0">
                <a:latin typeface="Calibri"/>
                <a:cs typeface="Calibri"/>
              </a:rPr>
              <a:t> in </a:t>
            </a:r>
            <a:r>
              <a:rPr lang="en-US" sz="1400" dirty="0" err="1" smtClean="0">
                <a:latin typeface="Calibri"/>
                <a:cs typeface="Calibri"/>
              </a:rPr>
              <a:t>muon</a:t>
            </a:r>
            <a:r>
              <a:rPr lang="en-US" sz="1400" dirty="0" smtClean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decoupled from LC</a:t>
            </a: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US community wants funding for </a:t>
            </a:r>
            <a:r>
              <a:rPr lang="en-US" sz="1400" b="1" dirty="0" smtClean="0">
                <a:latin typeface="Calibri"/>
                <a:cs typeface="Calibri"/>
              </a:rPr>
              <a:t>R&amp;D</a:t>
            </a:r>
            <a:endParaRPr lang="en-US" sz="1400" b="1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</a:t>
            </a:r>
            <a:r>
              <a:rPr lang="en-US" sz="1400" dirty="0" smtClean="0">
                <a:latin typeface="Calibri"/>
                <a:cs typeface="Calibri"/>
              </a:rPr>
              <a:t>interested in the </a:t>
            </a:r>
            <a:r>
              <a:rPr lang="en-US" sz="1400" dirty="0">
                <a:latin typeface="Calibri"/>
                <a:cs typeface="Calibri"/>
              </a:rPr>
              <a:t>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 smtClean="0">
                <a:latin typeface="Calibri"/>
                <a:cs typeface="Calibri"/>
              </a:rPr>
              <a:t>muon</a:t>
            </a:r>
            <a:r>
              <a:rPr lang="en-US" sz="1400" b="1" dirty="0" smtClean="0">
                <a:latin typeface="Calibri"/>
                <a:cs typeface="Calibri"/>
              </a:rPr>
              <a:t> collider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420" y="3003798"/>
            <a:ext cx="21868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Implementation task force:</a:t>
            </a:r>
          </a:p>
          <a:p>
            <a:r>
              <a:rPr lang="en-US" sz="1400" dirty="0" smtClean="0">
                <a:latin typeface="Calibri"/>
                <a:cs typeface="Calibri"/>
              </a:rPr>
              <a:t>MC 10 cost range 12-18G</a:t>
            </a:r>
            <a:r>
              <a:rPr lang="en-US" sz="1400" dirty="0" smtClean="0">
                <a:latin typeface="Calibri"/>
                <a:cs typeface="Calibri"/>
              </a:rPr>
              <a:t>$</a:t>
            </a:r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MC 10 power O(300 MW</a:t>
            </a:r>
            <a:r>
              <a:rPr lang="en-US" sz="1400" dirty="0" smtClean="0">
                <a:latin typeface="Calibri"/>
                <a:cs typeface="Calibri"/>
              </a:rPr>
              <a:t>)</a:t>
            </a: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xmlns="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5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23528" y="915566"/>
            <a:ext cx="8305800" cy="3536156"/>
          </a:xfrm>
        </p:spPr>
        <p:txBody>
          <a:bodyPr/>
          <a:lstStyle/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spc="-1" dirty="0">
                <a:latin typeface="Calibri"/>
                <a:cs typeface="Calibri"/>
              </a:rPr>
              <a:t>Relevant gaps </a:t>
            </a:r>
            <a:r>
              <a:rPr lang="en-US" sz="1800" spc="-1" dirty="0" smtClean="0">
                <a:latin typeface="Calibri"/>
                <a:cs typeface="Calibri"/>
              </a:rPr>
              <a:t>exist in the accelerator </a:t>
            </a:r>
            <a:r>
              <a:rPr lang="en-US" sz="1800" spc="-1" dirty="0">
                <a:latin typeface="Calibri"/>
                <a:cs typeface="Calibri"/>
              </a:rPr>
              <a:t>design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Proton system: only compressor ring, simple parameters for </a:t>
            </a:r>
            <a:r>
              <a:rPr lang="en-US" sz="1800" spc="-1" dirty="0" err="1">
                <a:latin typeface="Calibri"/>
                <a:cs typeface="Calibri"/>
              </a:rPr>
              <a:t>linac</a:t>
            </a:r>
            <a:r>
              <a:rPr lang="en-US" sz="1800" spc="-1" dirty="0">
                <a:latin typeface="Calibri"/>
                <a:cs typeface="Calibri"/>
              </a:rPr>
              <a:t>, other systems missing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Target area design: Beam transport, capture, bunching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 err="1">
                <a:latin typeface="Calibri"/>
                <a:cs typeface="Calibri"/>
              </a:rPr>
              <a:t>Muon</a:t>
            </a:r>
            <a:r>
              <a:rPr lang="en-US" sz="1800" spc="-1" dirty="0">
                <a:latin typeface="Calibri"/>
                <a:cs typeface="Calibri"/>
              </a:rPr>
              <a:t> cooling system: Quite limited for complex system, bunch combination design, alternatives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Initial </a:t>
            </a:r>
            <a:r>
              <a:rPr lang="en-US" sz="1800" spc="-1" dirty="0" err="1">
                <a:latin typeface="Calibri"/>
                <a:cs typeface="Calibri"/>
              </a:rPr>
              <a:t>linac</a:t>
            </a:r>
            <a:r>
              <a:rPr lang="en-US" sz="1800" spc="-1" dirty="0">
                <a:latin typeface="Calibri"/>
                <a:cs typeface="Calibri"/>
              </a:rPr>
              <a:t> design: Not covered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Accelerator and collider rings: Somewhat thin (e.g. operational considerations, tolerances</a:t>
            </a:r>
            <a:r>
              <a:rPr lang="en-US" sz="1800" spc="-1" dirty="0" smtClean="0">
                <a:latin typeface="Calibri"/>
                <a:cs typeface="Calibri"/>
              </a:rPr>
              <a:t>)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 smtClean="0">
                <a:latin typeface="Calibri"/>
                <a:cs typeface="Calibri"/>
              </a:rPr>
              <a:t>Demonstrator design: Focus </a:t>
            </a:r>
            <a:r>
              <a:rPr lang="en-US" sz="1800" spc="-1" dirty="0">
                <a:latin typeface="Calibri"/>
                <a:cs typeface="Calibri"/>
              </a:rPr>
              <a:t>is on cooling test </a:t>
            </a:r>
            <a:r>
              <a:rPr lang="en-US" sz="1800" spc="-1" dirty="0" smtClean="0">
                <a:latin typeface="Calibri"/>
                <a:cs typeface="Calibri"/>
              </a:rPr>
              <a:t>module</a:t>
            </a:r>
            <a:endParaRPr lang="en-US" sz="1800" spc="-1" dirty="0">
              <a:latin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What is missing?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64507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843558"/>
            <a:ext cx="8305800" cy="3680916"/>
          </a:xfrm>
        </p:spPr>
        <p:txBody>
          <a:bodyPr/>
          <a:lstStyle/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spc="-1" dirty="0" smtClean="0">
                <a:latin typeface="Calibri"/>
                <a:cs typeface="Calibri"/>
              </a:rPr>
              <a:t>Planned technology activities are mainly theoretical at this moment</a:t>
            </a:r>
          </a:p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spc="-1" dirty="0" smtClean="0">
                <a:latin typeface="Calibri"/>
                <a:cs typeface="Calibri"/>
              </a:rPr>
              <a:t>More </a:t>
            </a:r>
            <a:r>
              <a:rPr lang="en-US" sz="1800" spc="-1" dirty="0">
                <a:latin typeface="Calibri"/>
                <a:cs typeface="Calibri"/>
              </a:rPr>
              <a:t>experimental </a:t>
            </a:r>
            <a:r>
              <a:rPr lang="en-US" sz="1800" spc="-1" dirty="0" smtClean="0">
                <a:latin typeface="Calibri"/>
                <a:cs typeface="Calibri"/>
              </a:rPr>
              <a:t>effort is required, in particular</a:t>
            </a:r>
            <a:endParaRPr lang="en-US" sz="1800" spc="-1" dirty="0">
              <a:latin typeface="Calibri"/>
              <a:cs typeface="Calibri"/>
            </a:endParaRP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RF test stand to validate cavities in magnetic field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Magnet models in particular for HTS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Power converter technology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>
                <a:latin typeface="Calibri"/>
                <a:cs typeface="Calibri"/>
              </a:rPr>
              <a:t>Absorbers and windows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spc="-1" dirty="0" smtClean="0">
                <a:latin typeface="Calibri"/>
                <a:cs typeface="Calibri"/>
              </a:rPr>
              <a:t>Target</a:t>
            </a:r>
          </a:p>
          <a:p>
            <a:pPr marL="46395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1800" spc="-1" dirty="0">
              <a:latin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dirty="0">
                <a:latin typeface="Calibri"/>
                <a:cs typeface="Calibri"/>
              </a:rPr>
              <a:t>What is missing?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566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Conclusion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67544" y="483518"/>
            <a:ext cx="8431912" cy="42093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Collaboration </a:t>
            </a:r>
            <a:r>
              <a:rPr lang="en-US" sz="1600" dirty="0" smtClean="0">
                <a:latin typeface="Calibri"/>
                <a:cs typeface="Calibri"/>
              </a:rPr>
              <a:t>exists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expect to still increase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US P5 will play an important role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Addressing key challenges</a:t>
            </a:r>
            <a:endParaRPr lang="en-US" sz="1600" dirty="0">
              <a:latin typeface="Calibri"/>
              <a:cs typeface="Calibri"/>
            </a:endParaRP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Very motivated team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Synergy with applications for society, e.g. HTS solenoids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More funding required for full results by next ESPPU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Working on increasing resources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to provide project evaluation report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to provide R&amp;D plan and demonstrator </a:t>
            </a:r>
            <a:r>
              <a:rPr lang="en-US" sz="1600" dirty="0" smtClean="0">
                <a:latin typeface="Calibri"/>
                <a:cs typeface="Calibri"/>
              </a:rPr>
              <a:t>design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Did not cover physics and (most of the) detector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latin typeface="Calibri"/>
                <a:cs typeface="Calibri"/>
                <a:hlinkClick r:id="rId2"/>
              </a:rPr>
              <a:t>http</a:t>
            </a:r>
            <a:r>
              <a:rPr lang="en-US" sz="1600" dirty="0">
                <a:latin typeface="Calibri"/>
                <a:cs typeface="Calibri"/>
                <a:hlinkClick r:id="rId2"/>
              </a:rPr>
              <a:t>://</a:t>
            </a:r>
            <a:r>
              <a:rPr lang="en-US" sz="1600" dirty="0" smtClean="0">
                <a:latin typeface="Calibri"/>
                <a:cs typeface="Calibri"/>
                <a:hlinkClick r:id="rId2"/>
              </a:rPr>
              <a:t>muoncollider.web.cern.ch</a:t>
            </a:r>
            <a:r>
              <a:rPr lang="en-US" sz="1600" dirty="0" smtClean="0">
                <a:latin typeface="Calibri"/>
                <a:cs typeface="Calibri"/>
              </a:rPr>
              <a:t>           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ontact 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cs typeface="Calibri"/>
              </a:rPr>
              <a:t>muon.collider.secretariat@cern.ch</a:t>
            </a:r>
            <a:endParaRPr lang="en-US" sz="16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2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Reserve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10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Collider </a:t>
            </a:r>
            <a:r>
              <a:rPr lang="en-GB" sz="3200" dirty="0" smtClean="0">
                <a:latin typeface="Calibri"/>
                <a:cs typeface="Calibri"/>
              </a:rPr>
              <a:t>Concept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 err="1" smtClean="0"/>
              <a:t>onisation</a:t>
            </a:r>
            <a:r>
              <a:rPr lang="en-US" sz="1400" dirty="0" smtClean="0"/>
              <a:t> cooling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79712" y="731499"/>
            <a:ext cx="5292823" cy="351946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Fully driven by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lifetime, otherwise would be easy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 smtClean="0"/>
              <a:t>Protons produce </a:t>
            </a:r>
            <a:r>
              <a:rPr lang="en-US" sz="1400" dirty="0" err="1" smtClean="0"/>
              <a:t>pions</a:t>
            </a:r>
            <a:r>
              <a:rPr lang="en-US" sz="1400" dirty="0" smtClean="0"/>
              <a:t> which decay into </a:t>
            </a:r>
            <a:r>
              <a:rPr lang="en-US" sz="1400" dirty="0" err="1" smtClean="0"/>
              <a:t>muons</a:t>
            </a:r>
            <a:endParaRPr lang="en-US" sz="1400" dirty="0" smtClean="0"/>
          </a:p>
          <a:p>
            <a:r>
              <a:rPr lang="en-US" sz="1400" dirty="0" err="1" smtClean="0"/>
              <a:t>muons</a:t>
            </a:r>
            <a:r>
              <a:rPr lang="en-US" sz="1400" dirty="0" smtClean="0"/>
              <a:t> are captured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669240" y="4443958"/>
            <a:ext cx="136725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Thanks to MAPS</a:t>
            </a:r>
            <a:endParaRPr lang="en-US"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8211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646693"/>
            <a:ext cx="720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 smtClean="0">
                <a:latin typeface="Calibri"/>
                <a:cs typeface="Calibri"/>
              </a:rPr>
              <a:t>programme</a:t>
            </a:r>
            <a:r>
              <a:rPr lang="en-US" sz="1600" dirty="0" smtClean="0">
                <a:latin typeface="Calibri"/>
                <a:cs typeface="Calibri"/>
              </a:rPr>
              <a:t> in UK and alternatives studies by INFN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1366773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New strong interest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in </a:t>
            </a:r>
            <a:r>
              <a:rPr lang="en-US" sz="1600" b="1" dirty="0" smtClean="0">
                <a:latin typeface="Calibri"/>
                <a:cs typeface="Calibri"/>
              </a:rPr>
              <a:t>high energy, high luminosity lepton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Combines</a:t>
            </a:r>
            <a:r>
              <a:rPr lang="en-US" sz="1600" b="1" dirty="0">
                <a:latin typeface="Calibri"/>
                <a:cs typeface="Calibri"/>
              </a:rPr>
              <a:t> precision physics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discovery </a:t>
            </a:r>
            <a:r>
              <a:rPr lang="en-US" sz="1600" b="1" dirty="0" smtClean="0">
                <a:latin typeface="Calibri"/>
                <a:cs typeface="Calibri"/>
              </a:rPr>
              <a:t>reach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collider promises </a:t>
            </a:r>
            <a:r>
              <a:rPr lang="en-US" sz="1600" b="1" dirty="0" smtClean="0">
                <a:latin typeface="Calibri"/>
                <a:cs typeface="Calibri"/>
              </a:rPr>
              <a:t>sustainable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approach to the </a:t>
            </a:r>
            <a:r>
              <a:rPr lang="en-US" sz="1600" b="1" dirty="0">
                <a:latin typeface="Calibri"/>
                <a:cs typeface="Calibri"/>
              </a:rPr>
              <a:t>energy </a:t>
            </a:r>
            <a:r>
              <a:rPr lang="en-US" sz="1600" b="1" dirty="0" smtClean="0">
                <a:latin typeface="Calibri"/>
                <a:cs typeface="Calibri"/>
              </a:rPr>
              <a:t>frontier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limited power consumption, cost and land use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Technology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r>
              <a:rPr lang="en-US" sz="1600" dirty="0">
                <a:latin typeface="Calibri"/>
                <a:cs typeface="Calibri"/>
              </a:rPr>
              <a:t>and </a:t>
            </a:r>
            <a:r>
              <a:rPr lang="en-US" sz="1600" b="1" dirty="0">
                <a:latin typeface="Calibri"/>
                <a:cs typeface="Calibri"/>
              </a:rPr>
              <a:t>design </a:t>
            </a:r>
            <a:r>
              <a:rPr lang="en-US" sz="1600" b="1" dirty="0" smtClean="0">
                <a:latin typeface="Calibri"/>
                <a:cs typeface="Calibri"/>
              </a:rPr>
              <a:t>advances </a:t>
            </a:r>
            <a:r>
              <a:rPr lang="en-US" sz="1600" dirty="0" smtClean="0">
                <a:latin typeface="Calibri"/>
                <a:cs typeface="Calibri"/>
              </a:rPr>
              <a:t>in past years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review did not find any showstoppers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Goal is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higher energies to be explored later</a:t>
            </a: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78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Sustainability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44" y="483518"/>
            <a:ext cx="3888432" cy="2439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7504" y="2859782"/>
            <a:ext cx="3168352" cy="18059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CLIC is highest energy proposal with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CDR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No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obvious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way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to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further improve linear colliders (decades of R&amp;D)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18 GCHF, power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approx. 500 MW</a:t>
            </a:r>
          </a:p>
          <a:p>
            <a:pPr marL="232058" indent="-232058"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Rough rule of thumb: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cost proportional to energy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power proportional to luminosity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2859782"/>
            <a:ext cx="5472608" cy="11595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 goals (10 </a:t>
            </a:r>
            <a:r>
              <a:rPr lang="en-US" sz="1400" b="1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),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challenging but reasonable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Much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more luminosity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(L=20x10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, CLIC: L=2x10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/6x10</a:t>
            </a:r>
            <a:r>
              <a:rPr lang="en-US" sz="14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34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power consumption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than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(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1400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beam,MC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=0.5P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beam,CLIC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32058" indent="-232058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Lower cost</a:t>
            </a:r>
          </a:p>
        </p:txBody>
      </p:sp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82" y="411610"/>
            <a:ext cx="3367770" cy="23761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63888" y="4011910"/>
            <a:ext cx="5472608" cy="728712"/>
          </a:xfrm>
          <a:prstGeom prst="rect">
            <a:avLst/>
          </a:prstGeom>
          <a:solidFill>
            <a:srgbClr val="FDEADA"/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Staging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is possible</a:t>
            </a:r>
          </a:p>
          <a:p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Synergies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exist (neutrino/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higgs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Unique opportunity for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a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high-energy, high-luminosity lepton </a:t>
            </a:r>
            <a:r>
              <a:rPr lang="en-US" sz="1400" b="1" dirty="0" smtClean="0">
                <a:solidFill>
                  <a:srgbClr val="000000"/>
                </a:solidFill>
                <a:latin typeface="Calibri"/>
                <a:cs typeface="Calibri"/>
              </a:rPr>
              <a:t>collider</a:t>
            </a:r>
            <a:endParaRPr lang="en-US" sz="1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33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it-IT" sz="1200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LEMMA scheme (INFN) P. Raimondi et al.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34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D. Schulte                        Muon Collider, ECFA, November 2022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6858000" cy="514350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467544" y="-20538"/>
            <a:ext cx="7632848" cy="5651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US" sz="3200" dirty="0">
                <a:latin typeface="Calibri"/>
                <a:cs typeface="Calibri"/>
              </a:rPr>
              <a:t>Large US interest in Muon Colliders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3F15C61-4839-F44A-927E-1417EAA8D046}"/>
              </a:ext>
            </a:extLst>
          </p:cNvPr>
          <p:cNvSpPr txBox="1"/>
          <p:nvPr/>
        </p:nvSpPr>
        <p:spPr>
          <a:xfrm>
            <a:off x="7325544" y="1182194"/>
            <a:ext cx="1638944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Wulzer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Maltoni</a:t>
            </a:r>
            <a:r>
              <a:rPr lang="en-US" sz="1200" dirty="0">
                <a:latin typeface="Calibri"/>
                <a:cs typeface="Calibri"/>
              </a:rPr>
              <a:t>, P. Meade et al.</a:t>
            </a:r>
          </a:p>
          <a:p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O(150) authors, 15 editors, 100 papers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754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MICE: Cooling Demonstration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3508" y="3435846"/>
            <a:ext cx="2812628" cy="9632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Principle of </a:t>
            </a:r>
            <a:r>
              <a:rPr lang="en-US" sz="1400" dirty="0" err="1" smtClean="0">
                <a:latin typeface="Calibri"/>
                <a:cs typeface="Calibri"/>
              </a:rPr>
              <a:t>ionisation</a:t>
            </a:r>
            <a:r>
              <a:rPr lang="en-US" sz="1400" dirty="0" smtClean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 smtClean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89" y="627534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</a:t>
            </a:r>
            <a:r>
              <a:rPr lang="en-US" sz="1200" dirty="0" smtClean="0"/>
              <a:t>vol. </a:t>
            </a:r>
            <a:r>
              <a:rPr lang="en-US" sz="1200" dirty="0"/>
              <a:t>578, </a:t>
            </a:r>
            <a:r>
              <a:rPr lang="en-US" sz="1200" dirty="0" smtClean="0"/>
              <a:t>p. </a:t>
            </a:r>
            <a:r>
              <a:rPr lang="en-US" sz="1200" dirty="0"/>
              <a:t>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51520" y="2283718"/>
            <a:ext cx="2560919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3508" y="2770781"/>
            <a:ext cx="2812627" cy="532348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particles at smaller amplitude after absorber is put in place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33901" y="4569682"/>
            <a:ext cx="1262235" cy="307777"/>
          </a:xfrm>
          <a:prstGeom prst="rect">
            <a:avLst/>
          </a:prstGeom>
          <a:solidFill>
            <a:srgbClr val="FFDB3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WEPOPT053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08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Neutrino Flux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427984" y="987574"/>
            <a:ext cx="4738060" cy="10472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8066" y="2211710"/>
            <a:ext cx="4165902" cy="13941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Expand idea of </a:t>
            </a:r>
            <a:r>
              <a:rPr lang="en-US" sz="1400" dirty="0" err="1" smtClean="0">
                <a:latin typeface="Calibri"/>
                <a:cs typeface="Calibri"/>
              </a:rPr>
              <a:t>Mokhov</a:t>
            </a:r>
            <a:r>
              <a:rPr lang="en-US" sz="1400" dirty="0" smtClean="0">
                <a:latin typeface="Calibri"/>
                <a:cs typeface="Calibri"/>
              </a:rPr>
              <a:t>, </a:t>
            </a:r>
            <a:r>
              <a:rPr lang="en-US" sz="1400" dirty="0" err="1" smtClean="0">
                <a:latin typeface="Calibri"/>
                <a:cs typeface="Calibri"/>
              </a:rPr>
              <a:t>Ginneken</a:t>
            </a:r>
            <a:r>
              <a:rPr lang="en-US" sz="1400" dirty="0" smtClean="0">
                <a:latin typeface="Calibri"/>
                <a:cs typeface="Calibri"/>
              </a:rPr>
              <a:t> to move beam in aperture: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move collider ring components, e.g. vertical bending with 1% of main field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14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in 200 m deep tunnel comparable to LHC case with +/- 1 </a:t>
            </a:r>
            <a:r>
              <a:rPr lang="en-US" sz="1400" b="1" dirty="0" err="1" smtClean="0">
                <a:latin typeface="Calibri"/>
                <a:cs typeface="Calibri"/>
              </a:rPr>
              <a:t>mradian</a:t>
            </a:r>
            <a:endParaRPr lang="en-US" sz="1400" b="1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Calibri"/>
                <a:cs typeface="Calibri"/>
              </a:rPr>
              <a:t>scales with luminosity toward higher E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7322" y="3695586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Need to study mover system, magnet, connections and impact on beam</a:t>
            </a:r>
          </a:p>
        </p:txBody>
      </p:sp>
      <p:pic>
        <p:nvPicPr>
          <p:cNvPr id="21" name="Picture 20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31767"/>
            <a:ext cx="3550790" cy="178298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00192" y="2305203"/>
            <a:ext cx="1078087" cy="338555"/>
          </a:xfrm>
          <a:prstGeom prst="rect">
            <a:avLst/>
          </a:prstGeom>
          <a:noFill/>
        </p:spPr>
        <p:txBody>
          <a:bodyPr wrap="none" lIns="100477" tIns="50240" rIns="100477" bIns="50240" rtlCol="0">
            <a:spAutoFit/>
          </a:bodyPr>
          <a:lstStyle/>
          <a:p>
            <a:r>
              <a:rPr lang="en-US" sz="1500" dirty="0">
                <a:solidFill>
                  <a:schemeClr val="accent4">
                    <a:lumMod val="75000"/>
                  </a:schemeClr>
                </a:solidFill>
              </a:rPr>
              <a:t>~2 x 600 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322" y="915566"/>
            <a:ext cx="4166646" cy="1178679"/>
          </a:xfrm>
          <a:prstGeom prst="rect">
            <a:avLst/>
          </a:prstGeom>
          <a:solidFill>
            <a:srgbClr val="B7CFFF"/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Dense neutrino flux cone can impact environment Challenge scales with </a:t>
            </a:r>
            <a:r>
              <a:rPr lang="en-US" sz="1400" b="1" dirty="0" smtClean="0">
                <a:latin typeface="Calibri"/>
                <a:cs typeface="Calibri"/>
              </a:rPr>
              <a:t>E</a:t>
            </a:r>
            <a:r>
              <a:rPr lang="en-US" sz="1400" b="1" baseline="30000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x</a:t>
            </a:r>
            <a:r>
              <a:rPr lang="en-US" sz="1400" b="1" dirty="0" smtClean="0">
                <a:latin typeface="Calibri"/>
                <a:cs typeface="Calibri"/>
              </a:rPr>
              <a:t> L </a:t>
            </a:r>
          </a:p>
          <a:p>
            <a:endParaRPr lang="en-US" sz="1400" b="1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Goal is to reduce to negligible level, similar to LHC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200 m deep tunnel is about </a:t>
            </a:r>
            <a:r>
              <a:rPr lang="en-US" sz="1400" b="1" dirty="0" smtClean="0">
                <a:latin typeface="Calibri"/>
                <a:cs typeface="Calibri"/>
              </a:rPr>
              <a:t>OK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7322" y="4299942"/>
            <a:ext cx="4166646" cy="5323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Working on different approaches for experimental insertion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4299942"/>
            <a:ext cx="4166646" cy="5323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Other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optimisations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are possible (magnetic field, </a:t>
            </a:r>
            <a:r>
              <a:rPr lang="en-US" sz="1400" b="1" dirty="0" err="1" smtClean="0">
                <a:solidFill>
                  <a:srgbClr val="FF0000"/>
                </a:solidFill>
                <a:latin typeface="Calibri"/>
                <a:cs typeface="Calibri"/>
              </a:rPr>
              <a:t>emittance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  etc.)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1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-102617" y="3818751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Organisation</a:t>
            </a:r>
            <a:endParaRPr lang="en-GB" sz="3200" b="0" dirty="0">
              <a:latin typeface="Calibri"/>
              <a:cs typeface="Calibri"/>
            </a:endParaRPr>
          </a:p>
        </p:txBody>
      </p:sp>
      <p:pic>
        <p:nvPicPr>
          <p:cNvPr id="10" name="Picture 9" descr="governance_final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1347" y="-1129263"/>
            <a:ext cx="5330833" cy="754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8844" y="1203598"/>
            <a:ext cx="3314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Collaboration Board </a:t>
            </a:r>
            <a:r>
              <a:rPr lang="en-US" sz="1600" dirty="0" smtClean="0"/>
              <a:t>represents the partners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90220" y="1472580"/>
            <a:ext cx="26503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International Advisory Committee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80464" y="2743949"/>
            <a:ext cx="28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Coordination Committee</a:t>
            </a:r>
          </a:p>
          <a:p>
            <a:r>
              <a:rPr lang="en-US" sz="1600" dirty="0" smtClean="0"/>
              <a:t>executes the study</a:t>
            </a:r>
          </a:p>
          <a:p>
            <a:r>
              <a:rPr lang="en-US" sz="1600" dirty="0" smtClean="0"/>
              <a:t>(only Study Leader in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95400" y="1788374"/>
            <a:ext cx="454347" cy="524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248847" y="2057356"/>
            <a:ext cx="749300" cy="255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>
            <a:off x="5420048" y="3159448"/>
            <a:ext cx="760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36512" y="300379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Steering Board </a:t>
            </a:r>
            <a:r>
              <a:rPr lang="en-US" sz="1600" dirty="0" smtClean="0"/>
              <a:t>oversees study and</a:t>
            </a:r>
            <a:r>
              <a:rPr lang="en-US" sz="1600" b="1" dirty="0" smtClean="0"/>
              <a:t> </a:t>
            </a:r>
            <a:r>
              <a:rPr lang="en-US" sz="1600" dirty="0" smtClean="0"/>
              <a:t>links to regional supervision (addition to </a:t>
            </a:r>
            <a:r>
              <a:rPr lang="en-US" sz="1600" dirty="0" err="1" smtClean="0"/>
              <a:t>MoC</a:t>
            </a:r>
            <a:r>
              <a:rPr lang="en-US" sz="1600" dirty="0" smtClean="0"/>
              <a:t>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32247" y="2541037"/>
            <a:ext cx="2159000" cy="532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153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Thanks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987574"/>
            <a:ext cx="2458616" cy="3824932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1455" y="2076387"/>
            <a:ext cx="8815041" cy="26556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dirty="0" smtClean="0">
                <a:latin typeface="+mn-lt"/>
              </a:rPr>
              <a:t>Community conveners: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Radio-Frequency (RF): 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Alexej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Grudiev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Derun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 (LBNL),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Magnets: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Lionel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Quettier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(CEA), Toru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Ogitsu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(KEK)‎,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Soren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Prestemon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(LBNL), Sasha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Zlobin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Emanuela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Barzi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High-Energy Complex (HEC):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Antoine Chance (CEA), J. Scott Berg (BNL), Alex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Bogacz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(JLAB),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Angeles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Faus-Golfe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IJCLab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Eliana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Gianfelice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-Wendt (FNAL), Shinji Machida (RAL). </a:t>
            </a:r>
            <a:r>
              <a:rPr lang="en-US" sz="1200" i="1" dirty="0" err="1" smtClean="0">
                <a:solidFill>
                  <a:srgbClr val="000000"/>
                </a:solidFill>
                <a:latin typeface="+mn-lt"/>
              </a:rPr>
              <a:t>Muon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 Production and Cooling (MPC):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Chris Rogers (RAL), Marco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Calviani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Chris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Densham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(RAL),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Diktys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Stratakis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Akira Sato (Osaka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Katsuya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Yonehara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Proton Complex (PC):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Simone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Gilardoni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Hannes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Bartosik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Frank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Gerigk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Natalia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Milas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(ESS).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Beam Dynamics (BD):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Elias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Metral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Tor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Raubenheimer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(SLAC and Stanford University), Rob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Ryne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(LBNL).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Radiation Protection (RP):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Claudia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Ahdida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Parameters, Power and Cost (PPC):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Daniel Schulte (CERN), Mark Palmer (BNL), Jean-Pierre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Delahaye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 retiree), Philippe Lebrun (CERN retiree and ESI), Mike Seidel (PSI), Vladimir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Shiltsev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Jingyu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Tang (IHEP), Akira Yamamoto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Machine Detector Interface (MDI):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Donatella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Lucchesi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(University of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Padova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), Christian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Carli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Anton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Lechner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Nicolai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Mokhov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Nadia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Pastrone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(INFN),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Sergo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Jindariani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Synergy: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Kenneth Long (Imperial College), Roger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Ruber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(Uppsala University),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Koichiro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 Shimomura (KEK). </a:t>
            </a:r>
            <a:r>
              <a:rPr lang="en-US" sz="1200" i="1" dirty="0" smtClean="0">
                <a:solidFill>
                  <a:srgbClr val="000000"/>
                </a:solidFill>
                <a:latin typeface="+mn-lt"/>
              </a:rPr>
              <a:t>Test Facility (TF): 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Roberto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Losito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(CERN), Alan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Bross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(FNAL),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Tord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Ekelof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ESS,Uppsala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University).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843558"/>
            <a:ext cx="8833296" cy="12094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07" tIns="50255" rIns="100507" bIns="50255" rtlCol="0">
            <a:spAutoFit/>
          </a:bodyPr>
          <a:lstStyle/>
          <a:p>
            <a:r>
              <a:rPr lang="en-US" sz="1200" b="1" dirty="0" err="1" smtClean="0"/>
              <a:t>Muon</a:t>
            </a:r>
            <a:r>
              <a:rPr lang="en-US" sz="1200" b="1" dirty="0" smtClean="0"/>
              <a:t> </a:t>
            </a:r>
            <a:r>
              <a:rPr lang="en-US" sz="1200" b="1" dirty="0"/>
              <a:t>Beam </a:t>
            </a:r>
            <a:r>
              <a:rPr lang="en-US" sz="1200" b="1" dirty="0" smtClean="0"/>
              <a:t>Panel:</a:t>
            </a:r>
            <a:r>
              <a:rPr lang="en-US" sz="1200" b="1" dirty="0"/>
              <a:t> </a:t>
            </a:r>
            <a:r>
              <a:rPr lang="en-US" sz="1200" dirty="0" smtClean="0"/>
              <a:t>Daniel </a:t>
            </a:r>
            <a:r>
              <a:rPr lang="en-US" sz="1200" dirty="0"/>
              <a:t>Schulte (CERN, chair</a:t>
            </a:r>
            <a:r>
              <a:rPr lang="en-US" sz="1200" dirty="0" smtClean="0"/>
              <a:t>), Mark </a:t>
            </a:r>
            <a:r>
              <a:rPr lang="en-US" sz="1200" dirty="0"/>
              <a:t>Palmer (BNL, co-chair</a:t>
            </a:r>
            <a:r>
              <a:rPr lang="en-US" sz="1200" dirty="0" smtClean="0"/>
              <a:t>), </a:t>
            </a:r>
            <a:r>
              <a:rPr lang="en-US" sz="1200" dirty="0" err="1" smtClean="0"/>
              <a:t>Tabea</a:t>
            </a:r>
            <a:r>
              <a:rPr lang="en-US" sz="1200" dirty="0" smtClean="0"/>
              <a:t> </a:t>
            </a:r>
            <a:r>
              <a:rPr lang="en-US" sz="1200" dirty="0"/>
              <a:t>Arndt (KIT</a:t>
            </a:r>
            <a:r>
              <a:rPr lang="en-US" sz="1200" dirty="0" smtClean="0"/>
              <a:t>), Antoine </a:t>
            </a:r>
            <a:r>
              <a:rPr lang="en-US" sz="1200" dirty="0"/>
              <a:t>Chance (CEA/IRFU</a:t>
            </a:r>
            <a:r>
              <a:rPr lang="en-US" sz="1200" dirty="0" smtClean="0"/>
              <a:t>) Jean</a:t>
            </a:r>
            <a:r>
              <a:rPr lang="en-US" sz="1200" dirty="0"/>
              <a:t>-Pierre </a:t>
            </a:r>
            <a:r>
              <a:rPr lang="en-US" sz="1200" dirty="0" err="1"/>
              <a:t>Delahaye</a:t>
            </a:r>
            <a:r>
              <a:rPr lang="en-US" sz="1200" dirty="0"/>
              <a:t> (retired</a:t>
            </a:r>
            <a:r>
              <a:rPr lang="en-US" sz="1200" dirty="0" smtClean="0"/>
              <a:t>), Angeles </a:t>
            </a:r>
            <a:r>
              <a:rPr lang="en-US" sz="1200" dirty="0" err="1"/>
              <a:t>Faus-Golfe</a:t>
            </a:r>
            <a:r>
              <a:rPr lang="en-US" sz="1200" dirty="0"/>
              <a:t> (IN2P3/</a:t>
            </a:r>
            <a:r>
              <a:rPr lang="en-US" sz="1200" dirty="0" err="1"/>
              <a:t>IJClab</a:t>
            </a:r>
            <a:r>
              <a:rPr lang="en-US" sz="1200" dirty="0" smtClean="0"/>
              <a:t>), Simone </a:t>
            </a:r>
            <a:r>
              <a:rPr lang="en-US" sz="1200" dirty="0" err="1"/>
              <a:t>Gilardoni</a:t>
            </a:r>
            <a:r>
              <a:rPr lang="en-US" sz="1200" dirty="0"/>
              <a:t> (CERN</a:t>
            </a:r>
            <a:r>
              <a:rPr lang="en-US" sz="1200" dirty="0" smtClean="0"/>
              <a:t>), Philippe </a:t>
            </a:r>
            <a:r>
              <a:rPr lang="en-US" sz="1200" dirty="0"/>
              <a:t>Lebrun (European Scientific Institute</a:t>
            </a:r>
            <a:r>
              <a:rPr lang="en-US" sz="1200" dirty="0" smtClean="0"/>
              <a:t>), Ken </a:t>
            </a:r>
            <a:r>
              <a:rPr lang="en-US" sz="1200" dirty="0"/>
              <a:t>Long (Imperial College London</a:t>
            </a:r>
            <a:r>
              <a:rPr lang="en-US" sz="1200" dirty="0" smtClean="0"/>
              <a:t>), Elias </a:t>
            </a:r>
            <a:r>
              <a:rPr lang="en-US" sz="1200" dirty="0" err="1"/>
              <a:t>Metral</a:t>
            </a:r>
            <a:r>
              <a:rPr lang="en-US" sz="1200" dirty="0"/>
              <a:t> (CERN</a:t>
            </a:r>
            <a:r>
              <a:rPr lang="en-US" sz="1200" dirty="0" smtClean="0"/>
              <a:t>), Nadia </a:t>
            </a:r>
            <a:r>
              <a:rPr lang="en-US" sz="1200" dirty="0" err="1"/>
              <a:t>Pastrone</a:t>
            </a:r>
            <a:r>
              <a:rPr lang="en-US" sz="1200" dirty="0"/>
              <a:t> (INFN-Torino</a:t>
            </a:r>
            <a:r>
              <a:rPr lang="en-US" sz="1200" dirty="0" smtClean="0"/>
              <a:t>), Lionel </a:t>
            </a:r>
            <a:r>
              <a:rPr lang="en-US" sz="1200" dirty="0" err="1"/>
              <a:t>Quettier</a:t>
            </a:r>
            <a:r>
              <a:rPr lang="en-US" sz="1200" dirty="0"/>
              <a:t> (CEA/IRFU), Magnet Panel </a:t>
            </a:r>
            <a:r>
              <a:rPr lang="en-US" sz="1200" dirty="0" smtClean="0"/>
              <a:t>link, Tor </a:t>
            </a:r>
            <a:r>
              <a:rPr lang="en-US" sz="1200" dirty="0" err="1"/>
              <a:t>Raubenheimer</a:t>
            </a:r>
            <a:r>
              <a:rPr lang="en-US" sz="1200" dirty="0"/>
              <a:t> (SLAC</a:t>
            </a:r>
            <a:r>
              <a:rPr lang="en-US" sz="1200" dirty="0" smtClean="0"/>
              <a:t>), Chris </a:t>
            </a:r>
            <a:r>
              <a:rPr lang="en-US" sz="1200" dirty="0"/>
              <a:t>Rogers (STFC-RAL</a:t>
            </a:r>
            <a:r>
              <a:rPr lang="en-US" sz="1200" dirty="0" smtClean="0"/>
              <a:t>), Mike </a:t>
            </a:r>
            <a:r>
              <a:rPr lang="en-US" sz="1200" dirty="0"/>
              <a:t>Seidel (EPFL and PSI</a:t>
            </a:r>
            <a:r>
              <a:rPr lang="en-US" sz="1200" dirty="0" smtClean="0"/>
              <a:t>), </a:t>
            </a:r>
            <a:r>
              <a:rPr lang="en-US" sz="1200" dirty="0" err="1" smtClean="0"/>
              <a:t>Diktys</a:t>
            </a:r>
            <a:r>
              <a:rPr lang="en-US" sz="1200" dirty="0" smtClean="0"/>
              <a:t> </a:t>
            </a:r>
            <a:r>
              <a:rPr lang="en-US" sz="1200" dirty="0" err="1"/>
              <a:t>Stratakis</a:t>
            </a:r>
            <a:r>
              <a:rPr lang="en-US" sz="1200" dirty="0"/>
              <a:t> (FNAL</a:t>
            </a:r>
            <a:r>
              <a:rPr lang="en-US" sz="1200" dirty="0" smtClean="0"/>
              <a:t>), Akira </a:t>
            </a:r>
            <a:r>
              <a:rPr lang="en-US" sz="1200" dirty="0"/>
              <a:t>Yamamoto (KEK and CERN</a:t>
            </a:r>
            <a:r>
              <a:rPr lang="en-US" sz="1200" dirty="0" smtClean="0"/>
              <a:t>)</a:t>
            </a:r>
            <a:r>
              <a:rPr lang="en-US" sz="1200" dirty="0"/>
              <a:t> </a:t>
            </a:r>
            <a:r>
              <a:rPr lang="en-US" sz="1200" b="1" dirty="0" smtClean="0"/>
              <a:t>Contributors: </a:t>
            </a:r>
            <a:r>
              <a:rPr lang="en-US" sz="1200" dirty="0" err="1" smtClean="0"/>
              <a:t>Alexej</a:t>
            </a:r>
            <a:r>
              <a:rPr lang="en-US" sz="1200" dirty="0" smtClean="0"/>
              <a:t> </a:t>
            </a:r>
            <a:r>
              <a:rPr lang="en-US" sz="1200" dirty="0" err="1"/>
              <a:t>Grudiev</a:t>
            </a:r>
            <a:r>
              <a:rPr lang="en-US" sz="1200" dirty="0"/>
              <a:t> (CERN)</a:t>
            </a:r>
            <a:r>
              <a:rPr lang="en-US" sz="1200" dirty="0" smtClean="0"/>
              <a:t>, Roberto </a:t>
            </a:r>
            <a:r>
              <a:rPr lang="en-US" sz="1200" dirty="0" err="1"/>
              <a:t>Losito</a:t>
            </a:r>
            <a:r>
              <a:rPr lang="en-US" sz="1200" dirty="0"/>
              <a:t> (CERN</a:t>
            </a:r>
            <a:r>
              <a:rPr lang="en-US" sz="1200" dirty="0" smtClean="0"/>
              <a:t>), Donatella </a:t>
            </a:r>
            <a:r>
              <a:rPr lang="en-US" sz="1200" dirty="0" err="1"/>
              <a:t>Lucchesi</a:t>
            </a:r>
            <a:r>
              <a:rPr lang="en-US" sz="1200" dirty="0"/>
              <a:t> (INFN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5" y="4743390"/>
            <a:ext cx="881504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And the participants to the community meetings and the study</a:t>
            </a:r>
            <a:endParaRPr lang="en-US" sz="1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195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Other Key Studies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934725"/>
            <a:ext cx="8892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R</a:t>
            </a:r>
            <a:r>
              <a:rPr lang="en-US" sz="1600" dirty="0" smtClean="0">
                <a:latin typeface="Calibri"/>
                <a:cs typeface="Calibri"/>
              </a:rPr>
              <a:t>eview </a:t>
            </a:r>
            <a:r>
              <a:rPr lang="en-US" sz="1600" b="1" dirty="0" smtClean="0">
                <a:latin typeface="Calibri"/>
                <a:cs typeface="Calibri"/>
              </a:rPr>
              <a:t>proton complex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average power of 2 MW is no problem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but merging into 5 pulses of 400 kJ per second needs to be verified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Collective effects </a:t>
            </a:r>
            <a:r>
              <a:rPr lang="en-US" sz="1600" dirty="0" smtClean="0">
                <a:latin typeface="Calibri"/>
                <a:cs typeface="Calibri"/>
              </a:rPr>
              <a:t>across the whole complex to identify bottlenecks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review apertures, feedback and other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first results for aperture </a:t>
            </a:r>
            <a:r>
              <a:rPr lang="en-US" sz="1600" dirty="0" smtClean="0">
                <a:latin typeface="Calibri"/>
                <a:cs typeface="Calibri"/>
              </a:rPr>
              <a:t>requirements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instability of interaction of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beam with matter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Power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cost </a:t>
            </a:r>
            <a:r>
              <a:rPr lang="en-US" sz="1600" b="1" dirty="0" err="1" smtClean="0">
                <a:latin typeface="Calibri"/>
                <a:cs typeface="Calibri"/>
              </a:rPr>
              <a:t>optimisation</a:t>
            </a:r>
            <a:endParaRPr lang="en-US" sz="1600" b="1" dirty="0" smtClean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Vacuum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absorber, instrumentation, cryogenics</a:t>
            </a:r>
            <a:r>
              <a:rPr lang="en-US" sz="1600" dirty="0" smtClean="0">
                <a:latin typeface="Calibri"/>
                <a:cs typeface="Calibri"/>
              </a:rPr>
              <a:t>, …  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Reuse of </a:t>
            </a:r>
            <a:r>
              <a:rPr lang="en-US" sz="1600" b="1" dirty="0" smtClean="0">
                <a:latin typeface="Calibri"/>
                <a:cs typeface="Calibri"/>
              </a:rPr>
              <a:t>existing infrastructure</a:t>
            </a:r>
            <a:r>
              <a:rPr lang="en-US" sz="1600" dirty="0" smtClean="0">
                <a:latin typeface="Calibri"/>
                <a:cs typeface="Calibri"/>
              </a:rPr>
              <a:t>, e.g. </a:t>
            </a:r>
            <a:r>
              <a:rPr lang="en-US" sz="1600" b="1" dirty="0" smtClean="0">
                <a:latin typeface="Calibri"/>
                <a:cs typeface="Calibri"/>
              </a:rPr>
              <a:t>LHC tunnel </a:t>
            </a:r>
            <a:r>
              <a:rPr lang="en-US" sz="1600" dirty="0" smtClean="0">
                <a:latin typeface="Calibri"/>
                <a:cs typeface="Calibri"/>
              </a:rPr>
              <a:t>to house accelerator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509668" y="1158280"/>
            <a:ext cx="231080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N. </a:t>
            </a:r>
            <a:r>
              <a:rPr lang="en-US" sz="1400" dirty="0" err="1" smtClean="0">
                <a:latin typeface="Calibri"/>
                <a:cs typeface="Calibri"/>
              </a:rPr>
              <a:t>Milas</a:t>
            </a:r>
            <a:r>
              <a:rPr lang="en-US" sz="1400" dirty="0" smtClean="0">
                <a:latin typeface="Calibri"/>
                <a:cs typeface="Calibri"/>
              </a:rPr>
              <a:t> et al. (ESS, Uppsala)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528544" y="1923678"/>
            <a:ext cx="2291928" cy="4924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E. </a:t>
            </a:r>
            <a:r>
              <a:rPr lang="en-US" sz="1400" dirty="0" err="1" smtClean="0">
                <a:latin typeface="Calibri"/>
                <a:cs typeface="Calibri"/>
              </a:rPr>
              <a:t>Metral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 (CERN, EPFL/CHART)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496124" y="3219822"/>
            <a:ext cx="165618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J. Ferreira Somoza, M. Wendt,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45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Initial Target Parameters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729651"/>
              </p:ext>
            </p:extLst>
          </p:nvPr>
        </p:nvGraphicFramePr>
        <p:xfrm>
          <a:off x="3203848" y="866743"/>
          <a:ext cx="4752529" cy="4081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/>
                <a:gridCol w="1047360"/>
                <a:gridCol w="928856"/>
                <a:gridCol w="887419"/>
                <a:gridCol w="87166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Parameter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Unit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L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 smtClean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1.8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40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 smtClean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 smtClean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b="1" dirty="0" smtClean="0">
                <a:latin typeface="Calibri"/>
                <a:cs typeface="Calibri"/>
              </a:rPr>
              <a:t>Note: currently focus on 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, also explore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dirty="0" smtClean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</a:t>
            </a:r>
            <a:r>
              <a:rPr lang="en-US" sz="1400" dirty="0" smtClean="0">
                <a:latin typeface="Calibri"/>
                <a:cs typeface="Calibri"/>
              </a:rPr>
              <a:t>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</a:t>
            </a:r>
            <a:r>
              <a:rPr lang="en-US" sz="1400" dirty="0" smtClean="0">
                <a:latin typeface="Calibri"/>
                <a:cs typeface="Calibri"/>
              </a:rPr>
              <a:t>chieve goal in 5 years 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FCC-</a:t>
            </a:r>
            <a:r>
              <a:rPr lang="en-US" sz="1400" dirty="0" err="1" smtClean="0">
                <a:latin typeface="Calibri"/>
                <a:cs typeface="Calibri"/>
              </a:rPr>
              <a:t>hh</a:t>
            </a:r>
            <a:r>
              <a:rPr lang="en-US" sz="1400" dirty="0" smtClean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</a:t>
            </a:r>
            <a:r>
              <a:rPr lang="en-US" sz="1400" dirty="0" smtClean="0">
                <a:latin typeface="Calibri"/>
                <a:cs typeface="Calibri"/>
              </a:rPr>
              <a:t>detectors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CLIC at 3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endParaRPr lang="en-US" sz="1400" b="1" dirty="0" smtClean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smtClean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Available Power</a:t>
            </a:r>
            <a:endParaRPr lang="en-US" sz="3200" dirty="0">
              <a:latin typeface="Calibri"/>
              <a:cs typeface="Calibri"/>
            </a:endParaRPr>
          </a:p>
        </p:txBody>
      </p:sp>
      <p:pic>
        <p:nvPicPr>
          <p:cNvPr id="7" name="Picture 6" descr="Screenshot 2022-10-13 at 12.42.4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1" r="41250"/>
          <a:stretch/>
        </p:blipFill>
        <p:spPr>
          <a:xfrm>
            <a:off x="3491880" y="1221848"/>
            <a:ext cx="5372100" cy="23241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070" y="816263"/>
            <a:ext cx="30497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Consider </a:t>
            </a:r>
            <a:r>
              <a:rPr lang="en-US" sz="1600" dirty="0" err="1" smtClean="0">
                <a:latin typeface="Calibri"/>
                <a:cs typeface="Calibri"/>
              </a:rPr>
              <a:t>nTOF</a:t>
            </a:r>
            <a:r>
              <a:rPr lang="en-US" sz="1600" dirty="0" smtClean="0">
                <a:latin typeface="Calibri"/>
                <a:cs typeface="Calibri"/>
              </a:rPr>
              <a:t>-like beam for cooling experiment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Higher power for target (and maybe cooling) tests if possible, up to O(100 kW)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If SPL were, installed could use its beam, e.g. 5 </a:t>
            </a:r>
            <a:r>
              <a:rPr lang="en-US" sz="1600" dirty="0" err="1" smtClean="0">
                <a:latin typeface="Calibri"/>
                <a:cs typeface="Calibri"/>
              </a:rPr>
              <a:t>GeV</a:t>
            </a:r>
            <a:r>
              <a:rPr lang="en-US" sz="1600" dirty="0" smtClean="0">
                <a:latin typeface="Calibri"/>
                <a:cs typeface="Calibri"/>
              </a:rPr>
              <a:t>, 4 MW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0190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059582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The </a:t>
            </a:r>
            <a:r>
              <a:rPr lang="en-US" sz="1600" dirty="0"/>
              <a:t>R&amp;D plan will describe the R&amp;D path toward the collider, in particular during the CDR phase, </a:t>
            </a:r>
            <a:r>
              <a:rPr lang="en-US" sz="1600" dirty="0" smtClean="0"/>
              <a:t>and will </a:t>
            </a:r>
            <a:r>
              <a:rPr lang="en-US" sz="1600" dirty="0"/>
              <a:t>comprise the elements below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An </a:t>
            </a:r>
            <a:r>
              <a:rPr lang="en-US" sz="1600" dirty="0"/>
              <a:t>integrated concept of a </a:t>
            </a:r>
            <a:r>
              <a:rPr lang="en-US" sz="1600" dirty="0" err="1"/>
              <a:t>muon</a:t>
            </a:r>
            <a:r>
              <a:rPr lang="en-US" sz="1600" dirty="0"/>
              <a:t> cooling cell that will allow construction and testing of this </a:t>
            </a:r>
            <a:r>
              <a:rPr lang="en-US" sz="1600" dirty="0" smtClean="0"/>
              <a:t>key novel component.</a:t>
            </a:r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concept of the facility to provide the </a:t>
            </a:r>
            <a:r>
              <a:rPr lang="en-US" sz="1600" dirty="0" err="1"/>
              <a:t>muon</a:t>
            </a:r>
            <a:r>
              <a:rPr lang="en-US" sz="1600" dirty="0"/>
              <a:t> beam to test the cells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An </a:t>
            </a:r>
            <a:r>
              <a:rPr lang="en-US" sz="1600" dirty="0"/>
              <a:t>evaluation of whether this facility can be installed at CERN or another </a:t>
            </a:r>
            <a:r>
              <a:rPr lang="en-US" sz="1600" dirty="0" smtClean="0"/>
              <a:t>site.</a:t>
            </a:r>
            <a:endParaRPr lang="en-US" sz="1600" dirty="0"/>
          </a:p>
          <a:p>
            <a:r>
              <a:rPr lang="en-US" sz="1600" dirty="0" smtClean="0"/>
              <a:t>A </a:t>
            </a:r>
            <a:r>
              <a:rPr lang="en-US" sz="1600" dirty="0"/>
              <a:t>description of other R&amp;D efforts required during the CDR phase including other </a:t>
            </a:r>
            <a:r>
              <a:rPr lang="en-US" sz="1600" dirty="0" smtClean="0"/>
              <a:t>demonstrators.</a:t>
            </a:r>
          </a:p>
          <a:p>
            <a:pPr marL="0" indent="0">
              <a:buNone/>
            </a:pPr>
            <a:r>
              <a:rPr lang="en-US" sz="1600" dirty="0" smtClean="0"/>
              <a:t>This </a:t>
            </a:r>
            <a:r>
              <a:rPr lang="en-US" sz="1600" dirty="0"/>
              <a:t>R&amp;D plan will allow the community to understand the technically limited timeline for the </a:t>
            </a:r>
            <a:r>
              <a:rPr lang="en-US" sz="1600" dirty="0" err="1"/>
              <a:t>muoncollider</a:t>
            </a:r>
            <a:r>
              <a:rPr lang="en-US" sz="1600" dirty="0"/>
              <a:t> development after the next ESPPU.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R&amp;D Plan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157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alibri"/>
                <a:cs typeface="Calibri"/>
              </a:rPr>
              <a:t>Roadmap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547018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400" dirty="0" smtClean="0"/>
              <a:t>In </a:t>
            </a:r>
            <a:r>
              <a:rPr lang="en-US" sz="1400" b="1" dirty="0" smtClean="0"/>
              <a:t>aspirational scenario </a:t>
            </a:r>
            <a:r>
              <a:rPr lang="en-US" sz="1400" dirty="0" smtClean="0"/>
              <a:t>can make </a:t>
            </a:r>
            <a:r>
              <a:rPr lang="en-US" sz="1400" b="1" dirty="0" smtClean="0"/>
              <a:t>informed decisions</a:t>
            </a:r>
            <a:r>
              <a:rPr lang="en-US" sz="1400" dirty="0" smtClean="0"/>
              <a:t>: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Three </a:t>
            </a:r>
            <a:r>
              <a:rPr lang="en-US" sz="1400" dirty="0"/>
              <a:t>main deliverables are foreseen:</a:t>
            </a:r>
          </a:p>
          <a:p>
            <a:r>
              <a:rPr lang="en-US" sz="1400" dirty="0"/>
              <a:t>a </a:t>
            </a:r>
            <a:r>
              <a:rPr lang="en-US" sz="1400" b="1" dirty="0"/>
              <a:t>Project Evaluation Report </a:t>
            </a:r>
            <a:r>
              <a:rPr lang="en-US" sz="1400" dirty="0"/>
              <a:t>for the next ESPPU will contain an assessment of whether the 10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  <a:r>
              <a:rPr lang="en-US" sz="1400" dirty="0" err="1"/>
              <a:t>muon</a:t>
            </a:r>
            <a:r>
              <a:rPr lang="en-US" sz="1400" dirty="0"/>
              <a:t> collider is a promising option and identify the required compromises to </a:t>
            </a:r>
            <a:r>
              <a:rPr lang="en-US" sz="1400" dirty="0" err="1"/>
              <a:t>realise</a:t>
            </a:r>
            <a:r>
              <a:rPr lang="en-US" sz="1400" dirty="0"/>
              <a:t> a 3 </a:t>
            </a:r>
            <a:r>
              <a:rPr lang="en-US" sz="1400" dirty="0" err="1"/>
              <a:t>TeV</a:t>
            </a:r>
            <a:r>
              <a:rPr lang="en-US" sz="1400" dirty="0"/>
              <a:t> option by 2045. In particular the questions below would be addressed.</a:t>
            </a:r>
          </a:p>
          <a:p>
            <a:pPr lvl="1"/>
            <a:r>
              <a:rPr lang="en-US" sz="1400" dirty="0"/>
              <a:t>What is a realistic luminosity target?</a:t>
            </a:r>
          </a:p>
          <a:p>
            <a:pPr lvl="1"/>
            <a:r>
              <a:rPr lang="en-US" sz="1400" dirty="0"/>
              <a:t>What are the background conditions in the detector?</a:t>
            </a:r>
          </a:p>
          <a:p>
            <a:pPr lvl="1"/>
            <a:r>
              <a:rPr lang="en-US" sz="1400" dirty="0"/>
              <a:t>Can one consider implementing such a collider at CERN or other sites, and can it have one or two detectors?</a:t>
            </a:r>
          </a:p>
          <a:p>
            <a:pPr lvl="1"/>
            <a:r>
              <a:rPr lang="en-US" sz="1400" dirty="0"/>
              <a:t>What are the key performance specifications of the components and what is the maturity of the technologies?</a:t>
            </a:r>
          </a:p>
          <a:p>
            <a:pPr lvl="1"/>
            <a:r>
              <a:rPr lang="en-US" sz="1400" dirty="0"/>
              <a:t>What are the cost drivers and what is the cost scale of such a collider?</a:t>
            </a:r>
          </a:p>
          <a:p>
            <a:pPr lvl="1"/>
            <a:r>
              <a:rPr lang="en-US" sz="1400" dirty="0"/>
              <a:t>What are the power drivers and what is the power consumption scale of the collider?</a:t>
            </a:r>
          </a:p>
          <a:p>
            <a:pPr lvl="1"/>
            <a:r>
              <a:rPr lang="en-US" sz="1400" dirty="0"/>
              <a:t>What are the key risks of the project?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R&amp;D Plan </a:t>
            </a:r>
            <a:r>
              <a:rPr lang="en-US" sz="1400" dirty="0"/>
              <a:t>that describes </a:t>
            </a:r>
            <a:r>
              <a:rPr lang="en-US" sz="1400" dirty="0" smtClean="0"/>
              <a:t>an R&amp;D </a:t>
            </a:r>
            <a:r>
              <a:rPr lang="en-US" sz="1400" dirty="0"/>
              <a:t>path towards the collider; 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Interim Report </a:t>
            </a:r>
            <a:r>
              <a:rPr lang="en-US" sz="1400" dirty="0"/>
              <a:t>by the end of 2023 that documents progress and allows the wider community to update their view of the concept and to give feedback to the collaboration. </a:t>
            </a:r>
          </a:p>
          <a:p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44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627534"/>
            <a:ext cx="8305800" cy="38969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Will allow </a:t>
            </a:r>
            <a:r>
              <a:rPr lang="en-US" sz="1600" b="1" dirty="0" smtClean="0"/>
              <a:t>partially informed decisions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</a:t>
            </a:r>
            <a:r>
              <a:rPr lang="en-US" sz="1600" dirty="0" smtClean="0"/>
              <a:t>of </a:t>
            </a:r>
            <a:r>
              <a:rPr lang="en-US" sz="1600" dirty="0"/>
              <a:t>neutrino flux and </a:t>
            </a:r>
            <a:r>
              <a:rPr lang="en-US" sz="1600" dirty="0" smtClean="0"/>
              <a:t>alignment system</a:t>
            </a:r>
          </a:p>
          <a:p>
            <a:r>
              <a:rPr lang="en-US" sz="1600" dirty="0" smtClean="0"/>
              <a:t>No alternative superconducting fast</a:t>
            </a:r>
            <a:r>
              <a:rPr lang="en-US" sz="1600" dirty="0"/>
              <a:t>-ramping magnet </a:t>
            </a:r>
            <a:r>
              <a:rPr lang="en-US" sz="1600" dirty="0" smtClean="0"/>
              <a:t>system</a:t>
            </a:r>
          </a:p>
          <a:p>
            <a:r>
              <a:rPr lang="en-US" sz="1600" dirty="0"/>
              <a:t>S</a:t>
            </a:r>
            <a:r>
              <a:rPr lang="en-US" sz="1600" dirty="0" smtClean="0"/>
              <a:t>everal </a:t>
            </a:r>
            <a:r>
              <a:rPr lang="en-US" sz="1600" dirty="0"/>
              <a:t>collider systems would </a:t>
            </a:r>
            <a:r>
              <a:rPr lang="en-US" sz="1600" dirty="0" smtClean="0"/>
              <a:t>(almost) not </a:t>
            </a:r>
            <a:r>
              <a:rPr lang="en-US" sz="1600" dirty="0"/>
              <a:t>be covered, in </a:t>
            </a:r>
            <a:r>
              <a:rPr lang="en-US" sz="1600" dirty="0" smtClean="0"/>
              <a:t>particular</a:t>
            </a:r>
            <a:endParaRPr lang="en-US" sz="1600" dirty="0"/>
          </a:p>
          <a:p>
            <a:pPr lvl="1"/>
            <a:r>
              <a:rPr lang="en-US" sz="1600" dirty="0" smtClean="0"/>
              <a:t>the </a:t>
            </a:r>
            <a:r>
              <a:rPr lang="en-US" sz="1600" dirty="0" err="1" smtClean="0"/>
              <a:t>linacs</a:t>
            </a:r>
            <a:endParaRPr lang="en-US" sz="16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target </a:t>
            </a:r>
            <a:r>
              <a:rPr lang="en-US" sz="1600" dirty="0" smtClean="0"/>
              <a:t>complex</a:t>
            </a:r>
            <a:endParaRPr lang="en-US" sz="1600" dirty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proton </a:t>
            </a:r>
            <a:r>
              <a:rPr lang="en-US" sz="1600" dirty="0" smtClean="0"/>
              <a:t>complex</a:t>
            </a:r>
            <a:endParaRPr lang="en-US" sz="1600" dirty="0"/>
          </a:p>
          <a:p>
            <a:pPr lvl="1"/>
            <a:r>
              <a:rPr lang="en-US" sz="1600" dirty="0"/>
              <a:t>engineering considerations of the </a:t>
            </a:r>
            <a:r>
              <a:rPr lang="en-US" sz="1600" dirty="0" err="1"/>
              <a:t>muon</a:t>
            </a:r>
            <a:r>
              <a:rPr lang="en-US" sz="1600" dirty="0"/>
              <a:t> cooling cells</a:t>
            </a:r>
          </a:p>
          <a:p>
            <a:pPr lvl="1"/>
            <a:r>
              <a:rPr lang="en-US" sz="1600" dirty="0" smtClean="0"/>
              <a:t>alternative </a:t>
            </a:r>
            <a:r>
              <a:rPr lang="en-US" sz="1600" dirty="0"/>
              <a:t>designs for the final cooling </a:t>
            </a:r>
            <a:r>
              <a:rPr lang="en-US" sz="1600" dirty="0" smtClean="0"/>
              <a:t>system, acceleration, collider ring</a:t>
            </a:r>
            <a:endParaRPr lang="en-US" sz="1600" dirty="0"/>
          </a:p>
          <a:p>
            <a:r>
              <a:rPr lang="en-US" sz="1600" dirty="0" smtClean="0"/>
              <a:t>No RF test </a:t>
            </a:r>
            <a:r>
              <a:rPr lang="en-US" sz="1600" dirty="0"/>
              <a:t>stand would be </a:t>
            </a:r>
            <a:r>
              <a:rPr lang="en-US" sz="1600" dirty="0" smtClean="0"/>
              <a:t>constructed for </a:t>
            </a:r>
            <a:r>
              <a:rPr lang="en-US" sz="1600" dirty="0"/>
              <a:t>the </a:t>
            </a:r>
            <a:r>
              <a:rPr lang="en-US" sz="1600" dirty="0" err="1"/>
              <a:t>muon</a:t>
            </a:r>
            <a:r>
              <a:rPr lang="en-US" sz="1600" dirty="0"/>
              <a:t> cooling accelerating </a:t>
            </a:r>
            <a:r>
              <a:rPr lang="en-US" sz="1600" dirty="0" smtClean="0"/>
              <a:t>cavities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cell for the test </a:t>
            </a:r>
            <a:r>
              <a:rPr lang="en-US" sz="1600" dirty="0" err="1" smtClean="0"/>
              <a:t>programme</a:t>
            </a:r>
            <a:endParaRPr lang="en-US" sz="1600" dirty="0" smtClean="0"/>
          </a:p>
          <a:p>
            <a:r>
              <a:rPr lang="en-US" sz="1600" dirty="0" smtClean="0"/>
              <a:t>No </a:t>
            </a:r>
            <a:r>
              <a:rPr lang="en-US" sz="1600" dirty="0"/>
              <a:t>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demonstrator </a:t>
            </a:r>
            <a:r>
              <a:rPr lang="en-US" sz="1600" dirty="0" smtClean="0"/>
              <a:t>facility</a:t>
            </a:r>
          </a:p>
          <a:p>
            <a:r>
              <a:rPr lang="en-US" sz="1600" dirty="0" smtClean="0"/>
              <a:t>No </a:t>
            </a:r>
            <a:r>
              <a:rPr lang="en-US" sz="1600" dirty="0"/>
              <a:t>concept </a:t>
            </a:r>
            <a:r>
              <a:rPr lang="en-US" sz="1600" dirty="0" smtClean="0"/>
              <a:t>of RF power sources</a:t>
            </a:r>
            <a:endParaRPr lang="en-US" sz="1600" dirty="0"/>
          </a:p>
          <a:p>
            <a:r>
              <a:rPr lang="en-US" sz="1600" dirty="0" smtClean="0"/>
              <a:t>No tests/models </a:t>
            </a:r>
            <a:r>
              <a:rPr lang="en-US" sz="1600" dirty="0"/>
              <a:t>to </a:t>
            </a:r>
            <a:r>
              <a:rPr lang="en-US" sz="1600" dirty="0" smtClean="0"/>
              <a:t>develop solenoid technology.</a:t>
            </a:r>
            <a:endParaRPr 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Minimal Scenario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333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0AAC4136-CFFF-DDCD-67B0-029A10F66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  <a:t>Collaboration documents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3D8D455-26C2-65DE-544E-B1102ED465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Memorandum of Collaboration(</a:t>
            </a:r>
            <a:r>
              <a:rPr lang="en-GB" dirty="0" err="1"/>
              <a:t>MoC</a:t>
            </a:r>
            <a:r>
              <a:rPr lang="en-GB" dirty="0"/>
              <a:t>): Being signed by collaboration members (list shown earlier)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Governance document: “Collaboration own” document, with updated description of the organisation, also taking into account being part of the European Accelerator R&amp;D roadmap: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62038E7-169B-DA8A-01EC-AA0FA15FF88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/>
              <a:pPr/>
              <a:t>5</a:t>
            </a:fld>
            <a:endParaRPr lang="en-GB" dirty="0"/>
          </a:p>
        </p:txBody>
      </p:sp>
      <p:pic>
        <p:nvPicPr>
          <p:cNvPr id="5" name="Picture 4" descr="p0.pdf">
            <a:extLst>
              <a:ext uri="{FF2B5EF4-FFF2-40B4-BE49-F238E27FC236}">
                <a16:creationId xmlns:a16="http://schemas.microsoft.com/office/drawing/2014/main" xmlns="" id="{0BB94AD0-D53B-4E66-0A6F-582BE01170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3" t="5515" r="13905" b="75829"/>
          <a:stretch/>
        </p:blipFill>
        <p:spPr>
          <a:xfrm>
            <a:off x="1763572" y="1235622"/>
            <a:ext cx="4860540" cy="1503875"/>
          </a:xfrm>
          <a:prstGeom prst="rect">
            <a:avLst/>
          </a:prstGeom>
        </p:spPr>
      </p:pic>
      <p:pic>
        <p:nvPicPr>
          <p:cNvPr id="6" name="Picture 5" descr="Muon_Collider_Governance_title.pdf">
            <a:extLst>
              <a:ext uri="{FF2B5EF4-FFF2-40B4-BE49-F238E27FC236}">
                <a16:creationId xmlns:a16="http://schemas.microsoft.com/office/drawing/2014/main" xmlns="" id="{45143C0E-2F1C-BBEA-9CF8-41447D1B08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22177" r="15258" b="53119"/>
          <a:stretch/>
        </p:blipFill>
        <p:spPr>
          <a:xfrm>
            <a:off x="2265339" y="3352029"/>
            <a:ext cx="3942438" cy="160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641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123479"/>
            <a:ext cx="6781800" cy="432048"/>
          </a:xfrm>
        </p:spPr>
        <p:txBody>
          <a:bodyPr/>
          <a:lstStyle/>
          <a:p>
            <a:r>
              <a:rPr lang="en-GB" b="0" dirty="0" smtClean="0">
                <a:latin typeface="+mj-lt"/>
              </a:rPr>
              <a:t>Schedule</a:t>
            </a:r>
            <a:endParaRPr lang="en-GB" b="0" dirty="0">
              <a:latin typeface="+mj-lt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939801"/>
            <a:ext cx="7848600" cy="3469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84" y="4099773"/>
            <a:ext cx="3189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2023</a:t>
            </a:r>
          </a:p>
          <a:p>
            <a:r>
              <a:rPr lang="en-US" sz="1600" dirty="0" smtClean="0"/>
              <a:t>Interim Report to gauge progress</a:t>
            </a:r>
          </a:p>
          <a:p>
            <a:r>
              <a:rPr lang="en-US" sz="1600" dirty="0" smtClean="0"/>
              <a:t>Initial baseline defined</a:t>
            </a:r>
            <a:endParaRPr lang="en-US" sz="1600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609316" y="2067697"/>
            <a:ext cx="1954572" cy="2032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3888" y="4335579"/>
            <a:ext cx="20162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2025</a:t>
            </a:r>
          </a:p>
          <a:p>
            <a:r>
              <a:rPr lang="en-US" sz="1600" dirty="0" smtClean="0"/>
              <a:t>Assessment Report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2209429"/>
            <a:ext cx="276401" cy="210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4313809"/>
            <a:ext cx="23762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2025-2027</a:t>
            </a:r>
          </a:p>
          <a:p>
            <a:r>
              <a:rPr lang="en-US" sz="1600" dirty="0" smtClean="0"/>
              <a:t>R&amp;D plan will be refined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16764" y="3329937"/>
            <a:ext cx="1430532" cy="9183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943600" y="3329937"/>
            <a:ext cx="403696" cy="941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573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2355726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5220072" y="2471298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148064" y="1391920"/>
            <a:ext cx="3635896" cy="9638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48064" y="1419622"/>
            <a:ext cx="3635896" cy="963806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Discovery reach</a:t>
            </a:r>
          </a:p>
          <a:p>
            <a:r>
              <a:rPr lang="en-US" sz="1400" dirty="0" smtClean="0">
                <a:latin typeface="Calibri"/>
                <a:cs typeface="Calibri"/>
              </a:rPr>
              <a:t>14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lepton collisions are comparable to </a:t>
            </a:r>
            <a:r>
              <a:rPr lang="en-US" sz="1400" dirty="0" smtClean="0">
                <a:latin typeface="Calibri"/>
                <a:cs typeface="Calibri"/>
              </a:rPr>
              <a:t>100-200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proton collisions for production of heavy particle pairs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483518"/>
            <a:ext cx="720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 smtClean="0">
                <a:latin typeface="Calibri"/>
                <a:cs typeface="Calibri"/>
              </a:rPr>
              <a:t>programme</a:t>
            </a:r>
            <a:r>
              <a:rPr lang="en-US" sz="1600" dirty="0" smtClean="0">
                <a:latin typeface="Calibri"/>
                <a:cs typeface="Calibri"/>
              </a:rPr>
              <a:t> in UK and alternatives studies by INFN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1203598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New strong interest: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Focus on </a:t>
            </a:r>
            <a:r>
              <a:rPr lang="en-US" sz="1600" b="1" dirty="0" smtClean="0">
                <a:latin typeface="Calibri"/>
                <a:cs typeface="Calibri"/>
              </a:rPr>
              <a:t>high energy </a:t>
            </a:r>
            <a:r>
              <a:rPr lang="en-US" sz="1600" dirty="0" smtClean="0">
                <a:latin typeface="Calibri"/>
                <a:cs typeface="Calibri"/>
              </a:rPr>
              <a:t>with </a:t>
            </a:r>
            <a:r>
              <a:rPr lang="en-US" sz="1600" b="1" dirty="0" smtClean="0">
                <a:latin typeface="Calibri"/>
                <a:cs typeface="Calibri"/>
              </a:rPr>
              <a:t>high luminosity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10+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endParaRPr lang="en-US" sz="1600" dirty="0" smtClean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 smtClean="0">
                <a:latin typeface="Calibri"/>
                <a:cs typeface="Calibri"/>
              </a:rPr>
              <a:t>TeV</a:t>
            </a:r>
            <a:r>
              <a:rPr lang="en-US" sz="1600" dirty="0" smtClean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T</a:t>
            </a:r>
            <a:r>
              <a:rPr lang="en-US" sz="1600" b="1" dirty="0" smtClean="0">
                <a:latin typeface="Calibri"/>
                <a:cs typeface="Calibri"/>
              </a:rPr>
              <a:t>echnology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design advances</a:t>
            </a: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Combines</a:t>
            </a:r>
            <a:r>
              <a:rPr lang="en-US" sz="1600" b="1" dirty="0" smtClean="0">
                <a:latin typeface="Calibri"/>
                <a:cs typeface="Calibri"/>
              </a:rPr>
              <a:t> precision physics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discovery reach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7544" y="3175516"/>
            <a:ext cx="3887489" cy="16839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74191" y="3147814"/>
            <a:ext cx="3845273" cy="747782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/>
                <a:cs typeface="Calibri"/>
              </a:rPr>
              <a:t>Luminosity goal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(Similar to L(E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CM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&gt; 0.99 E</a:t>
            </a:r>
            <a:r>
              <a:rPr lang="en-US" sz="1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CM,0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 CLIC at 3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4x10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35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cm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-2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 at 14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0" name="Picture 19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63" y="3985252"/>
            <a:ext cx="3560955" cy="714220"/>
          </a:xfrm>
          <a:prstGeom prst="rect">
            <a:avLst/>
          </a:prstGeom>
        </p:spPr>
      </p:pic>
      <p:sp>
        <p:nvSpPr>
          <p:cNvPr id="25" name="Frame 24"/>
          <p:cNvSpPr/>
          <p:nvPr/>
        </p:nvSpPr>
        <p:spPr>
          <a:xfrm>
            <a:off x="539552" y="3887753"/>
            <a:ext cx="3779913" cy="943947"/>
          </a:xfrm>
          <a:prstGeom prst="frame">
            <a:avLst>
              <a:gd name="adj1" fmla="val 76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35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smtClean="0">
                <a:latin typeface="Calibri"/>
                <a:cs typeface="Calibri"/>
              </a:rPr>
              <a:t>Other Key Studies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934725"/>
            <a:ext cx="8892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R</a:t>
            </a:r>
            <a:r>
              <a:rPr lang="en-US" sz="1600" dirty="0" smtClean="0">
                <a:latin typeface="Calibri"/>
                <a:cs typeface="Calibri"/>
              </a:rPr>
              <a:t>eview </a:t>
            </a:r>
            <a:r>
              <a:rPr lang="en-US" sz="1600" b="1" dirty="0" smtClean="0">
                <a:latin typeface="Calibri"/>
                <a:cs typeface="Calibri"/>
              </a:rPr>
              <a:t>proton complex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average power of 2 MW is no problem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but merging into 5 pulses of 400 kJ per second needs to be verified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Collective effects </a:t>
            </a:r>
            <a:r>
              <a:rPr lang="en-US" sz="1600" dirty="0" smtClean="0">
                <a:latin typeface="Calibri"/>
                <a:cs typeface="Calibri"/>
              </a:rPr>
              <a:t>across the whole complex to identify bottlenecks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review apertures, feedback and other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first results for aperture </a:t>
            </a:r>
            <a:r>
              <a:rPr lang="en-US" sz="1600" dirty="0" smtClean="0">
                <a:latin typeface="Calibri"/>
                <a:cs typeface="Calibri"/>
              </a:rPr>
              <a:t>requirements</a:t>
            </a: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potential instability of interaction of </a:t>
            </a:r>
            <a:r>
              <a:rPr lang="en-US" sz="1600" dirty="0" err="1" smtClean="0">
                <a:latin typeface="Calibri"/>
                <a:cs typeface="Calibri"/>
              </a:rPr>
              <a:t>muon</a:t>
            </a:r>
            <a:r>
              <a:rPr lang="en-US" sz="1600" dirty="0" smtClean="0">
                <a:latin typeface="Calibri"/>
                <a:cs typeface="Calibri"/>
              </a:rPr>
              <a:t> beam with matter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Power </a:t>
            </a:r>
            <a:r>
              <a:rPr lang="en-US" sz="1600" dirty="0" smtClean="0">
                <a:latin typeface="Calibri"/>
                <a:cs typeface="Calibri"/>
              </a:rPr>
              <a:t>and</a:t>
            </a:r>
            <a:r>
              <a:rPr lang="en-US" sz="1600" b="1" dirty="0" smtClean="0">
                <a:latin typeface="Calibri"/>
                <a:cs typeface="Calibri"/>
              </a:rPr>
              <a:t> cost </a:t>
            </a:r>
            <a:r>
              <a:rPr lang="en-US" sz="1600" b="1" dirty="0" err="1" smtClean="0">
                <a:latin typeface="Calibri"/>
                <a:cs typeface="Calibri"/>
              </a:rPr>
              <a:t>optimisation</a:t>
            </a:r>
            <a:endParaRPr lang="en-US" sz="1600" b="1" dirty="0" smtClean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Vacuum</a:t>
            </a:r>
            <a:r>
              <a:rPr lang="en-US" sz="1600" dirty="0" smtClean="0">
                <a:latin typeface="Calibri"/>
                <a:cs typeface="Calibri"/>
              </a:rPr>
              <a:t> and </a:t>
            </a:r>
            <a:r>
              <a:rPr lang="en-US" sz="1600" b="1" dirty="0" smtClean="0">
                <a:latin typeface="Calibri"/>
                <a:cs typeface="Calibri"/>
              </a:rPr>
              <a:t>absorber, instrumentation, cryogenics</a:t>
            </a:r>
            <a:r>
              <a:rPr lang="en-US" sz="1600" dirty="0" smtClean="0">
                <a:latin typeface="Calibri"/>
                <a:cs typeface="Calibri"/>
              </a:rPr>
              <a:t>, …  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Reuse of </a:t>
            </a:r>
            <a:r>
              <a:rPr lang="en-US" sz="1600" b="1" dirty="0" smtClean="0">
                <a:latin typeface="Calibri"/>
                <a:cs typeface="Calibri"/>
              </a:rPr>
              <a:t>existing infrastructure</a:t>
            </a:r>
            <a:r>
              <a:rPr lang="en-US" sz="1600" dirty="0" smtClean="0">
                <a:latin typeface="Calibri"/>
                <a:cs typeface="Calibri"/>
              </a:rPr>
              <a:t>, e.g. </a:t>
            </a:r>
            <a:r>
              <a:rPr lang="en-US" sz="1600" b="1" dirty="0" smtClean="0">
                <a:latin typeface="Calibri"/>
                <a:cs typeface="Calibri"/>
              </a:rPr>
              <a:t>LHC tunnel </a:t>
            </a:r>
            <a:r>
              <a:rPr lang="en-US" sz="1600" dirty="0" smtClean="0">
                <a:latin typeface="Calibri"/>
                <a:cs typeface="Calibri"/>
              </a:rPr>
              <a:t>to house accelerator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509668" y="1158280"/>
            <a:ext cx="231080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N. </a:t>
            </a:r>
            <a:r>
              <a:rPr lang="en-US" sz="1400" dirty="0" err="1" smtClean="0">
                <a:latin typeface="Calibri"/>
                <a:cs typeface="Calibri"/>
              </a:rPr>
              <a:t>Milas</a:t>
            </a:r>
            <a:r>
              <a:rPr lang="en-US" sz="1400" dirty="0" smtClean="0">
                <a:latin typeface="Calibri"/>
                <a:cs typeface="Calibri"/>
              </a:rPr>
              <a:t> et al. (ESS, Uppsala)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528544" y="1923678"/>
            <a:ext cx="2291928" cy="4924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E. </a:t>
            </a:r>
            <a:r>
              <a:rPr lang="en-US" sz="1400" dirty="0" err="1" smtClean="0">
                <a:latin typeface="Calibri"/>
                <a:cs typeface="Calibri"/>
              </a:rPr>
              <a:t>Metral</a:t>
            </a:r>
            <a:r>
              <a:rPr lang="en-US" sz="1400" dirty="0" smtClean="0">
                <a:latin typeface="Calibri"/>
                <a:cs typeface="Calibri"/>
              </a:rPr>
              <a:t> et al</a:t>
            </a:r>
            <a:r>
              <a:rPr lang="en-US" sz="1200" dirty="0" smtClean="0">
                <a:latin typeface="Calibri"/>
                <a:cs typeface="Calibri"/>
              </a:rPr>
              <a:t>. (CERN, EPFL/CHART)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496124" y="3219822"/>
            <a:ext cx="165618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J. Ferreira Somoza, M. Wendt, et al</a:t>
            </a:r>
            <a:r>
              <a:rPr lang="en-US" sz="12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46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 smtClean="0">
                <a:latin typeface="Calibri"/>
                <a:cs typeface="Calibri"/>
              </a:rPr>
              <a:t>Muon</a:t>
            </a:r>
            <a:r>
              <a:rPr lang="en-GB" sz="3200" dirty="0" smtClean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 smtClean="0">
                <a:latin typeface="Calibri"/>
                <a:cs typeface="Calibri"/>
              </a:rPr>
              <a:t>D. Schulte, S. Stapnes                  Muon Collider, LDG,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7504" y="555526"/>
            <a:ext cx="4196254" cy="4304782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At 10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O(40 000 </a:t>
            </a:r>
            <a:r>
              <a:rPr lang="en-US" sz="1400" dirty="0" err="1" smtClean="0">
                <a:latin typeface="Calibri"/>
                <a:cs typeface="Calibri"/>
              </a:rPr>
              <a:t>muons</a:t>
            </a:r>
            <a:r>
              <a:rPr lang="en-US" sz="1400" dirty="0" smtClean="0">
                <a:latin typeface="Calibri"/>
                <a:cs typeface="Calibri"/>
              </a:rPr>
              <a:t>/m bunch crossing decay)</a:t>
            </a: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About 1/3 of energy in electrons and positrons:</a:t>
            </a:r>
          </a:p>
          <a:p>
            <a:pPr marL="0" indent="0">
              <a:buNone/>
            </a:pPr>
            <a:endParaRPr lang="en-US" sz="1400" b="1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alibri"/>
                <a:cs typeface="Calibri"/>
              </a:rPr>
              <a:t>Masks </a:t>
            </a:r>
            <a:r>
              <a:rPr lang="en-US" sz="1400" dirty="0" smtClean="0">
                <a:latin typeface="Calibri"/>
                <a:cs typeface="Calibri"/>
              </a:rPr>
              <a:t>protect detectors from </a:t>
            </a:r>
            <a:r>
              <a:rPr lang="en-US" sz="1400" b="1" dirty="0" smtClean="0">
                <a:latin typeface="Calibri"/>
                <a:cs typeface="Calibri"/>
              </a:rPr>
              <a:t>background</a:t>
            </a:r>
          </a:p>
          <a:p>
            <a:r>
              <a:rPr lang="en-US" sz="1400" b="1" dirty="0" err="1" smtClean="0">
                <a:latin typeface="Calibri"/>
                <a:cs typeface="Calibri"/>
              </a:rPr>
              <a:t>optimising</a:t>
            </a:r>
            <a:r>
              <a:rPr lang="en-US" sz="1400" b="1" dirty="0" smtClean="0">
                <a:latin typeface="Calibri"/>
                <a:cs typeface="Calibri"/>
              </a:rPr>
              <a:t> 10 </a:t>
            </a:r>
            <a:r>
              <a:rPr lang="en-US" sz="1400" b="1" dirty="0" err="1" smtClean="0">
                <a:latin typeface="Calibri"/>
                <a:cs typeface="Calibri"/>
              </a:rPr>
              <a:t>TeV</a:t>
            </a:r>
            <a:r>
              <a:rPr lang="en-US" sz="1400" b="1" dirty="0" smtClean="0">
                <a:latin typeface="Calibri"/>
                <a:cs typeface="Calibri"/>
              </a:rPr>
              <a:t> design</a:t>
            </a:r>
            <a:endParaRPr lang="en-US" sz="14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Other mitigation</a:t>
            </a:r>
          </a:p>
          <a:p>
            <a:r>
              <a:rPr lang="en-US" sz="1400" dirty="0">
                <a:latin typeface="Calibri"/>
                <a:cs typeface="Calibri"/>
              </a:rPr>
              <a:t>T</a:t>
            </a:r>
            <a:r>
              <a:rPr lang="en-US" sz="1400" dirty="0" smtClean="0">
                <a:latin typeface="Calibri"/>
                <a:cs typeface="Calibri"/>
              </a:rPr>
              <a:t>iming (background mostly out of time</a:t>
            </a:r>
          </a:p>
          <a:p>
            <a:r>
              <a:rPr lang="en-US" sz="1400" dirty="0" smtClean="0">
                <a:latin typeface="Calibri"/>
                <a:cs typeface="Calibri"/>
              </a:rPr>
              <a:t>Track direction (most background from mask)</a:t>
            </a:r>
          </a:p>
          <a:p>
            <a:r>
              <a:rPr lang="en-US" sz="1400" dirty="0" smtClean="0">
                <a:latin typeface="Calibri"/>
                <a:cs typeface="Calibri"/>
              </a:rPr>
              <a:t>Detector design</a:t>
            </a:r>
          </a:p>
          <a:p>
            <a:r>
              <a:rPr lang="en-US" sz="1400" dirty="0" smtClean="0">
                <a:latin typeface="Calibri"/>
                <a:cs typeface="Calibri"/>
              </a:rPr>
              <a:t>…</a:t>
            </a: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Other background from incoherent pairs is also studied (addition in GUINEA-PIG)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 smtClean="0">
                <a:latin typeface="Calibri"/>
                <a:cs typeface="Calibri"/>
              </a:rPr>
              <a:t>Detailed simulation studies at 1.5/3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indicate DELPHES card is realistic</a:t>
            </a:r>
          </a:p>
          <a:p>
            <a:r>
              <a:rPr lang="en-US" sz="1400" dirty="0" smtClean="0">
                <a:latin typeface="Calibri"/>
                <a:cs typeface="Calibri"/>
              </a:rPr>
              <a:t>studies indicate background does not increase significantly at 10 </a:t>
            </a:r>
            <a:r>
              <a:rPr lang="en-US" sz="1400" dirty="0" err="1" smtClean="0">
                <a:latin typeface="Calibri"/>
                <a:cs typeface="Calibri"/>
              </a:rPr>
              <a:t>TeV</a:t>
            </a:r>
            <a:r>
              <a:rPr lang="en-US" sz="1400" dirty="0" smtClean="0">
                <a:latin typeface="Calibri"/>
                <a:cs typeface="Calibri"/>
              </a:rPr>
              <a:t> (fewer decays/m)</a:t>
            </a:r>
          </a:p>
          <a:p>
            <a:pPr marL="0" indent="0">
              <a:buNone/>
            </a:pPr>
            <a:endParaRPr lang="en-US" sz="1400" dirty="0" smtClean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300192" y="987574"/>
            <a:ext cx="16668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D. </a:t>
            </a:r>
            <a:r>
              <a:rPr lang="en-US" sz="1200" dirty="0" err="1" smtClean="0">
                <a:latin typeface="Calibri"/>
                <a:cs typeface="Calibri"/>
              </a:rPr>
              <a:t>Lucchesi</a:t>
            </a:r>
            <a:r>
              <a:rPr lang="en-US" sz="1200" dirty="0" smtClean="0">
                <a:latin typeface="Calibri"/>
                <a:cs typeface="Calibri"/>
              </a:rPr>
              <a:t>, A. </a:t>
            </a:r>
            <a:r>
              <a:rPr lang="en-US" sz="1200" dirty="0" err="1" smtClean="0">
                <a:latin typeface="Calibri"/>
                <a:cs typeface="Calibri"/>
              </a:rPr>
              <a:t>Lechner</a:t>
            </a:r>
            <a:r>
              <a:rPr lang="en-US" sz="1200" dirty="0" smtClean="0">
                <a:latin typeface="Calibri"/>
                <a:cs typeface="Calibri"/>
              </a:rPr>
              <a:t>, C </a:t>
            </a:r>
            <a:r>
              <a:rPr lang="en-US" sz="1200" dirty="0" err="1" smtClean="0">
                <a:latin typeface="Calibri"/>
                <a:cs typeface="Calibri"/>
              </a:rPr>
              <a:t>Carli</a:t>
            </a:r>
            <a:r>
              <a:rPr lang="en-US" sz="1200" dirty="0" smtClean="0">
                <a:latin typeface="Calibri"/>
                <a:cs typeface="Calibri"/>
              </a:rPr>
              <a:t> et al.</a:t>
            </a: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82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Test Facility Dimensions</a:t>
            </a:r>
            <a:endParaRPr lang="en-US" sz="3200" dirty="0">
              <a:latin typeface="Calibri"/>
              <a:cs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 flipH="1">
            <a:off x="323528" y="627534"/>
            <a:ext cx="7704849" cy="2160235"/>
            <a:chOff x="6690667" y="1538101"/>
            <a:chExt cx="4528060" cy="995285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58099" y="1538101"/>
              <a:ext cx="1860628" cy="340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solenoid (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2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33538" y="2391584"/>
              <a:ext cx="1663904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chicane,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10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4853" y="1571278"/>
              <a:ext cx="1311868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and </a:t>
              </a:r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upstream diagnostics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10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63987" y="2391584"/>
              <a:ext cx="1109430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</a:t>
              </a:r>
              <a:r>
                <a:rPr lang="en-GB" sz="1400" b="1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50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0667" y="1571278"/>
              <a:ext cx="1047166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</a:t>
              </a:r>
              <a:r>
                <a:rPr lang="en-GB" sz="1400" dirty="0" smtClean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5 m</a:t>
              </a:r>
              <a:endParaRPr lang="en-GB" sz="140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52919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698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58879"/>
              <a:ext cx="0" cy="10972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80010"/>
              <a:ext cx="0" cy="18491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9768408" y="2266335"/>
              <a:ext cx="0" cy="10227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8077200" y="3272085"/>
            <a:ext cx="992842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C. Rogers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200" y="3162330"/>
            <a:ext cx="3709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</a:t>
            </a:r>
            <a:r>
              <a:rPr lang="en-US" sz="1600" dirty="0" smtClean="0">
                <a:latin typeface="Calibri"/>
                <a:cs typeface="Calibri"/>
              </a:rPr>
              <a:t>ook for an existing proton beam with significant power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J-PARC also interesting as option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28533"/>
            <a:ext cx="5510449" cy="18314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3821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smtClean="0">
                <a:latin typeface="Calibri"/>
                <a:cs typeface="Calibri"/>
              </a:rPr>
              <a:t>Possible CERN Locations</a:t>
            </a:r>
            <a:endParaRPr lang="en-GB" sz="32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F246704-36DF-456B-C514-A96C72990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138560"/>
            <a:ext cx="5745368" cy="3418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3879" y="1131590"/>
            <a:ext cx="1072617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Calviani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2062" y="700117"/>
            <a:ext cx="319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Consider </a:t>
            </a:r>
            <a:r>
              <a:rPr lang="en-US" sz="1600" dirty="0" err="1" smtClean="0">
                <a:latin typeface="Calibri"/>
                <a:cs typeface="Calibri"/>
              </a:rPr>
              <a:t>nTOF</a:t>
            </a:r>
            <a:r>
              <a:rPr lang="en-US" sz="1600" dirty="0" smtClean="0">
                <a:latin typeface="Calibri"/>
                <a:cs typeface="Calibri"/>
              </a:rPr>
              <a:t>-like beam from PS for cooling experiment: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1 pulse of 10</a:t>
            </a:r>
            <a:r>
              <a:rPr lang="en-US" sz="1600" baseline="30000" dirty="0" smtClean="0">
                <a:latin typeface="Calibri"/>
                <a:cs typeface="Calibri"/>
              </a:rPr>
              <a:t>13</a:t>
            </a:r>
            <a:r>
              <a:rPr lang="en-US" sz="1600" dirty="0" smtClean="0">
                <a:latin typeface="Calibri"/>
                <a:cs typeface="Calibri"/>
              </a:rPr>
              <a:t> p at 20 </a:t>
            </a:r>
            <a:r>
              <a:rPr lang="en-US" sz="1600" dirty="0" err="1" smtClean="0">
                <a:latin typeface="Calibri"/>
                <a:cs typeface="Calibri"/>
              </a:rPr>
              <a:t>GeV</a:t>
            </a:r>
            <a:r>
              <a:rPr lang="en-US" sz="1600" dirty="0" smtClean="0">
                <a:latin typeface="Calibri"/>
                <a:cs typeface="Calibri"/>
              </a:rPr>
              <a:t> per 1.2 s, i.e. 27 kW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maybe O(100kW) possible</a:t>
            </a:r>
          </a:p>
          <a:p>
            <a:r>
              <a:rPr lang="en-US" sz="1600" dirty="0">
                <a:latin typeface="Calibri"/>
                <a:cs typeface="Calibri"/>
              </a:rPr>
              <a:t>If SPL were, installed could use its beam, e.g. 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, 4 </a:t>
            </a:r>
            <a:r>
              <a:rPr lang="en-US" sz="1600" dirty="0" smtClean="0">
                <a:latin typeface="Calibri"/>
                <a:cs typeface="Calibri"/>
              </a:rPr>
              <a:t>MW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860069"/>
            <a:ext cx="3352924" cy="194392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82062" y="3159543"/>
            <a:ext cx="432353" cy="19399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3649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323528" y="915566"/>
            <a:ext cx="8305800" cy="3536156"/>
          </a:xfrm>
        </p:spPr>
        <p:txBody>
          <a:bodyPr/>
          <a:lstStyle/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spc="-1" dirty="0" smtClean="0"/>
              <a:t>Proton complex (ESS</a:t>
            </a:r>
            <a:r>
              <a:rPr lang="en-US" sz="1800" spc="-1" dirty="0"/>
              <a:t>, CERN, </a:t>
            </a:r>
            <a:r>
              <a:rPr lang="en-US" sz="1800" spc="-1" dirty="0" smtClean="0"/>
              <a:t>Uppsala)</a:t>
            </a:r>
            <a:endParaRPr lang="en-US" sz="1800" spc="-1" dirty="0"/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/>
              <a:t>High-power </a:t>
            </a:r>
            <a:r>
              <a:rPr lang="en-US" sz="1800" spc="-1" dirty="0" err="1"/>
              <a:t>linac</a:t>
            </a:r>
            <a:r>
              <a:rPr lang="en-US" sz="1800" spc="-1" dirty="0"/>
              <a:t> (CERN</a:t>
            </a:r>
            <a:r>
              <a:rPr lang="en-US" sz="1800" spc="-1" dirty="0" smtClean="0"/>
              <a:t>)</a:t>
            </a:r>
            <a:endParaRPr lang="en-US" sz="1800" spc="-1" dirty="0"/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/>
              <a:t>Compressor ring design (ESS)</a:t>
            </a:r>
          </a:p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spc="-1" dirty="0" err="1" smtClean="0"/>
              <a:t>Muon</a:t>
            </a:r>
            <a:r>
              <a:rPr lang="en-US" sz="1800" spc="-1" dirty="0" smtClean="0"/>
              <a:t> production and cooling complex (UKRI</a:t>
            </a:r>
            <a:r>
              <a:rPr lang="en-US" sz="1800" spc="-1" dirty="0"/>
              <a:t>, Imperial, UWAR, CERN, INFN, UMIL, </a:t>
            </a:r>
            <a:r>
              <a:rPr lang="en-US" sz="1800" spc="-1" dirty="0" smtClean="0"/>
              <a:t>ENEA)</a:t>
            </a:r>
            <a:endParaRPr lang="en-US" sz="1800" spc="-1" dirty="0"/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/>
              <a:t>Cooling system development (UKRI)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/>
              <a:t>Target system development (CERN)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 dirty="0"/>
              <a:t>Code development (Imperial)</a:t>
            </a:r>
          </a:p>
          <a:p>
            <a:pPr marL="10800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endParaRPr lang="en-US" sz="1800" spc="-1" dirty="0">
              <a:latin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D. Schulte, S. Stapnes                  Muon Collider, LDG, November 2022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565175"/>
          </a:xfrm>
        </p:spPr>
        <p:txBody>
          <a:bodyPr/>
          <a:lstStyle/>
          <a:p>
            <a:r>
              <a:rPr lang="en-US" sz="3200" dirty="0" err="1" smtClean="0">
                <a:latin typeface="Calibri"/>
                <a:cs typeface="Calibri"/>
              </a:rPr>
              <a:t>Workpackages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046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-102617" y="3818751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it-IT">
                <a:latin typeface="Calibri"/>
                <a:cs typeface="Calibri"/>
              </a:rPr>
              <a:t>D. Schulte                        Muon Collider, ECFA, November 2022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Organisation</a:t>
            </a:r>
          </a:p>
        </p:txBody>
      </p:sp>
      <p:pic>
        <p:nvPicPr>
          <p:cNvPr id="10" name="Picture 9" descr="governance_final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1347" y="-1129263"/>
            <a:ext cx="5330833" cy="7543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8844" y="1203598"/>
            <a:ext cx="3314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International Collaboration Board </a:t>
            </a:r>
            <a:r>
              <a:rPr lang="en-US" sz="1600" dirty="0"/>
              <a:t>represents the partners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90220" y="1472580"/>
            <a:ext cx="26503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International Advisory Committee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80464" y="2743949"/>
            <a:ext cx="285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Coordination Committee</a:t>
            </a:r>
          </a:p>
          <a:p>
            <a:r>
              <a:rPr lang="en-US" sz="1600" dirty="0"/>
              <a:t>executes the study</a:t>
            </a:r>
          </a:p>
          <a:p>
            <a:r>
              <a:rPr lang="en-US" sz="1600" dirty="0"/>
              <a:t>(only Study Leader in </a:t>
            </a:r>
            <a:r>
              <a:rPr lang="en-US" sz="1600" dirty="0" err="1"/>
              <a:t>MoC</a:t>
            </a:r>
            <a:r>
              <a:rPr lang="en-US" sz="1600" dirty="0"/>
              <a:t>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95400" y="1788374"/>
            <a:ext cx="454347" cy="524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248847" y="2057356"/>
            <a:ext cx="749300" cy="255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>
            <a:off x="5420048" y="3159448"/>
            <a:ext cx="7604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36512" y="300379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Steering Board </a:t>
            </a:r>
            <a:r>
              <a:rPr lang="en-US" sz="1600" dirty="0"/>
              <a:t>oversees study and</a:t>
            </a:r>
            <a:r>
              <a:rPr lang="en-US" sz="1600" b="1" dirty="0"/>
              <a:t> </a:t>
            </a:r>
            <a:r>
              <a:rPr lang="en-US" sz="1600" dirty="0"/>
              <a:t>links to regional supervision (addition to </a:t>
            </a:r>
            <a:r>
              <a:rPr lang="en-US" sz="1600" dirty="0" err="1"/>
              <a:t>MoC</a:t>
            </a:r>
            <a:r>
              <a:rPr lang="en-US" sz="1600" dirty="0"/>
              <a:t>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32247" y="2541037"/>
            <a:ext cx="2159000" cy="532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8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00240F0-D8EE-33FE-7E42-26B7B66FD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1599E89-FE8E-1F79-BF5A-145972495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2113"/>
            <a:ext cx="6696744" cy="51721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0683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2" y="411510"/>
            <a:ext cx="4643786" cy="4506966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Collaboration Board (ICB)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Elected chair: </a:t>
            </a:r>
            <a:r>
              <a:rPr lang="en-US" sz="1600" b="1" dirty="0">
                <a:latin typeface="Calibri"/>
                <a:cs typeface="Calibri"/>
              </a:rPr>
              <a:t>Nadia </a:t>
            </a:r>
            <a:r>
              <a:rPr lang="en-US" sz="1600" b="1" dirty="0" err="1">
                <a:latin typeface="Calibri"/>
                <a:cs typeface="Calibri"/>
              </a:rPr>
              <a:t>Pastrone</a:t>
            </a:r>
            <a:endParaRPr lang="en-US" sz="1600" b="1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Steering Board (ISB)</a:t>
            </a:r>
            <a:endParaRPr lang="en-US" sz="1600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Chair </a:t>
            </a:r>
            <a:r>
              <a:rPr lang="en-US" sz="1600" b="1" dirty="0" err="1">
                <a:latin typeface="Calibri"/>
                <a:cs typeface="Calibri"/>
              </a:rPr>
              <a:t>Steinar</a:t>
            </a:r>
            <a:r>
              <a:rPr lang="en-US" sz="1600" b="1" dirty="0">
                <a:latin typeface="Calibri"/>
                <a:cs typeface="Calibri"/>
              </a:rPr>
              <a:t> </a:t>
            </a:r>
            <a:r>
              <a:rPr lang="en-US" sz="1600" b="1" dirty="0" err="1">
                <a:latin typeface="Calibri"/>
                <a:cs typeface="Calibri"/>
              </a:rPr>
              <a:t>Stapnes</a:t>
            </a:r>
            <a:r>
              <a:rPr lang="en-US" sz="1600" dirty="0">
                <a:latin typeface="Calibri"/>
                <a:cs typeface="Calibri"/>
              </a:rPr>
              <a:t>, CERN members: Mike Lamont, </a:t>
            </a:r>
            <a:r>
              <a:rPr lang="en-US" sz="1600" dirty="0" err="1">
                <a:latin typeface="Calibri"/>
                <a:cs typeface="Calibri"/>
              </a:rPr>
              <a:t>Gianluigi</a:t>
            </a:r>
            <a:r>
              <a:rPr lang="en-US" sz="1600" dirty="0">
                <a:latin typeface="Calibri"/>
                <a:cs typeface="Calibri"/>
              </a:rPr>
              <a:t> </a:t>
            </a:r>
            <a:r>
              <a:rPr lang="en-US" sz="1600" dirty="0" err="1">
                <a:latin typeface="Calibri"/>
                <a:cs typeface="Calibri"/>
              </a:rPr>
              <a:t>Arduini</a:t>
            </a:r>
            <a:r>
              <a:rPr lang="en-US" sz="1600" dirty="0">
                <a:latin typeface="Calibri"/>
                <a:cs typeface="Calibri"/>
              </a:rPr>
              <a:t>, +ICB representatives, SL and deputies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Started initial meetings between </a:t>
            </a:r>
            <a:r>
              <a:rPr lang="en-US" sz="1600" dirty="0" err="1">
                <a:latin typeface="Calibri"/>
                <a:cs typeface="Calibri"/>
              </a:rPr>
              <a:t>Steinar</a:t>
            </a:r>
            <a:r>
              <a:rPr lang="en-US" sz="1600" dirty="0">
                <a:latin typeface="Calibri"/>
                <a:cs typeface="Calibri"/>
              </a:rPr>
              <a:t>, Nadia, Daniel, ISB to be completed by next ICB</a:t>
            </a:r>
          </a:p>
          <a:p>
            <a:pPr marL="742950" lvl="1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latin typeface="Calibri"/>
                <a:cs typeface="Calibri"/>
              </a:rPr>
              <a:t>Coordination committee (CC)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ICB endorsed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Study Leader Daniel Schulte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Deputies: Andrea </a:t>
            </a:r>
            <a:r>
              <a:rPr lang="en-US" sz="1600" dirty="0" err="1">
                <a:latin typeface="Calibri"/>
                <a:cs typeface="Calibri"/>
              </a:rPr>
              <a:t>Wulzer</a:t>
            </a:r>
            <a:r>
              <a:rPr lang="en-US" sz="1600" dirty="0">
                <a:latin typeface="Calibri"/>
                <a:cs typeface="Calibri"/>
              </a:rPr>
              <a:t>, Donatella </a:t>
            </a:r>
            <a:r>
              <a:rPr lang="en-US" sz="1600" dirty="0" err="1">
                <a:latin typeface="Calibri"/>
                <a:cs typeface="Calibri"/>
              </a:rPr>
              <a:t>Lucchesi</a:t>
            </a:r>
            <a:r>
              <a:rPr lang="en-US" sz="1600" dirty="0">
                <a:latin typeface="Calibri"/>
                <a:cs typeface="Calibri"/>
              </a:rPr>
              <a:t>, Chris Rogers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Members have been already working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Consider enlarging physics and detectors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Organisation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15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Coordination Committee 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680" y="4935248"/>
            <a:ext cx="5521544" cy="221452"/>
          </a:xfrm>
        </p:spPr>
        <p:txBody>
          <a:bodyPr/>
          <a:lstStyle/>
          <a:p>
            <a:r>
              <a:rPr lang="it-IT" dirty="0"/>
              <a:t>From The </a:t>
            </a:r>
            <a:r>
              <a:rPr lang="it-IT" dirty="0" err="1"/>
              <a:t>Muon</a:t>
            </a:r>
            <a:r>
              <a:rPr lang="it-IT" dirty="0"/>
              <a:t> Collider report, ECFA, November 2022, by </a:t>
            </a:r>
            <a:r>
              <a:rPr lang="it-IT" dirty="0" err="1"/>
              <a:t>D.Schulte</a:t>
            </a:r>
            <a:r>
              <a:rPr lang="it-IT" dirty="0"/>
              <a:t> 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Andrea </a:t>
                      </a:r>
                      <a:r>
                        <a:rPr lang="en-US" sz="1200" dirty="0" err="1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Donatella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Natalia </a:t>
                      </a:r>
                      <a:r>
                        <a:rPr lang="en-US" sz="1200" dirty="0" err="1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production</a:t>
                      </a:r>
                      <a:r>
                        <a:rPr lang="en-US" sz="1200" baseline="0" dirty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acceleration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Christian </a:t>
                      </a:r>
                      <a:r>
                        <a:rPr lang="en-US" sz="1200" dirty="0" err="1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Luca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RF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Alexej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Grudiev</a:t>
                      </a:r>
                      <a:r>
                        <a:rPr lang="en-US" sz="1200" b="0" baseline="0" dirty="0"/>
                        <a:t>, Claude </a:t>
                      </a:r>
                      <a:r>
                        <a:rPr lang="en-US" sz="1200" b="0" baseline="0" dirty="0" err="1"/>
                        <a:t>Marchand</a:t>
                      </a:r>
                      <a:endParaRPr lang="en-US" sz="1200" b="0" baseline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/>
                        <a:t>Beam-matter</a:t>
                      </a:r>
                      <a:r>
                        <a:rPr lang="en-US" sz="1200" b="0" baseline="0" dirty="0"/>
                        <a:t> int.</a:t>
                      </a:r>
                    </a:p>
                    <a:p>
                      <a:r>
                        <a:rPr lang="en-US" sz="1200" b="0" baseline="0" dirty="0"/>
                        <a:t>target systems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Anton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Collective</a:t>
                      </a:r>
                      <a:r>
                        <a:rPr lang="en-US" sz="1200" baseline="0" dirty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Elias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Sergo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Mark</a:t>
                      </a:r>
                      <a:r>
                        <a:rPr lang="en-US" sz="1200" b="0" baseline="0" dirty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(China)</a:t>
                      </a:r>
                      <a:r>
                        <a:rPr lang="en-US" sz="1200" b="0" baseline="0" dirty="0"/>
                        <a:t> 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Jingyu</a:t>
                      </a:r>
                      <a:r>
                        <a:rPr lang="en-US" sz="1200" b="0" baseline="0" dirty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(Japan)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204950"/>
              </p:ext>
            </p:extLst>
          </p:nvPr>
        </p:nvGraphicFramePr>
        <p:xfrm>
          <a:off x="179512" y="4189048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/>
                        <a:t>Cooling</a:t>
                      </a:r>
                      <a:r>
                        <a:rPr lang="en-US" sz="1200" b="0" baseline="0" dirty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Lucio</a:t>
                      </a:r>
                      <a:r>
                        <a:rPr lang="en-US" sz="1200" b="0" baseline="0" dirty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Demonstrator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Roberto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64794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178025</TotalTime>
  <Words>6024</Words>
  <Application>Microsoft Macintosh PowerPoint</Application>
  <PresentationFormat>On-screen Show (16:9)</PresentationFormat>
  <Paragraphs>1046</Paragraphs>
  <Slides>56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IMCC - 1</vt:lpstr>
      <vt:lpstr>PowerPoint Presentation</vt:lpstr>
      <vt:lpstr>Muon Collider Community</vt:lpstr>
      <vt:lpstr>MoC and Design Study Partners</vt:lpstr>
      <vt:lpstr>PowerPoint Presentation</vt:lpstr>
      <vt:lpstr>Collaboration documents  </vt:lpstr>
      <vt:lpstr>Organisation</vt:lpstr>
      <vt:lpstr>PowerPoint Presentation</vt:lpstr>
      <vt:lpstr>Organisation</vt:lpstr>
      <vt:lpstr>Coordination Committee Members</vt:lpstr>
      <vt:lpstr>Points brought up in the ICB</vt:lpstr>
      <vt:lpstr>Key points</vt:lpstr>
      <vt:lpstr>Accelerator R&amp;D Roadmap</vt:lpstr>
      <vt:lpstr>Project Evaluation Report</vt:lpstr>
      <vt:lpstr>Aspirational Timeline</vt:lpstr>
      <vt:lpstr>MuCol</vt:lpstr>
      <vt:lpstr>Reminder: Coordination Committee Members</vt:lpstr>
      <vt:lpstr>EU Design Study Timeline</vt:lpstr>
      <vt:lpstr>Key Challenges</vt:lpstr>
      <vt:lpstr>Muon Decay and Detector Background</vt:lpstr>
      <vt:lpstr>Neutrino Flux</vt:lpstr>
      <vt:lpstr>Proton Complex</vt:lpstr>
      <vt:lpstr>Target</vt:lpstr>
      <vt:lpstr>Muon Cooling</vt:lpstr>
      <vt:lpstr>Acceleration Complex</vt:lpstr>
      <vt:lpstr>Collider Ring</vt:lpstr>
      <vt:lpstr>RF Technology</vt:lpstr>
      <vt:lpstr>Magnet Technology</vt:lpstr>
      <vt:lpstr>Cooling Cell Integration</vt:lpstr>
      <vt:lpstr>Demonstrator(s)</vt:lpstr>
      <vt:lpstr>Technically Limited Timeline</vt:lpstr>
      <vt:lpstr>US Snowmass</vt:lpstr>
      <vt:lpstr>What is missing?</vt:lpstr>
      <vt:lpstr>What is missing?</vt:lpstr>
      <vt:lpstr>Conclusion</vt:lpstr>
      <vt:lpstr>Reserve</vt:lpstr>
      <vt:lpstr>Collider Concept</vt:lpstr>
      <vt:lpstr>Motivation and Goal</vt:lpstr>
      <vt:lpstr>Sustainability</vt:lpstr>
      <vt:lpstr>Alternatives: The LEMMA Scheme</vt:lpstr>
      <vt:lpstr>MICE: Cooling Demonstration</vt:lpstr>
      <vt:lpstr>Neutrino Flux</vt:lpstr>
      <vt:lpstr>Organisation</vt:lpstr>
      <vt:lpstr>Thanks</vt:lpstr>
      <vt:lpstr>Other Key Studies</vt:lpstr>
      <vt:lpstr>Initial Target Parameters</vt:lpstr>
      <vt:lpstr>Available Power</vt:lpstr>
      <vt:lpstr>R&amp;D Plan</vt:lpstr>
      <vt:lpstr>Roadmap</vt:lpstr>
      <vt:lpstr>Minimal Scenario</vt:lpstr>
      <vt:lpstr>Schedule</vt:lpstr>
      <vt:lpstr>Motivation and Goal</vt:lpstr>
      <vt:lpstr>Other Key Studies</vt:lpstr>
      <vt:lpstr>Muon Decay and Detector Background</vt:lpstr>
      <vt:lpstr>Test Facility Dimensions</vt:lpstr>
      <vt:lpstr>Possible CERN Locations</vt:lpstr>
      <vt:lpstr>Workpackages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389</cp:revision>
  <cp:lastPrinted>2022-11-14T12:53:41Z</cp:lastPrinted>
  <dcterms:created xsi:type="dcterms:W3CDTF">2021-05-17T12:13:58Z</dcterms:created>
  <dcterms:modified xsi:type="dcterms:W3CDTF">2022-11-21T08:05:39Z</dcterms:modified>
</cp:coreProperties>
</file>