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1565" r:id="rId3"/>
    <p:sldId id="256" r:id="rId4"/>
    <p:sldId id="15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08A62-09DA-32CE-05BE-744423BF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018F88-CFFC-FB00-331B-A338DDA9D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392E7-BCE9-D450-E50A-D7231E07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24F4B-0FC0-1F21-07AE-02AD4AD3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69657-DE62-35DB-F456-49232415B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22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6B8A8-290C-8BA5-FFEA-FE421A4D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334C9-2509-C1B3-8EFF-F94225AFB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45B0C-B2C4-310E-0B7D-599D25CD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17D81-0497-905E-22BD-D9301C6E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6913A-3546-9051-E6D6-8896F822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55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F8E276-5D56-4624-5AEB-42FB141986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8CDF07-25D7-AE88-8B38-34D1075E9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44D4E-89F8-D6CC-6ADD-5E9F97B6A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625AC-0F9E-5B10-D294-283160215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259F9-491C-E881-9A0B-1F04FC45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72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845A3-4D88-FC8A-B817-60C14AE4A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91B5-143F-666C-7AED-1763E39C3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4E871-CE0C-00CB-0AAF-483BE9D9E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C4B93-73C2-86A6-E23E-D8E5754AC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7DC70-F82F-2A01-2B5D-AB4882402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430EF-22C6-9FF0-967D-38AC99C32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3F369-194D-3586-A7ED-82E1BBC13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8C46D-2ACE-9A35-63D8-B5A6F31D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076A5-90F8-8907-0AC2-FEA89327D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C3D32-AA97-91BB-06F4-08E95F5B9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11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398D0-0945-34CF-7B59-676AC9CEE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859D9-951E-B865-4BBB-7A270587D0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D3C9C-5B57-86C1-2577-795AD0C34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67449C-630E-FC16-7E5F-47E5C1334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B3727-CF3B-D4CE-54ED-8D0F3523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F0CF5-DCDD-B2F3-F83B-43AB6ED2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88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9C271-E893-1F0C-6727-B6F9A4A24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99BBD-6399-9A25-07C2-59CC2A9E7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02595-8114-32D9-21E2-F9D925AAA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C73A2D-F2E6-87EB-AB2D-BDBC87E6AF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770577-968E-EF48-B4AA-E05CD4F1D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03CCCB-E167-4E1A-9FE1-278EDCA68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499A6D-621E-D391-B852-4861F6BE5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A57322-9210-CD13-D9C3-F6E6D37A8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9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239B3-B5F9-B51F-7EA1-76FC4122F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1AA35-C931-BA42-D0AA-157F22347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9FB20-EC1A-5C90-1EB5-5ED8A31FA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F18A3-8928-AA95-B226-6C67CE946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1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0F570E-2977-D794-CAB5-F656CB81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DE1B30-C8CE-717C-4A17-9566E988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3164E-B758-F610-1023-9AB58B751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2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70BB6-5C68-F3C0-7E51-3797219CC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D6AA2-76FA-92BE-9175-1DB3BCECC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DCBAA-13FF-24CD-BCE8-6BFF336A1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9ACD7-0E5C-9A2B-651E-F1209309B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2D34C-C02D-A8FA-755C-228A4A5ED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4B1F0-E561-CB21-7AA5-805E7534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11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9E3D1-8EFF-8312-936A-E0A714D6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C43DC-9A28-78CE-3708-081084C19A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4D894-BBC1-A997-03AC-D1F163CD14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AE8E4-E690-1879-4158-8E7417C2A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53B3A-B527-4A4E-E703-F74202D69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18D41-1105-CAE9-2910-C9E2F6F2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0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1A84D3-3B92-3E34-0814-0059ECB05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DA778-98AA-896D-0289-E6736BA30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72BF6-2BF0-85CF-0375-64BC6E1A18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92E51-71F4-4B2B-B604-8FEDF4B36BC3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C5EFF-0C16-E8A1-A9C4-DB2F756D0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9BF16-5520-F44A-1C2C-EA16EF329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B8EFE-B2C4-4C8A-92E5-94D3D018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7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WP1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8BEF6A-A15D-4D86-A80D-A32F4C63BD13}"/>
              </a:ext>
            </a:extLst>
          </p:cNvPr>
          <p:cNvSpPr/>
          <p:nvPr/>
        </p:nvSpPr>
        <p:spPr>
          <a:xfrm>
            <a:off x="411892" y="2780269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Design and engineering of the vacuum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2957384" y="1391681"/>
            <a:ext cx="8600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1.1 Mechanical design and stability analysis of the pipe (pipeline and corrugated).</a:t>
            </a:r>
          </a:p>
          <a:p>
            <a:endParaRPr lang="en-GB" dirty="0"/>
          </a:p>
          <a:p>
            <a:r>
              <a:rPr lang="en-GB" dirty="0"/>
              <a:t>1.2 Provide a detailed design of the supports for the two versions.</a:t>
            </a:r>
          </a:p>
          <a:p>
            <a:endParaRPr lang="en-GB" dirty="0"/>
          </a:p>
          <a:p>
            <a:r>
              <a:rPr lang="en-GB" dirty="0"/>
              <a:t>1.3 Design of the pumping modules and their interface with the main pipes.</a:t>
            </a:r>
          </a:p>
          <a:p>
            <a:endParaRPr lang="en-GB" dirty="0"/>
          </a:p>
          <a:p>
            <a:r>
              <a:rPr lang="en-GB" dirty="0"/>
              <a:t>1.4 Assessment of the thermal performance during bakeout; choice of thermal insulation.</a:t>
            </a:r>
          </a:p>
          <a:p>
            <a:endParaRPr lang="en-GB" dirty="0"/>
          </a:p>
          <a:p>
            <a:r>
              <a:rPr lang="en-GB" dirty="0"/>
              <a:t>1.5 Design of the baffles and their integration in the pipes.</a:t>
            </a:r>
          </a:p>
          <a:p>
            <a:endParaRPr lang="en-GB" dirty="0"/>
          </a:p>
          <a:p>
            <a:r>
              <a:rPr lang="en-GB" dirty="0"/>
              <a:t>1.6 Provide cost analysis of pipes, supports, baffles and pumping modules.</a:t>
            </a:r>
          </a:p>
          <a:p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17CD25B-3039-4257-A31B-3BECB7FCB1F5}"/>
              </a:ext>
            </a:extLst>
          </p:cNvPr>
          <p:cNvSpPr/>
          <p:nvPr/>
        </p:nvSpPr>
        <p:spPr>
          <a:xfrm>
            <a:off x="411892" y="1935891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WP1: </a:t>
            </a:r>
            <a:r>
              <a:rPr lang="en-GB" b="1" dirty="0"/>
              <a:t>engineering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93CB7EA-DA2C-46DB-A068-1114C664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F7B9FFD-B559-4AF4-B4DF-015EC5C9C2F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00840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6/10/2022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6FDD2EC-955A-469C-A2E9-D8B9DBFD8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Paolo Chiggiato on behalf of the 'ET vacuum study team at CERN'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96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AB30B1-EAFB-BF7F-DD52-E4ECB053E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1E7586-EF07-DE8E-763F-DE796491E29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00840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6/10/2022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3468C-B2FC-B533-F005-B133F2F2C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Paolo Chiggiato on behalf of the 'ET vacuum study team at CERN'</a:t>
            </a: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4F0FE3E-D4C6-F05A-7F99-5C6F7F5D3066}"/>
              </a:ext>
            </a:extLst>
          </p:cNvPr>
          <p:cNvGraphicFramePr>
            <a:graphicFrameLocks noGrp="1"/>
          </p:cNvGraphicFramePr>
          <p:nvPr/>
        </p:nvGraphicFramePr>
        <p:xfrm>
          <a:off x="477292" y="534698"/>
          <a:ext cx="11237416" cy="5674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4124152855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39893588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932580413"/>
                    </a:ext>
                  </a:extLst>
                </a:gridCol>
                <a:gridCol w="2596456">
                  <a:extLst>
                    <a:ext uri="{9D8B030D-6E8A-4147-A177-3AD203B41FA5}">
                      <a16:colId xmlns:a16="http://schemas.microsoft.com/office/drawing/2014/main" val="75445609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WP Deliverable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Coordination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83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Mechanical design, stability analysis and vibrational analysis of the pipe (pipeline and corrugated).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Guillaume </a:t>
                      </a:r>
                      <a:r>
                        <a:rPr lang="en-GB" dirty="0" err="1"/>
                        <a:t>Deleglise</a:t>
                      </a:r>
                      <a:r>
                        <a:rPr lang="en-GB" dirty="0"/>
                        <a:t> CNRS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G. </a:t>
                      </a:r>
                      <a:r>
                        <a:rPr lang="en-GB" dirty="0" err="1"/>
                        <a:t>Deleglise</a:t>
                      </a:r>
                      <a:r>
                        <a:rPr lang="en-GB" dirty="0"/>
                        <a:t>, C. Garion,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/>
                        <a:t>H. Havlikova</a:t>
                      </a:r>
                      <a:r>
                        <a:rPr lang="en-GB" dirty="0"/>
                        <a:t>, CNRS Fell, H. </a:t>
                      </a:r>
                      <a:r>
                        <a:rPr lang="en-GB" dirty="0" err="1"/>
                        <a:t>Lück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062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Provide a detailed design of the supports for the two versions.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Guillaume </a:t>
                      </a:r>
                      <a:r>
                        <a:rPr lang="en-GB" dirty="0" err="1"/>
                        <a:t>Deleglise</a:t>
                      </a:r>
                      <a:r>
                        <a:rPr lang="en-GB" dirty="0"/>
                        <a:t> CNRS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G. </a:t>
                      </a:r>
                      <a:r>
                        <a:rPr lang="en-GB" dirty="0" err="1"/>
                        <a:t>Deleglise</a:t>
                      </a:r>
                      <a:r>
                        <a:rPr lang="en-GB" dirty="0"/>
                        <a:t>, B. </a:t>
                      </a:r>
                      <a:r>
                        <a:rPr lang="en-GB" dirty="0" err="1"/>
                        <a:t>Lieunard</a:t>
                      </a:r>
                      <a:r>
                        <a:rPr lang="en-GB" dirty="0"/>
                        <a:t>, C. Garion,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/>
                        <a:t>H. Havlikova</a:t>
                      </a:r>
                      <a:r>
                        <a:rPr lang="en-GB" dirty="0"/>
                        <a:t>, CNRS Fell, H. </a:t>
                      </a:r>
                      <a:r>
                        <a:rPr lang="en-GB" dirty="0" err="1"/>
                        <a:t>Lück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56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Design of the pumping modules and their interface with the main pipes.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C. Garion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C. Garion, B. </a:t>
                      </a:r>
                      <a:r>
                        <a:rPr lang="en-GB" dirty="0" err="1"/>
                        <a:t>Lieunard</a:t>
                      </a:r>
                      <a:r>
                        <a:rPr lang="en-GB" dirty="0"/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/>
                        <a:t>H. Havlikova</a:t>
                      </a:r>
                      <a:r>
                        <a:rPr lang="en-GB" dirty="0"/>
                        <a:t>, CNRS Fell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95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Assessment of the thermal performance during bakeout;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choice of thermal insulation.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C. Garion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C. Garion, </a:t>
                      </a:r>
                      <a:r>
                        <a:rPr lang="fi-FI" dirty="0"/>
                        <a:t>H. Havlikova</a:t>
                      </a:r>
                      <a:endParaRPr lang="en-GB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000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Design of the baffles and their integration in the pipes.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M. Martinez</a:t>
                      </a:r>
                    </a:p>
                    <a:p>
                      <a:r>
                        <a:rPr lang="en-GB" dirty="0"/>
                        <a:t>IFAE/UPC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M. Martinez, M. Andres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31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Provide cost analysis of pipes, supports, baffles and pumping modules.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Guillaume </a:t>
                      </a:r>
                      <a:r>
                        <a:rPr lang="en-GB" dirty="0" err="1"/>
                        <a:t>Deleglise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G. </a:t>
                      </a:r>
                      <a:r>
                        <a:rPr lang="en-GB" dirty="0" err="1"/>
                        <a:t>Deleglise</a:t>
                      </a:r>
                      <a:r>
                        <a:rPr lang="en-GB" dirty="0"/>
                        <a:t>, C. Garion, B. </a:t>
                      </a:r>
                      <a:r>
                        <a:rPr lang="en-GB" dirty="0" err="1"/>
                        <a:t>Lieunard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197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6081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8FF0C7C-ECA4-9CBE-918F-F7692E7B27C0}"/>
              </a:ext>
            </a:extLst>
          </p:cNvPr>
          <p:cNvSpPr txBox="1"/>
          <p:nvPr/>
        </p:nvSpPr>
        <p:spPr>
          <a:xfrm>
            <a:off x="3215680" y="157176"/>
            <a:ext cx="64293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WP 1 design: Chaired by </a:t>
            </a:r>
            <a:r>
              <a:rPr lang="en-GB" b="1" dirty="0">
                <a:solidFill>
                  <a:srgbClr val="FF0000"/>
                </a:solidFill>
              </a:rPr>
              <a:t>Guillaume </a:t>
            </a:r>
            <a:r>
              <a:rPr lang="en-GB" b="1" dirty="0" err="1">
                <a:solidFill>
                  <a:srgbClr val="FF0000"/>
                </a:solidFill>
              </a:rPr>
              <a:t>Deleglise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CNRS-LAPP </a:t>
            </a:r>
          </a:p>
        </p:txBody>
      </p:sp>
    </p:spTree>
    <p:extLst>
      <p:ext uri="{BB962C8B-B14F-4D97-AF65-F5344CB8AC3E}">
        <p14:creationId xmlns:p14="http://schemas.microsoft.com/office/powerpoint/2010/main" val="4023395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884198F-4AE6-C518-50DE-45E3CC648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64672"/>
              </p:ext>
            </p:extLst>
          </p:nvPr>
        </p:nvGraphicFramePr>
        <p:xfrm>
          <a:off x="2013526" y="1325306"/>
          <a:ext cx="6310415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5592">
                  <a:extLst>
                    <a:ext uri="{9D8B030D-6E8A-4147-A177-3AD203B41FA5}">
                      <a16:colId xmlns:a16="http://schemas.microsoft.com/office/drawing/2014/main" val="3975984121"/>
                    </a:ext>
                  </a:extLst>
                </a:gridCol>
                <a:gridCol w="1454823">
                  <a:extLst>
                    <a:ext uri="{9D8B030D-6E8A-4147-A177-3AD203B41FA5}">
                      <a16:colId xmlns:a16="http://schemas.microsoft.com/office/drawing/2014/main" val="33496157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 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59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VIRGO baseline reassessment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IJClab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65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Corrugated 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244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Support –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LAPP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516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Analyse </a:t>
                      </a:r>
                      <a:r>
                        <a:rPr lang="en-GB" dirty="0" err="1"/>
                        <a:t>vibratoire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LAPP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97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Module instrumentation - </a:t>
                      </a:r>
                      <a:r>
                        <a:rPr lang="en-GB" dirty="0" err="1"/>
                        <a:t>pompes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28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Isolation – </a:t>
                      </a:r>
                      <a:r>
                        <a:rPr lang="en-GB" dirty="0" err="1"/>
                        <a:t>etuvage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880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Integration baffles: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err="1"/>
                        <a:t>Partie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ondulee</a:t>
                      </a:r>
                      <a:endParaRPr lang="en-GB" dirty="0"/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Module instrumentation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Tubes aux </a:t>
                      </a:r>
                      <a:r>
                        <a:rPr lang="en-GB" dirty="0" err="1"/>
                        <a:t>extremités</a:t>
                      </a:r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CERN</a:t>
                      </a:r>
                    </a:p>
                    <a:p>
                      <a:r>
                        <a:rPr lang="en-GB" dirty="0"/>
                        <a:t>CERN</a:t>
                      </a:r>
                    </a:p>
                    <a:p>
                      <a:r>
                        <a:rPr lang="en-GB" dirty="0" err="1"/>
                        <a:t>IJClab</a:t>
                      </a:r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736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 err="1"/>
                        <a:t>Stabilite</a:t>
                      </a:r>
                      <a:r>
                        <a:rPr lang="en-GB" dirty="0"/>
                        <a:t> (</a:t>
                      </a:r>
                      <a:r>
                        <a:rPr lang="en-GB" dirty="0" err="1"/>
                        <a:t>Pext</a:t>
                      </a:r>
                      <a:r>
                        <a:rPr lang="en-GB" dirty="0"/>
                        <a:t>, </a:t>
                      </a:r>
                      <a:r>
                        <a:rPr lang="en-GB" dirty="0" err="1"/>
                        <a:t>colonne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CERN/LAPP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58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GB" dirty="0"/>
                        <a:t>Etude CFD ventilation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 vibration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61182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908F02F-5D8E-F0A2-8071-21AEEBD30070}"/>
              </a:ext>
            </a:extLst>
          </p:cNvPr>
          <p:cNvSpPr txBox="1"/>
          <p:nvPr/>
        </p:nvSpPr>
        <p:spPr>
          <a:xfrm>
            <a:off x="950026" y="866604"/>
            <a:ext cx="819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only corrugated option is retained as most promising alternative at this level: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89F511-E632-7CE5-6727-E0C9F4B9E052}"/>
              </a:ext>
            </a:extLst>
          </p:cNvPr>
          <p:cNvSpPr txBox="1"/>
          <p:nvPr/>
        </p:nvSpPr>
        <p:spPr>
          <a:xfrm>
            <a:off x="3295403" y="0"/>
            <a:ext cx="5385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</a:rPr>
              <a:t>A proposal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44431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77D9F2-2AC8-439C-9EA4-C9CB3A0D4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839" y="0"/>
            <a:ext cx="1698046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AA7644-ECF8-06FD-24E9-FC2A746802C7}"/>
              </a:ext>
            </a:extLst>
          </p:cNvPr>
          <p:cNvSpPr txBox="1"/>
          <p:nvPr/>
        </p:nvSpPr>
        <p:spPr>
          <a:xfrm>
            <a:off x="665629" y="571500"/>
            <a:ext cx="4417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Baffle position (tbc):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A98F024E-E63F-8BDC-4D1C-F4FEEA061C27}"/>
              </a:ext>
            </a:extLst>
          </p:cNvPr>
          <p:cNvSpPr/>
          <p:nvPr/>
        </p:nvSpPr>
        <p:spPr>
          <a:xfrm>
            <a:off x="5573806" y="571500"/>
            <a:ext cx="376518" cy="2857500"/>
          </a:xfrm>
          <a:prstGeom prst="rightBrace">
            <a:avLst>
              <a:gd name="adj1" fmla="val 5564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3CCD85D4-5163-EA62-6F11-7CE24FD84DE0}"/>
              </a:ext>
            </a:extLst>
          </p:cNvPr>
          <p:cNvSpPr/>
          <p:nvPr/>
        </p:nvSpPr>
        <p:spPr>
          <a:xfrm>
            <a:off x="5594885" y="3429000"/>
            <a:ext cx="376518" cy="2496787"/>
          </a:xfrm>
          <a:prstGeom prst="rightBrace">
            <a:avLst>
              <a:gd name="adj1" fmla="val 4618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55B6B494-909E-8C11-8B86-F3D5EFE7E939}"/>
              </a:ext>
            </a:extLst>
          </p:cNvPr>
          <p:cNvSpPr/>
          <p:nvPr/>
        </p:nvSpPr>
        <p:spPr>
          <a:xfrm>
            <a:off x="5575187" y="5925787"/>
            <a:ext cx="376518" cy="1128156"/>
          </a:xfrm>
          <a:prstGeom prst="rightBrace">
            <a:avLst>
              <a:gd name="adj1" fmla="val 4618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EFD971-1468-87B6-7901-F5FA9DE2292C}"/>
              </a:ext>
            </a:extLst>
          </p:cNvPr>
          <p:cNvSpPr txBox="1"/>
          <p:nvPr/>
        </p:nvSpPr>
        <p:spPr>
          <a:xfrm>
            <a:off x="6151418" y="1751610"/>
            <a:ext cx="2000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Baffles integrated in the chambers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D832C8-9C31-EDCD-69FF-654B8AAFF213}"/>
              </a:ext>
            </a:extLst>
          </p:cNvPr>
          <p:cNvSpPr txBox="1"/>
          <p:nvPr/>
        </p:nvSpPr>
        <p:spPr>
          <a:xfrm>
            <a:off x="6095999" y="4354227"/>
            <a:ext cx="3623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Baffles at the chamber extremities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0C8435-A814-1800-1024-CD977D066C73}"/>
              </a:ext>
            </a:extLst>
          </p:cNvPr>
          <p:cNvSpPr txBox="1"/>
          <p:nvPr/>
        </p:nvSpPr>
        <p:spPr>
          <a:xfrm>
            <a:off x="6095998" y="6305199"/>
            <a:ext cx="441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Baffles in the instrumentation modules</a:t>
            </a:r>
          </a:p>
        </p:txBody>
      </p:sp>
    </p:spTree>
    <p:extLst>
      <p:ext uri="{BB962C8B-B14F-4D97-AF65-F5344CB8AC3E}">
        <p14:creationId xmlns:p14="http://schemas.microsoft.com/office/powerpoint/2010/main" val="408194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417</Words>
  <Application>Microsoft Office PowerPoint</Application>
  <PresentationFormat>Widescreen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6</cp:revision>
  <dcterms:created xsi:type="dcterms:W3CDTF">2022-10-18T13:23:02Z</dcterms:created>
  <dcterms:modified xsi:type="dcterms:W3CDTF">2022-11-23T05:30:22Z</dcterms:modified>
</cp:coreProperties>
</file>