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handoutMasterIdLst>
    <p:handoutMasterId r:id="rId15"/>
  </p:handoutMasterIdLst>
  <p:sldIdLst>
    <p:sldId id="300" r:id="rId2"/>
    <p:sldId id="302" r:id="rId3"/>
    <p:sldId id="303" r:id="rId4"/>
    <p:sldId id="310" r:id="rId5"/>
    <p:sldId id="311" r:id="rId6"/>
    <p:sldId id="306" r:id="rId7"/>
    <p:sldId id="307" r:id="rId8"/>
    <p:sldId id="304" r:id="rId9"/>
    <p:sldId id="305" r:id="rId10"/>
    <p:sldId id="312" r:id="rId11"/>
    <p:sldId id="308" r:id="rId12"/>
    <p:sldId id="309" r:id="rId13"/>
    <p:sldId id="30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B387C"/>
    <a:srgbClr val="0C377B"/>
    <a:srgbClr val="0055A0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102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3" d="100"/>
          <a:sy n="93" d="100"/>
        </p:scale>
        <p:origin x="376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35B3A0-9EDC-4486-A76E-2C471901257D}" type="datetimeFigureOut">
              <a:rPr lang="en-GB" smtClean="0"/>
              <a:t>30/11/2022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921085-60A0-4F24-9E57-381775EC0DC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86418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MP3 Day 2022-12-01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Quench Database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MP3 Day 2022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Quench Database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81" r:id="rId2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7" Type="http://schemas.openxmlformats.org/officeDocument/2006/relationships/image" Target="../media/image9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emf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file:///\\eosproject-smb\eos\project\m\mp3\QuenchFilesBackup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678" y="832991"/>
            <a:ext cx="8226854" cy="940443"/>
          </a:xfrm>
        </p:spPr>
        <p:txBody>
          <a:bodyPr/>
          <a:lstStyle/>
          <a:p>
            <a:pPr algn="ctr"/>
            <a:r>
              <a:rPr lang="en-US" dirty="0" smtClean="0"/>
              <a:t>MP3 Quench Database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966913" y="2477424"/>
            <a:ext cx="27831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2">
                    <a:lumMod val="10000"/>
                  </a:schemeClr>
                </a:solidFill>
              </a:rPr>
              <a:t>Discussion topic</a:t>
            </a:r>
            <a:endParaRPr lang="en-GB" sz="2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69478" y="3221342"/>
            <a:ext cx="417934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Improve structure &amp; contents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tx1">
                    <a:lumMod val="50000"/>
                  </a:schemeClr>
                </a:solidFill>
              </a:rPr>
              <a:t>Use existing data in FPA Notebooks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28982" y="1823253"/>
            <a:ext cx="2797303" cy="304564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966913" y="1958210"/>
            <a:ext cx="190456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Per Hagen, CERN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929281" y="5146606"/>
            <a:ext cx="30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chemeClr val="bg2">
                    <a:lumMod val="10000"/>
                  </a:schemeClr>
                </a:solidFill>
                <a:latin typeface="Bahnschrift SemiLight Condensed" panose="020B0502040204020203" pitchFamily="34" charset="0"/>
              </a:rPr>
              <a:t>The apple doesn't fall far from the tree</a:t>
            </a:r>
          </a:p>
        </p:txBody>
      </p:sp>
    </p:spTree>
    <p:extLst>
      <p:ext uri="{BB962C8B-B14F-4D97-AF65-F5344CB8AC3E}">
        <p14:creationId xmlns:p14="http://schemas.microsoft.com/office/powerpoint/2010/main" val="3276461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1708" y="216444"/>
            <a:ext cx="7019365" cy="940443"/>
          </a:xfrm>
        </p:spPr>
        <p:txBody>
          <a:bodyPr/>
          <a:lstStyle/>
          <a:p>
            <a:r>
              <a:rPr lang="en-US" dirty="0" smtClean="0"/>
              <a:t>http://cern.ch/lhc-quench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3675" y="1829503"/>
            <a:ext cx="8744403" cy="394889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02091" y="1079376"/>
            <a:ext cx="61819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Showing a small subset of data so more columns available.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Updated until 2020 with help of Excel Visual Basic code</a:t>
            </a:r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487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939" y="82626"/>
            <a:ext cx="8226854" cy="67040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FPA data improvements since end of HWC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54421" y="1275778"/>
            <a:ext cx="76303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Missing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old data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in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Notebook FPA format (general problem):</a:t>
            </a:r>
            <a:endParaRPr lang="en-US" sz="1600" dirty="0">
              <a:solidFill>
                <a:schemeClr val="bg2">
                  <a:lumMod val="1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FPA Notebooks developed for the LS2 HWC (&gt; 2020)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I have collected RB FPA data for Run 2 after a few simple code modifications (nQPS buffers often created long time after event and sometimes missing)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In progress: Code modifications for RB FPA Run 1 and hopefully all the way back to 2007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But collecting RB FPA data is so far manual work </a:t>
            </a:r>
            <a:r>
              <a:rPr lang="en-US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*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600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In </a:t>
            </a:r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progress: Correction of ∆</a:t>
            </a:r>
            <a:r>
              <a:rPr lang="en-US" sz="1600" dirty="0" err="1" smtClean="0">
                <a:solidFill>
                  <a:schemeClr val="accent1">
                    <a:lumMod val="10000"/>
                  </a:schemeClr>
                </a:solidFill>
              </a:rPr>
              <a:t>U</a:t>
            </a:r>
            <a:r>
              <a:rPr lang="en-US" sz="1600" baseline="-25000" dirty="0" err="1" smtClean="0">
                <a:solidFill>
                  <a:schemeClr val="accent1">
                    <a:lumMod val="10000"/>
                  </a:schemeClr>
                </a:solidFill>
              </a:rPr>
              <a:t>res</a:t>
            </a:r>
            <a:r>
              <a:rPr lang="en-US" sz="1600" dirty="0" smtClean="0">
                <a:solidFill>
                  <a:schemeClr val="accent1">
                    <a:lumMod val="10000"/>
                  </a:schemeClr>
                </a:solidFill>
              </a:rPr>
              <a:t>/dt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for 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IPQ quench file thanks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to new algorithm and automation work by Zinur</a:t>
            </a:r>
            <a:r>
              <a:rPr lang="en-US" sz="1600" dirty="0">
                <a:solidFill>
                  <a:schemeClr val="bg2">
                    <a:lumMod val="10000"/>
                  </a:schemeClr>
                </a:solidFill>
              </a:rPr>
              <a:t>, Lena, Ola …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678501" y="5473254"/>
            <a:ext cx="338865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* </a:t>
            </a:r>
            <a:r>
              <a:rPr lang="en-GB" sz="1000" i="1" dirty="0" smtClean="0">
                <a:solidFill>
                  <a:schemeClr val="bg2">
                    <a:lumMod val="10000"/>
                  </a:schemeClr>
                </a:solidFill>
              </a:rPr>
              <a:t>Quote from Forrest Gump movie 1994:</a:t>
            </a:r>
            <a:r>
              <a:rPr lang="en-GB" sz="1000" i="1" dirty="0">
                <a:solidFill>
                  <a:schemeClr val="bg2">
                    <a:lumMod val="10000"/>
                  </a:schemeClr>
                </a:solidFill>
              </a:rPr>
              <a:t/>
            </a:r>
            <a:br>
              <a:rPr lang="en-GB" sz="1000" i="1" dirty="0">
                <a:solidFill>
                  <a:schemeClr val="bg2">
                    <a:lumMod val="10000"/>
                  </a:schemeClr>
                </a:solidFill>
              </a:rPr>
            </a:br>
            <a:r>
              <a:rPr lang="en-GB" sz="1000" i="1" dirty="0" smtClean="0">
                <a:solidFill>
                  <a:srgbClr val="222222"/>
                </a:solidFill>
                <a:latin typeface="Inter"/>
              </a:rPr>
              <a:t>”My </a:t>
            </a:r>
            <a:r>
              <a:rPr lang="en-GB" sz="1000" i="1" dirty="0">
                <a:solidFill>
                  <a:srgbClr val="222222"/>
                </a:solidFill>
                <a:latin typeface="Inter"/>
              </a:rPr>
              <a:t>mama always said, life is like a box of chocolates. You never know what you're gonna get</a:t>
            </a:r>
            <a:r>
              <a:rPr lang="en-GB" sz="1000" i="1" dirty="0" smtClean="0">
                <a:solidFill>
                  <a:srgbClr val="222222"/>
                </a:solidFill>
                <a:latin typeface="Inter"/>
              </a:rPr>
              <a:t>.”</a:t>
            </a:r>
            <a:endParaRPr lang="en-GB" sz="1000" i="1" dirty="0"/>
          </a:p>
        </p:txBody>
      </p:sp>
    </p:spTree>
    <p:extLst>
      <p:ext uri="{BB962C8B-B14F-4D97-AF65-F5344CB8AC3E}">
        <p14:creationId xmlns:p14="http://schemas.microsoft.com/office/powerpoint/2010/main" val="317087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ownload Standing Human Business Question Mark Behavior HQ PNG Image ...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2338" y="2881512"/>
            <a:ext cx="3776702" cy="377670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939" y="121045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Now it is your turn!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 descr="Everybody loves brainstorming - Praxis Framework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062" y="4471588"/>
            <a:ext cx="1877731" cy="1554615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235781" y="1759644"/>
            <a:ext cx="694959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Improve structure &amp; contents of FPA Notebooks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chemeClr val="tx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tx1">
                    <a:lumMod val="50000"/>
                  </a:schemeClr>
                </a:solidFill>
              </a:rPr>
              <a:t>Use existing data in FPA Notebooks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19707" y="1061488"/>
            <a:ext cx="6658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2">
                    <a:lumMod val="10000"/>
                  </a:schemeClr>
                </a:solidFill>
              </a:rPr>
              <a:t>In a democratic world we must </a:t>
            </a:r>
            <a:r>
              <a:rPr lang="en-GB" sz="1400" i="1" dirty="0" smtClean="0">
                <a:solidFill>
                  <a:schemeClr val="bg2">
                    <a:lumMod val="10000"/>
                  </a:schemeClr>
                </a:solidFill>
              </a:rPr>
              <a:t>learn </a:t>
            </a:r>
            <a:r>
              <a:rPr lang="en-GB" sz="1400" i="1" dirty="0">
                <a:solidFill>
                  <a:schemeClr val="bg2">
                    <a:lumMod val="10000"/>
                  </a:schemeClr>
                </a:solidFill>
              </a:rPr>
              <a:t>to live </a:t>
            </a:r>
            <a:r>
              <a:rPr lang="en-GB" sz="1400" i="1" dirty="0" smtClean="0">
                <a:solidFill>
                  <a:schemeClr val="bg2">
                    <a:lumMod val="10000"/>
                  </a:schemeClr>
                </a:solidFill>
              </a:rPr>
              <a:t>with </a:t>
            </a:r>
            <a:r>
              <a:rPr lang="en-GB" sz="1400" i="1" dirty="0">
                <a:solidFill>
                  <a:schemeClr val="bg2">
                    <a:lumMod val="10000"/>
                  </a:schemeClr>
                </a:solidFill>
              </a:rPr>
              <a:t>our different view of things</a:t>
            </a:r>
            <a:endParaRPr lang="en-US" sz="1400" i="1" dirty="0" smtClean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1918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58114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939" y="155026"/>
            <a:ext cx="8226854" cy="772921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MP3 data usage (as of today)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05352" y="874292"/>
            <a:ext cx="788640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MP3 event analysis (HWC, operation)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Is circuit and protecting subsystems (magnets, leads, QPS, PC, QHs, EE) OK for repowering?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If Not OK, provide supporting information for subsystem experts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Event simulation for </a:t>
            </a:r>
            <a:r>
              <a:rPr lang="en-US" dirty="0" smtClean="0">
                <a:solidFill>
                  <a:srgbClr val="FF0000"/>
                </a:solidFill>
              </a:rPr>
              <a:t>non-trivial </a:t>
            </a:r>
            <a:r>
              <a:rPr lang="en-US" dirty="0">
                <a:solidFill>
                  <a:srgbClr val="FF0000"/>
                </a:solidFill>
              </a:rPr>
              <a:t>cases </a:t>
            </a:r>
            <a:r>
              <a:rPr lang="en-US" dirty="0" smtClean="0">
                <a:solidFill>
                  <a:srgbClr val="FF0000"/>
                </a:solidFill>
              </a:rPr>
              <a:t>(independent activity</a:t>
            </a:r>
            <a:r>
              <a:rPr lang="en-US" dirty="0">
                <a:solidFill>
                  <a:srgbClr val="FF0000"/>
                </a:solidFill>
              </a:rPr>
              <a:t>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Update quench data with new event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Scientific studies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Quench behavior and statistics (“holy grail” of SC magnets!)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Prediction of future quenches in training campaigns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Risk analysis (probability of having to warm-up sector for repair of equipment, or damaging “delicate” equipment hard to replace)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Other “MP3” data not related to quench (</a:t>
            </a:r>
            <a:r>
              <a:rPr lang="en-US" i="1" dirty="0" smtClean="0">
                <a:solidFill>
                  <a:schemeClr val="bg2">
                    <a:lumMod val="10000"/>
                  </a:schemeClr>
                </a:solidFill>
              </a:rPr>
              <a:t>not topic of this presentation)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ELQA circuit health qualifications, transfer functions, “shorts”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Evolution of splice R in magnets and busbars (special HWC tests)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Difficult to know what event parameters can be of importance for future studies!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379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939" y="236306"/>
            <a:ext cx="8226854" cy="940443"/>
          </a:xfrm>
        </p:spPr>
        <p:txBody>
          <a:bodyPr/>
          <a:lstStyle/>
          <a:p>
            <a:pPr algn="ctr"/>
            <a:r>
              <a:rPr lang="en-US" dirty="0" smtClean="0"/>
              <a:t>How we do FPA today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71806" y="1212461"/>
            <a:ext cx="393304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bg2">
                    <a:lumMod val="10000"/>
                  </a:schemeClr>
                </a:solidFill>
              </a:rPr>
              <a:t>Run SWAN FPA Notebook for a single event (trip, quench)</a:t>
            </a:r>
            <a:endParaRPr lang="en-GB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048" y="1994168"/>
            <a:ext cx="3847805" cy="1736426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56394" y="4461028"/>
            <a:ext cx="4401794" cy="14073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511717" y="3977202"/>
            <a:ext cx="267772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MP3 excel quench file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6" name="Down Arrow 5"/>
          <p:cNvSpPr/>
          <p:nvPr/>
        </p:nvSpPr>
        <p:spPr>
          <a:xfrm>
            <a:off x="2936562" y="3789457"/>
            <a:ext cx="260451" cy="474134"/>
          </a:xfrm>
          <a:prstGeom prst="downArrow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896605" y="3746369"/>
            <a:ext cx="10727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copy &amp; paste</a:t>
            </a:r>
          </a:p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from .csv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44358" y="3838702"/>
            <a:ext cx="679508" cy="7130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4491908" y="2224735"/>
            <a:ext cx="492603" cy="78816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62956" y="1919462"/>
            <a:ext cx="3743700" cy="1930665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270073" y="1580908"/>
            <a:ext cx="13442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html report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34806" y="4984443"/>
            <a:ext cx="679508" cy="939567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343294" y="2155529"/>
            <a:ext cx="87395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bg2">
                    <a:lumMod val="10000"/>
                  </a:schemeClr>
                </a:solidFill>
              </a:rPr>
              <a:t>generated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56362" y="3789457"/>
            <a:ext cx="93745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10000"/>
                  </a:schemeClr>
                </a:solidFill>
              </a:rPr>
              <a:t>no plot zoom</a:t>
            </a:r>
            <a:endParaRPr lang="en-GB" sz="10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624605" y="5888936"/>
            <a:ext cx="14783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chemeClr val="bg2">
                    <a:lumMod val="10000"/>
                  </a:schemeClr>
                </a:solidFill>
              </a:rPr>
              <a:t>lock file when updating</a:t>
            </a:r>
            <a:endParaRPr lang="en-GB" sz="1000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17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939" y="144099"/>
            <a:ext cx="8226854" cy="67809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Excel specific problems!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419707" y="822193"/>
            <a:ext cx="6658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2">
                    <a:lumMod val="10000"/>
                  </a:schemeClr>
                </a:solidFill>
              </a:rPr>
              <a:t>Discussion topic. I am not the Oracle of Delphi so I do not have all the answers!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57939" y="1155089"/>
            <a:ext cx="7687029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rgbClr val="FF0000"/>
                </a:solidFill>
              </a:rPr>
              <a:t>We experienced one or more file corruptions during HWC</a:t>
            </a:r>
            <a:endParaRPr lang="en-US" sz="1500" dirty="0">
              <a:solidFill>
                <a:schemeClr val="bg2">
                  <a:lumMod val="1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For this reason, and secondly, I am not sure about the IT doing backup on a regular basis, I make snapshot backups once in a while when there is MP3 activity </a:t>
            </a:r>
            <a:r>
              <a:rPr lang="en-US" sz="1500" dirty="0">
                <a:solidFill>
                  <a:schemeClr val="bg2">
                    <a:lumMod val="10000"/>
                  </a:schemeClr>
                </a:solidFill>
              </a:rPr>
              <a:t>going </a:t>
            </a: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on: </a:t>
            </a: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  <a:hlinkClick r:id="rId2" action="ppaction://hlinkfile"/>
              </a:rPr>
              <a:t>\\eosproject-smb\eos\project\m\mp3\QuenchFilesBackup</a:t>
            </a:r>
            <a:endParaRPr lang="en-US" sz="15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rgbClr val="FF0000"/>
                </a:solidFill>
              </a:rPr>
              <a:t>File sometimes remains locked after update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Fortunately Excel tells who the person locking the file is. I have learnt to live with this problem. It “mainly” delays the propagation from Notebook .csv to Excel. This can be a real problem if next person to analyse needs the data!</a:t>
            </a:r>
            <a:endParaRPr lang="en-US" sz="15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rgbClr val="FF0000"/>
                </a:solidFill>
              </a:rPr>
              <a:t>Excel date/time formats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We use ISO 8601 recommendations in the .csv made by the FPA Notebooks to avoid ambiguity. So far so good. Still we need to use the Excel special </a:t>
            </a:r>
            <a:r>
              <a:rPr lang="en-US" sz="1500" b="1" dirty="0" err="1" smtClean="0">
                <a:solidFill>
                  <a:schemeClr val="bg2">
                    <a:lumMod val="10000"/>
                  </a:schemeClr>
                </a:solidFill>
              </a:rPr>
              <a:t>copy&amp;paste</a:t>
            </a:r>
            <a:r>
              <a:rPr lang="en-US" sz="1500" b="1" dirty="0" smtClean="0">
                <a:solidFill>
                  <a:schemeClr val="bg2">
                    <a:lumMod val="10000"/>
                  </a:schemeClr>
                </a:solidFill>
              </a:rPr>
              <a:t> values</a:t>
            </a: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 to have the same formatting as in the previous row. I remember documenting this year(s) ago. Last, but not least, the data is still there in any case so I reformat stuff when I see something strange.</a:t>
            </a:r>
            <a:endParaRPr lang="en-US" sz="15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rgbClr val="FF0000"/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2664" y="5298071"/>
            <a:ext cx="6563686" cy="869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555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939" y="144099"/>
            <a:ext cx="8226854" cy="67809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>Excel and OneDrive strategy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1419707" y="822193"/>
            <a:ext cx="66586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solidFill>
                  <a:schemeClr val="bg2">
                    <a:lumMod val="10000"/>
                  </a:schemeClr>
                </a:solidFill>
              </a:rPr>
              <a:t>Discussion topic. I am not the Oracle of Delphi and here I am without answers!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50147" y="1409269"/>
            <a:ext cx="7687029" cy="44781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Long term future of our Microsoft OneDrive website as a collaborative tool???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Simply migrate files to EOS where we have all the Notebook reports in any case (consistent approach) ???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Remember Monty Python 1971: </a:t>
            </a:r>
            <a:r>
              <a:rPr lang="en-GB" sz="1500" i="1" dirty="0">
                <a:solidFill>
                  <a:schemeClr val="bg2">
                    <a:lumMod val="10000"/>
                  </a:schemeClr>
                </a:solidFill>
              </a:rPr>
              <a:t>And </a:t>
            </a:r>
            <a:r>
              <a:rPr lang="en-GB" sz="1500" i="1" dirty="0" smtClean="0">
                <a:solidFill>
                  <a:schemeClr val="bg2">
                    <a:lumMod val="10000"/>
                  </a:schemeClr>
                </a:solidFill>
              </a:rPr>
              <a:t>Now for</a:t>
            </a:r>
            <a:r>
              <a:rPr lang="en-GB" sz="1500" i="1" dirty="0">
                <a:solidFill>
                  <a:schemeClr val="bg2">
                    <a:lumMod val="10000"/>
                  </a:schemeClr>
                </a:solidFill>
              </a:rPr>
              <a:t> Something Completely </a:t>
            </a:r>
            <a:r>
              <a:rPr lang="en-GB" sz="1500" i="1" dirty="0" smtClean="0">
                <a:solidFill>
                  <a:schemeClr val="bg2">
                    <a:lumMod val="10000"/>
                  </a:schemeClr>
                </a:solidFill>
              </a:rPr>
              <a:t>Different</a:t>
            </a:r>
            <a:endParaRPr lang="en-US" sz="1500" i="1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Relational database???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Something already exists off the shelf (inside CERN)???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We need: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Update of a single event from Notebook FPA or manually for exceptions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Browse and edit web user interface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Download selection of data to [Excel, PowerPoint, analytic tools]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sz="1500" dirty="0">
              <a:solidFill>
                <a:schemeClr val="bg2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500" dirty="0" smtClean="0">
                <a:solidFill>
                  <a:schemeClr val="bg2">
                    <a:lumMod val="10000"/>
                  </a:schemeClr>
                </a:solidFill>
              </a:rPr>
              <a:t>This problem can also be seen in the context of signal monitoring and storing of is derived data (like busbar R evolution). Store into NXCALS and extract via TIMBER into analytic tools???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 smtClean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645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939" y="82626"/>
            <a:ext cx="8226854" cy="670409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External applications </a:t>
            </a:r>
            <a:r>
              <a:rPr lang="en-US" dirty="0" smtClean="0">
                <a:solidFill>
                  <a:srgbClr val="FF0000"/>
                </a:solidFill>
              </a:rPr>
              <a:t>RB use case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92101" y="1011617"/>
            <a:ext cx="18595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During operation: </a:t>
            </a:r>
            <a:r>
              <a:rPr lang="en-US" sz="1600" dirty="0" smtClean="0">
                <a:solidFill>
                  <a:srgbClr val="FF0000"/>
                </a:solidFill>
              </a:rPr>
              <a:t>interlock history 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gives “big picture”</a:t>
            </a:r>
            <a:endParaRPr lang="en-GB" sz="1600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57" y="847268"/>
            <a:ext cx="6720231" cy="1746849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41535" y="2685983"/>
            <a:ext cx="5436821" cy="3223452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74120" y="2754612"/>
            <a:ext cx="18595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Energy Extraction must be checked with </a:t>
            </a:r>
            <a:r>
              <a:rPr lang="en-US" sz="1600" dirty="0" smtClean="0">
                <a:solidFill>
                  <a:srgbClr val="FF0000"/>
                </a:solidFill>
              </a:rPr>
              <a:t>PM Powering Playback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474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939" y="82626"/>
            <a:ext cx="8226854" cy="670409"/>
          </a:xfrm>
        </p:spPr>
        <p:txBody>
          <a:bodyPr>
            <a:normAutofit/>
          </a:bodyPr>
          <a:lstStyle/>
          <a:p>
            <a:pPr algn="ctr"/>
            <a:r>
              <a:rPr lang="en-US" sz="2800" dirty="0" smtClean="0"/>
              <a:t>External applications </a:t>
            </a:r>
            <a:r>
              <a:rPr lang="en-US" sz="2800" dirty="0" smtClean="0">
                <a:solidFill>
                  <a:srgbClr val="FF0000"/>
                </a:solidFill>
              </a:rPr>
              <a:t>600 A use case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154421" y="684564"/>
            <a:ext cx="76303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Many cases with </a:t>
            </a:r>
            <a:r>
              <a:rPr lang="en-US" sz="1600" dirty="0" smtClean="0">
                <a:solidFill>
                  <a:srgbClr val="FF0000"/>
                </a:solidFill>
              </a:rPr>
              <a:t>red</a:t>
            </a: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 “flags” because U_DUMP_RES based upon theoretical calculated curves (does not consider current, quenchback, timing tolerances?)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bg2">
                    <a:lumMod val="10000"/>
                  </a:schemeClr>
                </a:solidFill>
              </a:rPr>
              <a:t>Serious problems with EE are very rare or perhaps non-existent so we often alert EE experts for no good reason!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8870" y="1900095"/>
            <a:ext cx="6616506" cy="4063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9285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939" y="121045"/>
            <a:ext cx="8226854" cy="94044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FPA parameters collected </a:t>
            </a:r>
            <a:r>
              <a:rPr lang="en-US" dirty="0" smtClean="0">
                <a:solidFill>
                  <a:srgbClr val="FF0000"/>
                </a:solidFill>
              </a:rPr>
              <a:t>(today)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598107" y="968215"/>
            <a:ext cx="7045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Take RB as “use case”. All others are essentially subsets / variants.</a:t>
            </a:r>
            <a:endParaRPr lang="en-GB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24655" y="1337547"/>
            <a:ext cx="7233921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Circuit name, type, date+time, period: HWC, Operation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PIC time and PM timing wrt PIC: ∆t(FGC),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∆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t(EE</a:t>
            </a:r>
            <a:r>
              <a:rPr lang="en-US" baseline="-25000" dirty="0" smtClean="0">
                <a:solidFill>
                  <a:schemeClr val="accent1">
                    <a:lumMod val="10000"/>
                  </a:schemeClr>
                </a:solidFill>
              </a:rPr>
              <a:t>ODD,EVEN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Circuit parameters for start of FPA: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I, ∆I/dt or t</a:t>
            </a:r>
            <a:r>
              <a:rPr lang="en-US" baseline="-25000" dirty="0" smtClean="0">
                <a:solidFill>
                  <a:schemeClr val="accent1">
                    <a:lumMod val="10000"/>
                  </a:schemeClr>
                </a:solidFill>
              </a:rPr>
              <a:t>plateau,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Û</a:t>
            </a:r>
            <a:r>
              <a:rPr lang="en-US" baseline="-25000" dirty="0" smtClean="0">
                <a:solidFill>
                  <a:schemeClr val="accent1">
                    <a:lumMod val="10000"/>
                  </a:schemeClr>
                </a:solidFill>
              </a:rPr>
              <a:t>EE</a:t>
            </a:r>
            <a:r>
              <a:rPr lang="en-US" baseline="-50000" dirty="0" smtClean="0">
                <a:solidFill>
                  <a:schemeClr val="accent1">
                    <a:lumMod val="10000"/>
                  </a:schemeClr>
                </a:solidFill>
              </a:rPr>
              <a:t>ODD,EVEN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Analyser: </a:t>
            </a:r>
            <a:r>
              <a:rPr lang="en-US" dirty="0">
                <a:solidFill>
                  <a:srgbClr val="FF0000"/>
                </a:solidFill>
              </a:rPr>
              <a:t>FPA reason, Quench # in circuit if </a:t>
            </a:r>
            <a:r>
              <a:rPr lang="en-US" dirty="0" smtClean="0">
                <a:solidFill>
                  <a:srgbClr val="FF0000"/>
                </a:solidFill>
              </a:rPr>
              <a:t>HWC, Comments</a:t>
            </a:r>
            <a:endParaRPr lang="en-US" baseline="-250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Circuit parameters during FPA: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MIITS: 10</a:t>
            </a:r>
            <a:r>
              <a:rPr lang="en-US" baseline="30000" dirty="0" smtClean="0">
                <a:solidFill>
                  <a:schemeClr val="accent1">
                    <a:lumMod val="10000"/>
                  </a:schemeClr>
                </a:solidFill>
              </a:rPr>
              <a:t>6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 ∫I</a:t>
            </a:r>
            <a:r>
              <a:rPr lang="en-US" baseline="30000" dirty="0" smtClean="0">
                <a:solidFill>
                  <a:schemeClr val="accent1">
                    <a:lumMod val="1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dt </a:t>
            </a:r>
            <a:r>
              <a:rPr lang="en-US" baseline="-25000" dirty="0" smtClean="0">
                <a:solidFill>
                  <a:schemeClr val="accent1">
                    <a:lumMod val="10000"/>
                  </a:schemeClr>
                </a:solidFill>
              </a:rPr>
              <a:t> </a:t>
            </a:r>
            <a:endParaRPr lang="en-US" dirty="0" smtClean="0">
              <a:solidFill>
                <a:schemeClr val="accent1">
                  <a:lumMod val="1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accent1">
                    <a:lumMod val="10000"/>
                  </a:schemeClr>
                </a:solidFill>
              </a:rPr>
              <a:t>Î</a:t>
            </a:r>
            <a:r>
              <a:rPr lang="en-US" baseline="-25000" dirty="0" err="1" smtClean="0">
                <a:solidFill>
                  <a:schemeClr val="accent1">
                    <a:lumMod val="10000"/>
                  </a:schemeClr>
                </a:solidFill>
              </a:rPr>
              <a:t>earth</a:t>
            </a:r>
            <a:endParaRPr lang="en-US" baseline="-25000" dirty="0">
              <a:solidFill>
                <a:schemeClr val="accent1">
                  <a:lumMod val="1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FF0000"/>
                </a:solidFill>
              </a:rPr>
              <a:t>Analyser: EE OK? VF OK?</a:t>
            </a:r>
            <a:endParaRPr lang="en-US" baseline="-250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For each quenched magnet: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Cell, QPS crate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,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t</a:t>
            </a:r>
            <a:r>
              <a:rPr lang="en-US" baseline="-25000" dirty="0" smtClean="0">
                <a:solidFill>
                  <a:schemeClr val="accent1">
                    <a:lumMod val="10000"/>
                  </a:schemeClr>
                </a:solidFill>
              </a:rPr>
              <a:t>pic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, ∆t(iQPS), 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∆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t(nQPS), # in event, QH OK?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I</a:t>
            </a:r>
            <a:r>
              <a:rPr lang="en-US" baseline="-25000" dirty="0" smtClean="0">
                <a:solidFill>
                  <a:schemeClr val="accent1">
                    <a:lumMod val="10000"/>
                  </a:schemeClr>
                </a:solidFill>
              </a:rPr>
              <a:t>magnet,</a:t>
            </a: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aperture (EXT/INT)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1">
                    <a:lumMod val="10000"/>
                  </a:schemeClr>
                </a:solidFill>
              </a:rPr>
              <a:t>∆U_QS0/dt,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Û</a:t>
            </a:r>
            <a:r>
              <a:rPr lang="en-US" baseline="-25000" dirty="0" smtClean="0">
                <a:solidFill>
                  <a:schemeClr val="accent1">
                    <a:lumMod val="10000"/>
                  </a:schemeClr>
                </a:solidFill>
              </a:rPr>
              <a:t>symm, 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∆Û</a:t>
            </a:r>
            <a:r>
              <a:rPr lang="en-US" baseline="-25000" dirty="0" smtClean="0">
                <a:solidFill>
                  <a:schemeClr val="accent1">
                    <a:lumMod val="10000"/>
                  </a:schemeClr>
                </a:solidFill>
              </a:rPr>
              <a:t>symm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/dt </a:t>
            </a:r>
            <a:r>
              <a:rPr lang="en-US" b="1" dirty="0" smtClean="0">
                <a:solidFill>
                  <a:schemeClr val="accent1">
                    <a:lumMod val="10000"/>
                  </a:schemeClr>
                </a:solidFill>
              </a:rPr>
              <a:t>(last 2 not implemented!)</a:t>
            </a:r>
            <a:endParaRPr lang="en-US" b="1" baseline="-250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FF0000"/>
                </a:solidFill>
              </a:rPr>
              <a:t>Analyser: </a:t>
            </a:r>
            <a:r>
              <a:rPr lang="en-US" dirty="0" smtClean="0">
                <a:solidFill>
                  <a:srgbClr val="FF0000"/>
                </a:solidFill>
              </a:rPr>
              <a:t>QDS trigger, quench # in circuit if HWC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schemeClr val="accent1">
                    <a:lumMod val="10000"/>
                  </a:schemeClr>
                </a:solidFill>
              </a:rPr>
              <a:t>R</a:t>
            </a:r>
            <a:r>
              <a:rPr lang="en-US" baseline="-25000" dirty="0" err="1" smtClean="0">
                <a:solidFill>
                  <a:schemeClr val="accent1">
                    <a:lumMod val="10000"/>
                  </a:schemeClr>
                </a:solidFill>
              </a:rPr>
              <a:t>max_diode_leads</a:t>
            </a:r>
            <a:r>
              <a:rPr lang="en-US" baseline="-25000" dirty="0" smtClean="0">
                <a:solidFill>
                  <a:schemeClr val="accent1">
                    <a:lumMod val="10000"/>
                  </a:schemeClr>
                </a:solidFill>
              </a:rPr>
              <a:t> @ </a:t>
            </a:r>
            <a:r>
              <a:rPr lang="en-US" dirty="0" err="1" smtClean="0">
                <a:solidFill>
                  <a:schemeClr val="accent1">
                    <a:lumMod val="10000"/>
                  </a:schemeClr>
                </a:solidFill>
              </a:rPr>
              <a:t>I</a:t>
            </a:r>
            <a:r>
              <a:rPr lang="en-US" baseline="-25000" dirty="0" err="1">
                <a:solidFill>
                  <a:schemeClr val="accent1">
                    <a:lumMod val="10000"/>
                  </a:schemeClr>
                </a:solidFill>
              </a:rPr>
              <a:t>diode_leads</a:t>
            </a:r>
            <a:endParaRPr lang="en-US" baseline="-25000" dirty="0" smtClean="0">
              <a:solidFill>
                <a:schemeClr val="accent1">
                  <a:lumMod val="1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Notebook + API versions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Magnet data (MB #, SC cable types, SM18 I</a:t>
            </a:r>
            <a:r>
              <a:rPr lang="en-US" baseline="-25000" dirty="0" smtClean="0">
                <a:solidFill>
                  <a:schemeClr val="accent1">
                    <a:lumMod val="10000"/>
                  </a:schemeClr>
                </a:solidFill>
              </a:rPr>
              <a:t>1st_q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) using cell lookup</a:t>
            </a:r>
            <a:endParaRPr lang="en-US" baseline="-25000" dirty="0">
              <a:solidFill>
                <a:schemeClr val="accent1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8300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7939" y="121045"/>
            <a:ext cx="8226854" cy="940443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FPA parameters </a:t>
            </a:r>
            <a:r>
              <a:rPr lang="en-US" dirty="0" smtClean="0">
                <a:solidFill>
                  <a:srgbClr val="FF0000"/>
                </a:solidFill>
              </a:rPr>
              <a:t>(continued)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MP3 Day 2022-12-01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Quench Database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1598107" y="968215"/>
            <a:ext cx="7045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Take RB as “use case”. All others are essentially subsets / variants.</a:t>
            </a:r>
            <a:endParaRPr lang="en-GB" dirty="0">
              <a:solidFill>
                <a:schemeClr val="accent1">
                  <a:lumMod val="1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3259" y="4180639"/>
            <a:ext cx="72339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Filter in RB sheet if we want to know the (quench) history as function of time. SM18 quenches in another Excel dump from  Oracle.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3259" y="2415059"/>
            <a:ext cx="7317526" cy="156527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69264" y="1789624"/>
            <a:ext cx="72339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Look in </a:t>
            </a:r>
            <a:r>
              <a:rPr lang="en-US" dirty="0" smtClean="0">
                <a:solidFill>
                  <a:srgbClr val="FF0000"/>
                </a:solidFill>
              </a:rPr>
              <a:t>layout</a:t>
            </a:r>
            <a:r>
              <a:rPr lang="en-US" dirty="0" smtClean="0">
                <a:solidFill>
                  <a:schemeClr val="accent1">
                    <a:lumMod val="10000"/>
                  </a:schemeClr>
                </a:solidFill>
              </a:rPr>
              <a:t> sheet if we want to know the magnet in cell as function of time</a:t>
            </a:r>
            <a:endParaRPr lang="en-US" dirty="0" smtClean="0">
              <a:solidFill>
                <a:srgbClr val="FFFF00"/>
              </a:solidFill>
            </a:endParaRPr>
          </a:p>
        </p:txBody>
      </p:sp>
      <p:pic>
        <p:nvPicPr>
          <p:cNvPr id="8" name="Picture 7" descr="Doctor Caricature Cartoon - Free image on Pixabay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8589" y="4587101"/>
            <a:ext cx="1769249" cy="176924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3469" y="4826970"/>
            <a:ext cx="2090633" cy="133334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48734" y="5290227"/>
            <a:ext cx="1499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( next slide )</a:t>
            </a:r>
            <a:endParaRPr lang="en-US" dirty="0" smtClean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5258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CERNCorporate4-3</Template>
  <TotalTime>29120</TotalTime>
  <Words>1169</Words>
  <Application>Microsoft Office PowerPoint</Application>
  <PresentationFormat>On-screen Show (4:3)</PresentationFormat>
  <Paragraphs>146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Bahnschrift SemiLight Condensed</vt:lpstr>
      <vt:lpstr>Calibri</vt:lpstr>
      <vt:lpstr>Inter</vt:lpstr>
      <vt:lpstr>CERNCorporate4-3</vt:lpstr>
      <vt:lpstr>MP3 Quench Database</vt:lpstr>
      <vt:lpstr>MP3 data usage (as of today)</vt:lpstr>
      <vt:lpstr>How we do FPA today</vt:lpstr>
      <vt:lpstr>Excel specific problems!</vt:lpstr>
      <vt:lpstr>Excel and OneDrive strategy</vt:lpstr>
      <vt:lpstr>External applications RB use case</vt:lpstr>
      <vt:lpstr>External applications 600 A use case</vt:lpstr>
      <vt:lpstr>FPA parameters collected (today)</vt:lpstr>
      <vt:lpstr>FPA parameters (continued)</vt:lpstr>
      <vt:lpstr>http://cern.ch/lhc-quench</vt:lpstr>
      <vt:lpstr>FPA data improvements since end of HWC</vt:lpstr>
      <vt:lpstr>Now it is your turn!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Emmanuele Ravaioli</dc:creator>
  <cp:lastModifiedBy>Per Hagen</cp:lastModifiedBy>
  <cp:revision>1144</cp:revision>
  <cp:lastPrinted>2016-01-06T14:33:29Z</cp:lastPrinted>
  <dcterms:created xsi:type="dcterms:W3CDTF">2015-09-15T10:10:55Z</dcterms:created>
  <dcterms:modified xsi:type="dcterms:W3CDTF">2022-11-30T19:07:12Z</dcterms:modified>
</cp:coreProperties>
</file>