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07" r:id="rId2"/>
    <p:sldId id="2146850598" r:id="rId3"/>
    <p:sldId id="2146850609" r:id="rId4"/>
    <p:sldId id="1146" r:id="rId5"/>
    <p:sldId id="2146850623" r:id="rId6"/>
    <p:sldId id="2146850622" r:id="rId7"/>
    <p:sldId id="2146850624" r:id="rId8"/>
    <p:sldId id="2146850625" r:id="rId9"/>
    <p:sldId id="2146850630" r:id="rId10"/>
    <p:sldId id="1147" r:id="rId11"/>
    <p:sldId id="790" r:id="rId12"/>
    <p:sldId id="2146850636" r:id="rId13"/>
    <p:sldId id="2146850634" r:id="rId14"/>
    <p:sldId id="804" r:id="rId15"/>
    <p:sldId id="309" r:id="rId16"/>
    <p:sldId id="2146850635" r:id="rId17"/>
    <p:sldId id="2146850620" r:id="rId18"/>
    <p:sldId id="2146850619" r:id="rId19"/>
    <p:sldId id="2146850585" r:id="rId20"/>
    <p:sldId id="2146850642" r:id="rId21"/>
    <p:sldId id="2146850587" r:id="rId22"/>
    <p:sldId id="2146850626" r:id="rId23"/>
    <p:sldId id="2146850583" r:id="rId24"/>
    <p:sldId id="2146850638" r:id="rId25"/>
    <p:sldId id="2146850644" r:id="rId26"/>
    <p:sldId id="2146850591" r:id="rId27"/>
    <p:sldId id="2146850643" r:id="rId28"/>
    <p:sldId id="2146850594" r:id="rId29"/>
    <p:sldId id="2146850637" r:id="rId30"/>
    <p:sldId id="2146850646" r:id="rId31"/>
    <p:sldId id="2146850645" r:id="rId32"/>
    <p:sldId id="2146850621" r:id="rId33"/>
    <p:sldId id="300" r:id="rId34"/>
    <p:sldId id="2146850639" r:id="rId35"/>
    <p:sldId id="2146850641" r:id="rId36"/>
    <p:sldId id="2146850595" r:id="rId37"/>
    <p:sldId id="2146850632" r:id="rId38"/>
    <p:sldId id="2146850631" r:id="rId39"/>
    <p:sldId id="2146850633" r:id="rId40"/>
    <p:sldId id="2146850618" r:id="rId41"/>
    <p:sldId id="2146850627" r:id="rId42"/>
    <p:sldId id="2146850628" r:id="rId43"/>
    <p:sldId id="2146850601" r:id="rId44"/>
    <p:sldId id="2146850600" r:id="rId45"/>
    <p:sldId id="314" r:id="rId46"/>
    <p:sldId id="2146850629" r:id="rId4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E60032"/>
    <a:srgbClr val="6E378C"/>
    <a:srgbClr val="87B919"/>
    <a:srgbClr val="F59600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69"/>
    <p:restoredTop sz="95872"/>
  </p:normalViewPr>
  <p:slideViewPr>
    <p:cSldViewPr snapToGrid="0" snapToObjects="1">
      <p:cViewPr varScale="1">
        <p:scale>
          <a:sx n="139" d="100"/>
          <a:sy n="139" d="100"/>
        </p:scale>
        <p:origin x="528" y="1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15/12/2022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24.80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1475 4713 8555,'-12'1'-844,"3"3"0,2-2 850,3 2 8,2-2 1,-4-1 82,6 4 1,2-4 22,2 3 1,4-2 17,5-2 0,6 0-38,3 0 0,4 0 13,5 0 1,2-5-75,7 1 0,1-6 37,3 1 0,-2-7-158,6-2 1,6-6 149,8-3 1,-2-5-266,1-7 0,1-5-36,4 0 0,-4-1 176,4 1 1,-13 3 55,4-3 1,-13 3-6,-5 1 1,-1 1 18,-7-1 1,-2 5-27,-7 0 0,-1 2-5,-4-3 0,-2 0 26,2 5 0,-6 2-31,-3 7 1,-3-1 64,4 5 0,-6 5 285,1 4-306,3 6-8,-5-3 1,5 6-11,-3 0 0,-1 0 8,6 0 1,-5 0-6,5 0 1,-4 0 25,3 0-22,1 0 2,4 0-12,1 6 68,-1-4-27,0 3 1,-4-5 28,-1 0-37,-5 0-12,3 0 1,-4 0-4,2 0-2,-2 0-23,3 0-12,-5 0 33,0 0 0,-5 0-57,-4 0 0,1 5 44,0-1 1,-1 1-17,-4-5 1,0 4 1,-1 0 0,1 2 18,0-1 1,-4-4 6,-1 3 0,-4 2 3,4-1 0,-3 1-6,3-2 1,-4-3 4,4 4 1,1-2-25,4 1 17,0-2 0,4 3-334,0-5 313,6 0 6,-3 0 0,11-1 23,-1-3 1,6 1 2,-1-6 1,4 4-26,5-3 0,-4 0 4,4 0 1,1-4 48,-1 3 1,3-1-36,-3 1 0,4-1 2,-5 6 0,3-5 12,-3 4 93,-2 1 0,4 4-50,-6 0 1,-4 1 110,-1 4 0,-5 4-149,2 8 0,-4 4 13,-1 5 0,-1 2 15,-4 2 1,4 0 8,-4 5 0,0-6 13,0 2 0,-4-3-16,5-2 1,0 0 0,4 1 0,-5-7-136,1-2-274,0-4-258,4-6 603,5-3 0,9-10 0,6-3 0</inkml:trace>
  <inkml:trace contextRef="#ctx0" brushRef="#br0" timeOffset="2316">2660 2212 8149,'0'-8'-1303,"0"2"1159,0 6 213,0 0 2,0-5-35,0 3 0,0-5 51,0 2-2,0 4-27,0-11 1,0 9-11,0-6 1,0 1 33,0-5 0,-5-1-24,1 1 0,-1-4 32,5-1 0,-5-10-24,-4 2 1,1-9 7,0 0 1,-3-13-12,-6-5 1,-2-4 0,-3 0 0,-7 1-141,2-5 1,-8-4 74,0 0 0,-3 3 143,-1 14 0,-1 0-70,1 8 1,-4-1 0,4 10 1,2 5-48,11 4 1,0 6 9,-1-1 0,2-2-13,3 1 0,3 0 40,6 5 1,0 0-93,0 0 113,0 0-246,5 0 117,3 5-171,-1-3 168,4 9-10,-4-4 62,6 6-734,0 0 717,-5 0 53,3 0 0,-4 2-15,6 2 6,0-2-24,0 3 0,-6 1-34,-1 2 0,-2 5-4,1 0 1,3 0 24,-4 0 0,1 0 1,-6 1 1,6 0 6,-1 4 0,2-4-2,-2 4 1,-1-3 1,5-2 0,-4 0 64,5 0 0,-5-4 92,5 0-109,-1-6-28,5 2 1,0-6-2,0-3 1,6-4 5,3-5 1,3 0-88,1 0 1,0-2 62,0-2 0,0 2-12,1-3 1,-3-1-40,-2 2 1,7-2-5,-3 1 0,3 2 54,-2-6 0,-3 6-18,-2-1 0,3 2 29,-3 2-38,2 0 46,2 0 1,-4 1-14,0 3 5,-6 3-5,3 6-5,-6 0 2,0 0-4,6 0 1,-3 5-14,5-1 14,-5 0 0,5 1-13,-4-1 1,-1 1-42,6-5 1,-5 4-109,5 0 1,-5 1 20,5-5 1,-5 4-556,5 0 696,0 1 0,4 1 0,0 1 0</inkml:trace>
  <inkml:trace contextRef="#ctx0" brushRef="#br0" timeOffset="4616">53 3831 8060,'-7'0'-419,"0"-5"-13,2 1 0,4-2 323,-4 2 365,4 2-269,-5-10 103,5 5 0,-7-6-95,4 0 0,2 4 86,-2 0 0,3-1-89,1-8 0,0 2 48,0-6 1,0 3-13,0-7 0,0 0-47,0-14 1,1 4-7,3-8 1,2-4-81,3-5 1,3-1 77,-3-8 0,2 7-15,2-2 1,1-2 37,-1 2 1,0-1-9,0 1 0,6 3 27,3-3 0,3-2 102,1 2 0,6-6-62,3 2 1,4 2 110,0 2 1,0 9-181,1 4 1,4 4-13,0 5 1,-6 5-152,-8 8 0,-2 3 121,-1 6 0,-7-1 14,-2 1 0,-4 1 3,-1 4 6,1 2 0,-1 1 50,0 1 68,-6 0 22,-1 4 46,0 0-27,-5 0-70,5 0-97,-6 0-121,0 0 163,6 0 6,-4 0 137,3 0-130,-5 0 397,0 0-367,-5 0 1,2 0-5,-6 0 1,4-5-3,-3 1 1,3 0-43,-3 4 36,-1 0 0,-4-5 54,-1 1 1,1-1-16,0 5 4,0-5 0,0-1 4,0-3-34,-1 3 0,1 2-25,0-1 0,4 1 7,1 4 0,3-2 68,-4-2-10,6 3-39,-2-5-31,5 6 0,5 0 8,4 0 1,3 0 4,1 0 0,5 0-20,-1 0 0,7 0-75,-2 0 1,1 0-31,-1 0 1,3 4-122,-3 1 92,-3 5 1,4-7 0,-4 4 89,2-1 1,-5 3 8,1-5 1,-2 5 97,-2-5 0,-6 6-61,-2-1 1,-4-2 17,-1 2 0,0 1-1,0 8 0,-1-3-3,-4 2 0,-2 2-63,-6-1 1,0 5-5,0-1 1,1-3-234,3-1 0,-3 1 82,4-2 0,2 1-308,1-5 502,-2 0 0,6 0 0,-5 0 0</inkml:trace>
  <inkml:trace contextRef="#ctx0" brushRef="#br0" timeOffset="5990">1277 1988 8065,'0'-9'-567,"0"0"-667,0 6 1178,0-8 0,0 3 66,0-5 1,0 4 113,0 1 0,0-1-113,0-4 1,0-1 23,0 1 1,0-4-55,0-1 1,0-10 136,0 2 1,0-11-73,0-2 0,-5-6 24,-4-8 0,-9-13-54,-4-8 0,-13-10-205,16 38 0,-1 0 0,-4 0 0,-2 1 188,0 1 0,-1 1 0,-25-41-4,-5 10 1,4 1-36,5 11 1,2 2 54,7 16 1,5 0 69,4 5 1,-3-5-88,3 0 0,-1-1 4,5 1 0,1 2 6,3-7 0,-6 2 355,6-1 0,0-2-398,9 7 1,-3 5 188,3 7 1,-3 5-176,7 4 0,2 4 23,-2 9 5,6-2 0,-4 9 6,2-2-2,4-4-8,-5 7-2,6-5 8,0 6-562,0 0 626,6 0-99,-5 0 83,5 0-58,-6 0 5,0 0 7,0 6 4,6-5-10,-5 5-1,5-6-4,-6 0 15,0 0 1,6 0-13,-5 0 0,5 0-4,-6 0 1,0 2 3,0 2-8,0-2 8,0 3-6,0-5 1,0 2 32,0 2-14,0-2 0,0 5 5,0-3-9,-6-2 0,5 10-12,-3-4 1,-2 0 9,1 0 0,-3 1-19,3 4 1,-1 1 14,2-1 1,-2 1-17,-3 4 1,-2-3 19,2 2 0,2 2-1,-2-1 0,1-1 19,0-4 0,-3 1 37,7-1 48,-6-6-77,8-1-27,-3-6 1,5-6-19,0-3 0,4-4-1,0-5 1,5 4-40,-5-4 1,5-1-14,-4 2 1,3-1 33,-3 5 1,5 1-13,-1 4 1,-2-4 27,2 3 0,-5-1-3,5 1 0,-2-3 16,2 4 0,3 0-21,-3 0 1,2 3 47,2-4 1,-1 5-15,-3-5 10,3 6-17,-5-3-4,6 6 1,-1 2 45,-3 2 1,1 4-46,-6 5 0,5 0 31,-5 0 0,5 0-26,-4 0 0,3 1-4,-3-1 0,5 0-5,-1 0 0,1 0-1,-1 0 1,2-4-54,-2 0 0,-1-5-76,0 5 54,-5-6 37,3 3-55,-6-6 0,-6-5 67,-3 1 1,-2-6-18,-2 1 0,-2-1 2,-3 1 1,4-1 2,-4 5 0,4-3 39,0 3 0,1-5 0,0 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33.09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1184 6029 7863,'7'0'-1712,"-1"-6"2001,-6 5-175,0-11 18,0 11-81,0-11 1,-1 10-2,-4-2 1,2 3 23,-6 1-29,1-6 0,-7 4-81,-2-2 0,0-2 73,-5 2 1,5-7-10,-5 3 1,-4-6 24,-5-3 1,-10-4 2,2-5 0,-10-12-56,1-6 0,-3-13-5,-2-9 1,-4-8-267,28 31 0,1-2 1,-2-2-1,2-3 250,-1-6 0,1-2 0,0 0 0,0-2-53,-3-3 1,0-1 0,4-1 0,-1 1 39,-1 2 0,1 1 1,1 2-1,1 1 17,2 3 0,0 0 1,1 6-1,2 0-38,-14-38 0,9 13 244,8 17 0,5 9-139,4 4 0,-1 3 31,6 2 1,1-5-65,7 0 1,3-4 16,6 4 1,5 0 422,0 5 1,4 6-406,-5 7 0,5 1-111,-4 8 1,3 1-61,-3 7 1,4 1 33,-4 4 1,-1 3 15,-4-4 1,-4 4-68,0 1 126,0 0-1,-2 0 39,5 0-51,-11 0 1,5 1 164,-6 4-112,0-4 14,0 11-25,0-5 9,0 0 19,0 5 3,0-10 35,0 3-63,0 1-13,0-4 15,0 4-5,0-6 11,-6 0-8,5 0 70,-5 0-64,6 0-13,-6 5 1,4-3 1,-5 4-51,3-6 48,2 0-11,-4 0 1,5 0-7,-3 0-9,2 0 40,-4 0 8,0 0-42,5 0 7,-5 0-1,6-6 1,0 3 2,0-6 1,0 5-2,0-5 0,0 5-4,0-5 0,2 5-4,2-5 1,-3 4 32,4-3 0,-2 3 6,1-4 1,-2 5 10,2-5 0,-3 5-17,-1-5 74,0 0 1,-1-2-40,-3 2 3,-4-3-46,-5 11 1,0-10-2,0 7 0,4 0-137,0 4 0,5 0 131,-5 0 1,5 0-78,-5 0 0,4 0 53,-3 0-254,5 5 250,-3-3 10,6 4 1,0-5 23,0 4 0,1-4 105,4 4 1,-2-4-117,5-1 0,1 0 11,4 0 0,5 0-19,0 0 1,-1 1 21,-4 4 1,0-2-31,1 6 0,-1-5 14,0 5 0,0-2-9,0 2 0,-5 2 22,-4-2 0,-1 3-2,1 1 0,-2 0-14,2 0 1,-4 1 6,-4-1 0,2 0-195,-2 0 0,-2 0 114,2 0 0,-2 1-570,1-1 642,4 0 0,-11 6 0,5 1 0</inkml:trace>
  <inkml:trace contextRef="#ctx0" brushRef="#br0" timeOffset="2150">4672 2817 7343,'-7'0'-1103,"1"2"1399,6 2-407,-6-3 189,5 5-15,-5-6-40,0 0 0,4-1-5,-2-4 0,3 3 62,1-7 0,6-1-42,2-8 1,0 2 61,0-6 0,1-6-37,4-7 1,5-9 11,-1-4 0,7-15-62,-2-7 0,1-8-317,-1-5 1,3-8 333,-3-5 0,-3-2-9,-2 1 1,-8 11 0,-4 3 0,-10 8-15,-4 9 1,-8 5 140,-5-1 1,-3 7-58,-1-2 1,-6 3-26,-4 1 0,1 3-47,-4-2 0,7 6-2,-8-6 1,4 8 73,-4 0 1,4 3 1,-4 1 1,8 2-164,-8 3 0,4 3 122,-4 6 1,5-1 38,0 1 1,2 1 244,-3 3 0,0 3-306,5 6 1,0-4 0,5-1 0,4 0-61,0 5 1,6 2 38,-1 2 0,3-3 9,6 3 0,-3 2-73,7-2 89,-6 6-99,8-3 1,-3 1 2,5 3 40,0-4-13,0 6-249,0 0 316,-6 0-39,4 0 37,-4 0-123,6 0 77,-6 0-10,5 0 19,-5 6 1,5-4 0,-4 2 7,4-3 1,-6 1 2,2 2 0,2-2 7,-6 2 0,5 2-9,-5-2 1,5 5 2,-5-4 0,5 5 9,-5-1 1,0 1 0,-4-1 1,0 2-3,0-2 0,0 3 1,-1 1 1,1 0-9,0 0 0,4-4 2,0 0 0,5-5 28,-5 5-13,6-6 36,-2 3 1,5-8-27,0-2 1,4-3 2,0-7 1,7-3-26,-3-1 1,6-4 1,3 5 0,-2-2-46,2 1 0,-1 4-6,2-4 0,-3 3-85,2 2 0,-2 0 72,-2 0 0,0 1-1,0 3 1,0-1-9,1 6-24,-1-1 79,0 5 1,-4 0 10,-1 0 1,-5 0 0,5 2 13,-4 2 0,-1-1 13,6 6 0,-5 0-34,5 4 0,-2 0-28,2 0 1,3 0 3,-4 1 1,0-1-40,1 0 106,-1 0 1,5 0 70,-5 0 287,3-5-262,-9-2 0,2-6-93,-8 0 1,1 0-61,-6 0 0,0-5 47,-4 1 0,-1-5-11,-4 5 1,3-1-8,-2 5 1,-2 0-125,1 0 0,1 0 28,4 0 0,0 0-337,-1 0-762,1 0 1182,0 0 0,0 0 0,0 0 0</inkml:trace>
  <inkml:trace contextRef="#ctx0" brushRef="#br0" timeOffset="4059">4146 2620 7380,'-9'0'-219,"0"0"1,5 0 169,-5 0 0,5 0 79,-5 0 1,6-2 15,-2-2 0,0 1 42,0-6-38,-5 0 1,3-5-14,-7-4 0,1 2 20,0-6 0,-6 0 15,-3-4 0,-13-6-24,-4-3 1,-18-11 0,-9-6 0,-12-8-285,33 25 0,-2-1 1,-4-2-1,0-3 259,-2-2 0,0-1 0,-1-1 0,0-1-338,1 0 1,1 0-1,-1-3 1,1 0 338,-1-1 1,0-1 0,1 0 0,0 0-6,2 0 1,-1 1 0,2 3 0,0 2 26,3 2 0,0 2 0,0 3 0,0 2-49,0 0 0,0 1 0,-1 3 0,0 0 60,4 3 0,-1 1 0,-3 0 1,2 0 45,-34-15 0,-2-1-8,7 4 1,0 1-90,13-1 0,1 1-2,16-1 0,-4 4 55,4-4 1,2 4 243,6-8 0,4 1-290,6-1 1,1 9 476,3 0 1,3 3-531,6 6 1,0 1 251,0 7 0,1 4-232,3-4 1,-3 5 125,4 4 0,0-1-99,0 6 0,3-5-53,-4 4 4,7 1 4,-10-2-5,10 5 29,-3-5-11,-1 6 34,4 0 0,-5 0-39,2 0 57,4 0-32,-11 0 9,11 0-30,-5 0-6,0 0-24,5 0-13,-5 0 80,6 0-438,0 0 528,-6 0-68,5 0 21,-5 0-32,6 0-16,-6 0 1,4-2 0,-2-2-4,-3 3 8,5-5-7,-9 6 156,3 0-123,-5 0-16,0 0 1,0 4-12,0 0 0,-1 7 5,1-3 1,2 4 22,2 1 1,-7 0-19,2 1 1,0-1 7,5 0 1,-6 5-11,7-1 0,-5-4-74,8-4 53,-5 0-7,8 4 6,-9-6-3,9-1 1,1-13 4,5-6 0,5-2-3,-5-7 0,5 2 4,-4-2 0,5-3 2,-1 3 0,-2 3-48,2 1 0,-5-1 44,5 2 1,-2-1-3,2 5 0,1 0-3,-5 0 1,5 4-3,-1 0 1,2 5-9,2-5 1,1 6-1,-1-1 0,4 2 10,1 2 0,5 2-1,-1 2 1,3-1-36,1 6 1,1-5 20,-1 5 1,0-2-5,1 2 1,-7 1 24,-2-5 1,1 3-2,-2-3 0,1-1 54,-5-4 1,-4 2 69,0 2-195,-7-2 82,4 3-399,-6-5 391,0 0 0,-6 0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38.96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896 0 8102,'-6'7'-1264,"5"-1"1106,-11-6 1,9 2 102,-6 2 1,5-2 19,-5 2 1,5-3 48,-5-1 1,4 0 18,-3 0 0,3 2-14,-3 2 0,-1-1 27,-4 6 0,-1-5-8,1 5 1,0 0 0,0 4 1,-5 5 14,1-1 0,-7 7-36,3-2 1,0 4-2,-1 5 0,0-2 28,-4 6 1,0-3-11,-1 8 0,5-7 8,0 11 0,2-6 21,-2 6 0,-2 3 2,7 1 1,-1-3-19,5-1 0,4 2 9,1-2 0,3 1-45,-3-1 1,5-3-4,-2 3 0,4-3-61,1-2-1,0 0 86,0 1 0,0-6-51,0-4 0,0-2-6,0-2 1,0 1-20,0-1 1,0-4 38,0 0 1,0-4-9,0 3 1,0-3 45,0 4 0,0-4 12,0 3 0,0-4-44,0 0 0,-2 2 9,-2-1 1,2 4-4,-2-5-9,3 1 1,1-5 91,0-6 1,0-1 34,0-6-55,0 0-2,0-6-280,0 5 205,0-5-8,0 6 1,0-2-5,0-2-6,0 3 1,-2-5 22,-2 6-22,2 0 58,-4 0-37,6-6-40,-5 4 0,3-5 34,-2 3-11,-4 2 7,1-9 1,-6 8-3,0-6 0,0 4-10,-1-3 1,1 5-2,0-2 1,0-1 57,0 2 0,-2-2-45,-2 2 1,2 2 94,-3-2 0,4 3-73,1 1 1,-1 0 13,1 0-21,0 0 0,0 0-4,6 0-13,1 0-6,6 0 1,6 5 14,2 4 1,6-2 16,3 2 1,-1 0-49,6 4 0,-4 0 0,4 1 0,0-6-20,4 1 0,0-2-109,1 2 0,0 1 68,4-5 0,-8-1 54,4-4 0,-5 0 30,0 0 1,-3-1-54,-6-4 1,-1-2 141,-4-6 0,3-5-80,-7 1 1,0-7 101,-4 2 1,0 2-81,0-2 0,0 6 15,0-2 0,-4-1-2,0 2 1,-5 4 34,4 4-63,-5 6 1,7-3 26,-6 6-276,7 0 152,-4 0 94,6 0 0,0 12 0,0 2 0</inkml:trace>
  <inkml:trace contextRef="#ctx0" brushRef="#br0" timeOffset="1124">659 2343 8076,'0'7'-2047,"0"5"2114,0-10 1,4 9-36,1-2 1,5 3-18,-1 1 0,0 5 7,4-1 1,-3 11-27,7-2 1,3 5 2,-3 0 1,6-4 33,-1 4 0,3-3-22,2-2 0,3-11 51,1-6 0,1-6-41,-1-3 1,-2-8 3,6-5 0,0-7 8,5-11 1,1-4 3,3-9 0,0-4 41,8-9 0,-4 1-168,5-5 0,0 5 171,-5-1 1,2 6-38,-2 7 1,-4 6-203,-9 12 1,-3 5 68,-5 4 0,-1 0 99,0 0 1,-1 2-21,-3-2 1,1-2-10,-5 1 1,5 1-13,-1 3 0,-3 1 173,-1 0 0,-4 0-181,0 0 1,-6 4 25,1 0 22,-6 6 0,3-4 96,-6 3-13,-6 2-44,-1-4 1,-5 5 15,3-4 1,2 4-56,3-3 1,2 1 26,-2-2-156,2 4 166,2-5-96,0 0 29,0 5-36,0-5 35,0 6 18,0 0 1,0-6 12,6 5 0,-4-5 0,5 4-5,-3-2-2,-2 2 0,5-8 6,-3 6 1,-2-2 11,2 1 104,-2 4-52,-2-11 0,0 9 23,0-5-40,0 5 0,-2-8-95,-2 7 73,2 0 1,-8 2-71,6-2 1,-6 2 33,1-2 1,2 3-9,-2 1 1,0 0 5,-4 0 1,4 0-5,0 0 1,0 0-11,-4 0 17,0 5 0,0-3-73,0 2 72,6 4 1,-4-6-64,7 7 0,-2-6 47,2 2-5,2-4 37,-4-1 1,12 0 0,3 0 1,3 0 11,1 0 0,0 0-32,0 0 0,5-1 26,-1-4 0,7 2-17,-2-6 1,2 7-32,3-3 1,-2-1-5,-3 2 0,2 0-9,-2 4 1,-3 0 93,-1 0 1,-8 5 2,-1 4 0,-6 3-13,1 1 0,-2 5 11,-2-1 0,-2 7 50,-2-3 1,-3 3-68,-7-2 1,6 1-85,-1-5 1,0 4-56,-4-5 1,4 1-421,0-5 522,6 0 0,-8 6 0,3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41.16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1 751 6677,'0'-14'-123,"0"1"0,0 0 0</inkml:trace>
  <inkml:trace contextRef="#ctx0" brushRef="#br0" timeOffset="1843">119 540 8278,'-6'-13'0,"5"0"0,-10 0-1179,7-1 929,0 1 1,2 1 17,-2 4 304,2-4-7,-4 11 49,6-5-8,0 0-111,0 4 0,-1-2 44,-3 8 0,2-1-36,-2 6 1,2 0 91,2 4 1,0 2 10,0 2 1,0 4-5,0 5 0,0 8 130,0 5 0,6 6-145,3 8 0,4 7 8,5 6 0,2 7-28,6 10 1,7 11-230,-16-42 1,1 1-1,5 5 1,2 0 188,1 3 1,1 1 0,3-1-1,3 1-293,-1-3 1,1 0 0,3 2-1,0 1 277,3-1 0,1 1 0,3 3 0,0 1-13,-1-2 0,0 0 0,4-2 0,0-2-7,-5-2 0,1-1 1,2-1-1,1 0 1,1 2 1,1-2 0,0-1 0,2-1-15,-1-5 0,1-2 1,-3-1-1,0-1-191,-2-5 0,0-1 0,-1 0 1,1-1 210,2 0 1,0-1-1,0 1 1,-1 0-13,-1-3 0,0 0 0,1 0 0,-1-1 23,-2-3 1,-1-1-1,6 2 1,0-1 2,-1-2 0,0-1 0,6 3 0,0-2-2,-2-2 0,1-1 1,0-3-1,-1-1 8,42 13 1,-43-20 0,0-1-99,1 2 0,1-1 1,0-1-1,0-1 85,0-2 0,-1-1 1,-1 2-1,0 0-45,43 5 0,6 0 47,-47-12 1,-1-2 0,4 1-1,-1-2-12,0-1 1,-1-2 0,3 0 0,-1-1 47,-4-1 1,1-3 0,0 0-1,1-2-35,1-5 0,0-1 1,1 1-1,0-1 18,-1-2 1,-1 1 0,0 1 0,-1 0 36,41-17 1,1-1-40,-44 17 1,-1 0-1,44-16 22,0 5 0,-6 1-120,-7 3 1,5-3 108,-1 3 1,-1 1 172,-7 0 1,-5-3-284,-9-7 1,2-2 38,-6-7 1,5-9 47,-5-4 1,0-10 7,-5-3 1,-5-1-1,-3-8 0,0 2 157,-5-1 0,-3 2-148,-15 6 1,3 2 5,-7 2 0,0-5 309,-9 6 0,3-1-363,-7 10 0,0-4 196,-4 3 0,-4-5-172,0 10 1,-7-8 312,3 3 1,-4 1-341,-1-5 1,4-2 177,0 2 0,0 1-83,-4 8 0,0-2-42,0 7 1,0-6 113,0 5 1,-1 1-66,1 3 1,0 1-37,0-1 1,0 1 20,0-1 1,-1 5 3,1 0 1,4 6-24,1-2 0,3-1-15,-4 1 0,7 2-87,-3 7 1,-1-2 88,2 7 1,0-5-121,4 4 0,0-3 52,0 3 0,1-1-15,3 1 0,-2 4 22,2-4 0,2-1-8,-2 2 0,1-5 23,-5 4 0,1-5 0,4 1 0,-4-3 59,4-1 0,0 1-60,0 3 1,1-3 34,-2 3 1,-1 2-52,6-2 1,-6 4-1,1-4 0,3 5 9,2-5 0,-3 6-8,-2-2 0,-1 3 31,2 2 0,-4 0 0,4 0 1,-4 0 3,-1 0 0,0 4-23,0 0 1,0 0 97,0-4-75,0 0 0,0 0 5,0 0 1,-4-1-9,-1 1 1,1 0-2,4 0 0,0 4-3,0 0 1,0 1-5,0-6 2,0 1 1,0 0 1,0 0 0,0 0 1,6 0 1,-5-1-64,5 1-8,-6 0 53,0 6 1,1-3-2,4 5-14,-4 1 0,5 4 34,-6 0 0,2 0 4,2 0 5,-3 0-121,5 0-17,-6 0-44,0 0-28,6 0 54,-4 0 40,4 0-89,-6 0 32,0 0 156,0 6 0,0-3-7,0 5 0,0-3-19,0 3 19,0 1 1,0 4-2,0 1 1,0 0-48,0 4 1,0-2 46,0 6 0,-2-6-7,-2 1 1,2 2 38,-2-1 1,2 0 5,2-5 1,0 0-11,0 0 0,-1 0 25,-4 0-21,4 1 1,-5-6 3,6 1 1,-4-5 15,-1 5 1,0-6-21,0 2 1,2-4 141,-6-1-113,7 0-17,-10 0 0,9 0 25,-6 0-20,6 0 1,-7-1-18,6-4 1,-1 2-2,5-6 0,-1 5-16,-4-5 0,4 5-11,-4-5 0,4 5-23,1-5 0,-4 5 45,-1-5 0,1 4-96,4-3 1,0 3 28,0-4 19,0 7 0,0-10 33,0 3 0,1 2-1,4-2 0,1 5 26,2-5 0,4 0 9,-3-4 0,3 4-14,1 0 1,1 2-13,4-2 1,-4-1 16,4 6 1,1-5-51,-1 4 0,5-3-5,-1 3 1,1 1-6,-1 4 1,2 0-9,-7 0 0,1 0 18,-5 0 1,3 1-8,-3 4 0,3 1 66,-7 2 1,-2 4-55,2-3 0,-4 3 30,3 1 1,-5 0-20,2 0 0,0 5 41,0-1 0,1-1-21,-2-7 0,-2 3 3,2-3 1,-3-2 109,-1 2 9,0-6 257,0 2-199,0-5-232,0 0 42,0-5 0,-5-3 12,-4-5 0,-3 0-19,-1 0 0,0-5-11,0 1 0,-2-7-1,-3 2 0,2-3-14,-6-1 1,2 1-84,-2 3 1,-3-1 55,3 5 0,-3-2-408,-1 7 0,-5-2 471,1 11 0,-13-1 0,2 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44.41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7979,'7'0'-1819,"-1"0"1399,-6 6 420,6-4 0,-5 3 0,5 1 0,-6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45.77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1355 356 8102,'-14'0'-233,"1"0"0,0 0-291,0 0 1,4 0 347,0 0 0,1 0 174,-6 0 0,1 0 3,0 0 0,0 4-2,0 1 1,-5 3 32,1-3 1,-7 5 12,2-1 1,-3 2 7,-1 3 0,-2 0-51,-2 4 0,-4-2 2,-6 6 1,1 0-20,-1 4 1,5 2 30,0 3 1,0-2-21,-4 6 1,4-4 14,-1 4 1,1-2 32,-4 2 1,5-2-44,4-7 0,-3-1 147,3-3 1,-3 1-97,3-5 1,2 4-38,-3-5 1,3 5-13,2-4 1,0 1-4,-1-2 1,7-2-43,2 2 1,4-6 63,1-3 0,-1-3-59,1 4 22,0-1 140,6 0-119,1-2 3,6-6 1,1 0 0,4 0 0,-2-2 1,6-2 1,-2 1-27,2-6 0,1 5 26,-6-5 1,5 4-24,-5-3 18,7 5-18,-10-9 0,6 9 11,-2-6 4,-4 6-4,5-8 1,-4 3-1,2-5 1,-3 0 11,4 0 0,-4 4-9,-1 0 0,0 1 67,0-6 0,2 1-27,2 0 0,-2 0 7,2 0 1,-3 0-17,-1-1 0,0 6 35,0-1-70,0 0 1,0 0-13,0 1-82,0 5 115,0-9-133,0 10 107,0-3 0,-1 10 1,-3 4 1,-4 4 5,-5 5 0,0 4 5,0 9 0,-5-2 34,1 6 1,-2 0 8,1 5 1,4-1 15,-4 1 1,0-7-48,5-2 1,-1-3 125,9-2-87,-5-6 122,9 0 1,-4-15-29,10-5 0,3-7-42,10-11 1,-2 2-69,6-6 0,0 5 9,4-5 1,0 6-261,1-2 1,-1 4 95,0 1 0,1-1-289,-1 1 0,0 4 404,1 1 0,5-1 0,2-4 0</inkml:trace>
  <inkml:trace contextRef="#ctx0" brushRef="#br0" timeOffset="2083">3777 1040 7989,'-14'13'-559,"1"-1"-70,0-3 0,0 1 480,0-5 0,1 0 235,3 0 0,-2-4-75,2 4 0,1-2 48,0 1-62,-1-3 0,-4 7 51,0-4-119,-1-2 69,1 3-5,0 1 1,4-4-1,1 2-24,5-2 6,-3-2 20,6 0-1,-6 5 2,4-3 7,-3 4-93,10-6 40,3 0 1,5 0 15,0 0 15,0-6 0,0 4 19,1-2 0,-1-2 0,0 2-1,0-6 1,0 8 32,0-2-11,1-4 26,-1 7 0,-2-6 72,-2 2-52,-3 4 14,-6-5 8,0 6-32,0 0-3,-6 0 0,-1 0-20,-6 0 1,-5 1-74,1 4 1,-7 1 38,2 2 1,-7 8-14,-2-2 1,-1 2 12,1-3 0,-7 6-3,-5 3 1,-7 7 17,2 2 0,-2 4-12,2-4 1,-2 5 60,6-1 1,-4 2-53,4-2 1,1 3 28,8-3 0,3-3-34,6-1 1,-1 1-3,1-1 1,6-5-8,2-4 0,3-6-2,2 2 0,-4 1-61,-1-2 0,2-4 70,7-4-55,-2-6 42,9 9 0,-4-12 3,6 0-35,0 0 1,2-10-2,2 5 0,-2-1 7,2 2 0,-1 3-47,1-4 29,-2-2 6,4 5 46,-6-3-48,0 5 59,0 0 20,0-6 10,0 4-53,0-4 71,0 6 0,-2 0-48,-2 0 20,2 0-22,-4 0 0,5 0-21,-3 0 23,2 0-8,-4-5 1,6 2-1,0-6 0,0 4-3,0-3 1,0-1 34,0-4 0,0 0-32,0-1 1,0-3 71,0-1 1,0-5-62,0 1 0,0 3 34,0 1 0,0-1-48,0 2 0,2-1-10,2 5-35,-2 0-13,9 6-70,-9 1 121,4 6 1,-6 10-8,0 3 0,-2 5-6,-2-1 0,1-1 62,-6 6 1,0 0-2,-4 5 0,4-1 14,1 0 0,0-4-29,0 0 1,-4-4 22,3 4 1,2-6 15,-2 1 0,6-2-2,-1-2-25,2 0 1,4-5-6,2-4 1,0-3 49,10-1 0,-3-4-81,11 0 0,-4-7-7,4 3 0,0-3-30,4 3 1,0-4-141,1 3 1,2 2 4,-3-2 1,3 6 169,-7-1 0,3-4 0,2 1 0</inkml:trace>
  <inkml:trace contextRef="#ctx0" brushRef="#br0" timeOffset="3750">2394 1712 8040,'5'-14'-410,"-1"1"1,2 0 348,-2 0 0,-2 0-12,2 0 1,2-2-104,-1-3 0,0 2 157,0-6 0,-4 0-21,4-4 1,-4-2 76,-1-2 1,0-4-73,0-6 1,0 0 83,0-4 0,0-3-8,0-6 0,0 5-51,0 0 0,-1-1 9,-4-3 1,-1-2-2,-2-3 1,-4 2 21,3-2 1,-4 5-54,-5 4 1,2-4 43,-6 4 0,5 1 70,-5-1 1,1 6-27,-1-2 0,-2 3 8,2 1 0,1 7-37,-1 2 0,5 5 14,-5 4 0,4-3-32,-4 3 1,2 3 33,-2 1 1,1 5-68,4 4 0,2-2 19,-2 2 0,2 2-16,2-2 0,4 6-3,0-2 0,5 4-38,-5 1 51,6 0 0,-4 0-13,3 0 24,2 0 1,-5-4-11,2-1 8,4 1-10,-5 4 31,6 0 50,0 0-74,-6 6 0,3-5-7,-6 4 6,7 2 0,-10-4 9,3 6 0,-3-5-4,-1 5 1,4-1 6,1 6 0,-1-6-4,-4 1 1,0 0-2,-1 4 0,1-4 0,0 0 0,4-2 96,1 2 1,5-2-52,-2-3 0,2-2 62,-1 2-68,2-2 0,-2-4 8,8-2 0,4-3-67,5-7 1,0 1 53,0 0 1,5 0-99,-1 0 0,2 0 87,-1-1 1,-2 1-68,6 0 0,-6 4-15,2 1 0,-4 0-3,-1 0 1,1-3 38,-1 7 0,-5-1-10,1 5 1,-4 0-119,3 0 102,-5 0-66,3 0 37,-6 6 156,0 2-76,-6 5 1,3-1 23,-5-4-6,5 4-3,-9-11 0,9 10 76,-6-7-74,6 0-5,-8-4 1,8 0-7,-6 0 1,5 0 54,-5 0-62,6 0 1,-9 0-2,3 0 1,2 0-3,-2 0 1,5 0-2,-5 0 0,5 0 0,-5 0 8,0 0 0,0 0 35,1 0 1,3 0-36,-3 0 0,3 0 50,-4 0-54,6-5 1,-4 3 4,3-2-42,2 2-8,-4 2 40,6 0 2,0 0 14,0-6-19,6 5 0,2-6 0,5 2 1,-4 4 2,-1-4 0,1 3 5,4-3 1,5 4 16,-1-4 0,1-1 19,-5 2 0,0-2 1,0 2 1,2 2-14,3-2 1,-4 2-72,4 2 0,-4-1-10,0-3 1,-6 2 55,1-2-46,0 2 1,0 2-229,-1 0 311,-5 0 4,3 0 28,-6 0 167,0 0-245,-6 0 1,-1 0 0,-2 0-37,0 0 12,1 0 0,-5 0-7,-1 0 1,6 0 29,-1 0 0,0 0 11,-4 0 0,0 0-15,0 0 0,4 5 8,0-1 1,0 2-56,-4-2 1,0-1-5,0 6 1,0-5 21,-1 5 1,1-4-13,0 3 1,0 1-66,0 4 0,4-4 78,0 0 1,6 0-194,-1 4 140,2 0 95,2 0 0,6 0 0,2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19T05:21:59.20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40 0 8498,'-14'0'-1101,"7"0"1,0 0 1084,2 0-50,4 0 118,-5 0 3,6 0-39,0 6 1,1-4 8,4 2 1,-2 3-22,6 2 0,-5-2-2,5 2 0,0 0 2,4 4 1,0 5 21,0-1 0,2 5-4,2-4 0,-1 4 0,6-5 1,0 7 0,4-2 1,7 2-3,2 3 1,-2-1-6,3 0 1,-1 2-36,4 3 0,1 1 15,-1 3 0,-1 2-5,-3-7 1,3 6-2,-3-6 1,3 7-8,2-2 1,-1-3 2,1-1 0,1 1 11,3-1 1,2-1 93,7-3 1,0-5-90,-1 0 1,1-5 5,0 5 0,2-6-9,-2 2 1,3-4 3,-8 0 1,7-1 25,2 0 0,3 0-4,-7 0 0,3 0 14,-8 1 0,3-3 2,2-2 0,1 3 36,3-4 1,-2-2-56,7-1 0,-1 1 27,5-2 1,3 0-21,-3-4 0,-3 5-3,-11-1 1,5 0-31,0-4 1,6 0-16,-1 0 1,1 0-5,-2 0 1,2-1-7,-6-3 1,0-4-48,-4-5 0,-7 0 68,-2 0 1,2 0-3,-2 0 1,-1-1 3,-3 1 0,-6-1 4,-4-4 1,-2 3 1,-2-2 0,-1 2 4,-3 2 1,-3 0-39,-6 0 0,-1 0 31,-3-1 1,2 1-32,-2 0 1,2 4-7,-3 0 1,0 5-53,-4-5 84,-3 6 1,5-2-57,-6 5 65,0 0 67,6 0-60,-4 0 1,3 0 6,1-6-3,-4 4-10,9-4 1,-8 6-14,6 0-5,-6 0 15,9 0 0,-9 0-14,6 0 58,-7 0 4,10 0-43,-10 0 2,9 0 3,-9 0-3,4 0 0,-6-1 65,0-3-49,5 2-66,-3-4 39,4 6-7,-6 0 140,0 0-110,0-6-16,0 5 10,0-11 0,0 9-32,0-5 19,0 5-4,0-9 0,0 9 2,0-6 1,0 5-9,0-5 51,0 6 1,0-4-38,0 2 0,0 2 70,0-5-5,0 5-27,0-9 1,0 9-54,0-6 0,0 6-35,0-2-182,0-1 191,0 4-28,0-4 66,-6 6 1,3 0-23,-6 0 1,5 5 19,-5-1 14,0 6 0,-4-4 9,0 3 1,4 3-6,0-3 0,5-2 37,-5 2 6,0-6 0,1 7 4,-1-6 0,6 2-49,-1-2 1,1-2 27,-2 2-60,4-2 1,-5-1 24,6 4-11,0-4-38,0 5-18,0-6-15,0 0 78,6 0 1,-3 0-12,6 0 1,-5-2 85,5-2-59,-1 3 1,6-5 30,-1 6-30,0-6 0,0 4 5,0-2 0,-4 3-16,0 1-8,0 0 1,-1 5-39,1 4 0,-4-1 45,3 0 0,-5 1-26,2 4 1,-4 2 12,-1 2 0,2-2 0,2 3 0,-3-4 1,4-1 1,-4 1-1,-1-1 5,0 0 0,0 0 3,0 0-317,0-5 313,6 3 0,1-3 0,7 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15/12/2022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55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4D71EB-A40C-41DB-9CBB-4325DD1927D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59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Singapore Gardens by the Bay – example of a complex man made eco-system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204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Structure of how to communicate and visualise your system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5658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59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33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093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www.eur.nl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/master/governance-and-management-public-sector/examples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67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We are dealing with unprecedented complexity and fluidity of problems and systems.</a:t>
            </a:r>
          </a:p>
          <a:p>
            <a:r>
              <a:rPr lang="de-DE" sz="1200" dirty="0"/>
              <a:t>Drawing </a:t>
            </a:r>
            <a:r>
              <a:rPr lang="de-DE" sz="1200" dirty="0" err="1"/>
              <a:t>conclusions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experience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no</a:t>
            </a:r>
            <a:r>
              <a:rPr lang="de-DE" sz="1200" dirty="0"/>
              <a:t> </a:t>
            </a:r>
            <a:r>
              <a:rPr lang="de-DE" sz="1200" dirty="0" err="1"/>
              <a:t>longer</a:t>
            </a:r>
            <a:r>
              <a:rPr lang="de-DE" sz="1200" dirty="0"/>
              <a:t> </a:t>
            </a:r>
            <a:r>
              <a:rPr lang="de-DE" sz="1200" dirty="0" err="1"/>
              <a:t>sufficient</a:t>
            </a:r>
            <a:r>
              <a:rPr lang="de-DE" sz="1200" dirty="0"/>
              <a:t> </a:t>
            </a:r>
            <a:r>
              <a:rPr lang="de-DE" sz="1200" dirty="0" err="1"/>
              <a:t>when</a:t>
            </a:r>
            <a:r>
              <a:rPr lang="de-DE" sz="1200" dirty="0"/>
              <a:t> </a:t>
            </a:r>
            <a:r>
              <a:rPr lang="de-DE" sz="1200" dirty="0" err="1"/>
              <a:t>we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constantly</a:t>
            </a:r>
            <a:r>
              <a:rPr lang="de-DE" sz="1200" dirty="0"/>
              <a:t> </a:t>
            </a:r>
            <a:r>
              <a:rPr lang="de-DE" sz="1200" dirty="0" err="1"/>
              <a:t>faced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novel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ambiguous</a:t>
            </a:r>
            <a:r>
              <a:rPr lang="de-DE" sz="1200" dirty="0"/>
              <a:t> </a:t>
            </a:r>
            <a:r>
              <a:rPr lang="de-DE" sz="1200" dirty="0" err="1"/>
              <a:t>issues</a:t>
            </a:r>
            <a:r>
              <a:rPr lang="de-DE" sz="1200" dirty="0"/>
              <a:t>. </a:t>
            </a:r>
          </a:p>
          <a:p>
            <a:r>
              <a:rPr lang="de-DE" sz="1200" dirty="0" err="1"/>
              <a:t>There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no</a:t>
            </a:r>
            <a:r>
              <a:rPr lang="de-DE" sz="1200" dirty="0"/>
              <a:t> </a:t>
            </a:r>
            <a:r>
              <a:rPr lang="de-DE" sz="1200" dirty="0" err="1"/>
              <a:t>fixed</a:t>
            </a:r>
            <a:r>
              <a:rPr lang="de-DE" sz="1200" dirty="0"/>
              <a:t> </a:t>
            </a:r>
            <a:r>
              <a:rPr lang="de-DE" sz="1200" dirty="0" err="1"/>
              <a:t>rules</a:t>
            </a:r>
            <a:r>
              <a:rPr lang="de-DE" sz="1200" dirty="0"/>
              <a:t>, </a:t>
            </a:r>
            <a:r>
              <a:rPr lang="de-DE" sz="1200" dirty="0" err="1"/>
              <a:t>it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up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us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derive</a:t>
            </a:r>
            <a:r>
              <a:rPr lang="de-DE" sz="1200" dirty="0"/>
              <a:t> </a:t>
            </a:r>
            <a:r>
              <a:rPr lang="de-DE" sz="1200" dirty="0" err="1"/>
              <a:t>them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even</a:t>
            </a:r>
            <a:r>
              <a:rPr lang="de-DE" sz="1200" dirty="0"/>
              <a:t> </a:t>
            </a:r>
            <a:r>
              <a:rPr lang="de-DE" sz="1200" dirty="0" err="1"/>
              <a:t>then</a:t>
            </a:r>
            <a:r>
              <a:rPr lang="de-DE" sz="1200" dirty="0"/>
              <a:t> </a:t>
            </a:r>
            <a:r>
              <a:rPr lang="de-DE" sz="1200" dirty="0" err="1"/>
              <a:t>they</a:t>
            </a:r>
            <a:r>
              <a:rPr lang="de-DE" sz="1200" dirty="0"/>
              <a:t> </a:t>
            </a:r>
            <a:r>
              <a:rPr lang="de-DE" sz="1200" dirty="0" err="1"/>
              <a:t>change</a:t>
            </a:r>
            <a:r>
              <a:rPr lang="de-DE" sz="1200" dirty="0"/>
              <a:t> </a:t>
            </a:r>
            <a:r>
              <a:rPr lang="de-DE" sz="1200" dirty="0" err="1"/>
              <a:t>without</a:t>
            </a:r>
            <a:r>
              <a:rPr lang="de-DE" sz="1200" dirty="0"/>
              <a:t> </a:t>
            </a:r>
            <a:r>
              <a:rPr lang="de-DE" sz="1200" dirty="0" err="1"/>
              <a:t>notice</a:t>
            </a:r>
            <a:r>
              <a:rPr lang="de-DE" sz="1200" dirty="0"/>
              <a:t>. </a:t>
            </a:r>
            <a:r>
              <a:rPr lang="de-DE" sz="1050" dirty="0">
                <a:solidFill>
                  <a:schemeClr val="bg1">
                    <a:lumMod val="50000"/>
                  </a:schemeClr>
                </a:solidFill>
              </a:rPr>
              <a:t>Epstein (2019, p. 31)</a:t>
            </a:r>
            <a:r>
              <a:rPr lang="de-DE" sz="1050" baseline="30000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  <a:p>
            <a:r>
              <a:rPr lang="de-DE" sz="1200" dirty="0"/>
              <a:t>„…</a:t>
            </a:r>
            <a:r>
              <a:rPr lang="de-DE" sz="1200" dirty="0" err="1"/>
              <a:t>what</a:t>
            </a:r>
            <a:r>
              <a:rPr lang="de-DE" sz="1200" dirty="0"/>
              <a:t> a </a:t>
            </a:r>
            <a:r>
              <a:rPr lang="de-DE" sz="1200" dirty="0" err="1"/>
              <a:t>rapidly</a:t>
            </a:r>
            <a:r>
              <a:rPr lang="de-DE" sz="1200" dirty="0"/>
              <a:t> </a:t>
            </a:r>
            <a:r>
              <a:rPr lang="de-DE" sz="1200" dirty="0" err="1"/>
              <a:t>changing</a:t>
            </a:r>
            <a:r>
              <a:rPr lang="de-DE" sz="1200" dirty="0"/>
              <a:t>, </a:t>
            </a:r>
            <a:r>
              <a:rPr lang="de-DE" sz="1200" dirty="0" err="1"/>
              <a:t>wicked</a:t>
            </a:r>
            <a:r>
              <a:rPr lang="de-DE" sz="1200" dirty="0"/>
              <a:t> </a:t>
            </a:r>
            <a:r>
              <a:rPr lang="de-DE" sz="1200" dirty="0" err="1"/>
              <a:t>world</a:t>
            </a:r>
            <a:r>
              <a:rPr lang="de-DE" sz="1200" dirty="0"/>
              <a:t> </a:t>
            </a:r>
            <a:r>
              <a:rPr lang="de-DE" sz="1200" dirty="0" err="1"/>
              <a:t>demands</a:t>
            </a:r>
            <a:r>
              <a:rPr lang="de-DE" sz="1200" dirty="0"/>
              <a:t> – </a:t>
            </a:r>
            <a:r>
              <a:rPr lang="de-DE" sz="1200" dirty="0" err="1"/>
              <a:t>conceptual</a:t>
            </a:r>
            <a:r>
              <a:rPr lang="de-DE" sz="1200" dirty="0"/>
              <a:t> </a:t>
            </a:r>
            <a:r>
              <a:rPr lang="de-DE" sz="1200" dirty="0" err="1"/>
              <a:t>reasoning</a:t>
            </a:r>
            <a:r>
              <a:rPr lang="de-DE" sz="1200" dirty="0"/>
              <a:t> </a:t>
            </a:r>
            <a:r>
              <a:rPr lang="de-DE" sz="1200" dirty="0" err="1"/>
              <a:t>skills</a:t>
            </a:r>
            <a:r>
              <a:rPr lang="de-DE" sz="1200" dirty="0"/>
              <a:t> </a:t>
            </a:r>
            <a:r>
              <a:rPr lang="de-DE" sz="1200" dirty="0" err="1"/>
              <a:t>that</a:t>
            </a:r>
            <a:r>
              <a:rPr lang="de-DE" sz="1200" dirty="0"/>
              <a:t> </a:t>
            </a:r>
            <a:r>
              <a:rPr lang="de-DE" sz="1200" dirty="0" err="1"/>
              <a:t>can</a:t>
            </a:r>
            <a:r>
              <a:rPr lang="de-DE" sz="1200" dirty="0"/>
              <a:t> </a:t>
            </a:r>
            <a:r>
              <a:rPr lang="de-DE" sz="1200" dirty="0" err="1"/>
              <a:t>connect</a:t>
            </a:r>
            <a:r>
              <a:rPr lang="de-DE" sz="1200" dirty="0"/>
              <a:t> </a:t>
            </a:r>
            <a:r>
              <a:rPr lang="de-DE" sz="1200" dirty="0" err="1"/>
              <a:t>new</a:t>
            </a:r>
            <a:r>
              <a:rPr lang="de-DE" sz="1200" dirty="0"/>
              <a:t> </a:t>
            </a:r>
            <a:r>
              <a:rPr lang="de-DE" sz="1200" dirty="0" err="1"/>
              <a:t>ideas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work</a:t>
            </a:r>
            <a:r>
              <a:rPr lang="de-DE" sz="1200" dirty="0"/>
              <a:t> </a:t>
            </a:r>
            <a:r>
              <a:rPr lang="de-DE" sz="1200" dirty="0" err="1"/>
              <a:t>across</a:t>
            </a:r>
            <a:r>
              <a:rPr lang="de-DE" sz="1200" dirty="0"/>
              <a:t> </a:t>
            </a:r>
            <a:r>
              <a:rPr lang="de-DE" sz="1200" dirty="0" err="1"/>
              <a:t>contexts</a:t>
            </a:r>
            <a:r>
              <a:rPr lang="de-DE" sz="1200" dirty="0"/>
              <a:t>.“</a:t>
            </a:r>
            <a:r>
              <a:rPr lang="de-DE" sz="1050" dirty="0">
                <a:solidFill>
                  <a:schemeClr val="bg1">
                    <a:lumMod val="50000"/>
                  </a:schemeClr>
                </a:solidFill>
              </a:rPr>
              <a:t>Epstein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050" dirty="0">
                <a:solidFill>
                  <a:schemeClr val="bg1">
                    <a:lumMod val="50000"/>
                  </a:schemeClr>
                </a:solidFill>
              </a:rPr>
              <a:t>(2019, p. 53. 107)</a:t>
            </a:r>
            <a:r>
              <a:rPr lang="de-DE" sz="1050" baseline="30000" dirty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de-DE" sz="1200" dirty="0"/>
          </a:p>
          <a:p>
            <a:r>
              <a:rPr lang="en-US" sz="1200" dirty="0"/>
              <a:t>Relying</a:t>
            </a:r>
            <a:r>
              <a:rPr lang="de-DE" sz="1200" dirty="0"/>
              <a:t> on </a:t>
            </a:r>
            <a:r>
              <a:rPr lang="de-DE" sz="1200" dirty="0" err="1"/>
              <a:t>experience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a </a:t>
            </a:r>
            <a:r>
              <a:rPr lang="de-DE" sz="1200" dirty="0" err="1"/>
              <a:t>single</a:t>
            </a:r>
            <a:r>
              <a:rPr lang="de-DE" sz="1200" dirty="0"/>
              <a:t> </a:t>
            </a:r>
            <a:r>
              <a:rPr lang="de-DE" sz="1200" dirty="0" err="1"/>
              <a:t>field</a:t>
            </a:r>
            <a:r>
              <a:rPr lang="de-DE" sz="1200" dirty="0"/>
              <a:t> </a:t>
            </a:r>
            <a:r>
              <a:rPr lang="de-DE" sz="1200" dirty="0" err="1"/>
              <a:t>can</a:t>
            </a:r>
            <a:r>
              <a:rPr lang="de-DE" sz="1200" dirty="0"/>
              <a:t> </a:t>
            </a:r>
            <a:r>
              <a:rPr lang="de-DE" sz="1200" dirty="0" err="1"/>
              <a:t>be</a:t>
            </a:r>
            <a:r>
              <a:rPr lang="de-DE" sz="1200" dirty="0"/>
              <a:t> </a:t>
            </a:r>
            <a:r>
              <a:rPr lang="de-DE" sz="1200" dirty="0" err="1"/>
              <a:t>disastrous</a:t>
            </a:r>
            <a:r>
              <a:rPr lang="de-DE" sz="1200" dirty="0"/>
              <a:t>. </a:t>
            </a:r>
            <a:r>
              <a:rPr lang="de-DE" sz="1050" dirty="0">
                <a:solidFill>
                  <a:schemeClr val="bg1">
                    <a:lumMod val="50000"/>
                  </a:schemeClr>
                </a:solidFill>
              </a:rPr>
              <a:t>Epstein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050" dirty="0">
                <a:solidFill>
                  <a:schemeClr val="bg1">
                    <a:lumMod val="50000"/>
                  </a:schemeClr>
                </a:solidFill>
              </a:rPr>
              <a:t>(2019, p. 53. 107)</a:t>
            </a:r>
            <a:r>
              <a:rPr lang="de-DE" sz="1050" baseline="30000" dirty="0">
                <a:solidFill>
                  <a:schemeClr val="bg1">
                    <a:lumMod val="50000"/>
                  </a:schemeClr>
                </a:solidFill>
              </a:rPr>
              <a:t>3</a:t>
            </a:r>
          </a:p>
          <a:p>
            <a:r>
              <a:rPr lang="de-DE" sz="1200" dirty="0"/>
              <a:t>„</a:t>
            </a:r>
            <a:r>
              <a:rPr lang="de-DE" sz="1200" dirty="0" err="1"/>
              <a:t>Survival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Most Fluid“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Mlodinow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, L. (2018)</a:t>
            </a:r>
            <a:r>
              <a:rPr lang="en-US" sz="1050" baseline="30000" dirty="0">
                <a:solidFill>
                  <a:schemeClr val="bg1">
                    <a:lumMod val="50000"/>
                  </a:schemeClr>
                </a:solidFill>
              </a:rPr>
              <a:t>4</a:t>
            </a:r>
            <a:endParaRPr lang="de-DE" sz="1200" baseline="300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6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3FD8C2-A6FE-4CFD-A831-05A336D7B9E7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1021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lang="en-AU" dirty="0"/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0101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– easiest part (many of them are visible / tangible)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857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– easiest part (many of them are visible / tangible)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79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dirty="0">
                <a:solidFill>
                  <a:srgbClr val="6E378C"/>
                </a:solidFill>
              </a:rPr>
              <a:t>Another example: Did Trump change the US or did the US society create Trump?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4D71EB-A40C-41DB-9CBB-4325DD1927D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7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4D71EB-A40C-41DB-9CBB-4325DD1927D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48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3146336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154661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05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847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2B1B2-7845-2342-86EF-318CDC186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8F0D8F-70CB-B048-BD15-CA15FD0DED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80EFB-22B6-A64A-9488-DAA15C5C3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77BD6-6D20-AB42-9863-3C1B1ADB0FB8}" type="datetimeFigureOut">
              <a:rPr lang="en-US" smtClean="0"/>
              <a:t>12/15/22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76921-F8F1-0348-847F-594A3DBDA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870F9-FBD7-2441-93C6-AF5C9FF3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1FF4-0400-7A49-877D-288DE59C8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Break Slide/New 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52093F-C41F-4E44-97BD-1AEA7AFEA8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675398"/>
            <a:ext cx="7886700" cy="667227"/>
          </a:xfrm>
        </p:spPr>
        <p:txBody>
          <a:bodyPr anchor="t"/>
          <a:lstStyle>
            <a:lvl1pPr>
              <a:defRPr sz="4950" b="1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Ubuntu 66pt, #D0CECE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D3B7AE-F441-F049-BC51-6D2ECD7656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650" y="2486980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chemeClr val="bg2">
                    <a:lumMod val="90000"/>
                  </a:schemeClr>
                </a:solidFill>
                <a:latin typeface="Ubuntu" panose="020B050403060203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Additional information (Ubuntu 24pt, #878786)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E01EAEB-3517-E64E-8383-310A0E51ABD1}"/>
              </a:ext>
            </a:extLst>
          </p:cNvPr>
          <p:cNvSpPr/>
          <p:nvPr userDrawn="1"/>
        </p:nvSpPr>
        <p:spPr>
          <a:xfrm>
            <a:off x="628650" y="43624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D7B3A60-F783-334F-8911-3BF8DBD50724}"/>
              </a:ext>
            </a:extLst>
          </p:cNvPr>
          <p:cNvSpPr/>
          <p:nvPr userDrawn="1"/>
        </p:nvSpPr>
        <p:spPr>
          <a:xfrm>
            <a:off x="628650" y="464185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451A82D-69E5-5042-88BE-74F3A6036BC3}"/>
              </a:ext>
            </a:extLst>
          </p:cNvPr>
          <p:cNvSpPr/>
          <p:nvPr userDrawn="1"/>
        </p:nvSpPr>
        <p:spPr>
          <a:xfrm>
            <a:off x="628650" y="4927601"/>
            <a:ext cx="222250" cy="222250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EEA09F7-E665-FD4D-B276-93C9260156C7}"/>
              </a:ext>
            </a:extLst>
          </p:cNvPr>
          <p:cNvSpPr/>
          <p:nvPr userDrawn="1"/>
        </p:nvSpPr>
        <p:spPr>
          <a:xfrm>
            <a:off x="8921751" y="1754833"/>
            <a:ext cx="222250" cy="3388667"/>
          </a:xfrm>
          <a:prstGeom prst="rect">
            <a:avLst/>
          </a:prstGeom>
          <a:solidFill>
            <a:srgbClr val="3BB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9863D0B-25E7-5347-8086-111E9BC05D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9990"/>
            <a:ext cx="456303" cy="89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2616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004732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text slide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F9C8EBD7-1A1C-894E-A0BF-D95E3CA6424B}"/>
              </a:ext>
            </a:extLst>
          </p:cNvPr>
          <p:cNvSpPr/>
          <p:nvPr userDrawn="1"/>
        </p:nvSpPr>
        <p:spPr>
          <a:xfrm>
            <a:off x="0" y="1268016"/>
            <a:ext cx="448148" cy="453935"/>
          </a:xfrm>
          <a:prstGeom prst="rect">
            <a:avLst/>
          </a:prstGeom>
          <a:solidFill>
            <a:srgbClr val="8787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BD3D9E8-CE23-4BEC-8953-2E994CEAB2E3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  <a:solidFill>
            <a:srgbClr val="878786"/>
          </a:solidFill>
        </p:grpSpPr>
        <p:sp>
          <p:nvSpPr>
            <p:cNvPr id="18" name="Rechteck 5">
              <a:extLst>
                <a:ext uri="{FF2B5EF4-FFF2-40B4-BE49-F238E27FC236}">
                  <a16:creationId xmlns:a16="http://schemas.microsoft.com/office/drawing/2014/main" id="{DF8D3728-DE5B-447C-8267-CA11446FD195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hteck 6">
              <a:extLst>
                <a:ext uri="{FF2B5EF4-FFF2-40B4-BE49-F238E27FC236}">
                  <a16:creationId xmlns:a16="http://schemas.microsoft.com/office/drawing/2014/main" id="{A52379E7-4A25-4C23-8125-DC4D754320A0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0" name="Rechteck 11">
              <a:extLst>
                <a:ext uri="{FF2B5EF4-FFF2-40B4-BE49-F238E27FC236}">
                  <a16:creationId xmlns:a16="http://schemas.microsoft.com/office/drawing/2014/main" id="{18F56B9E-2F05-409E-BA2A-C52B95AB60FB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7171542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C8F107B8-9DFC-B54A-831B-564702E454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994172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8EEB381-58B9-414D-9EF3-C180C7899399}"/>
              </a:ext>
            </a:extLst>
          </p:cNvPr>
          <p:cNvSpPr/>
          <p:nvPr userDrawn="1"/>
        </p:nvSpPr>
        <p:spPr>
          <a:xfrm>
            <a:off x="0" y="543962"/>
            <a:ext cx="448148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677DD41-2E2F-2443-9077-AC4F853453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1" y="2065193"/>
            <a:ext cx="4424198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endParaRPr lang="de-DE" dirty="0"/>
          </a:p>
          <a:p>
            <a:pPr lvl="0"/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2CD6141-6587-1A4E-AAC6-4363AF7D001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25886" y="0"/>
            <a:ext cx="3418115" cy="5143500"/>
          </a:xfrm>
        </p:spPr>
        <p:txBody>
          <a:bodyPr/>
          <a:lstStyle/>
          <a:p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9F6EF59-E9BD-9544-B679-7F3536D6C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45C697E-A532-0A43-AC2E-401664F6B316}"/>
              </a:ext>
            </a:extLst>
          </p:cNvPr>
          <p:cNvSpPr/>
          <p:nvPr userDrawn="1"/>
        </p:nvSpPr>
        <p:spPr>
          <a:xfrm>
            <a:off x="572588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7743F80-E1CF-4E45-ADED-6FD6AAEF3EF0}"/>
              </a:ext>
            </a:extLst>
          </p:cNvPr>
          <p:cNvSpPr/>
          <p:nvPr userDrawn="1"/>
        </p:nvSpPr>
        <p:spPr>
          <a:xfrm>
            <a:off x="5445075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381886F-A087-144A-8E6E-4FB9B0D8E0E8}"/>
              </a:ext>
            </a:extLst>
          </p:cNvPr>
          <p:cNvSpPr/>
          <p:nvPr userDrawn="1"/>
        </p:nvSpPr>
        <p:spPr>
          <a:xfrm>
            <a:off x="5164264" y="4800600"/>
            <a:ext cx="192263" cy="192263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02157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7" r:id="rId25"/>
    <p:sldLayoutId id="2147483696" r:id="rId26"/>
    <p:sldLayoutId id="2147483697" r:id="rId27"/>
    <p:sldLayoutId id="2147483698" r:id="rId28"/>
    <p:sldLayoutId id="2147483700" r:id="rId29"/>
    <p:sldLayoutId id="2147483701" r:id="rId30"/>
    <p:sldLayoutId id="2147483702" r:id="rId31"/>
    <p:sldLayoutId id="2147483703" r:id="rId32"/>
    <p:sldLayoutId id="2147483704" r:id="rId3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_vS_b7cJn2A?feature=oembed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protopia-futures/protopia-futures-framework-f3c2a5d09a1e" TargetMode="External"/><Relationship Id="rId2" Type="http://schemas.openxmlformats.org/officeDocument/2006/relationships/hyperlink" Target="https://doi.org/10.1037/a0026767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jisc.ac.uk/guides/vision-and-strategy-toolkit" TargetMode="External"/><Relationship Id="rId5" Type="http://schemas.openxmlformats.org/officeDocument/2006/relationships/hyperlink" Target="https://www.pwc.com/gx/en/services/people-organisation/publications/workforce-of-the-future.html" TargetMode="External"/><Relationship Id="rId4" Type="http://schemas.openxmlformats.org/officeDocument/2006/relationships/hyperlink" Target="https://doi.org/10.2775/55030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NULL"/><Relationship Id="rId2" Type="http://schemas.openxmlformats.org/officeDocument/2006/relationships/image" Target="../media/image13.jpeg"/><Relationship Id="rId16" Type="http://schemas.openxmlformats.org/officeDocument/2006/relationships/image" Target="NULL"/><Relationship Id="rId1" Type="http://schemas.openxmlformats.org/officeDocument/2006/relationships/slideLayout" Target="../slideLayouts/slideLayout22.xml"/><Relationship Id="rId6" Type="http://schemas.openxmlformats.org/officeDocument/2006/relationships/image" Target="NULL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customXml" Target="../ink/ink4.xml"/><Relationship Id="rId1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1533" y="247770"/>
            <a:ext cx="3832768" cy="3323215"/>
          </a:xfrm>
        </p:spPr>
        <p:txBody>
          <a:bodyPr>
            <a:normAutofit/>
          </a:bodyPr>
          <a:lstStyle/>
          <a:p>
            <a:r>
              <a:rPr lang="en-GB" dirty="0"/>
              <a:t>Thinking in Systems</a:t>
            </a:r>
            <a:br>
              <a:rPr lang="en-GB" dirty="0"/>
            </a:b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31533" y="4193764"/>
            <a:ext cx="3464291" cy="530516"/>
          </a:xfrm>
        </p:spPr>
        <p:txBody>
          <a:bodyPr>
            <a:normAutofit/>
          </a:bodyPr>
          <a:lstStyle/>
          <a:p>
            <a:r>
              <a:rPr lang="en-GB" dirty="0"/>
              <a:t>December 15th  2022</a:t>
            </a:r>
          </a:p>
          <a:p>
            <a:r>
              <a:rPr lang="en-GB" dirty="0"/>
              <a:t>Catarina Batista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4E6DA-1764-5547-B960-1C1B2AC79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307213" cy="500549"/>
          </a:xfrm>
        </p:spPr>
        <p:txBody>
          <a:bodyPr/>
          <a:lstStyle/>
          <a:p>
            <a:r>
              <a:rPr lang="en-US" dirty="0"/>
              <a:t>Some examples of complex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19C24-C514-0C41-8209-13BF66C39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514475"/>
            <a:ext cx="3993137" cy="3146503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Climate change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Homelessness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Integrated healthcare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Smart cities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Poverty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Gender equality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/>
              <a:t>…</a:t>
            </a:r>
          </a:p>
        </p:txBody>
      </p:sp>
      <p:pic>
        <p:nvPicPr>
          <p:cNvPr id="6" name="Picture 2" descr="Sustainable Development Goals">
            <a:extLst>
              <a:ext uri="{FF2B5EF4-FFF2-40B4-BE49-F238E27FC236}">
                <a16:creationId xmlns:a16="http://schemas.microsoft.com/office/drawing/2014/main" id="{1603DFD3-02F6-DF1F-8A55-12C61AA39086}"/>
              </a:ext>
            </a:extLst>
          </p:cNvPr>
          <p:cNvPicPr>
            <a:picLocks noGrp="1" noChangeAspect="1" noChangeArrowheads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5" r="1299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543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8846A-3583-4A7E-BED5-6FE196B91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700" dirty="0" err="1"/>
              <a:t>To</a:t>
            </a:r>
            <a:r>
              <a:rPr lang="de-DE" sz="2700" dirty="0"/>
              <a:t> </a:t>
            </a:r>
            <a:r>
              <a:rPr lang="de-DE" sz="2700" dirty="0" err="1"/>
              <a:t>tackle</a:t>
            </a:r>
            <a:r>
              <a:rPr lang="de-DE" sz="2700" dirty="0"/>
              <a:t> </a:t>
            </a:r>
            <a:r>
              <a:rPr lang="de-DE" sz="2700" dirty="0" err="1"/>
              <a:t>them</a:t>
            </a:r>
            <a:r>
              <a:rPr lang="de-DE" sz="2700" dirty="0"/>
              <a:t>, </a:t>
            </a:r>
            <a:r>
              <a:rPr lang="de-DE" sz="2700" dirty="0" err="1"/>
              <a:t>we</a:t>
            </a:r>
            <a:r>
              <a:rPr lang="de-DE" sz="2700" dirty="0"/>
              <a:t> </a:t>
            </a:r>
            <a:r>
              <a:rPr lang="de-DE" sz="2700" dirty="0" err="1"/>
              <a:t>need</a:t>
            </a:r>
            <a:r>
              <a:rPr lang="de-DE" sz="2700" dirty="0"/>
              <a:t> </a:t>
            </a:r>
            <a:r>
              <a:rPr lang="de-DE" sz="2700" dirty="0" err="1"/>
              <a:t>to</a:t>
            </a:r>
            <a:r>
              <a:rPr lang="de-DE" sz="2700" dirty="0"/>
              <a:t> </a:t>
            </a:r>
            <a:r>
              <a:rPr lang="de-DE" sz="2700" dirty="0" err="1"/>
              <a:t>adapt</a:t>
            </a:r>
            <a:r>
              <a:rPr lang="de-DE" sz="2700" dirty="0"/>
              <a:t> </a:t>
            </a:r>
            <a:r>
              <a:rPr lang="de-DE" sz="2700" dirty="0" err="1"/>
              <a:t>our</a:t>
            </a:r>
            <a:r>
              <a:rPr lang="de-DE" sz="2700" dirty="0"/>
              <a:t> </a:t>
            </a:r>
            <a:r>
              <a:rPr lang="de-DE" sz="2700" dirty="0" err="1"/>
              <a:t>ways</a:t>
            </a:r>
            <a:r>
              <a:rPr lang="de-DE" sz="2700" dirty="0"/>
              <a:t> </a:t>
            </a:r>
            <a:r>
              <a:rPr lang="de-DE" sz="2700" dirty="0" err="1"/>
              <a:t>of</a:t>
            </a:r>
            <a:r>
              <a:rPr lang="de-DE" sz="2700" dirty="0"/>
              <a:t> </a:t>
            </a:r>
            <a:r>
              <a:rPr lang="de-DE" sz="2700" dirty="0" err="1"/>
              <a:t>thinking</a:t>
            </a:r>
            <a:r>
              <a:rPr lang="de-DE" sz="2700" dirty="0"/>
              <a:t>/</a:t>
            </a:r>
            <a:r>
              <a:rPr lang="de-DE" sz="2700" dirty="0" err="1"/>
              <a:t>working</a:t>
            </a:r>
            <a:endParaRPr lang="en-DE" sz="2700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0F0CB2-2DEA-8140-FA21-023CEE7C04F2}"/>
              </a:ext>
            </a:extLst>
          </p:cNvPr>
          <p:cNvSpPr txBox="1">
            <a:spLocks/>
          </p:cNvSpPr>
          <p:nvPr/>
        </p:nvSpPr>
        <p:spPr>
          <a:xfrm>
            <a:off x="576694" y="1791074"/>
            <a:ext cx="3601409" cy="582494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dirty="0">
                <a:solidFill>
                  <a:srgbClr val="87B918"/>
                </a:solidFill>
              </a:rPr>
              <a:t>Unprecedented complexity </a:t>
            </a:r>
            <a:r>
              <a:rPr lang="en-US" sz="1500" dirty="0"/>
              <a:t>and fluidity of problems and systems.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56EE402-0350-4CAE-4347-1E7A95F557C2}"/>
              </a:ext>
            </a:extLst>
          </p:cNvPr>
          <p:cNvSpPr txBox="1">
            <a:spLocks/>
          </p:cNvSpPr>
          <p:nvPr/>
        </p:nvSpPr>
        <p:spPr>
          <a:xfrm>
            <a:off x="576695" y="2808521"/>
            <a:ext cx="3601409" cy="54999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DE" sz="1500" dirty="0">
                <a:latin typeface="+mn-lt"/>
              </a:rPr>
              <a:t>Drawing </a:t>
            </a:r>
            <a:r>
              <a:rPr lang="de-DE" sz="1500" dirty="0" err="1">
                <a:latin typeface="+mn-lt"/>
              </a:rPr>
              <a:t>conclusions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from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experience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is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no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longer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sufficient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.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B7244736-2188-8039-93B5-1EE4AA103444}"/>
              </a:ext>
            </a:extLst>
          </p:cNvPr>
          <p:cNvSpPr txBox="1">
            <a:spLocks/>
          </p:cNvSpPr>
          <p:nvPr/>
        </p:nvSpPr>
        <p:spPr>
          <a:xfrm>
            <a:off x="4740367" y="3729328"/>
            <a:ext cx="4016772" cy="121547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de-DE" sz="1500" dirty="0" err="1">
                <a:latin typeface="+mn-lt"/>
              </a:rPr>
              <a:t>There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are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no</a:t>
            </a:r>
            <a:r>
              <a:rPr lang="de-DE" sz="1500" dirty="0">
                <a:solidFill>
                  <a:srgbClr val="FF6000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fixed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rules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, </a:t>
            </a:r>
            <a:r>
              <a:rPr lang="de-DE" sz="1500" dirty="0" err="1">
                <a:latin typeface="+mn-lt"/>
              </a:rPr>
              <a:t>it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is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up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to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us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to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derive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them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and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they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change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without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notice</a:t>
            </a:r>
            <a:r>
              <a:rPr lang="de-DE" sz="1500" dirty="0">
                <a:latin typeface="+mn-lt"/>
              </a:rPr>
              <a:t>. </a:t>
            </a:r>
            <a:r>
              <a:rPr lang="de-DE" sz="15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Epstein (2019, p. 31)</a:t>
            </a:r>
            <a:endParaRPr lang="de-DE" sz="1500" baseline="300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5C1DE69C-14EA-D5D9-92CA-CDB455FD1982}"/>
              </a:ext>
            </a:extLst>
          </p:cNvPr>
          <p:cNvSpPr txBox="1">
            <a:spLocks/>
          </p:cNvSpPr>
          <p:nvPr/>
        </p:nvSpPr>
        <p:spPr>
          <a:xfrm>
            <a:off x="4740367" y="2808521"/>
            <a:ext cx="2535653" cy="67550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US" sz="1500" dirty="0">
                <a:latin typeface="+mn-lt"/>
              </a:rPr>
              <a:t>“</a:t>
            </a:r>
            <a:r>
              <a:rPr lang="de-DE" sz="1500" dirty="0" err="1">
                <a:latin typeface="+mn-lt"/>
              </a:rPr>
              <a:t>Survival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of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the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>
                <a:solidFill>
                  <a:srgbClr val="87B919"/>
                </a:solidFill>
                <a:latin typeface="+mn-lt"/>
              </a:rPr>
              <a:t>Most Fluid</a:t>
            </a:r>
            <a:r>
              <a:rPr lang="de-DE" sz="1500" dirty="0">
                <a:latin typeface="+mn-lt"/>
              </a:rPr>
              <a:t>“ </a:t>
            </a:r>
            <a:r>
              <a:rPr lang="en-US" sz="1500" dirty="0" err="1">
                <a:solidFill>
                  <a:schemeClr val="bg1">
                    <a:lumMod val="75000"/>
                  </a:schemeClr>
                </a:solidFill>
                <a:latin typeface="+mn-lt"/>
              </a:rPr>
              <a:t>Mlodinow</a:t>
            </a: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, L. (2018)</a:t>
            </a:r>
            <a:endParaRPr lang="de-DE" sz="1500" baseline="300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20033BC0-35E9-E4E8-4FBF-13D0CE587E10}"/>
              </a:ext>
            </a:extLst>
          </p:cNvPr>
          <p:cNvSpPr txBox="1">
            <a:spLocks/>
          </p:cNvSpPr>
          <p:nvPr/>
        </p:nvSpPr>
        <p:spPr>
          <a:xfrm>
            <a:off x="4740367" y="1750004"/>
            <a:ext cx="4016772" cy="10585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de-DE" sz="1500" dirty="0">
                <a:latin typeface="+mn-lt"/>
              </a:rPr>
              <a:t>This </a:t>
            </a:r>
            <a:r>
              <a:rPr lang="de-DE" sz="1500" dirty="0" err="1">
                <a:latin typeface="+mn-lt"/>
              </a:rPr>
              <a:t>rapidly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changing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world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demands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skills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that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can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connect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new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ideas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and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work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across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 </a:t>
            </a:r>
            <a:r>
              <a:rPr lang="de-DE" sz="1500" dirty="0" err="1">
                <a:solidFill>
                  <a:srgbClr val="6E378C"/>
                </a:solidFill>
                <a:latin typeface="+mn-lt"/>
              </a:rPr>
              <a:t>contexts</a:t>
            </a:r>
            <a:r>
              <a:rPr lang="de-DE" sz="1500" dirty="0">
                <a:solidFill>
                  <a:srgbClr val="6E378C"/>
                </a:solidFill>
                <a:latin typeface="+mn-lt"/>
              </a:rPr>
              <a:t>.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Epstein (2019, p. 53. 107)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66B1485B-4053-607B-9DEA-18A211163DEB}"/>
              </a:ext>
            </a:extLst>
          </p:cNvPr>
          <p:cNvSpPr txBox="1">
            <a:spLocks/>
          </p:cNvSpPr>
          <p:nvPr/>
        </p:nvSpPr>
        <p:spPr>
          <a:xfrm>
            <a:off x="576695" y="3729329"/>
            <a:ext cx="3517004" cy="89738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0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en-US" sz="1500" dirty="0">
                <a:latin typeface="+mn-lt"/>
              </a:rPr>
              <a:t>Relying</a:t>
            </a:r>
            <a:r>
              <a:rPr lang="de-DE" sz="1500" dirty="0">
                <a:latin typeface="+mn-lt"/>
              </a:rPr>
              <a:t> on </a:t>
            </a:r>
            <a:r>
              <a:rPr lang="de-DE" sz="1500" dirty="0" err="1">
                <a:latin typeface="+mn-lt"/>
              </a:rPr>
              <a:t>experience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from</a:t>
            </a:r>
            <a:r>
              <a:rPr lang="de-DE" sz="1500" dirty="0">
                <a:latin typeface="+mn-lt"/>
              </a:rPr>
              <a:t> a </a:t>
            </a:r>
            <a:r>
              <a:rPr lang="de-DE" sz="1500" dirty="0" err="1">
                <a:latin typeface="+mn-lt"/>
              </a:rPr>
              <a:t>single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field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can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be</a:t>
            </a:r>
            <a:r>
              <a:rPr lang="de-DE" sz="1500" dirty="0">
                <a:latin typeface="+mn-lt"/>
              </a:rPr>
              <a:t> </a:t>
            </a:r>
            <a:r>
              <a:rPr lang="de-DE" sz="1500" dirty="0" err="1">
                <a:latin typeface="+mn-lt"/>
              </a:rPr>
              <a:t>disastrous</a:t>
            </a:r>
            <a:r>
              <a:rPr lang="de-DE" sz="1500" dirty="0">
                <a:latin typeface="+mn-lt"/>
              </a:rPr>
              <a:t>. </a:t>
            </a:r>
            <a:r>
              <a:rPr lang="de-DE" sz="15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Epstein (2019, p. 53. 107)</a:t>
            </a:r>
            <a:endParaRPr lang="de-DE" sz="1500" baseline="300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767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The Waterfall Model">
            <a:extLst>
              <a:ext uri="{FF2B5EF4-FFF2-40B4-BE49-F238E27FC236}">
                <a16:creationId xmlns:a16="http://schemas.microsoft.com/office/drawing/2014/main" id="{78E297E4-AB9C-18C8-F580-EC8675C590E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38250" y="215900"/>
            <a:ext cx="6667500" cy="471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5" name="Picture 4" descr="Diagram, timeline&#10;&#10;Description automatically generated">
            <a:extLst>
              <a:ext uri="{FF2B5EF4-FFF2-40B4-BE49-F238E27FC236}">
                <a16:creationId xmlns:a16="http://schemas.microsoft.com/office/drawing/2014/main" id="{852E7494-E5CB-39D2-0E37-C3FDB304B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80" y="0"/>
            <a:ext cx="765233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51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esign Thinking 101">
            <a:extLst>
              <a:ext uri="{FF2B5EF4-FFF2-40B4-BE49-F238E27FC236}">
                <a16:creationId xmlns:a16="http://schemas.microsoft.com/office/drawing/2014/main" id="{42427124-3D34-76D1-5BB4-B4C306578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0"/>
            <a:ext cx="82740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735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61F078B-1064-7A4D-B6D1-B1A3C4893A6B}"/>
              </a:ext>
            </a:extLst>
          </p:cNvPr>
          <p:cNvGrpSpPr/>
          <p:nvPr/>
        </p:nvGrpSpPr>
        <p:grpSpPr>
          <a:xfrm>
            <a:off x="0" y="4408714"/>
            <a:ext cx="9144000" cy="734786"/>
            <a:chOff x="0" y="5878286"/>
            <a:chExt cx="12192000" cy="97971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F38B2DE-754B-1E4F-BF97-D2D3BF75EABB}"/>
                </a:ext>
              </a:extLst>
            </p:cNvPr>
            <p:cNvSpPr/>
            <p:nvPr/>
          </p:nvSpPr>
          <p:spPr>
            <a:xfrm>
              <a:off x="0" y="5878286"/>
              <a:ext cx="12192000" cy="9797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6" name="Shape 166" descr="DFM Swin logo-01 50%.jpg">
              <a:extLst>
                <a:ext uri="{FF2B5EF4-FFF2-40B4-BE49-F238E27FC236}">
                  <a16:creationId xmlns:a16="http://schemas.microsoft.com/office/drawing/2014/main" id="{EE216DE5-3049-C649-8417-F1345543CA9F}"/>
                </a:ext>
              </a:extLst>
            </p:cNvPr>
            <p:cNvPicPr preferRelativeResize="0"/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92589" y="5952855"/>
              <a:ext cx="1546328" cy="7604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Shape 167" descr="Ideasquare_logo_001.png">
              <a:extLst>
                <a:ext uri="{FF2B5EF4-FFF2-40B4-BE49-F238E27FC236}">
                  <a16:creationId xmlns:a16="http://schemas.microsoft.com/office/drawing/2014/main" id="{3342BD57-C0C1-8445-9F6B-2E1626EAF17B}"/>
                </a:ext>
              </a:extLst>
            </p:cNvPr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86843" y="5952856"/>
              <a:ext cx="545429" cy="7286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E38C56C-161E-6943-8059-BAFC0EBCB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96824" y="6042409"/>
              <a:ext cx="624528" cy="62452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2269732-DA64-014F-A86D-9A17F727B2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6302" y="5953207"/>
              <a:ext cx="1070930" cy="754072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415FDB8A-D298-E244-A07B-ABE9DBD4B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89" y="0"/>
            <a:ext cx="850701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34F558-1E03-8F49-8407-49668C982466}"/>
              </a:ext>
            </a:extLst>
          </p:cNvPr>
          <p:cNvSpPr/>
          <p:nvPr/>
        </p:nvSpPr>
        <p:spPr>
          <a:xfrm>
            <a:off x="5155181" y="4885370"/>
            <a:ext cx="442166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Image source: https://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i.ytimg.com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/vi/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BMmmDJCcBDU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maxresdefault.jpg</a:t>
            </a:r>
            <a:endParaRPr 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04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183" y="298952"/>
            <a:ext cx="870495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>
                <a:latin typeface="Open Sans" charset="0"/>
                <a:ea typeface="Open Sans" charset="0"/>
                <a:cs typeface="Open Sans" charset="0"/>
              </a:rPr>
              <a:t>Product-</a:t>
            </a:r>
          </a:p>
          <a:p>
            <a:r>
              <a:rPr lang="en-US" sz="1350" dirty="0">
                <a:latin typeface="Open Sans" charset="0"/>
                <a:ea typeface="Open Sans" charset="0"/>
                <a:cs typeface="Open Sans" charset="0"/>
              </a:rPr>
              <a:t>Service </a:t>
            </a:r>
          </a:p>
          <a:p>
            <a:r>
              <a:rPr lang="en-US" sz="1350" dirty="0">
                <a:latin typeface="Open Sans" charset="0"/>
                <a:ea typeface="Open Sans" charset="0"/>
                <a:cs typeface="Open Sans" charset="0"/>
              </a:rPr>
              <a:t>System</a:t>
            </a:r>
          </a:p>
        </p:txBody>
      </p:sp>
      <p:pic>
        <p:nvPicPr>
          <p:cNvPr id="1026" name="Picture 2" descr="Orange and Black Bicycle Leaning on Brown Tree Trunk">
            <a:extLst>
              <a:ext uri="{FF2B5EF4-FFF2-40B4-BE49-F238E27FC236}">
                <a16:creationId xmlns:a16="http://schemas.microsoft.com/office/drawing/2014/main" id="{3BCD8D27-CCF5-E042-89C7-4424F8A06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0"/>
            <a:ext cx="3429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livery Man Wearing a Face Mask and Riding a Scooter">
            <a:extLst>
              <a:ext uri="{FF2B5EF4-FFF2-40B4-BE49-F238E27FC236}">
                <a16:creationId xmlns:a16="http://schemas.microsoft.com/office/drawing/2014/main" id="{94138982-3F31-304A-B123-D920E941B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396" y="0"/>
            <a:ext cx="3429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088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ow Opioid Overdoses Reached Crisis Levels | Econofact">
            <a:extLst>
              <a:ext uri="{FF2B5EF4-FFF2-40B4-BE49-F238E27FC236}">
                <a16:creationId xmlns:a16="http://schemas.microsoft.com/office/drawing/2014/main" id="{B92AB7AA-2BF9-9203-223B-FB4FA1D67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68" y="0"/>
            <a:ext cx="77152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691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AAC6-4E28-01BC-9EED-9CA587AC9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/>
          <a:lstStyle/>
          <a:p>
            <a:pPr algn="ctr"/>
            <a:r>
              <a:rPr lang="en-CH" dirty="0"/>
              <a:t>But first… draw how you make toast </a:t>
            </a:r>
          </a:p>
        </p:txBody>
      </p:sp>
    </p:spTree>
    <p:extLst>
      <p:ext uri="{BB962C8B-B14F-4D97-AF65-F5344CB8AC3E}">
        <p14:creationId xmlns:p14="http://schemas.microsoft.com/office/powerpoint/2010/main" val="3524547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6B6A1-5BB8-B4B4-F5A3-DFA002391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A47E1-6397-6702-FA1D-810F12580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4" name="Online Media 3" descr="Tom Wujec: Got a wicked problem? First, tell me how you make toast">
            <a:hlinkClick r:id="" action="ppaction://media"/>
            <a:extLst>
              <a:ext uri="{FF2B5EF4-FFF2-40B4-BE49-F238E27FC236}">
                <a16:creationId xmlns:a16="http://schemas.microsoft.com/office/drawing/2014/main" id="{63760AD1-D47E-63BF-64B7-FA949726E9D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65200" y="277398"/>
            <a:ext cx="8121600" cy="458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97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E71F-A08B-964E-82D4-655C68BC1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Definition of a system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8F951-6B2F-E54B-AC16-0CFE1FF38C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CH" i="1" dirty="0">
                <a:solidFill>
                  <a:srgbClr val="6E378C"/>
                </a:solidFill>
              </a:rPr>
              <a:t>“A system is an interconnected set of elements, that is coherently organised in a way that achieves something.”</a:t>
            </a:r>
            <a:endParaRPr lang="en-CH" i="1" baseline="30000" dirty="0">
              <a:solidFill>
                <a:srgbClr val="6E378C"/>
              </a:solidFill>
            </a:endParaRPr>
          </a:p>
          <a:p>
            <a:pPr algn="ctr"/>
            <a:endParaRPr lang="en-CH" i="1" dirty="0">
              <a:solidFill>
                <a:srgbClr val="6E378C"/>
              </a:solidFill>
            </a:endParaRPr>
          </a:p>
          <a:p>
            <a:pPr marL="342900" indent="-342900">
              <a:buAutoNum type="arabicParenR"/>
            </a:pPr>
            <a:r>
              <a:rPr lang="en-CH" dirty="0"/>
              <a:t>Elements – many are visible / tangible</a:t>
            </a:r>
          </a:p>
          <a:p>
            <a:pPr marL="342900" indent="-342900">
              <a:buAutoNum type="arabicParenR"/>
            </a:pPr>
            <a:r>
              <a:rPr lang="en-CH" dirty="0"/>
              <a:t>Interconnections – what holds the elements together, such as physical flows or information flows, influence and power</a:t>
            </a:r>
          </a:p>
          <a:p>
            <a:pPr marL="342900" indent="-342900">
              <a:buAutoNum type="arabicParenR"/>
            </a:pPr>
            <a:r>
              <a:rPr lang="en-CH" dirty="0"/>
              <a:t>Function or purpose -  watch and see how it behaves</a:t>
            </a:r>
          </a:p>
          <a:p>
            <a:pPr algn="ctr"/>
            <a:endParaRPr lang="en-CH" dirty="0"/>
          </a:p>
          <a:p>
            <a:pPr algn="ctr"/>
            <a:r>
              <a:rPr lang="en-CH" dirty="0"/>
              <a:t>In a system, one plus one equals something else than two.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78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2A8B2-8706-F9E8-54FF-689FAD37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3616507" cy="500549"/>
          </a:xfrm>
        </p:spPr>
        <p:txBody>
          <a:bodyPr>
            <a:normAutofit fontScale="90000"/>
          </a:bodyPr>
          <a:lstStyle/>
          <a:p>
            <a:pPr algn="l"/>
            <a:r>
              <a:rPr lang="en-CH" sz="3200" dirty="0"/>
              <a:t>Business as usual is not in our D</a:t>
            </a:r>
            <a:r>
              <a:rPr lang="en-GB" sz="3200" dirty="0"/>
              <a:t>NA, but we also don’t want any “magic”…</a:t>
            </a:r>
            <a:endParaRPr lang="en-CH" sz="3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B1D0B-F12D-DE27-BE41-1F4913FEE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2973168"/>
            <a:ext cx="3425138" cy="13332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Ideas should be disruptive, without: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Breaking the laws of physics;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Causing more harm than good.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3B39C6A9-77BC-390D-CE1D-799AF9019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17" r="20863"/>
          <a:stretch/>
        </p:blipFill>
        <p:spPr>
          <a:xfrm>
            <a:off x="4270917" y="0"/>
            <a:ext cx="487308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151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A1AB97A5-C677-6B55-F011-0AA72A389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58569" y="1154544"/>
            <a:ext cx="6452567" cy="346825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055" name="Text Placeholder 2">
            <a:extLst>
              <a:ext uri="{FF2B5EF4-FFF2-40B4-BE49-F238E27FC236}">
                <a16:creationId xmlns:a16="http://schemas.microsoft.com/office/drawing/2014/main" id="{C4520751-6BE9-0C72-37C2-AFA215509E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200" y="4653197"/>
            <a:ext cx="8038799" cy="34331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15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C84862B-11C0-6D40-80A3-8D6C743E5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Evolving systems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2E5179-E30B-EB44-96E9-6E4D63A362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Systems are more than a sum of its parts. They can adapt and evolve.</a:t>
            </a:r>
          </a:p>
          <a:p>
            <a:r>
              <a:rPr lang="en-CH" b="1" dirty="0">
                <a:solidFill>
                  <a:srgbClr val="00879A"/>
                </a:solidFill>
                <a:sym typeface="Wingdings" pitchFamily="2" charset="2"/>
              </a:rPr>
              <a:t> Emergent properties</a:t>
            </a:r>
            <a:endParaRPr lang="en-CH" b="1" dirty="0">
              <a:solidFill>
                <a:srgbClr val="00879A"/>
              </a:solidFill>
            </a:endParaRP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Any part of a system can be changed: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Changing elements (restaurant: change the waiters, still a restaurant)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Changing interconnections (customers get their own food)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Changing purpose / function (feed the people on the street)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776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9EAD2-5536-4D7C-0182-DF2A127D9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 is thinking in systems?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CC958-4F4A-B622-76E5-F40FC19259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n-GB" b="1" dirty="0"/>
              <a:t>Systems thinking</a:t>
            </a:r>
            <a:r>
              <a:rPr lang="en-GB" dirty="0"/>
              <a:t> is a way of </a:t>
            </a:r>
            <a:r>
              <a:rPr lang="en-GB" b="1" dirty="0">
                <a:solidFill>
                  <a:srgbClr val="00879A"/>
                </a:solidFill>
              </a:rPr>
              <a:t>making sense of the complexity </a:t>
            </a:r>
            <a:r>
              <a:rPr lang="en-GB" dirty="0"/>
              <a:t>of the world by looking at it in terms of </a:t>
            </a:r>
            <a:r>
              <a:rPr lang="en-GB" b="1" dirty="0">
                <a:solidFill>
                  <a:srgbClr val="F59600"/>
                </a:solidFill>
              </a:rPr>
              <a:t>wholes and relationships </a:t>
            </a:r>
            <a:r>
              <a:rPr lang="en-GB" dirty="0"/>
              <a:t>rather than by splitting it down into its parts. </a:t>
            </a:r>
            <a:r>
              <a:rPr lang="en-GB" sz="1100" dirty="0"/>
              <a:t>(Magnus Ramage and Karen Shipp. 2009. Systems Thinkers)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73044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F1E2-1B69-444A-9D6E-3E4A38ABE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384751" cy="943033"/>
          </a:xfrm>
        </p:spPr>
        <p:txBody>
          <a:bodyPr>
            <a:normAutofit/>
          </a:bodyPr>
          <a:lstStyle/>
          <a:p>
            <a:r>
              <a:rPr lang="en-US" dirty="0"/>
              <a:t>What does systems thinking give us?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F11F-2394-4248-A05C-E8893374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75457"/>
            <a:ext cx="4701744" cy="336804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dirty="0"/>
              <a:t>Ability to see the range of choices we have before us, then manage and adapt them.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dirty="0"/>
              <a:t>Way of thinking to </a:t>
            </a:r>
            <a:r>
              <a:rPr lang="en-GB" b="1" dirty="0">
                <a:solidFill>
                  <a:srgbClr val="E60032"/>
                </a:solidFill>
              </a:rPr>
              <a:t>identify root causes </a:t>
            </a:r>
            <a:r>
              <a:rPr lang="en-GB" dirty="0"/>
              <a:t>of problems.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dirty="0"/>
              <a:t>Way to discover new opportunities.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GB" dirty="0"/>
              <a:t>Overview to understand possible </a:t>
            </a:r>
            <a:r>
              <a:rPr lang="en-GB" b="1" dirty="0">
                <a:solidFill>
                  <a:srgbClr val="E60032"/>
                </a:solidFill>
              </a:rPr>
              <a:t>unintended consequences and ripple effects.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GB" dirty="0"/>
          </a:p>
        </p:txBody>
      </p:sp>
      <p:pic>
        <p:nvPicPr>
          <p:cNvPr id="5" name="Picture 4" descr="An aerial view of a city&#10;&#10;Description automatically generated with medium confidence">
            <a:extLst>
              <a:ext uri="{FF2B5EF4-FFF2-40B4-BE49-F238E27FC236}">
                <a16:creationId xmlns:a16="http://schemas.microsoft.com/office/drawing/2014/main" id="{E784BCA7-A40D-20B4-E91D-81C675D6DF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26" r="27835"/>
          <a:stretch/>
        </p:blipFill>
        <p:spPr>
          <a:xfrm>
            <a:off x="5368848" y="0"/>
            <a:ext cx="377515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48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76A004-5D63-866B-1F7B-213F0B5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Including different perspectives</a:t>
            </a:r>
          </a:p>
        </p:txBody>
      </p:sp>
      <p:pic>
        <p:nvPicPr>
          <p:cNvPr id="6146" name="Picture 2" descr="Cube, Math Icon. Simple Color with Outline Vector Elements ...">
            <a:extLst>
              <a:ext uri="{FF2B5EF4-FFF2-40B4-BE49-F238E27FC236}">
                <a16:creationId xmlns:a16="http://schemas.microsoft.com/office/drawing/2014/main" id="{164147C5-6BB6-589E-FE2A-55A00A27D9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8" t="21738" r="18948" b="21541"/>
          <a:stretch/>
        </p:blipFill>
        <p:spPr bwMode="auto">
          <a:xfrm>
            <a:off x="836385" y="1527493"/>
            <a:ext cx="3194304" cy="29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17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76A004-5D63-866B-1F7B-213F0B5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Including different perspectives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69334-BA67-230E-CACD-2474334FC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8032" y="2650562"/>
            <a:ext cx="3655432" cy="671322"/>
          </a:xfrm>
        </p:spPr>
        <p:txBody>
          <a:bodyPr>
            <a:normAutofit/>
          </a:bodyPr>
          <a:lstStyle/>
          <a:p>
            <a:pPr algn="ctr"/>
            <a:r>
              <a:rPr lang="en-CH" sz="1800" b="1" dirty="0"/>
              <a:t>Systems Thinking is a lens to look at the world.</a:t>
            </a:r>
          </a:p>
        </p:txBody>
      </p:sp>
      <p:pic>
        <p:nvPicPr>
          <p:cNvPr id="6146" name="Picture 2" descr="Cube, Math Icon. Simple Color with Outline Vector Elements ...">
            <a:extLst>
              <a:ext uri="{FF2B5EF4-FFF2-40B4-BE49-F238E27FC236}">
                <a16:creationId xmlns:a16="http://schemas.microsoft.com/office/drawing/2014/main" id="{164147C5-6BB6-589E-FE2A-55A00A27D9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8" t="21738" r="18948" b="21541"/>
          <a:stretch/>
        </p:blipFill>
        <p:spPr bwMode="auto">
          <a:xfrm>
            <a:off x="836385" y="1527493"/>
            <a:ext cx="3194304" cy="29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479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F1E2-1B69-444A-9D6E-3E4A38ABE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Thinking linear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F11F-2394-4248-A05C-E8893374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72229"/>
            <a:ext cx="2071116" cy="646331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Problem: </a:t>
            </a:r>
            <a:br>
              <a:rPr lang="en-GB" b="1" dirty="0"/>
            </a:br>
            <a:r>
              <a:rPr lang="en-GB" b="1" dirty="0"/>
              <a:t>hunger</a:t>
            </a:r>
          </a:p>
          <a:p>
            <a:pPr algn="ctr"/>
            <a:endParaRPr lang="en-GB" b="1" dirty="0"/>
          </a:p>
        </p:txBody>
      </p:sp>
      <p:pic>
        <p:nvPicPr>
          <p:cNvPr id="3074" name="Picture 2" descr="Hunger - Free miscellaneous icons">
            <a:extLst>
              <a:ext uri="{FF2B5EF4-FFF2-40B4-BE49-F238E27FC236}">
                <a16:creationId xmlns:a16="http://schemas.microsoft.com/office/drawing/2014/main" id="{DB7399A4-CBBB-89A6-3986-92B01F115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ai food - Free food icons">
            <a:extLst>
              <a:ext uri="{FF2B5EF4-FFF2-40B4-BE49-F238E27FC236}">
                <a16:creationId xmlns:a16="http://schemas.microsoft.com/office/drawing/2014/main" id="{44B98EC2-AEBB-9F60-51DE-66C88423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82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4F96E5-533D-2EBE-5870-F21AFA2A94E6}"/>
              </a:ext>
            </a:extLst>
          </p:cNvPr>
          <p:cNvSpPr txBox="1"/>
          <p:nvPr/>
        </p:nvSpPr>
        <p:spPr>
          <a:xfrm>
            <a:off x="4962144" y="1603006"/>
            <a:ext cx="4584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Solution: </a:t>
            </a:r>
          </a:p>
          <a:p>
            <a:pPr algn="ctr"/>
            <a:r>
              <a:rPr lang="en-GB" sz="1600" b="1" dirty="0"/>
              <a:t>increase food production.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E61783-069D-3167-DC5B-226D3E2B1839}"/>
              </a:ext>
            </a:extLst>
          </p:cNvPr>
          <p:cNvCxnSpPr>
            <a:cxnSpLocks/>
            <a:stCxn id="3074" idx="3"/>
            <a:endCxn id="3076" idx="1"/>
          </p:cNvCxnSpPr>
          <p:nvPr/>
        </p:nvCxnSpPr>
        <p:spPr>
          <a:xfrm>
            <a:off x="2636316" y="3490399"/>
            <a:ext cx="3582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283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2F1E2-1B69-444A-9D6E-3E4A38ABE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Thinking linear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8F11F-2394-4248-A05C-E88933749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72229"/>
            <a:ext cx="2071116" cy="646331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Problem: </a:t>
            </a:r>
            <a:br>
              <a:rPr lang="en-GB" b="1" dirty="0"/>
            </a:br>
            <a:r>
              <a:rPr lang="en-GB" b="1" dirty="0"/>
              <a:t>hunger</a:t>
            </a:r>
          </a:p>
          <a:p>
            <a:pPr algn="ctr"/>
            <a:endParaRPr lang="en-GB" b="1" dirty="0"/>
          </a:p>
        </p:txBody>
      </p:sp>
      <p:pic>
        <p:nvPicPr>
          <p:cNvPr id="3074" name="Picture 2" descr="Hunger - Free miscellaneous icons">
            <a:extLst>
              <a:ext uri="{FF2B5EF4-FFF2-40B4-BE49-F238E27FC236}">
                <a16:creationId xmlns:a16="http://schemas.microsoft.com/office/drawing/2014/main" id="{DB7399A4-CBBB-89A6-3986-92B01F115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ai food - Free food icons">
            <a:extLst>
              <a:ext uri="{FF2B5EF4-FFF2-40B4-BE49-F238E27FC236}">
                <a16:creationId xmlns:a16="http://schemas.microsoft.com/office/drawing/2014/main" id="{44B98EC2-AEBB-9F60-51DE-66C884237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82" y="2454841"/>
            <a:ext cx="2071116" cy="20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4F96E5-533D-2EBE-5870-F21AFA2A94E6}"/>
              </a:ext>
            </a:extLst>
          </p:cNvPr>
          <p:cNvSpPr txBox="1"/>
          <p:nvPr/>
        </p:nvSpPr>
        <p:spPr>
          <a:xfrm>
            <a:off x="4962144" y="1603006"/>
            <a:ext cx="45841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Solution: </a:t>
            </a:r>
          </a:p>
          <a:p>
            <a:pPr algn="ctr"/>
            <a:r>
              <a:rPr lang="en-GB" sz="1600" b="1" dirty="0"/>
              <a:t>increase food production.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EE61783-069D-3167-DC5B-226D3E2B1839}"/>
              </a:ext>
            </a:extLst>
          </p:cNvPr>
          <p:cNvCxnSpPr>
            <a:cxnSpLocks/>
            <a:stCxn id="3074" idx="3"/>
            <a:endCxn id="3076" idx="1"/>
          </p:cNvCxnSpPr>
          <p:nvPr/>
        </p:nvCxnSpPr>
        <p:spPr>
          <a:xfrm>
            <a:off x="2636316" y="3490399"/>
            <a:ext cx="3582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1B28B3D-0AE6-FF05-E709-01F17A977533}"/>
              </a:ext>
            </a:extLst>
          </p:cNvPr>
          <p:cNvSpPr txBox="1">
            <a:spLocks/>
          </p:cNvSpPr>
          <p:nvPr/>
        </p:nvSpPr>
        <p:spPr>
          <a:xfrm>
            <a:off x="3536442" y="2955720"/>
            <a:ext cx="2071116" cy="646331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Solved?</a:t>
            </a:r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14919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2A3C9-627A-2049-8602-3D23B6F2E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Tackling hunger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722DE-A238-DE49-B4A9-D66DAA17D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12922"/>
            <a:ext cx="3433776" cy="3550214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We could feed much more than the world’s population.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Main cause: food waste.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Reasons: cold storage, relative prices, and portion size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direction we are headed, despite good intentions, is that 2 billion people more will be experiencing hunger in 2050</a:t>
            </a:r>
          </a:p>
        </p:txBody>
      </p:sp>
      <p:pic>
        <p:nvPicPr>
          <p:cNvPr id="5122" name="Picture 2" descr="Food Supply Chain">
            <a:extLst>
              <a:ext uri="{FF2B5EF4-FFF2-40B4-BE49-F238E27FC236}">
                <a16:creationId xmlns:a16="http://schemas.microsoft.com/office/drawing/2014/main" id="{F3025F40-787A-3A30-688C-7F680BADD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0"/>
            <a:ext cx="48609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9742F5C-CA02-71E2-BCC5-26034B0D0E47}"/>
              </a:ext>
            </a:extLst>
          </p:cNvPr>
          <p:cNvSpPr txBox="1"/>
          <p:nvPr/>
        </p:nvSpPr>
        <p:spPr>
          <a:xfrm>
            <a:off x="4283075" y="4947720"/>
            <a:ext cx="51450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>
                <a:solidFill>
                  <a:schemeClr val="bg1"/>
                </a:solidFill>
              </a:rPr>
              <a:t>https://www.redwoodlogistics.com/five-challenges-in-food-and-beverage-supply-chains/</a:t>
            </a:r>
          </a:p>
        </p:txBody>
      </p:sp>
    </p:spTree>
    <p:extLst>
      <p:ext uri="{BB962C8B-B14F-4D97-AF65-F5344CB8AC3E}">
        <p14:creationId xmlns:p14="http://schemas.microsoft.com/office/powerpoint/2010/main" val="28216983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76A004-5D63-866B-1F7B-213F0B5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From addiction to connection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69334-BA67-230E-CACD-2474334FC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7040" y="2571750"/>
            <a:ext cx="2074985" cy="1374468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In 2001, Portugal decriminalised the personal possession of all drugs as part of a wider re-orientation of policy towards </a:t>
            </a:r>
            <a:r>
              <a:rPr lang="en-GB" sz="1200" b="1" dirty="0"/>
              <a:t>a health-led approach</a:t>
            </a:r>
            <a:r>
              <a:rPr lang="en-GB" sz="1200" dirty="0"/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CH" sz="1200" dirty="0"/>
          </a:p>
        </p:txBody>
      </p:sp>
      <p:pic>
        <p:nvPicPr>
          <p:cNvPr id="1026" name="Picture 2" descr="Portugal drug deaths">
            <a:extLst>
              <a:ext uri="{FF2B5EF4-FFF2-40B4-BE49-F238E27FC236}">
                <a16:creationId xmlns:a16="http://schemas.microsoft.com/office/drawing/2014/main" id="{50713CB0-7A8B-672A-CB34-9F330A944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99" y="1188720"/>
            <a:ext cx="6050221" cy="367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63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0AD92-5222-89C9-6A1E-5577170AA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Our specialties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ED5C01C-5273-F209-C6D9-A7E214A88EFE}"/>
              </a:ext>
            </a:extLst>
          </p:cNvPr>
          <p:cNvSpPr txBox="1">
            <a:spLocks/>
          </p:cNvSpPr>
          <p:nvPr/>
        </p:nvSpPr>
        <p:spPr>
          <a:xfrm>
            <a:off x="565200" y="1548114"/>
            <a:ext cx="8133957" cy="3368043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Order of magnitude thinking (+ estimations!)</a:t>
            </a:r>
          </a:p>
          <a:p>
            <a:pPr marL="457200" lvl="2">
              <a:lnSpc>
                <a:spcPct val="160000"/>
              </a:lnSpc>
            </a:pPr>
            <a:r>
              <a:rPr lang="en-US" sz="1400" dirty="0">
                <a:solidFill>
                  <a:schemeClr val="tx1"/>
                </a:solidFill>
              </a:rPr>
              <a:t>- Ideas should be disruptive enough to generate excitement</a:t>
            </a:r>
          </a:p>
          <a:p>
            <a:pPr marL="457200" lvl="2">
              <a:lnSpc>
                <a:spcPct val="160000"/>
              </a:lnSpc>
            </a:pPr>
            <a:r>
              <a:rPr lang="en-US" sz="1400" dirty="0">
                <a:solidFill>
                  <a:schemeClr val="tx1"/>
                </a:solidFill>
              </a:rPr>
              <a:t>- While also having a substantial basis behind - “Do the math”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59600"/>
                </a:solidFill>
              </a:rPr>
              <a:t>Systemic and Exponential thinking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Going for exponential ideas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Thinking in planetary levels </a:t>
            </a:r>
          </a:p>
          <a:p>
            <a:pPr marL="742950" lvl="2" indent="-285750">
              <a:lnSpc>
                <a:spcPct val="160000"/>
              </a:lnSpc>
              <a:buFontTx/>
              <a:buChar char="-"/>
            </a:pPr>
            <a:r>
              <a:rPr lang="en-US" sz="1400" dirty="0">
                <a:solidFill>
                  <a:schemeClr val="tx1"/>
                </a:solidFill>
              </a:rPr>
              <a:t>Nothing is so great that there is nothing bad: what are the implications of your solution?</a:t>
            </a:r>
          </a:p>
          <a:p>
            <a:pPr marL="285750" lvl="1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34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76A004-5D63-866B-1F7B-213F0B5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From addiction to connection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69334-BA67-230E-CACD-2474334FC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7040" y="2571750"/>
            <a:ext cx="2074985" cy="1374468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In 2001, Portugal decriminalised the personal possession of all drugs as part of a wider re-orientation of policy towards </a:t>
            </a:r>
            <a:r>
              <a:rPr lang="en-GB" sz="1200" b="1" dirty="0"/>
              <a:t>a health-led approach</a:t>
            </a:r>
            <a:r>
              <a:rPr lang="en-GB" sz="1200" dirty="0"/>
              <a:t>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CH" sz="1200" dirty="0"/>
          </a:p>
        </p:txBody>
      </p:sp>
      <p:pic>
        <p:nvPicPr>
          <p:cNvPr id="2050" name="Picture 2" descr="Prisoners sentenced for drug offences">
            <a:extLst>
              <a:ext uri="{FF2B5EF4-FFF2-40B4-BE49-F238E27FC236}">
                <a16:creationId xmlns:a16="http://schemas.microsoft.com/office/drawing/2014/main" id="{4C13B06A-672F-2E8C-831E-4672A924C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00" y="1246162"/>
            <a:ext cx="6231840" cy="368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3494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76A004-5D63-866B-1F7B-213F0B55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Changing relationships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A69334-BA67-230E-CACD-2474334FC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89888"/>
            <a:ext cx="4473144" cy="354787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Curitiba as a rapidly growing city.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Bank gave out loan to rebuild the “favelas”.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Standardized housing units – 10k/unit with registered builders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Council argued that </a:t>
            </a:r>
            <a:r>
              <a:rPr lang="en-CH" b="1" dirty="0">
                <a:solidFill>
                  <a:srgbClr val="00879A"/>
                </a:solidFill>
              </a:rPr>
              <a:t>people could build their own house with their own labour </a:t>
            </a:r>
            <a:r>
              <a:rPr lang="en-CH" dirty="0"/>
              <a:t>– 3k/unit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</a:t>
            </a:r>
            <a:r>
              <a:rPr lang="en-CH" dirty="0"/>
              <a:t>ariety of architectural styles – </a:t>
            </a:r>
            <a:r>
              <a:rPr lang="en-CH" b="1" dirty="0">
                <a:solidFill>
                  <a:srgbClr val="00879A"/>
                </a:solidFill>
              </a:rPr>
              <a:t>sense of community, stronger and richer.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More than 120.000 home owners</a:t>
            </a:r>
          </a:p>
        </p:txBody>
      </p:sp>
      <p:pic>
        <p:nvPicPr>
          <p:cNvPr id="3" name="Picture 2" descr="A city with many buildings&#10;&#10;Description automatically generated with low confidence">
            <a:extLst>
              <a:ext uri="{FF2B5EF4-FFF2-40B4-BE49-F238E27FC236}">
                <a16:creationId xmlns:a16="http://schemas.microsoft.com/office/drawing/2014/main" id="{9BD15DC6-DED9-43E0-9AEC-18A5F8DB1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386" y="0"/>
            <a:ext cx="385461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98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4AB062-13F0-4C47-90B4-4587E49D88D3}"/>
              </a:ext>
            </a:extLst>
          </p:cNvPr>
          <p:cNvSpPr/>
          <p:nvPr/>
        </p:nvSpPr>
        <p:spPr>
          <a:xfrm>
            <a:off x="0" y="4881890"/>
            <a:ext cx="88091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medium.com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/disruptive-design/tools-for-systems-thinkers-the-6-fundamental-concepts-of-systems-thinking-379cdac3dc6a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C766DB-ADBA-6C4B-9C17-DCB7E1FCF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41" y="0"/>
            <a:ext cx="76200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33705"/>
      </p:ext>
    </p:extLst>
  </p:cSld>
  <p:clrMapOvr>
    <a:masterClrMapping/>
  </p:clrMapOvr>
  <p:transition spd="med">
    <p:push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0030"/>
            <a:ext cx="9144000" cy="46634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5849BF-69F6-F759-6689-6F10A5951AC9}"/>
              </a:ext>
            </a:extLst>
          </p:cNvPr>
          <p:cNvSpPr txBox="1"/>
          <p:nvPr/>
        </p:nvSpPr>
        <p:spPr>
          <a:xfrm>
            <a:off x="2286000" y="23898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59794F-F92B-7CFC-3EDE-241239CE1195}"/>
              </a:ext>
            </a:extLst>
          </p:cNvPr>
          <p:cNvSpPr txBox="1"/>
          <p:nvPr/>
        </p:nvSpPr>
        <p:spPr>
          <a:xfrm>
            <a:off x="2286000" y="23898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39806559"/>
      </p:ext>
    </p:extLst>
  </p:cSld>
  <p:clrMapOvr>
    <a:masterClrMapping/>
  </p:clrMapOvr>
  <p:transition spd="med">
    <p:push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857CBC-68E7-E8FA-9E07-7C80C8871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does proximity care look like in your context?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97DF95-F6DF-AD79-6730-9F036AAD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55011"/>
            <a:ext cx="8027992" cy="2233478"/>
          </a:xfrm>
        </p:spPr>
        <p:txBody>
          <a:bodyPr/>
          <a:lstStyle/>
          <a:p>
            <a:pPr rtl="0">
              <a:spcBef>
                <a:spcPts val="40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443938"/>
              </a:solidFill>
              <a:effectLst/>
            </a:endParaRPr>
          </a:p>
          <a:p>
            <a:pPr rtl="0">
              <a:spcBef>
                <a:spcPts val="400"/>
              </a:spcBef>
              <a:spcAft>
                <a:spcPts val="0"/>
              </a:spcAft>
            </a:pPr>
            <a:r>
              <a:rPr lang="en-GB" sz="1800" b="0" i="0" u="none" strike="noStrike" dirty="0">
                <a:effectLst/>
              </a:rPr>
              <a:t>Consider your area of action for CBI and map out what constitutes its system. </a:t>
            </a:r>
            <a:endParaRPr lang="en-GB" dirty="0">
              <a:effectLst/>
            </a:endParaRPr>
          </a:p>
          <a:p>
            <a:pPr marL="285750" indent="-285750" rtl="0" fontAlgn="base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879A"/>
                </a:solidFill>
                <a:effectLst/>
              </a:rPr>
              <a:t>What institutions, services and people/roles are involved?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00879A"/>
                </a:solidFill>
                <a:effectLst/>
              </a:rPr>
              <a:t>How are they connected?</a:t>
            </a:r>
          </a:p>
          <a:p>
            <a:pPr rtl="0">
              <a:spcBef>
                <a:spcPts val="400"/>
              </a:spcBef>
              <a:spcAft>
                <a:spcPts val="0"/>
              </a:spcAft>
            </a:pPr>
            <a:br>
              <a:rPr lang="en-GB" dirty="0">
                <a:solidFill>
                  <a:srgbClr val="00879A"/>
                </a:solidFill>
              </a:rPr>
            </a:br>
            <a:r>
              <a:rPr lang="en-GB" sz="1800" b="0" i="1" u="none" strike="noStrike" dirty="0">
                <a:solidFill>
                  <a:srgbClr val="00879A"/>
                </a:solidFill>
                <a:effectLst/>
              </a:rPr>
              <a:t>Use one colour</a:t>
            </a:r>
            <a:endParaRPr lang="en-GB" dirty="0">
              <a:solidFill>
                <a:srgbClr val="00879A"/>
              </a:solidFill>
              <a:effectLst/>
            </a:endParaRPr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1E4E3-68CC-6275-67B6-3939EE62C366}"/>
              </a:ext>
            </a:extLst>
          </p:cNvPr>
          <p:cNvSpPr txBox="1"/>
          <p:nvPr/>
        </p:nvSpPr>
        <p:spPr>
          <a:xfrm>
            <a:off x="2290004" y="3965289"/>
            <a:ext cx="1323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879A"/>
                </a:solidFill>
                <a:effectLst/>
                <a:latin typeface="Proxima Nova"/>
              </a:rPr>
              <a:t>influences</a:t>
            </a:r>
            <a:endParaRPr lang="en-GB" dirty="0">
              <a:solidFill>
                <a:srgbClr val="00879A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2A87F7-BD76-B6B8-9FBC-E9A08ED4AECF}"/>
              </a:ext>
            </a:extLst>
          </p:cNvPr>
          <p:cNvSpPr txBox="1"/>
          <p:nvPr/>
        </p:nvSpPr>
        <p:spPr>
          <a:xfrm>
            <a:off x="5590661" y="3965289"/>
            <a:ext cx="954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879A"/>
                </a:solidFill>
                <a:effectLst/>
                <a:latin typeface="Proxima Nova"/>
              </a:rPr>
              <a:t>informs</a:t>
            </a:r>
            <a:endParaRPr lang="en-CH" dirty="0">
              <a:solidFill>
                <a:srgbClr val="00879A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33A651-AD52-FA83-84FB-E3E2648B48F2}"/>
              </a:ext>
            </a:extLst>
          </p:cNvPr>
          <p:cNvSpPr/>
          <p:nvPr/>
        </p:nvSpPr>
        <p:spPr>
          <a:xfrm>
            <a:off x="4487889" y="4003651"/>
            <a:ext cx="292608" cy="292608"/>
          </a:xfrm>
          <a:prstGeom prst="rect">
            <a:avLst/>
          </a:prstGeom>
          <a:solidFill>
            <a:srgbClr val="00879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C2FF90-249E-3DB6-EF90-E5D82C78E8BD}"/>
              </a:ext>
            </a:extLst>
          </p:cNvPr>
          <p:cNvCxnSpPr>
            <a:cxnSpLocks/>
          </p:cNvCxnSpPr>
          <p:nvPr/>
        </p:nvCxnSpPr>
        <p:spPr>
          <a:xfrm>
            <a:off x="3505200" y="4149955"/>
            <a:ext cx="961000" cy="0"/>
          </a:xfrm>
          <a:prstGeom prst="straightConnector1">
            <a:avLst/>
          </a:prstGeom>
          <a:ln>
            <a:solidFill>
              <a:srgbClr val="00879A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F7B1202-D0A7-6BF0-1468-5C32F04FDA9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780497" y="4149955"/>
            <a:ext cx="810164" cy="0"/>
          </a:xfrm>
          <a:prstGeom prst="straightConnector1">
            <a:avLst/>
          </a:prstGeom>
          <a:ln>
            <a:solidFill>
              <a:srgbClr val="00879A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2024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2857CBC-68E7-E8FA-9E07-7C80C8871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does proximity care look like in your context?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97DF95-F6DF-AD79-6730-9F036AAD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58612"/>
            <a:ext cx="8027992" cy="3009270"/>
          </a:xfrm>
        </p:spPr>
        <p:txBody>
          <a:bodyPr>
            <a:normAutofit/>
          </a:bodyPr>
          <a:lstStyle/>
          <a:p>
            <a:pPr rtl="0">
              <a:spcBef>
                <a:spcPts val="40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443938"/>
              </a:solidFill>
              <a:effectLst/>
            </a:endParaRPr>
          </a:p>
          <a:p>
            <a:pPr rtl="0">
              <a:spcBef>
                <a:spcPts val="400"/>
              </a:spcBef>
              <a:spcAft>
                <a:spcPts val="0"/>
              </a:spcAft>
            </a:pPr>
            <a:r>
              <a:rPr lang="en-GB" sz="1800" b="0" i="0" u="none" strike="noStrike" dirty="0">
                <a:effectLst/>
              </a:rPr>
              <a:t>Consider your area of action for CBI and map out what constitutes its system. </a:t>
            </a:r>
            <a:endParaRPr lang="en-GB" dirty="0">
              <a:effectLst/>
            </a:endParaRPr>
          </a:p>
          <a:p>
            <a:pPr marL="285750" indent="-285750" fontAlgn="base">
              <a:spcBef>
                <a:spcPts val="400"/>
              </a:spcBef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87B919"/>
                </a:solidFill>
                <a:effectLst/>
              </a:rPr>
              <a:t>What resources are coming in and out? (e.g</a:t>
            </a:r>
            <a:r>
              <a:rPr lang="en-GB" sz="1800" dirty="0">
                <a:solidFill>
                  <a:srgbClr val="87B919"/>
                </a:solidFill>
              </a:rPr>
              <a:t>.</a:t>
            </a:r>
            <a:r>
              <a:rPr lang="en-GB" sz="1800" b="0" i="0" u="none" strike="noStrike" dirty="0">
                <a:solidFill>
                  <a:srgbClr val="87B919"/>
                </a:solidFill>
                <a:effectLst/>
              </a:rPr>
              <a:t> energy, land/soil, plants, people, forest, animals, money, precious metals, water, raw materials)</a:t>
            </a:r>
          </a:p>
          <a:p>
            <a:pPr marL="285750" indent="-285750" rtl="0" fontAlgn="base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GB" sz="1800" b="0" i="0" u="none" strike="noStrike" dirty="0">
              <a:solidFill>
                <a:srgbClr val="87B919"/>
              </a:solidFill>
              <a:effectLst/>
            </a:endParaRPr>
          </a:p>
          <a:p>
            <a:pPr marL="285750" indent="-285750" rtl="0" fontAlgn="base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GB" sz="1800" b="0" i="0" u="none" strike="noStrike" dirty="0">
                <a:solidFill>
                  <a:srgbClr val="87B919"/>
                </a:solidFill>
                <a:effectLst/>
              </a:rPr>
              <a:t>What are some gaps or tension points?</a:t>
            </a:r>
          </a:p>
          <a:p>
            <a:pPr rtl="0" fontAlgn="base">
              <a:spcBef>
                <a:spcPts val="400"/>
              </a:spcBef>
              <a:spcAft>
                <a:spcPts val="0"/>
              </a:spcAft>
            </a:pPr>
            <a:br>
              <a:rPr lang="en-GB" dirty="0">
                <a:solidFill>
                  <a:srgbClr val="87B919"/>
                </a:solidFill>
              </a:rPr>
            </a:br>
            <a:r>
              <a:rPr lang="en-GB" sz="1800" b="0" i="1" u="none" strike="noStrike" dirty="0">
                <a:solidFill>
                  <a:srgbClr val="87B919"/>
                </a:solidFill>
                <a:effectLst/>
              </a:rPr>
              <a:t>Use a different colour</a:t>
            </a:r>
            <a:endParaRPr lang="en-GB" dirty="0">
              <a:solidFill>
                <a:srgbClr val="87B919"/>
              </a:solidFill>
              <a:effectLst/>
            </a:endParaRPr>
          </a:p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073E71-B499-6967-B5D0-B198E50057C4}"/>
              </a:ext>
            </a:extLst>
          </p:cNvPr>
          <p:cNvSpPr txBox="1"/>
          <p:nvPr/>
        </p:nvSpPr>
        <p:spPr>
          <a:xfrm>
            <a:off x="565200" y="4467882"/>
            <a:ext cx="80279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>
              <a:spcBef>
                <a:spcPts val="400"/>
              </a:spcBef>
              <a:spcAft>
                <a:spcPts val="0"/>
              </a:spcAft>
            </a:pPr>
            <a:r>
              <a:rPr lang="en-GB" sz="1600" b="0" i="1" u="none" strike="noStrike" dirty="0">
                <a:solidFill>
                  <a:srgbClr val="6E378C"/>
                </a:solidFill>
                <a:effectLst/>
              </a:rPr>
              <a:t>Try to keep this in </a:t>
            </a:r>
            <a:r>
              <a:rPr lang="en-GB" sz="1600" i="1" dirty="0">
                <a:solidFill>
                  <a:srgbClr val="6E378C"/>
                </a:solidFill>
              </a:rPr>
              <a:t>mind when calculating the net impact of your interventions </a:t>
            </a:r>
            <a:endParaRPr lang="en-GB" sz="1600" b="0" i="1" u="none" strike="noStrike" dirty="0">
              <a:solidFill>
                <a:srgbClr val="6E378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578908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82C10-3F98-5D4C-AFF1-48E8AB1F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to solve wicked problems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336C1-B5C4-4F4E-9420-8AA73CDC28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Wicked problems are by nature systemic problems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almost nobody wants to create things like hunger, still they persist.</a:t>
            </a:r>
          </a:p>
          <a:p>
            <a:endParaRPr lang="en-GB" dirty="0"/>
          </a:p>
          <a:p>
            <a:r>
              <a:rPr lang="en-GB" dirty="0"/>
              <a:t>A step by step guide to solving wicked problems (as proposed by Meadows)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Understanding the issue (draw a map, find the links and purposes)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Reclaiming our intuition as opposed to rationalising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Stop casting blame, see the system as the source of its own problems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Find the courage and wisdom to restructure it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en-GB" dirty="0"/>
              <a:t>In short: Don’t try to fix the symptom, fix the cause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775148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04A48-99B4-DC6B-F48F-B4646EBAB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094" y="1729985"/>
            <a:ext cx="5463811" cy="1683530"/>
          </a:xfrm>
        </p:spPr>
        <p:txBody>
          <a:bodyPr/>
          <a:lstStyle/>
          <a:p>
            <a:pPr algn="ctr"/>
            <a:r>
              <a:rPr lang="en-CH" sz="3200" dirty="0"/>
              <a:t>A system is an ever living organism… </a:t>
            </a:r>
            <a:br>
              <a:rPr lang="en-CH" sz="3200" dirty="0"/>
            </a:br>
            <a:r>
              <a:rPr lang="en-CH" sz="3200" dirty="0"/>
              <a:t>So how to can we predict possible changes?</a:t>
            </a:r>
          </a:p>
        </p:txBody>
      </p:sp>
    </p:spTree>
    <p:extLst>
      <p:ext uri="{BB962C8B-B14F-4D97-AF65-F5344CB8AC3E}">
        <p14:creationId xmlns:p14="http://schemas.microsoft.com/office/powerpoint/2010/main" val="19773118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iels Bohr quote: Prediction is very difficult, especially if it's about  the future.">
            <a:extLst>
              <a:ext uri="{FF2B5EF4-FFF2-40B4-BE49-F238E27FC236}">
                <a16:creationId xmlns:a16="http://schemas.microsoft.com/office/drawing/2014/main" id="{A07D3760-743D-E23C-5969-6D8A91E92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9144000" cy="430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0692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^SPXTR Chart">
            <a:extLst>
              <a:ext uri="{FF2B5EF4-FFF2-40B4-BE49-F238E27FC236}">
                <a16:creationId xmlns:a16="http://schemas.microsoft.com/office/drawing/2014/main" id="{E07D4BBD-713D-4A2C-6D33-FBD759C5B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5" y="69850"/>
            <a:ext cx="7366000" cy="50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54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071201"/>
            <a:ext cx="4668195" cy="500549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Solving complex problems in times of change</a:t>
            </a:r>
          </a:p>
        </p:txBody>
      </p:sp>
    </p:spTree>
    <p:extLst>
      <p:ext uri="{BB962C8B-B14F-4D97-AF65-F5344CB8AC3E}">
        <p14:creationId xmlns:p14="http://schemas.microsoft.com/office/powerpoint/2010/main" val="37931666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8DCDC-6777-8245-F9AA-47B8E9D7B7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824854"/>
            <a:ext cx="8038799" cy="343314"/>
          </a:xfrm>
        </p:spPr>
        <p:txBody>
          <a:bodyPr/>
          <a:lstStyle/>
          <a:p>
            <a:r>
              <a:rPr lang="en-GB" sz="1050" dirty="0"/>
              <a:t>https://</a:t>
            </a:r>
            <a:r>
              <a:rPr lang="en-GB" sz="1050" dirty="0" err="1"/>
              <a:t>www.jisc.ac.uk</a:t>
            </a:r>
            <a:r>
              <a:rPr lang="en-GB" sz="1050" dirty="0"/>
              <a:t>/guides/vision-and-strategy-toolkit/futures-cone</a:t>
            </a:r>
            <a:endParaRPr lang="en-CH" sz="105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AC0F639-566A-2CC2-1FEC-35F17745F6E6}"/>
              </a:ext>
            </a:extLst>
          </p:cNvPr>
          <p:cNvSpPr txBox="1">
            <a:spLocks/>
          </p:cNvSpPr>
          <p:nvPr/>
        </p:nvSpPr>
        <p:spPr>
          <a:xfrm>
            <a:off x="489894" y="542239"/>
            <a:ext cx="693097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H" sz="2400" dirty="0"/>
              <a:t>There are many possible futures…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562311-02D4-3FA4-F992-E0AAB786D4C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Futures cone illustration">
            <a:extLst>
              <a:ext uri="{FF2B5EF4-FFF2-40B4-BE49-F238E27FC236}">
                <a16:creationId xmlns:a16="http://schemas.microsoft.com/office/drawing/2014/main" id="{9F81C74F-FA4B-975C-F08C-A040CFC32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554"/>
            <a:ext cx="91440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0294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55D6-59A1-829A-BEC6-98F86B9D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54614"/>
            <a:ext cx="6930979" cy="500549"/>
          </a:xfrm>
        </p:spPr>
        <p:txBody>
          <a:bodyPr/>
          <a:lstStyle/>
          <a:p>
            <a:r>
              <a:rPr lang="en-CH" dirty="0"/>
              <a:t>Let’s imagine…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635F3-4A20-05CB-79F2-A4C017B99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25769"/>
            <a:ext cx="8027992" cy="3368043"/>
          </a:xfrm>
        </p:spPr>
        <p:txBody>
          <a:bodyPr>
            <a:normAutofit lnSpcReduction="10000"/>
          </a:bodyPr>
          <a:lstStyle/>
          <a:p>
            <a:r>
              <a:rPr lang="en-CH" dirty="0"/>
              <a:t>What could the </a:t>
            </a:r>
            <a:r>
              <a:rPr lang="en-CH" b="1" dirty="0">
                <a:solidFill>
                  <a:srgbClr val="00879A"/>
                </a:solidFill>
              </a:rPr>
              <a:t>future of proximity care </a:t>
            </a:r>
            <a:r>
              <a:rPr lang="en-CH" dirty="0"/>
              <a:t>look like in </a:t>
            </a:r>
            <a:r>
              <a:rPr lang="en-CH" b="1" dirty="0">
                <a:solidFill>
                  <a:srgbClr val="00879A"/>
                </a:solidFill>
              </a:rPr>
              <a:t>50 years</a:t>
            </a:r>
            <a:r>
              <a:rPr lang="en-CH" dirty="0"/>
              <a:t>?</a:t>
            </a:r>
          </a:p>
          <a:p>
            <a:endParaRPr lang="en-CH" dirty="0"/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are some </a:t>
            </a:r>
            <a:r>
              <a:rPr lang="en-CH" b="1" dirty="0">
                <a:solidFill>
                  <a:srgbClr val="F59600"/>
                </a:solidFill>
              </a:rPr>
              <a:t>probable</a:t>
            </a:r>
            <a:r>
              <a:rPr lang="en-CH" dirty="0"/>
              <a:t> possibilities?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would be </a:t>
            </a:r>
            <a:r>
              <a:rPr lang="en-CH" b="1" dirty="0">
                <a:solidFill>
                  <a:srgbClr val="87B918"/>
                </a:solidFill>
              </a:rPr>
              <a:t>preferable</a:t>
            </a:r>
            <a:r>
              <a:rPr lang="en-CH" dirty="0"/>
              <a:t> futures?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Think individually or in groups and write down a few ideas.</a:t>
            </a:r>
            <a:br>
              <a:rPr lang="en-CH" dirty="0"/>
            </a:br>
            <a:r>
              <a:rPr lang="en-CH" dirty="0"/>
              <a:t>You can consider </a:t>
            </a:r>
            <a:r>
              <a:rPr lang="en-CH" b="1" dirty="0">
                <a:solidFill>
                  <a:srgbClr val="6E378C"/>
                </a:solidFill>
              </a:rPr>
              <a:t>technological, social, economical, ethical, political and environmental aspects.</a:t>
            </a:r>
          </a:p>
          <a:p>
            <a:endParaRPr lang="en-CH" dirty="0"/>
          </a:p>
          <a:p>
            <a:r>
              <a:rPr lang="en-CH" dirty="0"/>
              <a:t>(5 min)</a:t>
            </a:r>
          </a:p>
        </p:txBody>
      </p:sp>
    </p:spTree>
    <p:extLst>
      <p:ext uri="{BB962C8B-B14F-4D97-AF65-F5344CB8AC3E}">
        <p14:creationId xmlns:p14="http://schemas.microsoft.com/office/powerpoint/2010/main" val="42054571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55D6-59A1-829A-BEC6-98F86B9DC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54614"/>
            <a:ext cx="6930979" cy="500549"/>
          </a:xfrm>
        </p:spPr>
        <p:txBody>
          <a:bodyPr/>
          <a:lstStyle/>
          <a:p>
            <a:r>
              <a:rPr lang="en-CH" dirty="0"/>
              <a:t>Let’s reflect…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635F3-4A20-05CB-79F2-A4C017B99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25769"/>
            <a:ext cx="8027992" cy="3368043"/>
          </a:xfrm>
        </p:spPr>
        <p:txBody>
          <a:bodyPr>
            <a:normAutofit/>
          </a:bodyPr>
          <a:lstStyle/>
          <a:p>
            <a:r>
              <a:rPr lang="en-CH" dirty="0"/>
              <a:t>How does your preferable future look like?</a:t>
            </a:r>
          </a:p>
          <a:p>
            <a:endParaRPr lang="en-CH" b="1" dirty="0">
              <a:solidFill>
                <a:srgbClr val="6E378C"/>
              </a:solidFill>
            </a:endParaRPr>
          </a:p>
          <a:p>
            <a:endParaRPr lang="en-CH" b="1" dirty="0">
              <a:solidFill>
                <a:srgbClr val="6E378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How does it </a:t>
            </a:r>
            <a:r>
              <a:rPr lang="en-CH" b="1" dirty="0">
                <a:solidFill>
                  <a:srgbClr val="F59600"/>
                </a:solidFill>
              </a:rPr>
              <a:t>impact</a:t>
            </a:r>
            <a:r>
              <a:rPr lang="en-CH" dirty="0"/>
              <a:t> your journey as </a:t>
            </a:r>
            <a:r>
              <a:rPr lang="en-CH" b="1" dirty="0">
                <a:solidFill>
                  <a:srgbClr val="F59600"/>
                </a:solidFill>
              </a:rPr>
              <a:t>a team and future-change makers</a:t>
            </a:r>
            <a:r>
              <a:rPr lang="en-CH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can you </a:t>
            </a:r>
            <a:r>
              <a:rPr lang="en-CH" b="1" dirty="0">
                <a:solidFill>
                  <a:srgbClr val="87B919"/>
                </a:solidFill>
              </a:rPr>
              <a:t>change today </a:t>
            </a:r>
            <a:r>
              <a:rPr lang="en-CH" dirty="0"/>
              <a:t>to make your preferable future </a:t>
            </a:r>
            <a:r>
              <a:rPr lang="en-CH" b="1" dirty="0">
                <a:solidFill>
                  <a:srgbClr val="87B919"/>
                </a:solidFill>
              </a:rPr>
              <a:t>more probable</a:t>
            </a:r>
            <a:r>
              <a:rPr lang="en-CH" dirty="0"/>
              <a:t>?</a:t>
            </a:r>
          </a:p>
          <a:p>
            <a:endParaRPr lang="en-CH" b="1" dirty="0">
              <a:solidFill>
                <a:srgbClr val="6E378C"/>
              </a:solidFill>
            </a:endParaRPr>
          </a:p>
          <a:p>
            <a:endParaRPr lang="en-CH" dirty="0"/>
          </a:p>
          <a:p>
            <a:r>
              <a:rPr lang="en-CH" dirty="0"/>
              <a:t>(10 min)</a:t>
            </a:r>
          </a:p>
        </p:txBody>
      </p:sp>
    </p:spTree>
    <p:extLst>
      <p:ext uri="{BB962C8B-B14F-4D97-AF65-F5344CB8AC3E}">
        <p14:creationId xmlns:p14="http://schemas.microsoft.com/office/powerpoint/2010/main" val="8638137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B1FA62E5-965E-B7A0-D564-D66C2C38E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24" b="9590"/>
          <a:stretch/>
        </p:blipFill>
        <p:spPr>
          <a:xfrm>
            <a:off x="20" y="10"/>
            <a:ext cx="9143980" cy="5143490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83C510-BFEB-608B-6FA2-8633817F1B61}"/>
              </a:ext>
            </a:extLst>
          </p:cNvPr>
          <p:cNvSpPr txBox="1"/>
          <p:nvPr/>
        </p:nvSpPr>
        <p:spPr>
          <a:xfrm>
            <a:off x="0" y="4881880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/>
                </a:solidFill>
              </a:rPr>
              <a:t>Illustration by </a:t>
            </a:r>
            <a:r>
              <a:rPr lang="en-GB" sz="900" dirty="0" err="1">
                <a:solidFill>
                  <a:schemeClr val="bg1"/>
                </a:solidFill>
              </a:rPr>
              <a:t>Rebekka</a:t>
            </a:r>
            <a:r>
              <a:rPr lang="en-GB" sz="900" dirty="0">
                <a:solidFill>
                  <a:schemeClr val="bg1"/>
                </a:solidFill>
              </a:rPr>
              <a:t> Dunlap for TIME</a:t>
            </a:r>
            <a:endParaRPr lang="en-CH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326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16" y="2186203"/>
            <a:ext cx="4951568" cy="1163165"/>
          </a:xfrm>
        </p:spPr>
        <p:txBody>
          <a:bodyPr>
            <a:normAutofit fontScale="90000"/>
          </a:bodyPr>
          <a:lstStyle/>
          <a:p>
            <a:pPr algn="ctr"/>
            <a:r>
              <a:rPr lang="de-CH" sz="4400" dirty="0"/>
              <a:t>Are </a:t>
            </a:r>
            <a:r>
              <a:rPr lang="de-CH" sz="4400" dirty="0" err="1"/>
              <a:t>you</a:t>
            </a:r>
            <a:r>
              <a:rPr lang="de-CH" sz="4400" dirty="0"/>
              <a:t> </a:t>
            </a:r>
            <a:r>
              <a:rPr lang="de-CH" sz="4400" dirty="0" err="1"/>
              <a:t>letting</a:t>
            </a:r>
            <a:r>
              <a:rPr lang="de-CH" sz="4400" dirty="0"/>
              <a:t> </a:t>
            </a:r>
            <a:r>
              <a:rPr lang="de-CH" sz="4400" dirty="0" err="1"/>
              <a:t>your</a:t>
            </a:r>
            <a:r>
              <a:rPr lang="de-CH" sz="4400" dirty="0"/>
              <a:t> </a:t>
            </a:r>
            <a:r>
              <a:rPr lang="de-CH" sz="4400" dirty="0" err="1"/>
              <a:t>imagination</a:t>
            </a:r>
            <a:r>
              <a:rPr lang="de-CH" sz="4400" dirty="0"/>
              <a:t> </a:t>
            </a:r>
            <a:r>
              <a:rPr lang="de-CH" sz="4400" dirty="0" err="1"/>
              <a:t>flow</a:t>
            </a:r>
            <a:r>
              <a:rPr lang="en-CH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377260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1D1C4-46C8-ED4E-AF2E-83F2C72587C7}"/>
              </a:ext>
            </a:extLst>
          </p:cNvPr>
          <p:cNvSpPr txBox="1"/>
          <p:nvPr/>
        </p:nvSpPr>
        <p:spPr>
          <a:xfrm>
            <a:off x="6044172" y="2921176"/>
            <a:ext cx="2829697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chemeClr val="bg1"/>
                </a:solidFill>
              </a:rPr>
              <a:t>c</a:t>
            </a:r>
            <a:r>
              <a:rPr lang="en-CH" sz="1600" u="sng" dirty="0">
                <a:solidFill>
                  <a:schemeClr val="bg1"/>
                </a:solidFill>
              </a:rPr>
              <a:t>atarina.batista@cern.ch</a:t>
            </a:r>
          </a:p>
        </p:txBody>
      </p:sp>
    </p:spTree>
    <p:extLst>
      <p:ext uri="{BB962C8B-B14F-4D97-AF65-F5344CB8AC3E}">
        <p14:creationId xmlns:p14="http://schemas.microsoft.com/office/powerpoint/2010/main" val="10303919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ED30-932F-471A-B753-8D571A15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Further reading and 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BD629-2964-4783-9C90-6ECBDFBF5A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8027992" cy="3406957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de-DE" sz="1400" dirty="0"/>
              <a:t>Epstein. D (2019). ‘The </a:t>
            </a:r>
            <a:r>
              <a:rPr lang="de-DE" sz="1400" dirty="0" err="1"/>
              <a:t>cult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head</a:t>
            </a:r>
            <a:r>
              <a:rPr lang="de-DE" sz="1400" dirty="0"/>
              <a:t> </a:t>
            </a:r>
            <a:r>
              <a:rPr lang="de-DE" sz="1400" dirty="0" err="1"/>
              <a:t>start</a:t>
            </a:r>
            <a:r>
              <a:rPr lang="de-DE" sz="1400" dirty="0"/>
              <a:t>‘ in Epstein. D. </a:t>
            </a:r>
            <a:r>
              <a:rPr lang="de-DE" sz="1400" i="1" dirty="0"/>
              <a:t>Range: </a:t>
            </a:r>
            <a:r>
              <a:rPr lang="de-DE" sz="1400" i="1" dirty="0" err="1"/>
              <a:t>Why</a:t>
            </a:r>
            <a:r>
              <a:rPr lang="de-DE" sz="1400" i="1" dirty="0"/>
              <a:t> </a:t>
            </a:r>
            <a:r>
              <a:rPr lang="de-DE" sz="1400" i="1" dirty="0" err="1"/>
              <a:t>generalists</a:t>
            </a:r>
            <a:r>
              <a:rPr lang="de-DE" sz="1400" i="1" dirty="0"/>
              <a:t> </a:t>
            </a:r>
            <a:r>
              <a:rPr lang="de-DE" sz="1400" i="1" dirty="0" err="1"/>
              <a:t>thriumph</a:t>
            </a:r>
            <a:r>
              <a:rPr lang="de-DE" sz="1400" i="1" dirty="0"/>
              <a:t> in a </a:t>
            </a:r>
            <a:r>
              <a:rPr lang="de-DE" sz="1400" i="1" dirty="0" err="1"/>
              <a:t>specialized</a:t>
            </a:r>
            <a:r>
              <a:rPr lang="de-DE" sz="1400" i="1" dirty="0"/>
              <a:t> </a:t>
            </a:r>
            <a:r>
              <a:rPr lang="de-DE" sz="1400" i="1" dirty="0" err="1"/>
              <a:t>world</a:t>
            </a:r>
            <a:r>
              <a:rPr lang="de-DE" sz="1400" i="1" dirty="0"/>
              <a:t>.</a:t>
            </a:r>
            <a:r>
              <a:rPr lang="de-DE" sz="1400" dirty="0"/>
              <a:t> New York: </a:t>
            </a:r>
            <a:r>
              <a:rPr lang="de-DE" sz="1400" dirty="0" err="1"/>
              <a:t>Riverhead</a:t>
            </a:r>
            <a:r>
              <a:rPr lang="de-DE" sz="1400" dirty="0"/>
              <a:t> </a:t>
            </a:r>
            <a:r>
              <a:rPr lang="de-DE" sz="1400" dirty="0" err="1"/>
              <a:t>books</a:t>
            </a:r>
            <a:r>
              <a:rPr lang="de-DE" sz="1400" dirty="0"/>
              <a:t>, pp.30-34.   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de-DE" sz="1400" dirty="0"/>
              <a:t>Epstein. D (2019). ‘</a:t>
            </a:r>
            <a:r>
              <a:rPr lang="de-DE" sz="1400" dirty="0" err="1"/>
              <a:t>Thinking</a:t>
            </a:r>
            <a:r>
              <a:rPr lang="de-DE" sz="1400" dirty="0"/>
              <a:t> outside </a:t>
            </a:r>
            <a:r>
              <a:rPr lang="de-DE" sz="1400" dirty="0" err="1"/>
              <a:t>experience</a:t>
            </a:r>
            <a:r>
              <a:rPr lang="de-DE" sz="1400" dirty="0"/>
              <a:t>‘ in Epstein. D. </a:t>
            </a:r>
            <a:r>
              <a:rPr lang="de-DE" sz="1400" i="1" dirty="0"/>
              <a:t>Range: </a:t>
            </a:r>
            <a:r>
              <a:rPr lang="de-DE" sz="1400" i="1" dirty="0" err="1"/>
              <a:t>Why</a:t>
            </a:r>
            <a:r>
              <a:rPr lang="de-DE" sz="1400" i="1" dirty="0"/>
              <a:t> </a:t>
            </a:r>
            <a:r>
              <a:rPr lang="de-DE" sz="1400" i="1" dirty="0" err="1"/>
              <a:t>generalists</a:t>
            </a:r>
            <a:r>
              <a:rPr lang="de-DE" sz="1400" i="1" dirty="0"/>
              <a:t> </a:t>
            </a:r>
            <a:r>
              <a:rPr lang="de-DE" sz="1400" i="1" dirty="0" err="1"/>
              <a:t>thriumph</a:t>
            </a:r>
            <a:r>
              <a:rPr lang="de-DE" sz="1400" i="1" dirty="0"/>
              <a:t> in a </a:t>
            </a:r>
            <a:r>
              <a:rPr lang="de-DE" sz="1400" i="1" dirty="0" err="1"/>
              <a:t>specialized</a:t>
            </a:r>
            <a:r>
              <a:rPr lang="de-DE" sz="1400" i="1" dirty="0"/>
              <a:t> </a:t>
            </a:r>
            <a:r>
              <a:rPr lang="de-DE" sz="1400" i="1" dirty="0" err="1"/>
              <a:t>world</a:t>
            </a:r>
            <a:r>
              <a:rPr lang="de-DE" sz="1400" i="1" dirty="0"/>
              <a:t>.</a:t>
            </a:r>
            <a:r>
              <a:rPr lang="de-DE" sz="1400" dirty="0"/>
              <a:t> New York: </a:t>
            </a:r>
            <a:r>
              <a:rPr lang="de-DE" sz="1400" dirty="0" err="1"/>
              <a:t>Riverhead</a:t>
            </a:r>
            <a:r>
              <a:rPr lang="de-DE" sz="1400" dirty="0"/>
              <a:t> </a:t>
            </a:r>
            <a:r>
              <a:rPr lang="de-DE" sz="1400" dirty="0" err="1"/>
              <a:t>books</a:t>
            </a:r>
            <a:r>
              <a:rPr lang="de-DE" sz="1400" dirty="0"/>
              <a:t>, pp.99-119.</a:t>
            </a:r>
          </a:p>
          <a:p>
            <a:pPr>
              <a:buFont typeface="+mj-lt"/>
              <a:buAutoNum type="arabicPeriod"/>
            </a:pPr>
            <a:r>
              <a:rPr lang="en-US" sz="1400" dirty="0" err="1"/>
              <a:t>Mlodinow</a:t>
            </a:r>
            <a:r>
              <a:rPr lang="en-US" sz="1400" dirty="0"/>
              <a:t>, L. (2018). Your elastic mind. Psychology Today.</a:t>
            </a:r>
          </a:p>
          <a:p>
            <a:pPr>
              <a:buFont typeface="+mj-lt"/>
              <a:buAutoNum type="arabicPeriod"/>
            </a:pPr>
            <a:r>
              <a:rPr lang="en-CH" sz="1400" dirty="0"/>
              <a:t>Meadows D. and Wright D. (2008), </a:t>
            </a:r>
            <a:r>
              <a:rPr lang="en-CH" sz="1400" i="1" dirty="0"/>
              <a:t>Thinking in Systems</a:t>
            </a:r>
            <a:r>
              <a:rPr lang="en-CH" sz="1400" dirty="0"/>
              <a:t>.</a:t>
            </a:r>
            <a:r>
              <a:rPr lang="en-GB" sz="1400" dirty="0"/>
              <a:t> Chelsea Green Publishing.</a:t>
            </a:r>
            <a:endParaRPr lang="en-CH" sz="1400" dirty="0"/>
          </a:p>
          <a:p>
            <a:pPr>
              <a:buFont typeface="+mj-lt"/>
              <a:buAutoNum type="arabicPeriod"/>
            </a:pPr>
            <a:r>
              <a:rPr lang="en-CH" sz="1400" dirty="0"/>
              <a:t> Got a wicked problem? First, tell me how you make toast, Tom Wujec.</a:t>
            </a:r>
          </a:p>
          <a:p>
            <a:pPr>
              <a:buFont typeface="+mj-lt"/>
              <a:buAutoNum type="arabicPeriod"/>
            </a:pPr>
            <a:r>
              <a:rPr lang="en-GB" sz="1400" dirty="0"/>
              <a:t>Hirsh, J. B., Mar, R. A., &amp; Peterson, J. B. (2012). Psychological entropy: a framework for understanding uncertainty-related anxiety. </a:t>
            </a:r>
            <a:r>
              <a:rPr lang="en-GB" sz="1400" i="1" dirty="0"/>
              <a:t>Psychological review</a:t>
            </a:r>
            <a:r>
              <a:rPr lang="en-GB" sz="1400" dirty="0"/>
              <a:t>, </a:t>
            </a:r>
            <a:r>
              <a:rPr lang="en-GB" sz="1400" i="1" dirty="0"/>
              <a:t>119</a:t>
            </a:r>
            <a:r>
              <a:rPr lang="en-GB" sz="1400" dirty="0"/>
              <a:t>(2), 304–320. </a:t>
            </a:r>
            <a:r>
              <a:rPr lang="en-GB" sz="1400" dirty="0">
                <a:hlinkClick r:id="rId2"/>
              </a:rPr>
              <a:t>https://doi.org/10.1037/a0026767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 err="1"/>
              <a:t>Protopia</a:t>
            </a:r>
            <a:r>
              <a:rPr lang="en-GB" sz="1400" dirty="0"/>
              <a:t> Futures Framework, </a:t>
            </a:r>
            <a:r>
              <a:rPr lang="en-GB" sz="1400" dirty="0">
                <a:hlinkClick r:id="rId3"/>
              </a:rPr>
              <a:t>https://medium.com/protopia-futures/protopia-futures-framework-f3c2a5d09a1e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/>
              <a:t>Juncker, J.-C., &amp; European Commission. (2017). </a:t>
            </a:r>
            <a:r>
              <a:rPr lang="en-GB" sz="1400" i="1" dirty="0"/>
              <a:t>White paper on the future of </a:t>
            </a:r>
            <a:r>
              <a:rPr lang="en-GB" sz="1400" i="1" dirty="0" err="1"/>
              <a:t>europe</a:t>
            </a:r>
            <a:r>
              <a:rPr lang="en-GB" sz="1400" i="1" dirty="0"/>
              <a:t> : reflections and scenarios for the eu27 by 2025</a:t>
            </a:r>
            <a:r>
              <a:rPr lang="en-GB" sz="1400" dirty="0"/>
              <a:t>. European Commission. </a:t>
            </a:r>
            <a:r>
              <a:rPr lang="en-GB" sz="1400" dirty="0">
                <a:hlinkClick r:id="rId4"/>
              </a:rPr>
              <a:t>https://doi.org/10.2775/550306</a:t>
            </a:r>
            <a:endParaRPr lang="en-GB" sz="1400" dirty="0"/>
          </a:p>
          <a:p>
            <a:pPr>
              <a:buFont typeface="+mj-lt"/>
              <a:buAutoNum type="arabicPeriod"/>
            </a:pPr>
            <a:r>
              <a:rPr lang="en-GB" sz="1400" dirty="0"/>
              <a:t>The workforce of the future, </a:t>
            </a:r>
            <a:r>
              <a:rPr lang="en-GB" sz="1400" dirty="0" err="1"/>
              <a:t>pwc</a:t>
            </a:r>
            <a:r>
              <a:rPr lang="en-GB" sz="1400" dirty="0"/>
              <a:t>, </a:t>
            </a:r>
            <a:r>
              <a:rPr lang="en-GB" sz="1400" dirty="0">
                <a:hlinkClick r:id="rId5"/>
              </a:rPr>
              <a:t>https://www.pwc.com/gx/en/services/people-organisation/publications/workforce-of-the-future.html</a:t>
            </a:r>
            <a:r>
              <a:rPr lang="en-GB" sz="1400" dirty="0"/>
              <a:t> </a:t>
            </a:r>
          </a:p>
          <a:p>
            <a:pPr>
              <a:buFont typeface="+mj-lt"/>
              <a:buAutoNum type="arabicPeriod"/>
            </a:pPr>
            <a:r>
              <a:rPr lang="en-GB" sz="1400" dirty="0"/>
              <a:t>Vision and Strategy Toolkit, Jisc, </a:t>
            </a:r>
            <a:r>
              <a:rPr lang="en-GB" sz="1400" dirty="0">
                <a:solidFill>
                  <a:srgbClr val="0000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https://www.jisc.ac.uk/guides/vision-and-strategy-toolkit</a:t>
            </a:r>
            <a:endParaRPr lang="en-GB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3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35305-AF8D-F247-A8FE-C5ACD1D0B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7064" y="1891506"/>
            <a:ext cx="4829872" cy="1360488"/>
          </a:xfrm>
        </p:spPr>
        <p:txBody>
          <a:bodyPr>
            <a:noAutofit/>
          </a:bodyPr>
          <a:lstStyle/>
          <a:p>
            <a:pPr algn="ctr"/>
            <a:r>
              <a:rPr lang="en-CH" sz="3600" dirty="0"/>
              <a:t>…why does the world seem to be getting more complex?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592111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0F7EE-3450-09F9-1EA2-8639D19D4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66971"/>
            <a:ext cx="6930979" cy="500549"/>
          </a:xfrm>
        </p:spPr>
        <p:txBody>
          <a:bodyPr/>
          <a:lstStyle/>
          <a:p>
            <a:r>
              <a:rPr lang="en-CH" dirty="0"/>
              <a:t>Because entropy is our natural state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F55EA-B76E-C109-39A1-DBE3A56C7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GB" b="1" dirty="0"/>
              <a:t>Entropy</a:t>
            </a:r>
            <a:r>
              <a:rPr lang="en-GB" dirty="0"/>
              <a:t> is a scientific concept as well as a measurable physical property that is most commonly associated with a </a:t>
            </a:r>
            <a:r>
              <a:rPr lang="en-GB" b="1" dirty="0">
                <a:solidFill>
                  <a:srgbClr val="00879A"/>
                </a:solidFill>
              </a:rPr>
              <a:t>state of disorder</a:t>
            </a:r>
            <a:r>
              <a:rPr lang="en-GB" dirty="0"/>
              <a:t>, </a:t>
            </a:r>
            <a:r>
              <a:rPr lang="en-GB" b="1" dirty="0">
                <a:solidFill>
                  <a:srgbClr val="F59600"/>
                </a:solidFill>
              </a:rPr>
              <a:t>randomness</a:t>
            </a:r>
            <a:r>
              <a:rPr lang="en-GB" dirty="0"/>
              <a:t>, </a:t>
            </a:r>
            <a:r>
              <a:rPr lang="en-GB" b="1" dirty="0">
                <a:solidFill>
                  <a:srgbClr val="E60032"/>
                </a:solidFill>
              </a:rPr>
              <a:t>or uncertainty</a:t>
            </a:r>
            <a:r>
              <a:rPr lang="en-GB" dirty="0"/>
              <a:t>. </a:t>
            </a:r>
            <a:br>
              <a:rPr lang="en-GB" dirty="0"/>
            </a:br>
            <a:r>
              <a:rPr lang="en-GB" i="1" dirty="0"/>
              <a:t>(that’s from Wikipedia)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3433988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cond Law Concept Of Entropy - Energy Changes In Chemical Reactions - MCAT  Content">
            <a:extLst>
              <a:ext uri="{FF2B5EF4-FFF2-40B4-BE49-F238E27FC236}">
                <a16:creationId xmlns:a16="http://schemas.microsoft.com/office/drawing/2014/main" id="{1085B364-935B-F387-6CCA-006321E74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0"/>
            <a:ext cx="447516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DB573A-A224-1EFE-ECDF-D8523E958330}"/>
              </a:ext>
            </a:extLst>
          </p:cNvPr>
          <p:cNvSpPr txBox="1"/>
          <p:nvPr/>
        </p:nvSpPr>
        <p:spPr>
          <a:xfrm>
            <a:off x="0" y="4912389"/>
            <a:ext cx="553582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800" dirty="0">
                <a:solidFill>
                  <a:schemeClr val="bg1">
                    <a:lumMod val="50000"/>
                  </a:schemeClr>
                </a:solidFill>
              </a:rPr>
              <a:t>https://jackwestin.com/resources/mcat-content/energy-changes-in-chemical-reactions/second-law-concept-of-entropy</a:t>
            </a:r>
          </a:p>
        </p:txBody>
      </p:sp>
    </p:spTree>
    <p:extLst>
      <p:ext uri="{BB962C8B-B14F-4D97-AF65-F5344CB8AC3E}">
        <p14:creationId xmlns:p14="http://schemas.microsoft.com/office/powerpoint/2010/main" val="4114373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tropy">
            <a:extLst>
              <a:ext uri="{FF2B5EF4-FFF2-40B4-BE49-F238E27FC236}">
                <a16:creationId xmlns:a16="http://schemas.microsoft.com/office/drawing/2014/main" id="{83468D7C-E020-341C-3065-E4F1DCBD82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0" b="12585"/>
          <a:stretch/>
        </p:blipFill>
        <p:spPr bwMode="auto">
          <a:xfrm>
            <a:off x="20" y="10"/>
            <a:ext cx="9143980" cy="51434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70555B-AD2D-52AE-E513-A4D5FEC4119B}"/>
              </a:ext>
            </a:extLst>
          </p:cNvPr>
          <p:cNvSpPr txBox="1"/>
          <p:nvPr/>
        </p:nvSpPr>
        <p:spPr>
          <a:xfrm>
            <a:off x="0" y="4835943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https://jamesclear.com/entropy</a:t>
            </a:r>
          </a:p>
        </p:txBody>
      </p:sp>
    </p:spTree>
    <p:extLst>
      <p:ext uri="{BB962C8B-B14F-4D97-AF65-F5344CB8AC3E}">
        <p14:creationId xmlns:p14="http://schemas.microsoft.com/office/powerpoint/2010/main" val="3256791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98C8A-9825-6C5A-F444-DDE8A8A6F3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6" name="Picture Placeholder 5" descr="entropy">
            <a:extLst>
              <a:ext uri="{FF2B5EF4-FFF2-40B4-BE49-F238E27FC236}">
                <a16:creationId xmlns:a16="http://schemas.microsoft.com/office/drawing/2014/main" id="{2AD83576-C343-3645-2F2E-9F9DB68AFA9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43" b="19543"/>
          <a:stretch/>
        </p:blipFill>
        <p:spPr bwMode="auto">
          <a:prstGeom prst="rect">
            <a:avLst/>
          </a:prstGeom>
          <a:solidFill>
            <a:srgbClr val="FFFFFF"/>
          </a:solidFill>
        </p:spPr>
      </p:pic>
      <p:pic>
        <p:nvPicPr>
          <p:cNvPr id="9" name="Picture 8" descr="entropy">
            <a:extLst>
              <a:ext uri="{FF2B5EF4-FFF2-40B4-BE49-F238E27FC236}">
                <a16:creationId xmlns:a16="http://schemas.microsoft.com/office/drawing/2014/main" id="{31D24670-B486-5595-403D-83E1F97D32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0" b="12585"/>
          <a:stretch/>
        </p:blipFill>
        <p:spPr bwMode="auto">
          <a:xfrm>
            <a:off x="10" y="5"/>
            <a:ext cx="9143980" cy="5143490"/>
          </a:xfrm>
          <a:prstGeom prst="rect">
            <a:avLst/>
          </a:prstGeom>
          <a:solidFill>
            <a:srgbClr val="FFFFFF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7" name="Ink 17">
                <a:extLst>
                  <a:ext uri="{FF2B5EF4-FFF2-40B4-BE49-F238E27FC236}">
                    <a16:creationId xmlns:a16="http://schemas.microsoft.com/office/drawing/2014/main" id="{144E26D0-382D-406F-05BD-CC6344981D2A}"/>
                  </a:ext>
                </a:extLst>
              </p14:cNvPr>
              <p14:cNvContentPartPr/>
              <p14:nvPr/>
            </p14:nvContentPartPr>
            <p14:xfrm>
              <a:off x="6168768" y="2301609"/>
              <a:ext cx="1038240" cy="1706040"/>
            </p14:xfrm>
          </p:contentPart>
        </mc:Choice>
        <mc:Fallback xmlns="">
          <p:pic>
            <p:nvPicPr>
              <p:cNvPr id="17" name="Ink 17">
                <a:extLst>
                  <a:ext uri="{FF2B5EF4-FFF2-40B4-BE49-F238E27FC236}">
                    <a16:creationId xmlns:a16="http://schemas.microsoft.com/office/drawing/2014/main" id="{144E26D0-382D-406F-05BD-CC6344981D2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1208" y="2294051"/>
                <a:ext cx="1053360" cy="17211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1" name="Ink 21">
                <a:extLst>
                  <a:ext uri="{FF2B5EF4-FFF2-40B4-BE49-F238E27FC236}">
                    <a16:creationId xmlns:a16="http://schemas.microsoft.com/office/drawing/2014/main" id="{3DF91947-84B0-53A0-3B5D-458ED68FA23F}"/>
                  </a:ext>
                </a:extLst>
              </p14:cNvPr>
              <p14:cNvContentPartPr/>
              <p14:nvPr/>
            </p14:nvContentPartPr>
            <p14:xfrm>
              <a:off x="5837568" y="1638129"/>
              <a:ext cx="1766880" cy="2170440"/>
            </p14:xfrm>
          </p:contentPart>
        </mc:Choice>
        <mc:Fallback xmlns="">
          <p:pic>
            <p:nvPicPr>
              <p:cNvPr id="21" name="Ink 21">
                <a:extLst>
                  <a:ext uri="{FF2B5EF4-FFF2-40B4-BE49-F238E27FC236}">
                    <a16:creationId xmlns:a16="http://schemas.microsoft.com/office/drawing/2014/main" id="{3DF91947-84B0-53A0-3B5D-458ED68FA23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30008" y="1630570"/>
                <a:ext cx="1782000" cy="21855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4" name="Ink 24">
                <a:extLst>
                  <a:ext uri="{FF2B5EF4-FFF2-40B4-BE49-F238E27FC236}">
                    <a16:creationId xmlns:a16="http://schemas.microsoft.com/office/drawing/2014/main" id="{2F55B48F-2F20-DB09-9E43-CD8B050F4C7E}"/>
                  </a:ext>
                </a:extLst>
              </p14:cNvPr>
              <p14:cNvContentPartPr/>
              <p14:nvPr/>
            </p14:nvContentPartPr>
            <p14:xfrm>
              <a:off x="5130888" y="2040969"/>
              <a:ext cx="782280" cy="971640"/>
            </p14:xfrm>
          </p:contentPart>
        </mc:Choice>
        <mc:Fallback xmlns="">
          <p:pic>
            <p:nvPicPr>
              <p:cNvPr id="24" name="Ink 24">
                <a:extLst>
                  <a:ext uri="{FF2B5EF4-FFF2-40B4-BE49-F238E27FC236}">
                    <a16:creationId xmlns:a16="http://schemas.microsoft.com/office/drawing/2014/main" id="{2F55B48F-2F20-DB09-9E43-CD8B050F4C7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123328" y="2033409"/>
                <a:ext cx="797400" cy="98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7" name="Ink 27">
                <a:extLst>
                  <a:ext uri="{FF2B5EF4-FFF2-40B4-BE49-F238E27FC236}">
                    <a16:creationId xmlns:a16="http://schemas.microsoft.com/office/drawing/2014/main" id="{2341EBD7-EE2E-E5FA-F734-88DB50EB79F4}"/>
                  </a:ext>
                </a:extLst>
              </p14:cNvPr>
              <p14:cNvContentPartPr/>
              <p14:nvPr/>
            </p14:nvContentPartPr>
            <p14:xfrm>
              <a:off x="5325288" y="2713809"/>
              <a:ext cx="2260800" cy="1417320"/>
            </p14:xfrm>
          </p:contentPart>
        </mc:Choice>
        <mc:Fallback xmlns="">
          <p:pic>
            <p:nvPicPr>
              <p:cNvPr id="27" name="Ink 27">
                <a:extLst>
                  <a:ext uri="{FF2B5EF4-FFF2-40B4-BE49-F238E27FC236}">
                    <a16:creationId xmlns:a16="http://schemas.microsoft.com/office/drawing/2014/main" id="{2341EBD7-EE2E-E5FA-F734-88DB50EB79F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17728" y="2706249"/>
                <a:ext cx="2275920" cy="143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06968784-8E84-6F82-792D-CC1B4C117F13}"/>
                  </a:ext>
                </a:extLst>
              </p14:cNvPr>
              <p14:cNvContentPartPr/>
              <p14:nvPr/>
            </p14:nvContentPartPr>
            <p14:xfrm>
              <a:off x="6666288" y="2481609"/>
              <a:ext cx="9720" cy="972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06968784-8E84-6F82-792D-CC1B4C117F1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58728" y="2474049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2" name="Ink 32">
                <a:extLst>
                  <a:ext uri="{FF2B5EF4-FFF2-40B4-BE49-F238E27FC236}">
                    <a16:creationId xmlns:a16="http://schemas.microsoft.com/office/drawing/2014/main" id="{46827E14-3AF2-6355-23F7-57721331FA79}"/>
                  </a:ext>
                </a:extLst>
              </p14:cNvPr>
              <p14:cNvContentPartPr/>
              <p14:nvPr/>
            </p14:nvContentPartPr>
            <p14:xfrm>
              <a:off x="5562888" y="1467489"/>
              <a:ext cx="1359720" cy="668520"/>
            </p14:xfrm>
          </p:contentPart>
        </mc:Choice>
        <mc:Fallback xmlns="">
          <p:pic>
            <p:nvPicPr>
              <p:cNvPr id="32" name="Ink 32">
                <a:extLst>
                  <a:ext uri="{FF2B5EF4-FFF2-40B4-BE49-F238E27FC236}">
                    <a16:creationId xmlns:a16="http://schemas.microsoft.com/office/drawing/2014/main" id="{46827E14-3AF2-6355-23F7-57721331FA7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555328" y="1459929"/>
                <a:ext cx="1374840" cy="68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F4A00F0B-418E-6B95-4F79-404518569A95}"/>
                  </a:ext>
                </a:extLst>
              </p14:cNvPr>
              <p14:cNvContentPartPr/>
              <p14:nvPr/>
            </p14:nvContentPartPr>
            <p14:xfrm>
              <a:off x="6007848" y="2510049"/>
              <a:ext cx="1351080" cy="4125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F4A00F0B-418E-6B95-4F79-404518569A95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00288" y="2502489"/>
                <a:ext cx="1365840" cy="427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909975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13187</TotalTime>
  <Words>1719</Words>
  <Application>Microsoft Macintosh PowerPoint</Application>
  <PresentationFormat>On-screen Show (16:9)</PresentationFormat>
  <Paragraphs>193</Paragraphs>
  <Slides>46</Slides>
  <Notes>15</Notes>
  <HiddenSlides>12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Calibri</vt:lpstr>
      <vt:lpstr>Helvetica</vt:lpstr>
      <vt:lpstr>Helvetica 75</vt:lpstr>
      <vt:lpstr>Open Sans</vt:lpstr>
      <vt:lpstr>Proxima Nova</vt:lpstr>
      <vt:lpstr>Ubuntu</vt:lpstr>
      <vt:lpstr>Wingdings</vt:lpstr>
      <vt:lpstr>Opcion Foto</vt:lpstr>
      <vt:lpstr>Thinking in Systems </vt:lpstr>
      <vt:lpstr>Business as usual is not in our DNA, but we also don’t want any “magic”…</vt:lpstr>
      <vt:lpstr>Our specialties</vt:lpstr>
      <vt:lpstr>Solving complex problems in times of change</vt:lpstr>
      <vt:lpstr>…why does the world seem to be getting more complex?</vt:lpstr>
      <vt:lpstr>Because entropy is our natural state</vt:lpstr>
      <vt:lpstr>PowerPoint Presentation</vt:lpstr>
      <vt:lpstr>PowerPoint Presentation</vt:lpstr>
      <vt:lpstr>PowerPoint Presentation</vt:lpstr>
      <vt:lpstr>Some examples of complex problems</vt:lpstr>
      <vt:lpstr>To tackle them, we need to adapt our ways of thinking/working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But first… draw how you make toast </vt:lpstr>
      <vt:lpstr>PowerPoint Presentation</vt:lpstr>
      <vt:lpstr>Definition of a system</vt:lpstr>
      <vt:lpstr>PowerPoint Presentation</vt:lpstr>
      <vt:lpstr>Evolving systems</vt:lpstr>
      <vt:lpstr>What is thinking in systems?</vt:lpstr>
      <vt:lpstr>What does systems thinking give us?</vt:lpstr>
      <vt:lpstr>Including different perspectives</vt:lpstr>
      <vt:lpstr>Including different perspectives</vt:lpstr>
      <vt:lpstr>Thinking linear</vt:lpstr>
      <vt:lpstr>Thinking linear</vt:lpstr>
      <vt:lpstr>Tackling hunger</vt:lpstr>
      <vt:lpstr>From addiction to connection</vt:lpstr>
      <vt:lpstr>From addiction to connection</vt:lpstr>
      <vt:lpstr>Changing relationships </vt:lpstr>
      <vt:lpstr>PowerPoint Presentation</vt:lpstr>
      <vt:lpstr>PowerPoint Presentation</vt:lpstr>
      <vt:lpstr>How does proximity care look like in your context?</vt:lpstr>
      <vt:lpstr>How does proximity care look like in your context?</vt:lpstr>
      <vt:lpstr>How to solve wicked problems</vt:lpstr>
      <vt:lpstr>A system is an ever living organism…  So how to can we predict possible changes?</vt:lpstr>
      <vt:lpstr>PowerPoint Presentation</vt:lpstr>
      <vt:lpstr>PowerPoint Presentation</vt:lpstr>
      <vt:lpstr>PowerPoint Presentation</vt:lpstr>
      <vt:lpstr>Let’s imagine…</vt:lpstr>
      <vt:lpstr>Let’s reflect…</vt:lpstr>
      <vt:lpstr>PowerPoint Presentation</vt:lpstr>
      <vt:lpstr>Are you letting your imagination flow?</vt:lpstr>
      <vt:lpstr>PowerPoint Presentation</vt:lpstr>
      <vt:lpstr>Further reading and 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82</cp:revision>
  <dcterms:created xsi:type="dcterms:W3CDTF">2022-01-18T18:56:13Z</dcterms:created>
  <dcterms:modified xsi:type="dcterms:W3CDTF">2022-12-15T14:30:33Z</dcterms:modified>
  <cp:category/>
</cp:coreProperties>
</file>