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257" r:id="rId3"/>
    <p:sldId id="258" r:id="rId4"/>
    <p:sldId id="289" r:id="rId5"/>
    <p:sldId id="260" r:id="rId6"/>
    <p:sldId id="261" r:id="rId7"/>
    <p:sldId id="262" r:id="rId8"/>
    <p:sldId id="264" r:id="rId9"/>
    <p:sldId id="294" r:id="rId10"/>
    <p:sldId id="265" r:id="rId11"/>
    <p:sldId id="292" r:id="rId12"/>
    <p:sldId id="293" r:id="rId13"/>
    <p:sldId id="267" r:id="rId14"/>
    <p:sldId id="28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EF9011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89100" autoAdjust="0"/>
  </p:normalViewPr>
  <p:slideViewPr>
    <p:cSldViewPr snapToGrid="0" snapToObjects="1">
      <p:cViewPr varScale="1">
        <p:scale>
          <a:sx n="145" d="100"/>
          <a:sy n="145" d="100"/>
        </p:scale>
        <p:origin x="20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23" d="100"/>
          <a:sy n="123" d="100"/>
        </p:scale>
        <p:origin x="49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0FBEA0-7925-4C3B-9E8E-D230B7B85A55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1E58277-7D3B-41EC-8EFF-5FA8731D79C3}">
      <dgm:prSet phldrT="[Text]"/>
      <dgm:spPr/>
      <dgm:t>
        <a:bodyPr/>
        <a:lstStyle/>
        <a:p>
          <a:r>
            <a:rPr lang="en-US" dirty="0"/>
            <a:t>FPGA Firmware</a:t>
          </a:r>
          <a:endParaRPr lang="en-GB" dirty="0"/>
        </a:p>
      </dgm:t>
    </dgm:pt>
    <dgm:pt modelId="{216275F8-7582-4D84-BDD8-929C1592B16E}" type="parTrans" cxnId="{33B9D0A8-C2A0-42B6-870F-5F81C0D8862D}">
      <dgm:prSet/>
      <dgm:spPr/>
      <dgm:t>
        <a:bodyPr/>
        <a:lstStyle/>
        <a:p>
          <a:endParaRPr lang="en-GB"/>
        </a:p>
      </dgm:t>
    </dgm:pt>
    <dgm:pt modelId="{DCB1E3D0-EF2F-4664-9EB7-AE1414E15FF2}" type="sibTrans" cxnId="{33B9D0A8-C2A0-42B6-870F-5F81C0D8862D}">
      <dgm:prSet/>
      <dgm:spPr/>
      <dgm:t>
        <a:bodyPr/>
        <a:lstStyle/>
        <a:p>
          <a:endParaRPr lang="en-GB"/>
        </a:p>
      </dgm:t>
    </dgm:pt>
    <dgm:pt modelId="{B6191A47-A029-4612-AC1A-5D24C5708056}">
      <dgm:prSet phldrT="[Text]"/>
      <dgm:spPr/>
      <dgm:t>
        <a:bodyPr/>
        <a:lstStyle/>
        <a:p>
          <a:r>
            <a:rPr lang="en-US" dirty="0"/>
            <a:t>Driver</a:t>
          </a:r>
          <a:endParaRPr lang="en-GB" dirty="0"/>
        </a:p>
      </dgm:t>
    </dgm:pt>
    <dgm:pt modelId="{4801032B-D752-4031-B749-58EDE9DDA422}" type="parTrans" cxnId="{42BDB63B-7A80-46FC-B660-700615E617EC}">
      <dgm:prSet/>
      <dgm:spPr/>
      <dgm:t>
        <a:bodyPr/>
        <a:lstStyle/>
        <a:p>
          <a:endParaRPr lang="en-GB"/>
        </a:p>
      </dgm:t>
    </dgm:pt>
    <dgm:pt modelId="{3D52D924-E688-46AB-9966-E307E6AD77BE}" type="sibTrans" cxnId="{42BDB63B-7A80-46FC-B660-700615E617EC}">
      <dgm:prSet/>
      <dgm:spPr/>
      <dgm:t>
        <a:bodyPr/>
        <a:lstStyle/>
        <a:p>
          <a:endParaRPr lang="en-GB"/>
        </a:p>
      </dgm:t>
    </dgm:pt>
    <dgm:pt modelId="{855CE48C-EB32-4DFC-A2B3-2490485D68FA}">
      <dgm:prSet phldrT="[Text]"/>
      <dgm:spPr/>
      <dgm:t>
        <a:bodyPr/>
        <a:lstStyle/>
        <a:p>
          <a:r>
            <a:rPr lang="en-US" dirty="0"/>
            <a:t>CPP driver lib</a:t>
          </a:r>
          <a:endParaRPr lang="en-GB" dirty="0"/>
        </a:p>
      </dgm:t>
    </dgm:pt>
    <dgm:pt modelId="{74C66963-57EB-4D85-A132-049A83AC9732}" type="parTrans" cxnId="{1F023062-013A-4EEB-A5AA-8880E3E336F6}">
      <dgm:prSet/>
      <dgm:spPr/>
      <dgm:t>
        <a:bodyPr/>
        <a:lstStyle/>
        <a:p>
          <a:endParaRPr lang="en-GB"/>
        </a:p>
      </dgm:t>
    </dgm:pt>
    <dgm:pt modelId="{1CE31315-E031-4F5B-82B9-F5F3541FD3B4}" type="sibTrans" cxnId="{1F023062-013A-4EEB-A5AA-8880E3E336F6}">
      <dgm:prSet/>
      <dgm:spPr/>
      <dgm:t>
        <a:bodyPr/>
        <a:lstStyle/>
        <a:p>
          <a:endParaRPr lang="en-GB"/>
        </a:p>
      </dgm:t>
    </dgm:pt>
    <dgm:pt modelId="{EE211E43-501F-4291-9C2A-085C355E7261}">
      <dgm:prSet phldrT="[Text]"/>
      <dgm:spPr/>
      <dgm:t>
        <a:bodyPr/>
        <a:lstStyle/>
        <a:p>
          <a:r>
            <a:rPr lang="en-US" dirty="0"/>
            <a:t>FESA Class</a:t>
          </a:r>
          <a:endParaRPr lang="en-GB" dirty="0"/>
        </a:p>
      </dgm:t>
    </dgm:pt>
    <dgm:pt modelId="{498E1E57-886B-4AF3-BE79-20AB31E982B7}" type="parTrans" cxnId="{D1A946CE-F729-44E7-BCD3-7826F59056F8}">
      <dgm:prSet/>
      <dgm:spPr/>
      <dgm:t>
        <a:bodyPr/>
        <a:lstStyle/>
        <a:p>
          <a:endParaRPr lang="en-GB"/>
        </a:p>
      </dgm:t>
    </dgm:pt>
    <dgm:pt modelId="{99CA40F1-9EF4-45AE-9CA7-E6DE047D3026}" type="sibTrans" cxnId="{D1A946CE-F729-44E7-BCD3-7826F59056F8}">
      <dgm:prSet/>
      <dgm:spPr/>
      <dgm:t>
        <a:bodyPr/>
        <a:lstStyle/>
        <a:p>
          <a:endParaRPr lang="en-GB"/>
        </a:p>
      </dgm:t>
    </dgm:pt>
    <dgm:pt modelId="{4DA79159-FA45-4590-9CC9-F87FE0551704}">
      <dgm:prSet/>
      <dgm:spPr/>
      <dgm:t>
        <a:bodyPr/>
        <a:lstStyle/>
        <a:p>
          <a:r>
            <a:rPr lang="en-US" dirty="0"/>
            <a:t>Expert GUI</a:t>
          </a:r>
          <a:endParaRPr lang="en-GB" dirty="0"/>
        </a:p>
      </dgm:t>
    </dgm:pt>
    <dgm:pt modelId="{B5C95EE5-1DEC-4A5E-B3EA-FA0AA13FCF19}" type="parTrans" cxnId="{DB0AF6EE-028F-429E-BF3C-0C1482AC097F}">
      <dgm:prSet/>
      <dgm:spPr/>
      <dgm:t>
        <a:bodyPr/>
        <a:lstStyle/>
        <a:p>
          <a:endParaRPr lang="en-GB"/>
        </a:p>
      </dgm:t>
    </dgm:pt>
    <dgm:pt modelId="{F7918939-25EE-4BCF-BA49-FDA2769F70D8}" type="sibTrans" cxnId="{DB0AF6EE-028F-429E-BF3C-0C1482AC097F}">
      <dgm:prSet/>
      <dgm:spPr/>
      <dgm:t>
        <a:bodyPr/>
        <a:lstStyle/>
        <a:p>
          <a:endParaRPr lang="en-GB"/>
        </a:p>
      </dgm:t>
    </dgm:pt>
    <dgm:pt modelId="{EB5D765E-D304-494D-8E56-D1AB9744550A}" type="pres">
      <dgm:prSet presAssocID="{E30FBEA0-7925-4C3B-9E8E-D230B7B85A55}" presName="Name0" presStyleCnt="0">
        <dgm:presLayoutVars>
          <dgm:dir/>
          <dgm:resizeHandles val="exact"/>
        </dgm:presLayoutVars>
      </dgm:prSet>
      <dgm:spPr/>
    </dgm:pt>
    <dgm:pt modelId="{47BDA936-2802-479E-8944-3F4C3A91A8F4}" type="pres">
      <dgm:prSet presAssocID="{61E58277-7D3B-41EC-8EFF-5FA8731D79C3}" presName="Name5" presStyleLbl="vennNode1" presStyleIdx="0" presStyleCnt="5">
        <dgm:presLayoutVars>
          <dgm:bulletEnabled val="1"/>
        </dgm:presLayoutVars>
      </dgm:prSet>
      <dgm:spPr/>
    </dgm:pt>
    <dgm:pt modelId="{760377B5-87D5-454C-92E8-8D1A02B03A57}" type="pres">
      <dgm:prSet presAssocID="{DCB1E3D0-EF2F-4664-9EB7-AE1414E15FF2}" presName="space" presStyleCnt="0"/>
      <dgm:spPr/>
    </dgm:pt>
    <dgm:pt modelId="{0AA53275-E8DB-4951-94CD-C4728FD6B0AC}" type="pres">
      <dgm:prSet presAssocID="{B6191A47-A029-4612-AC1A-5D24C5708056}" presName="Name5" presStyleLbl="vennNode1" presStyleIdx="1" presStyleCnt="5">
        <dgm:presLayoutVars>
          <dgm:bulletEnabled val="1"/>
        </dgm:presLayoutVars>
      </dgm:prSet>
      <dgm:spPr/>
    </dgm:pt>
    <dgm:pt modelId="{34B4B7C5-957A-4DDE-83C7-620251845278}" type="pres">
      <dgm:prSet presAssocID="{3D52D924-E688-46AB-9966-E307E6AD77BE}" presName="space" presStyleCnt="0"/>
      <dgm:spPr/>
    </dgm:pt>
    <dgm:pt modelId="{6F19A7DA-DB65-4AE2-A717-C8994D0B0CA5}" type="pres">
      <dgm:prSet presAssocID="{855CE48C-EB32-4DFC-A2B3-2490485D68FA}" presName="Name5" presStyleLbl="vennNode1" presStyleIdx="2" presStyleCnt="5">
        <dgm:presLayoutVars>
          <dgm:bulletEnabled val="1"/>
        </dgm:presLayoutVars>
      </dgm:prSet>
      <dgm:spPr/>
    </dgm:pt>
    <dgm:pt modelId="{9C364D11-C56E-4AA9-A730-C76B3FA2CF14}" type="pres">
      <dgm:prSet presAssocID="{1CE31315-E031-4F5B-82B9-F5F3541FD3B4}" presName="space" presStyleCnt="0"/>
      <dgm:spPr/>
    </dgm:pt>
    <dgm:pt modelId="{B8E83DB6-70A6-4679-97EF-86A08B9B4B6C}" type="pres">
      <dgm:prSet presAssocID="{EE211E43-501F-4291-9C2A-085C355E7261}" presName="Name5" presStyleLbl="vennNode1" presStyleIdx="3" presStyleCnt="5">
        <dgm:presLayoutVars>
          <dgm:bulletEnabled val="1"/>
        </dgm:presLayoutVars>
      </dgm:prSet>
      <dgm:spPr/>
    </dgm:pt>
    <dgm:pt modelId="{39821844-49BB-4E70-BB84-9A7DD7A7DF60}" type="pres">
      <dgm:prSet presAssocID="{99CA40F1-9EF4-45AE-9CA7-E6DE047D3026}" presName="space" presStyleCnt="0"/>
      <dgm:spPr/>
    </dgm:pt>
    <dgm:pt modelId="{4D5EE507-A036-4E71-9AD9-9EC204FA04BD}" type="pres">
      <dgm:prSet presAssocID="{4DA79159-FA45-4590-9CC9-F87FE0551704}" presName="Name5" presStyleLbl="vennNode1" presStyleIdx="4" presStyleCnt="5">
        <dgm:presLayoutVars>
          <dgm:bulletEnabled val="1"/>
        </dgm:presLayoutVars>
      </dgm:prSet>
      <dgm:spPr/>
    </dgm:pt>
  </dgm:ptLst>
  <dgm:cxnLst>
    <dgm:cxn modelId="{87960508-2393-40CB-AE1B-5CF85E2D0AF9}" type="presOf" srcId="{EE211E43-501F-4291-9C2A-085C355E7261}" destId="{B8E83DB6-70A6-4679-97EF-86A08B9B4B6C}" srcOrd="0" destOrd="0" presId="urn:microsoft.com/office/officeart/2005/8/layout/venn3"/>
    <dgm:cxn modelId="{E841A129-13E7-4CA6-A6AE-47A68DBB8A55}" type="presOf" srcId="{61E58277-7D3B-41EC-8EFF-5FA8731D79C3}" destId="{47BDA936-2802-479E-8944-3F4C3A91A8F4}" srcOrd="0" destOrd="0" presId="urn:microsoft.com/office/officeart/2005/8/layout/venn3"/>
    <dgm:cxn modelId="{D8FF4631-BD29-4375-9E8E-5440130CDECE}" type="presOf" srcId="{B6191A47-A029-4612-AC1A-5D24C5708056}" destId="{0AA53275-E8DB-4951-94CD-C4728FD6B0AC}" srcOrd="0" destOrd="0" presId="urn:microsoft.com/office/officeart/2005/8/layout/venn3"/>
    <dgm:cxn modelId="{42BDB63B-7A80-46FC-B660-700615E617EC}" srcId="{E30FBEA0-7925-4C3B-9E8E-D230B7B85A55}" destId="{B6191A47-A029-4612-AC1A-5D24C5708056}" srcOrd="1" destOrd="0" parTransId="{4801032B-D752-4031-B749-58EDE9DDA422}" sibTransId="{3D52D924-E688-46AB-9966-E307E6AD77BE}"/>
    <dgm:cxn modelId="{1F023062-013A-4EEB-A5AA-8880E3E336F6}" srcId="{E30FBEA0-7925-4C3B-9E8E-D230B7B85A55}" destId="{855CE48C-EB32-4DFC-A2B3-2490485D68FA}" srcOrd="2" destOrd="0" parTransId="{74C66963-57EB-4D85-A132-049A83AC9732}" sibTransId="{1CE31315-E031-4F5B-82B9-F5F3541FD3B4}"/>
    <dgm:cxn modelId="{D46BCC73-93C4-41BB-99A4-E9BC0B480623}" type="presOf" srcId="{4DA79159-FA45-4590-9CC9-F87FE0551704}" destId="{4D5EE507-A036-4E71-9AD9-9EC204FA04BD}" srcOrd="0" destOrd="0" presId="urn:microsoft.com/office/officeart/2005/8/layout/venn3"/>
    <dgm:cxn modelId="{6D794182-2DEB-473A-AF1C-D3B446E016AD}" type="presOf" srcId="{855CE48C-EB32-4DFC-A2B3-2490485D68FA}" destId="{6F19A7DA-DB65-4AE2-A717-C8994D0B0CA5}" srcOrd="0" destOrd="0" presId="urn:microsoft.com/office/officeart/2005/8/layout/venn3"/>
    <dgm:cxn modelId="{33B9D0A8-C2A0-42B6-870F-5F81C0D8862D}" srcId="{E30FBEA0-7925-4C3B-9E8E-D230B7B85A55}" destId="{61E58277-7D3B-41EC-8EFF-5FA8731D79C3}" srcOrd="0" destOrd="0" parTransId="{216275F8-7582-4D84-BDD8-929C1592B16E}" sibTransId="{DCB1E3D0-EF2F-4664-9EB7-AE1414E15FF2}"/>
    <dgm:cxn modelId="{D99FDDB5-24C8-445B-BF9F-F915EEB8BFD4}" type="presOf" srcId="{E30FBEA0-7925-4C3B-9E8E-D230B7B85A55}" destId="{EB5D765E-D304-494D-8E56-D1AB9744550A}" srcOrd="0" destOrd="0" presId="urn:microsoft.com/office/officeart/2005/8/layout/venn3"/>
    <dgm:cxn modelId="{D1A946CE-F729-44E7-BCD3-7826F59056F8}" srcId="{E30FBEA0-7925-4C3B-9E8E-D230B7B85A55}" destId="{EE211E43-501F-4291-9C2A-085C355E7261}" srcOrd="3" destOrd="0" parTransId="{498E1E57-886B-4AF3-BE79-20AB31E982B7}" sibTransId="{99CA40F1-9EF4-45AE-9CA7-E6DE047D3026}"/>
    <dgm:cxn modelId="{DB0AF6EE-028F-429E-BF3C-0C1482AC097F}" srcId="{E30FBEA0-7925-4C3B-9E8E-D230B7B85A55}" destId="{4DA79159-FA45-4590-9CC9-F87FE0551704}" srcOrd="4" destOrd="0" parTransId="{B5C95EE5-1DEC-4A5E-B3EA-FA0AA13FCF19}" sibTransId="{F7918939-25EE-4BCF-BA49-FDA2769F70D8}"/>
    <dgm:cxn modelId="{C2E8622F-F80D-4D49-8615-F69125331631}" type="presParOf" srcId="{EB5D765E-D304-494D-8E56-D1AB9744550A}" destId="{47BDA936-2802-479E-8944-3F4C3A91A8F4}" srcOrd="0" destOrd="0" presId="urn:microsoft.com/office/officeart/2005/8/layout/venn3"/>
    <dgm:cxn modelId="{613104EE-4996-4ACE-AC92-6BB2926AA4B2}" type="presParOf" srcId="{EB5D765E-D304-494D-8E56-D1AB9744550A}" destId="{760377B5-87D5-454C-92E8-8D1A02B03A57}" srcOrd="1" destOrd="0" presId="urn:microsoft.com/office/officeart/2005/8/layout/venn3"/>
    <dgm:cxn modelId="{410CCB5D-A10B-429F-9295-FBA7DE0F2C7C}" type="presParOf" srcId="{EB5D765E-D304-494D-8E56-D1AB9744550A}" destId="{0AA53275-E8DB-4951-94CD-C4728FD6B0AC}" srcOrd="2" destOrd="0" presId="urn:microsoft.com/office/officeart/2005/8/layout/venn3"/>
    <dgm:cxn modelId="{CED76C23-DF31-4024-BAC5-E9D4BF0EEA98}" type="presParOf" srcId="{EB5D765E-D304-494D-8E56-D1AB9744550A}" destId="{34B4B7C5-957A-4DDE-83C7-620251845278}" srcOrd="3" destOrd="0" presId="urn:microsoft.com/office/officeart/2005/8/layout/venn3"/>
    <dgm:cxn modelId="{20A85DD1-15A8-44EA-B27C-9DE20931B339}" type="presParOf" srcId="{EB5D765E-D304-494D-8E56-D1AB9744550A}" destId="{6F19A7DA-DB65-4AE2-A717-C8994D0B0CA5}" srcOrd="4" destOrd="0" presId="urn:microsoft.com/office/officeart/2005/8/layout/venn3"/>
    <dgm:cxn modelId="{1961A58A-E4F6-4405-A6E6-F04EC19976EF}" type="presParOf" srcId="{EB5D765E-D304-494D-8E56-D1AB9744550A}" destId="{9C364D11-C56E-4AA9-A730-C76B3FA2CF14}" srcOrd="5" destOrd="0" presId="urn:microsoft.com/office/officeart/2005/8/layout/venn3"/>
    <dgm:cxn modelId="{E5B50444-BD03-4F8E-B48F-F87DE41C146A}" type="presParOf" srcId="{EB5D765E-D304-494D-8E56-D1AB9744550A}" destId="{B8E83DB6-70A6-4679-97EF-86A08B9B4B6C}" srcOrd="6" destOrd="0" presId="urn:microsoft.com/office/officeart/2005/8/layout/venn3"/>
    <dgm:cxn modelId="{CD44C89C-D092-47D4-A384-4F4EFFD4FFB7}" type="presParOf" srcId="{EB5D765E-D304-494D-8E56-D1AB9744550A}" destId="{39821844-49BB-4E70-BB84-9A7DD7A7DF60}" srcOrd="7" destOrd="0" presId="urn:microsoft.com/office/officeart/2005/8/layout/venn3"/>
    <dgm:cxn modelId="{BA973996-747F-4135-B45D-7B8376C3767F}" type="presParOf" srcId="{EB5D765E-D304-494D-8E56-D1AB9744550A}" destId="{4D5EE507-A036-4E71-9AD9-9EC204FA04BD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BDA936-2802-479E-8944-3F4C3A91A8F4}">
      <dsp:nvSpPr>
        <dsp:cNvPr id="0" name=""/>
        <dsp:cNvSpPr/>
      </dsp:nvSpPr>
      <dsp:spPr>
        <a:xfrm>
          <a:off x="685" y="1521988"/>
          <a:ext cx="1336953" cy="133695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3577" tIns="19050" rIns="73577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FPGA Firmware</a:t>
          </a:r>
          <a:endParaRPr lang="en-GB" sz="1500" kern="1200" dirty="0"/>
        </a:p>
      </dsp:txBody>
      <dsp:txXfrm>
        <a:off x="196477" y="1717780"/>
        <a:ext cx="945369" cy="945369"/>
      </dsp:txXfrm>
    </dsp:sp>
    <dsp:sp modelId="{0AA53275-E8DB-4951-94CD-C4728FD6B0AC}">
      <dsp:nvSpPr>
        <dsp:cNvPr id="0" name=""/>
        <dsp:cNvSpPr/>
      </dsp:nvSpPr>
      <dsp:spPr>
        <a:xfrm>
          <a:off x="1070248" y="1521988"/>
          <a:ext cx="1336953" cy="133695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3577" tIns="19050" rIns="73577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Driver</a:t>
          </a:r>
          <a:endParaRPr lang="en-GB" sz="1500" kern="1200" dirty="0"/>
        </a:p>
      </dsp:txBody>
      <dsp:txXfrm>
        <a:off x="1266040" y="1717780"/>
        <a:ext cx="945369" cy="945369"/>
      </dsp:txXfrm>
    </dsp:sp>
    <dsp:sp modelId="{6F19A7DA-DB65-4AE2-A717-C8994D0B0CA5}">
      <dsp:nvSpPr>
        <dsp:cNvPr id="0" name=""/>
        <dsp:cNvSpPr/>
      </dsp:nvSpPr>
      <dsp:spPr>
        <a:xfrm>
          <a:off x="2139810" y="1521988"/>
          <a:ext cx="1336953" cy="133695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3577" tIns="19050" rIns="73577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CPP driver lib</a:t>
          </a:r>
          <a:endParaRPr lang="en-GB" sz="1500" kern="1200" dirty="0"/>
        </a:p>
      </dsp:txBody>
      <dsp:txXfrm>
        <a:off x="2335602" y="1717780"/>
        <a:ext cx="945369" cy="945369"/>
      </dsp:txXfrm>
    </dsp:sp>
    <dsp:sp modelId="{B8E83DB6-70A6-4679-97EF-86A08B9B4B6C}">
      <dsp:nvSpPr>
        <dsp:cNvPr id="0" name=""/>
        <dsp:cNvSpPr/>
      </dsp:nvSpPr>
      <dsp:spPr>
        <a:xfrm>
          <a:off x="3209373" y="1521988"/>
          <a:ext cx="1336953" cy="133695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3577" tIns="19050" rIns="73577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FESA Class</a:t>
          </a:r>
          <a:endParaRPr lang="en-GB" sz="1500" kern="1200" dirty="0"/>
        </a:p>
      </dsp:txBody>
      <dsp:txXfrm>
        <a:off x="3405165" y="1717780"/>
        <a:ext cx="945369" cy="945369"/>
      </dsp:txXfrm>
    </dsp:sp>
    <dsp:sp modelId="{4D5EE507-A036-4E71-9AD9-9EC204FA04BD}">
      <dsp:nvSpPr>
        <dsp:cNvPr id="0" name=""/>
        <dsp:cNvSpPr/>
      </dsp:nvSpPr>
      <dsp:spPr>
        <a:xfrm>
          <a:off x="4278936" y="1521988"/>
          <a:ext cx="1336953" cy="133695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3577" tIns="19050" rIns="73577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Expert GUI</a:t>
          </a:r>
          <a:endParaRPr lang="en-GB" sz="1500" kern="1200" dirty="0"/>
        </a:p>
      </dsp:txBody>
      <dsp:txXfrm>
        <a:off x="4474728" y="1717780"/>
        <a:ext cx="945369" cy="9453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4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687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Miha Dolenc | TRIC Acquisition Update | BI Days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Miha Dolenc | TRIC Acquisition Update | BI Days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Miha Dolenc | TRIC Acquisition Update | BI Days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Miha Dolenc | TRIC Acquisition Update | BI Days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Miha Dolenc | TRIC Acquisition Update | BI Days 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Miha Dolenc | TRIC Acquisition Update | BI Days 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Miha Dolenc | TRIC Acquisition Update | BI Days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Miha Dolenc | TRIC Acquisition Update | BI Days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Miha Dolenc | TRIC Acquisition Update | BI Days 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Miha Dolenc | TRIC Acquisition Update | BI Days 2022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Miha Dolenc | TRIC Acquisition Update | BI Days 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Miha Dolenc | TRIC Acquisition Update | BI Days 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B12A7-8DB0-AABE-D994-C051CB512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BEAB1D-754C-BB9A-64A7-6579D5B330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A4AEA7-6538-A802-06CB-7B12C9698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F86D1B-DA48-273D-6C43-72284B3D5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Miha Dolenc | TRIC Acquisition Update | BI Days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1ED36A-4563-8A1B-7853-08BA6163C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344F-C62B-46E6-9016-9AB49632AE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7693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1278C-E2FA-5F65-2039-7839841B8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A5255-04B4-EDD9-4349-1B31F5908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E14481-84F5-0C90-9A74-66B903D415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0E24C9-2D77-C1FD-8073-E28B6EC0D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3CD628-C562-9FB2-D2C3-B36DDBFC3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Miha Dolenc | TRIC Acquisition Update | BI Days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B8F22C-8988-1AE0-33ED-5E5BBB281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344F-C62B-46E6-9016-9AB49632AE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01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Miha Dolenc | TRIC Acquisition Update | BI Days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Miha Dolenc | TRIC Acquisition Update | BI Days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Miha Dolenc | TRIC Acquisition Update | BI Days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Miha Dolenc | TRIC Acquisition Update | BI Days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Miha Dolenc | TRIC Acquisition Update | BI Days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Miha Dolenc | TRIC Acquisition Update | BI Days 2022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16/12/2022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Miha Dolenc | TRIC Acquisition Update | BI Days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  <p:sldLayoutId id="2147483676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0.png"/><Relationship Id="rId5" Type="http://schemas.openxmlformats.org/officeDocument/2006/relationships/image" Target="../media/image11.png"/><Relationship Id="rId4" Type="http://schemas.openxmlformats.org/officeDocument/2006/relationships/image" Target="../media/image10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0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CBE98C52-3199-B512-9204-291A3ABE2C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005128"/>
            <a:ext cx="9144000" cy="847744"/>
          </a:xfrm>
        </p:spPr>
        <p:txBody>
          <a:bodyPr/>
          <a:lstStyle/>
          <a:p>
            <a:r>
              <a:rPr lang="en-US" dirty="0"/>
              <a:t>BCT TRIC Acquisition Update</a:t>
            </a:r>
            <a:endParaRPr lang="en-GB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D1138C9F-2022-88BE-A3C7-E89B6D269E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29755"/>
            <a:ext cx="9144000" cy="736782"/>
          </a:xfrm>
        </p:spPr>
        <p:txBody>
          <a:bodyPr anchor="ctr">
            <a:normAutofit/>
          </a:bodyPr>
          <a:lstStyle/>
          <a:p>
            <a:r>
              <a:rPr lang="en-US" dirty="0"/>
              <a:t>Improved acquisition subject to low frequency/linear baseline distortions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15F7A504-E2AC-9EAA-A579-512031A367A6}"/>
              </a:ext>
            </a:extLst>
          </p:cNvPr>
          <p:cNvSpPr txBox="1">
            <a:spLocks/>
          </p:cNvSpPr>
          <p:nvPr/>
        </p:nvSpPr>
        <p:spPr>
          <a:xfrm>
            <a:off x="1524000" y="5400881"/>
            <a:ext cx="9144000" cy="73678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dirty="0" err="1">
                <a:solidFill>
                  <a:schemeClr val="bg1"/>
                </a:solidFill>
              </a:rPr>
              <a:t>M.Dolenc</a:t>
            </a:r>
            <a:r>
              <a:rPr lang="fr-FR" dirty="0">
                <a:solidFill>
                  <a:schemeClr val="bg1"/>
                </a:solidFill>
              </a:rPr>
              <a:t>, </a:t>
            </a:r>
            <a:r>
              <a:rPr lang="fr-FR" dirty="0" err="1">
                <a:solidFill>
                  <a:schemeClr val="bg1"/>
                </a:solidFill>
              </a:rPr>
              <a:t>R.Ruffieux</a:t>
            </a:r>
            <a:r>
              <a:rPr lang="fr-FR" dirty="0">
                <a:solidFill>
                  <a:schemeClr val="bg1"/>
                </a:solidFill>
              </a:rPr>
              <a:t>, M. Gasior, A. Topaloudis, D. Alves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CA49A-EED6-E5E9-0A70-768ABD70A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9784"/>
          </a:xfrm>
        </p:spPr>
        <p:txBody>
          <a:bodyPr>
            <a:normAutofit/>
          </a:bodyPr>
          <a:lstStyle/>
          <a:p>
            <a:r>
              <a:rPr lang="en-US" sz="4000" dirty="0"/>
              <a:t>Results – LAB</a:t>
            </a:r>
            <a:endParaRPr lang="en-GB" sz="4000" dirty="0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4FCE2145-2BD7-8434-027C-5DBF12E9C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02908838-249C-2767-37FA-795592DD1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Miha Dolenc | TRIC Acquisition Update | BI Days 2022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C6E0D859-CED8-1672-38BC-5B335381C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344F-C62B-46E6-9016-9AB49632AEBC}" type="slidenum">
              <a:rPr lang="en-GB" smtClean="0"/>
              <a:t>10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0CB0C9-C1D4-1100-F8DF-0CCCEB58ED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5372" y="288881"/>
            <a:ext cx="4646628" cy="28511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157679-4A36-0CBF-9D9E-0772BFC94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5372" y="3216232"/>
            <a:ext cx="4646628" cy="3063873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8269626-7017-7E8B-3A41-9C5610EA7BDC}"/>
              </a:ext>
            </a:extLst>
          </p:cNvPr>
          <p:cNvSpPr txBox="1">
            <a:spLocks/>
          </p:cNvSpPr>
          <p:nvPr/>
        </p:nvSpPr>
        <p:spPr>
          <a:xfrm>
            <a:off x="700052" y="1258159"/>
            <a:ext cx="6572221" cy="495929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dirty="0"/>
              <a:t>Transformer connected to Keysight waveform generator</a:t>
            </a:r>
          </a:p>
          <a:p>
            <a:pPr marL="495300" lvl="1" indent="-1714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Baseline distortion (zero, positive, negative offset and/or ramp)</a:t>
            </a:r>
          </a:p>
          <a:p>
            <a:pPr marL="495300" lvl="1" indent="-1714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Measured pulses (“beam”) (zero, positive, negative)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dirty="0"/>
              <a:t>TRIC card connected to pick-up and calibration winding, operating as normal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dirty="0"/>
              <a:t>Comparing pulse measurements:</a:t>
            </a:r>
          </a:p>
          <a:p>
            <a:pPr marL="495300" lvl="1" indent="-1714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Reference: default method for offset measurement (correction disabled), no baseline distortion (no offset, no slope)</a:t>
            </a:r>
          </a:p>
          <a:p>
            <a:pPr marL="495300" lvl="1" indent="-1714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Distorted baseline (offset and/or ramp) with:</a:t>
            </a:r>
          </a:p>
          <a:p>
            <a:pPr marL="819450" lvl="2" indent="-1714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/>
              <a:t>correction disabled</a:t>
            </a:r>
          </a:p>
          <a:p>
            <a:pPr marL="819450" lvl="2" indent="-1714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/>
              <a:t>correction enabled</a:t>
            </a:r>
            <a:endParaRPr lang="en-US" dirty="0"/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00" b="0" dirty="0"/>
              <a:t>Corrected measurements across all tested baseline distortions and pulse polarities below 0.3% deviation from reference; non-corrected up to 30% off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00" b="0" dirty="0"/>
              <a:t>Limitation: Very high SNR, hence not representative of  weak or noisy beam measurements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en-US" sz="1900" b="0" dirty="0"/>
          </a:p>
          <a:p>
            <a:pPr marL="495300" lvl="1" indent="-1714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95300" lvl="1" indent="-1714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C7FD50-2680-B969-B7CA-6BA5BE6AD9EE}"/>
              </a:ext>
            </a:extLst>
          </p:cNvPr>
          <p:cNvSpPr txBox="1"/>
          <p:nvPr/>
        </p:nvSpPr>
        <p:spPr>
          <a:xfrm rot="18700980">
            <a:off x="8623842" y="4093314"/>
            <a:ext cx="40921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Offset</a:t>
            </a:r>
            <a:endParaRPr lang="en-GB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1A1161-AF3C-3B52-EEF1-CBA5DEDD4CFA}"/>
              </a:ext>
            </a:extLst>
          </p:cNvPr>
          <p:cNvSpPr txBox="1"/>
          <p:nvPr/>
        </p:nvSpPr>
        <p:spPr>
          <a:xfrm rot="18700980">
            <a:off x="10015744" y="4093313"/>
            <a:ext cx="50654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“Beam”</a:t>
            </a:r>
            <a:endParaRPr lang="en-GB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8EA5A7-8CDC-BB5B-A21E-7F2A0D5EBB64}"/>
              </a:ext>
            </a:extLst>
          </p:cNvPr>
          <p:cNvSpPr txBox="1"/>
          <p:nvPr/>
        </p:nvSpPr>
        <p:spPr>
          <a:xfrm rot="16200000">
            <a:off x="9038880" y="5623532"/>
            <a:ext cx="60478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Cal. offs.</a:t>
            </a:r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C49A83-0AEC-6D5F-922A-767704C43C14}"/>
              </a:ext>
            </a:extLst>
          </p:cNvPr>
          <p:cNvSpPr txBox="1"/>
          <p:nvPr/>
        </p:nvSpPr>
        <p:spPr>
          <a:xfrm rot="16200000">
            <a:off x="10123358" y="5622424"/>
            <a:ext cx="3157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Cal..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0940801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>
            <a:extLst>
              <a:ext uri="{FF2B5EF4-FFF2-40B4-BE49-F238E27FC236}">
                <a16:creationId xmlns:a16="http://schemas.microsoft.com/office/drawing/2014/main" id="{7FC9E43C-48C8-3EB8-E2EF-0190D1F166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3057" y="2211442"/>
            <a:ext cx="2576572" cy="39656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7CA49A-EED6-E5E9-0A70-768ABD70A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9784"/>
          </a:xfrm>
        </p:spPr>
        <p:txBody>
          <a:bodyPr>
            <a:normAutofit/>
          </a:bodyPr>
          <a:lstStyle/>
          <a:p>
            <a:r>
              <a:rPr lang="en-US" sz="4000" dirty="0"/>
              <a:t>Results – LEIR</a:t>
            </a:r>
            <a:endParaRPr lang="en-GB" sz="40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288BA4B-DB19-512B-4818-E60C023FDD3D}"/>
              </a:ext>
            </a:extLst>
          </p:cNvPr>
          <p:cNvSpPr txBox="1">
            <a:spLocks/>
          </p:cNvSpPr>
          <p:nvPr/>
        </p:nvSpPr>
        <p:spPr>
          <a:xfrm>
            <a:off x="838200" y="929012"/>
            <a:ext cx="10515600" cy="391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One crate, 2 BCTs, single user; correction on channel 1, same data without correction on channel 2 for comparison</a:t>
            </a:r>
            <a:endParaRPr lang="en-GB" sz="1600" dirty="0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4FCE2145-2BD7-8434-027C-5DBF12E9C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02908838-249C-2767-37FA-795592DD1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Miha Dolenc | TRIC Acquisition Update | BI Days 2022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C6E0D859-CED8-1672-38BC-5B335381C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344F-C62B-46E6-9016-9AB49632AEBC}" type="slidenum">
              <a:rPr lang="en-GB" smtClean="0"/>
              <a:t>11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C0835B-B2D9-A5CA-EEBE-FD34471159CB}"/>
              </a:ext>
            </a:extLst>
          </p:cNvPr>
          <p:cNvSpPr txBox="1"/>
          <p:nvPr/>
        </p:nvSpPr>
        <p:spPr>
          <a:xfrm>
            <a:off x="838200" y="1310846"/>
            <a:ext cx="5333551" cy="17543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Compare measured intensity between ETL.BCT20 and EI.BCT10, not corrected and corrected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B42204C-1288-3006-F9C5-9698D376C8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6864" y="1657331"/>
            <a:ext cx="5333551" cy="21181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4C41074-790A-8C7E-E8F8-32B4D32940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6864" y="4119200"/>
            <a:ext cx="5333551" cy="211815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71599C9-2F7D-7A76-496A-6BCC0C95CCFA}"/>
              </a:ext>
            </a:extLst>
          </p:cNvPr>
          <p:cNvSpPr txBox="1"/>
          <p:nvPr/>
        </p:nvSpPr>
        <p:spPr>
          <a:xfrm>
            <a:off x="8400734" y="1315753"/>
            <a:ext cx="15392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/>
              <a:t>ETL.BCT20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A5C7E11-B2EE-05A1-B2D1-E3A3155851D1}"/>
              </a:ext>
            </a:extLst>
          </p:cNvPr>
          <p:cNvSpPr txBox="1"/>
          <p:nvPr/>
        </p:nvSpPr>
        <p:spPr>
          <a:xfrm>
            <a:off x="8400734" y="3784910"/>
            <a:ext cx="15392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/>
              <a:t>EI.BCT10</a:t>
            </a:r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877F2DF-1D3A-E805-1FD6-98B31FCA967C}"/>
              </a:ext>
            </a:extLst>
          </p:cNvPr>
          <p:cNvSpPr/>
          <p:nvPr/>
        </p:nvSpPr>
        <p:spPr>
          <a:xfrm>
            <a:off x="2407807" y="4715977"/>
            <a:ext cx="1026138" cy="1652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1368075-8D29-AB6C-B83D-D4A1DA2EE9BA}"/>
              </a:ext>
            </a:extLst>
          </p:cNvPr>
          <p:cNvSpPr/>
          <p:nvPr/>
        </p:nvSpPr>
        <p:spPr>
          <a:xfrm>
            <a:off x="3540388" y="2861956"/>
            <a:ext cx="1026138" cy="1652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815D9A1-5010-E99E-A5D4-172E7BFBCA09}"/>
              </a:ext>
            </a:extLst>
          </p:cNvPr>
          <p:cNvGrpSpPr/>
          <p:nvPr/>
        </p:nvGrpSpPr>
        <p:grpSpPr>
          <a:xfrm>
            <a:off x="3303441" y="2941519"/>
            <a:ext cx="393588" cy="2027869"/>
            <a:chOff x="9329258" y="2336437"/>
            <a:chExt cx="393588" cy="2422448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3B9F04A-CE3A-3768-6A54-42A7CFE4F3AF}"/>
                </a:ext>
              </a:extLst>
            </p:cNvPr>
            <p:cNvCxnSpPr>
              <a:cxnSpLocks/>
            </p:cNvCxnSpPr>
            <p:nvPr/>
          </p:nvCxnSpPr>
          <p:spPr>
            <a:xfrm>
              <a:off x="9329258" y="2391255"/>
              <a:ext cx="393588" cy="207549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01761B17-082B-5633-71A5-77AC9FA52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66205" y="4466745"/>
              <a:ext cx="156641" cy="29214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C55BBFA-DAA3-A29B-1E50-1FC2C87155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29258" y="2336437"/>
              <a:ext cx="51565" cy="54818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D39C3B7-2CDE-2887-5165-50BBEE5C2BC7}"/>
              </a:ext>
            </a:extLst>
          </p:cNvPr>
          <p:cNvSpPr txBox="1"/>
          <p:nvPr/>
        </p:nvSpPr>
        <p:spPr>
          <a:xfrm rot="16200000">
            <a:off x="8078527" y="3052941"/>
            <a:ext cx="357470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50" dirty="0"/>
              <a:t>Offset</a:t>
            </a:r>
            <a:endParaRPr lang="en-GB" sz="1100" dirty="0"/>
          </a:p>
        </p:txBody>
      </p: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CC6108F4-4728-6819-934D-2A614AEE39F8}"/>
              </a:ext>
            </a:extLst>
          </p:cNvPr>
          <p:cNvCxnSpPr/>
          <p:nvPr/>
        </p:nvCxnSpPr>
        <p:spPr>
          <a:xfrm>
            <a:off x="8449081" y="3133732"/>
            <a:ext cx="742510" cy="0"/>
          </a:xfrm>
          <a:prstGeom prst="bentConnector3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DAE0D48-38FD-715C-CBDB-55C1017D3F96}"/>
              </a:ext>
            </a:extLst>
          </p:cNvPr>
          <p:cNvSpPr txBox="1"/>
          <p:nvPr/>
        </p:nvSpPr>
        <p:spPr>
          <a:xfrm>
            <a:off x="8687437" y="3125310"/>
            <a:ext cx="33342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/>
              <a:t>Beam</a:t>
            </a:r>
            <a:endParaRPr lang="en-GB" sz="1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CF9957-E070-E1DA-2759-C85115112B03}"/>
              </a:ext>
            </a:extLst>
          </p:cNvPr>
          <p:cNvSpPr txBox="1"/>
          <p:nvPr/>
        </p:nvSpPr>
        <p:spPr>
          <a:xfrm rot="16200000">
            <a:off x="7832125" y="5073616"/>
            <a:ext cx="373500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/>
              <a:t>Offset</a:t>
            </a:r>
            <a:endParaRPr lang="en-GB" sz="11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EE8B1B-FF43-FCC2-E283-03FDE00AFA97}"/>
              </a:ext>
            </a:extLst>
          </p:cNvPr>
          <p:cNvSpPr txBox="1"/>
          <p:nvPr/>
        </p:nvSpPr>
        <p:spPr>
          <a:xfrm rot="16200000">
            <a:off x="9997526" y="5059054"/>
            <a:ext cx="865622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Calibration offset</a:t>
            </a:r>
            <a:endParaRPr lang="en-GB" sz="9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BA50F8-D337-3763-44CF-28857D8DDEA3}"/>
              </a:ext>
            </a:extLst>
          </p:cNvPr>
          <p:cNvSpPr txBox="1"/>
          <p:nvPr/>
        </p:nvSpPr>
        <p:spPr>
          <a:xfrm rot="16200000">
            <a:off x="10828429" y="5027264"/>
            <a:ext cx="55143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Calibration</a:t>
            </a:r>
            <a:endParaRPr lang="en-GB" sz="900" dirty="0"/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28BD9BD7-04D6-E621-630F-8A9AE3745D39}"/>
              </a:ext>
            </a:extLst>
          </p:cNvPr>
          <p:cNvCxnSpPr>
            <a:cxnSpLocks/>
          </p:cNvCxnSpPr>
          <p:nvPr/>
        </p:nvCxnSpPr>
        <p:spPr>
          <a:xfrm>
            <a:off x="8338054" y="5837807"/>
            <a:ext cx="1145898" cy="0"/>
          </a:xfrm>
          <a:prstGeom prst="bentConnector3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6106C91-7CDA-0EE3-E57C-84ACC454F6A6}"/>
              </a:ext>
            </a:extLst>
          </p:cNvPr>
          <p:cNvSpPr txBox="1"/>
          <p:nvPr/>
        </p:nvSpPr>
        <p:spPr>
          <a:xfrm>
            <a:off x="8756974" y="5683919"/>
            <a:ext cx="33342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/>
              <a:t>Beam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78136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1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7" grpId="0" animBg="1"/>
      <p:bldP spid="7" grpId="1" animBg="1"/>
      <p:bldP spid="10" grpId="0" animBg="1"/>
      <p:bldP spid="10" grpId="1" animBg="1"/>
      <p:bldP spid="3" grpId="0"/>
      <p:bldP spid="6" grpId="0"/>
      <p:bldP spid="9" grpId="0"/>
      <p:bldP spid="11" grpId="0"/>
      <p:bldP spid="13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2962EB2E-95E2-3D21-1ED9-48AF46219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345" y="3702998"/>
            <a:ext cx="6512595" cy="26143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924AA3F-C9BB-D0F4-3E21-F7784D22AA7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513345" y="383124"/>
            <a:ext cx="6519279" cy="32629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7CA49A-EED6-E5E9-0A70-768ABD70A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9784"/>
          </a:xfrm>
        </p:spPr>
        <p:txBody>
          <a:bodyPr>
            <a:normAutofit/>
          </a:bodyPr>
          <a:lstStyle/>
          <a:p>
            <a:r>
              <a:rPr lang="en-US" sz="4000" dirty="0"/>
              <a:t>Results – LEIR</a:t>
            </a:r>
            <a:endParaRPr lang="en-GB" sz="4000" dirty="0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4FCE2145-2BD7-8434-027C-5DBF12E9C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02908838-249C-2767-37FA-795592DD1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Miha Dolenc | TRIC Acquisition Update | BI Days 2022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C6E0D859-CED8-1672-38BC-5B335381C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344F-C62B-46E6-9016-9AB49632AEBC}" type="slidenum">
              <a:rPr lang="en-GB" smtClean="0"/>
              <a:t>12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F2B2EB-6F9A-CC5C-13B3-ADC602662986}"/>
              </a:ext>
            </a:extLst>
          </p:cNvPr>
          <p:cNvSpPr txBox="1"/>
          <p:nvPr/>
        </p:nvSpPr>
        <p:spPr>
          <a:xfrm>
            <a:off x="403200" y="1124910"/>
            <a:ext cx="5301564" cy="60939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Expecting minor losses of a few % between upstream and downstream BCTs </a:t>
            </a:r>
            <a:r>
              <a:rPr lang="en-US" dirty="0"/>
              <a:t>=&gt;</a:t>
            </a:r>
            <a:r>
              <a:rPr lang="en-US" sz="1800" dirty="0"/>
              <a:t> ratio &gt;1.0.</a:t>
            </a:r>
            <a:endParaRPr lang="en-US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Un-corrected: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Mean measurement ratio between ETL.BCT20 and EI.BCT10 is non-sensical – not surprising due to interference observed on ETL.BCT20.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Corrected: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Much more sensible mean ratio of 1.01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Excursions below 1.0 </a:t>
            </a:r>
            <a:r>
              <a:rPr lang="en-US"/>
              <a:t>still observed, </a:t>
            </a:r>
            <a:r>
              <a:rPr lang="en-US" dirty="0"/>
              <a:t>hence other means should be deployed as well; nonetheless, a very good start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Double-check: exclude most external variability and compare calibration factor with correction on and off: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On EI.BCT10 with minor slope problem, the stability improves by ~80%</a:t>
            </a:r>
            <a:endParaRPr lang="en-US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5566F6A-FB51-23F3-CE27-E35D418C9784}"/>
              </a:ext>
            </a:extLst>
          </p:cNvPr>
          <p:cNvSpPr/>
          <p:nvPr/>
        </p:nvSpPr>
        <p:spPr>
          <a:xfrm>
            <a:off x="6420535" y="809145"/>
            <a:ext cx="4841715" cy="9078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0BF29C5-69B6-8FFA-4CFD-CECE9116B986}"/>
              </a:ext>
            </a:extLst>
          </p:cNvPr>
          <p:cNvSpPr/>
          <p:nvPr/>
        </p:nvSpPr>
        <p:spPr>
          <a:xfrm>
            <a:off x="9397382" y="1882022"/>
            <a:ext cx="1845134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74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73EF2-8FD5-062A-85A0-ACB95A5AF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AEF4D-933B-BBB2-2ED3-A01D2A15ED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23582"/>
            <a:ext cx="6400673" cy="3119224"/>
          </a:xfrm>
        </p:spPr>
        <p:txBody>
          <a:bodyPr/>
          <a:lstStyle/>
          <a:p>
            <a:r>
              <a:rPr lang="en-US" sz="2000" dirty="0"/>
              <a:t>Promising test results, hence, for current system:</a:t>
            </a:r>
          </a:p>
          <a:p>
            <a:pPr lvl="1"/>
            <a:r>
              <a:rPr lang="en-US" sz="1700" dirty="0"/>
              <a:t>Deploying upgrades this YETS</a:t>
            </a:r>
          </a:p>
          <a:p>
            <a:pPr lvl="1"/>
            <a:r>
              <a:rPr lang="en-GB" sz="1700" dirty="0"/>
              <a:t>Enable new feature in a few places with highest potential to benefit from it and further analyse results</a:t>
            </a:r>
          </a:p>
          <a:p>
            <a:pPr lvl="2"/>
            <a:r>
              <a:rPr lang="en-GB" sz="1600" dirty="0"/>
              <a:t>If still all good, we will consider to use it by default</a:t>
            </a:r>
          </a:p>
          <a:p>
            <a:pPr lvl="1"/>
            <a:r>
              <a:rPr lang="en-GB" sz="1700" dirty="0"/>
              <a:t>Improved flexibility and maintainability with one FESA class and EDGE driver framework</a:t>
            </a:r>
          </a:p>
          <a:p>
            <a:pPr lvl="1"/>
            <a:r>
              <a:rPr lang="en-GB" sz="1700" dirty="0"/>
              <a:t>Find/implement other ideas to improve</a:t>
            </a:r>
          </a:p>
          <a:p>
            <a:pPr lvl="1"/>
            <a:r>
              <a:rPr lang="en-GB" sz="1700" dirty="0"/>
              <a:t>Survive till LS3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BD5A3-7A44-C54D-39E1-8A01CAE4B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B71B3-E52F-B9EC-CF2C-8D66E935C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Miha Dolenc | TRIC Acquisition Update | BI Days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A0DBE-3035-C8EF-56E5-06682A8D0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344F-C62B-46E6-9016-9AB49632AEBC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E009B8-7F5B-4C75-7A01-02F71DE522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6793" y="373594"/>
            <a:ext cx="5255207" cy="5415414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7B7BFDE-C985-6CDB-BF5A-C2B603822637}"/>
              </a:ext>
            </a:extLst>
          </p:cNvPr>
          <p:cNvSpPr txBox="1">
            <a:spLocks/>
          </p:cNvSpPr>
          <p:nvPr/>
        </p:nvSpPr>
        <p:spPr>
          <a:xfrm>
            <a:off x="403200" y="4210188"/>
            <a:ext cx="6533593" cy="16242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Consolidation of acquisition system:</a:t>
            </a:r>
          </a:p>
          <a:p>
            <a:pPr lvl="1"/>
            <a:r>
              <a:rPr lang="en-GB" sz="1700" dirty="0"/>
              <a:t>Consolidation project request submitted – target LS3</a:t>
            </a:r>
          </a:p>
          <a:p>
            <a:pPr lvl="1"/>
            <a:r>
              <a:rPr lang="en-GB" sz="1700" dirty="0"/>
              <a:t>Should open paths to more powerful analysis as well as digital and software processing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A0813EB-5732-CD46-2203-13790291872C}"/>
              </a:ext>
            </a:extLst>
          </p:cNvPr>
          <p:cNvSpPr txBox="1">
            <a:spLocks/>
          </p:cNvSpPr>
          <p:nvPr/>
        </p:nvSpPr>
        <p:spPr>
          <a:xfrm>
            <a:off x="407989" y="5991225"/>
            <a:ext cx="11784011" cy="3651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With thanks to everyone in my section, SW section and ultimately, LEIR/L3 operators, always willing to help</a:t>
            </a:r>
          </a:p>
          <a:p>
            <a:endParaRPr lang="en-GB" sz="1800" dirty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038316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2642D-7DEC-11BE-76E0-41CEB0604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4405A-4D23-80EC-6171-0CD00B1179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Acquisition setup</a:t>
            </a:r>
          </a:p>
          <a:p>
            <a:r>
              <a:rPr lang="en-US" dirty="0"/>
              <a:t>Measurement method and why it sometimes underperforms</a:t>
            </a:r>
          </a:p>
          <a:p>
            <a:r>
              <a:rPr lang="en-US" dirty="0"/>
              <a:t>Solution space for baseline fluctuations</a:t>
            </a:r>
          </a:p>
          <a:p>
            <a:r>
              <a:rPr lang="en-US" dirty="0"/>
              <a:t>New measurement method and results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4AAFD4-0DCE-E48F-CC0A-46A20161B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8A853A-AD4B-4D5B-4C0C-B7707D56A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Miha Dolenc | TRIC Acquisition Update | BI Days 2022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4BF0F3-7048-515F-1456-5E26A4F5D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344F-C62B-46E6-9016-9AB49632AEB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121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641B161-79DF-21C1-B117-214B55E6C97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409545" y="365127"/>
            <a:ext cx="4772331" cy="33690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27D5BA-A3B0-19ED-9311-3D80EAB45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2776"/>
          </a:xfrm>
        </p:spPr>
        <p:txBody>
          <a:bodyPr>
            <a:normAutofit/>
          </a:bodyPr>
          <a:lstStyle/>
          <a:p>
            <a:r>
              <a:rPr lang="en-US" dirty="0"/>
              <a:t>Transformer and head amplifier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4B2DD17-DED6-0094-5532-B103CC54831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977901"/>
                <a:ext cx="6674823" cy="2003631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Transformer:</a:t>
                </a:r>
              </a:p>
              <a:p>
                <a:pPr lvl="1"/>
                <a:r>
                  <a:rPr lang="en-US" dirty="0"/>
                  <a:t>Beam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/>
                  <a:t> passing through toroid = primary winding, 1 turn</a:t>
                </a:r>
              </a:p>
              <a:p>
                <a:pPr lvl="1"/>
                <a:r>
                  <a:rPr lang="en-US" dirty="0"/>
                  <a:t>signal source: secondary winding,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turns</a:t>
                </a:r>
              </a:p>
              <a:p>
                <a:pPr lvl="1"/>
                <a:r>
                  <a:rPr lang="en-US" dirty="0"/>
                  <a:t>Transformer construction depends on beam properties and is a trade-off between transformer cut-off frequencies, sensitivity, geometries and materials available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4B2DD17-DED6-0094-5532-B103CC5483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977901"/>
                <a:ext cx="6674823" cy="2003631"/>
              </a:xfrm>
              <a:blipFill>
                <a:blip r:embed="rId3"/>
                <a:stretch>
                  <a:fillRect l="-2285" t="-5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004A03B4-8E31-D9CD-26DF-EF75027B4918}"/>
              </a:ext>
            </a:extLst>
          </p:cNvPr>
          <p:cNvSpPr txBox="1">
            <a:spLocks/>
          </p:cNvSpPr>
          <p:nvPr/>
        </p:nvSpPr>
        <p:spPr>
          <a:xfrm>
            <a:off x="4729849" y="4448804"/>
            <a:ext cx="6608793" cy="185909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Head amplifier:</a:t>
            </a:r>
          </a:p>
          <a:p>
            <a:pPr lvl="1"/>
            <a:r>
              <a:rPr lang="en-US" dirty="0"/>
              <a:t>Amplifies transformer signal into range TRIC card can handle</a:t>
            </a:r>
          </a:p>
          <a:p>
            <a:pPr lvl="1"/>
            <a:r>
              <a:rPr lang="en-GB" dirty="0"/>
              <a:t>Transformer transfer function compensation, used primarily for LINAC systems with long beam pulses </a:t>
            </a:r>
          </a:p>
          <a:p>
            <a:pPr lvl="2"/>
            <a:r>
              <a:rPr lang="en-GB" dirty="0"/>
              <a:t>To reduce droop, we amplify low frequencies by up to 2 orders of magnitude more than pass-band</a:t>
            </a:r>
          </a:p>
          <a:p>
            <a:pPr lvl="2"/>
            <a:r>
              <a:rPr lang="en-GB" dirty="0">
                <a:solidFill>
                  <a:srgbClr val="FF0000"/>
                </a:solidFill>
              </a:rPr>
              <a:t>Low frequency interference amplified as well!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43E2D15-54C5-F9EB-4865-89245816D916}"/>
              </a:ext>
            </a:extLst>
          </p:cNvPr>
          <p:cNvSpPr txBox="1">
            <a:spLocks/>
          </p:cNvSpPr>
          <p:nvPr/>
        </p:nvSpPr>
        <p:spPr>
          <a:xfrm>
            <a:off x="7825272" y="1091980"/>
            <a:ext cx="3881535" cy="20036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GB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32975582-0E1D-1897-C10A-DA5910116807}"/>
              </a:ext>
            </a:extLst>
          </p:cNvPr>
          <p:cNvSpPr txBox="1">
            <a:spLocks/>
          </p:cNvSpPr>
          <p:nvPr/>
        </p:nvSpPr>
        <p:spPr>
          <a:xfrm>
            <a:off x="4745007" y="3782142"/>
            <a:ext cx="6608793" cy="5753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Calibration pulses sent into calibration winding induce currents on secondary winding, just like beam does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B8E43D87-A8F9-64C3-DDBD-0CF942DBC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3920E0A4-4A1C-0584-A3EB-FBC7A44C8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Miha Dolenc | TRIC Acquisition Update | BI Days 2022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D1F72054-8BC1-12F4-7F52-7977C88F4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344F-C62B-46E6-9016-9AB49632AEBC}" type="slidenum">
              <a:rPr lang="en-GB" smtClean="0"/>
              <a:t>3</a:t>
            </a:fld>
            <a:endParaRPr lang="en-GB"/>
          </a:p>
        </p:txBody>
      </p:sp>
      <p:pic>
        <p:nvPicPr>
          <p:cNvPr id="24" name="Picture 23" descr="Diagram&#10;&#10;Description automatically generated">
            <a:extLst>
              <a:ext uri="{FF2B5EF4-FFF2-40B4-BE49-F238E27FC236}">
                <a16:creationId xmlns:a16="http://schemas.microsoft.com/office/drawing/2014/main" id="{838E0126-FE4B-7BF9-40B7-DBDA2CA242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709" y="3095611"/>
            <a:ext cx="4232268" cy="319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585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FCEAB-4D00-84D2-6E7C-FB7D0B567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Acquisition setup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EB143-91BA-CED2-9668-14D72F37F9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588994" cy="453570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Consists of</a:t>
            </a:r>
          </a:p>
          <a:p>
            <a:pPr lvl="1"/>
            <a:r>
              <a:rPr lang="en-US" dirty="0"/>
              <a:t>TRIC card:</a:t>
            </a:r>
          </a:p>
          <a:p>
            <a:pPr lvl="2"/>
            <a:r>
              <a:rPr lang="en-US" dirty="0"/>
              <a:t>Basic signal conditioning (configurable attenuation)</a:t>
            </a:r>
          </a:p>
          <a:p>
            <a:pPr lvl="2"/>
            <a:r>
              <a:rPr lang="en-US" dirty="0"/>
              <a:t>2 ADC channels and FPGA to capture “raw” and integrated data</a:t>
            </a:r>
          </a:p>
          <a:p>
            <a:pPr lvl="2"/>
            <a:r>
              <a:rPr lang="en-US" dirty="0"/>
              <a:t>Calibration pulse generator with DC-DC converter, calibration voltage/current monitoring</a:t>
            </a:r>
          </a:p>
          <a:p>
            <a:pPr lvl="1"/>
            <a:r>
              <a:rPr lang="en-US" dirty="0"/>
              <a:t>FESA class</a:t>
            </a:r>
          </a:p>
          <a:p>
            <a:pPr lvl="2"/>
            <a:r>
              <a:rPr lang="en-US" dirty="0"/>
              <a:t>Central timing synchronized</a:t>
            </a:r>
          </a:p>
          <a:p>
            <a:pPr lvl="2"/>
            <a:r>
              <a:rPr lang="en-US" dirty="0"/>
              <a:t>Configures the cards</a:t>
            </a:r>
          </a:p>
          <a:p>
            <a:pPr lvl="2"/>
            <a:r>
              <a:rPr lang="en-US" dirty="0"/>
              <a:t>Reads data</a:t>
            </a:r>
          </a:p>
          <a:p>
            <a:pPr lvl="2"/>
            <a:r>
              <a:rPr lang="en-US" dirty="0"/>
              <a:t>Performs various calculations before publishing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E1B03B-801E-C316-ACCC-13BAFAF78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2F591-2DB2-D738-1FC1-3B5BEE4F7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Miha Dolenc | TRIC Acquisition Update | BI Days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18FB24-D296-2866-49F1-DF4284D0F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344F-C62B-46E6-9016-9AB49632AEBC}" type="slidenum">
              <a:rPr lang="en-GB" smtClean="0"/>
              <a:t>4</a:t>
            </a:fld>
            <a:endParaRPr lang="en-GB"/>
          </a:p>
        </p:txBody>
      </p:sp>
      <p:pic>
        <p:nvPicPr>
          <p:cNvPr id="9" name="Picture 8" descr="Diagram, schematic&#10;&#10;Description automatically generated">
            <a:extLst>
              <a:ext uri="{FF2B5EF4-FFF2-40B4-BE49-F238E27FC236}">
                <a16:creationId xmlns:a16="http://schemas.microsoft.com/office/drawing/2014/main" id="{9B5C287D-9C57-6B83-C6D0-D562E0B18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7194" y="1509444"/>
            <a:ext cx="6395995" cy="4174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494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6E73F5FD-DE21-8B0B-966A-84F8B19AD0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01" y="947292"/>
            <a:ext cx="5928935" cy="5348252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5A063786-9470-F1FB-836C-ADF2632DB682}"/>
              </a:ext>
            </a:extLst>
          </p:cNvPr>
          <p:cNvGrpSpPr/>
          <p:nvPr/>
        </p:nvGrpSpPr>
        <p:grpSpPr>
          <a:xfrm>
            <a:off x="137018" y="1140054"/>
            <a:ext cx="5675455" cy="4974866"/>
            <a:chOff x="159601" y="1209147"/>
            <a:chExt cx="5675455" cy="4974866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D31F23C-3562-74BD-21F4-CE3D8A4BB5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9601" y="1209147"/>
              <a:ext cx="5675455" cy="497486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B83D64E-DD94-CDC7-FD43-43EE8164D344}"/>
                </a:ext>
              </a:extLst>
            </p:cNvPr>
            <p:cNvSpPr txBox="1"/>
            <p:nvPr/>
          </p:nvSpPr>
          <p:spPr>
            <a:xfrm>
              <a:off x="1129313" y="2221423"/>
              <a:ext cx="817981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/>
                <a:t>Beam offset</a:t>
              </a:r>
              <a:endParaRPr lang="en-GB" sz="120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0C2406C-9345-16FC-77DD-35F822429B37}"/>
                </a:ext>
              </a:extLst>
            </p:cNvPr>
            <p:cNvSpPr txBox="1"/>
            <p:nvPr/>
          </p:nvSpPr>
          <p:spPr>
            <a:xfrm>
              <a:off x="3124068" y="2129090"/>
              <a:ext cx="942566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/>
                <a:t>Beam pulse +</a:t>
              </a:r>
            </a:p>
            <a:p>
              <a:pPr algn="l"/>
              <a:r>
                <a:rPr lang="en-US" sz="1200" dirty="0"/>
                <a:t>Beam offset</a:t>
              </a:r>
              <a:endParaRPr lang="en-GB" sz="12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BD07D2B-A056-DA77-FAED-A5DB60680E5A}"/>
                </a:ext>
              </a:extLst>
            </p:cNvPr>
            <p:cNvSpPr txBox="1"/>
            <p:nvPr/>
          </p:nvSpPr>
          <p:spPr>
            <a:xfrm>
              <a:off x="3992017" y="4965720"/>
              <a:ext cx="646459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/>
                <a:t>Cal offset</a:t>
              </a:r>
              <a:endParaRPr lang="en-GB" sz="12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968406E-05A8-0B82-210E-52FDF351343C}"/>
                </a:ext>
              </a:extLst>
            </p:cNvPr>
            <p:cNvSpPr txBox="1"/>
            <p:nvPr/>
          </p:nvSpPr>
          <p:spPr>
            <a:xfrm>
              <a:off x="2575428" y="4933454"/>
              <a:ext cx="771045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/>
                <a:t>Cal pulse +</a:t>
              </a:r>
            </a:p>
            <a:p>
              <a:pPr algn="l"/>
              <a:r>
                <a:rPr lang="en-US" sz="1200" dirty="0"/>
                <a:t>Cal offset</a:t>
              </a:r>
              <a:endParaRPr lang="en-GB" sz="120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BF07890-8FDF-479E-C102-63A5B4E4A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Existing measurement</a:t>
            </a:r>
            <a:br>
              <a:rPr lang="en-US" sz="2800" dirty="0"/>
            </a:br>
            <a:r>
              <a:rPr lang="en-US" sz="2800" dirty="0"/>
              <a:t>method</a:t>
            </a:r>
            <a:endParaRPr lang="en-GB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EC2EC97-1862-1BBA-4402-C2F997B9449D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088536" y="3627487"/>
                <a:ext cx="5257800" cy="2480062"/>
              </a:xfrm>
              <a:ln>
                <a:solidFill>
                  <a:schemeClr val="tx1"/>
                </a:solidFill>
              </a:ln>
            </p:spPr>
            <p:txBody>
              <a:bodyPr tIns="36000" anchor="t" anchorCtr="0">
                <a:norm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600" b="0" dirty="0"/>
                  <a:t>Once beam pulse is received, we use calibration factor to calculate charge: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begChr m:val="["/>
                        <m:endChr m:val="]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𝑝𝐶</m:t>
                        </m:r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𝑐𝑓</m:t>
                    </m:r>
                    <m:d>
                      <m:dPr>
                        <m:begChr m:val="["/>
                        <m:endChr m:val="]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𝑝𝐶</m:t>
                            </m:r>
                          </m:num>
                          <m:den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𝑐𝑜𝑢𝑛𝑡</m:t>
                            </m:r>
                          </m:den>
                        </m:f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∗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𝑠𝑖𝑔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𝑏𝑒𝑎𝑚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𝑐𝑜𝑢𝑛𝑡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sz="1400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600" b="0" dirty="0"/>
                  <a:t>Once charge is known, we can calculate other quantities, such as:</a:t>
                </a:r>
                <a:endParaRPr lang="en-US" sz="1700" b="0" dirty="0"/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𝑎𝑣𝑔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𝑚𝐴</m:t>
                        </m:r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𝑝𝐶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]/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𝑖𝑛𝑡𝑆𝑖𝑔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𝑏𝑒𝑎𝑚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𝑛𝑠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sz="1400" b="0" dirty="0"/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𝐼𝑛𝑡𝑒𝑛𝑠𝑖𝑡𝑦</m:t>
                    </m:r>
                    <m:d>
                      <m:dPr>
                        <m:begChr m:val="["/>
                        <m:endChr m:val="]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sup>
                        </m:sSup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𝑝𝐶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1.602</m:t>
                        </m:r>
                        <m:sSup>
                          <m:s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−19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−10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1602</m:t>
                        </m:r>
                      </m:den>
                    </m:f>
                  </m:oMath>
                </a14:m>
                <a:endParaRPr lang="en-US" sz="1400" b="0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EC2EC97-1862-1BBA-4402-C2F997B9449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088536" y="3627487"/>
                <a:ext cx="5257800" cy="2480062"/>
              </a:xfrm>
              <a:blipFill>
                <a:blip r:embed="rId4"/>
                <a:stretch>
                  <a:fillRect l="-2083" t="-195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16948AA0-66DA-0F00-8AA1-C82D458023C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88536" y="2407970"/>
                <a:ext cx="5257800" cy="1125303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𝑐𝑎𝑙</m:t>
                        </m:r>
                      </m:sub>
                    </m:sSub>
                  </m:oMath>
                </a14:m>
                <a:r>
                  <a:rPr lang="en-US" sz="1600" dirty="0"/>
                  <a:t> is known as we generate and measure it</a:t>
                </a:r>
              </a:p>
              <a:p>
                <a:r>
                  <a:rPr lang="en-US" sz="1600" dirty="0"/>
                  <a:t>Thus, we can obtain calibration factor: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𝑐𝑓</m:t>
                    </m:r>
                    <m:d>
                      <m:dPr>
                        <m:begChr m:val="["/>
                        <m:endChr m:val="]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𝑝𝐶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𝑐𝑜𝑢𝑛𝑡</m:t>
                        </m:r>
                      </m:e>
                    </m:d>
                    <m:r>
                      <a:rPr lang="en-US" sz="1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𝑐𝑎𝑙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𝑚𝐴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]∗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𝑖𝑛𝑡𝑆𝑖𝑔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𝑐𝑎𝑙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𝑛𝑠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num>
                      <m:den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𝑠𝑖𝑔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𝑐𝑎𝑙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𝑐𝑜𝑢𝑛𝑡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den>
                    </m:f>
                  </m:oMath>
                </a14:m>
                <a:endParaRPr lang="en-US" sz="14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GB" sz="1600" dirty="0"/>
              </a:p>
            </p:txBody>
          </p:sp>
        </mc:Choice>
        <mc:Fallback xmlns="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16948AA0-66DA-0F00-8AA1-C82D458023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8536" y="2407970"/>
                <a:ext cx="5257800" cy="1125303"/>
              </a:xfrm>
              <a:prstGeom prst="rect">
                <a:avLst/>
              </a:prstGeom>
              <a:blipFill>
                <a:blip r:embed="rId5"/>
                <a:stretch>
                  <a:fillRect l="-347" t="-3209" b="-2459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Content Placeholder 3">
            <a:extLst>
              <a:ext uri="{FF2B5EF4-FFF2-40B4-BE49-F238E27FC236}">
                <a16:creationId xmlns:a16="http://schemas.microsoft.com/office/drawing/2014/main" id="{4ACBF9AD-8B4C-E770-4B21-7725BD2CCA69}"/>
              </a:ext>
            </a:extLst>
          </p:cNvPr>
          <p:cNvSpPr txBox="1">
            <a:spLocks/>
          </p:cNvSpPr>
          <p:nvPr/>
        </p:nvSpPr>
        <p:spPr>
          <a:xfrm>
            <a:off x="6088536" y="510772"/>
            <a:ext cx="5257800" cy="62335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Beam current response related to calibration current response</a:t>
            </a:r>
            <a:endParaRPr lang="en-GB" sz="2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FBA6D1-FE25-C2B7-B9D9-C978BF585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F4160D-BDC0-7E6A-A59F-87A1424C2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Miha Dolenc | TRIC Acquisition Update | BI Days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02E266-20EF-3E41-E5E8-AD9B6D7E5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344F-C62B-46E6-9016-9AB49632AEBC}" type="slidenum">
              <a:rPr lang="en-GB" smtClean="0"/>
              <a:t>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B76A65F0-4152-A2FF-BA40-EC84193FC85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88536" y="1134131"/>
                <a:ext cx="5257800" cy="117962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/>
                  <a:t>Subtract offset from signal with offset to obtain signal integral</a:t>
                </a:r>
              </a:p>
              <a:p>
                <a:r>
                  <a:rPr lang="en-US" sz="1400" dirty="0"/>
                  <a:t>Sometimes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𝑖𝑛𝑡𝑂𝑓𝑓𝑠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!=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𝑖𝑛𝑡𝑆𝑖𝑔</m:t>
                        </m:r>
                      </m:sub>
                    </m:sSub>
                  </m:oMath>
                </a14:m>
                <a:r>
                  <a:rPr lang="en-US" sz="1400" dirty="0"/>
                  <a:t> due to external triggers</a:t>
                </a:r>
              </a:p>
              <a:p>
                <a:r>
                  <a:rPr lang="en-US" sz="1400" dirty="0"/>
                  <a:t>We can scale the offset: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𝑜𝑓𝑠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 ∗= </m:t>
                        </m:r>
                        <m:f>
                          <m:f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𝑖𝑛𝑡𝑆𝑖𝑔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𝑖𝑛𝑡𝑂𝑓𝑓𝑠</m:t>
                                </m:r>
                              </m:sub>
                            </m:sSub>
                          </m:den>
                        </m:f>
                      </m:e>
                    </m:nary>
                  </m:oMath>
                </a14:m>
                <a:r>
                  <a:rPr lang="en-US" sz="1400" dirty="0"/>
                  <a:t> before subtraction</a:t>
                </a:r>
                <a:endParaRPr lang="en-GB" sz="1400" dirty="0"/>
              </a:p>
            </p:txBody>
          </p:sp>
        </mc:Choice>
        <mc:Fallback xmlns="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B76A65F0-4152-A2FF-BA40-EC84193FC8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8536" y="1134131"/>
                <a:ext cx="5257800" cy="1179625"/>
              </a:xfrm>
              <a:prstGeom prst="rect">
                <a:avLst/>
              </a:prstGeom>
              <a:blipFill>
                <a:blip r:embed="rId6"/>
                <a:stretch>
                  <a:fillRect l="-116" t="-2041" b="-2500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52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170A5-7F03-80E4-95D2-CA5513313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57114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From LAB to reality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3D5EF0-B92D-41B6-63B7-126E431E3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F84881-CA0F-3DF2-B9DB-330DCF6E3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Miha Dolenc | TRIC Acquisition Update | BI Days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19A412-F363-F257-23A3-CE9C078EA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344F-C62B-46E6-9016-9AB49632AEBC}" type="slidenum">
              <a:rPr lang="en-GB" smtClean="0"/>
              <a:t>6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383DCD-A99B-672A-3659-CD28A59881D9}"/>
              </a:ext>
            </a:extLst>
          </p:cNvPr>
          <p:cNvSpPr txBox="1"/>
          <p:nvPr/>
        </p:nvSpPr>
        <p:spPr>
          <a:xfrm>
            <a:off x="838199" y="937330"/>
            <a:ext cx="10515601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Interference sources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Stray electro-magnetic fields around BCT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Parasitic ground and chamber currents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Induction on cables from neighboring high-power installations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Transformer droop under- or over-compensation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1649741-81B5-55DA-472F-1A2180B0C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362" y="2700570"/>
            <a:ext cx="5301030" cy="16619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107CA90-AA73-D12E-E7C4-24AD210492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7042" y="4415626"/>
            <a:ext cx="8285515" cy="185876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46BBA24-A341-D469-B831-457EF4D6CE16}"/>
              </a:ext>
            </a:extLst>
          </p:cNvPr>
          <p:cNvSpPr txBox="1"/>
          <p:nvPr/>
        </p:nvSpPr>
        <p:spPr>
          <a:xfrm>
            <a:off x="407863" y="4075273"/>
            <a:ext cx="1679947" cy="276999"/>
          </a:xfrm>
          <a:prstGeom prst="rect">
            <a:avLst/>
          </a:prstGeom>
          <a:noFill/>
        </p:spPr>
        <p:txBody>
          <a:bodyPr vert="vert270" wrap="none" lIns="0" tIns="0" rIns="0" bIns="0" rtlCol="0">
            <a:spAutoFit/>
          </a:bodyPr>
          <a:lstStyle/>
          <a:p>
            <a:pPr algn="l"/>
            <a:r>
              <a:rPr lang="en-US" dirty="0"/>
              <a:t>LEI, ETL.BCT20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2E6E9AC-8970-F6BF-C55F-9CD79F9A89A2}"/>
              </a:ext>
            </a:extLst>
          </p:cNvPr>
          <p:cNvSpPr txBox="1"/>
          <p:nvPr/>
        </p:nvSpPr>
        <p:spPr>
          <a:xfrm>
            <a:off x="1552507" y="4601181"/>
            <a:ext cx="276999" cy="1487651"/>
          </a:xfrm>
          <a:prstGeom prst="rect">
            <a:avLst/>
          </a:prstGeom>
          <a:noFill/>
        </p:spPr>
        <p:txBody>
          <a:bodyPr vert="vert270" wrap="none" lIns="0" tIns="0" rIns="0" bIns="0" rtlCol="0">
            <a:spAutoFit/>
          </a:bodyPr>
          <a:lstStyle/>
          <a:p>
            <a:pPr algn="l"/>
            <a:r>
              <a:rPr lang="en-US" dirty="0"/>
              <a:t>L3, ITF.BCT25</a:t>
            </a:r>
            <a:endParaRPr lang="en-GB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12830463-808F-8F94-8484-9A5CCABA4B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9891" y="2700569"/>
            <a:ext cx="5013910" cy="1661995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B221F478-8A78-C163-9695-2DB2FAB8096A}"/>
              </a:ext>
            </a:extLst>
          </p:cNvPr>
          <p:cNvSpPr txBox="1"/>
          <p:nvPr/>
        </p:nvSpPr>
        <p:spPr>
          <a:xfrm>
            <a:off x="11353800" y="2813003"/>
            <a:ext cx="276999" cy="1474763"/>
          </a:xfrm>
          <a:prstGeom prst="rect">
            <a:avLst/>
          </a:prstGeom>
          <a:noFill/>
        </p:spPr>
        <p:txBody>
          <a:bodyPr vert="vert" wrap="none" lIns="0" tIns="0" rIns="0" bIns="0" rtlCol="0">
            <a:spAutoFit/>
          </a:bodyPr>
          <a:lstStyle/>
          <a:p>
            <a:pPr algn="l"/>
            <a:r>
              <a:rPr lang="en-US" dirty="0"/>
              <a:t>LEI, EI.BCT10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282731-AC8E-728D-201F-D9EAB958F7B2}"/>
              </a:ext>
            </a:extLst>
          </p:cNvPr>
          <p:cNvSpPr txBox="1"/>
          <p:nvPr/>
        </p:nvSpPr>
        <p:spPr>
          <a:xfrm rot="16200000">
            <a:off x="2260813" y="3682418"/>
            <a:ext cx="357470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50" dirty="0"/>
              <a:t>Offset</a:t>
            </a:r>
            <a:endParaRPr lang="en-GB" sz="11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B5F2BD-7B3D-99B5-12BC-AD60F498DF36}"/>
              </a:ext>
            </a:extLst>
          </p:cNvPr>
          <p:cNvSpPr txBox="1"/>
          <p:nvPr/>
        </p:nvSpPr>
        <p:spPr>
          <a:xfrm rot="16200000">
            <a:off x="7553828" y="3311082"/>
            <a:ext cx="373500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/>
              <a:t>Offset</a:t>
            </a:r>
            <a:endParaRPr lang="en-GB" sz="11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2B4C9D-5C51-870A-F43E-2894A6452C03}"/>
              </a:ext>
            </a:extLst>
          </p:cNvPr>
          <p:cNvSpPr txBox="1"/>
          <p:nvPr/>
        </p:nvSpPr>
        <p:spPr>
          <a:xfrm rot="16200000">
            <a:off x="5882794" y="5285643"/>
            <a:ext cx="373500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/>
              <a:t>Offset</a:t>
            </a:r>
            <a:endParaRPr lang="en-GB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EE8EC4-779A-AC61-D91B-0037CD23C4A4}"/>
              </a:ext>
            </a:extLst>
          </p:cNvPr>
          <p:cNvSpPr txBox="1"/>
          <p:nvPr/>
        </p:nvSpPr>
        <p:spPr>
          <a:xfrm rot="16200000">
            <a:off x="9578301" y="3296520"/>
            <a:ext cx="865622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Calibration offset</a:t>
            </a:r>
            <a:endParaRPr lang="en-GB" sz="9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8FC792-3407-6CD1-ACAE-D8FDF04268B0}"/>
              </a:ext>
            </a:extLst>
          </p:cNvPr>
          <p:cNvSpPr txBox="1"/>
          <p:nvPr/>
        </p:nvSpPr>
        <p:spPr>
          <a:xfrm rot="16200000">
            <a:off x="10361436" y="3264730"/>
            <a:ext cx="55143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Calibration</a:t>
            </a:r>
            <a:endParaRPr lang="en-GB" sz="9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7D0D33-A034-512B-663D-75B69BF99781}"/>
              </a:ext>
            </a:extLst>
          </p:cNvPr>
          <p:cNvSpPr txBox="1"/>
          <p:nvPr/>
        </p:nvSpPr>
        <p:spPr>
          <a:xfrm rot="16200000">
            <a:off x="7572803" y="4960819"/>
            <a:ext cx="865622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Calibration offset</a:t>
            </a:r>
            <a:endParaRPr lang="en-GB" sz="9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6F82CB-F54C-7078-BD4E-4EAC1F1F3213}"/>
              </a:ext>
            </a:extLst>
          </p:cNvPr>
          <p:cNvSpPr txBox="1"/>
          <p:nvPr/>
        </p:nvSpPr>
        <p:spPr>
          <a:xfrm rot="16200000">
            <a:off x="7480251" y="4947275"/>
            <a:ext cx="55143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Calibration</a:t>
            </a:r>
            <a:endParaRPr lang="en-GB" sz="900" dirty="0"/>
          </a:p>
        </p:txBody>
      </p: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17DBA560-1832-4DA4-784A-EEE7490E76BE}"/>
              </a:ext>
            </a:extLst>
          </p:cNvPr>
          <p:cNvCxnSpPr/>
          <p:nvPr/>
        </p:nvCxnSpPr>
        <p:spPr>
          <a:xfrm>
            <a:off x="2631367" y="3763209"/>
            <a:ext cx="742510" cy="0"/>
          </a:xfrm>
          <a:prstGeom prst="bentConnector3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510288AA-007F-A79C-2C1E-397BD4350CFE}"/>
              </a:ext>
            </a:extLst>
          </p:cNvPr>
          <p:cNvCxnSpPr>
            <a:cxnSpLocks/>
          </p:cNvCxnSpPr>
          <p:nvPr/>
        </p:nvCxnSpPr>
        <p:spPr>
          <a:xfrm>
            <a:off x="8005614" y="4075273"/>
            <a:ext cx="1120529" cy="0"/>
          </a:xfrm>
          <a:prstGeom prst="bentConnector3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B28E5495-FF9B-DAF4-0465-026A34219012}"/>
              </a:ext>
            </a:extLst>
          </p:cNvPr>
          <p:cNvCxnSpPr>
            <a:cxnSpLocks/>
          </p:cNvCxnSpPr>
          <p:nvPr/>
        </p:nvCxnSpPr>
        <p:spPr>
          <a:xfrm>
            <a:off x="6339891" y="5345006"/>
            <a:ext cx="881867" cy="0"/>
          </a:xfrm>
          <a:prstGeom prst="bentConnector3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1B9028D-FD7E-857C-313F-933FED99D31B}"/>
              </a:ext>
            </a:extLst>
          </p:cNvPr>
          <p:cNvSpPr txBox="1"/>
          <p:nvPr/>
        </p:nvSpPr>
        <p:spPr>
          <a:xfrm>
            <a:off x="2829965" y="3754787"/>
            <a:ext cx="33342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/>
              <a:t>Beam</a:t>
            </a:r>
            <a:endParaRPr lang="en-GB" sz="1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CEEE631-96E4-D6CD-8CD4-B559CC0DB636}"/>
              </a:ext>
            </a:extLst>
          </p:cNvPr>
          <p:cNvSpPr txBox="1"/>
          <p:nvPr/>
        </p:nvSpPr>
        <p:spPr>
          <a:xfrm>
            <a:off x="8399165" y="3921385"/>
            <a:ext cx="33342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/>
              <a:t>Beam</a:t>
            </a:r>
            <a:endParaRPr lang="en-GB" sz="10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0CA8BFE-1AE3-A4DF-991F-897CCF39831C}"/>
              </a:ext>
            </a:extLst>
          </p:cNvPr>
          <p:cNvSpPr txBox="1"/>
          <p:nvPr/>
        </p:nvSpPr>
        <p:spPr>
          <a:xfrm>
            <a:off x="6616898" y="5193863"/>
            <a:ext cx="33342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/>
              <a:t>Beam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5028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52F19-28F1-A788-17BA-128C5C559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Interference mitigation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9BE8D-17F9-AD7A-9798-59C400FA86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282790"/>
            <a:ext cx="10515599" cy="467391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Replace old BCTs with better constructed ones (better shielding)</a:t>
            </a:r>
          </a:p>
          <a:p>
            <a:pPr lvl="1"/>
            <a:r>
              <a:rPr lang="en-US" dirty="0"/>
              <a:t>Expensive and invasive, prone to handling damage, outcome not guaranteed, happens gradually throughout the complex</a:t>
            </a:r>
          </a:p>
          <a:p>
            <a:r>
              <a:rPr lang="en-US" dirty="0"/>
              <a:t>Check and improve cabling, grounding</a:t>
            </a:r>
          </a:p>
          <a:p>
            <a:pPr lvl="1"/>
            <a:r>
              <a:rPr lang="en-US" dirty="0"/>
              <a:t>Inter-: section, department, group activity. Done continuously as new problems come up, usually new aggressor equipment started or changed, cabling changes. Challenging organization, access.</a:t>
            </a:r>
          </a:p>
          <a:p>
            <a:r>
              <a:rPr lang="en-US" dirty="0"/>
              <a:t>Improve head amplifier design</a:t>
            </a:r>
          </a:p>
          <a:p>
            <a:pPr lvl="1"/>
            <a:r>
              <a:rPr lang="en-US" dirty="0"/>
              <a:t>In progress, will gradually happen throughout complex, sometimes challenging to access</a:t>
            </a:r>
          </a:p>
          <a:p>
            <a:pPr lvl="1"/>
            <a:r>
              <a:rPr lang="en-US" dirty="0"/>
              <a:t>Challenging to compensate transformers transfer function completely. Ideally 1 BCT = 1 matched amplifier; maintenance nightmare, not guaranteed due to ageing, drifts</a:t>
            </a:r>
          </a:p>
          <a:p>
            <a:r>
              <a:rPr lang="en-US" dirty="0"/>
              <a:t>FW/SW signal processing</a:t>
            </a:r>
          </a:p>
          <a:p>
            <a:pPr lvl="1"/>
            <a:r>
              <a:rPr lang="en-US" dirty="0"/>
              <a:t>Always looking at ways to improve, extent limited by acquisition system</a:t>
            </a:r>
          </a:p>
          <a:p>
            <a:pPr lvl="2"/>
            <a:r>
              <a:rPr lang="en-US" dirty="0"/>
              <a:t>Insufficient RAM to store raw data for SW processing</a:t>
            </a:r>
          </a:p>
          <a:p>
            <a:pPr lvl="2"/>
            <a:r>
              <a:rPr lang="en-US" dirty="0"/>
              <a:t>Small and old FPGA with limited resources (52x 9-bit multipliers, 1024 samples of RAM for 1ms+ pulses)</a:t>
            </a:r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FA48C-4C9D-66C3-37D7-882F1FA2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771EFB-6417-A59A-76B7-B97148CC5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Miha Dolenc | TRIC Acquisition Update | BI Days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B2CEE-AD2B-71C7-FE35-6FF1ED2DA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344F-C62B-46E6-9016-9AB49632AEB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97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5ACC231B-9C4C-14AA-69F8-2B8DBE895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327" y="888085"/>
            <a:ext cx="6213108" cy="5361090"/>
          </a:xfrm>
          <a:prstGeom prst="rect">
            <a:avLst/>
          </a:prstGeom>
        </p:spPr>
      </p:pic>
      <p:pic>
        <p:nvPicPr>
          <p:cNvPr id="19" name="Picture 18" descr="Chart, line chart&#10;&#10;Description automatically generated">
            <a:extLst>
              <a:ext uri="{FF2B5EF4-FFF2-40B4-BE49-F238E27FC236}">
                <a16:creationId xmlns:a16="http://schemas.microsoft.com/office/drawing/2014/main" id="{BF6207D6-E7D9-DFD5-0D9A-F614C069CE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2674" y="743361"/>
            <a:ext cx="6029326" cy="5505814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3F366129-6B4C-5D1E-F251-E73B852FDF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0" y="822302"/>
            <a:ext cx="6172200" cy="5426872"/>
          </a:xfrm>
          <a:prstGeom prst="rect">
            <a:avLst/>
          </a:prstGeom>
        </p:spPr>
      </p:pic>
      <p:pic>
        <p:nvPicPr>
          <p:cNvPr id="21" name="Picture 20" descr="Chart, line chart&#10;&#10;Description automatically generated">
            <a:extLst>
              <a:ext uri="{FF2B5EF4-FFF2-40B4-BE49-F238E27FC236}">
                <a16:creationId xmlns:a16="http://schemas.microsoft.com/office/drawing/2014/main" id="{EE726ACE-F5E5-2504-E215-DA41EAEF88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1" y="743361"/>
            <a:ext cx="6096000" cy="55058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BFAB88-7F75-D936-C8DB-F5973FE2B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7155"/>
          </a:xfrm>
        </p:spPr>
        <p:txBody>
          <a:bodyPr/>
          <a:lstStyle/>
          <a:p>
            <a:r>
              <a:rPr lang="en-US" sz="3200" dirty="0"/>
              <a:t>Updated measurement method</a:t>
            </a:r>
            <a:endParaRPr lang="en-GB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0B1A96-793B-77AD-5351-47A6A9EF408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888086"/>
                <a:ext cx="5181600" cy="5288878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US" dirty="0"/>
                  <a:t>Linear distortion</a:t>
                </a:r>
              </a:p>
              <a:p>
                <a:pPr marL="0" indent="0">
                  <a:buNone/>
                </a:pPr>
                <a:r>
                  <a:rPr lang="en-US" dirty="0"/>
                  <a:t>Find correct offset: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0" dirty="0"/>
                  <a:t>Get 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b="0" dirty="0"/>
                  <a:t> at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b="0" dirty="0"/>
                  <a:t>, before signal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𝑎𝑣𝑔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1[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𝑐𝑜𝑢𝑛𝑡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]</m:t>
                            </m:r>
                          </m:e>
                        </m:nary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𝑎𝑣𝑔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𝑐𝑦𝑐𝑙𝑒𝑠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den>
                    </m:f>
                  </m:oMath>
                </a14:m>
                <a:endParaRPr lang="en-US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0" dirty="0"/>
                  <a:t>Get 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b="0" dirty="0"/>
                  <a:t> at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b="0" dirty="0"/>
                  <a:t>, after signal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𝑎𝑣𝑔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2[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𝑐𝑜𝑢𝑛𝑡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]</m:t>
                            </m:r>
                          </m:e>
                        </m:nary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𝑎𝑣𝑔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𝑐𝑦𝑐𝑙𝑒𝑠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den>
                    </m:f>
                  </m:oMath>
                </a14:m>
                <a:endParaRPr lang="en-US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𝑠𝑙𝑜𝑝𝑒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[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𝑐𝑜𝑢𝑛𝑡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]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[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𝑐𝑦𝑐𝑙𝑒𝑠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]</m:t>
                        </m:r>
                      </m:den>
                    </m:f>
                  </m:oMath>
                </a14:m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0" dirty="0"/>
                  <a:t>Mid-integration offset: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𝑚𝑖𝑑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𝑠𝑙𝑜𝑝𝑒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∗(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𝑚𝑖𝑑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0" dirty="0"/>
                  <a:t>Final offset: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𝑜𝑓𝑓𝑠𝑒𝑡</m:t>
                        </m:r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𝑚𝑖𝑑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𝑖𝑛𝑡𝑆𝑖𝑔</m:t>
                        </m:r>
                      </m:sub>
                    </m:sSub>
                  </m:oMath>
                </a14:m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0" dirty="0"/>
                  <a:t>Note timings are known either via register settings or cycle counts between external triggers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0B1A96-793B-77AD-5351-47A6A9EF40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888086"/>
                <a:ext cx="5181600" cy="5288878"/>
              </a:xfrm>
              <a:blipFill>
                <a:blip r:embed="rId6"/>
                <a:stretch>
                  <a:fillRect l="-2941" t="-3114" b="-18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A2B8B731-A376-45EB-1882-4C5844AD6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22F06958-CBB2-0A97-9598-345343DBF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Miha Dolenc | TRIC Acquisition Update | BI Days 2022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B555EC6-B882-CE1B-8A4B-BB9B4E6DC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344F-C62B-46E6-9016-9AB49632AEBC}" type="slidenum">
              <a:rPr lang="en-GB" smtClean="0"/>
              <a:t>8</a:t>
            </a:fld>
            <a:endParaRPr lang="en-GB"/>
          </a:p>
        </p:txBody>
      </p:sp>
      <p:sp>
        <p:nvSpPr>
          <p:cNvPr id="18" name="Multiplication Sign 17">
            <a:extLst>
              <a:ext uri="{FF2B5EF4-FFF2-40B4-BE49-F238E27FC236}">
                <a16:creationId xmlns:a16="http://schemas.microsoft.com/office/drawing/2014/main" id="{423C17F0-1047-29D3-638B-AA0AADB2971A}"/>
              </a:ext>
            </a:extLst>
          </p:cNvPr>
          <p:cNvSpPr/>
          <p:nvPr/>
        </p:nvSpPr>
        <p:spPr>
          <a:xfrm>
            <a:off x="10002921" y="3276531"/>
            <a:ext cx="914400" cy="2518012"/>
          </a:xfrm>
          <a:prstGeom prst="mathMultiply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Multiplication Sign 16">
            <a:extLst>
              <a:ext uri="{FF2B5EF4-FFF2-40B4-BE49-F238E27FC236}">
                <a16:creationId xmlns:a16="http://schemas.microsoft.com/office/drawing/2014/main" id="{20FF954C-445F-51D1-FFD7-BD33399265D1}"/>
              </a:ext>
            </a:extLst>
          </p:cNvPr>
          <p:cNvSpPr/>
          <p:nvPr/>
        </p:nvSpPr>
        <p:spPr>
          <a:xfrm>
            <a:off x="7491666" y="4621072"/>
            <a:ext cx="914400" cy="914400"/>
          </a:xfrm>
          <a:prstGeom prst="mathMultiply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C8D23EBF-4859-577D-47F0-1326AD8F26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25402" y="4599293"/>
            <a:ext cx="512857" cy="44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075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7" grpId="0" animBg="1"/>
      <p:bldP spid="17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FAB88-7F75-D936-C8DB-F5973FE2B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Scope of the updates</a:t>
            </a:r>
            <a:endParaRPr lang="en-GB" sz="3200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4E2C135-F52A-74F2-0064-445913682AC1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20284656"/>
              </p:ext>
            </p:extLst>
          </p:nvPr>
        </p:nvGraphicFramePr>
        <p:xfrm>
          <a:off x="479425" y="1262418"/>
          <a:ext cx="5616575" cy="43809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AC0907-46AC-0831-E4BA-A35F3CF018E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Full SW stack and FPGA firmware needed updating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There are many stakeholders, hence need to follow through with Smooth Upgrades Working Group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Other feature requests to fulfil as well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Two FESA classes currently used are going to be merged into single class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Opportunity to migrate from ENCORE to EDGE driver framework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A2B8B731-A376-45EB-1882-4C5844AD6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16/12/2022</a:t>
            </a:r>
            <a:endParaRPr lang="en-GB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22F06958-CBB2-0A97-9598-345343DBF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Miha Dolenc | TRIC Acquisition Update | BI Days 2022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B555EC6-B882-CE1B-8A4B-BB9B4E6DC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344F-C62B-46E6-9016-9AB49632AEB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122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17420</TotalTime>
  <Words>1264</Words>
  <Application>Microsoft Office PowerPoint</Application>
  <PresentationFormat>Widescreen</PresentationFormat>
  <Paragraphs>191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Cambria Math</vt:lpstr>
      <vt:lpstr>Office Theme</vt:lpstr>
      <vt:lpstr>BCT TRIC Acquisition Update</vt:lpstr>
      <vt:lpstr>Summary</vt:lpstr>
      <vt:lpstr>Transformer and head amplifier</vt:lpstr>
      <vt:lpstr>Acquisition setup</vt:lpstr>
      <vt:lpstr>Existing measurement method</vt:lpstr>
      <vt:lpstr>From LAB to reality</vt:lpstr>
      <vt:lpstr>Interference mitigation</vt:lpstr>
      <vt:lpstr>Updated measurement method</vt:lpstr>
      <vt:lpstr>Scope of the updates</vt:lpstr>
      <vt:lpstr>Results – LAB</vt:lpstr>
      <vt:lpstr>Results – LEIR</vt:lpstr>
      <vt:lpstr>Results – LEIR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Miha Dolenc</dc:creator>
  <cp:lastModifiedBy>Miha Dolenc</cp:lastModifiedBy>
  <cp:revision>631</cp:revision>
  <dcterms:created xsi:type="dcterms:W3CDTF">2021-06-02T15:15:40Z</dcterms:created>
  <dcterms:modified xsi:type="dcterms:W3CDTF">2022-12-15T14:31:11Z</dcterms:modified>
</cp:coreProperties>
</file>