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79" r:id="rId3"/>
    <p:sldId id="261" r:id="rId4"/>
    <p:sldId id="262" r:id="rId5"/>
    <p:sldId id="263" r:id="rId6"/>
    <p:sldId id="280" r:id="rId7"/>
    <p:sldId id="275" r:id="rId8"/>
    <p:sldId id="276" r:id="rId9"/>
    <p:sldId id="281" r:id="rId10"/>
    <p:sldId id="282" r:id="rId11"/>
    <p:sldId id="283" r:id="rId12"/>
    <p:sldId id="285" r:id="rId13"/>
    <p:sldId id="284" r:id="rId14"/>
    <p:sldId id="286" r:id="rId15"/>
    <p:sldId id="287" r:id="rId16"/>
    <p:sldId id="278" r:id="rId17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A698691-DECE-4812-B381-5F2243E989EB}" v="90" dt="2022-11-17T14:09:08.337"/>
    <p1510:client id="{62EDE682-09BD-4527-A4FE-860C0BF45A18}" v="2" dt="2022-12-09T07:38:47.134"/>
    <p1510:client id="{9DF14ABF-E7DF-4838-9934-C0EF22EC7CF7}" v="2" dt="2022-11-21T09:37:19.887"/>
  </p1510:revLst>
</p1510:revInfo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77" autoAdjust="0"/>
    <p:restoredTop sz="96869" autoAdjust="0"/>
  </p:normalViewPr>
  <p:slideViewPr>
    <p:cSldViewPr>
      <p:cViewPr varScale="1">
        <p:scale>
          <a:sx n="122" d="100"/>
          <a:sy n="122" d="100"/>
        </p:scale>
        <p:origin x="96" y="2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a Boccardi" userId="AzAQ8gFFVrWbgiRN6uOnj+6C0T+tydfiDt7yLLTd/uo=" providerId="None" clId="Web-{62EDE682-09BD-4527-A4FE-860C0BF45A18}"/>
    <pc:docChg chg="modSld">
      <pc:chgData name="Andrea Boccardi" userId="AzAQ8gFFVrWbgiRN6uOnj+6C0T+tydfiDt7yLLTd/uo=" providerId="None" clId="Web-{62EDE682-09BD-4527-A4FE-860C0BF45A18}" dt="2022-12-09T07:38:47.134" v="1"/>
      <pc:docMkLst>
        <pc:docMk/>
      </pc:docMkLst>
      <pc:sldChg chg="addSp delSp">
        <pc:chgData name="Andrea Boccardi" userId="AzAQ8gFFVrWbgiRN6uOnj+6C0T+tydfiDt7yLLTd/uo=" providerId="None" clId="Web-{62EDE682-09BD-4527-A4FE-860C0BF45A18}" dt="2022-12-09T07:38:47.134" v="1"/>
        <pc:sldMkLst>
          <pc:docMk/>
          <pc:sldMk cId="3464301028" sldId="279"/>
        </pc:sldMkLst>
        <pc:spChg chg="add del">
          <ac:chgData name="Andrea Boccardi" userId="AzAQ8gFFVrWbgiRN6uOnj+6C0T+tydfiDt7yLLTd/uo=" providerId="None" clId="Web-{62EDE682-09BD-4527-A4FE-860C0BF45A18}" dt="2022-12-09T07:38:47.134" v="1"/>
          <ac:spMkLst>
            <pc:docMk/>
            <pc:sldMk cId="3464301028" sldId="279"/>
            <ac:spMk id="25" creationId="{00000000-0000-0000-0000-000000000000}"/>
          </ac:spMkLst>
        </pc:spChg>
      </pc:sldChg>
    </pc:docChg>
  </pc:docChgLst>
  <pc:docChgLst>
    <pc:chgData name="Franck Guy Guillot-Vignot" userId="bEp0W42zIDwmWD+eggxOr3YlD/PONOFsR1PVAy5ePeE=" providerId="None" clId="Web-{4A698691-DECE-4812-B381-5F2243E989EB}"/>
    <pc:docChg chg="modSld">
      <pc:chgData name="Franck Guy Guillot-Vignot" userId="bEp0W42zIDwmWD+eggxOr3YlD/PONOFsR1PVAy5ePeE=" providerId="None" clId="Web-{4A698691-DECE-4812-B381-5F2243E989EB}" dt="2022-11-17T14:09:08.134" v="50" actId="14100"/>
      <pc:docMkLst>
        <pc:docMk/>
      </pc:docMkLst>
      <pc:sldChg chg="modSp">
        <pc:chgData name="Franck Guy Guillot-Vignot" userId="bEp0W42zIDwmWD+eggxOr3YlD/PONOFsR1PVAy5ePeE=" providerId="None" clId="Web-{4A698691-DECE-4812-B381-5F2243E989EB}" dt="2022-11-17T13:54:35.350" v="1" actId="20577"/>
        <pc:sldMkLst>
          <pc:docMk/>
          <pc:sldMk cId="0" sldId="256"/>
        </pc:sldMkLst>
        <pc:spChg chg="mod">
          <ac:chgData name="Franck Guy Guillot-Vignot" userId="bEp0W42zIDwmWD+eggxOr3YlD/PONOFsR1PVAy5ePeE=" providerId="None" clId="Web-{4A698691-DECE-4812-B381-5F2243E989EB}" dt="2022-11-17T13:54:35.350" v="1" actId="20577"/>
          <ac:spMkLst>
            <pc:docMk/>
            <pc:sldMk cId="0" sldId="256"/>
            <ac:spMk id="4" creationId="{00000000-0000-0000-0000-000000000000}"/>
          </ac:spMkLst>
        </pc:spChg>
      </pc:sldChg>
      <pc:sldChg chg="addSp modSp">
        <pc:chgData name="Franck Guy Guillot-Vignot" userId="bEp0W42zIDwmWD+eggxOr3YlD/PONOFsR1PVAy5ePeE=" providerId="None" clId="Web-{4A698691-DECE-4812-B381-5F2243E989EB}" dt="2022-11-17T14:07:45.443" v="32" actId="20577"/>
        <pc:sldMkLst>
          <pc:docMk/>
          <pc:sldMk cId="0" sldId="261"/>
        </pc:sldMkLst>
        <pc:spChg chg="add mod">
          <ac:chgData name="Franck Guy Guillot-Vignot" userId="bEp0W42zIDwmWD+eggxOr3YlD/PONOFsR1PVAy5ePeE=" providerId="None" clId="Web-{4A698691-DECE-4812-B381-5F2243E989EB}" dt="2022-11-17T14:07:45.443" v="32" actId="20577"/>
          <ac:spMkLst>
            <pc:docMk/>
            <pc:sldMk cId="0" sldId="261"/>
            <ac:spMk id="5" creationId="{032440FB-E33B-6933-DA73-C279F2A522B2}"/>
          </ac:spMkLst>
        </pc:spChg>
      </pc:sldChg>
      <pc:sldChg chg="addSp modSp">
        <pc:chgData name="Franck Guy Guillot-Vignot" userId="bEp0W42zIDwmWD+eggxOr3YlD/PONOFsR1PVAy5ePeE=" providerId="None" clId="Web-{4A698691-DECE-4812-B381-5F2243E989EB}" dt="2022-11-17T14:09:08.134" v="50" actId="14100"/>
        <pc:sldMkLst>
          <pc:docMk/>
          <pc:sldMk cId="0" sldId="262"/>
        </pc:sldMkLst>
        <pc:spChg chg="add mod">
          <ac:chgData name="Franck Guy Guillot-Vignot" userId="bEp0W42zIDwmWD+eggxOr3YlD/PONOFsR1PVAy5ePeE=" providerId="None" clId="Web-{4A698691-DECE-4812-B381-5F2243E989EB}" dt="2022-11-17T14:09:08.134" v="50" actId="14100"/>
          <ac:spMkLst>
            <pc:docMk/>
            <pc:sldMk cId="0" sldId="262"/>
            <ac:spMk id="5" creationId="{B11920C2-A990-368C-F153-1E83DD84FEAD}"/>
          </ac:spMkLst>
        </pc:spChg>
      </pc:sldChg>
      <pc:sldChg chg="addSp modSp">
        <pc:chgData name="Franck Guy Guillot-Vignot" userId="bEp0W42zIDwmWD+eggxOr3YlD/PONOFsR1PVAy5ePeE=" providerId="None" clId="Web-{4A698691-DECE-4812-B381-5F2243E989EB}" dt="2022-11-17T13:58:07.577" v="17" actId="20577"/>
        <pc:sldMkLst>
          <pc:docMk/>
          <pc:sldMk cId="3464301028" sldId="279"/>
        </pc:sldMkLst>
        <pc:spChg chg="add mod">
          <ac:chgData name="Franck Guy Guillot-Vignot" userId="bEp0W42zIDwmWD+eggxOr3YlD/PONOFsR1PVAy5ePeE=" providerId="None" clId="Web-{4A698691-DECE-4812-B381-5F2243E989EB}" dt="2022-11-17T13:58:07.577" v="17" actId="20577"/>
          <ac:spMkLst>
            <pc:docMk/>
            <pc:sldMk cId="3464301028" sldId="279"/>
            <ac:spMk id="2" creationId="{8F354ECE-DD45-00BA-E379-FFB1816BF610}"/>
          </ac:spMkLst>
        </pc:spChg>
      </pc:sldChg>
    </pc:docChg>
  </pc:docChgLst>
  <pc:docChgLst>
    <pc:chgData name="Michal Krupa" userId="MHAmNzmj9HhcITWab6ZqgpOHom+N+P2W0rck+vM371g=" providerId="None" clId="Web-{9DF14ABF-E7DF-4838-9934-C0EF22EC7CF7}"/>
    <pc:docChg chg="modSld">
      <pc:chgData name="Michal Krupa" userId="MHAmNzmj9HhcITWab6ZqgpOHom+N+P2W0rck+vM371g=" providerId="None" clId="Web-{9DF14ABF-E7DF-4838-9934-C0EF22EC7CF7}" dt="2022-11-21T09:37:19.887" v="1" actId="1076"/>
      <pc:docMkLst>
        <pc:docMk/>
      </pc:docMkLst>
      <pc:sldChg chg="modSp">
        <pc:chgData name="Michal Krupa" userId="MHAmNzmj9HhcITWab6ZqgpOHom+N+P2W0rck+vM371g=" providerId="None" clId="Web-{9DF14ABF-E7DF-4838-9934-C0EF22EC7CF7}" dt="2022-11-21T09:37:19.887" v="1" actId="1076"/>
        <pc:sldMkLst>
          <pc:docMk/>
          <pc:sldMk cId="3464301028" sldId="279"/>
        </pc:sldMkLst>
        <pc:spChg chg="mod">
          <ac:chgData name="Michal Krupa" userId="MHAmNzmj9HhcITWab6ZqgpOHom+N+P2W0rck+vM371g=" providerId="None" clId="Web-{9DF14ABF-E7DF-4838-9934-C0EF22EC7CF7}" dt="2022-11-21T09:37:19.887" v="1" actId="1076"/>
          <ac:spMkLst>
            <pc:docMk/>
            <pc:sldMk cId="3464301028" sldId="279"/>
            <ac:spMk id="47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711F7A-D965-42E8-9304-3EE7DDFD066C}" type="datetimeFigureOut">
              <a:rPr lang="fr-FR" smtClean="0"/>
              <a:t>09/12/2022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BY Days 16 Dec 2022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D55121-B24B-43F7-BFBF-8F602EA564B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108661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BY Days 16 Dec 2022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DF6FECB-93DD-48A5-ADD3-EB1FF6597A85}" type="datetime1">
              <a:rPr lang="en-US" smtClean="0"/>
              <a:t>12/9/2022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BY Days - 16 Dec 2022</a:t>
            </a: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5836022-918E-40D4-B607-6C43E5ADD3A2}" type="datetime1">
              <a:rPr lang="en-US" smtClean="0"/>
              <a:t>12/9/2022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BY Days - 16 Dec 2022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DB9A8A95-4628-4EBB-9266-9E6556F5C363}" type="datetime1">
              <a:rPr lang="en-US" smtClean="0"/>
              <a:t>12/9/2022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BY Days - 16 Dec 2022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CE3A772C-F40D-497F-AFF9-DDEB19A26891}" type="datetime1">
              <a:rPr lang="en-US" smtClean="0"/>
              <a:t>12/9/2022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BY Days - 16 Dec 2022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DDC3B51C-AE39-485D-A434-BC5EC8C5177A}" type="datetime1">
              <a:rPr lang="en-US" smtClean="0"/>
              <a:t>12/9/2022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BY Days - 16 Dec 2022</a:t>
            </a:r>
            <a:endParaRPr lang="en-US"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0F1C49A7-0361-4869-AE5A-CDC9D25FEF51}" type="datetime1">
              <a:rPr lang="en-US" smtClean="0"/>
              <a:t>12/9/2022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BY Days - 16 Dec 2022</a:t>
            </a: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762A9D0-9643-43F8-8042-41876EFCB314}" type="datetime1">
              <a:rPr lang="en-US" smtClean="0"/>
              <a:t>12/9/2022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BY Days - 16 Dec 2022</a:t>
            </a: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27DF31B-4195-405B-A8F5-2EB36CC23111}" type="datetime1">
              <a:rPr lang="en-US" smtClean="0"/>
              <a:t>12/9/2022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BY Days - 16 Dec 2022</a:t>
            </a: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2CBBEB77-FC21-4961-8ECE-A4BF96A39028}" type="datetime1">
              <a:rPr lang="en-US" smtClean="0"/>
              <a:t>12/9/2022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/>
              <a:t>BY Days - 16 Dec 2022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2644BE9-62A9-4E3A-8A4B-9B9EF83C9FEB}" type="datetime1">
              <a:rPr lang="en-US" smtClean="0"/>
              <a:t>12/9/2022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BY Days - 16 Dec 2022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3BFB886-7FD8-440C-A05B-5D8BB8713246}" type="datetime1">
              <a:rPr lang="en-US" smtClean="0"/>
              <a:t>12/9/2022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BY Days - 16 Dec 2022</a:t>
            </a:r>
            <a:endParaRPr lang="en-US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A29C9FC-1A3D-416F-92C2-1284A38C823A}" type="datetime1">
              <a:rPr lang="en-US" smtClean="0"/>
              <a:t>12/9/2022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BY Days - 16 Dec 2022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C6F4D30-8215-4D52-90FD-124B23B7CBC1}" type="datetime1">
              <a:rPr lang="en-US" smtClean="0"/>
              <a:t>12/9/2022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BY Days - 16 Dec 2022</a:t>
            </a: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A5A1CA0-8329-48B1-B874-F427F85DBDF4}" type="datetime1">
              <a:rPr lang="en-US" smtClean="0"/>
              <a:t>12/9/2022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BY Days - 16 Dec 2022</a:t>
            </a:r>
            <a:endParaRPr lang="en-US"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1D91D39A-1E4C-425E-937C-32CEF1A0CB1C}" type="datetime1">
              <a:rPr lang="en-US" smtClean="0"/>
              <a:t>12/9/2022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BY Days - 16 Dec 2022</a:t>
            </a: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36C1FFA-FEF8-4132-8BB4-687A2282F1FB}" type="datetime1">
              <a:rPr lang="en-US" smtClean="0"/>
              <a:t>12/9/2022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BY Days - 16 Dec 2022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</p:sldLayoutIdLst>
  <p:hf hd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7" Type="http://schemas.openxmlformats.org/officeDocument/2006/relationships/image" Target="../media/image25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jpg"/><Relationship Id="rId5" Type="http://schemas.openxmlformats.org/officeDocument/2006/relationships/image" Target="../media/image23.png"/><Relationship Id="rId4" Type="http://schemas.openxmlformats.org/officeDocument/2006/relationships/image" Target="../media/image2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7" Type="http://schemas.openxmlformats.org/officeDocument/2006/relationships/image" Target="../media/image33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jpg"/><Relationship Id="rId5" Type="http://schemas.openxmlformats.org/officeDocument/2006/relationships/image" Target="../media/image31.jp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7.jpg"/><Relationship Id="rId4" Type="http://schemas.openxmlformats.org/officeDocument/2006/relationships/image" Target="../media/image36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 algn="ctr">
              <a:defRPr/>
            </a:pPr>
            <a:r>
              <a:rPr lang="en-US" dirty="0"/>
              <a:t>Beam Position Monitor</a:t>
            </a:r>
            <a:br>
              <a:rPr lang="en-US" dirty="0"/>
            </a:br>
            <a:r>
              <a:rPr lang="en-US" dirty="0"/>
              <a:t>Test Bench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en-GB" sz="1800" dirty="0" err="1"/>
              <a:t>Guillot-vignot</a:t>
            </a:r>
            <a:r>
              <a:rPr lang="en-GB" sz="1800" dirty="0"/>
              <a:t> F</a:t>
            </a:r>
            <a:endParaRPr dirty="0"/>
          </a:p>
          <a:p>
            <a:pPr algn="l">
              <a:defRPr/>
            </a:pPr>
            <a:r>
              <a:rPr lang="en-US" sz="1800" dirty="0"/>
              <a:t>16 Dec 2022</a:t>
            </a:r>
            <a:endParaRPr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5108263-A819-D2BC-189B-CB8522BA084E}"/>
              </a:ext>
            </a:extLst>
          </p:cNvPr>
          <p:cNvGrpSpPr/>
          <p:nvPr/>
        </p:nvGrpSpPr>
        <p:grpSpPr>
          <a:xfrm>
            <a:off x="9966166" y="764704"/>
            <a:ext cx="1792154" cy="1853952"/>
            <a:chOff x="9863743" y="4797433"/>
            <a:chExt cx="1792154" cy="1853952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B2537A6D-896C-1A42-C555-F8B7630499E7}"/>
                </a:ext>
              </a:extLst>
            </p:cNvPr>
            <p:cNvSpPr/>
            <p:nvPr/>
          </p:nvSpPr>
          <p:spPr>
            <a:xfrm>
              <a:off x="10056440" y="4869160"/>
              <a:ext cx="1512168" cy="1512501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8" name="Picture 7" descr="Icon&#10;&#10;Description automatically generated">
              <a:extLst>
                <a:ext uri="{FF2B5EF4-FFF2-40B4-BE49-F238E27FC236}">
                  <a16:creationId xmlns:a16="http://schemas.microsoft.com/office/drawing/2014/main" id="{642DA7CA-8BD3-8112-1AB7-FC100C17AD8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863743" y="4797433"/>
              <a:ext cx="1792154" cy="1853952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3026" y="3761918"/>
            <a:ext cx="3020771" cy="23040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63119"/>
          </a:xfrm>
        </p:spPr>
        <p:txBody>
          <a:bodyPr/>
          <a:lstStyle/>
          <a:p>
            <a:r>
              <a:rPr lang="en-GB" dirty="0"/>
              <a:t>Control software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BI Days - 16 Dec 2022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090" y="4149788"/>
            <a:ext cx="2533796" cy="176634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130" y="1126191"/>
            <a:ext cx="2352572" cy="246837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6769" y="536501"/>
            <a:ext cx="2113287" cy="271621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65" b="2851"/>
          <a:stretch/>
        </p:blipFill>
        <p:spPr>
          <a:xfrm>
            <a:off x="7504465" y="540589"/>
            <a:ext cx="4499053" cy="2664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2233" y="3798483"/>
            <a:ext cx="1999250" cy="2230870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 flipV="1">
            <a:off x="6755313" y="5157193"/>
            <a:ext cx="1932975" cy="4320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6755313" y="3356992"/>
            <a:ext cx="1356911" cy="9361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5447928" y="3527139"/>
            <a:ext cx="0" cy="4779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2927648" y="2996952"/>
            <a:ext cx="1224136" cy="12961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 flipV="1">
            <a:off x="3143672" y="5301208"/>
            <a:ext cx="1008112" cy="3600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 bwMode="auto">
          <a:xfrm>
            <a:off x="4643861" y="5987437"/>
            <a:ext cx="160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Main program</a:t>
            </a:r>
            <a:endParaRPr lang="fr-FR" dirty="0"/>
          </a:p>
        </p:txBody>
      </p:sp>
      <p:sp>
        <p:nvSpPr>
          <p:cNvPr id="28" name="TextBox 27"/>
          <p:cNvSpPr txBox="1"/>
          <p:nvPr/>
        </p:nvSpPr>
        <p:spPr bwMode="auto">
          <a:xfrm>
            <a:off x="821579" y="3527139"/>
            <a:ext cx="17641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BPM management</a:t>
            </a:r>
            <a:endParaRPr lang="fr-FR" sz="1400" dirty="0"/>
          </a:p>
        </p:txBody>
      </p:sp>
      <p:sp>
        <p:nvSpPr>
          <p:cNvPr id="29" name="TextBox 28"/>
          <p:cNvSpPr txBox="1"/>
          <p:nvPr/>
        </p:nvSpPr>
        <p:spPr bwMode="auto">
          <a:xfrm>
            <a:off x="1151577" y="5876224"/>
            <a:ext cx="17641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CT creation</a:t>
            </a:r>
          </a:p>
        </p:txBody>
      </p:sp>
      <p:sp>
        <p:nvSpPr>
          <p:cNvPr id="31" name="TextBox 30"/>
          <p:cNvSpPr txBox="1"/>
          <p:nvPr/>
        </p:nvSpPr>
        <p:spPr bwMode="auto">
          <a:xfrm>
            <a:off x="4643861" y="3207874"/>
            <a:ext cx="17641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Calibration software</a:t>
            </a:r>
            <a:endParaRPr lang="fr-FR" sz="1400" dirty="0"/>
          </a:p>
        </p:txBody>
      </p:sp>
      <p:sp>
        <p:nvSpPr>
          <p:cNvPr id="32" name="TextBox 31"/>
          <p:cNvSpPr txBox="1"/>
          <p:nvPr/>
        </p:nvSpPr>
        <p:spPr bwMode="auto">
          <a:xfrm>
            <a:off x="8871927" y="3185900"/>
            <a:ext cx="17641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Linearity software</a:t>
            </a:r>
          </a:p>
        </p:txBody>
      </p:sp>
      <p:sp>
        <p:nvSpPr>
          <p:cNvPr id="33" name="TextBox 32"/>
          <p:cNvSpPr txBox="1"/>
          <p:nvPr/>
        </p:nvSpPr>
        <p:spPr bwMode="auto">
          <a:xfrm>
            <a:off x="8643568" y="6030113"/>
            <a:ext cx="2376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Measurement array creator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3400035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1" grpId="0"/>
      <p:bldP spid="32" grpId="0"/>
      <p:bldP spid="3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5" y="1232528"/>
            <a:ext cx="4032448" cy="4235896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</p:spPr>
        <p:txBody>
          <a:bodyPr/>
          <a:lstStyle/>
          <a:p>
            <a:r>
              <a:rPr lang="en-GB" dirty="0"/>
              <a:t>BPM Parameters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BI Days - 16 Dec 2022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4" t="12091" r="11570" b="44162"/>
          <a:stretch/>
        </p:blipFill>
        <p:spPr>
          <a:xfrm>
            <a:off x="6960096" y="3416424"/>
            <a:ext cx="3636000" cy="2052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 bwMode="auto">
          <a:xfrm>
            <a:off x="5951984" y="1232528"/>
            <a:ext cx="525658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This Virtual Instrument (VI) </a:t>
            </a:r>
            <a:r>
              <a:rPr lang="en-GB" sz="2000" dirty="0" smtClean="0"/>
              <a:t>allows </a:t>
            </a:r>
            <a:r>
              <a:rPr lang="en-GB" sz="2000" dirty="0"/>
              <a:t>the user to fill all needed measurement parameters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Name,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Shape,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Size,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Measure frequency,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Amplifier gain….</a:t>
            </a:r>
            <a:endParaRPr lang="fr-FR" dirty="0"/>
          </a:p>
        </p:txBody>
      </p:sp>
      <p:sp>
        <p:nvSpPr>
          <p:cNvPr id="2" name="TextBox 1"/>
          <p:cNvSpPr txBox="1"/>
          <p:nvPr/>
        </p:nvSpPr>
        <p:spPr bwMode="auto">
          <a:xfrm>
            <a:off x="2099557" y="5468424"/>
            <a:ext cx="16561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BPM parameters page</a:t>
            </a:r>
            <a:endParaRPr lang="fr-FR" dirty="0"/>
          </a:p>
        </p:txBody>
      </p:sp>
      <p:sp>
        <p:nvSpPr>
          <p:cNvPr id="9" name="TextBox 8"/>
          <p:cNvSpPr txBox="1"/>
          <p:nvPr/>
        </p:nvSpPr>
        <p:spPr bwMode="auto">
          <a:xfrm>
            <a:off x="8022214" y="5468424"/>
            <a:ext cx="19082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amplifier parameters page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319737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311" y="1269092"/>
            <a:ext cx="2183736" cy="2159336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Measurement point array creator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BI Days - 16 Dec 2022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311" y="3718491"/>
            <a:ext cx="2144895" cy="215708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1624" y="1271687"/>
            <a:ext cx="2139860" cy="215814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9015" y="1271791"/>
            <a:ext cx="2149953" cy="215604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9015" y="3719305"/>
            <a:ext cx="2114896" cy="215755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2140" y="3719034"/>
            <a:ext cx="2153898" cy="21600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 bwMode="auto">
          <a:xfrm>
            <a:off x="2610047" y="2087150"/>
            <a:ext cx="1649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 moves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en-GB" dirty="0"/>
              <a:t> regular offsets</a:t>
            </a:r>
            <a:endParaRPr lang="fr-FR" dirty="0"/>
          </a:p>
        </p:txBody>
      </p:sp>
      <p:sp>
        <p:nvSpPr>
          <p:cNvPr id="16" name="TextBox 15"/>
          <p:cNvSpPr txBox="1"/>
          <p:nvPr/>
        </p:nvSpPr>
        <p:spPr bwMode="auto">
          <a:xfrm>
            <a:off x="2571206" y="4535422"/>
            <a:ext cx="16485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V moves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en-GB" dirty="0"/>
              <a:t> manual offsets</a:t>
            </a:r>
            <a:endParaRPr lang="fr-FR" dirty="0"/>
          </a:p>
        </p:txBody>
      </p:sp>
      <p:sp>
        <p:nvSpPr>
          <p:cNvPr id="17" name="TextBox 16"/>
          <p:cNvSpPr txBox="1"/>
          <p:nvPr/>
        </p:nvSpPr>
        <p:spPr bwMode="auto">
          <a:xfrm>
            <a:off x="6528975" y="1973228"/>
            <a:ext cx="16124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Moves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en-GB" dirty="0"/>
              <a:t> rotation</a:t>
            </a:r>
            <a:endParaRPr lang="fr-FR" dirty="0"/>
          </a:p>
        </p:txBody>
      </p:sp>
      <p:sp>
        <p:nvSpPr>
          <p:cNvPr id="18" name="TextBox 17"/>
          <p:cNvSpPr txBox="1"/>
          <p:nvPr/>
        </p:nvSpPr>
        <p:spPr bwMode="auto">
          <a:xfrm>
            <a:off x="6598813" y="4537424"/>
            <a:ext cx="17277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Array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en-GB" dirty="0"/>
              <a:t> general offsets</a:t>
            </a:r>
            <a:endParaRPr lang="fr-FR" dirty="0"/>
          </a:p>
        </p:txBody>
      </p:sp>
      <p:sp>
        <p:nvSpPr>
          <p:cNvPr id="19" name="TextBox 18"/>
          <p:cNvSpPr txBox="1"/>
          <p:nvPr/>
        </p:nvSpPr>
        <p:spPr bwMode="auto">
          <a:xfrm>
            <a:off x="10658968" y="1972279"/>
            <a:ext cx="15426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Circular moves</a:t>
            </a:r>
            <a:endParaRPr lang="fr-FR" dirty="0"/>
          </a:p>
        </p:txBody>
      </p:sp>
      <p:sp>
        <p:nvSpPr>
          <p:cNvPr id="20" name="TextBox 19"/>
          <p:cNvSpPr txBox="1"/>
          <p:nvPr/>
        </p:nvSpPr>
        <p:spPr bwMode="auto">
          <a:xfrm>
            <a:off x="10658630" y="4333101"/>
            <a:ext cx="15426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Moves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en-GB" dirty="0"/>
              <a:t> distance optimization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410405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5127"/>
          </a:xfrm>
        </p:spPr>
        <p:txBody>
          <a:bodyPr/>
          <a:lstStyle/>
          <a:p>
            <a:r>
              <a:rPr lang="en-GB" dirty="0"/>
              <a:t>Bench calibration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BI Days - 16 Dec 2022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47" y="1305835"/>
            <a:ext cx="2446705" cy="1692000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142" y="3717032"/>
            <a:ext cx="2902514" cy="1872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5949" y="1300406"/>
            <a:ext cx="2349323" cy="1692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6999" y="3710950"/>
            <a:ext cx="2747222" cy="187006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 bwMode="auto">
          <a:xfrm>
            <a:off x="7830665" y="1761299"/>
            <a:ext cx="374441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Calibration VI guides the  users through the required manual step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Measure all points for the wire centre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Define calculated centre as the new motors centre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99% automated with CT calibration mode</a:t>
            </a:r>
            <a:endParaRPr lang="fr-FR" dirty="0"/>
          </a:p>
        </p:txBody>
      </p:sp>
      <p:sp>
        <p:nvSpPr>
          <p:cNvPr id="14" name="TextBox 13"/>
          <p:cNvSpPr txBox="1"/>
          <p:nvPr/>
        </p:nvSpPr>
        <p:spPr bwMode="auto">
          <a:xfrm>
            <a:off x="81396" y="5589032"/>
            <a:ext cx="36760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Measurement point and centre values</a:t>
            </a:r>
            <a:r>
              <a:rPr lang="fr-FR" sz="1600" dirty="0"/>
              <a:t>.</a:t>
            </a:r>
            <a:endParaRPr lang="en-GB" sz="1600" dirty="0"/>
          </a:p>
        </p:txBody>
      </p:sp>
      <p:sp>
        <p:nvSpPr>
          <p:cNvPr id="16" name="TextBox 15"/>
          <p:cNvSpPr txBox="1"/>
          <p:nvPr/>
        </p:nvSpPr>
        <p:spPr bwMode="auto">
          <a:xfrm>
            <a:off x="3951878" y="5589032"/>
            <a:ext cx="35974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Manual correction for column system.</a:t>
            </a:r>
          </a:p>
        </p:txBody>
      </p:sp>
      <p:sp>
        <p:nvSpPr>
          <p:cNvPr id="17" name="TextBox 16"/>
          <p:cNvSpPr txBox="1"/>
          <p:nvPr/>
        </p:nvSpPr>
        <p:spPr bwMode="auto">
          <a:xfrm>
            <a:off x="3670552" y="2983251"/>
            <a:ext cx="41601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Wire initial positioning for optical calibration.</a:t>
            </a:r>
          </a:p>
        </p:txBody>
      </p:sp>
      <p:sp>
        <p:nvSpPr>
          <p:cNvPr id="18" name="TextBox 17"/>
          <p:cNvSpPr txBox="1"/>
          <p:nvPr/>
        </p:nvSpPr>
        <p:spPr bwMode="auto">
          <a:xfrm>
            <a:off x="608354" y="2992406"/>
            <a:ext cx="26244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Centring method selection.</a:t>
            </a:r>
          </a:p>
        </p:txBody>
      </p:sp>
    </p:spTree>
    <p:extLst>
      <p:ext uri="{BB962C8B-B14F-4D97-AF65-F5344CB8AC3E}">
        <p14:creationId xmlns:p14="http://schemas.microsoft.com/office/powerpoint/2010/main" val="20968825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5832027" cy="607135"/>
          </a:xfrm>
        </p:spPr>
        <p:txBody>
          <a:bodyPr/>
          <a:lstStyle/>
          <a:p>
            <a:r>
              <a:rPr lang="en-GB" dirty="0" smtClean="0"/>
              <a:t>Sensitivity scan </a:t>
            </a:r>
            <a:r>
              <a:rPr lang="en-GB" dirty="0" smtClean="0"/>
              <a:t>software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BI Days - 16 Dec 2022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14</a:t>
            </a:fld>
            <a:endParaRPr lang="en-US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89" y="1124744"/>
            <a:ext cx="6931721" cy="4608512"/>
          </a:xfr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" b="51050"/>
          <a:stretch/>
        </p:blipFill>
        <p:spPr>
          <a:xfrm>
            <a:off x="7824192" y="2187000"/>
            <a:ext cx="4101904" cy="2484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 bwMode="auto">
          <a:xfrm>
            <a:off x="9013369" y="4797152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CSV output file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0219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 large number of sensors </a:t>
            </a:r>
            <a:r>
              <a:rPr lang="en-GB" dirty="0"/>
              <a:t>have been </a:t>
            </a:r>
            <a:r>
              <a:rPr lang="en-GB" dirty="0" smtClean="0"/>
              <a:t>already </a:t>
            </a:r>
            <a:r>
              <a:rPr lang="en-GB" dirty="0"/>
              <a:t>successfully </a:t>
            </a:r>
            <a:r>
              <a:rPr lang="en-GB" dirty="0"/>
              <a:t>measured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quality of the measurements improves with each evolution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Different possibilities of measurements are offered to the user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Soon a new </a:t>
            </a:r>
            <a:r>
              <a:rPr lang="en-GB" dirty="0" smtClean="0"/>
              <a:t>software </a:t>
            </a:r>
            <a:r>
              <a:rPr lang="en-GB" dirty="0"/>
              <a:t>environment, more user friendly.</a:t>
            </a:r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BI Days - 16 Dec 2022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6757" y="3717032"/>
            <a:ext cx="1428234" cy="2300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669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51151"/>
          </a:xfrm>
        </p:spPr>
        <p:txBody>
          <a:bodyPr/>
          <a:lstStyle/>
          <a:p>
            <a:r>
              <a:rPr lang="en-US" dirty="0"/>
              <a:t>Beam Position Monitor (BPM) : Working principle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BI Days - 16 Dec 2022</a:t>
            </a:r>
            <a:endParaRPr lang="en-US" dirty="0"/>
          </a:p>
        </p:txBody>
      </p:sp>
      <p:sp>
        <p:nvSpPr>
          <p:cNvPr id="7" name="Donut 6"/>
          <p:cNvSpPr/>
          <p:nvPr/>
        </p:nvSpPr>
        <p:spPr>
          <a:xfrm>
            <a:off x="1343472" y="2276872"/>
            <a:ext cx="2052762" cy="1994520"/>
          </a:xfrm>
          <a:prstGeom prst="donut">
            <a:avLst>
              <a:gd name="adj" fmla="val 328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0" name="Donut 9"/>
          <p:cNvSpPr/>
          <p:nvPr/>
        </p:nvSpPr>
        <p:spPr>
          <a:xfrm>
            <a:off x="1505757" y="2420888"/>
            <a:ext cx="1728192" cy="1706488"/>
          </a:xfrm>
          <a:prstGeom prst="donut">
            <a:avLst>
              <a:gd name="adj" fmla="val 131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1" name="Cross 10"/>
          <p:cNvSpPr/>
          <p:nvPr/>
        </p:nvSpPr>
        <p:spPr>
          <a:xfrm rot="18900000">
            <a:off x="1485302" y="2389581"/>
            <a:ext cx="1769102" cy="1769102"/>
          </a:xfrm>
          <a:prstGeom prst="plus">
            <a:avLst>
              <a:gd name="adj" fmla="val 41989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118908" y="3266049"/>
            <a:ext cx="2565358" cy="80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2362331" y="1924714"/>
            <a:ext cx="7522" cy="26003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 bwMode="auto">
          <a:xfrm>
            <a:off x="3449122" y="2896717"/>
            <a:ext cx="6164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H+</a:t>
            </a:r>
            <a:endParaRPr lang="fr-FR" dirty="0"/>
          </a:p>
        </p:txBody>
      </p:sp>
      <p:sp>
        <p:nvSpPr>
          <p:cNvPr id="22" name="TextBox 21"/>
          <p:cNvSpPr txBox="1"/>
          <p:nvPr/>
        </p:nvSpPr>
        <p:spPr bwMode="auto">
          <a:xfrm>
            <a:off x="836410" y="2896717"/>
            <a:ext cx="6164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H-</a:t>
            </a:r>
            <a:endParaRPr lang="fr-FR" dirty="0"/>
          </a:p>
        </p:txBody>
      </p:sp>
      <p:sp>
        <p:nvSpPr>
          <p:cNvPr id="23" name="TextBox 22"/>
          <p:cNvSpPr txBox="1"/>
          <p:nvPr/>
        </p:nvSpPr>
        <p:spPr bwMode="auto">
          <a:xfrm>
            <a:off x="2362331" y="1907539"/>
            <a:ext cx="6164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V+</a:t>
            </a:r>
            <a:endParaRPr lang="fr-FR" dirty="0"/>
          </a:p>
        </p:txBody>
      </p:sp>
      <p:sp>
        <p:nvSpPr>
          <p:cNvPr id="24" name="TextBox 23"/>
          <p:cNvSpPr txBox="1"/>
          <p:nvPr/>
        </p:nvSpPr>
        <p:spPr bwMode="auto">
          <a:xfrm>
            <a:off x="2322048" y="4265124"/>
            <a:ext cx="6164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V-</a:t>
            </a:r>
            <a:endParaRPr lang="fr-FR" dirty="0"/>
          </a:p>
        </p:txBody>
      </p:sp>
      <p:sp>
        <p:nvSpPr>
          <p:cNvPr id="26" name="Oval 25"/>
          <p:cNvSpPr/>
          <p:nvPr/>
        </p:nvSpPr>
        <p:spPr>
          <a:xfrm>
            <a:off x="2289841" y="3201642"/>
            <a:ext cx="144980" cy="14498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Up Arrow 27"/>
          <p:cNvSpPr/>
          <p:nvPr/>
        </p:nvSpPr>
        <p:spPr>
          <a:xfrm>
            <a:off x="3879229" y="2716930"/>
            <a:ext cx="136768" cy="319168"/>
          </a:xfrm>
          <a:prstGeom prst="up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35"/>
          <p:cNvSpPr/>
          <p:nvPr/>
        </p:nvSpPr>
        <p:spPr>
          <a:xfrm>
            <a:off x="3911499" y="2855666"/>
            <a:ext cx="72228" cy="410383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Up Arrow 37"/>
          <p:cNvSpPr/>
          <p:nvPr/>
        </p:nvSpPr>
        <p:spPr>
          <a:xfrm>
            <a:off x="760044" y="2771119"/>
            <a:ext cx="133471" cy="263610"/>
          </a:xfrm>
          <a:prstGeom prst="up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Rectangle 38"/>
          <p:cNvSpPr/>
          <p:nvPr/>
        </p:nvSpPr>
        <p:spPr>
          <a:xfrm>
            <a:off x="790758" y="3028481"/>
            <a:ext cx="70487" cy="238203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Up Arrow 39"/>
          <p:cNvSpPr/>
          <p:nvPr/>
        </p:nvSpPr>
        <p:spPr>
          <a:xfrm>
            <a:off x="2858557" y="1825966"/>
            <a:ext cx="136768" cy="319168"/>
          </a:xfrm>
          <a:prstGeom prst="up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Rectangle 40"/>
          <p:cNvSpPr/>
          <p:nvPr/>
        </p:nvSpPr>
        <p:spPr>
          <a:xfrm>
            <a:off x="2890827" y="1986665"/>
            <a:ext cx="72228" cy="38506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Up Arrow 41"/>
          <p:cNvSpPr/>
          <p:nvPr/>
        </p:nvSpPr>
        <p:spPr>
          <a:xfrm>
            <a:off x="2856097" y="4185808"/>
            <a:ext cx="136768" cy="319168"/>
          </a:xfrm>
          <a:prstGeom prst="up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Rectangle 42"/>
          <p:cNvSpPr/>
          <p:nvPr/>
        </p:nvSpPr>
        <p:spPr>
          <a:xfrm>
            <a:off x="2888367" y="4346507"/>
            <a:ext cx="72228" cy="38506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Box 24"/>
              <p:cNvSpPr txBox="1"/>
              <p:nvPr/>
            </p:nvSpPr>
            <p:spPr bwMode="auto">
              <a:xfrm>
                <a:off x="4448565" y="1124744"/>
                <a:ext cx="7589240" cy="54474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Most BPMs have four </a:t>
                </a:r>
                <a:r>
                  <a:rPr lang="en-GB" sz="2000" dirty="0" smtClean="0"/>
                  <a:t>sensors.</a:t>
                </a:r>
                <a:endParaRPr lang="en-GB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When the beam moves, the signal generated by each BPM sensor changes. The closer the beam is to the sensor, the stronger the output signal is.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Delta</a:t>
                </a:r>
                <a:r>
                  <a:rPr lang="en-GB" baseline="-25000" dirty="0"/>
                  <a:t>(H)</a:t>
                </a:r>
                <a:r>
                  <a:rPr lang="en-GB" dirty="0"/>
                  <a:t>= (H+) - (H-)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Delta </a:t>
                </a:r>
                <a:r>
                  <a:rPr lang="en-GB" baseline="-25000" dirty="0"/>
                  <a:t>(V)</a:t>
                </a:r>
                <a:r>
                  <a:rPr lang="en-GB" dirty="0"/>
                  <a:t>= (V+) - (V-)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Sigma (</a:t>
                </a:r>
                <a:r>
                  <a:rPr lang="en-GB" dirty="0">
                    <a:sym typeface="Symbol" panose="05050102010706020507" pitchFamily="18" charset="2"/>
                  </a:rPr>
                  <a:t>) : (H+) + (H-) + (V+) + (V-)</a:t>
                </a:r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S : sensitivity of the BPM to the beam position change.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O</a:t>
                </a:r>
                <a:r>
                  <a:rPr lang="en-GB" baseline="-25000" dirty="0"/>
                  <a:t>(axis)</a:t>
                </a:r>
                <a:r>
                  <a:rPr lang="en-GB" dirty="0"/>
                  <a:t> : offset between mechanical and electrical centres on the axis. </a:t>
                </a:r>
                <a:endParaRPr lang="en-GB" baseline="-25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The beam position is calculated as:	</a:t>
                </a:r>
                <a:endParaRPr lang="en-GB" sz="1600" dirty="0">
                  <a:sym typeface="Symbol" panose="05050102010706020507" pitchFamily="18" charset="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3200" b="0" i="0" smtClean="0">
                          <a:latin typeface="Cambria Math" panose="02040503050406030204" pitchFamily="18" charset="0"/>
                        </a:rPr>
                        <m:t>P</m:t>
                      </m:r>
                      <m:r>
                        <a:rPr lang="en-GB" sz="32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32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GB" sz="3200" dirty="0">
                              <a:sym typeface="Symbol" panose="05050102010706020507" pitchFamily="18" charset="2"/>
                            </a:rPr>
                            <m:t></m:t>
                          </m:r>
                          <m:r>
                            <m:rPr>
                              <m:nor/>
                            </m:rPr>
                            <a:rPr lang="en-GB" sz="3200" baseline="-25000" dirty="0"/>
                            <m:t>(</m:t>
                          </m:r>
                          <m:r>
                            <m:rPr>
                              <m:nor/>
                            </m:rPr>
                            <a:rPr lang="en-GB" sz="3200" baseline="-25000" dirty="0"/>
                            <m:t>axis</m:t>
                          </m:r>
                          <m:r>
                            <m:rPr>
                              <m:nor/>
                            </m:rPr>
                            <a:rPr lang="en-GB" sz="3200" baseline="-25000" dirty="0"/>
                            <m:t>)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GB" sz="3200" dirty="0">
                              <a:sym typeface="Symbol" panose="05050102010706020507" pitchFamily="18" charset="2"/>
                            </a:rPr>
                            <m:t></m:t>
                          </m:r>
                        </m:den>
                      </m:f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nor/>
                        </m:rPr>
                        <a:rPr lang="en-GB" sz="3200" dirty="0"/>
                        <m:t>O</m:t>
                      </m:r>
                      <m:r>
                        <m:rPr>
                          <m:nor/>
                        </m:rPr>
                        <a:rPr lang="en-GB" sz="3200" baseline="-25000" dirty="0"/>
                        <m:t>(</m:t>
                      </m:r>
                      <m:r>
                        <m:rPr>
                          <m:nor/>
                        </m:rPr>
                        <a:rPr lang="en-GB" sz="3200" baseline="-25000" dirty="0"/>
                        <m:t>axis</m:t>
                      </m:r>
                      <m:r>
                        <m:rPr>
                          <m:nor/>
                        </m:rPr>
                        <a:rPr lang="en-GB" sz="3200" baseline="-25000" dirty="0"/>
                        <m:t>)</m:t>
                      </m:r>
                    </m:oMath>
                  </m:oMathPara>
                </a14:m>
                <a:endParaRPr lang="en-GB" sz="3200" dirty="0"/>
              </a:p>
              <a:p>
                <a:r>
                  <a:rPr lang="en-GB" dirty="0"/>
                  <a:t>		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/>
              </a:p>
            </p:txBody>
          </p:sp>
        </mc:Choice>
        <mc:Fallback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448565" y="1124744"/>
                <a:ext cx="7589240" cy="5447453"/>
              </a:xfrm>
              <a:prstGeom prst="rect">
                <a:avLst/>
              </a:prstGeom>
              <a:blipFill>
                <a:blip r:embed="rId2"/>
                <a:stretch>
                  <a:fillRect l="-723" t="-56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8F354ECE-DD45-00BA-E379-FFB1816BF610}"/>
              </a:ext>
            </a:extLst>
          </p:cNvPr>
          <p:cNvSpPr txBox="1"/>
          <p:nvPr/>
        </p:nvSpPr>
        <p:spPr bwMode="auto">
          <a:xfrm>
            <a:off x="790758" y="5412441"/>
            <a:ext cx="3274823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200" dirty="0"/>
              <a:t>Arrow represent sensors output signal</a:t>
            </a:r>
            <a:br>
              <a:rPr lang="en-GB" sz="1200" dirty="0"/>
            </a:br>
            <a:r>
              <a:rPr lang="en-GB" sz="1200" dirty="0"/>
              <a:t>longer arrow = stronger signal</a:t>
            </a:r>
          </a:p>
        </p:txBody>
      </p:sp>
    </p:spTree>
    <p:extLst>
      <p:ext uri="{BB962C8B-B14F-4D97-AF65-F5344CB8AC3E}">
        <p14:creationId xmlns:p14="http://schemas.microsoft.com/office/powerpoint/2010/main" val="3464301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-4.81481E-6 L 0.04727 0.033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57" y="169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2.59259E-6 L 4.79167E-6 -0.0275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8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2.59259E-6 L -4.79167E-6 0.0233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15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3.7037E-7 L -3.54167E-6 0.0138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9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-3.7037E-7 L -4.58333E-6 -0.0175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8" grpId="0" animBg="1"/>
      <p:bldP spid="38" grpId="0" animBg="1"/>
      <p:bldP spid="40" grpId="0" animBg="1"/>
      <p:bldP spid="4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7301" y="3536073"/>
            <a:ext cx="4048464" cy="2234126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dirty="0"/>
              <a:t>Goal of the test bench</a:t>
            </a:r>
            <a:endParaRPr dirty="0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3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BI Days - 16 Dec 2022</a:t>
            </a:r>
            <a:endParaRPr lang="en-US" dirty="0"/>
          </a:p>
        </p:txBody>
      </p:sp>
      <p:sp>
        <p:nvSpPr>
          <p:cNvPr id="10" name="Can 9"/>
          <p:cNvSpPr/>
          <p:nvPr/>
        </p:nvSpPr>
        <p:spPr>
          <a:xfrm>
            <a:off x="1275959" y="3717032"/>
            <a:ext cx="1728192" cy="1872208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" name="Straight Connector 12"/>
          <p:cNvCxnSpPr>
            <a:stCxn id="10" idx="0"/>
          </p:cNvCxnSpPr>
          <p:nvPr/>
        </p:nvCxnSpPr>
        <p:spPr>
          <a:xfrm flipV="1">
            <a:off x="2140055" y="3249588"/>
            <a:ext cx="0" cy="89949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 bwMode="auto">
          <a:xfrm flipV="1">
            <a:off x="2140055" y="5589240"/>
            <a:ext cx="0" cy="5040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Flowchart: Direct Access Storage 24"/>
          <p:cNvSpPr/>
          <p:nvPr/>
        </p:nvSpPr>
        <p:spPr>
          <a:xfrm>
            <a:off x="2980626" y="4437112"/>
            <a:ext cx="191066" cy="402724"/>
          </a:xfrm>
          <a:prstGeom prst="flowChartMagneticDrum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Flowchart: Direct Access Storage 25"/>
          <p:cNvSpPr/>
          <p:nvPr/>
        </p:nvSpPr>
        <p:spPr bwMode="auto">
          <a:xfrm rot="10800000">
            <a:off x="1108418" y="4437112"/>
            <a:ext cx="191066" cy="402724"/>
          </a:xfrm>
          <a:prstGeom prst="flowChartMagneticDrum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Oval 26"/>
          <p:cNvSpPr/>
          <p:nvPr/>
        </p:nvSpPr>
        <p:spPr>
          <a:xfrm>
            <a:off x="1952704" y="4573544"/>
            <a:ext cx="374702" cy="402724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/>
          <p:cNvSpPr/>
          <p:nvPr/>
        </p:nvSpPr>
        <p:spPr bwMode="auto">
          <a:xfrm>
            <a:off x="1767490" y="2923236"/>
            <a:ext cx="6142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B050"/>
                </a:solidFill>
              </a:rPr>
              <a:t>H=?</a:t>
            </a:r>
            <a:endParaRPr lang="fr-FR" dirty="0"/>
          </a:p>
        </p:txBody>
      </p:sp>
      <p:sp>
        <p:nvSpPr>
          <p:cNvPr id="31" name="Rectangle 30"/>
          <p:cNvSpPr/>
          <p:nvPr/>
        </p:nvSpPr>
        <p:spPr bwMode="auto">
          <a:xfrm>
            <a:off x="2773135" y="3503042"/>
            <a:ext cx="6014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B050"/>
                </a:solidFill>
              </a:rPr>
              <a:t>V=?</a:t>
            </a:r>
            <a:endParaRPr lang="fr-FR" dirty="0"/>
          </a:p>
        </p:txBody>
      </p:sp>
      <p:sp>
        <p:nvSpPr>
          <p:cNvPr id="3" name="TextBox 2"/>
          <p:cNvSpPr txBox="1"/>
          <p:nvPr/>
        </p:nvSpPr>
        <p:spPr bwMode="auto">
          <a:xfrm>
            <a:off x="8400256" y="1080000"/>
            <a:ext cx="34200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tx2"/>
                </a:solidFill>
              </a:rPr>
              <a:t>So the goal of the test bench is to characterise those two values.</a:t>
            </a:r>
          </a:p>
          <a:p>
            <a:endParaRPr lang="fr-FR" dirty="0"/>
          </a:p>
        </p:txBody>
      </p:sp>
      <p:sp>
        <p:nvSpPr>
          <p:cNvPr id="7" name="TextBox 6"/>
          <p:cNvSpPr txBox="1"/>
          <p:nvPr/>
        </p:nvSpPr>
        <p:spPr bwMode="auto">
          <a:xfrm>
            <a:off x="4259262" y="1080000"/>
            <a:ext cx="3420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en-GB" sz="2000" dirty="0">
                <a:solidFill>
                  <a:schemeClr val="tx2"/>
                </a:solidFill>
              </a:rPr>
              <a:t>To know the position, we need to know the Sensitivity and Offset</a:t>
            </a:r>
            <a:r>
              <a:rPr lang="en-GB" sz="2000" baseline="-25000" dirty="0">
                <a:solidFill>
                  <a:schemeClr val="tx2"/>
                </a:solidFill>
              </a:rPr>
              <a:t>(axis) </a:t>
            </a:r>
            <a:r>
              <a:rPr lang="en-GB" sz="2000" dirty="0">
                <a:solidFill>
                  <a:schemeClr val="tx2"/>
                </a:solidFill>
              </a:rPr>
              <a:t>value of the sensors.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5087888" y="4464000"/>
            <a:ext cx="2016224" cy="0"/>
          </a:xfrm>
          <a:prstGeom prst="line">
            <a:avLst/>
          </a:prstGeom>
          <a:ln w="9525" cap="flat" cmpd="sng" algn="ctr">
            <a:solidFill>
              <a:srgbClr val="00B05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6109200" y="3789040"/>
            <a:ext cx="0" cy="1368152"/>
          </a:xfrm>
          <a:prstGeom prst="line">
            <a:avLst/>
          </a:prstGeom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2" name="Can 41"/>
          <p:cNvSpPr/>
          <p:nvPr/>
        </p:nvSpPr>
        <p:spPr bwMode="auto">
          <a:xfrm>
            <a:off x="9103291" y="3717032"/>
            <a:ext cx="1728192" cy="1872208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3" name="Straight Connector 42"/>
          <p:cNvCxnSpPr>
            <a:stCxn id="42" idx="0"/>
          </p:cNvCxnSpPr>
          <p:nvPr/>
        </p:nvCxnSpPr>
        <p:spPr bwMode="auto">
          <a:xfrm flipV="1">
            <a:off x="9967387" y="3249588"/>
            <a:ext cx="0" cy="89949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 bwMode="auto">
          <a:xfrm flipV="1">
            <a:off x="9967387" y="5589240"/>
            <a:ext cx="0" cy="5040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Flowchart: Direct Access Storage 44"/>
          <p:cNvSpPr/>
          <p:nvPr/>
        </p:nvSpPr>
        <p:spPr bwMode="auto">
          <a:xfrm>
            <a:off x="10807958" y="4437112"/>
            <a:ext cx="191066" cy="402724"/>
          </a:xfrm>
          <a:prstGeom prst="flowChartMagneticDrum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Flowchart: Direct Access Storage 45"/>
          <p:cNvSpPr/>
          <p:nvPr/>
        </p:nvSpPr>
        <p:spPr bwMode="auto">
          <a:xfrm rot="10800000">
            <a:off x="8935750" y="4437112"/>
            <a:ext cx="191066" cy="402724"/>
          </a:xfrm>
          <a:prstGeom prst="flowChartMagneticDrum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Oval 46"/>
          <p:cNvSpPr/>
          <p:nvPr/>
        </p:nvSpPr>
        <p:spPr bwMode="auto">
          <a:xfrm>
            <a:off x="9780036" y="4573544"/>
            <a:ext cx="374702" cy="402724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Rectangle 47"/>
          <p:cNvSpPr/>
          <p:nvPr/>
        </p:nvSpPr>
        <p:spPr bwMode="auto">
          <a:xfrm>
            <a:off x="9594822" y="2923236"/>
            <a:ext cx="8980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B050"/>
                </a:solidFill>
              </a:rPr>
              <a:t>H 0</a:t>
            </a:r>
            <a:r>
              <a:rPr lang="en-GB" dirty="0">
                <a:solidFill>
                  <a:srgbClr val="00B050"/>
                </a:solidFill>
                <a:sym typeface="Wingdings" panose="05000000000000000000" pitchFamily="2" charset="2"/>
              </a:rPr>
              <a:t>7</a:t>
            </a:r>
          </a:p>
        </p:txBody>
      </p:sp>
      <p:sp>
        <p:nvSpPr>
          <p:cNvPr id="49" name="Rectangle 48"/>
          <p:cNvSpPr/>
          <p:nvPr/>
        </p:nvSpPr>
        <p:spPr bwMode="auto">
          <a:xfrm>
            <a:off x="10600467" y="3503042"/>
            <a:ext cx="8851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B050"/>
                </a:solidFill>
              </a:rPr>
              <a:t>V 0</a:t>
            </a:r>
            <a:r>
              <a:rPr lang="en-GB" dirty="0">
                <a:solidFill>
                  <a:srgbClr val="00B050"/>
                </a:solidFill>
                <a:sym typeface="Wingdings" panose="05000000000000000000" pitchFamily="2" charset="2"/>
              </a:rPr>
              <a:t>5</a:t>
            </a:r>
            <a:endParaRPr lang="fr-FR" dirty="0"/>
          </a:p>
        </p:txBody>
      </p:sp>
      <p:sp>
        <p:nvSpPr>
          <p:cNvPr id="55" name="TextBox 54"/>
          <p:cNvSpPr txBox="1"/>
          <p:nvPr/>
        </p:nvSpPr>
        <p:spPr bwMode="auto">
          <a:xfrm>
            <a:off x="617406" y="1080000"/>
            <a:ext cx="3420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en-GB" sz="2000" dirty="0">
                <a:solidFill>
                  <a:schemeClr val="tx2"/>
                </a:solidFill>
              </a:rPr>
              <a:t>Into the machine, users want to know the position of the beam.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2440FB-E33B-6933-DA73-C279F2A522B2}"/>
              </a:ext>
            </a:extLst>
          </p:cNvPr>
          <p:cNvSpPr txBox="1"/>
          <p:nvPr/>
        </p:nvSpPr>
        <p:spPr bwMode="auto">
          <a:xfrm>
            <a:off x="4455068" y="5795379"/>
            <a:ext cx="365850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/>
              <a:t>In general, S is not a constant!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85185E-6 L 0.04727 -0.0335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57" y="-169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3.7037E-7 L 0.04727 -0.0365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57" y="-18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path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07407E-6 L 0 -0.066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356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4.81481E-6 L 0.06393 -0.0013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0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-1.85185E-6 L 0.04726 -0.0335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57" y="-169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-3.7037E-7 L 0.04726 -0.03657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57" y="-18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535127"/>
          </a:xfrm>
        </p:spPr>
        <p:txBody>
          <a:bodyPr/>
          <a:lstStyle/>
          <a:p>
            <a:pPr>
              <a:defRPr/>
            </a:pPr>
            <a:r>
              <a:rPr lang="en-US" dirty="0"/>
              <a:t>BPM Test bench principle</a:t>
            </a:r>
            <a:endParaRPr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4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BI Days - 16 Dec 2022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394943" y="1631257"/>
            <a:ext cx="5611813" cy="3595486"/>
          </a:xfrm>
        </p:spPr>
        <p:txBody>
          <a:bodyPr/>
          <a:lstStyle/>
          <a:p>
            <a:pPr algn="just"/>
            <a:r>
              <a:rPr lang="en-GB" b="0" dirty="0"/>
              <a:t>To obtain the BPM parameters 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b="0" dirty="0"/>
              <a:t>The beam passing through the sensor is simulated by a wire connected to a vector network analyser (VNA</a:t>
            </a:r>
            <a:r>
              <a:rPr lang="en-GB" b="0" dirty="0" smtClean="0"/>
              <a:t>).</a:t>
            </a:r>
            <a:endParaRPr lang="en-GB" b="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b="0" dirty="0"/>
              <a:t>The wire is stretched on a frame moved to a known positions by two motors.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b="0" dirty="0"/>
              <a:t>BPM outputs are measured by a VNA, then computed to obtain sensitivity and offset of each axis.</a:t>
            </a:r>
          </a:p>
          <a:p>
            <a:endParaRPr lang="en-GB" dirty="0"/>
          </a:p>
        </p:txBody>
      </p:sp>
      <p:pic>
        <p:nvPicPr>
          <p:cNvPr id="24" name="Content Placeholder 2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9890">
            <a:off x="7457693" y="479890"/>
            <a:ext cx="3359558" cy="5347793"/>
          </a:xfrm>
        </p:spPr>
      </p:pic>
      <p:sp>
        <p:nvSpPr>
          <p:cNvPr id="6" name="Rectangle 5"/>
          <p:cNvSpPr/>
          <p:nvPr/>
        </p:nvSpPr>
        <p:spPr>
          <a:xfrm>
            <a:off x="8896804" y="417482"/>
            <a:ext cx="1898393" cy="4750071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extBox 6"/>
          <p:cNvSpPr txBox="1"/>
          <p:nvPr/>
        </p:nvSpPr>
        <p:spPr bwMode="auto">
          <a:xfrm>
            <a:off x="10765456" y="2662697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B050"/>
                </a:solidFill>
              </a:rPr>
              <a:t>Frame</a:t>
            </a:r>
            <a:endParaRPr lang="fr-FR" dirty="0">
              <a:solidFill>
                <a:srgbClr val="00B05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8976320" y="764704"/>
            <a:ext cx="0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 bwMode="auto">
          <a:xfrm>
            <a:off x="8976320" y="4513275"/>
            <a:ext cx="0" cy="3558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 bwMode="auto">
          <a:xfrm>
            <a:off x="6657973" y="2708920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B050"/>
                </a:solidFill>
              </a:rPr>
              <a:t>Wire</a:t>
            </a:r>
            <a:endParaRPr lang="fr-FR" dirty="0">
              <a:solidFill>
                <a:srgbClr val="00B050"/>
              </a:solidFill>
            </a:endParaRPr>
          </a:p>
        </p:txBody>
      </p:sp>
      <p:cxnSp>
        <p:nvCxnSpPr>
          <p:cNvPr id="16" name="Straight Arrow Connector 15"/>
          <p:cNvCxnSpPr>
            <a:stCxn id="14" idx="3"/>
          </p:cNvCxnSpPr>
          <p:nvPr/>
        </p:nvCxnSpPr>
        <p:spPr>
          <a:xfrm flipV="1">
            <a:off x="7317128" y="1124744"/>
            <a:ext cx="1659192" cy="176884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4" idx="3"/>
          </p:cNvCxnSpPr>
          <p:nvPr/>
        </p:nvCxnSpPr>
        <p:spPr>
          <a:xfrm>
            <a:off x="7317128" y="2893586"/>
            <a:ext cx="1659192" cy="1831558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 bwMode="auto">
          <a:xfrm>
            <a:off x="9192344" y="4786006"/>
            <a:ext cx="1440160" cy="68280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/>
          <p:cNvSpPr/>
          <p:nvPr/>
        </p:nvSpPr>
        <p:spPr>
          <a:xfrm>
            <a:off x="10561738" y="5226743"/>
            <a:ext cx="889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B050"/>
                </a:solidFill>
              </a:rPr>
              <a:t>Motors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/>
      <p:bldP spid="7" grpId="1"/>
      <p:bldP spid="14" grpId="0"/>
      <p:bldP spid="14" grpId="1"/>
      <p:bldP spid="20" grpId="0" animBg="1"/>
      <p:bldP spid="20" grpId="1" animBg="1"/>
      <p:bldP spid="21" grpId="0"/>
      <p:bldP spid="21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535127"/>
          </a:xfrm>
        </p:spPr>
        <p:txBody>
          <a:bodyPr/>
          <a:lstStyle/>
          <a:p>
            <a:r>
              <a:rPr lang="en-GB" dirty="0"/>
              <a:t>First prototype (3 MeV BPM)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5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BI Days - 16 Dec 2022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400" y="1196752"/>
            <a:ext cx="6144682" cy="4608512"/>
          </a:xfrm>
        </p:spPr>
      </p:pic>
      <p:sp>
        <p:nvSpPr>
          <p:cNvPr id="6" name="TextBox 5"/>
          <p:cNvSpPr txBox="1"/>
          <p:nvPr/>
        </p:nvSpPr>
        <p:spPr bwMode="auto">
          <a:xfrm>
            <a:off x="7488395" y="852407"/>
            <a:ext cx="408021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25.4mm movement capacity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Too small for other BPM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“C” shape frame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Bending due to wire stretching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/>
              <a:t>Thorlab</a:t>
            </a:r>
            <a:r>
              <a:rPr lang="en-GB" dirty="0"/>
              <a:t> rod column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Not stiff enough to </a:t>
            </a:r>
            <a:r>
              <a:rPr lang="en-GB" dirty="0" smtClean="0">
                <a:solidFill>
                  <a:srgbClr val="FF0000"/>
                </a:solidFill>
              </a:rPr>
              <a:t>obtain</a:t>
            </a:r>
            <a:r>
              <a:rPr lang="en-GB" dirty="0" smtClean="0">
                <a:solidFill>
                  <a:srgbClr val="FF0000"/>
                </a:solidFill>
              </a:rPr>
              <a:t>  </a:t>
            </a:r>
            <a:r>
              <a:rPr lang="en-GB" dirty="0">
                <a:solidFill>
                  <a:srgbClr val="FF0000"/>
                </a:solidFill>
              </a:rPr>
              <a:t>a good reference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Optical </a:t>
            </a:r>
            <a:r>
              <a:rPr lang="en-GB" dirty="0" smtClean="0"/>
              <a:t>fork tool </a:t>
            </a:r>
            <a:r>
              <a:rPr lang="en-GB" dirty="0"/>
              <a:t>calibration</a:t>
            </a:r>
          </a:p>
          <a:p>
            <a:pPr lvl="1"/>
            <a:r>
              <a:rPr lang="en-GB" dirty="0">
                <a:solidFill>
                  <a:srgbClr val="00B050"/>
                </a:solidFill>
              </a:rPr>
              <a:t>Good results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Two inputs VNA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Requires </a:t>
            </a:r>
            <a:r>
              <a:rPr lang="en-GB" dirty="0" smtClean="0">
                <a:solidFill>
                  <a:srgbClr val="FF0000"/>
                </a:solidFill>
              </a:rPr>
              <a:t>two-</a:t>
            </a:r>
            <a:r>
              <a:rPr lang="en-GB" dirty="0" smtClean="0">
                <a:solidFill>
                  <a:srgbClr val="FF0000"/>
                </a:solidFill>
              </a:rPr>
              <a:t>step </a:t>
            </a:r>
            <a:r>
              <a:rPr lang="en-GB" dirty="0">
                <a:solidFill>
                  <a:srgbClr val="FF0000"/>
                </a:solidFill>
              </a:rPr>
              <a:t>measurement</a:t>
            </a:r>
            <a:endParaRPr lang="fr-FR" dirty="0">
              <a:solidFill>
                <a:srgbClr val="FF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8395" y="4293096"/>
            <a:ext cx="2767138" cy="194858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535127"/>
          </a:xfrm>
        </p:spPr>
        <p:txBody>
          <a:bodyPr/>
          <a:lstStyle/>
          <a:p>
            <a:r>
              <a:rPr lang="en-GB" dirty="0"/>
              <a:t>Actual structure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6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BI Days - 16 Dec 2022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 bwMode="auto">
          <a:xfrm>
            <a:off x="3351559" y="1081326"/>
            <a:ext cx="4972910" cy="3277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100x200mm frame movement capacity</a:t>
            </a:r>
            <a:endParaRPr lang="en-GB" dirty="0">
              <a:solidFill>
                <a:srgbClr val="00B050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25x25mm wire parallelism adjustment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Rectangular frame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/>
              <a:t>Thorlab</a:t>
            </a:r>
            <a:r>
              <a:rPr lang="en-GB" dirty="0"/>
              <a:t> 66mm optical rail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Not stiff enough </a:t>
            </a:r>
            <a:r>
              <a:rPr lang="en-GB" dirty="0" smtClean="0">
                <a:solidFill>
                  <a:srgbClr val="FF0000"/>
                </a:solidFill>
              </a:rPr>
              <a:t>for </a:t>
            </a:r>
            <a:r>
              <a:rPr lang="en-GB" dirty="0">
                <a:solidFill>
                  <a:srgbClr val="FF0000"/>
                </a:solidFill>
              </a:rPr>
              <a:t>heavy BPM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Calibration via - Optical fork tool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                            - Capacitive tool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Two inputs VNA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Requires two-step measurement</a:t>
            </a:r>
            <a:endParaRPr lang="fr-FR" dirty="0">
              <a:solidFill>
                <a:srgbClr val="FF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065" y="3198826"/>
            <a:ext cx="2312524" cy="1948586"/>
          </a:xfrm>
          <a:prstGeom prst="rect">
            <a:avLst/>
          </a:prstGeom>
        </p:spPr>
      </p:pic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114137" y="1633951"/>
            <a:ext cx="5990020" cy="3129750"/>
          </a:xfrm>
        </p:spPr>
      </p:pic>
      <p:sp>
        <p:nvSpPr>
          <p:cNvPr id="10" name="TextBox 9"/>
          <p:cNvSpPr txBox="1"/>
          <p:nvPr/>
        </p:nvSpPr>
        <p:spPr bwMode="auto">
          <a:xfrm>
            <a:off x="82061" y="5150386"/>
            <a:ext cx="33185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/>
              <a:t>Capacitive tool</a:t>
            </a:r>
          </a:p>
          <a:p>
            <a:pPr algn="ctr"/>
            <a:r>
              <a:rPr lang="en-GB" sz="1600" dirty="0"/>
              <a:t>(Michele </a:t>
            </a:r>
            <a:r>
              <a:rPr lang="en-GB" sz="1600" dirty="0" err="1"/>
              <a:t>Bozzolan</a:t>
            </a:r>
            <a:r>
              <a:rPr lang="en-GB" sz="1600" dirty="0"/>
              <a:t> (BI-BP) design)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40954626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Next steps</a:t>
            </a:r>
            <a:endParaRPr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7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BI Days - 16 Dec 2022</a:t>
            </a:r>
            <a:endParaRPr lang="en-US" dirty="0"/>
          </a:p>
        </p:txBody>
      </p:sp>
      <p:pic>
        <p:nvPicPr>
          <p:cNvPr id="10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6200000">
            <a:off x="6076453" y="969206"/>
            <a:ext cx="5727729" cy="4536504"/>
          </a:xfrm>
        </p:spPr>
      </p:pic>
      <p:sp>
        <p:nvSpPr>
          <p:cNvPr id="8" name="TextBox 7"/>
          <p:cNvSpPr txBox="1"/>
          <p:nvPr/>
        </p:nvSpPr>
        <p:spPr bwMode="auto">
          <a:xfrm>
            <a:off x="407988" y="1049855"/>
            <a:ext cx="5976044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Frame and motors : no changes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/>
              <a:t>Thorlabs</a:t>
            </a:r>
            <a:r>
              <a:rPr lang="en-GB" dirty="0"/>
              <a:t> optical rail replaced by a column and fixation designed by Dmitry Gudkov (BI-ML)</a:t>
            </a:r>
          </a:p>
          <a:p>
            <a:r>
              <a:rPr lang="en-GB" dirty="0"/>
              <a:t>	Compatible with heavy BPM without bending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Capacitive </a:t>
            </a:r>
            <a:r>
              <a:rPr lang="en-GB" dirty="0" smtClean="0"/>
              <a:t>tool </a:t>
            </a:r>
            <a:r>
              <a:rPr lang="en-GB" dirty="0" smtClean="0"/>
              <a:t>as</a:t>
            </a:r>
            <a:r>
              <a:rPr lang="en-GB" dirty="0" smtClean="0"/>
              <a:t> </a:t>
            </a:r>
            <a:r>
              <a:rPr lang="en-GB" dirty="0"/>
              <a:t>the main wire calibration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Home-made instrument (designed by Henrik Doetsch (BI-BP), based on XILINX </a:t>
            </a:r>
            <a:r>
              <a:rPr lang="en-GB" dirty="0" err="1"/>
              <a:t>RFSoC</a:t>
            </a:r>
            <a:r>
              <a:rPr lang="en-GB" dirty="0"/>
              <a:t> </a:t>
            </a:r>
            <a:r>
              <a:rPr lang="en-GB" i="1" dirty="0"/>
              <a:t>ZCU111</a:t>
            </a:r>
            <a:r>
              <a:rPr lang="en-GB" dirty="0"/>
              <a:t> ) : Simultaneous 8 Channel detection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Theoretical centre position tolerance +/- 60um (HL-LHC BPM). Calculation done by </a:t>
            </a:r>
            <a:r>
              <a:rPr lang="en-GB" dirty="0" err="1"/>
              <a:t>Heeral</a:t>
            </a:r>
            <a:r>
              <a:rPr lang="en-GB" dirty="0"/>
              <a:t> Bhatt (BI-ML)</a:t>
            </a:r>
            <a:endParaRPr lang="en-GB" sz="2000" dirty="0"/>
          </a:p>
          <a:p>
            <a:endParaRPr lang="en-GB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3861048"/>
            <a:ext cx="2592288" cy="120879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Motors</a:t>
            </a:r>
            <a:endParaRPr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8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BI Days - 16 Dec 2022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63" y="2056190"/>
            <a:ext cx="4019550" cy="23717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5332" y="2073837"/>
            <a:ext cx="3971925" cy="234315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 bwMode="auto">
          <a:xfrm>
            <a:off x="1009463" y="955154"/>
            <a:ext cx="34932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Frame motors</a:t>
            </a:r>
          </a:p>
          <a:p>
            <a:pPr algn="ctr"/>
            <a:r>
              <a:rPr lang="en-GB" dirty="0"/>
              <a:t>Newport ILS-100HA, ILS-200HA</a:t>
            </a:r>
            <a:endParaRPr lang="fr-FR" dirty="0"/>
          </a:p>
        </p:txBody>
      </p:sp>
      <p:sp>
        <p:nvSpPr>
          <p:cNvPr id="19" name="TextBox 18"/>
          <p:cNvSpPr txBox="1"/>
          <p:nvPr/>
        </p:nvSpPr>
        <p:spPr bwMode="auto">
          <a:xfrm>
            <a:off x="7592613" y="955153"/>
            <a:ext cx="2505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Wire correction motors</a:t>
            </a:r>
            <a:endParaRPr lang="fr-FR" dirty="0"/>
          </a:p>
          <a:p>
            <a:pPr algn="ctr"/>
            <a:r>
              <a:rPr lang="en-GB" dirty="0"/>
              <a:t>Newport TRA-25-PPD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" t="25839" r="-34" b="22200"/>
          <a:stretch/>
        </p:blipFill>
        <p:spPr>
          <a:xfrm>
            <a:off x="1067157" y="4787699"/>
            <a:ext cx="3325814" cy="1296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87" b="11649"/>
          <a:stretch/>
        </p:blipFill>
        <p:spPr>
          <a:xfrm>
            <a:off x="7626320" y="4792567"/>
            <a:ext cx="2438400" cy="1296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</p:spPr>
        <p:txBody>
          <a:bodyPr/>
          <a:lstStyle/>
          <a:p>
            <a:r>
              <a:rPr lang="en-GB" dirty="0"/>
              <a:t>Capacitive Tool (CT) </a:t>
            </a:r>
            <a:r>
              <a:rPr lang="en-GB" dirty="0" err="1"/>
              <a:t>centering</a:t>
            </a:r>
            <a:r>
              <a:rPr lang="en-GB" dirty="0"/>
              <a:t> method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BI Days - 16 Dec 2022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15" t="2" r="31444" b="30997"/>
          <a:stretch/>
        </p:blipFill>
        <p:spPr>
          <a:xfrm>
            <a:off x="3948328" y="1522217"/>
            <a:ext cx="2817391" cy="3600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 bwMode="auto">
          <a:xfrm>
            <a:off x="7104112" y="1262203"/>
            <a:ext cx="464169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Wire frame is moved to find equal capacitance against each opposite surface</a:t>
            </a:r>
          </a:p>
          <a:p>
            <a:endParaRPr lang="en-GB" sz="2000" dirty="0"/>
          </a:p>
          <a:p>
            <a:r>
              <a:rPr lang="en-GB" sz="2000" dirty="0"/>
              <a:t>Each centre for each axis is calculated using the found  coordinate</a:t>
            </a:r>
          </a:p>
          <a:p>
            <a:pPr algn="ctr"/>
            <a:r>
              <a:rPr lang="en-GB" sz="1600" dirty="0"/>
              <a:t>Top tool : Green + Yellow coordinates</a:t>
            </a:r>
          </a:p>
          <a:p>
            <a:pPr algn="ctr"/>
            <a:r>
              <a:rPr lang="en-GB" sz="1600" dirty="0"/>
              <a:t>Bottom tool : Black + white coordinates.</a:t>
            </a:r>
          </a:p>
          <a:p>
            <a:pPr algn="just"/>
            <a:endParaRPr lang="en-GB" dirty="0"/>
          </a:p>
          <a:p>
            <a:r>
              <a:rPr lang="en-GB" sz="2000" dirty="0"/>
              <a:t>Wire / BPM beam axis parallelism is corrected using TRA25PPD motors</a:t>
            </a:r>
          </a:p>
          <a:p>
            <a:pPr algn="just"/>
            <a:endParaRPr lang="en-GB" sz="2000" dirty="0"/>
          </a:p>
          <a:p>
            <a:pPr algn="just"/>
            <a:r>
              <a:rPr lang="en-GB" sz="2000" dirty="0"/>
              <a:t>Rotation measure : calculated using the two measurement points</a:t>
            </a:r>
            <a:r>
              <a:rPr lang="en-GB" dirty="0"/>
              <a:t> </a:t>
            </a:r>
            <a:r>
              <a:rPr lang="en-GB" sz="1600" dirty="0"/>
              <a:t>(purple)</a:t>
            </a:r>
            <a:endParaRPr lang="en-GB" sz="2400" dirty="0"/>
          </a:p>
          <a:p>
            <a:endParaRPr lang="fr-FR" dirty="0"/>
          </a:p>
        </p:txBody>
      </p:sp>
      <p:sp>
        <p:nvSpPr>
          <p:cNvPr id="14" name="Oval 13"/>
          <p:cNvSpPr/>
          <p:nvPr/>
        </p:nvSpPr>
        <p:spPr>
          <a:xfrm>
            <a:off x="5266964" y="3695691"/>
            <a:ext cx="180121" cy="180121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val 15"/>
          <p:cNvSpPr/>
          <p:nvPr/>
        </p:nvSpPr>
        <p:spPr>
          <a:xfrm>
            <a:off x="5266964" y="3695691"/>
            <a:ext cx="180121" cy="18012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Oval 16"/>
          <p:cNvSpPr/>
          <p:nvPr/>
        </p:nvSpPr>
        <p:spPr>
          <a:xfrm>
            <a:off x="5266964" y="3695691"/>
            <a:ext cx="180121" cy="180121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Oval 17"/>
          <p:cNvSpPr/>
          <p:nvPr/>
        </p:nvSpPr>
        <p:spPr>
          <a:xfrm>
            <a:off x="5266964" y="3695691"/>
            <a:ext cx="180121" cy="180121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2371" y="1763643"/>
            <a:ext cx="3957980" cy="3117149"/>
          </a:xfrm>
        </p:spPr>
      </p:pic>
    </p:spTree>
    <p:extLst>
      <p:ext uri="{BB962C8B-B14F-4D97-AF65-F5344CB8AC3E}">
        <p14:creationId xmlns:p14="http://schemas.microsoft.com/office/powerpoint/2010/main" val="2929417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2.96296E-6 L 0.05834 -0.00092 L 0.00039 0.00023 L -0.05807 -0.00115 L -2.91667E-6 -2.96296E-6 Z " pathEditMode="relative" rAng="0" ptsTypes="AAAAA">
                                      <p:cBhvr>
                                        <p:cTn id="6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0" y="-4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7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26 -2.96296E-6 L -0.00026 -0.1037 L 0.00039 -0.00069 L -0.00039 0.10324 L 0.00026 -2.96296E-6 Z " pathEditMode="relative" rAng="16200000" ptsTypes="AAAAA">
                                      <p:cBhvr>
                                        <p:cTn id="9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0" y="-2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0"/>
                            </p:stCondLst>
                            <p:childTnLst>
                              <p:par>
                                <p:cTn id="11" presetID="7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4.44444E-6 L 0.04154 -0.07245 L 0.00039 -4.44444E-6 L -0.04231 0.07107 L -2.91667E-6 -4.44444E-6 Z " pathEditMode="relative" rAng="18960000" ptsTypes="AAAAA">
                                      <p:cBhvr>
                                        <p:cTn id="12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0" y="-2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9000"/>
                            </p:stCondLst>
                            <p:childTnLst>
                              <p:par>
                                <p:cTn id="14" presetID="7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3.5345E-17 L -0.04271 -0.07037 L -2.91667E-6 -0.00069 L 0.04219 0.0713 L -2.91667E-6 -3.5345E-17 Z " pathEditMode="relative" rAng="13380000" ptsTypes="AAAAA">
                                      <p:cBhvr>
                                        <p:cTn id="15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0" y="2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7" grpId="0" animBg="1"/>
      <p:bldP spid="1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2627</TotalTime>
  <Words>837</Words>
  <Application>Microsoft Office PowerPoint</Application>
  <DocSecurity>0</DocSecurity>
  <PresentationFormat>Widescreen</PresentationFormat>
  <Paragraphs>162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Cambria Math</vt:lpstr>
      <vt:lpstr>Symbol</vt:lpstr>
      <vt:lpstr>Wingdings</vt:lpstr>
      <vt:lpstr>Office Theme</vt:lpstr>
      <vt:lpstr>Beam Position Monitor Test Bench</vt:lpstr>
      <vt:lpstr>Beam Position Monitor (BPM) : Working principle</vt:lpstr>
      <vt:lpstr>Goal of the test bench</vt:lpstr>
      <vt:lpstr>BPM Test bench principle</vt:lpstr>
      <vt:lpstr>First prototype (3 MeV BPM)</vt:lpstr>
      <vt:lpstr>Actual structure</vt:lpstr>
      <vt:lpstr>Next steps</vt:lpstr>
      <vt:lpstr>Motors</vt:lpstr>
      <vt:lpstr>Capacitive Tool (CT) centering method</vt:lpstr>
      <vt:lpstr>Control software</vt:lpstr>
      <vt:lpstr>BPM Parameters</vt:lpstr>
      <vt:lpstr>Measurement point array creator</vt:lpstr>
      <vt:lpstr>Bench calibration</vt:lpstr>
      <vt:lpstr>Sensitivity scan software</vt:lpstr>
      <vt:lpstr>Results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Franck Guy Guillot-Vignot</dc:creator>
  <cp:keywords/>
  <dc:description/>
  <cp:lastModifiedBy>Franck Guy Guillot-Vignot</cp:lastModifiedBy>
  <cp:revision>415</cp:revision>
  <dcterms:created xsi:type="dcterms:W3CDTF">2022-11-04T12:44:38Z</dcterms:created>
  <dcterms:modified xsi:type="dcterms:W3CDTF">2022-12-09T08:03:43Z</dcterms:modified>
  <cp:category/>
  <dc:identifier/>
  <cp:contentStatus/>
  <dc:language/>
  <cp:version/>
</cp:coreProperties>
</file>