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1" r:id="rId5"/>
    <p:sldMasterId id="2147483673" r:id="rId6"/>
  </p:sldMasterIdLst>
  <p:notesMasterIdLst>
    <p:notesMasterId r:id="rId30"/>
  </p:notesMasterIdLst>
  <p:sldIdLst>
    <p:sldId id="256" r:id="rId7"/>
    <p:sldId id="478" r:id="rId8"/>
    <p:sldId id="503" r:id="rId9"/>
    <p:sldId id="502" r:id="rId10"/>
    <p:sldId id="276" r:id="rId11"/>
    <p:sldId id="269" r:id="rId12"/>
    <p:sldId id="496" r:id="rId13"/>
    <p:sldId id="479" r:id="rId14"/>
    <p:sldId id="294" r:id="rId15"/>
    <p:sldId id="298" r:id="rId16"/>
    <p:sldId id="296" r:id="rId17"/>
    <p:sldId id="480" r:id="rId18"/>
    <p:sldId id="481" r:id="rId19"/>
    <p:sldId id="468" r:id="rId20"/>
    <p:sldId id="483" r:id="rId21"/>
    <p:sldId id="484" r:id="rId22"/>
    <p:sldId id="472" r:id="rId23"/>
    <p:sldId id="482" r:id="rId24"/>
    <p:sldId id="490" r:id="rId25"/>
    <p:sldId id="474" r:id="rId26"/>
    <p:sldId id="489" r:id="rId27"/>
    <p:sldId id="475" r:id="rId28"/>
    <p:sldId id="47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8F8F"/>
    <a:srgbClr val="A5A5A5"/>
    <a:srgbClr val="E6E6E6"/>
    <a:srgbClr val="CF856E"/>
    <a:srgbClr val="7F7F00"/>
    <a:srgbClr val="FD7BEE"/>
    <a:srgbClr val="A91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746993-5A48-4ADC-B130-ED1F510C9873}" v="151" dt="2022-12-15T18:07:03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10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D2334-B0C1-4210-B564-3ED39C4D40E9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8067C06-90DB-499B-B4BF-5BB3A620841C}">
      <dgm:prSet/>
      <dgm:spPr/>
      <dgm:t>
        <a:bodyPr/>
        <a:lstStyle/>
        <a:p>
          <a:r>
            <a:rPr lang="en-US"/>
            <a:t>North Area Beamlines</a:t>
          </a:r>
        </a:p>
      </dgm:t>
    </dgm:pt>
    <dgm:pt modelId="{6865D32E-DA31-461D-B04B-8AA03FC25D23}" type="parTrans" cxnId="{F586FEDE-7546-4EE5-BA40-BBB580E1E262}">
      <dgm:prSet/>
      <dgm:spPr/>
      <dgm:t>
        <a:bodyPr/>
        <a:lstStyle/>
        <a:p>
          <a:endParaRPr lang="en-US"/>
        </a:p>
      </dgm:t>
    </dgm:pt>
    <dgm:pt modelId="{0EB52BB4-C3F8-4ECF-A571-2D0093E8F66C}" type="sibTrans" cxnId="{F586FEDE-7546-4EE5-BA40-BBB580E1E262}">
      <dgm:prSet/>
      <dgm:spPr/>
      <dgm:t>
        <a:bodyPr/>
        <a:lstStyle/>
        <a:p>
          <a:endParaRPr lang="en-US"/>
        </a:p>
      </dgm:t>
    </dgm:pt>
    <dgm:pt modelId="{BE64DD34-5632-4800-86B0-A7267E44A8B0}">
      <dgm:prSet/>
      <dgm:spPr/>
      <dgm:t>
        <a:bodyPr/>
        <a:lstStyle/>
        <a:p>
          <a:r>
            <a:rPr lang="en-US"/>
            <a:t>SEM operating principle</a:t>
          </a:r>
        </a:p>
      </dgm:t>
    </dgm:pt>
    <dgm:pt modelId="{53A0EC34-10AC-46E8-881E-38F5A678E16F}" type="parTrans" cxnId="{D911DFE2-AEA7-4873-AA1E-F16C97562D78}">
      <dgm:prSet/>
      <dgm:spPr/>
      <dgm:t>
        <a:bodyPr/>
        <a:lstStyle/>
        <a:p>
          <a:endParaRPr lang="en-US"/>
        </a:p>
      </dgm:t>
    </dgm:pt>
    <dgm:pt modelId="{E40DA1E7-3FF0-4BF7-93AA-32CAF14394FD}" type="sibTrans" cxnId="{D911DFE2-AEA7-4873-AA1E-F16C97562D78}">
      <dgm:prSet/>
      <dgm:spPr/>
      <dgm:t>
        <a:bodyPr/>
        <a:lstStyle/>
        <a:p>
          <a:endParaRPr lang="en-US"/>
        </a:p>
      </dgm:t>
    </dgm:pt>
    <dgm:pt modelId="{CE4E17DE-F761-4C9A-92D2-283C0C556583}">
      <dgm:prSet/>
      <dgm:spPr/>
      <dgm:t>
        <a:bodyPr/>
        <a:lstStyle/>
        <a:p>
          <a:r>
            <a:rPr lang="en-US"/>
            <a:t>Why Calibrate?</a:t>
          </a:r>
        </a:p>
      </dgm:t>
    </dgm:pt>
    <dgm:pt modelId="{036DF7A8-1D1F-4A28-9034-BF7750CDC586}" type="parTrans" cxnId="{E23CED91-2F08-47A6-8AC5-CACC74E672D8}">
      <dgm:prSet/>
      <dgm:spPr/>
      <dgm:t>
        <a:bodyPr/>
        <a:lstStyle/>
        <a:p>
          <a:endParaRPr lang="en-US"/>
        </a:p>
      </dgm:t>
    </dgm:pt>
    <dgm:pt modelId="{8F6B4DF7-F7C5-48A4-8EFA-8DE8D4A920B8}" type="sibTrans" cxnId="{E23CED91-2F08-47A6-8AC5-CACC74E672D8}">
      <dgm:prSet/>
      <dgm:spPr/>
      <dgm:t>
        <a:bodyPr/>
        <a:lstStyle/>
        <a:p>
          <a:endParaRPr lang="en-US"/>
        </a:p>
      </dgm:t>
    </dgm:pt>
    <dgm:pt modelId="{1E9D8499-6AA9-40D8-BA80-A9B8D1A5DC02}">
      <dgm:prSet/>
      <dgm:spPr/>
      <dgm:t>
        <a:bodyPr/>
        <a:lstStyle/>
        <a:p>
          <a:pPr>
            <a:defRPr b="1"/>
          </a:pPr>
          <a:r>
            <a:rPr lang="en-US"/>
            <a:t>Calibration Steps</a:t>
          </a:r>
        </a:p>
      </dgm:t>
    </dgm:pt>
    <dgm:pt modelId="{5343952D-0543-4699-974A-511E46BECCF3}" type="parTrans" cxnId="{ADCF90EE-E10A-4DDF-AF34-5C9D823DC91F}">
      <dgm:prSet/>
      <dgm:spPr/>
      <dgm:t>
        <a:bodyPr/>
        <a:lstStyle/>
        <a:p>
          <a:endParaRPr lang="en-US"/>
        </a:p>
      </dgm:t>
    </dgm:pt>
    <dgm:pt modelId="{617460C1-CB44-4899-89CB-00FCD42C4DAE}" type="sibTrans" cxnId="{ADCF90EE-E10A-4DDF-AF34-5C9D823DC91F}">
      <dgm:prSet/>
      <dgm:spPr/>
      <dgm:t>
        <a:bodyPr/>
        <a:lstStyle/>
        <a:p>
          <a:endParaRPr lang="en-US"/>
        </a:p>
      </dgm:t>
    </dgm:pt>
    <dgm:pt modelId="{FE2014B0-33F5-48F6-BBFD-AB381D5468BA}">
      <dgm:prSet/>
      <dgm:spPr/>
      <dgm:t>
        <a:bodyPr/>
        <a:lstStyle/>
        <a:p>
          <a:r>
            <a:rPr lang="en-US"/>
            <a:t>Experimental Setup m1</a:t>
          </a:r>
        </a:p>
      </dgm:t>
    </dgm:pt>
    <dgm:pt modelId="{59B4340A-CFC9-458B-8798-4C8D88B0BE3A}" type="parTrans" cxnId="{BCDE58B3-F596-402B-B5AD-E4C22D74DC13}">
      <dgm:prSet/>
      <dgm:spPr/>
      <dgm:t>
        <a:bodyPr/>
        <a:lstStyle/>
        <a:p>
          <a:endParaRPr lang="en-US"/>
        </a:p>
      </dgm:t>
    </dgm:pt>
    <dgm:pt modelId="{716DCADE-0641-46C1-A8B0-2E0D95098321}" type="sibTrans" cxnId="{BCDE58B3-F596-402B-B5AD-E4C22D74DC13}">
      <dgm:prSet/>
      <dgm:spPr/>
      <dgm:t>
        <a:bodyPr/>
        <a:lstStyle/>
        <a:p>
          <a:endParaRPr lang="en-US"/>
        </a:p>
      </dgm:t>
    </dgm:pt>
    <dgm:pt modelId="{2C104D0C-57CD-446D-B000-661625207A01}">
      <dgm:prSet/>
      <dgm:spPr/>
      <dgm:t>
        <a:bodyPr/>
        <a:lstStyle/>
        <a:p>
          <a:r>
            <a:rPr lang="en-US"/>
            <a:t>Activation measurement + calculations</a:t>
          </a:r>
        </a:p>
      </dgm:t>
    </dgm:pt>
    <dgm:pt modelId="{3B6F1DF3-3F99-4F2A-9670-38312F10BDE0}" type="parTrans" cxnId="{FF1335F3-E5B5-45D6-96AD-FC064B787F38}">
      <dgm:prSet/>
      <dgm:spPr/>
      <dgm:t>
        <a:bodyPr/>
        <a:lstStyle/>
        <a:p>
          <a:endParaRPr lang="en-US"/>
        </a:p>
      </dgm:t>
    </dgm:pt>
    <dgm:pt modelId="{E63A99FB-3C2A-4044-946F-54F4A052FFC6}" type="sibTrans" cxnId="{FF1335F3-E5B5-45D6-96AD-FC064B787F38}">
      <dgm:prSet/>
      <dgm:spPr/>
      <dgm:t>
        <a:bodyPr/>
        <a:lstStyle/>
        <a:p>
          <a:endParaRPr lang="en-US"/>
        </a:p>
      </dgm:t>
    </dgm:pt>
    <dgm:pt modelId="{5728ED4F-93F3-49CD-AD1B-182BF77C6309}">
      <dgm:prSet/>
      <dgm:spPr/>
      <dgm:t>
        <a:bodyPr/>
        <a:lstStyle/>
        <a:p>
          <a:r>
            <a:rPr lang="en-US"/>
            <a:t>Experimental Setup m2</a:t>
          </a:r>
        </a:p>
      </dgm:t>
    </dgm:pt>
    <dgm:pt modelId="{28E6FF98-1E23-471A-B23A-4C04FEAA16F9}" type="parTrans" cxnId="{92769904-98EE-4D3D-A207-85A5A0936F7C}">
      <dgm:prSet/>
      <dgm:spPr/>
      <dgm:t>
        <a:bodyPr/>
        <a:lstStyle/>
        <a:p>
          <a:endParaRPr lang="en-US"/>
        </a:p>
      </dgm:t>
    </dgm:pt>
    <dgm:pt modelId="{A44913FC-1886-495E-B659-F1273C3CC092}" type="sibTrans" cxnId="{92769904-98EE-4D3D-A207-85A5A0936F7C}">
      <dgm:prSet/>
      <dgm:spPr/>
      <dgm:t>
        <a:bodyPr/>
        <a:lstStyle/>
        <a:p>
          <a:endParaRPr lang="en-US"/>
        </a:p>
      </dgm:t>
    </dgm:pt>
    <dgm:pt modelId="{C823EBCA-4593-4A3A-B001-720DEC5E625A}">
      <dgm:prSet/>
      <dgm:spPr/>
      <dgm:t>
        <a:bodyPr/>
        <a:lstStyle/>
        <a:p>
          <a:pPr>
            <a:defRPr b="1"/>
          </a:pPr>
          <a:r>
            <a:rPr lang="en-US"/>
            <a:t>Preliminary Results</a:t>
          </a:r>
        </a:p>
      </dgm:t>
    </dgm:pt>
    <dgm:pt modelId="{9AAF5A52-990C-4D17-A78C-C5B518CE935A}" type="parTrans" cxnId="{0DD7193F-4C0A-4545-8F80-C1279CA5543F}">
      <dgm:prSet/>
      <dgm:spPr/>
      <dgm:t>
        <a:bodyPr/>
        <a:lstStyle/>
        <a:p>
          <a:endParaRPr lang="en-US"/>
        </a:p>
      </dgm:t>
    </dgm:pt>
    <dgm:pt modelId="{1790A877-696A-4EDD-868A-406A1E2CE50C}" type="sibTrans" cxnId="{0DD7193F-4C0A-4545-8F80-C1279CA5543F}">
      <dgm:prSet/>
      <dgm:spPr/>
      <dgm:t>
        <a:bodyPr/>
        <a:lstStyle/>
        <a:p>
          <a:endParaRPr lang="en-US"/>
        </a:p>
      </dgm:t>
    </dgm:pt>
    <dgm:pt modelId="{97F23C31-068E-4F2E-9323-E264E234C733}">
      <dgm:prSet/>
      <dgm:spPr/>
      <dgm:t>
        <a:bodyPr/>
        <a:lstStyle/>
        <a:p>
          <a:pPr>
            <a:defRPr b="1"/>
          </a:pPr>
          <a:r>
            <a:rPr lang="en-US"/>
            <a:t>Next steps</a:t>
          </a:r>
        </a:p>
      </dgm:t>
    </dgm:pt>
    <dgm:pt modelId="{42079697-B73C-4E9B-924F-35DE5ED90EE9}" type="parTrans" cxnId="{ECB234C3-08E5-45A7-BBBA-386686709014}">
      <dgm:prSet/>
      <dgm:spPr/>
      <dgm:t>
        <a:bodyPr/>
        <a:lstStyle/>
        <a:p>
          <a:endParaRPr lang="en-US"/>
        </a:p>
      </dgm:t>
    </dgm:pt>
    <dgm:pt modelId="{57E6ABC9-E908-4612-8A4B-D8313EE0E75C}" type="sibTrans" cxnId="{ECB234C3-08E5-45A7-BBBA-386686709014}">
      <dgm:prSet/>
      <dgm:spPr/>
      <dgm:t>
        <a:bodyPr/>
        <a:lstStyle/>
        <a:p>
          <a:endParaRPr lang="en-US"/>
        </a:p>
      </dgm:t>
    </dgm:pt>
    <dgm:pt modelId="{02838E1E-6D42-4B65-A9A2-02880258D326}">
      <dgm:prSet/>
      <dgm:spPr/>
      <dgm:t>
        <a:bodyPr/>
        <a:lstStyle/>
        <a:p>
          <a:pPr>
            <a:defRPr b="1"/>
          </a:pPr>
          <a:r>
            <a:rPr lang="en-US"/>
            <a:t>Background</a:t>
          </a:r>
        </a:p>
      </dgm:t>
    </dgm:pt>
    <dgm:pt modelId="{15B2A5E8-80AD-4EB9-82E9-ECB5694D78C9}" type="sibTrans" cxnId="{20278525-16FF-4069-99B6-BBA73FFEC2BE}">
      <dgm:prSet/>
      <dgm:spPr/>
      <dgm:t>
        <a:bodyPr/>
        <a:lstStyle/>
        <a:p>
          <a:endParaRPr lang="en-US"/>
        </a:p>
      </dgm:t>
    </dgm:pt>
    <dgm:pt modelId="{8216A81B-577D-4434-8B83-23A3D93A2E07}" type="parTrans" cxnId="{20278525-16FF-4069-99B6-BBA73FFEC2BE}">
      <dgm:prSet/>
      <dgm:spPr/>
      <dgm:t>
        <a:bodyPr/>
        <a:lstStyle/>
        <a:p>
          <a:endParaRPr lang="en-US"/>
        </a:p>
      </dgm:t>
    </dgm:pt>
    <dgm:pt modelId="{1430337C-39DD-4B33-9859-56EBA0793824}" type="pres">
      <dgm:prSet presAssocID="{944D2334-B0C1-4210-B564-3ED39C4D40E9}" presName="root" presStyleCnt="0">
        <dgm:presLayoutVars>
          <dgm:dir/>
          <dgm:resizeHandles val="exact"/>
        </dgm:presLayoutVars>
      </dgm:prSet>
      <dgm:spPr/>
    </dgm:pt>
    <dgm:pt modelId="{B7EBC3DC-CC21-4630-8E63-D6391ED3CA9B}" type="pres">
      <dgm:prSet presAssocID="{02838E1E-6D42-4B65-A9A2-02880258D326}" presName="compNode" presStyleCnt="0"/>
      <dgm:spPr/>
    </dgm:pt>
    <dgm:pt modelId="{75E17A9A-D047-4BF8-9C69-384A2EF80FC2}" type="pres">
      <dgm:prSet presAssocID="{02838E1E-6D42-4B65-A9A2-02880258D32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9B67C61F-DCC1-4371-8AC5-ED9811AE954B}" type="pres">
      <dgm:prSet presAssocID="{02838E1E-6D42-4B65-A9A2-02880258D326}" presName="iconSpace" presStyleCnt="0"/>
      <dgm:spPr/>
    </dgm:pt>
    <dgm:pt modelId="{7A356DAF-4070-4605-971E-FA391BB39D7B}" type="pres">
      <dgm:prSet presAssocID="{02838E1E-6D42-4B65-A9A2-02880258D326}" presName="parTx" presStyleLbl="revTx" presStyleIdx="0" presStyleCnt="8">
        <dgm:presLayoutVars>
          <dgm:chMax val="0"/>
          <dgm:chPref val="0"/>
        </dgm:presLayoutVars>
      </dgm:prSet>
      <dgm:spPr/>
    </dgm:pt>
    <dgm:pt modelId="{3A305567-C0A5-4356-BE1A-98F153D3B85E}" type="pres">
      <dgm:prSet presAssocID="{02838E1E-6D42-4B65-A9A2-02880258D326}" presName="txSpace" presStyleCnt="0"/>
      <dgm:spPr/>
    </dgm:pt>
    <dgm:pt modelId="{CD78A75B-208F-4B43-BB75-6FAD5B5982B3}" type="pres">
      <dgm:prSet presAssocID="{02838E1E-6D42-4B65-A9A2-02880258D326}" presName="desTx" presStyleLbl="revTx" presStyleIdx="1" presStyleCnt="8">
        <dgm:presLayoutVars/>
      </dgm:prSet>
      <dgm:spPr/>
    </dgm:pt>
    <dgm:pt modelId="{7FE129B1-D465-4A31-AD9F-3444376B2A2D}" type="pres">
      <dgm:prSet presAssocID="{15B2A5E8-80AD-4EB9-82E9-ECB5694D78C9}" presName="sibTrans" presStyleCnt="0"/>
      <dgm:spPr/>
    </dgm:pt>
    <dgm:pt modelId="{0863E564-3562-480D-87D6-854DDF561B7D}" type="pres">
      <dgm:prSet presAssocID="{1E9D8499-6AA9-40D8-BA80-A9B8D1A5DC02}" presName="compNode" presStyleCnt="0"/>
      <dgm:spPr/>
    </dgm:pt>
    <dgm:pt modelId="{74CF71C4-74C4-40F0-8973-A4196CB0174F}" type="pres">
      <dgm:prSet presAssocID="{1E9D8499-6AA9-40D8-BA80-A9B8D1A5DC0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FDF64F9-01C6-4702-8E77-3CFA30A04EE7}" type="pres">
      <dgm:prSet presAssocID="{1E9D8499-6AA9-40D8-BA80-A9B8D1A5DC02}" presName="iconSpace" presStyleCnt="0"/>
      <dgm:spPr/>
    </dgm:pt>
    <dgm:pt modelId="{09B38A5C-50FF-4A79-9291-7CFB85B702A5}" type="pres">
      <dgm:prSet presAssocID="{1E9D8499-6AA9-40D8-BA80-A9B8D1A5DC02}" presName="parTx" presStyleLbl="revTx" presStyleIdx="2" presStyleCnt="8">
        <dgm:presLayoutVars>
          <dgm:chMax val="0"/>
          <dgm:chPref val="0"/>
        </dgm:presLayoutVars>
      </dgm:prSet>
      <dgm:spPr/>
    </dgm:pt>
    <dgm:pt modelId="{430A1608-689F-428E-A408-3723ED38B7D6}" type="pres">
      <dgm:prSet presAssocID="{1E9D8499-6AA9-40D8-BA80-A9B8D1A5DC02}" presName="txSpace" presStyleCnt="0"/>
      <dgm:spPr/>
    </dgm:pt>
    <dgm:pt modelId="{A7E940B6-DBB1-471C-9A51-CF49B589C1DD}" type="pres">
      <dgm:prSet presAssocID="{1E9D8499-6AA9-40D8-BA80-A9B8D1A5DC02}" presName="desTx" presStyleLbl="revTx" presStyleIdx="3" presStyleCnt="8">
        <dgm:presLayoutVars/>
      </dgm:prSet>
      <dgm:spPr/>
    </dgm:pt>
    <dgm:pt modelId="{641F0B77-3227-4EFD-9BE7-05C1E52E45BD}" type="pres">
      <dgm:prSet presAssocID="{617460C1-CB44-4899-89CB-00FCD42C4DAE}" presName="sibTrans" presStyleCnt="0"/>
      <dgm:spPr/>
    </dgm:pt>
    <dgm:pt modelId="{24E34ADF-1207-476C-9FCC-D813D005F9B6}" type="pres">
      <dgm:prSet presAssocID="{C823EBCA-4593-4A3A-B001-720DEC5E625A}" presName="compNode" presStyleCnt="0"/>
      <dgm:spPr/>
    </dgm:pt>
    <dgm:pt modelId="{3AF852EC-0BC3-4373-84AD-97A06F4FFD88}" type="pres">
      <dgm:prSet presAssocID="{C823EBCA-4593-4A3A-B001-720DEC5E625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270C35E1-9521-4A82-90DF-DD158F696A73}" type="pres">
      <dgm:prSet presAssocID="{C823EBCA-4593-4A3A-B001-720DEC5E625A}" presName="iconSpace" presStyleCnt="0"/>
      <dgm:spPr/>
    </dgm:pt>
    <dgm:pt modelId="{D77F6F07-0C52-43A5-9FA5-44E8FCAEB14C}" type="pres">
      <dgm:prSet presAssocID="{C823EBCA-4593-4A3A-B001-720DEC5E625A}" presName="parTx" presStyleLbl="revTx" presStyleIdx="4" presStyleCnt="8">
        <dgm:presLayoutVars>
          <dgm:chMax val="0"/>
          <dgm:chPref val="0"/>
        </dgm:presLayoutVars>
      </dgm:prSet>
      <dgm:spPr/>
    </dgm:pt>
    <dgm:pt modelId="{F6561C75-5D99-4FDE-BBC8-20DA9AF3EB0B}" type="pres">
      <dgm:prSet presAssocID="{C823EBCA-4593-4A3A-B001-720DEC5E625A}" presName="txSpace" presStyleCnt="0"/>
      <dgm:spPr/>
    </dgm:pt>
    <dgm:pt modelId="{CAB49629-B72D-4B63-A369-066395441F46}" type="pres">
      <dgm:prSet presAssocID="{C823EBCA-4593-4A3A-B001-720DEC5E625A}" presName="desTx" presStyleLbl="revTx" presStyleIdx="5" presStyleCnt="8">
        <dgm:presLayoutVars/>
      </dgm:prSet>
      <dgm:spPr/>
    </dgm:pt>
    <dgm:pt modelId="{E832C760-8468-44DF-94FA-6B371A6C2848}" type="pres">
      <dgm:prSet presAssocID="{1790A877-696A-4EDD-868A-406A1E2CE50C}" presName="sibTrans" presStyleCnt="0"/>
      <dgm:spPr/>
    </dgm:pt>
    <dgm:pt modelId="{809DCAD4-46E2-4B0E-BE42-AF5B1A7515D7}" type="pres">
      <dgm:prSet presAssocID="{97F23C31-068E-4F2E-9323-E264E234C733}" presName="compNode" presStyleCnt="0"/>
      <dgm:spPr/>
    </dgm:pt>
    <dgm:pt modelId="{B2BC78D5-ACEB-4E3E-991E-2671E93FEE85}" type="pres">
      <dgm:prSet presAssocID="{97F23C31-068E-4F2E-9323-E264E234C73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otprints"/>
        </a:ext>
      </dgm:extLst>
    </dgm:pt>
    <dgm:pt modelId="{F961E2AD-C88D-40CC-9E5E-567341906C3E}" type="pres">
      <dgm:prSet presAssocID="{97F23C31-068E-4F2E-9323-E264E234C733}" presName="iconSpace" presStyleCnt="0"/>
      <dgm:spPr/>
    </dgm:pt>
    <dgm:pt modelId="{7AF76D09-84B6-4F5B-B726-E61877AA0F48}" type="pres">
      <dgm:prSet presAssocID="{97F23C31-068E-4F2E-9323-E264E234C733}" presName="parTx" presStyleLbl="revTx" presStyleIdx="6" presStyleCnt="8">
        <dgm:presLayoutVars>
          <dgm:chMax val="0"/>
          <dgm:chPref val="0"/>
        </dgm:presLayoutVars>
      </dgm:prSet>
      <dgm:spPr/>
    </dgm:pt>
    <dgm:pt modelId="{35030B38-3061-4D07-9797-5F02F727BECE}" type="pres">
      <dgm:prSet presAssocID="{97F23C31-068E-4F2E-9323-E264E234C733}" presName="txSpace" presStyleCnt="0"/>
      <dgm:spPr/>
    </dgm:pt>
    <dgm:pt modelId="{120B6E73-9BB6-404B-ADBD-6E293E110C16}" type="pres">
      <dgm:prSet presAssocID="{97F23C31-068E-4F2E-9323-E264E234C733}" presName="desTx" presStyleLbl="revTx" presStyleIdx="7" presStyleCnt="8">
        <dgm:presLayoutVars/>
      </dgm:prSet>
      <dgm:spPr/>
    </dgm:pt>
  </dgm:ptLst>
  <dgm:cxnLst>
    <dgm:cxn modelId="{685D5D00-6437-4D18-9A88-CBED3D298B66}" type="presOf" srcId="{944D2334-B0C1-4210-B564-3ED39C4D40E9}" destId="{1430337C-39DD-4B33-9859-56EBA0793824}" srcOrd="0" destOrd="0" presId="urn:microsoft.com/office/officeart/2018/5/layout/CenteredIconLabelDescriptionList"/>
    <dgm:cxn modelId="{D7B6AD00-E358-4D61-A6EF-207323C4E8B4}" type="presOf" srcId="{1E9D8499-6AA9-40D8-BA80-A9B8D1A5DC02}" destId="{09B38A5C-50FF-4A79-9291-7CFB85B702A5}" srcOrd="0" destOrd="0" presId="urn:microsoft.com/office/officeart/2018/5/layout/CenteredIconLabelDescriptionList"/>
    <dgm:cxn modelId="{92769904-98EE-4D3D-A207-85A5A0936F7C}" srcId="{1E9D8499-6AA9-40D8-BA80-A9B8D1A5DC02}" destId="{5728ED4F-93F3-49CD-AD1B-182BF77C6309}" srcOrd="2" destOrd="0" parTransId="{28E6FF98-1E23-471A-B23A-4C04FEAA16F9}" sibTransId="{A44913FC-1886-495E-B659-F1273C3CC092}"/>
    <dgm:cxn modelId="{9D7C4C1C-A344-4599-B798-E6FCBE0079CA}" type="presOf" srcId="{C8067C06-90DB-499B-B4BF-5BB3A620841C}" destId="{CD78A75B-208F-4B43-BB75-6FAD5B5982B3}" srcOrd="0" destOrd="0" presId="urn:microsoft.com/office/officeart/2018/5/layout/CenteredIconLabelDescriptionList"/>
    <dgm:cxn modelId="{20278525-16FF-4069-99B6-BBA73FFEC2BE}" srcId="{944D2334-B0C1-4210-B564-3ED39C4D40E9}" destId="{02838E1E-6D42-4B65-A9A2-02880258D326}" srcOrd="0" destOrd="0" parTransId="{8216A81B-577D-4434-8B83-23A3D93A2E07}" sibTransId="{15B2A5E8-80AD-4EB9-82E9-ECB5694D78C9}"/>
    <dgm:cxn modelId="{0DD7193F-4C0A-4545-8F80-C1279CA5543F}" srcId="{944D2334-B0C1-4210-B564-3ED39C4D40E9}" destId="{C823EBCA-4593-4A3A-B001-720DEC5E625A}" srcOrd="2" destOrd="0" parTransId="{9AAF5A52-990C-4D17-A78C-C5B518CE935A}" sibTransId="{1790A877-696A-4EDD-868A-406A1E2CE50C}"/>
    <dgm:cxn modelId="{A49C9547-EB5B-4540-B438-6F77C6209A10}" type="presOf" srcId="{97F23C31-068E-4F2E-9323-E264E234C733}" destId="{7AF76D09-84B6-4F5B-B726-E61877AA0F48}" srcOrd="0" destOrd="0" presId="urn:microsoft.com/office/officeart/2018/5/layout/CenteredIconLabelDescriptionList"/>
    <dgm:cxn modelId="{0B69A968-0EF9-4A72-98A8-C9E4B936D0A0}" type="presOf" srcId="{CE4E17DE-F761-4C9A-92D2-283C0C556583}" destId="{CD78A75B-208F-4B43-BB75-6FAD5B5982B3}" srcOrd="0" destOrd="2" presId="urn:microsoft.com/office/officeart/2018/5/layout/CenteredIconLabelDescriptionList"/>
    <dgm:cxn modelId="{EA6C1B56-41B6-452A-9BB2-F3D3EA47EE0F}" type="presOf" srcId="{FE2014B0-33F5-48F6-BBFD-AB381D5468BA}" destId="{A7E940B6-DBB1-471C-9A51-CF49B589C1DD}" srcOrd="0" destOrd="0" presId="urn:microsoft.com/office/officeart/2018/5/layout/CenteredIconLabelDescriptionList"/>
    <dgm:cxn modelId="{9B005F7C-1437-4287-8EF5-497980B9710B}" type="presOf" srcId="{BE64DD34-5632-4800-86B0-A7267E44A8B0}" destId="{CD78A75B-208F-4B43-BB75-6FAD5B5982B3}" srcOrd="0" destOrd="1" presId="urn:microsoft.com/office/officeart/2018/5/layout/CenteredIconLabelDescriptionList"/>
    <dgm:cxn modelId="{AD688E8F-3059-4725-9220-BC63652376C6}" type="presOf" srcId="{02838E1E-6D42-4B65-A9A2-02880258D326}" destId="{7A356DAF-4070-4605-971E-FA391BB39D7B}" srcOrd="0" destOrd="0" presId="urn:microsoft.com/office/officeart/2018/5/layout/CenteredIconLabelDescriptionList"/>
    <dgm:cxn modelId="{E23CED91-2F08-47A6-8AC5-CACC74E672D8}" srcId="{02838E1E-6D42-4B65-A9A2-02880258D326}" destId="{CE4E17DE-F761-4C9A-92D2-283C0C556583}" srcOrd="2" destOrd="0" parTransId="{036DF7A8-1D1F-4A28-9034-BF7750CDC586}" sibTransId="{8F6B4DF7-F7C5-48A4-8EFA-8DE8D4A920B8}"/>
    <dgm:cxn modelId="{1B377FAB-62AE-485F-B6F8-585AC3658E83}" type="presOf" srcId="{5728ED4F-93F3-49CD-AD1B-182BF77C6309}" destId="{A7E940B6-DBB1-471C-9A51-CF49B589C1DD}" srcOrd="0" destOrd="2" presId="urn:microsoft.com/office/officeart/2018/5/layout/CenteredIconLabelDescriptionList"/>
    <dgm:cxn modelId="{BCDE58B3-F596-402B-B5AD-E4C22D74DC13}" srcId="{1E9D8499-6AA9-40D8-BA80-A9B8D1A5DC02}" destId="{FE2014B0-33F5-48F6-BBFD-AB381D5468BA}" srcOrd="0" destOrd="0" parTransId="{59B4340A-CFC9-458B-8798-4C8D88B0BE3A}" sibTransId="{716DCADE-0641-46C1-A8B0-2E0D95098321}"/>
    <dgm:cxn modelId="{ECB234C3-08E5-45A7-BBBA-386686709014}" srcId="{944D2334-B0C1-4210-B564-3ED39C4D40E9}" destId="{97F23C31-068E-4F2E-9323-E264E234C733}" srcOrd="3" destOrd="0" parTransId="{42079697-B73C-4E9B-924F-35DE5ED90EE9}" sibTransId="{57E6ABC9-E908-4612-8A4B-D8313EE0E75C}"/>
    <dgm:cxn modelId="{F586FEDE-7546-4EE5-BA40-BBB580E1E262}" srcId="{02838E1E-6D42-4B65-A9A2-02880258D326}" destId="{C8067C06-90DB-499B-B4BF-5BB3A620841C}" srcOrd="0" destOrd="0" parTransId="{6865D32E-DA31-461D-B04B-8AA03FC25D23}" sibTransId="{0EB52BB4-C3F8-4ECF-A571-2D0093E8F66C}"/>
    <dgm:cxn modelId="{D911DFE2-AEA7-4873-AA1E-F16C97562D78}" srcId="{02838E1E-6D42-4B65-A9A2-02880258D326}" destId="{BE64DD34-5632-4800-86B0-A7267E44A8B0}" srcOrd="1" destOrd="0" parTransId="{53A0EC34-10AC-46E8-881E-38F5A678E16F}" sibTransId="{E40DA1E7-3FF0-4BF7-93AA-32CAF14394FD}"/>
    <dgm:cxn modelId="{63B768EA-EC5A-4E39-A755-F6D2013AB9B8}" type="presOf" srcId="{2C104D0C-57CD-446D-B000-661625207A01}" destId="{A7E940B6-DBB1-471C-9A51-CF49B589C1DD}" srcOrd="0" destOrd="1" presId="urn:microsoft.com/office/officeart/2018/5/layout/CenteredIconLabelDescriptionList"/>
    <dgm:cxn modelId="{ADCF90EE-E10A-4DDF-AF34-5C9D823DC91F}" srcId="{944D2334-B0C1-4210-B564-3ED39C4D40E9}" destId="{1E9D8499-6AA9-40D8-BA80-A9B8D1A5DC02}" srcOrd="1" destOrd="0" parTransId="{5343952D-0543-4699-974A-511E46BECCF3}" sibTransId="{617460C1-CB44-4899-89CB-00FCD42C4DAE}"/>
    <dgm:cxn modelId="{FF1335F3-E5B5-45D6-96AD-FC064B787F38}" srcId="{1E9D8499-6AA9-40D8-BA80-A9B8D1A5DC02}" destId="{2C104D0C-57CD-446D-B000-661625207A01}" srcOrd="1" destOrd="0" parTransId="{3B6F1DF3-3F99-4F2A-9670-38312F10BDE0}" sibTransId="{E63A99FB-3C2A-4044-946F-54F4A052FFC6}"/>
    <dgm:cxn modelId="{B7348AF3-8DE8-4802-B701-1C8BED21881A}" type="presOf" srcId="{C823EBCA-4593-4A3A-B001-720DEC5E625A}" destId="{D77F6F07-0C52-43A5-9FA5-44E8FCAEB14C}" srcOrd="0" destOrd="0" presId="urn:microsoft.com/office/officeart/2018/5/layout/CenteredIconLabelDescriptionList"/>
    <dgm:cxn modelId="{9FFA9573-73CE-4EFD-8217-D39867DB3A4F}" type="presParOf" srcId="{1430337C-39DD-4B33-9859-56EBA0793824}" destId="{B7EBC3DC-CC21-4630-8E63-D6391ED3CA9B}" srcOrd="0" destOrd="0" presId="urn:microsoft.com/office/officeart/2018/5/layout/CenteredIconLabelDescriptionList"/>
    <dgm:cxn modelId="{205B7D39-A8C7-4A51-B726-C53B491E86C3}" type="presParOf" srcId="{B7EBC3DC-CC21-4630-8E63-D6391ED3CA9B}" destId="{75E17A9A-D047-4BF8-9C69-384A2EF80FC2}" srcOrd="0" destOrd="0" presId="urn:microsoft.com/office/officeart/2018/5/layout/CenteredIconLabelDescriptionList"/>
    <dgm:cxn modelId="{F1421851-60A8-4E95-AEEE-940C56DC40F4}" type="presParOf" srcId="{B7EBC3DC-CC21-4630-8E63-D6391ED3CA9B}" destId="{9B67C61F-DCC1-4371-8AC5-ED9811AE954B}" srcOrd="1" destOrd="0" presId="urn:microsoft.com/office/officeart/2018/5/layout/CenteredIconLabelDescriptionList"/>
    <dgm:cxn modelId="{C50E7615-44EC-42D2-8324-AC827B9BD74B}" type="presParOf" srcId="{B7EBC3DC-CC21-4630-8E63-D6391ED3CA9B}" destId="{7A356DAF-4070-4605-971E-FA391BB39D7B}" srcOrd="2" destOrd="0" presId="urn:microsoft.com/office/officeart/2018/5/layout/CenteredIconLabelDescriptionList"/>
    <dgm:cxn modelId="{4FF5AFF5-B17C-479F-ACA7-FCAA65EEF9FF}" type="presParOf" srcId="{B7EBC3DC-CC21-4630-8E63-D6391ED3CA9B}" destId="{3A305567-C0A5-4356-BE1A-98F153D3B85E}" srcOrd="3" destOrd="0" presId="urn:microsoft.com/office/officeart/2018/5/layout/CenteredIconLabelDescriptionList"/>
    <dgm:cxn modelId="{7A18E790-12E1-4B44-AAB9-6C0398C3885E}" type="presParOf" srcId="{B7EBC3DC-CC21-4630-8E63-D6391ED3CA9B}" destId="{CD78A75B-208F-4B43-BB75-6FAD5B5982B3}" srcOrd="4" destOrd="0" presId="urn:microsoft.com/office/officeart/2018/5/layout/CenteredIconLabelDescriptionList"/>
    <dgm:cxn modelId="{C54C49F8-6D6C-46EA-8FB0-F1E81C1421EF}" type="presParOf" srcId="{1430337C-39DD-4B33-9859-56EBA0793824}" destId="{7FE129B1-D465-4A31-AD9F-3444376B2A2D}" srcOrd="1" destOrd="0" presId="urn:microsoft.com/office/officeart/2018/5/layout/CenteredIconLabelDescriptionList"/>
    <dgm:cxn modelId="{82D9F7EF-8EC2-488C-9ABF-D422C6E5186A}" type="presParOf" srcId="{1430337C-39DD-4B33-9859-56EBA0793824}" destId="{0863E564-3562-480D-87D6-854DDF561B7D}" srcOrd="2" destOrd="0" presId="urn:microsoft.com/office/officeart/2018/5/layout/CenteredIconLabelDescriptionList"/>
    <dgm:cxn modelId="{11026B94-381E-40A3-8CD5-697BBCB8AD01}" type="presParOf" srcId="{0863E564-3562-480D-87D6-854DDF561B7D}" destId="{74CF71C4-74C4-40F0-8973-A4196CB0174F}" srcOrd="0" destOrd="0" presId="urn:microsoft.com/office/officeart/2018/5/layout/CenteredIconLabelDescriptionList"/>
    <dgm:cxn modelId="{83AABA7D-B6DD-4A4F-8826-5AC3E1A0B172}" type="presParOf" srcId="{0863E564-3562-480D-87D6-854DDF561B7D}" destId="{2FDF64F9-01C6-4702-8E77-3CFA30A04EE7}" srcOrd="1" destOrd="0" presId="urn:microsoft.com/office/officeart/2018/5/layout/CenteredIconLabelDescriptionList"/>
    <dgm:cxn modelId="{77A3C56D-89C1-4589-9FE5-2ECB1F275325}" type="presParOf" srcId="{0863E564-3562-480D-87D6-854DDF561B7D}" destId="{09B38A5C-50FF-4A79-9291-7CFB85B702A5}" srcOrd="2" destOrd="0" presId="urn:microsoft.com/office/officeart/2018/5/layout/CenteredIconLabelDescriptionList"/>
    <dgm:cxn modelId="{80DED1CE-AB81-421F-A492-262A40CDB811}" type="presParOf" srcId="{0863E564-3562-480D-87D6-854DDF561B7D}" destId="{430A1608-689F-428E-A408-3723ED38B7D6}" srcOrd="3" destOrd="0" presId="urn:microsoft.com/office/officeart/2018/5/layout/CenteredIconLabelDescriptionList"/>
    <dgm:cxn modelId="{A8E2CFE6-916D-4798-A1C6-70AB566B6701}" type="presParOf" srcId="{0863E564-3562-480D-87D6-854DDF561B7D}" destId="{A7E940B6-DBB1-471C-9A51-CF49B589C1DD}" srcOrd="4" destOrd="0" presId="urn:microsoft.com/office/officeart/2018/5/layout/CenteredIconLabelDescriptionList"/>
    <dgm:cxn modelId="{CB4E8874-52E9-4109-8430-4530B92873E0}" type="presParOf" srcId="{1430337C-39DD-4B33-9859-56EBA0793824}" destId="{641F0B77-3227-4EFD-9BE7-05C1E52E45BD}" srcOrd="3" destOrd="0" presId="urn:microsoft.com/office/officeart/2018/5/layout/CenteredIconLabelDescriptionList"/>
    <dgm:cxn modelId="{A545A107-C6AC-4F13-8F50-59726CEECE3A}" type="presParOf" srcId="{1430337C-39DD-4B33-9859-56EBA0793824}" destId="{24E34ADF-1207-476C-9FCC-D813D005F9B6}" srcOrd="4" destOrd="0" presId="urn:microsoft.com/office/officeart/2018/5/layout/CenteredIconLabelDescriptionList"/>
    <dgm:cxn modelId="{1D1DD5D5-15B8-4F31-834F-C0597381E72F}" type="presParOf" srcId="{24E34ADF-1207-476C-9FCC-D813D005F9B6}" destId="{3AF852EC-0BC3-4373-84AD-97A06F4FFD88}" srcOrd="0" destOrd="0" presId="urn:microsoft.com/office/officeart/2018/5/layout/CenteredIconLabelDescriptionList"/>
    <dgm:cxn modelId="{B17997EF-3FF7-495B-BBFF-F0D30E807DF7}" type="presParOf" srcId="{24E34ADF-1207-476C-9FCC-D813D005F9B6}" destId="{270C35E1-9521-4A82-90DF-DD158F696A73}" srcOrd="1" destOrd="0" presId="urn:microsoft.com/office/officeart/2018/5/layout/CenteredIconLabelDescriptionList"/>
    <dgm:cxn modelId="{784631EE-93F3-4335-AB64-38AF6C37A509}" type="presParOf" srcId="{24E34ADF-1207-476C-9FCC-D813D005F9B6}" destId="{D77F6F07-0C52-43A5-9FA5-44E8FCAEB14C}" srcOrd="2" destOrd="0" presId="urn:microsoft.com/office/officeart/2018/5/layout/CenteredIconLabelDescriptionList"/>
    <dgm:cxn modelId="{AF2B1A1C-E51A-4534-9FFF-4E167C202265}" type="presParOf" srcId="{24E34ADF-1207-476C-9FCC-D813D005F9B6}" destId="{F6561C75-5D99-4FDE-BBC8-20DA9AF3EB0B}" srcOrd="3" destOrd="0" presId="urn:microsoft.com/office/officeart/2018/5/layout/CenteredIconLabelDescriptionList"/>
    <dgm:cxn modelId="{67E98E5F-BC82-48D8-9711-12E8849E0717}" type="presParOf" srcId="{24E34ADF-1207-476C-9FCC-D813D005F9B6}" destId="{CAB49629-B72D-4B63-A369-066395441F46}" srcOrd="4" destOrd="0" presId="urn:microsoft.com/office/officeart/2018/5/layout/CenteredIconLabelDescriptionList"/>
    <dgm:cxn modelId="{AA7EEDC1-4975-4807-9B8E-DAC613D28DB1}" type="presParOf" srcId="{1430337C-39DD-4B33-9859-56EBA0793824}" destId="{E832C760-8468-44DF-94FA-6B371A6C2848}" srcOrd="5" destOrd="0" presId="urn:microsoft.com/office/officeart/2018/5/layout/CenteredIconLabelDescriptionList"/>
    <dgm:cxn modelId="{383B363A-E1A6-4F0D-B129-69D0BF389C0E}" type="presParOf" srcId="{1430337C-39DD-4B33-9859-56EBA0793824}" destId="{809DCAD4-46E2-4B0E-BE42-AF5B1A7515D7}" srcOrd="6" destOrd="0" presId="urn:microsoft.com/office/officeart/2018/5/layout/CenteredIconLabelDescriptionList"/>
    <dgm:cxn modelId="{675D7EFD-5671-453D-A46F-97A1EB512AAF}" type="presParOf" srcId="{809DCAD4-46E2-4B0E-BE42-AF5B1A7515D7}" destId="{B2BC78D5-ACEB-4E3E-991E-2671E93FEE85}" srcOrd="0" destOrd="0" presId="urn:microsoft.com/office/officeart/2018/5/layout/CenteredIconLabelDescriptionList"/>
    <dgm:cxn modelId="{525C7FEC-4DFC-4868-84EF-F235D92FD9E6}" type="presParOf" srcId="{809DCAD4-46E2-4B0E-BE42-AF5B1A7515D7}" destId="{F961E2AD-C88D-40CC-9E5E-567341906C3E}" srcOrd="1" destOrd="0" presId="urn:microsoft.com/office/officeart/2018/5/layout/CenteredIconLabelDescriptionList"/>
    <dgm:cxn modelId="{3522C994-7F99-4886-B272-1606A55152C5}" type="presParOf" srcId="{809DCAD4-46E2-4B0E-BE42-AF5B1A7515D7}" destId="{7AF76D09-84B6-4F5B-B726-E61877AA0F48}" srcOrd="2" destOrd="0" presId="urn:microsoft.com/office/officeart/2018/5/layout/CenteredIconLabelDescriptionList"/>
    <dgm:cxn modelId="{42DA11EC-91BC-4116-A649-02A0C7C1B5F8}" type="presParOf" srcId="{809DCAD4-46E2-4B0E-BE42-AF5B1A7515D7}" destId="{35030B38-3061-4D07-9797-5F02F727BECE}" srcOrd="3" destOrd="0" presId="urn:microsoft.com/office/officeart/2018/5/layout/CenteredIconLabelDescriptionList"/>
    <dgm:cxn modelId="{F8DC8E6F-5F10-4C38-80AC-51025647C600}" type="presParOf" srcId="{809DCAD4-46E2-4B0E-BE42-AF5B1A7515D7}" destId="{120B6E73-9BB6-404B-ADBD-6E293E110C1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B7952C-411B-422A-BC0F-CC66AF67EA41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8BDC2CD-A300-45B9-889F-15B44CE95C29}">
      <dgm:prSet/>
      <dgm:spPr/>
      <dgm:t>
        <a:bodyPr/>
        <a:lstStyle/>
        <a:p>
          <a:r>
            <a:rPr lang="en-GB"/>
            <a:t>Insert foil stack in beamline</a:t>
          </a:r>
          <a:endParaRPr lang="en-US"/>
        </a:p>
      </dgm:t>
    </dgm:pt>
    <dgm:pt modelId="{61C2CD09-9036-4F71-8428-CE78C133F7CE}" type="parTrans" cxnId="{A6AA3B89-67D6-4946-BC18-B3BF09C743DE}">
      <dgm:prSet/>
      <dgm:spPr/>
      <dgm:t>
        <a:bodyPr/>
        <a:lstStyle/>
        <a:p>
          <a:endParaRPr lang="en-US"/>
        </a:p>
      </dgm:t>
    </dgm:pt>
    <dgm:pt modelId="{36C15BF2-117F-4A2D-8F51-AAB7B3B463C4}" type="sibTrans" cxnId="{A6AA3B89-67D6-4946-BC18-B3BF09C743DE}">
      <dgm:prSet phldrT="1"/>
      <dgm:spPr/>
      <dgm:t>
        <a:bodyPr/>
        <a:lstStyle/>
        <a:p>
          <a:endParaRPr lang="en-US"/>
        </a:p>
      </dgm:t>
    </dgm:pt>
    <dgm:pt modelId="{4AEC8355-A6BD-442D-9D27-6FFDCC0E1A4C}">
      <dgm:prSet/>
      <dgm:spPr/>
      <dgm:t>
        <a:bodyPr/>
        <a:lstStyle/>
        <a:p>
          <a:r>
            <a:rPr lang="en-GB"/>
            <a:t>Irradiate for short period</a:t>
          </a:r>
          <a:endParaRPr lang="en-US"/>
        </a:p>
      </dgm:t>
    </dgm:pt>
    <dgm:pt modelId="{1AB978E9-0C47-46BE-94B1-5FBB029609D1}" type="parTrans" cxnId="{5E9FBC95-CE45-47DA-AAF7-D102270DC78C}">
      <dgm:prSet/>
      <dgm:spPr/>
      <dgm:t>
        <a:bodyPr/>
        <a:lstStyle/>
        <a:p>
          <a:endParaRPr lang="en-US"/>
        </a:p>
      </dgm:t>
    </dgm:pt>
    <dgm:pt modelId="{ECBEAC0A-2B11-4EB4-AC80-663F54F46E2E}" type="sibTrans" cxnId="{5E9FBC95-CE45-47DA-AAF7-D102270DC78C}">
      <dgm:prSet phldrT="2"/>
      <dgm:spPr/>
      <dgm:t>
        <a:bodyPr/>
        <a:lstStyle/>
        <a:p>
          <a:endParaRPr lang="en-US"/>
        </a:p>
      </dgm:t>
    </dgm:pt>
    <dgm:pt modelId="{27E4909C-1810-4CEB-9EDD-341793569697}">
      <dgm:prSet/>
      <dgm:spPr/>
      <dgm:t>
        <a:bodyPr/>
        <a:lstStyle/>
        <a:p>
          <a:r>
            <a:rPr lang="en-GB"/>
            <a:t>Remove foils</a:t>
          </a:r>
          <a:endParaRPr lang="en-US"/>
        </a:p>
      </dgm:t>
    </dgm:pt>
    <dgm:pt modelId="{EAF60411-DA0E-4D37-9CBA-FEE6E577D96C}" type="parTrans" cxnId="{1D446B5B-C93D-4C0E-915C-BA944194A9AF}">
      <dgm:prSet/>
      <dgm:spPr/>
      <dgm:t>
        <a:bodyPr/>
        <a:lstStyle/>
        <a:p>
          <a:endParaRPr lang="en-US"/>
        </a:p>
      </dgm:t>
    </dgm:pt>
    <dgm:pt modelId="{394A9A03-B3E0-4963-8A35-C2DE8F4B4BF0}" type="sibTrans" cxnId="{1D446B5B-C93D-4C0E-915C-BA944194A9AF}">
      <dgm:prSet phldrT="3"/>
      <dgm:spPr/>
      <dgm:t>
        <a:bodyPr/>
        <a:lstStyle/>
        <a:p>
          <a:endParaRPr lang="en-US"/>
        </a:p>
      </dgm:t>
    </dgm:pt>
    <dgm:pt modelId="{92D01758-027B-45B7-A562-D2B996194520}">
      <dgm:prSet/>
      <dgm:spPr/>
      <dgm:t>
        <a:bodyPr/>
        <a:lstStyle/>
        <a:p>
          <a:r>
            <a:rPr lang="en-GB"/>
            <a:t>Cool down </a:t>
          </a:r>
          <a:endParaRPr lang="en-US"/>
        </a:p>
      </dgm:t>
    </dgm:pt>
    <dgm:pt modelId="{80DDF42B-1B9F-48A4-A578-0147057060C6}" type="parTrans" cxnId="{BC5F584A-E9BC-4491-9B27-E277B0254C10}">
      <dgm:prSet/>
      <dgm:spPr/>
      <dgm:t>
        <a:bodyPr/>
        <a:lstStyle/>
        <a:p>
          <a:endParaRPr lang="en-US"/>
        </a:p>
      </dgm:t>
    </dgm:pt>
    <dgm:pt modelId="{D47DC632-642F-4284-8A4A-A0D65841CC87}" type="sibTrans" cxnId="{BC5F584A-E9BC-4491-9B27-E277B0254C10}">
      <dgm:prSet phldrT="4"/>
      <dgm:spPr/>
      <dgm:t>
        <a:bodyPr/>
        <a:lstStyle/>
        <a:p>
          <a:endParaRPr lang="en-US"/>
        </a:p>
      </dgm:t>
    </dgm:pt>
    <dgm:pt modelId="{5BAFE4AB-8AEC-49AE-B8D2-D21FD8BA6801}">
      <dgm:prSet/>
      <dgm:spPr/>
      <dgm:t>
        <a:bodyPr/>
        <a:lstStyle/>
        <a:p>
          <a:r>
            <a:rPr lang="en-GB"/>
            <a:t>Measure activity in foils</a:t>
          </a:r>
          <a:endParaRPr lang="en-US"/>
        </a:p>
      </dgm:t>
    </dgm:pt>
    <dgm:pt modelId="{5B8D8E26-A4D0-4CCF-8CD0-78EDC88BB570}" type="parTrans" cxnId="{FDB94938-CF93-46EB-A2C2-840B57C12D79}">
      <dgm:prSet/>
      <dgm:spPr/>
      <dgm:t>
        <a:bodyPr/>
        <a:lstStyle/>
        <a:p>
          <a:endParaRPr lang="en-US"/>
        </a:p>
      </dgm:t>
    </dgm:pt>
    <dgm:pt modelId="{42A72D4A-CA15-4EDD-8D23-AB297C93DC7F}" type="sibTrans" cxnId="{FDB94938-CF93-46EB-A2C2-840B57C12D79}">
      <dgm:prSet phldrT="5"/>
      <dgm:spPr/>
      <dgm:t>
        <a:bodyPr/>
        <a:lstStyle/>
        <a:p>
          <a:endParaRPr lang="en-US"/>
        </a:p>
      </dgm:t>
    </dgm:pt>
    <dgm:pt modelId="{FF7157DA-0793-40E3-9460-091405F02D46}">
      <dgm:prSet/>
      <dgm:spPr/>
      <dgm:t>
        <a:bodyPr/>
        <a:lstStyle/>
        <a:p>
          <a:r>
            <a:rPr lang="en-GB"/>
            <a:t>Use activation cross-section to find number of protons</a:t>
          </a:r>
          <a:endParaRPr lang="en-US"/>
        </a:p>
      </dgm:t>
    </dgm:pt>
    <dgm:pt modelId="{884AD64D-1808-4FAC-8354-1ADAC189E541}" type="parTrans" cxnId="{C3370A85-7714-424A-AA7A-3DBAD17E30E9}">
      <dgm:prSet/>
      <dgm:spPr/>
      <dgm:t>
        <a:bodyPr/>
        <a:lstStyle/>
        <a:p>
          <a:endParaRPr lang="en-GB"/>
        </a:p>
      </dgm:t>
    </dgm:pt>
    <dgm:pt modelId="{70A31763-3AEA-4FEC-825B-DA943E356435}" type="sibTrans" cxnId="{C3370A85-7714-424A-AA7A-3DBAD17E30E9}">
      <dgm:prSet/>
      <dgm:spPr/>
      <dgm:t>
        <a:bodyPr/>
        <a:lstStyle/>
        <a:p>
          <a:endParaRPr lang="en-GB"/>
        </a:p>
      </dgm:t>
    </dgm:pt>
    <dgm:pt modelId="{396E5078-DDC0-46C0-AFFC-25947B907358}">
      <dgm:prSet/>
      <dgm:spPr/>
      <dgm:t>
        <a:bodyPr/>
        <a:lstStyle/>
        <a:p>
          <a:r>
            <a:rPr lang="en-GB"/>
            <a:t>Compare to current measured by BSI</a:t>
          </a:r>
        </a:p>
        <a:p>
          <a:endParaRPr lang="en-US"/>
        </a:p>
      </dgm:t>
    </dgm:pt>
    <dgm:pt modelId="{48F67597-0A43-425F-8A70-F50F00F87757}" type="parTrans" cxnId="{5CDFFED2-DD1C-4BCB-9267-953007F54485}">
      <dgm:prSet/>
      <dgm:spPr/>
      <dgm:t>
        <a:bodyPr/>
        <a:lstStyle/>
        <a:p>
          <a:endParaRPr lang="en-GB"/>
        </a:p>
      </dgm:t>
    </dgm:pt>
    <dgm:pt modelId="{250496B7-4BD7-469F-89D4-527B9917E94A}" type="sibTrans" cxnId="{5CDFFED2-DD1C-4BCB-9267-953007F54485}">
      <dgm:prSet/>
      <dgm:spPr/>
      <dgm:t>
        <a:bodyPr/>
        <a:lstStyle/>
        <a:p>
          <a:endParaRPr lang="en-GB"/>
        </a:p>
      </dgm:t>
    </dgm:pt>
    <dgm:pt modelId="{05FD6E29-F228-4D86-BD97-8595E87AE4A1}" type="pres">
      <dgm:prSet presAssocID="{42B7952C-411B-422A-BC0F-CC66AF67EA41}" presName="Name0" presStyleCnt="0">
        <dgm:presLayoutVars>
          <dgm:dir/>
          <dgm:resizeHandles val="exact"/>
        </dgm:presLayoutVars>
      </dgm:prSet>
      <dgm:spPr/>
    </dgm:pt>
    <dgm:pt modelId="{48DD1C32-BB1C-44DF-BD79-7DB9214FE62C}" type="pres">
      <dgm:prSet presAssocID="{B8BDC2CD-A300-45B9-889F-15B44CE95C29}" presName="node" presStyleLbl="node1" presStyleIdx="0" presStyleCnt="7">
        <dgm:presLayoutVars>
          <dgm:bulletEnabled val="1"/>
        </dgm:presLayoutVars>
      </dgm:prSet>
      <dgm:spPr/>
    </dgm:pt>
    <dgm:pt modelId="{B654C488-B78E-4430-AD50-1F557C818E86}" type="pres">
      <dgm:prSet presAssocID="{36C15BF2-117F-4A2D-8F51-AAB7B3B463C4}" presName="sibTrans" presStyleLbl="sibTrans1D1" presStyleIdx="0" presStyleCnt="6"/>
      <dgm:spPr/>
    </dgm:pt>
    <dgm:pt modelId="{549E05EA-DD6B-4DFA-B373-5F1C26B969ED}" type="pres">
      <dgm:prSet presAssocID="{36C15BF2-117F-4A2D-8F51-AAB7B3B463C4}" presName="connectorText" presStyleLbl="sibTrans1D1" presStyleIdx="0" presStyleCnt="6"/>
      <dgm:spPr/>
    </dgm:pt>
    <dgm:pt modelId="{14ECDED9-C918-49BA-86BD-4BFF0A390F3E}" type="pres">
      <dgm:prSet presAssocID="{4AEC8355-A6BD-442D-9D27-6FFDCC0E1A4C}" presName="node" presStyleLbl="node1" presStyleIdx="1" presStyleCnt="7">
        <dgm:presLayoutVars>
          <dgm:bulletEnabled val="1"/>
        </dgm:presLayoutVars>
      </dgm:prSet>
      <dgm:spPr/>
    </dgm:pt>
    <dgm:pt modelId="{D727830D-E543-49B2-8E35-80D6DEB78A8D}" type="pres">
      <dgm:prSet presAssocID="{ECBEAC0A-2B11-4EB4-AC80-663F54F46E2E}" presName="sibTrans" presStyleLbl="sibTrans1D1" presStyleIdx="1" presStyleCnt="6"/>
      <dgm:spPr/>
    </dgm:pt>
    <dgm:pt modelId="{0E856BE8-2172-4F03-A7C5-765EA2724798}" type="pres">
      <dgm:prSet presAssocID="{ECBEAC0A-2B11-4EB4-AC80-663F54F46E2E}" presName="connectorText" presStyleLbl="sibTrans1D1" presStyleIdx="1" presStyleCnt="6"/>
      <dgm:spPr/>
    </dgm:pt>
    <dgm:pt modelId="{39C52B38-E2FF-49EC-BF38-D99A4DC6BEED}" type="pres">
      <dgm:prSet presAssocID="{27E4909C-1810-4CEB-9EDD-341793569697}" presName="node" presStyleLbl="node1" presStyleIdx="2" presStyleCnt="7">
        <dgm:presLayoutVars>
          <dgm:bulletEnabled val="1"/>
        </dgm:presLayoutVars>
      </dgm:prSet>
      <dgm:spPr/>
    </dgm:pt>
    <dgm:pt modelId="{64994929-23DF-4E72-B750-A9DE75BCDF47}" type="pres">
      <dgm:prSet presAssocID="{394A9A03-B3E0-4963-8A35-C2DE8F4B4BF0}" presName="sibTrans" presStyleLbl="sibTrans1D1" presStyleIdx="2" presStyleCnt="6"/>
      <dgm:spPr/>
    </dgm:pt>
    <dgm:pt modelId="{11D2D837-24CA-475A-9A95-0CAD09AA8174}" type="pres">
      <dgm:prSet presAssocID="{394A9A03-B3E0-4963-8A35-C2DE8F4B4BF0}" presName="connectorText" presStyleLbl="sibTrans1D1" presStyleIdx="2" presStyleCnt="6"/>
      <dgm:spPr/>
    </dgm:pt>
    <dgm:pt modelId="{0CA9CEDC-B5A3-4C8D-9BB1-2A5344054D51}" type="pres">
      <dgm:prSet presAssocID="{92D01758-027B-45B7-A562-D2B996194520}" presName="node" presStyleLbl="node1" presStyleIdx="3" presStyleCnt="7">
        <dgm:presLayoutVars>
          <dgm:bulletEnabled val="1"/>
        </dgm:presLayoutVars>
      </dgm:prSet>
      <dgm:spPr/>
    </dgm:pt>
    <dgm:pt modelId="{18B756AF-0697-44CD-BE97-67827E6AC609}" type="pres">
      <dgm:prSet presAssocID="{D47DC632-642F-4284-8A4A-A0D65841CC87}" presName="sibTrans" presStyleLbl="sibTrans1D1" presStyleIdx="3" presStyleCnt="6"/>
      <dgm:spPr/>
    </dgm:pt>
    <dgm:pt modelId="{77140072-EB60-438E-9FBF-E4056776F077}" type="pres">
      <dgm:prSet presAssocID="{D47DC632-642F-4284-8A4A-A0D65841CC87}" presName="connectorText" presStyleLbl="sibTrans1D1" presStyleIdx="3" presStyleCnt="6"/>
      <dgm:spPr/>
    </dgm:pt>
    <dgm:pt modelId="{70BFE340-F54C-4346-A5D0-79FB3BA4D991}" type="pres">
      <dgm:prSet presAssocID="{5BAFE4AB-8AEC-49AE-B8D2-D21FD8BA6801}" presName="node" presStyleLbl="node1" presStyleIdx="4" presStyleCnt="7">
        <dgm:presLayoutVars>
          <dgm:bulletEnabled val="1"/>
        </dgm:presLayoutVars>
      </dgm:prSet>
      <dgm:spPr/>
    </dgm:pt>
    <dgm:pt modelId="{2D4D4DA4-935E-498C-904B-20E6C0B73398}" type="pres">
      <dgm:prSet presAssocID="{42A72D4A-CA15-4EDD-8D23-AB297C93DC7F}" presName="sibTrans" presStyleLbl="sibTrans1D1" presStyleIdx="4" presStyleCnt="6"/>
      <dgm:spPr/>
    </dgm:pt>
    <dgm:pt modelId="{E5A38430-070A-4DEC-BB1D-BA82B0F97EEE}" type="pres">
      <dgm:prSet presAssocID="{42A72D4A-CA15-4EDD-8D23-AB297C93DC7F}" presName="connectorText" presStyleLbl="sibTrans1D1" presStyleIdx="4" presStyleCnt="6"/>
      <dgm:spPr/>
    </dgm:pt>
    <dgm:pt modelId="{24AA14BD-6C02-4693-ABF8-98E16DDC66C5}" type="pres">
      <dgm:prSet presAssocID="{FF7157DA-0793-40E3-9460-091405F02D46}" presName="node" presStyleLbl="node1" presStyleIdx="5" presStyleCnt="7">
        <dgm:presLayoutVars>
          <dgm:bulletEnabled val="1"/>
        </dgm:presLayoutVars>
      </dgm:prSet>
      <dgm:spPr/>
    </dgm:pt>
    <dgm:pt modelId="{89A4197A-8602-4F5B-8FE8-6DFB331816B1}" type="pres">
      <dgm:prSet presAssocID="{70A31763-3AEA-4FEC-825B-DA943E356435}" presName="sibTrans" presStyleLbl="sibTrans1D1" presStyleIdx="5" presStyleCnt="6"/>
      <dgm:spPr/>
    </dgm:pt>
    <dgm:pt modelId="{9B64649E-D4FD-4AE9-A697-DD1A7C109821}" type="pres">
      <dgm:prSet presAssocID="{70A31763-3AEA-4FEC-825B-DA943E356435}" presName="connectorText" presStyleLbl="sibTrans1D1" presStyleIdx="5" presStyleCnt="6"/>
      <dgm:spPr/>
    </dgm:pt>
    <dgm:pt modelId="{6394A9C9-685C-4D56-8B5D-3703A5938569}" type="pres">
      <dgm:prSet presAssocID="{396E5078-DDC0-46C0-AFFC-25947B907358}" presName="node" presStyleLbl="node1" presStyleIdx="6" presStyleCnt="7">
        <dgm:presLayoutVars>
          <dgm:bulletEnabled val="1"/>
        </dgm:presLayoutVars>
      </dgm:prSet>
      <dgm:spPr/>
    </dgm:pt>
  </dgm:ptLst>
  <dgm:cxnLst>
    <dgm:cxn modelId="{88921403-930E-44A5-AEC2-C6F944CFEC23}" type="presOf" srcId="{70A31763-3AEA-4FEC-825B-DA943E356435}" destId="{89A4197A-8602-4F5B-8FE8-6DFB331816B1}" srcOrd="0" destOrd="0" presId="urn:microsoft.com/office/officeart/2016/7/layout/RepeatingBendingProcessNew"/>
    <dgm:cxn modelId="{455ECA07-F99D-4BC7-9935-B82C4F1AE908}" type="presOf" srcId="{394A9A03-B3E0-4963-8A35-C2DE8F4B4BF0}" destId="{64994929-23DF-4E72-B750-A9DE75BCDF47}" srcOrd="0" destOrd="0" presId="urn:microsoft.com/office/officeart/2016/7/layout/RepeatingBendingProcessNew"/>
    <dgm:cxn modelId="{4997AB15-4F79-4418-80A7-6C120781862C}" type="presOf" srcId="{42A72D4A-CA15-4EDD-8D23-AB297C93DC7F}" destId="{E5A38430-070A-4DEC-BB1D-BA82B0F97EEE}" srcOrd="1" destOrd="0" presId="urn:microsoft.com/office/officeart/2016/7/layout/RepeatingBendingProcessNew"/>
    <dgm:cxn modelId="{F9CF1627-9F4B-496B-8589-B4D6E6BF9FA9}" type="presOf" srcId="{27E4909C-1810-4CEB-9EDD-341793569697}" destId="{39C52B38-E2FF-49EC-BF38-D99A4DC6BEED}" srcOrd="0" destOrd="0" presId="urn:microsoft.com/office/officeart/2016/7/layout/RepeatingBendingProcessNew"/>
    <dgm:cxn modelId="{FDB94938-CF93-46EB-A2C2-840B57C12D79}" srcId="{42B7952C-411B-422A-BC0F-CC66AF67EA41}" destId="{5BAFE4AB-8AEC-49AE-B8D2-D21FD8BA6801}" srcOrd="4" destOrd="0" parTransId="{5B8D8E26-A4D0-4CCF-8CD0-78EDC88BB570}" sibTransId="{42A72D4A-CA15-4EDD-8D23-AB297C93DC7F}"/>
    <dgm:cxn modelId="{98FA6E3E-1C1E-465B-84A3-84427EF90A3F}" type="presOf" srcId="{42A72D4A-CA15-4EDD-8D23-AB297C93DC7F}" destId="{2D4D4DA4-935E-498C-904B-20E6C0B73398}" srcOrd="0" destOrd="0" presId="urn:microsoft.com/office/officeart/2016/7/layout/RepeatingBendingProcessNew"/>
    <dgm:cxn modelId="{1D446B5B-C93D-4C0E-915C-BA944194A9AF}" srcId="{42B7952C-411B-422A-BC0F-CC66AF67EA41}" destId="{27E4909C-1810-4CEB-9EDD-341793569697}" srcOrd="2" destOrd="0" parTransId="{EAF60411-DA0E-4D37-9CBA-FEE6E577D96C}" sibTransId="{394A9A03-B3E0-4963-8A35-C2DE8F4B4BF0}"/>
    <dgm:cxn modelId="{B92D6565-CC03-4B5E-9480-C9AB480677F5}" type="presOf" srcId="{D47DC632-642F-4284-8A4A-A0D65841CC87}" destId="{18B756AF-0697-44CD-BE97-67827E6AC609}" srcOrd="0" destOrd="0" presId="urn:microsoft.com/office/officeart/2016/7/layout/RepeatingBendingProcessNew"/>
    <dgm:cxn modelId="{686E7946-9FDE-4610-B0A1-E18FA64E8671}" type="presOf" srcId="{36C15BF2-117F-4A2D-8F51-AAB7B3B463C4}" destId="{549E05EA-DD6B-4DFA-B373-5F1C26B969ED}" srcOrd="1" destOrd="0" presId="urn:microsoft.com/office/officeart/2016/7/layout/RepeatingBendingProcessNew"/>
    <dgm:cxn modelId="{BC5F584A-E9BC-4491-9B27-E277B0254C10}" srcId="{42B7952C-411B-422A-BC0F-CC66AF67EA41}" destId="{92D01758-027B-45B7-A562-D2B996194520}" srcOrd="3" destOrd="0" parTransId="{80DDF42B-1B9F-48A4-A578-0147057060C6}" sibTransId="{D47DC632-642F-4284-8A4A-A0D65841CC87}"/>
    <dgm:cxn modelId="{AD37CD4C-5976-4C93-AEFE-5D52B6381E91}" type="presOf" srcId="{36C15BF2-117F-4A2D-8F51-AAB7B3B463C4}" destId="{B654C488-B78E-4430-AD50-1F557C818E86}" srcOrd="0" destOrd="0" presId="urn:microsoft.com/office/officeart/2016/7/layout/RepeatingBendingProcessNew"/>
    <dgm:cxn modelId="{7DDC6370-6F87-478A-B432-1D2908924AB5}" type="presOf" srcId="{92D01758-027B-45B7-A562-D2B996194520}" destId="{0CA9CEDC-B5A3-4C8D-9BB1-2A5344054D51}" srcOrd="0" destOrd="0" presId="urn:microsoft.com/office/officeart/2016/7/layout/RepeatingBendingProcessNew"/>
    <dgm:cxn modelId="{3B79DB51-4DBB-4320-80C7-44CE526224DD}" type="presOf" srcId="{B8BDC2CD-A300-45B9-889F-15B44CE95C29}" destId="{48DD1C32-BB1C-44DF-BD79-7DB9214FE62C}" srcOrd="0" destOrd="0" presId="urn:microsoft.com/office/officeart/2016/7/layout/RepeatingBendingProcessNew"/>
    <dgm:cxn modelId="{C81A3453-DA76-48AD-886B-82303515DD3D}" type="presOf" srcId="{ECBEAC0A-2B11-4EB4-AC80-663F54F46E2E}" destId="{D727830D-E543-49B2-8E35-80D6DEB78A8D}" srcOrd="0" destOrd="0" presId="urn:microsoft.com/office/officeart/2016/7/layout/RepeatingBendingProcessNew"/>
    <dgm:cxn modelId="{C3370A85-7714-424A-AA7A-3DBAD17E30E9}" srcId="{42B7952C-411B-422A-BC0F-CC66AF67EA41}" destId="{FF7157DA-0793-40E3-9460-091405F02D46}" srcOrd="5" destOrd="0" parTransId="{884AD64D-1808-4FAC-8354-1ADAC189E541}" sibTransId="{70A31763-3AEA-4FEC-825B-DA943E356435}"/>
    <dgm:cxn modelId="{253DBE85-DCFE-4CFD-A6EE-86919DF7CDA0}" type="presOf" srcId="{42B7952C-411B-422A-BC0F-CC66AF67EA41}" destId="{05FD6E29-F228-4D86-BD97-8595E87AE4A1}" srcOrd="0" destOrd="0" presId="urn:microsoft.com/office/officeart/2016/7/layout/RepeatingBendingProcessNew"/>
    <dgm:cxn modelId="{180C6F87-2AF0-4527-BD8B-D9B218CE3FBD}" type="presOf" srcId="{FF7157DA-0793-40E3-9460-091405F02D46}" destId="{24AA14BD-6C02-4693-ABF8-98E16DDC66C5}" srcOrd="0" destOrd="0" presId="urn:microsoft.com/office/officeart/2016/7/layout/RepeatingBendingProcessNew"/>
    <dgm:cxn modelId="{A6AA3B89-67D6-4946-BC18-B3BF09C743DE}" srcId="{42B7952C-411B-422A-BC0F-CC66AF67EA41}" destId="{B8BDC2CD-A300-45B9-889F-15B44CE95C29}" srcOrd="0" destOrd="0" parTransId="{61C2CD09-9036-4F71-8428-CE78C133F7CE}" sibTransId="{36C15BF2-117F-4A2D-8F51-AAB7B3B463C4}"/>
    <dgm:cxn modelId="{E87F538A-8F51-40C8-B57A-CF93C58F0786}" type="presOf" srcId="{4AEC8355-A6BD-442D-9D27-6FFDCC0E1A4C}" destId="{14ECDED9-C918-49BA-86BD-4BFF0A390F3E}" srcOrd="0" destOrd="0" presId="urn:microsoft.com/office/officeart/2016/7/layout/RepeatingBendingProcessNew"/>
    <dgm:cxn modelId="{5E9FBC95-CE45-47DA-AAF7-D102270DC78C}" srcId="{42B7952C-411B-422A-BC0F-CC66AF67EA41}" destId="{4AEC8355-A6BD-442D-9D27-6FFDCC0E1A4C}" srcOrd="1" destOrd="0" parTransId="{1AB978E9-0C47-46BE-94B1-5FBB029609D1}" sibTransId="{ECBEAC0A-2B11-4EB4-AC80-663F54F46E2E}"/>
    <dgm:cxn modelId="{063EB896-3010-4A8F-AAAE-FF24E21951C9}" type="presOf" srcId="{ECBEAC0A-2B11-4EB4-AC80-663F54F46E2E}" destId="{0E856BE8-2172-4F03-A7C5-765EA2724798}" srcOrd="1" destOrd="0" presId="urn:microsoft.com/office/officeart/2016/7/layout/RepeatingBendingProcessNew"/>
    <dgm:cxn modelId="{935EEE9E-6F94-4707-99F3-628E9C4C85A7}" type="presOf" srcId="{396E5078-DDC0-46C0-AFFC-25947B907358}" destId="{6394A9C9-685C-4D56-8B5D-3703A5938569}" srcOrd="0" destOrd="0" presId="urn:microsoft.com/office/officeart/2016/7/layout/RepeatingBendingProcessNew"/>
    <dgm:cxn modelId="{C307F19E-A860-46AC-9B61-C856CFE3CD7E}" type="presOf" srcId="{5BAFE4AB-8AEC-49AE-B8D2-D21FD8BA6801}" destId="{70BFE340-F54C-4346-A5D0-79FB3BA4D991}" srcOrd="0" destOrd="0" presId="urn:microsoft.com/office/officeart/2016/7/layout/RepeatingBendingProcessNew"/>
    <dgm:cxn modelId="{662593AB-6B78-4DB7-AE82-D4F5F08D6F24}" type="presOf" srcId="{394A9A03-B3E0-4963-8A35-C2DE8F4B4BF0}" destId="{11D2D837-24CA-475A-9A95-0CAD09AA8174}" srcOrd="1" destOrd="0" presId="urn:microsoft.com/office/officeart/2016/7/layout/RepeatingBendingProcessNew"/>
    <dgm:cxn modelId="{5CDFFED2-DD1C-4BCB-9267-953007F54485}" srcId="{42B7952C-411B-422A-BC0F-CC66AF67EA41}" destId="{396E5078-DDC0-46C0-AFFC-25947B907358}" srcOrd="6" destOrd="0" parTransId="{48F67597-0A43-425F-8A70-F50F00F87757}" sibTransId="{250496B7-4BD7-469F-89D4-527B9917E94A}"/>
    <dgm:cxn modelId="{40DC81E7-E677-4741-8905-6AE340B9679F}" type="presOf" srcId="{D47DC632-642F-4284-8A4A-A0D65841CC87}" destId="{77140072-EB60-438E-9FBF-E4056776F077}" srcOrd="1" destOrd="0" presId="urn:microsoft.com/office/officeart/2016/7/layout/RepeatingBendingProcessNew"/>
    <dgm:cxn modelId="{CAE063FE-5946-4C70-8767-59BB20007137}" type="presOf" srcId="{70A31763-3AEA-4FEC-825B-DA943E356435}" destId="{9B64649E-D4FD-4AE9-A697-DD1A7C109821}" srcOrd="1" destOrd="0" presId="urn:microsoft.com/office/officeart/2016/7/layout/RepeatingBendingProcessNew"/>
    <dgm:cxn modelId="{3C702A01-28AF-489B-BF7E-2CCA1ED58E5D}" type="presParOf" srcId="{05FD6E29-F228-4D86-BD97-8595E87AE4A1}" destId="{48DD1C32-BB1C-44DF-BD79-7DB9214FE62C}" srcOrd="0" destOrd="0" presId="urn:microsoft.com/office/officeart/2016/7/layout/RepeatingBendingProcessNew"/>
    <dgm:cxn modelId="{7350C4A6-76CB-4F12-8AEA-431CF4C71886}" type="presParOf" srcId="{05FD6E29-F228-4D86-BD97-8595E87AE4A1}" destId="{B654C488-B78E-4430-AD50-1F557C818E86}" srcOrd="1" destOrd="0" presId="urn:microsoft.com/office/officeart/2016/7/layout/RepeatingBendingProcessNew"/>
    <dgm:cxn modelId="{59730DDC-C4CB-48B2-8B04-4C2AD996E668}" type="presParOf" srcId="{B654C488-B78E-4430-AD50-1F557C818E86}" destId="{549E05EA-DD6B-4DFA-B373-5F1C26B969ED}" srcOrd="0" destOrd="0" presId="urn:microsoft.com/office/officeart/2016/7/layout/RepeatingBendingProcessNew"/>
    <dgm:cxn modelId="{5ADD8C8E-6D50-4D6D-B464-865B4C458CC5}" type="presParOf" srcId="{05FD6E29-F228-4D86-BD97-8595E87AE4A1}" destId="{14ECDED9-C918-49BA-86BD-4BFF0A390F3E}" srcOrd="2" destOrd="0" presId="urn:microsoft.com/office/officeart/2016/7/layout/RepeatingBendingProcessNew"/>
    <dgm:cxn modelId="{D908EACF-C7F9-4FD8-85A5-8A131BF91C7B}" type="presParOf" srcId="{05FD6E29-F228-4D86-BD97-8595E87AE4A1}" destId="{D727830D-E543-49B2-8E35-80D6DEB78A8D}" srcOrd="3" destOrd="0" presId="urn:microsoft.com/office/officeart/2016/7/layout/RepeatingBendingProcessNew"/>
    <dgm:cxn modelId="{6DA45CBB-55A3-405F-B804-1EFF1E02BC3C}" type="presParOf" srcId="{D727830D-E543-49B2-8E35-80D6DEB78A8D}" destId="{0E856BE8-2172-4F03-A7C5-765EA2724798}" srcOrd="0" destOrd="0" presId="urn:microsoft.com/office/officeart/2016/7/layout/RepeatingBendingProcessNew"/>
    <dgm:cxn modelId="{C9C1813D-29AD-470B-8DD0-03A5F624E5D0}" type="presParOf" srcId="{05FD6E29-F228-4D86-BD97-8595E87AE4A1}" destId="{39C52B38-E2FF-49EC-BF38-D99A4DC6BEED}" srcOrd="4" destOrd="0" presId="urn:microsoft.com/office/officeart/2016/7/layout/RepeatingBendingProcessNew"/>
    <dgm:cxn modelId="{F7B72549-8FEC-4BF5-BBB1-55F726B812B3}" type="presParOf" srcId="{05FD6E29-F228-4D86-BD97-8595E87AE4A1}" destId="{64994929-23DF-4E72-B750-A9DE75BCDF47}" srcOrd="5" destOrd="0" presId="urn:microsoft.com/office/officeart/2016/7/layout/RepeatingBendingProcessNew"/>
    <dgm:cxn modelId="{95302FC4-5778-4BDE-990C-5FF64EDDE02A}" type="presParOf" srcId="{64994929-23DF-4E72-B750-A9DE75BCDF47}" destId="{11D2D837-24CA-475A-9A95-0CAD09AA8174}" srcOrd="0" destOrd="0" presId="urn:microsoft.com/office/officeart/2016/7/layout/RepeatingBendingProcessNew"/>
    <dgm:cxn modelId="{C0484B97-24F4-415D-B672-BBE3907E417E}" type="presParOf" srcId="{05FD6E29-F228-4D86-BD97-8595E87AE4A1}" destId="{0CA9CEDC-B5A3-4C8D-9BB1-2A5344054D51}" srcOrd="6" destOrd="0" presId="urn:microsoft.com/office/officeart/2016/7/layout/RepeatingBendingProcessNew"/>
    <dgm:cxn modelId="{29FE4835-08D7-4387-8E13-625BE6BDA621}" type="presParOf" srcId="{05FD6E29-F228-4D86-BD97-8595E87AE4A1}" destId="{18B756AF-0697-44CD-BE97-67827E6AC609}" srcOrd="7" destOrd="0" presId="urn:microsoft.com/office/officeart/2016/7/layout/RepeatingBendingProcessNew"/>
    <dgm:cxn modelId="{E3E5643E-72C0-479F-A381-9EE2525A1345}" type="presParOf" srcId="{18B756AF-0697-44CD-BE97-67827E6AC609}" destId="{77140072-EB60-438E-9FBF-E4056776F077}" srcOrd="0" destOrd="0" presId="urn:microsoft.com/office/officeart/2016/7/layout/RepeatingBendingProcessNew"/>
    <dgm:cxn modelId="{4881867F-CF95-4A6F-864A-AF660819F653}" type="presParOf" srcId="{05FD6E29-F228-4D86-BD97-8595E87AE4A1}" destId="{70BFE340-F54C-4346-A5D0-79FB3BA4D991}" srcOrd="8" destOrd="0" presId="urn:microsoft.com/office/officeart/2016/7/layout/RepeatingBendingProcessNew"/>
    <dgm:cxn modelId="{7D3ADE3C-38F4-42E2-9E85-798CFACCE942}" type="presParOf" srcId="{05FD6E29-F228-4D86-BD97-8595E87AE4A1}" destId="{2D4D4DA4-935E-498C-904B-20E6C0B73398}" srcOrd="9" destOrd="0" presId="urn:microsoft.com/office/officeart/2016/7/layout/RepeatingBendingProcessNew"/>
    <dgm:cxn modelId="{D199675E-352C-4181-ADFE-8A4E02CDB8EE}" type="presParOf" srcId="{2D4D4DA4-935E-498C-904B-20E6C0B73398}" destId="{E5A38430-070A-4DEC-BB1D-BA82B0F97EEE}" srcOrd="0" destOrd="0" presId="urn:microsoft.com/office/officeart/2016/7/layout/RepeatingBendingProcessNew"/>
    <dgm:cxn modelId="{C6F816F0-33AE-4EF9-A31A-2665B8C5DA32}" type="presParOf" srcId="{05FD6E29-F228-4D86-BD97-8595E87AE4A1}" destId="{24AA14BD-6C02-4693-ABF8-98E16DDC66C5}" srcOrd="10" destOrd="0" presId="urn:microsoft.com/office/officeart/2016/7/layout/RepeatingBendingProcessNew"/>
    <dgm:cxn modelId="{E47C0736-4218-4437-933D-344B72947532}" type="presParOf" srcId="{05FD6E29-F228-4D86-BD97-8595E87AE4A1}" destId="{89A4197A-8602-4F5B-8FE8-6DFB331816B1}" srcOrd="11" destOrd="0" presId="urn:microsoft.com/office/officeart/2016/7/layout/RepeatingBendingProcessNew"/>
    <dgm:cxn modelId="{1C8EF565-E9F8-46C2-A41C-72D6ABC1C09D}" type="presParOf" srcId="{89A4197A-8602-4F5B-8FE8-6DFB331816B1}" destId="{9B64649E-D4FD-4AE9-A697-DD1A7C109821}" srcOrd="0" destOrd="0" presId="urn:microsoft.com/office/officeart/2016/7/layout/RepeatingBendingProcessNew"/>
    <dgm:cxn modelId="{53C05AC1-924D-48D8-A9A5-7B0B05AB5F4D}" type="presParOf" srcId="{05FD6E29-F228-4D86-BD97-8595E87AE4A1}" destId="{6394A9C9-685C-4D56-8B5D-3703A5938569}" srcOrd="1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B7952C-411B-422A-BC0F-CC66AF67EA41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8BDC2CD-A300-45B9-889F-15B44CE95C29}">
      <dgm:prSet/>
      <dgm:spPr/>
      <dgm:t>
        <a:bodyPr/>
        <a:lstStyle/>
        <a:p>
          <a:r>
            <a:rPr lang="en-GB"/>
            <a:t>Insert foil stack in beamline</a:t>
          </a:r>
          <a:endParaRPr lang="en-US"/>
        </a:p>
      </dgm:t>
    </dgm:pt>
    <dgm:pt modelId="{61C2CD09-9036-4F71-8428-CE78C133F7CE}" type="parTrans" cxnId="{A6AA3B89-67D6-4946-BC18-B3BF09C743DE}">
      <dgm:prSet/>
      <dgm:spPr/>
      <dgm:t>
        <a:bodyPr/>
        <a:lstStyle/>
        <a:p>
          <a:endParaRPr lang="en-US"/>
        </a:p>
      </dgm:t>
    </dgm:pt>
    <dgm:pt modelId="{36C15BF2-117F-4A2D-8F51-AAB7B3B463C4}" type="sibTrans" cxnId="{A6AA3B89-67D6-4946-BC18-B3BF09C743DE}">
      <dgm:prSet phldrT="1"/>
      <dgm:spPr/>
      <dgm:t>
        <a:bodyPr/>
        <a:lstStyle/>
        <a:p>
          <a:endParaRPr lang="en-US"/>
        </a:p>
      </dgm:t>
    </dgm:pt>
    <dgm:pt modelId="{4AEC8355-A6BD-442D-9D27-6FFDCC0E1A4C}">
      <dgm:prSet/>
      <dgm:spPr/>
      <dgm:t>
        <a:bodyPr/>
        <a:lstStyle/>
        <a:p>
          <a:r>
            <a:rPr lang="en-GB"/>
            <a:t>Irradiate for short period</a:t>
          </a:r>
          <a:endParaRPr lang="en-US"/>
        </a:p>
      </dgm:t>
    </dgm:pt>
    <dgm:pt modelId="{1AB978E9-0C47-46BE-94B1-5FBB029609D1}" type="parTrans" cxnId="{5E9FBC95-CE45-47DA-AAF7-D102270DC78C}">
      <dgm:prSet/>
      <dgm:spPr/>
      <dgm:t>
        <a:bodyPr/>
        <a:lstStyle/>
        <a:p>
          <a:endParaRPr lang="en-US"/>
        </a:p>
      </dgm:t>
    </dgm:pt>
    <dgm:pt modelId="{ECBEAC0A-2B11-4EB4-AC80-663F54F46E2E}" type="sibTrans" cxnId="{5E9FBC95-CE45-47DA-AAF7-D102270DC78C}">
      <dgm:prSet phldrT="2"/>
      <dgm:spPr/>
      <dgm:t>
        <a:bodyPr/>
        <a:lstStyle/>
        <a:p>
          <a:endParaRPr lang="en-US"/>
        </a:p>
      </dgm:t>
    </dgm:pt>
    <dgm:pt modelId="{27E4909C-1810-4CEB-9EDD-341793569697}">
      <dgm:prSet/>
      <dgm:spPr/>
      <dgm:t>
        <a:bodyPr/>
        <a:lstStyle/>
        <a:p>
          <a:r>
            <a:rPr lang="en-GB"/>
            <a:t>Remove foils</a:t>
          </a:r>
          <a:endParaRPr lang="en-US"/>
        </a:p>
      </dgm:t>
    </dgm:pt>
    <dgm:pt modelId="{EAF60411-DA0E-4D37-9CBA-FEE6E577D96C}" type="parTrans" cxnId="{1D446B5B-C93D-4C0E-915C-BA944194A9AF}">
      <dgm:prSet/>
      <dgm:spPr/>
      <dgm:t>
        <a:bodyPr/>
        <a:lstStyle/>
        <a:p>
          <a:endParaRPr lang="en-US"/>
        </a:p>
      </dgm:t>
    </dgm:pt>
    <dgm:pt modelId="{394A9A03-B3E0-4963-8A35-C2DE8F4B4BF0}" type="sibTrans" cxnId="{1D446B5B-C93D-4C0E-915C-BA944194A9AF}">
      <dgm:prSet phldrT="3"/>
      <dgm:spPr/>
      <dgm:t>
        <a:bodyPr/>
        <a:lstStyle/>
        <a:p>
          <a:endParaRPr lang="en-US"/>
        </a:p>
      </dgm:t>
    </dgm:pt>
    <dgm:pt modelId="{92D01758-027B-45B7-A562-D2B996194520}">
      <dgm:prSet/>
      <dgm:spPr/>
      <dgm:t>
        <a:bodyPr/>
        <a:lstStyle/>
        <a:p>
          <a:r>
            <a:rPr lang="en-GB"/>
            <a:t>Cool down </a:t>
          </a:r>
          <a:endParaRPr lang="en-US"/>
        </a:p>
      </dgm:t>
    </dgm:pt>
    <dgm:pt modelId="{80DDF42B-1B9F-48A4-A578-0147057060C6}" type="parTrans" cxnId="{BC5F584A-E9BC-4491-9B27-E277B0254C10}">
      <dgm:prSet/>
      <dgm:spPr/>
      <dgm:t>
        <a:bodyPr/>
        <a:lstStyle/>
        <a:p>
          <a:endParaRPr lang="en-US"/>
        </a:p>
      </dgm:t>
    </dgm:pt>
    <dgm:pt modelId="{D47DC632-642F-4284-8A4A-A0D65841CC87}" type="sibTrans" cxnId="{BC5F584A-E9BC-4491-9B27-E277B0254C10}">
      <dgm:prSet phldrT="4"/>
      <dgm:spPr/>
      <dgm:t>
        <a:bodyPr/>
        <a:lstStyle/>
        <a:p>
          <a:endParaRPr lang="en-US"/>
        </a:p>
      </dgm:t>
    </dgm:pt>
    <dgm:pt modelId="{5BAFE4AB-8AEC-49AE-B8D2-D21FD8BA6801}">
      <dgm:prSet/>
      <dgm:spPr/>
      <dgm:t>
        <a:bodyPr/>
        <a:lstStyle/>
        <a:p>
          <a:r>
            <a:rPr lang="en-GB"/>
            <a:t>Measure activity in foils</a:t>
          </a:r>
          <a:endParaRPr lang="en-US"/>
        </a:p>
      </dgm:t>
    </dgm:pt>
    <dgm:pt modelId="{5B8D8E26-A4D0-4CCF-8CD0-78EDC88BB570}" type="parTrans" cxnId="{FDB94938-CF93-46EB-A2C2-840B57C12D79}">
      <dgm:prSet/>
      <dgm:spPr/>
      <dgm:t>
        <a:bodyPr/>
        <a:lstStyle/>
        <a:p>
          <a:endParaRPr lang="en-US"/>
        </a:p>
      </dgm:t>
    </dgm:pt>
    <dgm:pt modelId="{42A72D4A-CA15-4EDD-8D23-AB297C93DC7F}" type="sibTrans" cxnId="{FDB94938-CF93-46EB-A2C2-840B57C12D79}">
      <dgm:prSet phldrT="5"/>
      <dgm:spPr/>
      <dgm:t>
        <a:bodyPr/>
        <a:lstStyle/>
        <a:p>
          <a:endParaRPr lang="en-US"/>
        </a:p>
      </dgm:t>
    </dgm:pt>
    <dgm:pt modelId="{FF7157DA-0793-40E3-9460-091405F02D46}">
      <dgm:prSet/>
      <dgm:spPr/>
      <dgm:t>
        <a:bodyPr/>
        <a:lstStyle/>
        <a:p>
          <a:r>
            <a:rPr lang="en-GB"/>
            <a:t>Use activation cross-section to find number of protons</a:t>
          </a:r>
          <a:endParaRPr lang="en-US"/>
        </a:p>
      </dgm:t>
    </dgm:pt>
    <dgm:pt modelId="{884AD64D-1808-4FAC-8354-1ADAC189E541}" type="parTrans" cxnId="{C3370A85-7714-424A-AA7A-3DBAD17E30E9}">
      <dgm:prSet/>
      <dgm:spPr/>
      <dgm:t>
        <a:bodyPr/>
        <a:lstStyle/>
        <a:p>
          <a:endParaRPr lang="en-GB"/>
        </a:p>
      </dgm:t>
    </dgm:pt>
    <dgm:pt modelId="{70A31763-3AEA-4FEC-825B-DA943E356435}" type="sibTrans" cxnId="{C3370A85-7714-424A-AA7A-3DBAD17E30E9}">
      <dgm:prSet/>
      <dgm:spPr/>
      <dgm:t>
        <a:bodyPr/>
        <a:lstStyle/>
        <a:p>
          <a:endParaRPr lang="en-GB"/>
        </a:p>
      </dgm:t>
    </dgm:pt>
    <dgm:pt modelId="{396E5078-DDC0-46C0-AFFC-25947B907358}">
      <dgm:prSet/>
      <dgm:spPr/>
      <dgm:t>
        <a:bodyPr/>
        <a:lstStyle/>
        <a:p>
          <a:r>
            <a:rPr lang="en-GB"/>
            <a:t>Compare to current measured by BSI</a:t>
          </a:r>
        </a:p>
        <a:p>
          <a:endParaRPr lang="en-US"/>
        </a:p>
      </dgm:t>
    </dgm:pt>
    <dgm:pt modelId="{48F67597-0A43-425F-8A70-F50F00F87757}" type="parTrans" cxnId="{5CDFFED2-DD1C-4BCB-9267-953007F54485}">
      <dgm:prSet/>
      <dgm:spPr/>
      <dgm:t>
        <a:bodyPr/>
        <a:lstStyle/>
        <a:p>
          <a:endParaRPr lang="en-GB"/>
        </a:p>
      </dgm:t>
    </dgm:pt>
    <dgm:pt modelId="{250496B7-4BD7-469F-89D4-527B9917E94A}" type="sibTrans" cxnId="{5CDFFED2-DD1C-4BCB-9267-953007F54485}">
      <dgm:prSet/>
      <dgm:spPr/>
      <dgm:t>
        <a:bodyPr/>
        <a:lstStyle/>
        <a:p>
          <a:endParaRPr lang="en-GB"/>
        </a:p>
      </dgm:t>
    </dgm:pt>
    <dgm:pt modelId="{05FD6E29-F228-4D86-BD97-8595E87AE4A1}" type="pres">
      <dgm:prSet presAssocID="{42B7952C-411B-422A-BC0F-CC66AF67EA41}" presName="Name0" presStyleCnt="0">
        <dgm:presLayoutVars>
          <dgm:dir/>
          <dgm:resizeHandles val="exact"/>
        </dgm:presLayoutVars>
      </dgm:prSet>
      <dgm:spPr/>
    </dgm:pt>
    <dgm:pt modelId="{48DD1C32-BB1C-44DF-BD79-7DB9214FE62C}" type="pres">
      <dgm:prSet presAssocID="{B8BDC2CD-A300-45B9-889F-15B44CE95C29}" presName="node" presStyleLbl="node1" presStyleIdx="0" presStyleCnt="7">
        <dgm:presLayoutVars>
          <dgm:bulletEnabled val="1"/>
        </dgm:presLayoutVars>
      </dgm:prSet>
      <dgm:spPr/>
    </dgm:pt>
    <dgm:pt modelId="{B654C488-B78E-4430-AD50-1F557C818E86}" type="pres">
      <dgm:prSet presAssocID="{36C15BF2-117F-4A2D-8F51-AAB7B3B463C4}" presName="sibTrans" presStyleLbl="sibTrans1D1" presStyleIdx="0" presStyleCnt="6"/>
      <dgm:spPr/>
    </dgm:pt>
    <dgm:pt modelId="{549E05EA-DD6B-4DFA-B373-5F1C26B969ED}" type="pres">
      <dgm:prSet presAssocID="{36C15BF2-117F-4A2D-8F51-AAB7B3B463C4}" presName="connectorText" presStyleLbl="sibTrans1D1" presStyleIdx="0" presStyleCnt="6"/>
      <dgm:spPr/>
    </dgm:pt>
    <dgm:pt modelId="{14ECDED9-C918-49BA-86BD-4BFF0A390F3E}" type="pres">
      <dgm:prSet presAssocID="{4AEC8355-A6BD-442D-9D27-6FFDCC0E1A4C}" presName="node" presStyleLbl="node1" presStyleIdx="1" presStyleCnt="7">
        <dgm:presLayoutVars>
          <dgm:bulletEnabled val="1"/>
        </dgm:presLayoutVars>
      </dgm:prSet>
      <dgm:spPr/>
    </dgm:pt>
    <dgm:pt modelId="{D727830D-E543-49B2-8E35-80D6DEB78A8D}" type="pres">
      <dgm:prSet presAssocID="{ECBEAC0A-2B11-4EB4-AC80-663F54F46E2E}" presName="sibTrans" presStyleLbl="sibTrans1D1" presStyleIdx="1" presStyleCnt="6"/>
      <dgm:spPr/>
    </dgm:pt>
    <dgm:pt modelId="{0E856BE8-2172-4F03-A7C5-765EA2724798}" type="pres">
      <dgm:prSet presAssocID="{ECBEAC0A-2B11-4EB4-AC80-663F54F46E2E}" presName="connectorText" presStyleLbl="sibTrans1D1" presStyleIdx="1" presStyleCnt="6"/>
      <dgm:spPr/>
    </dgm:pt>
    <dgm:pt modelId="{39C52B38-E2FF-49EC-BF38-D99A4DC6BEED}" type="pres">
      <dgm:prSet presAssocID="{27E4909C-1810-4CEB-9EDD-341793569697}" presName="node" presStyleLbl="node1" presStyleIdx="2" presStyleCnt="7">
        <dgm:presLayoutVars>
          <dgm:bulletEnabled val="1"/>
        </dgm:presLayoutVars>
      </dgm:prSet>
      <dgm:spPr/>
    </dgm:pt>
    <dgm:pt modelId="{64994929-23DF-4E72-B750-A9DE75BCDF47}" type="pres">
      <dgm:prSet presAssocID="{394A9A03-B3E0-4963-8A35-C2DE8F4B4BF0}" presName="sibTrans" presStyleLbl="sibTrans1D1" presStyleIdx="2" presStyleCnt="6"/>
      <dgm:spPr/>
    </dgm:pt>
    <dgm:pt modelId="{11D2D837-24CA-475A-9A95-0CAD09AA8174}" type="pres">
      <dgm:prSet presAssocID="{394A9A03-B3E0-4963-8A35-C2DE8F4B4BF0}" presName="connectorText" presStyleLbl="sibTrans1D1" presStyleIdx="2" presStyleCnt="6"/>
      <dgm:spPr/>
    </dgm:pt>
    <dgm:pt modelId="{0CA9CEDC-B5A3-4C8D-9BB1-2A5344054D51}" type="pres">
      <dgm:prSet presAssocID="{92D01758-027B-45B7-A562-D2B996194520}" presName="node" presStyleLbl="node1" presStyleIdx="3" presStyleCnt="7">
        <dgm:presLayoutVars>
          <dgm:bulletEnabled val="1"/>
        </dgm:presLayoutVars>
      </dgm:prSet>
      <dgm:spPr/>
    </dgm:pt>
    <dgm:pt modelId="{18B756AF-0697-44CD-BE97-67827E6AC609}" type="pres">
      <dgm:prSet presAssocID="{D47DC632-642F-4284-8A4A-A0D65841CC87}" presName="sibTrans" presStyleLbl="sibTrans1D1" presStyleIdx="3" presStyleCnt="6"/>
      <dgm:spPr/>
    </dgm:pt>
    <dgm:pt modelId="{77140072-EB60-438E-9FBF-E4056776F077}" type="pres">
      <dgm:prSet presAssocID="{D47DC632-642F-4284-8A4A-A0D65841CC87}" presName="connectorText" presStyleLbl="sibTrans1D1" presStyleIdx="3" presStyleCnt="6"/>
      <dgm:spPr/>
    </dgm:pt>
    <dgm:pt modelId="{70BFE340-F54C-4346-A5D0-79FB3BA4D991}" type="pres">
      <dgm:prSet presAssocID="{5BAFE4AB-8AEC-49AE-B8D2-D21FD8BA6801}" presName="node" presStyleLbl="node1" presStyleIdx="4" presStyleCnt="7">
        <dgm:presLayoutVars>
          <dgm:bulletEnabled val="1"/>
        </dgm:presLayoutVars>
      </dgm:prSet>
      <dgm:spPr/>
    </dgm:pt>
    <dgm:pt modelId="{2D4D4DA4-935E-498C-904B-20E6C0B73398}" type="pres">
      <dgm:prSet presAssocID="{42A72D4A-CA15-4EDD-8D23-AB297C93DC7F}" presName="sibTrans" presStyleLbl="sibTrans1D1" presStyleIdx="4" presStyleCnt="6"/>
      <dgm:spPr/>
    </dgm:pt>
    <dgm:pt modelId="{E5A38430-070A-4DEC-BB1D-BA82B0F97EEE}" type="pres">
      <dgm:prSet presAssocID="{42A72D4A-CA15-4EDD-8D23-AB297C93DC7F}" presName="connectorText" presStyleLbl="sibTrans1D1" presStyleIdx="4" presStyleCnt="6"/>
      <dgm:spPr/>
    </dgm:pt>
    <dgm:pt modelId="{24AA14BD-6C02-4693-ABF8-98E16DDC66C5}" type="pres">
      <dgm:prSet presAssocID="{FF7157DA-0793-40E3-9460-091405F02D46}" presName="node" presStyleLbl="node1" presStyleIdx="5" presStyleCnt="7">
        <dgm:presLayoutVars>
          <dgm:bulletEnabled val="1"/>
        </dgm:presLayoutVars>
      </dgm:prSet>
      <dgm:spPr/>
    </dgm:pt>
    <dgm:pt modelId="{89A4197A-8602-4F5B-8FE8-6DFB331816B1}" type="pres">
      <dgm:prSet presAssocID="{70A31763-3AEA-4FEC-825B-DA943E356435}" presName="sibTrans" presStyleLbl="sibTrans1D1" presStyleIdx="5" presStyleCnt="6"/>
      <dgm:spPr/>
    </dgm:pt>
    <dgm:pt modelId="{9B64649E-D4FD-4AE9-A697-DD1A7C109821}" type="pres">
      <dgm:prSet presAssocID="{70A31763-3AEA-4FEC-825B-DA943E356435}" presName="connectorText" presStyleLbl="sibTrans1D1" presStyleIdx="5" presStyleCnt="6"/>
      <dgm:spPr/>
    </dgm:pt>
    <dgm:pt modelId="{6394A9C9-685C-4D56-8B5D-3703A5938569}" type="pres">
      <dgm:prSet presAssocID="{396E5078-DDC0-46C0-AFFC-25947B907358}" presName="node" presStyleLbl="node1" presStyleIdx="6" presStyleCnt="7">
        <dgm:presLayoutVars>
          <dgm:bulletEnabled val="1"/>
        </dgm:presLayoutVars>
      </dgm:prSet>
      <dgm:spPr/>
    </dgm:pt>
  </dgm:ptLst>
  <dgm:cxnLst>
    <dgm:cxn modelId="{88921403-930E-44A5-AEC2-C6F944CFEC23}" type="presOf" srcId="{70A31763-3AEA-4FEC-825B-DA943E356435}" destId="{89A4197A-8602-4F5B-8FE8-6DFB331816B1}" srcOrd="0" destOrd="0" presId="urn:microsoft.com/office/officeart/2016/7/layout/RepeatingBendingProcessNew"/>
    <dgm:cxn modelId="{455ECA07-F99D-4BC7-9935-B82C4F1AE908}" type="presOf" srcId="{394A9A03-B3E0-4963-8A35-C2DE8F4B4BF0}" destId="{64994929-23DF-4E72-B750-A9DE75BCDF47}" srcOrd="0" destOrd="0" presId="urn:microsoft.com/office/officeart/2016/7/layout/RepeatingBendingProcessNew"/>
    <dgm:cxn modelId="{4997AB15-4F79-4418-80A7-6C120781862C}" type="presOf" srcId="{42A72D4A-CA15-4EDD-8D23-AB297C93DC7F}" destId="{E5A38430-070A-4DEC-BB1D-BA82B0F97EEE}" srcOrd="1" destOrd="0" presId="urn:microsoft.com/office/officeart/2016/7/layout/RepeatingBendingProcessNew"/>
    <dgm:cxn modelId="{F9CF1627-9F4B-496B-8589-B4D6E6BF9FA9}" type="presOf" srcId="{27E4909C-1810-4CEB-9EDD-341793569697}" destId="{39C52B38-E2FF-49EC-BF38-D99A4DC6BEED}" srcOrd="0" destOrd="0" presId="urn:microsoft.com/office/officeart/2016/7/layout/RepeatingBendingProcessNew"/>
    <dgm:cxn modelId="{FDB94938-CF93-46EB-A2C2-840B57C12D79}" srcId="{42B7952C-411B-422A-BC0F-CC66AF67EA41}" destId="{5BAFE4AB-8AEC-49AE-B8D2-D21FD8BA6801}" srcOrd="4" destOrd="0" parTransId="{5B8D8E26-A4D0-4CCF-8CD0-78EDC88BB570}" sibTransId="{42A72D4A-CA15-4EDD-8D23-AB297C93DC7F}"/>
    <dgm:cxn modelId="{98FA6E3E-1C1E-465B-84A3-84427EF90A3F}" type="presOf" srcId="{42A72D4A-CA15-4EDD-8D23-AB297C93DC7F}" destId="{2D4D4DA4-935E-498C-904B-20E6C0B73398}" srcOrd="0" destOrd="0" presId="urn:microsoft.com/office/officeart/2016/7/layout/RepeatingBendingProcessNew"/>
    <dgm:cxn modelId="{1D446B5B-C93D-4C0E-915C-BA944194A9AF}" srcId="{42B7952C-411B-422A-BC0F-CC66AF67EA41}" destId="{27E4909C-1810-4CEB-9EDD-341793569697}" srcOrd="2" destOrd="0" parTransId="{EAF60411-DA0E-4D37-9CBA-FEE6E577D96C}" sibTransId="{394A9A03-B3E0-4963-8A35-C2DE8F4B4BF0}"/>
    <dgm:cxn modelId="{B92D6565-CC03-4B5E-9480-C9AB480677F5}" type="presOf" srcId="{D47DC632-642F-4284-8A4A-A0D65841CC87}" destId="{18B756AF-0697-44CD-BE97-67827E6AC609}" srcOrd="0" destOrd="0" presId="urn:microsoft.com/office/officeart/2016/7/layout/RepeatingBendingProcessNew"/>
    <dgm:cxn modelId="{686E7946-9FDE-4610-B0A1-E18FA64E8671}" type="presOf" srcId="{36C15BF2-117F-4A2D-8F51-AAB7B3B463C4}" destId="{549E05EA-DD6B-4DFA-B373-5F1C26B969ED}" srcOrd="1" destOrd="0" presId="urn:microsoft.com/office/officeart/2016/7/layout/RepeatingBendingProcessNew"/>
    <dgm:cxn modelId="{BC5F584A-E9BC-4491-9B27-E277B0254C10}" srcId="{42B7952C-411B-422A-BC0F-CC66AF67EA41}" destId="{92D01758-027B-45B7-A562-D2B996194520}" srcOrd="3" destOrd="0" parTransId="{80DDF42B-1B9F-48A4-A578-0147057060C6}" sibTransId="{D47DC632-642F-4284-8A4A-A0D65841CC87}"/>
    <dgm:cxn modelId="{AD37CD4C-5976-4C93-AEFE-5D52B6381E91}" type="presOf" srcId="{36C15BF2-117F-4A2D-8F51-AAB7B3B463C4}" destId="{B654C488-B78E-4430-AD50-1F557C818E86}" srcOrd="0" destOrd="0" presId="urn:microsoft.com/office/officeart/2016/7/layout/RepeatingBendingProcessNew"/>
    <dgm:cxn modelId="{7DDC6370-6F87-478A-B432-1D2908924AB5}" type="presOf" srcId="{92D01758-027B-45B7-A562-D2B996194520}" destId="{0CA9CEDC-B5A3-4C8D-9BB1-2A5344054D51}" srcOrd="0" destOrd="0" presId="urn:microsoft.com/office/officeart/2016/7/layout/RepeatingBendingProcessNew"/>
    <dgm:cxn modelId="{3B79DB51-4DBB-4320-80C7-44CE526224DD}" type="presOf" srcId="{B8BDC2CD-A300-45B9-889F-15B44CE95C29}" destId="{48DD1C32-BB1C-44DF-BD79-7DB9214FE62C}" srcOrd="0" destOrd="0" presId="urn:microsoft.com/office/officeart/2016/7/layout/RepeatingBendingProcessNew"/>
    <dgm:cxn modelId="{C81A3453-DA76-48AD-886B-82303515DD3D}" type="presOf" srcId="{ECBEAC0A-2B11-4EB4-AC80-663F54F46E2E}" destId="{D727830D-E543-49B2-8E35-80D6DEB78A8D}" srcOrd="0" destOrd="0" presId="urn:microsoft.com/office/officeart/2016/7/layout/RepeatingBendingProcessNew"/>
    <dgm:cxn modelId="{C3370A85-7714-424A-AA7A-3DBAD17E30E9}" srcId="{42B7952C-411B-422A-BC0F-CC66AF67EA41}" destId="{FF7157DA-0793-40E3-9460-091405F02D46}" srcOrd="5" destOrd="0" parTransId="{884AD64D-1808-4FAC-8354-1ADAC189E541}" sibTransId="{70A31763-3AEA-4FEC-825B-DA943E356435}"/>
    <dgm:cxn modelId="{253DBE85-DCFE-4CFD-A6EE-86919DF7CDA0}" type="presOf" srcId="{42B7952C-411B-422A-BC0F-CC66AF67EA41}" destId="{05FD6E29-F228-4D86-BD97-8595E87AE4A1}" srcOrd="0" destOrd="0" presId="urn:microsoft.com/office/officeart/2016/7/layout/RepeatingBendingProcessNew"/>
    <dgm:cxn modelId="{180C6F87-2AF0-4527-BD8B-D9B218CE3FBD}" type="presOf" srcId="{FF7157DA-0793-40E3-9460-091405F02D46}" destId="{24AA14BD-6C02-4693-ABF8-98E16DDC66C5}" srcOrd="0" destOrd="0" presId="urn:microsoft.com/office/officeart/2016/7/layout/RepeatingBendingProcessNew"/>
    <dgm:cxn modelId="{A6AA3B89-67D6-4946-BC18-B3BF09C743DE}" srcId="{42B7952C-411B-422A-BC0F-CC66AF67EA41}" destId="{B8BDC2CD-A300-45B9-889F-15B44CE95C29}" srcOrd="0" destOrd="0" parTransId="{61C2CD09-9036-4F71-8428-CE78C133F7CE}" sibTransId="{36C15BF2-117F-4A2D-8F51-AAB7B3B463C4}"/>
    <dgm:cxn modelId="{E87F538A-8F51-40C8-B57A-CF93C58F0786}" type="presOf" srcId="{4AEC8355-A6BD-442D-9D27-6FFDCC0E1A4C}" destId="{14ECDED9-C918-49BA-86BD-4BFF0A390F3E}" srcOrd="0" destOrd="0" presId="urn:microsoft.com/office/officeart/2016/7/layout/RepeatingBendingProcessNew"/>
    <dgm:cxn modelId="{5E9FBC95-CE45-47DA-AAF7-D102270DC78C}" srcId="{42B7952C-411B-422A-BC0F-CC66AF67EA41}" destId="{4AEC8355-A6BD-442D-9D27-6FFDCC0E1A4C}" srcOrd="1" destOrd="0" parTransId="{1AB978E9-0C47-46BE-94B1-5FBB029609D1}" sibTransId="{ECBEAC0A-2B11-4EB4-AC80-663F54F46E2E}"/>
    <dgm:cxn modelId="{063EB896-3010-4A8F-AAAE-FF24E21951C9}" type="presOf" srcId="{ECBEAC0A-2B11-4EB4-AC80-663F54F46E2E}" destId="{0E856BE8-2172-4F03-A7C5-765EA2724798}" srcOrd="1" destOrd="0" presId="urn:microsoft.com/office/officeart/2016/7/layout/RepeatingBendingProcessNew"/>
    <dgm:cxn modelId="{935EEE9E-6F94-4707-99F3-628E9C4C85A7}" type="presOf" srcId="{396E5078-DDC0-46C0-AFFC-25947B907358}" destId="{6394A9C9-685C-4D56-8B5D-3703A5938569}" srcOrd="0" destOrd="0" presId="urn:microsoft.com/office/officeart/2016/7/layout/RepeatingBendingProcessNew"/>
    <dgm:cxn modelId="{C307F19E-A860-46AC-9B61-C856CFE3CD7E}" type="presOf" srcId="{5BAFE4AB-8AEC-49AE-B8D2-D21FD8BA6801}" destId="{70BFE340-F54C-4346-A5D0-79FB3BA4D991}" srcOrd="0" destOrd="0" presId="urn:microsoft.com/office/officeart/2016/7/layout/RepeatingBendingProcessNew"/>
    <dgm:cxn modelId="{662593AB-6B78-4DB7-AE82-D4F5F08D6F24}" type="presOf" srcId="{394A9A03-B3E0-4963-8A35-C2DE8F4B4BF0}" destId="{11D2D837-24CA-475A-9A95-0CAD09AA8174}" srcOrd="1" destOrd="0" presId="urn:microsoft.com/office/officeart/2016/7/layout/RepeatingBendingProcessNew"/>
    <dgm:cxn modelId="{5CDFFED2-DD1C-4BCB-9267-953007F54485}" srcId="{42B7952C-411B-422A-BC0F-CC66AF67EA41}" destId="{396E5078-DDC0-46C0-AFFC-25947B907358}" srcOrd="6" destOrd="0" parTransId="{48F67597-0A43-425F-8A70-F50F00F87757}" sibTransId="{250496B7-4BD7-469F-89D4-527B9917E94A}"/>
    <dgm:cxn modelId="{40DC81E7-E677-4741-8905-6AE340B9679F}" type="presOf" srcId="{D47DC632-642F-4284-8A4A-A0D65841CC87}" destId="{77140072-EB60-438E-9FBF-E4056776F077}" srcOrd="1" destOrd="0" presId="urn:microsoft.com/office/officeart/2016/7/layout/RepeatingBendingProcessNew"/>
    <dgm:cxn modelId="{CAE063FE-5946-4C70-8767-59BB20007137}" type="presOf" srcId="{70A31763-3AEA-4FEC-825B-DA943E356435}" destId="{9B64649E-D4FD-4AE9-A697-DD1A7C109821}" srcOrd="1" destOrd="0" presId="urn:microsoft.com/office/officeart/2016/7/layout/RepeatingBendingProcessNew"/>
    <dgm:cxn modelId="{3C702A01-28AF-489B-BF7E-2CCA1ED58E5D}" type="presParOf" srcId="{05FD6E29-F228-4D86-BD97-8595E87AE4A1}" destId="{48DD1C32-BB1C-44DF-BD79-7DB9214FE62C}" srcOrd="0" destOrd="0" presId="urn:microsoft.com/office/officeart/2016/7/layout/RepeatingBendingProcessNew"/>
    <dgm:cxn modelId="{7350C4A6-76CB-4F12-8AEA-431CF4C71886}" type="presParOf" srcId="{05FD6E29-F228-4D86-BD97-8595E87AE4A1}" destId="{B654C488-B78E-4430-AD50-1F557C818E86}" srcOrd="1" destOrd="0" presId="urn:microsoft.com/office/officeart/2016/7/layout/RepeatingBendingProcessNew"/>
    <dgm:cxn modelId="{59730DDC-C4CB-48B2-8B04-4C2AD996E668}" type="presParOf" srcId="{B654C488-B78E-4430-AD50-1F557C818E86}" destId="{549E05EA-DD6B-4DFA-B373-5F1C26B969ED}" srcOrd="0" destOrd="0" presId="urn:microsoft.com/office/officeart/2016/7/layout/RepeatingBendingProcessNew"/>
    <dgm:cxn modelId="{5ADD8C8E-6D50-4D6D-B464-865B4C458CC5}" type="presParOf" srcId="{05FD6E29-F228-4D86-BD97-8595E87AE4A1}" destId="{14ECDED9-C918-49BA-86BD-4BFF0A390F3E}" srcOrd="2" destOrd="0" presId="urn:microsoft.com/office/officeart/2016/7/layout/RepeatingBendingProcessNew"/>
    <dgm:cxn modelId="{D908EACF-C7F9-4FD8-85A5-8A131BF91C7B}" type="presParOf" srcId="{05FD6E29-F228-4D86-BD97-8595E87AE4A1}" destId="{D727830D-E543-49B2-8E35-80D6DEB78A8D}" srcOrd="3" destOrd="0" presId="urn:microsoft.com/office/officeart/2016/7/layout/RepeatingBendingProcessNew"/>
    <dgm:cxn modelId="{6DA45CBB-55A3-405F-B804-1EFF1E02BC3C}" type="presParOf" srcId="{D727830D-E543-49B2-8E35-80D6DEB78A8D}" destId="{0E856BE8-2172-4F03-A7C5-765EA2724798}" srcOrd="0" destOrd="0" presId="urn:microsoft.com/office/officeart/2016/7/layout/RepeatingBendingProcessNew"/>
    <dgm:cxn modelId="{C9C1813D-29AD-470B-8DD0-03A5F624E5D0}" type="presParOf" srcId="{05FD6E29-F228-4D86-BD97-8595E87AE4A1}" destId="{39C52B38-E2FF-49EC-BF38-D99A4DC6BEED}" srcOrd="4" destOrd="0" presId="urn:microsoft.com/office/officeart/2016/7/layout/RepeatingBendingProcessNew"/>
    <dgm:cxn modelId="{F7B72549-8FEC-4BF5-BBB1-55F726B812B3}" type="presParOf" srcId="{05FD6E29-F228-4D86-BD97-8595E87AE4A1}" destId="{64994929-23DF-4E72-B750-A9DE75BCDF47}" srcOrd="5" destOrd="0" presId="urn:microsoft.com/office/officeart/2016/7/layout/RepeatingBendingProcessNew"/>
    <dgm:cxn modelId="{95302FC4-5778-4BDE-990C-5FF64EDDE02A}" type="presParOf" srcId="{64994929-23DF-4E72-B750-A9DE75BCDF47}" destId="{11D2D837-24CA-475A-9A95-0CAD09AA8174}" srcOrd="0" destOrd="0" presId="urn:microsoft.com/office/officeart/2016/7/layout/RepeatingBendingProcessNew"/>
    <dgm:cxn modelId="{C0484B97-24F4-415D-B672-BBE3907E417E}" type="presParOf" srcId="{05FD6E29-F228-4D86-BD97-8595E87AE4A1}" destId="{0CA9CEDC-B5A3-4C8D-9BB1-2A5344054D51}" srcOrd="6" destOrd="0" presId="urn:microsoft.com/office/officeart/2016/7/layout/RepeatingBendingProcessNew"/>
    <dgm:cxn modelId="{29FE4835-08D7-4387-8E13-625BE6BDA621}" type="presParOf" srcId="{05FD6E29-F228-4D86-BD97-8595E87AE4A1}" destId="{18B756AF-0697-44CD-BE97-67827E6AC609}" srcOrd="7" destOrd="0" presId="urn:microsoft.com/office/officeart/2016/7/layout/RepeatingBendingProcessNew"/>
    <dgm:cxn modelId="{E3E5643E-72C0-479F-A381-9EE2525A1345}" type="presParOf" srcId="{18B756AF-0697-44CD-BE97-67827E6AC609}" destId="{77140072-EB60-438E-9FBF-E4056776F077}" srcOrd="0" destOrd="0" presId="urn:microsoft.com/office/officeart/2016/7/layout/RepeatingBendingProcessNew"/>
    <dgm:cxn modelId="{4881867F-CF95-4A6F-864A-AF660819F653}" type="presParOf" srcId="{05FD6E29-F228-4D86-BD97-8595E87AE4A1}" destId="{70BFE340-F54C-4346-A5D0-79FB3BA4D991}" srcOrd="8" destOrd="0" presId="urn:microsoft.com/office/officeart/2016/7/layout/RepeatingBendingProcessNew"/>
    <dgm:cxn modelId="{7D3ADE3C-38F4-42E2-9E85-798CFACCE942}" type="presParOf" srcId="{05FD6E29-F228-4D86-BD97-8595E87AE4A1}" destId="{2D4D4DA4-935E-498C-904B-20E6C0B73398}" srcOrd="9" destOrd="0" presId="urn:microsoft.com/office/officeart/2016/7/layout/RepeatingBendingProcessNew"/>
    <dgm:cxn modelId="{D199675E-352C-4181-ADFE-8A4E02CDB8EE}" type="presParOf" srcId="{2D4D4DA4-935E-498C-904B-20E6C0B73398}" destId="{E5A38430-070A-4DEC-BB1D-BA82B0F97EEE}" srcOrd="0" destOrd="0" presId="urn:microsoft.com/office/officeart/2016/7/layout/RepeatingBendingProcessNew"/>
    <dgm:cxn modelId="{C6F816F0-33AE-4EF9-A31A-2665B8C5DA32}" type="presParOf" srcId="{05FD6E29-F228-4D86-BD97-8595E87AE4A1}" destId="{24AA14BD-6C02-4693-ABF8-98E16DDC66C5}" srcOrd="10" destOrd="0" presId="urn:microsoft.com/office/officeart/2016/7/layout/RepeatingBendingProcessNew"/>
    <dgm:cxn modelId="{E47C0736-4218-4437-933D-344B72947532}" type="presParOf" srcId="{05FD6E29-F228-4D86-BD97-8595E87AE4A1}" destId="{89A4197A-8602-4F5B-8FE8-6DFB331816B1}" srcOrd="11" destOrd="0" presId="urn:microsoft.com/office/officeart/2016/7/layout/RepeatingBendingProcessNew"/>
    <dgm:cxn modelId="{1C8EF565-E9F8-46C2-A41C-72D6ABC1C09D}" type="presParOf" srcId="{89A4197A-8602-4F5B-8FE8-6DFB331816B1}" destId="{9B64649E-D4FD-4AE9-A697-DD1A7C109821}" srcOrd="0" destOrd="0" presId="urn:microsoft.com/office/officeart/2016/7/layout/RepeatingBendingProcessNew"/>
    <dgm:cxn modelId="{53C05AC1-924D-48D8-A9A5-7B0B05AB5F4D}" type="presParOf" srcId="{05FD6E29-F228-4D86-BD97-8595E87AE4A1}" destId="{6394A9C9-685C-4D56-8B5D-3703A5938569}" srcOrd="1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78CB67-278D-4A40-9F3A-9E374D3AFAE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D47347-2B3D-4637-90E6-C1CA3325FF18}">
      <dgm:prSet/>
      <dgm:spPr/>
      <dgm:t>
        <a:bodyPr/>
        <a:lstStyle/>
        <a:p>
          <a:r>
            <a:rPr lang="en-US"/>
            <a:t>Assessment of material composition (99.5% Al): impurities negligible</a:t>
          </a:r>
        </a:p>
      </dgm:t>
    </dgm:pt>
    <dgm:pt modelId="{85BEC287-C515-4369-9AD0-DDD7BD3CA95B}" type="parTrans" cxnId="{53348B0B-9BA2-4BC3-959F-C2F081C4D0D9}">
      <dgm:prSet/>
      <dgm:spPr/>
      <dgm:t>
        <a:bodyPr/>
        <a:lstStyle/>
        <a:p>
          <a:endParaRPr lang="en-US"/>
        </a:p>
      </dgm:t>
    </dgm:pt>
    <dgm:pt modelId="{F0838A0D-0EBB-4EB7-BEB3-591873960B3E}" type="sibTrans" cxnId="{53348B0B-9BA2-4BC3-959F-C2F081C4D0D9}">
      <dgm:prSet/>
      <dgm:spPr/>
      <dgm:t>
        <a:bodyPr/>
        <a:lstStyle/>
        <a:p>
          <a:endParaRPr lang="en-US"/>
        </a:p>
      </dgm:t>
    </dgm:pt>
    <dgm:pt modelId="{35A93396-C078-4D72-9A59-5CADD822F83D}">
      <dgm:prSet/>
      <dgm:spPr/>
      <dgm:t>
        <a:bodyPr/>
        <a:lstStyle/>
        <a:p>
          <a:r>
            <a:rPr lang="en-US"/>
            <a:t>Interactions in material generate neutrons and other charged particles</a:t>
          </a:r>
        </a:p>
      </dgm:t>
    </dgm:pt>
    <dgm:pt modelId="{EC8B4880-0770-4E91-BC95-093AB9A7C3C3}" type="parTrans" cxnId="{A03A2B30-74C6-4479-8D2D-00BF246D3F3E}">
      <dgm:prSet/>
      <dgm:spPr/>
      <dgm:t>
        <a:bodyPr/>
        <a:lstStyle/>
        <a:p>
          <a:endParaRPr lang="en-US"/>
        </a:p>
      </dgm:t>
    </dgm:pt>
    <dgm:pt modelId="{95F3D3CA-3243-4C5E-9B38-FBEE9FE99581}" type="sibTrans" cxnId="{A03A2B30-74C6-4479-8D2D-00BF246D3F3E}">
      <dgm:prSet/>
      <dgm:spPr/>
      <dgm:t>
        <a:bodyPr/>
        <a:lstStyle/>
        <a:p>
          <a:endParaRPr lang="en-US"/>
        </a:p>
      </dgm:t>
    </dgm:pt>
    <dgm:pt modelId="{5B062187-E38D-4A14-AE15-6D8ACF308F6A}">
      <dgm:prSet/>
      <dgm:spPr/>
      <dgm:t>
        <a:bodyPr/>
        <a:lstStyle/>
        <a:p>
          <a:r>
            <a:rPr lang="en-US"/>
            <a:t>Generates additional activation</a:t>
          </a:r>
        </a:p>
      </dgm:t>
    </dgm:pt>
    <dgm:pt modelId="{F3202A6E-55F7-4AE8-922A-F889054010B1}" type="parTrans" cxnId="{657F0430-482B-49EC-A7C6-A7AD1BAA4EDE}">
      <dgm:prSet/>
      <dgm:spPr/>
      <dgm:t>
        <a:bodyPr/>
        <a:lstStyle/>
        <a:p>
          <a:endParaRPr lang="en-US"/>
        </a:p>
      </dgm:t>
    </dgm:pt>
    <dgm:pt modelId="{899D2CDD-BBD9-44ED-8F3A-2BCACDDBE64D}" type="sibTrans" cxnId="{657F0430-482B-49EC-A7C6-A7AD1BAA4EDE}">
      <dgm:prSet/>
      <dgm:spPr/>
      <dgm:t>
        <a:bodyPr/>
        <a:lstStyle/>
        <a:p>
          <a:endParaRPr lang="en-US"/>
        </a:p>
      </dgm:t>
    </dgm:pt>
    <dgm:pt modelId="{61B28697-5EB4-421A-BE82-C44F0D58A826}">
      <dgm:prSet/>
      <dgm:spPr/>
      <dgm:t>
        <a:bodyPr/>
        <a:lstStyle/>
        <a:p>
          <a:r>
            <a:rPr lang="en-US"/>
            <a:t>Scales with thickness of foil material</a:t>
          </a:r>
        </a:p>
      </dgm:t>
    </dgm:pt>
    <dgm:pt modelId="{3231CC09-9ED2-43B4-9F30-96CF39D96BAE}" type="parTrans" cxnId="{C34D086E-409A-4C61-83B6-242D7C790EFC}">
      <dgm:prSet/>
      <dgm:spPr/>
      <dgm:t>
        <a:bodyPr/>
        <a:lstStyle/>
        <a:p>
          <a:endParaRPr lang="en-US"/>
        </a:p>
      </dgm:t>
    </dgm:pt>
    <dgm:pt modelId="{5507E0AD-277F-4138-80F9-2A45C6B824BA}" type="sibTrans" cxnId="{C34D086E-409A-4C61-83B6-242D7C790EFC}">
      <dgm:prSet/>
      <dgm:spPr/>
      <dgm:t>
        <a:bodyPr/>
        <a:lstStyle/>
        <a:p>
          <a:endParaRPr lang="en-US"/>
        </a:p>
      </dgm:t>
    </dgm:pt>
    <dgm:pt modelId="{26B55B25-1644-48C4-8303-76BC43CD9686}">
      <dgm:prSet/>
      <dgm:spPr/>
      <dgm:t>
        <a:bodyPr/>
        <a:lstStyle/>
        <a:p>
          <a:r>
            <a:rPr lang="en-US" b="1"/>
            <a:t>Two values </a:t>
          </a:r>
          <a:r>
            <a:rPr lang="en-US"/>
            <a:t>available for 24-Na cross-section in </a:t>
          </a:r>
          <a:r>
            <a:rPr lang="en-US" err="1"/>
            <a:t>aluminium</a:t>
          </a:r>
          <a:r>
            <a:rPr lang="en-US"/>
            <a:t> at high energy</a:t>
          </a:r>
        </a:p>
      </dgm:t>
    </dgm:pt>
    <dgm:pt modelId="{23F1ABB6-B89D-486E-9FA9-D4F228945345}" type="parTrans" cxnId="{8F924868-8E50-45FB-B848-33E25BEBF06E}">
      <dgm:prSet/>
      <dgm:spPr/>
      <dgm:t>
        <a:bodyPr/>
        <a:lstStyle/>
        <a:p>
          <a:endParaRPr lang="en-US"/>
        </a:p>
      </dgm:t>
    </dgm:pt>
    <dgm:pt modelId="{7368250C-AC1A-4FA5-93C3-A9B65EA25849}" type="sibTrans" cxnId="{8F924868-8E50-45FB-B848-33E25BEBF06E}">
      <dgm:prSet/>
      <dgm:spPr/>
      <dgm:t>
        <a:bodyPr/>
        <a:lstStyle/>
        <a:p>
          <a:endParaRPr lang="en-US"/>
        </a:p>
      </dgm:t>
    </dgm:pt>
    <dgm:pt modelId="{CE688C64-B991-4A0D-9B00-33F782FA9709}">
      <dgm:prSet/>
      <dgm:spPr/>
      <dgm:t>
        <a:bodyPr/>
        <a:lstStyle/>
        <a:p>
          <a:r>
            <a:rPr lang="en-US"/>
            <a:t>CERN @ 400 GeV  </a:t>
          </a:r>
          <a:r>
            <a:rPr lang="en-US" b="1"/>
            <a:t>8.79 +/- 0.18 mb (corrected for extra activation)</a:t>
          </a:r>
          <a:endParaRPr lang="en-US"/>
        </a:p>
      </dgm:t>
    </dgm:pt>
    <dgm:pt modelId="{C6C18C24-83B5-40B8-949D-F75ECE53D524}" type="parTrans" cxnId="{F8BC7009-6508-44EF-A903-D7EDAA38B014}">
      <dgm:prSet/>
      <dgm:spPr/>
      <dgm:t>
        <a:bodyPr/>
        <a:lstStyle/>
        <a:p>
          <a:endParaRPr lang="en-US"/>
        </a:p>
      </dgm:t>
    </dgm:pt>
    <dgm:pt modelId="{85146EDE-BC87-447A-88B1-F99C0395DF41}" type="sibTrans" cxnId="{F8BC7009-6508-44EF-A903-D7EDAA38B014}">
      <dgm:prSet/>
      <dgm:spPr/>
      <dgm:t>
        <a:bodyPr/>
        <a:lstStyle/>
        <a:p>
          <a:endParaRPr lang="en-US"/>
        </a:p>
      </dgm:t>
    </dgm:pt>
    <dgm:pt modelId="{DC2C4500-4DAC-486B-A4A4-ADA615A448CD}">
      <dgm:prSet/>
      <dgm:spPr/>
      <dgm:t>
        <a:bodyPr/>
        <a:lstStyle/>
        <a:p>
          <a:r>
            <a:rPr lang="en-US"/>
            <a:t>Fermilab @ 300 GeV </a:t>
          </a:r>
          <a:r>
            <a:rPr lang="en-US" b="1"/>
            <a:t>8.15+/-0.59 mb (corrected to match energy)</a:t>
          </a:r>
          <a:endParaRPr lang="en-US"/>
        </a:p>
      </dgm:t>
    </dgm:pt>
    <dgm:pt modelId="{33708D20-084E-45DF-97DA-B88769BC01A6}" type="parTrans" cxnId="{01AA4B43-686F-4DD1-BED6-9E820CA10B81}">
      <dgm:prSet/>
      <dgm:spPr/>
      <dgm:t>
        <a:bodyPr/>
        <a:lstStyle/>
        <a:p>
          <a:endParaRPr lang="en-US"/>
        </a:p>
      </dgm:t>
    </dgm:pt>
    <dgm:pt modelId="{90689671-D520-4EB2-8E63-74A59DBC6207}" type="sibTrans" cxnId="{01AA4B43-686F-4DD1-BED6-9E820CA10B81}">
      <dgm:prSet/>
      <dgm:spPr/>
      <dgm:t>
        <a:bodyPr/>
        <a:lstStyle/>
        <a:p>
          <a:endParaRPr lang="en-US"/>
        </a:p>
      </dgm:t>
    </dgm:pt>
    <dgm:pt modelId="{A9B42860-310B-4402-B59B-B2CE8C7FF577}" type="pres">
      <dgm:prSet presAssocID="{0278CB67-278D-4A40-9F3A-9E374D3AFA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0B1B116-BAF1-4C11-9B66-782E1BEFF49F}" type="pres">
      <dgm:prSet presAssocID="{FBD47347-2B3D-4637-90E6-C1CA3325FF18}" presName="hierRoot1" presStyleCnt="0"/>
      <dgm:spPr/>
    </dgm:pt>
    <dgm:pt modelId="{12D2E6D4-A06B-420C-BF85-25991B5965B6}" type="pres">
      <dgm:prSet presAssocID="{FBD47347-2B3D-4637-90E6-C1CA3325FF18}" presName="composite" presStyleCnt="0"/>
      <dgm:spPr/>
    </dgm:pt>
    <dgm:pt modelId="{8606A1C6-D498-4627-86B0-39A0428E9592}" type="pres">
      <dgm:prSet presAssocID="{FBD47347-2B3D-4637-90E6-C1CA3325FF18}" presName="background" presStyleLbl="node0" presStyleIdx="0" presStyleCnt="3"/>
      <dgm:spPr/>
    </dgm:pt>
    <dgm:pt modelId="{DAF05248-97C3-46E7-9A05-0BE7AE127FCA}" type="pres">
      <dgm:prSet presAssocID="{FBD47347-2B3D-4637-90E6-C1CA3325FF18}" presName="text" presStyleLbl="fgAcc0" presStyleIdx="0" presStyleCnt="3">
        <dgm:presLayoutVars>
          <dgm:chPref val="3"/>
        </dgm:presLayoutVars>
      </dgm:prSet>
      <dgm:spPr/>
    </dgm:pt>
    <dgm:pt modelId="{B991D690-5C29-4F48-B47D-543457C2D9C7}" type="pres">
      <dgm:prSet presAssocID="{FBD47347-2B3D-4637-90E6-C1CA3325FF18}" presName="hierChild2" presStyleCnt="0"/>
      <dgm:spPr/>
    </dgm:pt>
    <dgm:pt modelId="{9A3E8714-7A87-469E-8B70-4DE604161548}" type="pres">
      <dgm:prSet presAssocID="{35A93396-C078-4D72-9A59-5CADD822F83D}" presName="hierRoot1" presStyleCnt="0"/>
      <dgm:spPr/>
    </dgm:pt>
    <dgm:pt modelId="{6D8658F7-88F0-470E-80AB-E0E38A3AADE7}" type="pres">
      <dgm:prSet presAssocID="{35A93396-C078-4D72-9A59-5CADD822F83D}" presName="composite" presStyleCnt="0"/>
      <dgm:spPr/>
    </dgm:pt>
    <dgm:pt modelId="{5CAA3C5E-87A7-4265-B09A-FDDDF8D6D828}" type="pres">
      <dgm:prSet presAssocID="{35A93396-C078-4D72-9A59-5CADD822F83D}" presName="background" presStyleLbl="node0" presStyleIdx="1" presStyleCnt="3"/>
      <dgm:spPr/>
    </dgm:pt>
    <dgm:pt modelId="{5F9A710B-27F0-4D43-9653-A6336F9CC78F}" type="pres">
      <dgm:prSet presAssocID="{35A93396-C078-4D72-9A59-5CADD822F83D}" presName="text" presStyleLbl="fgAcc0" presStyleIdx="1" presStyleCnt="3">
        <dgm:presLayoutVars>
          <dgm:chPref val="3"/>
        </dgm:presLayoutVars>
      </dgm:prSet>
      <dgm:spPr/>
    </dgm:pt>
    <dgm:pt modelId="{46C2305A-E298-4927-8A96-A1183E7F5A57}" type="pres">
      <dgm:prSet presAssocID="{35A93396-C078-4D72-9A59-5CADD822F83D}" presName="hierChild2" presStyleCnt="0"/>
      <dgm:spPr/>
    </dgm:pt>
    <dgm:pt modelId="{EEDBA187-1B00-4DE8-9024-E8B8C03AFF7D}" type="pres">
      <dgm:prSet presAssocID="{F3202A6E-55F7-4AE8-922A-F889054010B1}" presName="Name10" presStyleLbl="parChTrans1D2" presStyleIdx="0" presStyleCnt="4"/>
      <dgm:spPr/>
    </dgm:pt>
    <dgm:pt modelId="{445EEDD2-B252-41AA-8EA4-31F30A8E759F}" type="pres">
      <dgm:prSet presAssocID="{5B062187-E38D-4A14-AE15-6D8ACF308F6A}" presName="hierRoot2" presStyleCnt="0"/>
      <dgm:spPr/>
    </dgm:pt>
    <dgm:pt modelId="{4CB60FA3-8C27-4F9B-91F7-A97E65A09AC4}" type="pres">
      <dgm:prSet presAssocID="{5B062187-E38D-4A14-AE15-6D8ACF308F6A}" presName="composite2" presStyleCnt="0"/>
      <dgm:spPr/>
    </dgm:pt>
    <dgm:pt modelId="{5BD04883-8123-4FFA-AC09-2796BAF8F366}" type="pres">
      <dgm:prSet presAssocID="{5B062187-E38D-4A14-AE15-6D8ACF308F6A}" presName="background2" presStyleLbl="node2" presStyleIdx="0" presStyleCnt="4"/>
      <dgm:spPr/>
    </dgm:pt>
    <dgm:pt modelId="{71D433EA-E1C3-4ADF-AFDF-335F2F2AE10E}" type="pres">
      <dgm:prSet presAssocID="{5B062187-E38D-4A14-AE15-6D8ACF308F6A}" presName="text2" presStyleLbl="fgAcc2" presStyleIdx="0" presStyleCnt="4">
        <dgm:presLayoutVars>
          <dgm:chPref val="3"/>
        </dgm:presLayoutVars>
      </dgm:prSet>
      <dgm:spPr/>
    </dgm:pt>
    <dgm:pt modelId="{44D22685-CA87-4539-B2C2-F7FC3281EFB7}" type="pres">
      <dgm:prSet presAssocID="{5B062187-E38D-4A14-AE15-6D8ACF308F6A}" presName="hierChild3" presStyleCnt="0"/>
      <dgm:spPr/>
    </dgm:pt>
    <dgm:pt modelId="{014111F0-B1AA-4698-9CC9-FD2799C3C870}" type="pres">
      <dgm:prSet presAssocID="{3231CC09-9ED2-43B4-9F30-96CF39D96BAE}" presName="Name10" presStyleLbl="parChTrans1D2" presStyleIdx="1" presStyleCnt="4"/>
      <dgm:spPr/>
    </dgm:pt>
    <dgm:pt modelId="{EA18D159-C978-4E2B-81DE-CADC181EDE3F}" type="pres">
      <dgm:prSet presAssocID="{61B28697-5EB4-421A-BE82-C44F0D58A826}" presName="hierRoot2" presStyleCnt="0"/>
      <dgm:spPr/>
    </dgm:pt>
    <dgm:pt modelId="{14EF638F-96D8-4014-888C-1B4D35AE1331}" type="pres">
      <dgm:prSet presAssocID="{61B28697-5EB4-421A-BE82-C44F0D58A826}" presName="composite2" presStyleCnt="0"/>
      <dgm:spPr/>
    </dgm:pt>
    <dgm:pt modelId="{2ACAA0B9-9A56-4E02-9F53-A012AF71A313}" type="pres">
      <dgm:prSet presAssocID="{61B28697-5EB4-421A-BE82-C44F0D58A826}" presName="background2" presStyleLbl="node2" presStyleIdx="1" presStyleCnt="4"/>
      <dgm:spPr/>
    </dgm:pt>
    <dgm:pt modelId="{0BA38CEC-3077-4D2C-9036-D8102D6688FA}" type="pres">
      <dgm:prSet presAssocID="{61B28697-5EB4-421A-BE82-C44F0D58A826}" presName="text2" presStyleLbl="fgAcc2" presStyleIdx="1" presStyleCnt="4">
        <dgm:presLayoutVars>
          <dgm:chPref val="3"/>
        </dgm:presLayoutVars>
      </dgm:prSet>
      <dgm:spPr/>
    </dgm:pt>
    <dgm:pt modelId="{6EECD292-3D86-40CB-9F4A-AF285FAF0814}" type="pres">
      <dgm:prSet presAssocID="{61B28697-5EB4-421A-BE82-C44F0D58A826}" presName="hierChild3" presStyleCnt="0"/>
      <dgm:spPr/>
    </dgm:pt>
    <dgm:pt modelId="{F4C5D004-47D3-45CC-9AD3-F597316F5649}" type="pres">
      <dgm:prSet presAssocID="{26B55B25-1644-48C4-8303-76BC43CD9686}" presName="hierRoot1" presStyleCnt="0"/>
      <dgm:spPr/>
    </dgm:pt>
    <dgm:pt modelId="{A409AEB2-3818-4078-B602-497388664846}" type="pres">
      <dgm:prSet presAssocID="{26B55B25-1644-48C4-8303-76BC43CD9686}" presName="composite" presStyleCnt="0"/>
      <dgm:spPr/>
    </dgm:pt>
    <dgm:pt modelId="{05401AE4-AC5F-45F3-9770-0B6ED953BAC0}" type="pres">
      <dgm:prSet presAssocID="{26B55B25-1644-48C4-8303-76BC43CD9686}" presName="background" presStyleLbl="node0" presStyleIdx="2" presStyleCnt="3"/>
      <dgm:spPr/>
    </dgm:pt>
    <dgm:pt modelId="{FE38A261-35AD-4BFB-9607-CFA9EC9EE438}" type="pres">
      <dgm:prSet presAssocID="{26B55B25-1644-48C4-8303-76BC43CD9686}" presName="text" presStyleLbl="fgAcc0" presStyleIdx="2" presStyleCnt="3">
        <dgm:presLayoutVars>
          <dgm:chPref val="3"/>
        </dgm:presLayoutVars>
      </dgm:prSet>
      <dgm:spPr/>
    </dgm:pt>
    <dgm:pt modelId="{CEA07B4A-8B5E-4A28-B027-4B5CE046B252}" type="pres">
      <dgm:prSet presAssocID="{26B55B25-1644-48C4-8303-76BC43CD9686}" presName="hierChild2" presStyleCnt="0"/>
      <dgm:spPr/>
    </dgm:pt>
    <dgm:pt modelId="{56E419E0-1933-403B-B852-A5B80B8A5C54}" type="pres">
      <dgm:prSet presAssocID="{C6C18C24-83B5-40B8-949D-F75ECE53D524}" presName="Name10" presStyleLbl="parChTrans1D2" presStyleIdx="2" presStyleCnt="4"/>
      <dgm:spPr/>
    </dgm:pt>
    <dgm:pt modelId="{68F09AD3-4406-4E10-9C3D-C86EC7833AB3}" type="pres">
      <dgm:prSet presAssocID="{CE688C64-B991-4A0D-9B00-33F782FA9709}" presName="hierRoot2" presStyleCnt="0"/>
      <dgm:spPr/>
    </dgm:pt>
    <dgm:pt modelId="{73635AD5-5514-4121-B652-2A6C60A741AA}" type="pres">
      <dgm:prSet presAssocID="{CE688C64-B991-4A0D-9B00-33F782FA9709}" presName="composite2" presStyleCnt="0"/>
      <dgm:spPr/>
    </dgm:pt>
    <dgm:pt modelId="{243CC2D3-08E0-463D-8A27-D627D8420260}" type="pres">
      <dgm:prSet presAssocID="{CE688C64-B991-4A0D-9B00-33F782FA9709}" presName="background2" presStyleLbl="node2" presStyleIdx="2" presStyleCnt="4"/>
      <dgm:spPr/>
    </dgm:pt>
    <dgm:pt modelId="{C171C89D-FB3C-410B-A497-04E48A2039A7}" type="pres">
      <dgm:prSet presAssocID="{CE688C64-B991-4A0D-9B00-33F782FA9709}" presName="text2" presStyleLbl="fgAcc2" presStyleIdx="2" presStyleCnt="4">
        <dgm:presLayoutVars>
          <dgm:chPref val="3"/>
        </dgm:presLayoutVars>
      </dgm:prSet>
      <dgm:spPr/>
    </dgm:pt>
    <dgm:pt modelId="{6D2E0865-FA8C-4F76-B8A0-896EEB027644}" type="pres">
      <dgm:prSet presAssocID="{CE688C64-B991-4A0D-9B00-33F782FA9709}" presName="hierChild3" presStyleCnt="0"/>
      <dgm:spPr/>
    </dgm:pt>
    <dgm:pt modelId="{C13297FF-ED45-46C1-A5A9-399BA154034B}" type="pres">
      <dgm:prSet presAssocID="{33708D20-084E-45DF-97DA-B88769BC01A6}" presName="Name10" presStyleLbl="parChTrans1D2" presStyleIdx="3" presStyleCnt="4"/>
      <dgm:spPr/>
    </dgm:pt>
    <dgm:pt modelId="{EED8786A-CFB1-486B-97D1-96F59FE8C913}" type="pres">
      <dgm:prSet presAssocID="{DC2C4500-4DAC-486B-A4A4-ADA615A448CD}" presName="hierRoot2" presStyleCnt="0"/>
      <dgm:spPr/>
    </dgm:pt>
    <dgm:pt modelId="{45C9B117-5969-4490-A869-3576DC591688}" type="pres">
      <dgm:prSet presAssocID="{DC2C4500-4DAC-486B-A4A4-ADA615A448CD}" presName="composite2" presStyleCnt="0"/>
      <dgm:spPr/>
    </dgm:pt>
    <dgm:pt modelId="{35B8A114-406E-4195-9BD6-8FD4AC9FB89D}" type="pres">
      <dgm:prSet presAssocID="{DC2C4500-4DAC-486B-A4A4-ADA615A448CD}" presName="background2" presStyleLbl="node2" presStyleIdx="3" presStyleCnt="4"/>
      <dgm:spPr/>
    </dgm:pt>
    <dgm:pt modelId="{A355F964-9EC5-4B55-86FA-87FA8A8EED4A}" type="pres">
      <dgm:prSet presAssocID="{DC2C4500-4DAC-486B-A4A4-ADA615A448CD}" presName="text2" presStyleLbl="fgAcc2" presStyleIdx="3" presStyleCnt="4">
        <dgm:presLayoutVars>
          <dgm:chPref val="3"/>
        </dgm:presLayoutVars>
      </dgm:prSet>
      <dgm:spPr/>
    </dgm:pt>
    <dgm:pt modelId="{C01004A1-159F-4E76-B918-F641A9D261B4}" type="pres">
      <dgm:prSet presAssocID="{DC2C4500-4DAC-486B-A4A4-ADA615A448CD}" presName="hierChild3" presStyleCnt="0"/>
      <dgm:spPr/>
    </dgm:pt>
  </dgm:ptLst>
  <dgm:cxnLst>
    <dgm:cxn modelId="{6A19A204-B87E-49DC-87F9-C6C955FAD5E1}" type="presOf" srcId="{35A93396-C078-4D72-9A59-5CADD822F83D}" destId="{5F9A710B-27F0-4D43-9653-A6336F9CC78F}" srcOrd="0" destOrd="0" presId="urn:microsoft.com/office/officeart/2005/8/layout/hierarchy1"/>
    <dgm:cxn modelId="{F8BC7009-6508-44EF-A903-D7EDAA38B014}" srcId="{26B55B25-1644-48C4-8303-76BC43CD9686}" destId="{CE688C64-B991-4A0D-9B00-33F782FA9709}" srcOrd="0" destOrd="0" parTransId="{C6C18C24-83B5-40B8-949D-F75ECE53D524}" sibTransId="{85146EDE-BC87-447A-88B1-F99C0395DF41}"/>
    <dgm:cxn modelId="{53348B0B-9BA2-4BC3-959F-C2F081C4D0D9}" srcId="{0278CB67-278D-4A40-9F3A-9E374D3AFAE1}" destId="{FBD47347-2B3D-4637-90E6-C1CA3325FF18}" srcOrd="0" destOrd="0" parTransId="{85BEC287-C515-4369-9AD0-DDD7BD3CA95B}" sibTransId="{F0838A0D-0EBB-4EB7-BEB3-591873960B3E}"/>
    <dgm:cxn modelId="{1667581D-D538-4637-BFD1-CC253A0BD98B}" type="presOf" srcId="{F3202A6E-55F7-4AE8-922A-F889054010B1}" destId="{EEDBA187-1B00-4DE8-9024-E8B8C03AFF7D}" srcOrd="0" destOrd="0" presId="urn:microsoft.com/office/officeart/2005/8/layout/hierarchy1"/>
    <dgm:cxn modelId="{657F0430-482B-49EC-A7C6-A7AD1BAA4EDE}" srcId="{35A93396-C078-4D72-9A59-5CADD822F83D}" destId="{5B062187-E38D-4A14-AE15-6D8ACF308F6A}" srcOrd="0" destOrd="0" parTransId="{F3202A6E-55F7-4AE8-922A-F889054010B1}" sibTransId="{899D2CDD-BBD9-44ED-8F3A-2BCACDDBE64D}"/>
    <dgm:cxn modelId="{A03A2B30-74C6-4479-8D2D-00BF246D3F3E}" srcId="{0278CB67-278D-4A40-9F3A-9E374D3AFAE1}" destId="{35A93396-C078-4D72-9A59-5CADD822F83D}" srcOrd="1" destOrd="0" parTransId="{EC8B4880-0770-4E91-BC95-093AB9A7C3C3}" sibTransId="{95F3D3CA-3243-4C5E-9B38-FBEE9FE99581}"/>
    <dgm:cxn modelId="{D33B0342-CF3A-4636-B223-44685BEB791C}" type="presOf" srcId="{61B28697-5EB4-421A-BE82-C44F0D58A826}" destId="{0BA38CEC-3077-4D2C-9036-D8102D6688FA}" srcOrd="0" destOrd="0" presId="urn:microsoft.com/office/officeart/2005/8/layout/hierarchy1"/>
    <dgm:cxn modelId="{58EB0343-44A7-4541-BAF7-7F08BD2C821E}" type="presOf" srcId="{C6C18C24-83B5-40B8-949D-F75ECE53D524}" destId="{56E419E0-1933-403B-B852-A5B80B8A5C54}" srcOrd="0" destOrd="0" presId="urn:microsoft.com/office/officeart/2005/8/layout/hierarchy1"/>
    <dgm:cxn modelId="{01AA4B43-686F-4DD1-BED6-9E820CA10B81}" srcId="{26B55B25-1644-48C4-8303-76BC43CD9686}" destId="{DC2C4500-4DAC-486B-A4A4-ADA615A448CD}" srcOrd="1" destOrd="0" parTransId="{33708D20-084E-45DF-97DA-B88769BC01A6}" sibTransId="{90689671-D520-4EB2-8E63-74A59DBC6207}"/>
    <dgm:cxn modelId="{8F924868-8E50-45FB-B848-33E25BEBF06E}" srcId="{0278CB67-278D-4A40-9F3A-9E374D3AFAE1}" destId="{26B55B25-1644-48C4-8303-76BC43CD9686}" srcOrd="2" destOrd="0" parTransId="{23F1ABB6-B89D-486E-9FA9-D4F228945345}" sibTransId="{7368250C-AC1A-4FA5-93C3-A9B65EA25849}"/>
    <dgm:cxn modelId="{C34D086E-409A-4C61-83B6-242D7C790EFC}" srcId="{35A93396-C078-4D72-9A59-5CADD822F83D}" destId="{61B28697-5EB4-421A-BE82-C44F0D58A826}" srcOrd="1" destOrd="0" parTransId="{3231CC09-9ED2-43B4-9F30-96CF39D96BAE}" sibTransId="{5507E0AD-277F-4138-80F9-2A45C6B824BA}"/>
    <dgm:cxn modelId="{9296A96E-025F-4E88-9E5C-03DEBA6C9418}" type="presOf" srcId="{5B062187-E38D-4A14-AE15-6D8ACF308F6A}" destId="{71D433EA-E1C3-4ADF-AFDF-335F2F2AE10E}" srcOrd="0" destOrd="0" presId="urn:microsoft.com/office/officeart/2005/8/layout/hierarchy1"/>
    <dgm:cxn modelId="{8006A176-16D4-4CE6-9765-24772082C5D4}" type="presOf" srcId="{33708D20-084E-45DF-97DA-B88769BC01A6}" destId="{C13297FF-ED45-46C1-A5A9-399BA154034B}" srcOrd="0" destOrd="0" presId="urn:microsoft.com/office/officeart/2005/8/layout/hierarchy1"/>
    <dgm:cxn modelId="{43E82F78-5E94-4806-BC02-E4CE37D31A9B}" type="presOf" srcId="{26B55B25-1644-48C4-8303-76BC43CD9686}" destId="{FE38A261-35AD-4BFB-9607-CFA9EC9EE438}" srcOrd="0" destOrd="0" presId="urn:microsoft.com/office/officeart/2005/8/layout/hierarchy1"/>
    <dgm:cxn modelId="{D12A1C9D-C38B-4703-9503-C7971F32AFFB}" type="presOf" srcId="{CE688C64-B991-4A0D-9B00-33F782FA9709}" destId="{C171C89D-FB3C-410B-A497-04E48A2039A7}" srcOrd="0" destOrd="0" presId="urn:microsoft.com/office/officeart/2005/8/layout/hierarchy1"/>
    <dgm:cxn modelId="{0834DBA6-8BD0-454A-B242-50CACA95FFD1}" type="presOf" srcId="{FBD47347-2B3D-4637-90E6-C1CA3325FF18}" destId="{DAF05248-97C3-46E7-9A05-0BE7AE127FCA}" srcOrd="0" destOrd="0" presId="urn:microsoft.com/office/officeart/2005/8/layout/hierarchy1"/>
    <dgm:cxn modelId="{B11EE7BB-14FC-49A6-9EA3-CC5D20CF44B3}" type="presOf" srcId="{0278CB67-278D-4A40-9F3A-9E374D3AFAE1}" destId="{A9B42860-310B-4402-B59B-B2CE8C7FF577}" srcOrd="0" destOrd="0" presId="urn:microsoft.com/office/officeart/2005/8/layout/hierarchy1"/>
    <dgm:cxn modelId="{508482F1-6713-4498-A91D-B6E0E0711185}" type="presOf" srcId="{3231CC09-9ED2-43B4-9F30-96CF39D96BAE}" destId="{014111F0-B1AA-4698-9CC9-FD2799C3C870}" srcOrd="0" destOrd="0" presId="urn:microsoft.com/office/officeart/2005/8/layout/hierarchy1"/>
    <dgm:cxn modelId="{E00106FA-4533-4B60-A61B-B28E4693B08C}" type="presOf" srcId="{DC2C4500-4DAC-486B-A4A4-ADA615A448CD}" destId="{A355F964-9EC5-4B55-86FA-87FA8A8EED4A}" srcOrd="0" destOrd="0" presId="urn:microsoft.com/office/officeart/2005/8/layout/hierarchy1"/>
    <dgm:cxn modelId="{FF467634-0884-4CA3-86CB-D8912AEE0D32}" type="presParOf" srcId="{A9B42860-310B-4402-B59B-B2CE8C7FF577}" destId="{B0B1B116-BAF1-4C11-9B66-782E1BEFF49F}" srcOrd="0" destOrd="0" presId="urn:microsoft.com/office/officeart/2005/8/layout/hierarchy1"/>
    <dgm:cxn modelId="{4A6D8996-3AFD-479B-9C80-74FB8B043CE4}" type="presParOf" srcId="{B0B1B116-BAF1-4C11-9B66-782E1BEFF49F}" destId="{12D2E6D4-A06B-420C-BF85-25991B5965B6}" srcOrd="0" destOrd="0" presId="urn:microsoft.com/office/officeart/2005/8/layout/hierarchy1"/>
    <dgm:cxn modelId="{4F203338-6DB5-4D8A-AC62-D4360B5EA3EA}" type="presParOf" srcId="{12D2E6D4-A06B-420C-BF85-25991B5965B6}" destId="{8606A1C6-D498-4627-86B0-39A0428E9592}" srcOrd="0" destOrd="0" presId="urn:microsoft.com/office/officeart/2005/8/layout/hierarchy1"/>
    <dgm:cxn modelId="{38B33E23-7021-408B-AB9A-31A919AF6B1A}" type="presParOf" srcId="{12D2E6D4-A06B-420C-BF85-25991B5965B6}" destId="{DAF05248-97C3-46E7-9A05-0BE7AE127FCA}" srcOrd="1" destOrd="0" presId="urn:microsoft.com/office/officeart/2005/8/layout/hierarchy1"/>
    <dgm:cxn modelId="{D41C1AF2-44A9-4173-A03F-938E0D75AC5B}" type="presParOf" srcId="{B0B1B116-BAF1-4C11-9B66-782E1BEFF49F}" destId="{B991D690-5C29-4F48-B47D-543457C2D9C7}" srcOrd="1" destOrd="0" presId="urn:microsoft.com/office/officeart/2005/8/layout/hierarchy1"/>
    <dgm:cxn modelId="{10CE8663-F6E4-402D-B88B-35C06B47E2B7}" type="presParOf" srcId="{A9B42860-310B-4402-B59B-B2CE8C7FF577}" destId="{9A3E8714-7A87-469E-8B70-4DE604161548}" srcOrd="1" destOrd="0" presId="urn:microsoft.com/office/officeart/2005/8/layout/hierarchy1"/>
    <dgm:cxn modelId="{BF804E0A-4BFE-44C1-BDDA-F816016E481F}" type="presParOf" srcId="{9A3E8714-7A87-469E-8B70-4DE604161548}" destId="{6D8658F7-88F0-470E-80AB-E0E38A3AADE7}" srcOrd="0" destOrd="0" presId="urn:microsoft.com/office/officeart/2005/8/layout/hierarchy1"/>
    <dgm:cxn modelId="{DB4D12E1-FBDC-4F44-B3B7-53BA1419791E}" type="presParOf" srcId="{6D8658F7-88F0-470E-80AB-E0E38A3AADE7}" destId="{5CAA3C5E-87A7-4265-B09A-FDDDF8D6D828}" srcOrd="0" destOrd="0" presId="urn:microsoft.com/office/officeart/2005/8/layout/hierarchy1"/>
    <dgm:cxn modelId="{A2D769D9-65D0-4C3B-9A07-700E385A6A80}" type="presParOf" srcId="{6D8658F7-88F0-470E-80AB-E0E38A3AADE7}" destId="{5F9A710B-27F0-4D43-9653-A6336F9CC78F}" srcOrd="1" destOrd="0" presId="urn:microsoft.com/office/officeart/2005/8/layout/hierarchy1"/>
    <dgm:cxn modelId="{0D3AD369-CC60-4A35-A64D-E9B21531C462}" type="presParOf" srcId="{9A3E8714-7A87-469E-8B70-4DE604161548}" destId="{46C2305A-E298-4927-8A96-A1183E7F5A57}" srcOrd="1" destOrd="0" presId="urn:microsoft.com/office/officeart/2005/8/layout/hierarchy1"/>
    <dgm:cxn modelId="{FA0A55F4-4264-4FBE-B3F9-A0F0CE3F3778}" type="presParOf" srcId="{46C2305A-E298-4927-8A96-A1183E7F5A57}" destId="{EEDBA187-1B00-4DE8-9024-E8B8C03AFF7D}" srcOrd="0" destOrd="0" presId="urn:microsoft.com/office/officeart/2005/8/layout/hierarchy1"/>
    <dgm:cxn modelId="{3409ED73-6AFD-406F-8A9B-D679A65D8042}" type="presParOf" srcId="{46C2305A-E298-4927-8A96-A1183E7F5A57}" destId="{445EEDD2-B252-41AA-8EA4-31F30A8E759F}" srcOrd="1" destOrd="0" presId="urn:microsoft.com/office/officeart/2005/8/layout/hierarchy1"/>
    <dgm:cxn modelId="{4C47D41D-61B6-4ACA-BD19-C39982DFADBC}" type="presParOf" srcId="{445EEDD2-B252-41AA-8EA4-31F30A8E759F}" destId="{4CB60FA3-8C27-4F9B-91F7-A97E65A09AC4}" srcOrd="0" destOrd="0" presId="urn:microsoft.com/office/officeart/2005/8/layout/hierarchy1"/>
    <dgm:cxn modelId="{DE731A24-5CB7-4DAA-93FE-883A8CD4EDD0}" type="presParOf" srcId="{4CB60FA3-8C27-4F9B-91F7-A97E65A09AC4}" destId="{5BD04883-8123-4FFA-AC09-2796BAF8F366}" srcOrd="0" destOrd="0" presId="urn:microsoft.com/office/officeart/2005/8/layout/hierarchy1"/>
    <dgm:cxn modelId="{5E60E3C9-EFC1-4FAA-B20D-11DBE6961CBC}" type="presParOf" srcId="{4CB60FA3-8C27-4F9B-91F7-A97E65A09AC4}" destId="{71D433EA-E1C3-4ADF-AFDF-335F2F2AE10E}" srcOrd="1" destOrd="0" presId="urn:microsoft.com/office/officeart/2005/8/layout/hierarchy1"/>
    <dgm:cxn modelId="{8CE0E7E6-0C70-40CA-9402-0B66C727F67E}" type="presParOf" srcId="{445EEDD2-B252-41AA-8EA4-31F30A8E759F}" destId="{44D22685-CA87-4539-B2C2-F7FC3281EFB7}" srcOrd="1" destOrd="0" presId="urn:microsoft.com/office/officeart/2005/8/layout/hierarchy1"/>
    <dgm:cxn modelId="{45FE8EA4-54DC-4B6E-A446-F7FEA18F8E53}" type="presParOf" srcId="{46C2305A-E298-4927-8A96-A1183E7F5A57}" destId="{014111F0-B1AA-4698-9CC9-FD2799C3C870}" srcOrd="2" destOrd="0" presId="urn:microsoft.com/office/officeart/2005/8/layout/hierarchy1"/>
    <dgm:cxn modelId="{DFA0BD6F-78BF-4809-B452-C8215F0C8D2F}" type="presParOf" srcId="{46C2305A-E298-4927-8A96-A1183E7F5A57}" destId="{EA18D159-C978-4E2B-81DE-CADC181EDE3F}" srcOrd="3" destOrd="0" presId="urn:microsoft.com/office/officeart/2005/8/layout/hierarchy1"/>
    <dgm:cxn modelId="{A9F0E227-AE42-42D3-96B2-DC7BB6849D25}" type="presParOf" srcId="{EA18D159-C978-4E2B-81DE-CADC181EDE3F}" destId="{14EF638F-96D8-4014-888C-1B4D35AE1331}" srcOrd="0" destOrd="0" presId="urn:microsoft.com/office/officeart/2005/8/layout/hierarchy1"/>
    <dgm:cxn modelId="{CE1C05C1-ACBD-46C2-BD60-726466E14975}" type="presParOf" srcId="{14EF638F-96D8-4014-888C-1B4D35AE1331}" destId="{2ACAA0B9-9A56-4E02-9F53-A012AF71A313}" srcOrd="0" destOrd="0" presId="urn:microsoft.com/office/officeart/2005/8/layout/hierarchy1"/>
    <dgm:cxn modelId="{3727C372-DE8E-4989-9838-75592C8D8962}" type="presParOf" srcId="{14EF638F-96D8-4014-888C-1B4D35AE1331}" destId="{0BA38CEC-3077-4D2C-9036-D8102D6688FA}" srcOrd="1" destOrd="0" presId="urn:microsoft.com/office/officeart/2005/8/layout/hierarchy1"/>
    <dgm:cxn modelId="{489542EF-752A-4E38-B7AA-00D07071A79C}" type="presParOf" srcId="{EA18D159-C978-4E2B-81DE-CADC181EDE3F}" destId="{6EECD292-3D86-40CB-9F4A-AF285FAF0814}" srcOrd="1" destOrd="0" presId="urn:microsoft.com/office/officeart/2005/8/layout/hierarchy1"/>
    <dgm:cxn modelId="{852563C4-4C7E-4FD6-B696-14CABA517789}" type="presParOf" srcId="{A9B42860-310B-4402-B59B-B2CE8C7FF577}" destId="{F4C5D004-47D3-45CC-9AD3-F597316F5649}" srcOrd="2" destOrd="0" presId="urn:microsoft.com/office/officeart/2005/8/layout/hierarchy1"/>
    <dgm:cxn modelId="{D64C481B-DCE2-46BD-BD91-605D564DDB28}" type="presParOf" srcId="{F4C5D004-47D3-45CC-9AD3-F597316F5649}" destId="{A409AEB2-3818-4078-B602-497388664846}" srcOrd="0" destOrd="0" presId="urn:microsoft.com/office/officeart/2005/8/layout/hierarchy1"/>
    <dgm:cxn modelId="{9331DFC0-DCF3-414E-9B14-91F27908247B}" type="presParOf" srcId="{A409AEB2-3818-4078-B602-497388664846}" destId="{05401AE4-AC5F-45F3-9770-0B6ED953BAC0}" srcOrd="0" destOrd="0" presId="urn:microsoft.com/office/officeart/2005/8/layout/hierarchy1"/>
    <dgm:cxn modelId="{86D9F10A-6DBE-42BF-AC8F-743F9D839200}" type="presParOf" srcId="{A409AEB2-3818-4078-B602-497388664846}" destId="{FE38A261-35AD-4BFB-9607-CFA9EC9EE438}" srcOrd="1" destOrd="0" presId="urn:microsoft.com/office/officeart/2005/8/layout/hierarchy1"/>
    <dgm:cxn modelId="{3557691F-C0A7-4BE8-8645-DF9A65AE9B6B}" type="presParOf" srcId="{F4C5D004-47D3-45CC-9AD3-F597316F5649}" destId="{CEA07B4A-8B5E-4A28-B027-4B5CE046B252}" srcOrd="1" destOrd="0" presId="urn:microsoft.com/office/officeart/2005/8/layout/hierarchy1"/>
    <dgm:cxn modelId="{5682BA2E-A6B6-47FE-A6F4-E74FA978D6BB}" type="presParOf" srcId="{CEA07B4A-8B5E-4A28-B027-4B5CE046B252}" destId="{56E419E0-1933-403B-B852-A5B80B8A5C54}" srcOrd="0" destOrd="0" presId="urn:microsoft.com/office/officeart/2005/8/layout/hierarchy1"/>
    <dgm:cxn modelId="{428B40DC-5539-4052-9968-02A682855DAE}" type="presParOf" srcId="{CEA07B4A-8B5E-4A28-B027-4B5CE046B252}" destId="{68F09AD3-4406-4E10-9C3D-C86EC7833AB3}" srcOrd="1" destOrd="0" presId="urn:microsoft.com/office/officeart/2005/8/layout/hierarchy1"/>
    <dgm:cxn modelId="{17FFA62E-6B80-476E-8A54-679BDC1F7051}" type="presParOf" srcId="{68F09AD3-4406-4E10-9C3D-C86EC7833AB3}" destId="{73635AD5-5514-4121-B652-2A6C60A741AA}" srcOrd="0" destOrd="0" presId="urn:microsoft.com/office/officeart/2005/8/layout/hierarchy1"/>
    <dgm:cxn modelId="{A390ABD2-01DB-4FD7-B21E-10ECAB1AE9D8}" type="presParOf" srcId="{73635AD5-5514-4121-B652-2A6C60A741AA}" destId="{243CC2D3-08E0-463D-8A27-D627D8420260}" srcOrd="0" destOrd="0" presId="urn:microsoft.com/office/officeart/2005/8/layout/hierarchy1"/>
    <dgm:cxn modelId="{F5416014-8AB7-4226-8D34-BDD35AAC1B00}" type="presParOf" srcId="{73635AD5-5514-4121-B652-2A6C60A741AA}" destId="{C171C89D-FB3C-410B-A497-04E48A2039A7}" srcOrd="1" destOrd="0" presId="urn:microsoft.com/office/officeart/2005/8/layout/hierarchy1"/>
    <dgm:cxn modelId="{25B9681E-AE32-4160-AAEA-34BAC7117102}" type="presParOf" srcId="{68F09AD3-4406-4E10-9C3D-C86EC7833AB3}" destId="{6D2E0865-FA8C-4F76-B8A0-896EEB027644}" srcOrd="1" destOrd="0" presId="urn:microsoft.com/office/officeart/2005/8/layout/hierarchy1"/>
    <dgm:cxn modelId="{FD8EDA4E-466C-4AD9-8F3D-B44EF5FCC912}" type="presParOf" srcId="{CEA07B4A-8B5E-4A28-B027-4B5CE046B252}" destId="{C13297FF-ED45-46C1-A5A9-399BA154034B}" srcOrd="2" destOrd="0" presId="urn:microsoft.com/office/officeart/2005/8/layout/hierarchy1"/>
    <dgm:cxn modelId="{425825AB-6350-4342-B93A-C8513ABBDD78}" type="presParOf" srcId="{CEA07B4A-8B5E-4A28-B027-4B5CE046B252}" destId="{EED8786A-CFB1-486B-97D1-96F59FE8C913}" srcOrd="3" destOrd="0" presId="urn:microsoft.com/office/officeart/2005/8/layout/hierarchy1"/>
    <dgm:cxn modelId="{7060D37E-B32C-4086-90A3-A94899DB9894}" type="presParOf" srcId="{EED8786A-CFB1-486B-97D1-96F59FE8C913}" destId="{45C9B117-5969-4490-A869-3576DC591688}" srcOrd="0" destOrd="0" presId="urn:microsoft.com/office/officeart/2005/8/layout/hierarchy1"/>
    <dgm:cxn modelId="{D2C919EB-088B-4218-8092-BC2C8340B020}" type="presParOf" srcId="{45C9B117-5969-4490-A869-3576DC591688}" destId="{35B8A114-406E-4195-9BD6-8FD4AC9FB89D}" srcOrd="0" destOrd="0" presId="urn:microsoft.com/office/officeart/2005/8/layout/hierarchy1"/>
    <dgm:cxn modelId="{4974C3BD-7C17-4FCA-8642-9898A001686F}" type="presParOf" srcId="{45C9B117-5969-4490-A869-3576DC591688}" destId="{A355F964-9EC5-4B55-86FA-87FA8A8EED4A}" srcOrd="1" destOrd="0" presId="urn:microsoft.com/office/officeart/2005/8/layout/hierarchy1"/>
    <dgm:cxn modelId="{52105137-B0E2-4F8A-B4EB-11DCF186C818}" type="presParOf" srcId="{EED8786A-CFB1-486B-97D1-96F59FE8C913}" destId="{C01004A1-159F-4E76-B918-F641A9D261B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F2CFD4-7E78-4008-823A-06A6AE3D6398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5845D7-6DF2-4B3F-BFB2-237C6C1BC99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Cooldown period was much longer (~5 days)</a:t>
          </a:r>
        </a:p>
      </dgm:t>
    </dgm:pt>
    <dgm:pt modelId="{A5AB8601-FEAE-4E06-AD60-ED7658225530}" type="parTrans" cxnId="{D72D04B8-EBEA-4DDF-B229-5BA1133BFEA1}">
      <dgm:prSet/>
      <dgm:spPr/>
      <dgm:t>
        <a:bodyPr/>
        <a:lstStyle/>
        <a:p>
          <a:endParaRPr lang="en-US"/>
        </a:p>
      </dgm:t>
    </dgm:pt>
    <dgm:pt modelId="{8976EA0B-B2A1-46FC-8A12-D67C758A7B6A}" type="sibTrans" cxnId="{D72D04B8-EBEA-4DDF-B229-5BA1133BFEA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385450E-AA8A-4759-8190-875ADD5CDC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Many more isotopes were found in gamma spectrometry analysis</a:t>
          </a:r>
        </a:p>
      </dgm:t>
    </dgm:pt>
    <dgm:pt modelId="{8843EF8D-90AB-4659-9713-4F370BE18DB5}" type="parTrans" cxnId="{1F302E86-498A-4685-9AA7-306C3692B8A5}">
      <dgm:prSet/>
      <dgm:spPr/>
      <dgm:t>
        <a:bodyPr/>
        <a:lstStyle/>
        <a:p>
          <a:endParaRPr lang="en-US"/>
        </a:p>
      </dgm:t>
    </dgm:pt>
    <dgm:pt modelId="{3B299A83-A128-4146-B064-5717F2CCACDB}" type="sibTrans" cxnId="{1F302E86-498A-4685-9AA7-306C3692B8A5}">
      <dgm:prSet/>
      <dgm:spPr/>
      <dgm:t>
        <a:bodyPr/>
        <a:lstStyle/>
        <a:p>
          <a:endParaRPr lang="en-US"/>
        </a:p>
      </dgm:t>
    </dgm:pt>
    <dgm:pt modelId="{335A6CD1-F68F-43DE-849A-6BB2EDD596EC}" type="pres">
      <dgm:prSet presAssocID="{28F2CFD4-7E78-4008-823A-06A6AE3D6398}" presName="root" presStyleCnt="0">
        <dgm:presLayoutVars>
          <dgm:dir/>
          <dgm:resizeHandles val="exact"/>
        </dgm:presLayoutVars>
      </dgm:prSet>
      <dgm:spPr/>
    </dgm:pt>
    <dgm:pt modelId="{6D035710-55CD-4283-B3C2-C45C9B7C57CD}" type="pres">
      <dgm:prSet presAssocID="{28F2CFD4-7E78-4008-823A-06A6AE3D6398}" presName="container" presStyleCnt="0">
        <dgm:presLayoutVars>
          <dgm:dir/>
          <dgm:resizeHandles val="exact"/>
        </dgm:presLayoutVars>
      </dgm:prSet>
      <dgm:spPr/>
    </dgm:pt>
    <dgm:pt modelId="{1B0AD6A9-9CF9-452C-95A7-1CC38FAF4FC4}" type="pres">
      <dgm:prSet presAssocID="{265845D7-6DF2-4B3F-BFB2-237C6C1BC99B}" presName="compNode" presStyleCnt="0"/>
      <dgm:spPr/>
    </dgm:pt>
    <dgm:pt modelId="{43008124-0E9A-45E3-B3D7-80607EE5494F}" type="pres">
      <dgm:prSet presAssocID="{265845D7-6DF2-4B3F-BFB2-237C6C1BC99B}" presName="iconBgRect" presStyleLbl="bgShp" presStyleIdx="0" presStyleCnt="2"/>
      <dgm:spPr/>
    </dgm:pt>
    <dgm:pt modelId="{8E247DE0-9F91-47F0-BC8E-EF855A206FBB}" type="pres">
      <dgm:prSet presAssocID="{265845D7-6DF2-4B3F-BFB2-237C6C1BC99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24A35E1-6312-4F25-828B-22E5D91EFCAB}" type="pres">
      <dgm:prSet presAssocID="{265845D7-6DF2-4B3F-BFB2-237C6C1BC99B}" presName="spaceRect" presStyleCnt="0"/>
      <dgm:spPr/>
    </dgm:pt>
    <dgm:pt modelId="{7A43D25B-487E-405E-A22B-3109B53FFBB9}" type="pres">
      <dgm:prSet presAssocID="{265845D7-6DF2-4B3F-BFB2-237C6C1BC99B}" presName="textRect" presStyleLbl="revTx" presStyleIdx="0" presStyleCnt="2">
        <dgm:presLayoutVars>
          <dgm:chMax val="1"/>
          <dgm:chPref val="1"/>
        </dgm:presLayoutVars>
      </dgm:prSet>
      <dgm:spPr/>
    </dgm:pt>
    <dgm:pt modelId="{DF236D7B-4B57-4D09-8E11-E3971C19A425}" type="pres">
      <dgm:prSet presAssocID="{8976EA0B-B2A1-46FC-8A12-D67C758A7B6A}" presName="sibTrans" presStyleLbl="sibTrans2D1" presStyleIdx="0" presStyleCnt="0"/>
      <dgm:spPr/>
    </dgm:pt>
    <dgm:pt modelId="{164AA18D-B1CB-47C1-9851-5E964D277175}" type="pres">
      <dgm:prSet presAssocID="{B385450E-AA8A-4759-8190-875ADD5CDCAC}" presName="compNode" presStyleCnt="0"/>
      <dgm:spPr/>
    </dgm:pt>
    <dgm:pt modelId="{F6C8CBE2-E11D-4B0A-BE52-1B659546001F}" type="pres">
      <dgm:prSet presAssocID="{B385450E-AA8A-4759-8190-875ADD5CDCAC}" presName="iconBgRect" presStyleLbl="bgShp" presStyleIdx="1" presStyleCnt="2"/>
      <dgm:spPr/>
    </dgm:pt>
    <dgm:pt modelId="{17A8C376-E9EB-4319-925D-8E974DD0607C}" type="pres">
      <dgm:prSet presAssocID="{B385450E-AA8A-4759-8190-875ADD5CDCA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C21AD350-826B-47C6-AFEE-1B2FEBAC56A5}" type="pres">
      <dgm:prSet presAssocID="{B385450E-AA8A-4759-8190-875ADD5CDCAC}" presName="spaceRect" presStyleCnt="0"/>
      <dgm:spPr/>
    </dgm:pt>
    <dgm:pt modelId="{C8E8A791-3405-42B2-A460-3EAE1D6F3056}" type="pres">
      <dgm:prSet presAssocID="{B385450E-AA8A-4759-8190-875ADD5CDCA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F0D523C-66AC-424F-899E-E8D91C53CA10}" type="presOf" srcId="{8976EA0B-B2A1-46FC-8A12-D67C758A7B6A}" destId="{DF236D7B-4B57-4D09-8E11-E3971C19A425}" srcOrd="0" destOrd="0" presId="urn:microsoft.com/office/officeart/2018/2/layout/IconCircleList"/>
    <dgm:cxn modelId="{76742C67-C681-4E21-9495-54FE1549A1F7}" type="presOf" srcId="{265845D7-6DF2-4B3F-BFB2-237C6C1BC99B}" destId="{7A43D25B-487E-405E-A22B-3109B53FFBB9}" srcOrd="0" destOrd="0" presId="urn:microsoft.com/office/officeart/2018/2/layout/IconCircleList"/>
    <dgm:cxn modelId="{DC109A74-5AAE-49DE-A382-511D92DA1D00}" type="presOf" srcId="{28F2CFD4-7E78-4008-823A-06A6AE3D6398}" destId="{335A6CD1-F68F-43DE-849A-6BB2EDD596EC}" srcOrd="0" destOrd="0" presId="urn:microsoft.com/office/officeart/2018/2/layout/IconCircleList"/>
    <dgm:cxn modelId="{1F302E86-498A-4685-9AA7-306C3692B8A5}" srcId="{28F2CFD4-7E78-4008-823A-06A6AE3D6398}" destId="{B385450E-AA8A-4759-8190-875ADD5CDCAC}" srcOrd="1" destOrd="0" parTransId="{8843EF8D-90AB-4659-9713-4F370BE18DB5}" sibTransId="{3B299A83-A128-4146-B064-5717F2CCACDB}"/>
    <dgm:cxn modelId="{1C81BD97-F919-474F-9438-F4C243201DA9}" type="presOf" srcId="{B385450E-AA8A-4759-8190-875ADD5CDCAC}" destId="{C8E8A791-3405-42B2-A460-3EAE1D6F3056}" srcOrd="0" destOrd="0" presId="urn:microsoft.com/office/officeart/2018/2/layout/IconCircleList"/>
    <dgm:cxn modelId="{D72D04B8-EBEA-4DDF-B229-5BA1133BFEA1}" srcId="{28F2CFD4-7E78-4008-823A-06A6AE3D6398}" destId="{265845D7-6DF2-4B3F-BFB2-237C6C1BC99B}" srcOrd="0" destOrd="0" parTransId="{A5AB8601-FEAE-4E06-AD60-ED7658225530}" sibTransId="{8976EA0B-B2A1-46FC-8A12-D67C758A7B6A}"/>
    <dgm:cxn modelId="{E7C4A0C3-13E2-46B4-93F0-95C4CA319C5F}" type="presParOf" srcId="{335A6CD1-F68F-43DE-849A-6BB2EDD596EC}" destId="{6D035710-55CD-4283-B3C2-C45C9B7C57CD}" srcOrd="0" destOrd="0" presId="urn:microsoft.com/office/officeart/2018/2/layout/IconCircleList"/>
    <dgm:cxn modelId="{BD0331A0-D8C0-4E99-A54D-4993704BD002}" type="presParOf" srcId="{6D035710-55CD-4283-B3C2-C45C9B7C57CD}" destId="{1B0AD6A9-9CF9-452C-95A7-1CC38FAF4FC4}" srcOrd="0" destOrd="0" presId="urn:microsoft.com/office/officeart/2018/2/layout/IconCircleList"/>
    <dgm:cxn modelId="{60A91655-3806-4B04-BC05-137EAA869B4A}" type="presParOf" srcId="{1B0AD6A9-9CF9-452C-95A7-1CC38FAF4FC4}" destId="{43008124-0E9A-45E3-B3D7-80607EE5494F}" srcOrd="0" destOrd="0" presId="urn:microsoft.com/office/officeart/2018/2/layout/IconCircleList"/>
    <dgm:cxn modelId="{BA7DBC97-91E1-48B2-9107-120036E8E82A}" type="presParOf" srcId="{1B0AD6A9-9CF9-452C-95A7-1CC38FAF4FC4}" destId="{8E247DE0-9F91-47F0-BC8E-EF855A206FBB}" srcOrd="1" destOrd="0" presId="urn:microsoft.com/office/officeart/2018/2/layout/IconCircleList"/>
    <dgm:cxn modelId="{66B9F48E-325B-4423-BE8B-07CE130E70C5}" type="presParOf" srcId="{1B0AD6A9-9CF9-452C-95A7-1CC38FAF4FC4}" destId="{B24A35E1-6312-4F25-828B-22E5D91EFCAB}" srcOrd="2" destOrd="0" presId="urn:microsoft.com/office/officeart/2018/2/layout/IconCircleList"/>
    <dgm:cxn modelId="{0345B402-838B-40C8-B64D-F07DC533D874}" type="presParOf" srcId="{1B0AD6A9-9CF9-452C-95A7-1CC38FAF4FC4}" destId="{7A43D25B-487E-405E-A22B-3109B53FFBB9}" srcOrd="3" destOrd="0" presId="urn:microsoft.com/office/officeart/2018/2/layout/IconCircleList"/>
    <dgm:cxn modelId="{746B02AC-3902-4FC8-86FD-6B60ED55D782}" type="presParOf" srcId="{6D035710-55CD-4283-B3C2-C45C9B7C57CD}" destId="{DF236D7B-4B57-4D09-8E11-E3971C19A425}" srcOrd="1" destOrd="0" presId="urn:microsoft.com/office/officeart/2018/2/layout/IconCircleList"/>
    <dgm:cxn modelId="{A6E82BEC-77FD-4A47-8859-0046965A1602}" type="presParOf" srcId="{6D035710-55CD-4283-B3C2-C45C9B7C57CD}" destId="{164AA18D-B1CB-47C1-9851-5E964D277175}" srcOrd="2" destOrd="0" presId="urn:microsoft.com/office/officeart/2018/2/layout/IconCircleList"/>
    <dgm:cxn modelId="{FD87CD10-CFC7-4FB6-B78F-EDC4D765CE6C}" type="presParOf" srcId="{164AA18D-B1CB-47C1-9851-5E964D277175}" destId="{F6C8CBE2-E11D-4B0A-BE52-1B659546001F}" srcOrd="0" destOrd="0" presId="urn:microsoft.com/office/officeart/2018/2/layout/IconCircleList"/>
    <dgm:cxn modelId="{93AEDDB7-AA0A-4FDE-8793-32A6A98CC216}" type="presParOf" srcId="{164AA18D-B1CB-47C1-9851-5E964D277175}" destId="{17A8C376-E9EB-4319-925D-8E974DD0607C}" srcOrd="1" destOrd="0" presId="urn:microsoft.com/office/officeart/2018/2/layout/IconCircleList"/>
    <dgm:cxn modelId="{F5B23744-CF7A-4212-B766-C7899A567D1A}" type="presParOf" srcId="{164AA18D-B1CB-47C1-9851-5E964D277175}" destId="{C21AD350-826B-47C6-AFEE-1B2FEBAC56A5}" srcOrd="2" destOrd="0" presId="urn:microsoft.com/office/officeart/2018/2/layout/IconCircleList"/>
    <dgm:cxn modelId="{26F37FB5-6392-45E9-B63F-A0B0CADAE8B2}" type="presParOf" srcId="{164AA18D-B1CB-47C1-9851-5E964D277175}" destId="{C8E8A791-3405-42B2-A460-3EAE1D6F305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17A9A-D047-4BF8-9C69-384A2EF80FC2}">
      <dsp:nvSpPr>
        <dsp:cNvPr id="0" name=""/>
        <dsp:cNvSpPr/>
      </dsp:nvSpPr>
      <dsp:spPr>
        <a:xfrm>
          <a:off x="762194" y="741908"/>
          <a:ext cx="812109" cy="8121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356DAF-4070-4605-971E-FA391BB39D7B}">
      <dsp:nvSpPr>
        <dsp:cNvPr id="0" name=""/>
        <dsp:cNvSpPr/>
      </dsp:nvSpPr>
      <dsp:spPr>
        <a:xfrm>
          <a:off x="8092" y="1660015"/>
          <a:ext cx="2320312" cy="348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Background</a:t>
          </a:r>
        </a:p>
      </dsp:txBody>
      <dsp:txXfrm>
        <a:off x="8092" y="1660015"/>
        <a:ext cx="2320312" cy="348046"/>
      </dsp:txXfrm>
    </dsp:sp>
    <dsp:sp modelId="{CD78A75B-208F-4B43-BB75-6FAD5B5982B3}">
      <dsp:nvSpPr>
        <dsp:cNvPr id="0" name=""/>
        <dsp:cNvSpPr/>
      </dsp:nvSpPr>
      <dsp:spPr>
        <a:xfrm>
          <a:off x="8092" y="2057363"/>
          <a:ext cx="2320312" cy="1149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North Area Beamlines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SEM operating principle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Why Calibrate?</a:t>
          </a:r>
        </a:p>
      </dsp:txBody>
      <dsp:txXfrm>
        <a:off x="8092" y="2057363"/>
        <a:ext cx="2320312" cy="1149603"/>
      </dsp:txXfrm>
    </dsp:sp>
    <dsp:sp modelId="{74CF71C4-74C4-40F0-8973-A4196CB0174F}">
      <dsp:nvSpPr>
        <dsp:cNvPr id="0" name=""/>
        <dsp:cNvSpPr/>
      </dsp:nvSpPr>
      <dsp:spPr>
        <a:xfrm>
          <a:off x="3488561" y="741908"/>
          <a:ext cx="812109" cy="8121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38A5C-50FF-4A79-9291-7CFB85B702A5}">
      <dsp:nvSpPr>
        <dsp:cNvPr id="0" name=""/>
        <dsp:cNvSpPr/>
      </dsp:nvSpPr>
      <dsp:spPr>
        <a:xfrm>
          <a:off x="2734460" y="1660015"/>
          <a:ext cx="2320312" cy="348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Calibration Steps</a:t>
          </a:r>
        </a:p>
      </dsp:txBody>
      <dsp:txXfrm>
        <a:off x="2734460" y="1660015"/>
        <a:ext cx="2320312" cy="348046"/>
      </dsp:txXfrm>
    </dsp:sp>
    <dsp:sp modelId="{A7E940B6-DBB1-471C-9A51-CF49B589C1DD}">
      <dsp:nvSpPr>
        <dsp:cNvPr id="0" name=""/>
        <dsp:cNvSpPr/>
      </dsp:nvSpPr>
      <dsp:spPr>
        <a:xfrm>
          <a:off x="2734460" y="2057363"/>
          <a:ext cx="2320312" cy="1149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Experimental Setup m1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Activation measurement + calculations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Experimental Setup m2</a:t>
          </a:r>
        </a:p>
      </dsp:txBody>
      <dsp:txXfrm>
        <a:off x="2734460" y="2057363"/>
        <a:ext cx="2320312" cy="1149603"/>
      </dsp:txXfrm>
    </dsp:sp>
    <dsp:sp modelId="{3AF852EC-0BC3-4373-84AD-97A06F4FFD88}">
      <dsp:nvSpPr>
        <dsp:cNvPr id="0" name=""/>
        <dsp:cNvSpPr/>
      </dsp:nvSpPr>
      <dsp:spPr>
        <a:xfrm>
          <a:off x="6214928" y="741908"/>
          <a:ext cx="812109" cy="8121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7F6F07-0C52-43A5-9FA5-44E8FCAEB14C}">
      <dsp:nvSpPr>
        <dsp:cNvPr id="0" name=""/>
        <dsp:cNvSpPr/>
      </dsp:nvSpPr>
      <dsp:spPr>
        <a:xfrm>
          <a:off x="5460827" y="1660015"/>
          <a:ext cx="2320312" cy="348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Preliminary Results</a:t>
          </a:r>
        </a:p>
      </dsp:txBody>
      <dsp:txXfrm>
        <a:off x="5460827" y="1660015"/>
        <a:ext cx="2320312" cy="348046"/>
      </dsp:txXfrm>
    </dsp:sp>
    <dsp:sp modelId="{CAB49629-B72D-4B63-A369-066395441F46}">
      <dsp:nvSpPr>
        <dsp:cNvPr id="0" name=""/>
        <dsp:cNvSpPr/>
      </dsp:nvSpPr>
      <dsp:spPr>
        <a:xfrm>
          <a:off x="5460827" y="2057363"/>
          <a:ext cx="2320312" cy="1149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C78D5-ACEB-4E3E-991E-2671E93FEE85}">
      <dsp:nvSpPr>
        <dsp:cNvPr id="0" name=""/>
        <dsp:cNvSpPr/>
      </dsp:nvSpPr>
      <dsp:spPr>
        <a:xfrm>
          <a:off x="8941296" y="741908"/>
          <a:ext cx="812109" cy="81210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76D09-84B6-4F5B-B726-E61877AA0F48}">
      <dsp:nvSpPr>
        <dsp:cNvPr id="0" name=""/>
        <dsp:cNvSpPr/>
      </dsp:nvSpPr>
      <dsp:spPr>
        <a:xfrm>
          <a:off x="8187194" y="1660015"/>
          <a:ext cx="2320312" cy="348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Next steps</a:t>
          </a:r>
        </a:p>
      </dsp:txBody>
      <dsp:txXfrm>
        <a:off x="8187194" y="1660015"/>
        <a:ext cx="2320312" cy="348046"/>
      </dsp:txXfrm>
    </dsp:sp>
    <dsp:sp modelId="{120B6E73-9BB6-404B-ADBD-6E293E110C16}">
      <dsp:nvSpPr>
        <dsp:cNvPr id="0" name=""/>
        <dsp:cNvSpPr/>
      </dsp:nvSpPr>
      <dsp:spPr>
        <a:xfrm>
          <a:off x="8187194" y="2057363"/>
          <a:ext cx="2320312" cy="1149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4C488-B78E-4430-AD50-1F557C818E86}">
      <dsp:nvSpPr>
        <dsp:cNvPr id="0" name=""/>
        <dsp:cNvSpPr/>
      </dsp:nvSpPr>
      <dsp:spPr>
        <a:xfrm>
          <a:off x="1839629" y="1186858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4972" y="1230466"/>
        <a:ext cx="21120" cy="4224"/>
      </dsp:txXfrm>
    </dsp:sp>
    <dsp:sp modelId="{48DD1C32-BB1C-44DF-BD79-7DB9214FE62C}">
      <dsp:nvSpPr>
        <dsp:cNvPr id="0" name=""/>
        <dsp:cNvSpPr/>
      </dsp:nvSpPr>
      <dsp:spPr>
        <a:xfrm>
          <a:off x="4878" y="681613"/>
          <a:ext cx="1836550" cy="11019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Insert foil stack in beamline</a:t>
          </a:r>
          <a:endParaRPr lang="en-US" sz="1600" kern="1200"/>
        </a:p>
      </dsp:txBody>
      <dsp:txXfrm>
        <a:off x="4878" y="681613"/>
        <a:ext cx="1836550" cy="1101930"/>
      </dsp:txXfrm>
    </dsp:sp>
    <dsp:sp modelId="{D727830D-E543-49B2-8E35-80D6DEB78A8D}">
      <dsp:nvSpPr>
        <dsp:cNvPr id="0" name=""/>
        <dsp:cNvSpPr/>
      </dsp:nvSpPr>
      <dsp:spPr>
        <a:xfrm>
          <a:off x="4098587" y="1186858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83930" y="1230466"/>
        <a:ext cx="21120" cy="4224"/>
      </dsp:txXfrm>
    </dsp:sp>
    <dsp:sp modelId="{14ECDED9-C918-49BA-86BD-4BFF0A390F3E}">
      <dsp:nvSpPr>
        <dsp:cNvPr id="0" name=""/>
        <dsp:cNvSpPr/>
      </dsp:nvSpPr>
      <dsp:spPr>
        <a:xfrm>
          <a:off x="2263836" y="681613"/>
          <a:ext cx="1836550" cy="1101930"/>
        </a:xfrm>
        <a:prstGeom prst="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Irradiate for short period</a:t>
          </a:r>
          <a:endParaRPr lang="en-US" sz="1600" kern="1200"/>
        </a:p>
      </dsp:txBody>
      <dsp:txXfrm>
        <a:off x="2263836" y="681613"/>
        <a:ext cx="1836550" cy="1101930"/>
      </dsp:txXfrm>
    </dsp:sp>
    <dsp:sp modelId="{64994929-23DF-4E72-B750-A9DE75BCDF47}">
      <dsp:nvSpPr>
        <dsp:cNvPr id="0" name=""/>
        <dsp:cNvSpPr/>
      </dsp:nvSpPr>
      <dsp:spPr>
        <a:xfrm>
          <a:off x="923154" y="1781743"/>
          <a:ext cx="4517915" cy="391806"/>
        </a:xfrm>
        <a:custGeom>
          <a:avLst/>
          <a:gdLst/>
          <a:ahLst/>
          <a:cxnLst/>
          <a:rect l="0" t="0" r="0" b="0"/>
          <a:pathLst>
            <a:path>
              <a:moveTo>
                <a:pt x="4517915" y="0"/>
              </a:moveTo>
              <a:lnTo>
                <a:pt x="4517915" y="213003"/>
              </a:lnTo>
              <a:lnTo>
                <a:pt x="0" y="213003"/>
              </a:lnTo>
              <a:lnTo>
                <a:pt x="0" y="391806"/>
              </a:lnTo>
            </a:path>
          </a:pathLst>
        </a:custGeom>
        <a:noFill/>
        <a:ln w="635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8671" y="1975535"/>
        <a:ext cx="226880" cy="4224"/>
      </dsp:txXfrm>
    </dsp:sp>
    <dsp:sp modelId="{39C52B38-E2FF-49EC-BF38-D99A4DC6BEED}">
      <dsp:nvSpPr>
        <dsp:cNvPr id="0" name=""/>
        <dsp:cNvSpPr/>
      </dsp:nvSpPr>
      <dsp:spPr>
        <a:xfrm>
          <a:off x="4522794" y="681613"/>
          <a:ext cx="1836550" cy="1101930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Remove foils</a:t>
          </a:r>
          <a:endParaRPr lang="en-US" sz="1600" kern="1200"/>
        </a:p>
      </dsp:txBody>
      <dsp:txXfrm>
        <a:off x="4522794" y="681613"/>
        <a:ext cx="1836550" cy="1101930"/>
      </dsp:txXfrm>
    </dsp:sp>
    <dsp:sp modelId="{18B756AF-0697-44CD-BE97-67827E6AC609}">
      <dsp:nvSpPr>
        <dsp:cNvPr id="0" name=""/>
        <dsp:cNvSpPr/>
      </dsp:nvSpPr>
      <dsp:spPr>
        <a:xfrm>
          <a:off x="1839629" y="2711196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4972" y="2754803"/>
        <a:ext cx="21120" cy="4224"/>
      </dsp:txXfrm>
    </dsp:sp>
    <dsp:sp modelId="{0CA9CEDC-B5A3-4C8D-9BB1-2A5344054D51}">
      <dsp:nvSpPr>
        <dsp:cNvPr id="0" name=""/>
        <dsp:cNvSpPr/>
      </dsp:nvSpPr>
      <dsp:spPr>
        <a:xfrm>
          <a:off x="4878" y="2205950"/>
          <a:ext cx="1836550" cy="110193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Cool down </a:t>
          </a:r>
          <a:endParaRPr lang="en-US" sz="1600" kern="1200"/>
        </a:p>
      </dsp:txBody>
      <dsp:txXfrm>
        <a:off x="4878" y="2205950"/>
        <a:ext cx="1836550" cy="1101930"/>
      </dsp:txXfrm>
    </dsp:sp>
    <dsp:sp modelId="{2D4D4DA4-935E-498C-904B-20E6C0B73398}">
      <dsp:nvSpPr>
        <dsp:cNvPr id="0" name=""/>
        <dsp:cNvSpPr/>
      </dsp:nvSpPr>
      <dsp:spPr>
        <a:xfrm>
          <a:off x="4098587" y="2711196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83930" y="2754803"/>
        <a:ext cx="21120" cy="4224"/>
      </dsp:txXfrm>
    </dsp:sp>
    <dsp:sp modelId="{70BFE340-F54C-4346-A5D0-79FB3BA4D991}">
      <dsp:nvSpPr>
        <dsp:cNvPr id="0" name=""/>
        <dsp:cNvSpPr/>
      </dsp:nvSpPr>
      <dsp:spPr>
        <a:xfrm>
          <a:off x="2263836" y="2205950"/>
          <a:ext cx="1836550" cy="1101930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Measure activity in foils</a:t>
          </a:r>
          <a:endParaRPr lang="en-US" sz="1600" kern="1200"/>
        </a:p>
      </dsp:txBody>
      <dsp:txXfrm>
        <a:off x="2263836" y="2205950"/>
        <a:ext cx="1836550" cy="1101930"/>
      </dsp:txXfrm>
    </dsp:sp>
    <dsp:sp modelId="{89A4197A-8602-4F5B-8FE8-6DFB331816B1}">
      <dsp:nvSpPr>
        <dsp:cNvPr id="0" name=""/>
        <dsp:cNvSpPr/>
      </dsp:nvSpPr>
      <dsp:spPr>
        <a:xfrm>
          <a:off x="923154" y="3306081"/>
          <a:ext cx="4517915" cy="391806"/>
        </a:xfrm>
        <a:custGeom>
          <a:avLst/>
          <a:gdLst/>
          <a:ahLst/>
          <a:cxnLst/>
          <a:rect l="0" t="0" r="0" b="0"/>
          <a:pathLst>
            <a:path>
              <a:moveTo>
                <a:pt x="4517915" y="0"/>
              </a:moveTo>
              <a:lnTo>
                <a:pt x="4517915" y="213003"/>
              </a:lnTo>
              <a:lnTo>
                <a:pt x="0" y="213003"/>
              </a:lnTo>
              <a:lnTo>
                <a:pt x="0" y="391806"/>
              </a:lnTo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068671" y="3499872"/>
        <a:ext cx="226880" cy="4224"/>
      </dsp:txXfrm>
    </dsp:sp>
    <dsp:sp modelId="{24AA14BD-6C02-4693-ABF8-98E16DDC66C5}">
      <dsp:nvSpPr>
        <dsp:cNvPr id="0" name=""/>
        <dsp:cNvSpPr/>
      </dsp:nvSpPr>
      <dsp:spPr>
        <a:xfrm>
          <a:off x="4522794" y="2205950"/>
          <a:ext cx="1836550" cy="1101930"/>
        </a:xfrm>
        <a:prstGeom prst="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Use activation cross-section to find number of protons</a:t>
          </a:r>
          <a:endParaRPr lang="en-US" sz="1600" kern="1200"/>
        </a:p>
      </dsp:txBody>
      <dsp:txXfrm>
        <a:off x="4522794" y="2205950"/>
        <a:ext cx="1836550" cy="1101930"/>
      </dsp:txXfrm>
    </dsp:sp>
    <dsp:sp modelId="{6394A9C9-685C-4D56-8B5D-3703A5938569}">
      <dsp:nvSpPr>
        <dsp:cNvPr id="0" name=""/>
        <dsp:cNvSpPr/>
      </dsp:nvSpPr>
      <dsp:spPr>
        <a:xfrm>
          <a:off x="4878" y="3730288"/>
          <a:ext cx="1836550" cy="110193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Compare to current measured by BSI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878" y="3730288"/>
        <a:ext cx="1836550" cy="1101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4C488-B78E-4430-AD50-1F557C818E86}">
      <dsp:nvSpPr>
        <dsp:cNvPr id="0" name=""/>
        <dsp:cNvSpPr/>
      </dsp:nvSpPr>
      <dsp:spPr>
        <a:xfrm>
          <a:off x="1839629" y="1186858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4972" y="1230466"/>
        <a:ext cx="21120" cy="4224"/>
      </dsp:txXfrm>
    </dsp:sp>
    <dsp:sp modelId="{48DD1C32-BB1C-44DF-BD79-7DB9214FE62C}">
      <dsp:nvSpPr>
        <dsp:cNvPr id="0" name=""/>
        <dsp:cNvSpPr/>
      </dsp:nvSpPr>
      <dsp:spPr>
        <a:xfrm>
          <a:off x="4878" y="681613"/>
          <a:ext cx="1836550" cy="11019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Insert foil stack in beamline</a:t>
          </a:r>
          <a:endParaRPr lang="en-US" sz="1600" kern="1200"/>
        </a:p>
      </dsp:txBody>
      <dsp:txXfrm>
        <a:off x="4878" y="681613"/>
        <a:ext cx="1836550" cy="1101930"/>
      </dsp:txXfrm>
    </dsp:sp>
    <dsp:sp modelId="{D727830D-E543-49B2-8E35-80D6DEB78A8D}">
      <dsp:nvSpPr>
        <dsp:cNvPr id="0" name=""/>
        <dsp:cNvSpPr/>
      </dsp:nvSpPr>
      <dsp:spPr>
        <a:xfrm>
          <a:off x="4098587" y="1186858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83930" y="1230466"/>
        <a:ext cx="21120" cy="4224"/>
      </dsp:txXfrm>
    </dsp:sp>
    <dsp:sp modelId="{14ECDED9-C918-49BA-86BD-4BFF0A390F3E}">
      <dsp:nvSpPr>
        <dsp:cNvPr id="0" name=""/>
        <dsp:cNvSpPr/>
      </dsp:nvSpPr>
      <dsp:spPr>
        <a:xfrm>
          <a:off x="2263836" y="681613"/>
          <a:ext cx="1836550" cy="1101930"/>
        </a:xfrm>
        <a:prstGeom prst="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Irradiate for short period</a:t>
          </a:r>
          <a:endParaRPr lang="en-US" sz="1600" kern="1200"/>
        </a:p>
      </dsp:txBody>
      <dsp:txXfrm>
        <a:off x="2263836" y="681613"/>
        <a:ext cx="1836550" cy="1101930"/>
      </dsp:txXfrm>
    </dsp:sp>
    <dsp:sp modelId="{64994929-23DF-4E72-B750-A9DE75BCDF47}">
      <dsp:nvSpPr>
        <dsp:cNvPr id="0" name=""/>
        <dsp:cNvSpPr/>
      </dsp:nvSpPr>
      <dsp:spPr>
        <a:xfrm>
          <a:off x="923154" y="1781743"/>
          <a:ext cx="4517915" cy="391806"/>
        </a:xfrm>
        <a:custGeom>
          <a:avLst/>
          <a:gdLst/>
          <a:ahLst/>
          <a:cxnLst/>
          <a:rect l="0" t="0" r="0" b="0"/>
          <a:pathLst>
            <a:path>
              <a:moveTo>
                <a:pt x="4517915" y="0"/>
              </a:moveTo>
              <a:lnTo>
                <a:pt x="4517915" y="213003"/>
              </a:lnTo>
              <a:lnTo>
                <a:pt x="0" y="213003"/>
              </a:lnTo>
              <a:lnTo>
                <a:pt x="0" y="391806"/>
              </a:lnTo>
            </a:path>
          </a:pathLst>
        </a:custGeom>
        <a:noFill/>
        <a:ln w="635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8671" y="1975535"/>
        <a:ext cx="226880" cy="4224"/>
      </dsp:txXfrm>
    </dsp:sp>
    <dsp:sp modelId="{39C52B38-E2FF-49EC-BF38-D99A4DC6BEED}">
      <dsp:nvSpPr>
        <dsp:cNvPr id="0" name=""/>
        <dsp:cNvSpPr/>
      </dsp:nvSpPr>
      <dsp:spPr>
        <a:xfrm>
          <a:off x="4522794" y="681613"/>
          <a:ext cx="1836550" cy="1101930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Remove foils</a:t>
          </a:r>
          <a:endParaRPr lang="en-US" sz="1600" kern="1200"/>
        </a:p>
      </dsp:txBody>
      <dsp:txXfrm>
        <a:off x="4522794" y="681613"/>
        <a:ext cx="1836550" cy="1101930"/>
      </dsp:txXfrm>
    </dsp:sp>
    <dsp:sp modelId="{18B756AF-0697-44CD-BE97-67827E6AC609}">
      <dsp:nvSpPr>
        <dsp:cNvPr id="0" name=""/>
        <dsp:cNvSpPr/>
      </dsp:nvSpPr>
      <dsp:spPr>
        <a:xfrm>
          <a:off x="1839629" y="2711196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4972" y="2754803"/>
        <a:ext cx="21120" cy="4224"/>
      </dsp:txXfrm>
    </dsp:sp>
    <dsp:sp modelId="{0CA9CEDC-B5A3-4C8D-9BB1-2A5344054D51}">
      <dsp:nvSpPr>
        <dsp:cNvPr id="0" name=""/>
        <dsp:cNvSpPr/>
      </dsp:nvSpPr>
      <dsp:spPr>
        <a:xfrm>
          <a:off x="4878" y="2205950"/>
          <a:ext cx="1836550" cy="110193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Cool down </a:t>
          </a:r>
          <a:endParaRPr lang="en-US" sz="1600" kern="1200"/>
        </a:p>
      </dsp:txBody>
      <dsp:txXfrm>
        <a:off x="4878" y="2205950"/>
        <a:ext cx="1836550" cy="1101930"/>
      </dsp:txXfrm>
    </dsp:sp>
    <dsp:sp modelId="{2D4D4DA4-935E-498C-904B-20E6C0B73398}">
      <dsp:nvSpPr>
        <dsp:cNvPr id="0" name=""/>
        <dsp:cNvSpPr/>
      </dsp:nvSpPr>
      <dsp:spPr>
        <a:xfrm>
          <a:off x="4098587" y="2711196"/>
          <a:ext cx="3918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806" y="45720"/>
              </a:lnTo>
            </a:path>
          </a:pathLst>
        </a:custGeom>
        <a:noFill/>
        <a:ln w="635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83930" y="2754803"/>
        <a:ext cx="21120" cy="4224"/>
      </dsp:txXfrm>
    </dsp:sp>
    <dsp:sp modelId="{70BFE340-F54C-4346-A5D0-79FB3BA4D991}">
      <dsp:nvSpPr>
        <dsp:cNvPr id="0" name=""/>
        <dsp:cNvSpPr/>
      </dsp:nvSpPr>
      <dsp:spPr>
        <a:xfrm>
          <a:off x="2263836" y="2205950"/>
          <a:ext cx="1836550" cy="1101930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Measure activity in foils</a:t>
          </a:r>
          <a:endParaRPr lang="en-US" sz="1600" kern="1200"/>
        </a:p>
      </dsp:txBody>
      <dsp:txXfrm>
        <a:off x="2263836" y="2205950"/>
        <a:ext cx="1836550" cy="1101930"/>
      </dsp:txXfrm>
    </dsp:sp>
    <dsp:sp modelId="{89A4197A-8602-4F5B-8FE8-6DFB331816B1}">
      <dsp:nvSpPr>
        <dsp:cNvPr id="0" name=""/>
        <dsp:cNvSpPr/>
      </dsp:nvSpPr>
      <dsp:spPr>
        <a:xfrm>
          <a:off x="923154" y="3306081"/>
          <a:ext cx="4517915" cy="391806"/>
        </a:xfrm>
        <a:custGeom>
          <a:avLst/>
          <a:gdLst/>
          <a:ahLst/>
          <a:cxnLst/>
          <a:rect l="0" t="0" r="0" b="0"/>
          <a:pathLst>
            <a:path>
              <a:moveTo>
                <a:pt x="4517915" y="0"/>
              </a:moveTo>
              <a:lnTo>
                <a:pt x="4517915" y="213003"/>
              </a:lnTo>
              <a:lnTo>
                <a:pt x="0" y="213003"/>
              </a:lnTo>
              <a:lnTo>
                <a:pt x="0" y="391806"/>
              </a:lnTo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068671" y="3499872"/>
        <a:ext cx="226880" cy="4224"/>
      </dsp:txXfrm>
    </dsp:sp>
    <dsp:sp modelId="{24AA14BD-6C02-4693-ABF8-98E16DDC66C5}">
      <dsp:nvSpPr>
        <dsp:cNvPr id="0" name=""/>
        <dsp:cNvSpPr/>
      </dsp:nvSpPr>
      <dsp:spPr>
        <a:xfrm>
          <a:off x="4522794" y="2205950"/>
          <a:ext cx="1836550" cy="1101930"/>
        </a:xfrm>
        <a:prstGeom prst="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Use activation cross-section to find number of protons</a:t>
          </a:r>
          <a:endParaRPr lang="en-US" sz="1600" kern="1200"/>
        </a:p>
      </dsp:txBody>
      <dsp:txXfrm>
        <a:off x="4522794" y="2205950"/>
        <a:ext cx="1836550" cy="1101930"/>
      </dsp:txXfrm>
    </dsp:sp>
    <dsp:sp modelId="{6394A9C9-685C-4D56-8B5D-3703A5938569}">
      <dsp:nvSpPr>
        <dsp:cNvPr id="0" name=""/>
        <dsp:cNvSpPr/>
      </dsp:nvSpPr>
      <dsp:spPr>
        <a:xfrm>
          <a:off x="4878" y="3730288"/>
          <a:ext cx="1836550" cy="110193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93" tIns="94463" rIns="89993" bIns="9446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Compare to current measured by BSI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878" y="3730288"/>
        <a:ext cx="1836550" cy="1101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297FF-ED45-46C1-A5A9-399BA154034B}">
      <dsp:nvSpPr>
        <dsp:cNvPr id="0" name=""/>
        <dsp:cNvSpPr/>
      </dsp:nvSpPr>
      <dsp:spPr>
        <a:xfrm>
          <a:off x="8128794" y="1789771"/>
          <a:ext cx="1191733" cy="567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500"/>
              </a:lnTo>
              <a:lnTo>
                <a:pt x="1191733" y="386500"/>
              </a:lnTo>
              <a:lnTo>
                <a:pt x="1191733" y="56715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E419E0-1933-403B-B852-A5B80B8A5C54}">
      <dsp:nvSpPr>
        <dsp:cNvPr id="0" name=""/>
        <dsp:cNvSpPr/>
      </dsp:nvSpPr>
      <dsp:spPr>
        <a:xfrm>
          <a:off x="6937061" y="1789771"/>
          <a:ext cx="1191733" cy="567156"/>
        </a:xfrm>
        <a:custGeom>
          <a:avLst/>
          <a:gdLst/>
          <a:ahLst/>
          <a:cxnLst/>
          <a:rect l="0" t="0" r="0" b="0"/>
          <a:pathLst>
            <a:path>
              <a:moveTo>
                <a:pt x="1191733" y="0"/>
              </a:moveTo>
              <a:lnTo>
                <a:pt x="1191733" y="386500"/>
              </a:lnTo>
              <a:lnTo>
                <a:pt x="0" y="386500"/>
              </a:lnTo>
              <a:lnTo>
                <a:pt x="0" y="56715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111F0-B1AA-4698-9CC9-FD2799C3C870}">
      <dsp:nvSpPr>
        <dsp:cNvPr id="0" name=""/>
        <dsp:cNvSpPr/>
      </dsp:nvSpPr>
      <dsp:spPr>
        <a:xfrm>
          <a:off x="3361859" y="1789771"/>
          <a:ext cx="1191733" cy="567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500"/>
              </a:lnTo>
              <a:lnTo>
                <a:pt x="1191733" y="386500"/>
              </a:lnTo>
              <a:lnTo>
                <a:pt x="1191733" y="56715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DBA187-1B00-4DE8-9024-E8B8C03AFF7D}">
      <dsp:nvSpPr>
        <dsp:cNvPr id="0" name=""/>
        <dsp:cNvSpPr/>
      </dsp:nvSpPr>
      <dsp:spPr>
        <a:xfrm>
          <a:off x="2170126" y="1789771"/>
          <a:ext cx="1191733" cy="567156"/>
        </a:xfrm>
        <a:custGeom>
          <a:avLst/>
          <a:gdLst/>
          <a:ahLst/>
          <a:cxnLst/>
          <a:rect l="0" t="0" r="0" b="0"/>
          <a:pathLst>
            <a:path>
              <a:moveTo>
                <a:pt x="1191733" y="0"/>
              </a:moveTo>
              <a:lnTo>
                <a:pt x="1191733" y="386500"/>
              </a:lnTo>
              <a:lnTo>
                <a:pt x="0" y="386500"/>
              </a:lnTo>
              <a:lnTo>
                <a:pt x="0" y="56715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06A1C6-D498-4627-86B0-39A0428E9592}">
      <dsp:nvSpPr>
        <dsp:cNvPr id="0" name=""/>
        <dsp:cNvSpPr/>
      </dsp:nvSpPr>
      <dsp:spPr>
        <a:xfrm>
          <a:off x="3337" y="551451"/>
          <a:ext cx="1950109" cy="12383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F05248-97C3-46E7-9A05-0BE7AE127FCA}">
      <dsp:nvSpPr>
        <dsp:cNvPr id="0" name=""/>
        <dsp:cNvSpPr/>
      </dsp:nvSpPr>
      <dsp:spPr>
        <a:xfrm>
          <a:off x="220016" y="757296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Assessment of material composition (99.5% Al): impurities negligible</a:t>
          </a:r>
        </a:p>
      </dsp:txBody>
      <dsp:txXfrm>
        <a:off x="256285" y="793565"/>
        <a:ext cx="1877571" cy="1165781"/>
      </dsp:txXfrm>
    </dsp:sp>
    <dsp:sp modelId="{5CAA3C5E-87A7-4265-B09A-FDDDF8D6D828}">
      <dsp:nvSpPr>
        <dsp:cNvPr id="0" name=""/>
        <dsp:cNvSpPr/>
      </dsp:nvSpPr>
      <dsp:spPr>
        <a:xfrm>
          <a:off x="2386805" y="551451"/>
          <a:ext cx="1950109" cy="12383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9A710B-27F0-4D43-9653-A6336F9CC78F}">
      <dsp:nvSpPr>
        <dsp:cNvPr id="0" name=""/>
        <dsp:cNvSpPr/>
      </dsp:nvSpPr>
      <dsp:spPr>
        <a:xfrm>
          <a:off x="2603483" y="757296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Interactions in material generate neutrons and other charged particles</a:t>
          </a:r>
        </a:p>
      </dsp:txBody>
      <dsp:txXfrm>
        <a:off x="2639752" y="793565"/>
        <a:ext cx="1877571" cy="1165781"/>
      </dsp:txXfrm>
    </dsp:sp>
    <dsp:sp modelId="{5BD04883-8123-4FFA-AC09-2796BAF8F366}">
      <dsp:nvSpPr>
        <dsp:cNvPr id="0" name=""/>
        <dsp:cNvSpPr/>
      </dsp:nvSpPr>
      <dsp:spPr>
        <a:xfrm>
          <a:off x="1195071" y="2356928"/>
          <a:ext cx="1950109" cy="1238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433EA-E1C3-4ADF-AFDF-335F2F2AE10E}">
      <dsp:nvSpPr>
        <dsp:cNvPr id="0" name=""/>
        <dsp:cNvSpPr/>
      </dsp:nvSpPr>
      <dsp:spPr>
        <a:xfrm>
          <a:off x="1411750" y="2562772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Generates additional activation</a:t>
          </a:r>
        </a:p>
      </dsp:txBody>
      <dsp:txXfrm>
        <a:off x="1448019" y="2599041"/>
        <a:ext cx="1877571" cy="1165781"/>
      </dsp:txXfrm>
    </dsp:sp>
    <dsp:sp modelId="{2ACAA0B9-9A56-4E02-9F53-A012AF71A313}">
      <dsp:nvSpPr>
        <dsp:cNvPr id="0" name=""/>
        <dsp:cNvSpPr/>
      </dsp:nvSpPr>
      <dsp:spPr>
        <a:xfrm>
          <a:off x="3578538" y="2356928"/>
          <a:ext cx="1950109" cy="1238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38CEC-3077-4D2C-9036-D8102D6688FA}">
      <dsp:nvSpPr>
        <dsp:cNvPr id="0" name=""/>
        <dsp:cNvSpPr/>
      </dsp:nvSpPr>
      <dsp:spPr>
        <a:xfrm>
          <a:off x="3795217" y="2562772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Scales with thickness of foil material</a:t>
          </a:r>
        </a:p>
      </dsp:txBody>
      <dsp:txXfrm>
        <a:off x="3831486" y="2599041"/>
        <a:ext cx="1877571" cy="1165781"/>
      </dsp:txXfrm>
    </dsp:sp>
    <dsp:sp modelId="{05401AE4-AC5F-45F3-9770-0B6ED953BAC0}">
      <dsp:nvSpPr>
        <dsp:cNvPr id="0" name=""/>
        <dsp:cNvSpPr/>
      </dsp:nvSpPr>
      <dsp:spPr>
        <a:xfrm>
          <a:off x="7153740" y="551451"/>
          <a:ext cx="1950109" cy="12383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8A261-35AD-4BFB-9607-CFA9EC9EE438}">
      <dsp:nvSpPr>
        <dsp:cNvPr id="0" name=""/>
        <dsp:cNvSpPr/>
      </dsp:nvSpPr>
      <dsp:spPr>
        <a:xfrm>
          <a:off x="7370418" y="757296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Two values </a:t>
          </a:r>
          <a:r>
            <a:rPr lang="en-US" sz="1600" kern="1200"/>
            <a:t>available for 24-Na cross-section in </a:t>
          </a:r>
          <a:r>
            <a:rPr lang="en-US" sz="1600" kern="1200" err="1"/>
            <a:t>aluminium</a:t>
          </a:r>
          <a:r>
            <a:rPr lang="en-US" sz="1600" kern="1200"/>
            <a:t> at high energy</a:t>
          </a:r>
        </a:p>
      </dsp:txBody>
      <dsp:txXfrm>
        <a:off x="7406687" y="793565"/>
        <a:ext cx="1877571" cy="1165781"/>
      </dsp:txXfrm>
    </dsp:sp>
    <dsp:sp modelId="{243CC2D3-08E0-463D-8A27-D627D8420260}">
      <dsp:nvSpPr>
        <dsp:cNvPr id="0" name=""/>
        <dsp:cNvSpPr/>
      </dsp:nvSpPr>
      <dsp:spPr>
        <a:xfrm>
          <a:off x="5962006" y="2356928"/>
          <a:ext cx="1950109" cy="1238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1C89D-FB3C-410B-A497-04E48A2039A7}">
      <dsp:nvSpPr>
        <dsp:cNvPr id="0" name=""/>
        <dsp:cNvSpPr/>
      </dsp:nvSpPr>
      <dsp:spPr>
        <a:xfrm>
          <a:off x="6178685" y="2562772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CERN @ 400 GeV  </a:t>
          </a:r>
          <a:r>
            <a:rPr lang="en-US" sz="1600" b="1" kern="1200"/>
            <a:t>8.79 +/- 0.18 mb (corrected for extra activation)</a:t>
          </a:r>
          <a:endParaRPr lang="en-US" sz="1600" kern="1200"/>
        </a:p>
      </dsp:txBody>
      <dsp:txXfrm>
        <a:off x="6214954" y="2599041"/>
        <a:ext cx="1877571" cy="1165781"/>
      </dsp:txXfrm>
    </dsp:sp>
    <dsp:sp modelId="{35B8A114-406E-4195-9BD6-8FD4AC9FB89D}">
      <dsp:nvSpPr>
        <dsp:cNvPr id="0" name=""/>
        <dsp:cNvSpPr/>
      </dsp:nvSpPr>
      <dsp:spPr>
        <a:xfrm>
          <a:off x="8345473" y="2356928"/>
          <a:ext cx="1950109" cy="1238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55F964-9EC5-4B55-86FA-87FA8A8EED4A}">
      <dsp:nvSpPr>
        <dsp:cNvPr id="0" name=""/>
        <dsp:cNvSpPr/>
      </dsp:nvSpPr>
      <dsp:spPr>
        <a:xfrm>
          <a:off x="8562152" y="2562772"/>
          <a:ext cx="1950109" cy="1238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Fermilab @ 300 GeV </a:t>
          </a:r>
          <a:r>
            <a:rPr lang="en-US" sz="1600" b="1" kern="1200"/>
            <a:t>8.15+/-0.59 mb (corrected to match energy)</a:t>
          </a:r>
          <a:endParaRPr lang="en-US" sz="1600" kern="1200"/>
        </a:p>
      </dsp:txBody>
      <dsp:txXfrm>
        <a:off x="8598421" y="2599041"/>
        <a:ext cx="1877571" cy="11657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08124-0E9A-45E3-B3D7-80607EE5494F}">
      <dsp:nvSpPr>
        <dsp:cNvPr id="0" name=""/>
        <dsp:cNvSpPr/>
      </dsp:nvSpPr>
      <dsp:spPr>
        <a:xfrm>
          <a:off x="289127" y="1115679"/>
          <a:ext cx="1375549" cy="137554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247DE0-9F91-47F0-BC8E-EF855A206FBB}">
      <dsp:nvSpPr>
        <dsp:cNvPr id="0" name=""/>
        <dsp:cNvSpPr/>
      </dsp:nvSpPr>
      <dsp:spPr>
        <a:xfrm>
          <a:off x="577992" y="1404544"/>
          <a:ext cx="797818" cy="7978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43D25B-487E-405E-A22B-3109B53FFBB9}">
      <dsp:nvSpPr>
        <dsp:cNvPr id="0" name=""/>
        <dsp:cNvSpPr/>
      </dsp:nvSpPr>
      <dsp:spPr>
        <a:xfrm>
          <a:off x="1959437" y="1115679"/>
          <a:ext cx="3242366" cy="1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Cooldown period was much longer (~5 days)</a:t>
          </a:r>
        </a:p>
      </dsp:txBody>
      <dsp:txXfrm>
        <a:off x="1959437" y="1115679"/>
        <a:ext cx="3242366" cy="1375549"/>
      </dsp:txXfrm>
    </dsp:sp>
    <dsp:sp modelId="{F6C8CBE2-E11D-4B0A-BE52-1B659546001F}">
      <dsp:nvSpPr>
        <dsp:cNvPr id="0" name=""/>
        <dsp:cNvSpPr/>
      </dsp:nvSpPr>
      <dsp:spPr>
        <a:xfrm>
          <a:off x="5766762" y="1115679"/>
          <a:ext cx="1375549" cy="137554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A8C376-E9EB-4319-925D-8E974DD0607C}">
      <dsp:nvSpPr>
        <dsp:cNvPr id="0" name=""/>
        <dsp:cNvSpPr/>
      </dsp:nvSpPr>
      <dsp:spPr>
        <a:xfrm>
          <a:off x="6055627" y="1404544"/>
          <a:ext cx="797818" cy="7978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8A791-3405-42B2-A460-3EAE1D6F3056}">
      <dsp:nvSpPr>
        <dsp:cNvPr id="0" name=""/>
        <dsp:cNvSpPr/>
      </dsp:nvSpPr>
      <dsp:spPr>
        <a:xfrm>
          <a:off x="7437072" y="1115679"/>
          <a:ext cx="3242366" cy="1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Many more isotopes were found in gamma spectrometry analysis</a:t>
          </a:r>
        </a:p>
      </dsp:txBody>
      <dsp:txXfrm>
        <a:off x="7437072" y="1115679"/>
        <a:ext cx="3242366" cy="1375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23267-8910-4CE6-BA93-AD20139C9B86}" type="datetimeFigureOut">
              <a:rPr lang="en-GB" smtClean="0"/>
              <a:t>15/12/2022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E6DAA-BB62-4E9F-BA2C-D628E26B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94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76F235-8906-2045-926A-462196AE1B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159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6F235-8906-2045-926A-462196AE1B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76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6F235-8906-2045-926A-462196AE1B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3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6F235-8906-2045-926A-462196AE1B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3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E6DAA-BB62-4E9F-BA2C-D628E26B3E0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23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6F235-8906-2045-926A-462196AE1B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55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022B-A652-4200-89CE-0940DD87E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E08A49-DA53-4D56-A789-5312318AE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6B487-37B6-4C75-9014-36961E402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15D6-CE9A-41E6-8B6B-4A753C6BE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43D05-669C-48E6-9DCB-76B606D5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71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A315B-3A36-415C-B2CF-304461EAE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004571-44B9-43E1-8C01-D5B120D9F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DC3C2-72C4-4531-B78D-F8642291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B890C-4A36-403E-85C4-24BFD19AD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8B60-36D0-44D7-BB0C-99B1F1193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76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3234A-BE3F-4636-AFDE-218297005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59F0B2-6186-4E8B-9FCF-0C6D406DB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BA587-882A-41AE-AC4E-0AF618E5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2CC52-4498-4823-A151-7CAC61A7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C6D45-663D-4D32-8F52-55C5B4103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33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2414587" y="6356351"/>
            <a:ext cx="6438901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387351" y="6341060"/>
            <a:ext cx="1733549" cy="462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609602" y="6356351"/>
            <a:ext cx="1804985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16/12/2022</a:t>
            </a:r>
          </a:p>
        </p:txBody>
      </p:sp>
    </p:spTree>
    <p:extLst>
      <p:ext uri="{BB962C8B-B14F-4D97-AF65-F5344CB8AC3E}">
        <p14:creationId xmlns:p14="http://schemas.microsoft.com/office/powerpoint/2010/main" val="2757813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86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D97CFC7-AAA4-490F-A8DD-2F6348003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5F153E4-A338-4475-AE9D-0288BFDE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07F48B-10B3-44D1-9386-90DADE18F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200AC15-68D9-4C5E-AB51-C8FED455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50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3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4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84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51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9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0FFE7-93D7-4585-BBE4-DEE4904F1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5E92-E6EC-461B-B023-4839A5727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B1AFD-C417-4DBF-9184-5666FB35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10188-E524-4ADC-8BA8-546D648E6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8612" y="6353151"/>
            <a:ext cx="4114800" cy="365125"/>
          </a:xfrm>
        </p:spPr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1448B-8FFC-4C4E-AD04-C88168BE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0625" y="6388267"/>
            <a:ext cx="2743200" cy="365125"/>
          </a:xfrm>
        </p:spPr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678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22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27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31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61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022B-A652-4200-89CE-0940DD87E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E08A49-DA53-4D56-A789-5312318AE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6B487-37B6-4C75-9014-36961E402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15D6-CE9A-41E6-8B6B-4A753C6BE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43D05-669C-48E6-9DCB-76B606D5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242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0FFE7-93D7-4585-BBE4-DEE4904F1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5E92-E6EC-461B-B023-4839A5727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B1AFD-C417-4DBF-9184-5666FB35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10188-E524-4ADC-8BA8-546D648E6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1448B-8FFC-4C4E-AD04-C88168BE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226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31CE9-B190-4347-8125-448D911F5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E0F10-2044-4EE6-8BB7-D494FC00A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DC621-AA71-4177-B21F-6028B331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06083-8AD1-4778-9FAF-6CE6F6D25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281BD-A9C4-4F2B-A64D-4D1079D6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528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B1F74-D544-4916-9E55-B980CAE3B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0BE9F-29E9-44CD-9C1C-1607B0D006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E0AB6E-EB3D-42F4-B83B-76A8EBA79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1480E-47EA-458F-8347-8ABB70772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9A67B-F301-4103-95D8-EE20B7333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9DF25-439F-4F0B-ABC8-56BDC0C9C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494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A22CB-FADB-405B-9938-5F8683E7D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538BC-6F89-481D-913A-504E6DB9F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C7E123-B880-42EE-8260-DCD1FB23B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DE5F5-3267-4FB8-B7A9-68EDF9C2A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F5ABDD-E7A8-4C91-8CE4-24C937F79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760A97-7218-4841-9788-769BA43D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DAF579-CBD5-4989-B4CC-C4F520D25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F8B83-4E93-4984-B030-73341C33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586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18EB-6088-47FB-B18C-66C8F744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58A3C-022C-437F-B06E-738EDFF7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800F4-C093-4CD6-A887-A05990F8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62AC-4109-455F-8BA1-EF7297BE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9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31CE9-B190-4347-8125-448D911F5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E0F10-2044-4EE6-8BB7-D494FC00A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DC621-AA71-4177-B21F-6028B331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06083-8AD1-4778-9FAF-6CE6F6D25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2250" y="6356350"/>
            <a:ext cx="4114800" cy="365125"/>
          </a:xfrm>
        </p:spPr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281BD-A9C4-4F2B-A64D-4D1079D6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4003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8C8ACD-E1B2-4321-BD67-423FA6F4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8EA67A-2AE6-4A44-B39D-297E515E0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640F9-76B4-42CC-852D-6453860B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909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9E3E-285D-4947-ABF8-55B98FFBE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B874F-A884-480C-B946-5BC6C6BA1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EE3407-66EF-4477-9CFA-64867C72C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B9564-4D0D-432A-A2C7-D3106775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845B9-7B9B-4F0C-9277-3511333B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47DAF-990F-4E05-B2F1-75F26FC65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519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C0DD7-26D5-4255-8E32-8FA178C01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42021C-AD99-4F03-A14B-FA2C74EC85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28B4F0-815C-40A9-B59E-6E68CC332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29621-AF1A-4610-8C44-2DD234E8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D183C-8EB1-481D-8CD5-A93A58848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47169-C5EB-45FA-ADD3-0886EEA2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70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A315B-3A36-415C-B2CF-304461EAE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004571-44B9-43E1-8C01-D5B120D9F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DC3C2-72C4-4531-B78D-F8642291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B890C-4A36-403E-85C4-24BFD19AD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8B60-36D0-44D7-BB0C-99B1F1193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1139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3234A-BE3F-4636-AFDE-218297005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59F0B2-6186-4E8B-9FCF-0C6D406DB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BA587-882A-41AE-AC4E-0AF618E5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2CC52-4498-4823-A151-7CAC61A7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C6D45-663D-4D32-8F52-55C5B4103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0186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2414587" y="6356351"/>
            <a:ext cx="6438901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387351" y="6341060"/>
            <a:ext cx="1733549" cy="462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609602" y="6356351"/>
            <a:ext cx="1804985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DF9E86AA-F9E5-1E67-7ADC-B272E673F351}"/>
              </a:ext>
            </a:extLst>
          </p:cNvPr>
          <p:cNvSpPr txBox="1">
            <a:spLocks/>
          </p:cNvSpPr>
          <p:nvPr userDrawn="1"/>
        </p:nvSpPr>
        <p:spPr>
          <a:xfrm>
            <a:off x="8765724" y="6356350"/>
            <a:ext cx="19307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</a:rPr>
              <a:t>EATM</a:t>
            </a:r>
          </a:p>
        </p:txBody>
      </p:sp>
    </p:spTree>
    <p:extLst>
      <p:ext uri="{BB962C8B-B14F-4D97-AF65-F5344CB8AC3E}">
        <p14:creationId xmlns:p14="http://schemas.microsoft.com/office/powerpoint/2010/main" val="109280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B1F74-D544-4916-9E55-B980CAE3B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0BE9F-29E9-44CD-9C1C-1607B0D006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E0AB6E-EB3D-42F4-B83B-76A8EBA79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1480E-47EA-458F-8347-8ABB70772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9A67B-F301-4103-95D8-EE20B7333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9DF25-439F-4F0B-ABC8-56BDC0C9C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47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A22CB-FADB-405B-9938-5F8683E7D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538BC-6F89-481D-913A-504E6DB9F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C7E123-B880-42EE-8260-DCD1FB23B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DE5F5-3267-4FB8-B7A9-68EDF9C2A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F5ABDD-E7A8-4C91-8CE4-24C937F79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760A97-7218-4841-9788-769BA43D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DAF579-CBD5-4989-B4CC-C4F520D25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F8B83-4E93-4984-B030-73341C33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7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18EB-6088-47FB-B18C-66C8F744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58A3C-022C-437F-B06E-738EDFF7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800F4-C093-4CD6-A887-A05990F8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62AC-4109-455F-8BA1-EF7297BE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868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8C8ACD-E1B2-4321-BD67-423FA6F4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8EA67A-2AE6-4A44-B39D-297E515E0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640F9-76B4-42CC-852D-6453860B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73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9E3E-285D-4947-ABF8-55B98FFBE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B874F-A884-480C-B946-5BC6C6BA1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EE3407-66EF-4477-9CFA-64867C72C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B9564-4D0D-432A-A2C7-D3106775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845B9-7B9B-4F0C-9277-3511333B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47DAF-990F-4E05-B2F1-75F26FC65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62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C0DD7-26D5-4255-8E32-8FA178C01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42021C-AD99-4F03-A14B-FA2C74EC85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28B4F0-815C-40A9-B59E-6E68CC332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29621-AF1A-4610-8C44-2DD234E8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D183C-8EB1-481D-8CD5-A93A58848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47169-C5EB-45FA-ADD3-0886EEA2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1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55DA77-77C0-4D6D-8898-41390286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96C70-7A30-4EA1-8369-4BF7D6294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F2BE3-F786-4560-A74D-F3538E890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34BC5-0496-4026-B402-17898AE5C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4D960-4A75-4957-9BC2-B87BE0AAC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73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16/12/2022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BI Day - Luana Parsons França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8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55DA77-77C0-4D6D-8898-41390286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96C70-7A30-4EA1-8369-4BF7D6294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F2BE3-F786-4560-A74D-F3538E890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34BC5-0496-4026-B402-17898AE5C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4D960-4A75-4957-9BC2-B87BE0AAC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CC6B-D7F5-4115-9379-5BAC41F4C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2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7.svg"/><Relationship Id="rId5" Type="http://schemas.openxmlformats.org/officeDocument/2006/relationships/image" Target="../media/image16.svg"/><Relationship Id="rId10" Type="http://schemas.openxmlformats.org/officeDocument/2006/relationships/image" Target="../media/image6.png"/><Relationship Id="rId4" Type="http://schemas.openxmlformats.org/officeDocument/2006/relationships/image" Target="../media/image15.png"/><Relationship Id="rId9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6.svg"/><Relationship Id="rId7" Type="http://schemas.openxmlformats.org/officeDocument/2006/relationships/image" Target="../media/image13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7.png"/><Relationship Id="rId12" Type="http://schemas.openxmlformats.org/officeDocument/2006/relationships/image" Target="../media/image9.sv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2.png"/><Relationship Id="rId14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9.png"/><Relationship Id="rId12" Type="http://schemas.openxmlformats.org/officeDocument/2006/relationships/image" Target="../media/image13.svg"/><Relationship Id="rId2" Type="http://schemas.openxmlformats.org/officeDocument/2006/relationships/diagramData" Target="../diagrams/data3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27.png"/><Relationship Id="rId10" Type="http://schemas.openxmlformats.org/officeDocument/2006/relationships/image" Target="../media/image18.sv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7.png"/><Relationship Id="rId1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32.png"/><Relationship Id="rId7" Type="http://schemas.openxmlformats.org/officeDocument/2006/relationships/image" Target="../media/image12.png"/><Relationship Id="rId12" Type="http://schemas.openxmlformats.org/officeDocument/2006/relationships/image" Target="../media/image28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svg"/><Relationship Id="rId11" Type="http://schemas.openxmlformats.org/officeDocument/2006/relationships/image" Target="../media/image27.png"/><Relationship Id="rId5" Type="http://schemas.openxmlformats.org/officeDocument/2006/relationships/image" Target="../media/image17.png"/><Relationship Id="rId10" Type="http://schemas.openxmlformats.org/officeDocument/2006/relationships/image" Target="../media/image9.svg"/><Relationship Id="rId4" Type="http://schemas.openxmlformats.org/officeDocument/2006/relationships/image" Target="../media/image33.emf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17.png"/><Relationship Id="rId7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28.svg"/><Relationship Id="rId4" Type="http://schemas.openxmlformats.org/officeDocument/2006/relationships/image" Target="../media/image18.sv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7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7.png"/><Relationship Id="rId12" Type="http://schemas.openxmlformats.org/officeDocument/2006/relationships/image" Target="../media/image9.sv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2.png"/><Relationship Id="rId14" Type="http://schemas.openxmlformats.org/officeDocument/2006/relationships/image" Target="../media/image2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17.png"/><Relationship Id="rId7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11" Type="http://schemas.openxmlformats.org/officeDocument/2006/relationships/image" Target="../media/image36.jpeg"/><Relationship Id="rId5" Type="http://schemas.openxmlformats.org/officeDocument/2006/relationships/image" Target="../media/image12.png"/><Relationship Id="rId10" Type="http://schemas.openxmlformats.org/officeDocument/2006/relationships/image" Target="../media/image28.svg"/><Relationship Id="rId4" Type="http://schemas.openxmlformats.org/officeDocument/2006/relationships/image" Target="../media/image18.sv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7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7.png"/><Relationship Id="rId12" Type="http://schemas.openxmlformats.org/officeDocument/2006/relationships/image" Target="../media/image9.sv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5.xml"/><Relationship Id="rId15" Type="http://schemas.openxmlformats.org/officeDocument/2006/relationships/image" Target="../media/image43.png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2.png"/><Relationship Id="rId14" Type="http://schemas.openxmlformats.org/officeDocument/2006/relationships/image" Target="../media/image2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0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5.png"/><Relationship Id="rId7" Type="http://schemas.openxmlformats.org/officeDocument/2006/relationships/image" Target="../media/image28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11" Type="http://schemas.openxmlformats.org/officeDocument/2006/relationships/image" Target="../media/image16.svg"/><Relationship Id="rId5" Type="http://schemas.openxmlformats.org/officeDocument/2006/relationships/image" Target="../media/image13.sv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1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13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7.svg"/><Relationship Id="rId4" Type="http://schemas.openxmlformats.org/officeDocument/2006/relationships/image" Target="../media/image16.sv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7.png"/><Relationship Id="rId11" Type="http://schemas.openxmlformats.org/officeDocument/2006/relationships/image" Target="../media/image7.svg"/><Relationship Id="rId5" Type="http://schemas.openxmlformats.org/officeDocument/2006/relationships/image" Target="../media/image16.svg"/><Relationship Id="rId10" Type="http://schemas.openxmlformats.org/officeDocument/2006/relationships/image" Target="../media/image6.png"/><Relationship Id="rId4" Type="http://schemas.openxmlformats.org/officeDocument/2006/relationships/image" Target="../media/image15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7.svg"/><Relationship Id="rId5" Type="http://schemas.openxmlformats.org/officeDocument/2006/relationships/image" Target="../media/image16.svg"/><Relationship Id="rId10" Type="http://schemas.openxmlformats.org/officeDocument/2006/relationships/image" Target="../media/image6.png"/><Relationship Id="rId4" Type="http://schemas.openxmlformats.org/officeDocument/2006/relationships/image" Target="../media/image15.png"/><Relationship Id="rId9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7.svg"/><Relationship Id="rId5" Type="http://schemas.openxmlformats.org/officeDocument/2006/relationships/image" Target="../media/image16.svg"/><Relationship Id="rId10" Type="http://schemas.openxmlformats.org/officeDocument/2006/relationships/image" Target="../media/image6.png"/><Relationship Id="rId4" Type="http://schemas.openxmlformats.org/officeDocument/2006/relationships/image" Target="../media/image15.png"/><Relationship Id="rId9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22.png"/><Relationship Id="rId7" Type="http://schemas.openxmlformats.org/officeDocument/2006/relationships/image" Target="../media/image17.png"/><Relationship Id="rId12" Type="http://schemas.openxmlformats.org/officeDocument/2006/relationships/image" Target="../media/image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6.png"/><Relationship Id="rId5" Type="http://schemas.openxmlformats.org/officeDocument/2006/relationships/image" Target="../media/image15.png"/><Relationship Id="rId10" Type="http://schemas.openxmlformats.org/officeDocument/2006/relationships/image" Target="../media/image13.svg"/><Relationship Id="rId4" Type="http://schemas.openxmlformats.org/officeDocument/2006/relationships/image" Target="../media/image23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6.svg"/><Relationship Id="rId7" Type="http://schemas.openxmlformats.org/officeDocument/2006/relationships/image" Target="../media/image13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24.png"/><Relationship Id="rId7" Type="http://schemas.openxmlformats.org/officeDocument/2006/relationships/image" Target="../media/image17.png"/><Relationship Id="rId12" Type="http://schemas.openxmlformats.org/officeDocument/2006/relationships/image" Target="../media/image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6.png"/><Relationship Id="rId5" Type="http://schemas.openxmlformats.org/officeDocument/2006/relationships/image" Target="../media/image15.png"/><Relationship Id="rId10" Type="http://schemas.openxmlformats.org/officeDocument/2006/relationships/image" Target="../media/image13.svg"/><Relationship Id="rId4" Type="http://schemas.openxmlformats.org/officeDocument/2006/relationships/image" Target="../media/image25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47023F2-8368-4F40-A040-F8E422A7EC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6360" y="4737236"/>
            <a:ext cx="3312734" cy="1141851"/>
          </a:xfrm>
          <a:noFill/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i="1">
                <a:solidFill>
                  <a:srgbClr val="080808"/>
                </a:solidFill>
              </a:rPr>
              <a:t>L. Parsons França , </a:t>
            </a:r>
            <a:r>
              <a:rPr lang="en-US" altLang="en-US" sz="1800" i="1" err="1">
                <a:solidFill>
                  <a:srgbClr val="080808"/>
                </a:solidFill>
              </a:rPr>
              <a:t>M.van</a:t>
            </a:r>
            <a:r>
              <a:rPr lang="en-US" altLang="en-US" sz="1800" i="1">
                <a:solidFill>
                  <a:srgbClr val="080808"/>
                </a:solidFill>
              </a:rPr>
              <a:t> Dijk, F. </a:t>
            </a:r>
            <a:r>
              <a:rPr lang="en-US" altLang="en-US" sz="1800" i="1" err="1">
                <a:solidFill>
                  <a:srgbClr val="080808"/>
                </a:solidFill>
              </a:rPr>
              <a:t>Ravotti</a:t>
            </a:r>
            <a:r>
              <a:rPr lang="en-US" altLang="en-US" sz="1800" i="1">
                <a:solidFill>
                  <a:srgbClr val="080808"/>
                </a:solidFill>
              </a:rPr>
              <a:t>, F. </a:t>
            </a:r>
            <a:r>
              <a:rPr lang="en-US" altLang="en-US" sz="1800" i="1" err="1">
                <a:solidFill>
                  <a:srgbClr val="080808"/>
                </a:solidFill>
              </a:rPr>
              <a:t>Roncarolo</a:t>
            </a:r>
            <a:r>
              <a:rPr lang="en-US" altLang="en-US" sz="1800" i="1">
                <a:solidFill>
                  <a:srgbClr val="080808"/>
                </a:solidFill>
              </a:rPr>
              <a:t>, C. P. Welsch, H. Zhang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D8E702-DF7B-45EF-A188-3C8D38BC59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10566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en-GB" sz="3600"/>
              <a:t>SPS North Area SEM detectors and their absolute calibration</a:t>
            </a:r>
            <a:endParaRPr lang="en-GB" altLang="en-US" sz="3600">
              <a:ln>
                <a:noFill/>
              </a:ln>
              <a:solidFill>
                <a:srgbClr val="080808"/>
              </a:solidFill>
              <a:ea typeface="MS PGothic" panose="020B0600070205080204" pitchFamily="34" charset="-128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B56D4A-6BF3-D010-8BA5-629B6A655703}"/>
              </a:ext>
            </a:extLst>
          </p:cNvPr>
          <p:cNvSpPr txBox="1"/>
          <p:nvPr/>
        </p:nvSpPr>
        <p:spPr>
          <a:xfrm>
            <a:off x="5165158" y="3160117"/>
            <a:ext cx="61056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2400">
                <a:solidFill>
                  <a:schemeClr val="tx1"/>
                </a:solidFill>
                <a:latin typeface="+mn-lt"/>
              </a:rPr>
            </a:br>
            <a:br>
              <a:rPr lang="en-US" sz="2400">
                <a:solidFill>
                  <a:schemeClr val="tx1"/>
                </a:solidFill>
                <a:latin typeface="+mn-lt"/>
              </a:rPr>
            </a:br>
            <a:br>
              <a:rPr lang="en-US" sz="2400">
                <a:solidFill>
                  <a:schemeClr val="tx1"/>
                </a:solidFill>
                <a:latin typeface="+mn-lt"/>
              </a:rPr>
            </a:br>
            <a:r>
              <a:rPr lang="en-US" sz="2400">
                <a:solidFill>
                  <a:schemeClr val="tx1"/>
                </a:solidFill>
                <a:latin typeface="+mn-lt"/>
              </a:rPr>
              <a:t>BI Day 2022</a:t>
            </a:r>
            <a:endParaRPr lang="en-GB" sz="2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79397-0836-F221-2AA4-7F211ACA7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778" y="194957"/>
            <a:ext cx="1270557" cy="1270557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971775D7-650B-E5FC-3B2A-8B3A4DA98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42" y="5730337"/>
            <a:ext cx="1942549" cy="109754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9B2C4A2E-08B5-71B6-D148-5F2CB4AFE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156" y="418267"/>
            <a:ext cx="1618683" cy="1272398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CC6736C9-4C71-7AA5-B742-C15D00846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8800" y="6279107"/>
            <a:ext cx="2574748" cy="513218"/>
          </a:xfrm>
          <a:prstGeom prst="rect">
            <a:avLst/>
          </a:prstGeom>
        </p:spPr>
      </p:pic>
      <p:pic>
        <p:nvPicPr>
          <p:cNvPr id="11" name="Picture 10" descr="Text, logo&#10;&#10;Description automatically generated">
            <a:extLst>
              <a:ext uri="{FF2B5EF4-FFF2-40B4-BE49-F238E27FC236}">
                <a16:creationId xmlns:a16="http://schemas.microsoft.com/office/drawing/2014/main" id="{9158645B-DBB1-B762-860E-AF6600885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89" y="479395"/>
            <a:ext cx="2181431" cy="55759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50658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Chart&#10;&#10;Description automatically generated">
            <a:extLst>
              <a:ext uri="{FF2B5EF4-FFF2-40B4-BE49-F238E27FC236}">
                <a16:creationId xmlns:a16="http://schemas.microsoft.com/office/drawing/2014/main" id="{503B1538-05B1-4B54-AA8D-C70775BB6C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10692" y="1032668"/>
            <a:ext cx="7945763" cy="507289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06877F-A25F-4169-8B3E-481D60405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46" y="62353"/>
            <a:ext cx="8596668" cy="1320800"/>
          </a:xfrm>
        </p:spPr>
        <p:txBody>
          <a:bodyPr/>
          <a:lstStyle/>
          <a:p>
            <a:r>
              <a:rPr lang="en-US"/>
              <a:t>Damage to the BSI Foil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9765E-6123-4FF7-99D6-EF7C974C8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2FDACE-0848-429A-BB90-DC0034CACB8D}"/>
              </a:ext>
            </a:extLst>
          </p:cNvPr>
          <p:cNvSpPr/>
          <p:nvPr/>
        </p:nvSpPr>
        <p:spPr>
          <a:xfrm>
            <a:off x="572746" y="1394889"/>
            <a:ext cx="2322754" cy="1428889"/>
          </a:xfrm>
          <a:prstGeom prst="roundRect">
            <a:avLst/>
          </a:prstGeom>
          <a:ln>
            <a:solidFill>
              <a:srgbClr val="40BAD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B0F0"/>
                </a:solidFill>
              </a:rPr>
              <a:t>Upstream of Target box, minimal damage to foil</a:t>
            </a:r>
            <a:endParaRPr lang="en-GB">
              <a:solidFill>
                <a:srgbClr val="00B0F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4F1652-94F2-47F9-A4AA-E824CCB2B033}"/>
              </a:ext>
            </a:extLst>
          </p:cNvPr>
          <p:cNvSpPr/>
          <p:nvPr/>
        </p:nvSpPr>
        <p:spPr>
          <a:xfrm>
            <a:off x="861153" y="4103869"/>
            <a:ext cx="2308795" cy="158885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BSI Inside Target box has dip in intensity which coincides with centre of target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BE20DB-7DF2-43E4-9F8C-16527E3AF7D5}"/>
              </a:ext>
            </a:extLst>
          </p:cNvPr>
          <p:cNvCxnSpPr>
            <a:cxnSpLocks/>
          </p:cNvCxnSpPr>
          <p:nvPr/>
        </p:nvCxnSpPr>
        <p:spPr>
          <a:xfrm flipH="1">
            <a:off x="2915179" y="2086339"/>
            <a:ext cx="1961834" cy="22995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A7F5961-DFAD-4C63-9F64-2ADEBC0DAA57}"/>
              </a:ext>
            </a:extLst>
          </p:cNvPr>
          <p:cNvSpPr/>
          <p:nvPr/>
        </p:nvSpPr>
        <p:spPr>
          <a:xfrm>
            <a:off x="5414839" y="1705848"/>
            <a:ext cx="2035533" cy="2097737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F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5EE67-97CA-4A82-8CB6-791C655096C0}"/>
              </a:ext>
            </a:extLst>
          </p:cNvPr>
          <p:cNvCxnSpPr>
            <a:cxnSpLocks/>
          </p:cNvCxnSpPr>
          <p:nvPr/>
        </p:nvCxnSpPr>
        <p:spPr>
          <a:xfrm flipH="1">
            <a:off x="3169949" y="3803585"/>
            <a:ext cx="2244890" cy="1548348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779445-DDE5-4974-98E7-9F5140392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BFF3879-353A-41E3-8418-B348390FC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8683AD-8012-4C10-AFD3-E6C45E94F0AD}"/>
              </a:ext>
            </a:extLst>
          </p:cNvPr>
          <p:cNvGrpSpPr/>
          <p:nvPr/>
        </p:nvGrpSpPr>
        <p:grpSpPr>
          <a:xfrm>
            <a:off x="7920948" y="6251740"/>
            <a:ext cx="3119812" cy="688418"/>
            <a:chOff x="7920948" y="6251740"/>
            <a:chExt cx="3119812" cy="68841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42D0C93-4D3F-42F1-A5F5-8B7CCF8B7529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82731BB-FE9D-4D34-A83A-C9ECF7B1322A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34" name="Rectangle 33" descr="Checkmark">
                  <a:extLst>
                    <a:ext uri="{FF2B5EF4-FFF2-40B4-BE49-F238E27FC236}">
                      <a16:creationId xmlns:a16="http://schemas.microsoft.com/office/drawing/2014/main" id="{17B0EEC2-5678-412C-B160-D52E83739FC7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4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E8B4D09F-EEFE-45CA-8A94-466573FD6750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376ED6F5-06E5-4B6E-AAEB-EDA4A455FBDA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67B162BD-9D5A-4A76-A713-0D1AC73E3189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14E51D7-0247-4570-A8E3-2C7F0B2A5A98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C2719441-E2C8-42CB-9A5F-16C18FAA6740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FA540B30-D01A-49C9-AE87-0AC207EB3628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AF564FD9-6AB6-4B33-92D6-36A03FBB2F4A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7D3B742C-74AA-48FE-B11D-2340E49926A3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8" name="Rectangle 27" descr="Bar chart">
                    <a:extLst>
                      <a:ext uri="{FF2B5EF4-FFF2-40B4-BE49-F238E27FC236}">
                        <a16:creationId xmlns:a16="http://schemas.microsoft.com/office/drawing/2014/main" id="{48421150-D3F1-41E9-A01F-560E2451352F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5480D587-44A3-4DC0-BDAA-6F18BECD271F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19015B09-A10D-4C6B-95B5-BE7456E524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6113F1A0-B18F-4806-8FFE-32F681584E5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150F0C0-F42F-4702-A17F-83F0D99517C8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24" name="Rectangle 23" descr="Footprints">
                    <a:extLst>
                      <a:ext uri="{FF2B5EF4-FFF2-40B4-BE49-F238E27FC236}">
                        <a16:creationId xmlns:a16="http://schemas.microsoft.com/office/drawing/2014/main" id="{18EAD85E-BFAD-4E9A-AF0E-38EA5EF24131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8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1CFC91A2-5E2B-4DE0-868A-7EF3001C03F3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D1BD913-6E86-4E17-AA36-64003823B6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C158F748-3CF7-4AFD-B4B0-B3745A21C7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18" name="Rectangle 17" descr="Gears">
              <a:extLst>
                <a:ext uri="{FF2B5EF4-FFF2-40B4-BE49-F238E27FC236}">
                  <a16:creationId xmlns:a16="http://schemas.microsoft.com/office/drawing/2014/main" id="{1BCFFB1B-FF91-4942-BD02-364DB85CB550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3771184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198BDDB7-0169-4099-9645-7CAD1907E007}"/>
              </a:ext>
            </a:extLst>
          </p:cNvPr>
          <p:cNvSpPr/>
          <p:nvPr/>
        </p:nvSpPr>
        <p:spPr>
          <a:xfrm>
            <a:off x="480211" y="3118338"/>
            <a:ext cx="2947482" cy="28700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6A65B0-97C9-40CF-8D80-1DE9A758D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21872"/>
            <a:ext cx="2947482" cy="4601183"/>
          </a:xfrm>
        </p:spPr>
        <p:txBody>
          <a:bodyPr/>
          <a:lstStyle/>
          <a:p>
            <a:r>
              <a:rPr lang="en-GB"/>
              <a:t>Challenges for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3E7E3-8894-4C3E-A750-3F58697D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DE0A431-3636-4B81-B013-D4A1E73C6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8738" y="863600"/>
            <a:ext cx="7315200" cy="5121275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TT20 is a </a:t>
            </a:r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slow extracted beamline 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(beam not bunched)</a:t>
            </a:r>
          </a:p>
          <a:p>
            <a:pPr marL="0" indent="0">
              <a:buNone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Beam current transformers </a:t>
            </a:r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(BCTs ) </a:t>
            </a:r>
            <a:r>
              <a:rPr lang="en-GB" dirty="0">
                <a:solidFill>
                  <a:srgbClr val="8F8F8F"/>
                </a:solidFill>
              </a:rPr>
              <a:t>not suitable</a:t>
            </a:r>
          </a:p>
          <a:p>
            <a:pPr marL="0" indent="0">
              <a:buNone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rgbClr val="8F8F8F"/>
                </a:solidFill>
              </a:rPr>
              <a:t>First order BSI calibration- compare to </a:t>
            </a:r>
            <a:r>
              <a:rPr lang="en-GB" b="1" dirty="0">
                <a:solidFill>
                  <a:srgbClr val="8F8F8F"/>
                </a:solidFill>
              </a:rPr>
              <a:t>BCTs </a:t>
            </a:r>
            <a:r>
              <a:rPr lang="en-GB" dirty="0">
                <a:solidFill>
                  <a:srgbClr val="8F8F8F"/>
                </a:solidFill>
              </a:rPr>
              <a:t>located in </a:t>
            </a:r>
            <a:r>
              <a:rPr lang="en-GB" b="1" dirty="0">
                <a:solidFill>
                  <a:srgbClr val="8F8F8F"/>
                </a:solidFill>
              </a:rPr>
              <a:t>SPS ring (before de-bunching):</a:t>
            </a:r>
          </a:p>
          <a:p>
            <a:pPr lvl="1"/>
            <a:r>
              <a:rPr lang="en-GB" dirty="0">
                <a:solidFill>
                  <a:srgbClr val="8F8F8F"/>
                </a:solidFill>
              </a:rPr>
              <a:t>Affected by knowledge of absolute losses </a:t>
            </a:r>
            <a:r>
              <a:rPr lang="en-GB" b="1" dirty="0">
                <a:solidFill>
                  <a:srgbClr val="8F8F8F"/>
                </a:solidFill>
              </a:rPr>
              <a:t>between SPS and TT20</a:t>
            </a:r>
          </a:p>
          <a:p>
            <a:endParaRPr lang="en-GB" dirty="0">
              <a:solidFill>
                <a:srgbClr val="8F8F8F"/>
              </a:solidFill>
            </a:endParaRPr>
          </a:p>
          <a:p>
            <a:r>
              <a:rPr lang="en-GB" dirty="0">
                <a:solidFill>
                  <a:srgbClr val="8F8F8F"/>
                </a:solidFill>
              </a:rPr>
              <a:t>Use known calibration technique</a:t>
            </a:r>
            <a:r>
              <a:rPr lang="en-GB" b="1" dirty="0">
                <a:solidFill>
                  <a:srgbClr val="8F8F8F"/>
                </a:solidFill>
              </a:rPr>
              <a:t>: “activation method” </a:t>
            </a:r>
          </a:p>
          <a:p>
            <a:pPr lvl="1"/>
            <a:r>
              <a:rPr lang="en-GB" dirty="0">
                <a:solidFill>
                  <a:srgbClr val="8F8F8F"/>
                </a:solidFill>
              </a:rPr>
              <a:t>Performed in the past in North Area</a:t>
            </a:r>
          </a:p>
          <a:p>
            <a:pPr lvl="1"/>
            <a:r>
              <a:rPr lang="en-GB" dirty="0">
                <a:solidFill>
                  <a:srgbClr val="8F8F8F"/>
                </a:solidFill>
              </a:rPr>
              <a:t>Used more recently in East Area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8CFDE52-B308-4F6A-AD01-668EF599C083}"/>
              </a:ext>
            </a:extLst>
          </p:cNvPr>
          <p:cNvSpPr/>
          <p:nvPr/>
        </p:nvSpPr>
        <p:spPr>
          <a:xfrm>
            <a:off x="1585743" y="4154353"/>
            <a:ext cx="1473909" cy="1474265"/>
          </a:xfrm>
          <a:prstGeom prst="ellipse">
            <a:avLst/>
          </a:prstGeom>
          <a:noFill/>
          <a:ln w="19050" cap="rnd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DEA0BE3-8FFE-40BC-84E4-8E9E12DA6254}"/>
              </a:ext>
            </a:extLst>
          </p:cNvPr>
          <p:cNvCxnSpPr>
            <a:cxnSpLocks/>
          </p:cNvCxnSpPr>
          <p:nvPr/>
        </p:nvCxnSpPr>
        <p:spPr>
          <a:xfrm flipH="1" flipV="1">
            <a:off x="1513007" y="3630722"/>
            <a:ext cx="72736" cy="1336131"/>
          </a:xfrm>
          <a:prstGeom prst="line">
            <a:avLst/>
          </a:prstGeom>
          <a:noFill/>
          <a:ln w="19050" cap="rnd" cmpd="sng" algn="ctr">
            <a:solidFill>
              <a:srgbClr val="90C226"/>
            </a:solidFill>
            <a:prstDash val="solid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BC2C95-CFEB-4C85-95C6-779CE9DACC28}"/>
              </a:ext>
            </a:extLst>
          </p:cNvPr>
          <p:cNvSpPr txBox="1"/>
          <p:nvPr/>
        </p:nvSpPr>
        <p:spPr>
          <a:xfrm>
            <a:off x="921368" y="35790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TT20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FF9B8D-B9A2-4620-9115-617E88966D01}"/>
              </a:ext>
            </a:extLst>
          </p:cNvPr>
          <p:cNvSpPr txBox="1"/>
          <p:nvPr/>
        </p:nvSpPr>
        <p:spPr>
          <a:xfrm>
            <a:off x="2055636" y="559704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89EABA4-88D5-478E-8993-5DD670DAABDB}"/>
              </a:ext>
            </a:extLst>
          </p:cNvPr>
          <p:cNvSpPr/>
          <p:nvPr/>
        </p:nvSpPr>
        <p:spPr>
          <a:xfrm>
            <a:off x="1552570" y="5152276"/>
            <a:ext cx="195074" cy="45719"/>
          </a:xfrm>
          <a:prstGeom prst="rect">
            <a:avLst/>
          </a:prstGeom>
          <a:solidFill>
            <a:srgbClr val="40BAD2"/>
          </a:solidFill>
          <a:ln w="19050" cap="rnd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184CE9-85CB-4620-BF54-D186E3E554DD}"/>
              </a:ext>
            </a:extLst>
          </p:cNvPr>
          <p:cNvSpPr txBox="1"/>
          <p:nvPr/>
        </p:nvSpPr>
        <p:spPr>
          <a:xfrm>
            <a:off x="1139549" y="5018491"/>
            <a:ext cx="497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BCT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5BE2B38-F5C6-4344-8783-28B3D718108B}"/>
              </a:ext>
            </a:extLst>
          </p:cNvPr>
          <p:cNvSpPr/>
          <p:nvPr/>
        </p:nvSpPr>
        <p:spPr>
          <a:xfrm flipV="1">
            <a:off x="1415470" y="4153047"/>
            <a:ext cx="195073" cy="45719"/>
          </a:xfrm>
          <a:prstGeom prst="rect">
            <a:avLst/>
          </a:prstGeom>
          <a:solidFill>
            <a:srgbClr val="92D050"/>
          </a:solidFill>
          <a:ln w="19050" cap="rnd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30E659-B69B-4F63-B4DC-D2993E1F2303}"/>
              </a:ext>
            </a:extLst>
          </p:cNvPr>
          <p:cNvSpPr txBox="1"/>
          <p:nvPr/>
        </p:nvSpPr>
        <p:spPr>
          <a:xfrm>
            <a:off x="1026293" y="4005081"/>
            <a:ext cx="421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BSI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3DC0688-9C0D-6C72-682F-657BDCF9CAA7}"/>
              </a:ext>
            </a:extLst>
          </p:cNvPr>
          <p:cNvGrpSpPr/>
          <p:nvPr/>
        </p:nvGrpSpPr>
        <p:grpSpPr>
          <a:xfrm>
            <a:off x="8279786" y="6251740"/>
            <a:ext cx="3119812" cy="688418"/>
            <a:chOff x="7920948" y="6251740"/>
            <a:chExt cx="3119812" cy="68841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2E5A812-F1F0-6DAA-7B0E-523F87370C2B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427D6D04-49C1-92A0-3D75-1897FA4383CF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56" name="Rectangle 55" descr="Checkmark">
                  <a:extLst>
                    <a:ext uri="{FF2B5EF4-FFF2-40B4-BE49-F238E27FC236}">
                      <a16:creationId xmlns:a16="http://schemas.microsoft.com/office/drawing/2014/main" id="{021D01A0-6600-FF77-52BA-C86CB472C00C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2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D2801A49-DDD7-46DC-E93F-699F87BAFCE2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6450A94D-4939-C226-CD68-EA0AB4D119F5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F4B16178-2824-2B23-CE2D-F4F22E79810C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1968AA5-7526-A868-A82A-5BB45C5E5160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5C7AF34E-4400-11CD-3FC5-E9C748524296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9993B075-0489-B9F2-F549-3A4B2F7BE812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223A7DAD-9C6D-D66A-3472-6D6AEDEB5856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FCA601D2-8181-CC39-D72E-72753A23DB49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50" name="Rectangle 49" descr="Bar chart">
                    <a:extLst>
                      <a:ext uri="{FF2B5EF4-FFF2-40B4-BE49-F238E27FC236}">
                        <a16:creationId xmlns:a16="http://schemas.microsoft.com/office/drawing/2014/main" id="{3DF0C0D5-7FD2-49BB-44E5-5DF69E26B6C8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4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975662BA-02A7-F34F-B739-0515B2F90C89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BE43F3A9-9B7F-BCB8-39A9-938591A5CC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368EF1D7-9BD5-848C-741B-8882B558210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84647654-D6F9-06C4-36AD-72E895C3E770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46" name="Rectangle 45" descr="Footprints">
                    <a:extLst>
                      <a:ext uri="{FF2B5EF4-FFF2-40B4-BE49-F238E27FC236}">
                        <a16:creationId xmlns:a16="http://schemas.microsoft.com/office/drawing/2014/main" id="{B61E05C2-2ED1-5C13-B60A-D782E472FE66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47" name="Group 46">
                    <a:extLst>
                      <a:ext uri="{FF2B5EF4-FFF2-40B4-BE49-F238E27FC236}">
                        <a16:creationId xmlns:a16="http://schemas.microsoft.com/office/drawing/2014/main" id="{8E67F072-A5F5-FCDE-F09F-F90CBCB7F9EC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6BD9FD41-9F5B-159D-DB7E-5748A0BEB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0F1F94D5-3283-7880-468E-58DDD7A2C13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40" name="Rectangle 39" descr="Gears">
              <a:extLst>
                <a:ext uri="{FF2B5EF4-FFF2-40B4-BE49-F238E27FC236}">
                  <a16:creationId xmlns:a16="http://schemas.microsoft.com/office/drawing/2014/main" id="{F6696614-B3B2-35AC-FE8D-43EC2F497690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6519C-0893-45F3-9AF6-A9BB25A53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87616-3D4E-462C-9A5B-A57671200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 - Luana Parsons França</a:t>
            </a:r>
          </a:p>
        </p:txBody>
      </p:sp>
    </p:spTree>
    <p:extLst>
      <p:ext uri="{BB962C8B-B14F-4D97-AF65-F5344CB8AC3E}">
        <p14:creationId xmlns:p14="http://schemas.microsoft.com/office/powerpoint/2010/main" val="1536655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7" name="Rectangle 126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9" name="Freeform: Shape 128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1" name="Freeform: Shape 130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B4BF73-0EB7-47AE-A870-93E3C41BE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Calibration steps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9D49A-4F84-4F9E-B588-8A4FC6EA11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8011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42" name="Content Placeholder 2">
            <a:extLst>
              <a:ext uri="{FF2B5EF4-FFF2-40B4-BE49-F238E27FC236}">
                <a16:creationId xmlns:a16="http://schemas.microsoft.com/office/drawing/2014/main" id="{DF8BA546-624E-867D-D1CD-8A7E4AB64B6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05235407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8DCBF634-5DA4-5D61-C5E5-7F8F21FBDF16}"/>
              </a:ext>
            </a:extLst>
          </p:cNvPr>
          <p:cNvGrpSpPr/>
          <p:nvPr/>
        </p:nvGrpSpPr>
        <p:grpSpPr>
          <a:xfrm>
            <a:off x="7907318" y="6228336"/>
            <a:ext cx="3119812" cy="705182"/>
            <a:chOff x="7907318" y="6228336"/>
            <a:chExt cx="3119812" cy="70518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C7779F5-5EF8-96EB-BBDC-97ADF09EB7D8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16F2EE7-B416-921E-218F-A6A72BD95E51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32D820E-3895-B1E5-10B8-EF4375B286AB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3464A10-783C-83D7-11C6-CBD7BFBFBC71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6E2E544-F019-64E5-0221-A96072FC0F74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457EF51F-B36D-1922-D6D8-21627153A529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1D8D06E7-67F5-62B2-C331-6A2C3C2EC083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70529A56-DA63-F847-5D6A-CAEF4FF3955C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16A6EA1C-4A6C-7700-24D1-071ABAEE0E4A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16" name="Rectangle 15" descr="Bar chart">
                    <a:extLst>
                      <a:ext uri="{FF2B5EF4-FFF2-40B4-BE49-F238E27FC236}">
                        <a16:creationId xmlns:a16="http://schemas.microsoft.com/office/drawing/2014/main" id="{B443638E-E626-5BD2-A045-8B6949D6CAC8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C7BF963C-E30F-CA9A-0251-D099E1F4F47A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1FE2CD89-799C-2996-00FC-4C07E04E1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75CD5E7A-8A0D-9A2F-3F80-F4E84D6652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1257DB7C-67C9-2392-F76E-CA5FCF652D61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12" name="Rectangle 11" descr="Footprints">
                    <a:extLst>
                      <a:ext uri="{FF2B5EF4-FFF2-40B4-BE49-F238E27FC236}">
                        <a16:creationId xmlns:a16="http://schemas.microsoft.com/office/drawing/2014/main" id="{D637AC18-A4A5-F04E-597A-FE52C827FD56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1774333E-E271-9BBC-88F0-89797A054DF6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1EE87A3D-05C3-2EBD-F657-9F504CF0C3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65ABB9F0-BEA7-2182-31E3-16D612FE7E9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EEDB9C3-33A7-2ACE-B12B-AB4AF5322F2A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28" name="Rectangle 27" descr="Checkmark">
                <a:extLst>
                  <a:ext uri="{FF2B5EF4-FFF2-40B4-BE49-F238E27FC236}">
                    <a16:creationId xmlns:a16="http://schemas.microsoft.com/office/drawing/2014/main" id="{3CFEABD0-E620-9ABE-414B-6112EE99ADC5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Rectangle 28" descr="Gears">
                <a:extLst>
                  <a:ext uri="{FF2B5EF4-FFF2-40B4-BE49-F238E27FC236}">
                    <a16:creationId xmlns:a16="http://schemas.microsoft.com/office/drawing/2014/main" id="{5F4B5C7B-43B8-9F03-C620-2CE2F110A811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13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E15E0-EA22-4DB8-A1A5-96E2797C5A6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39499-35B5-4CA8-9823-E9B90C4809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6874D6F-22FA-BBCD-DC8C-237355494C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796514"/>
              </p:ext>
            </p:extLst>
          </p:nvPr>
        </p:nvGraphicFramePr>
        <p:xfrm>
          <a:off x="338682" y="1207643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A3D2D070-DE5D-BCBF-6C80-170DCEB192EB}"/>
              </a:ext>
            </a:extLst>
          </p:cNvPr>
          <p:cNvSpPr/>
          <p:nvPr/>
        </p:nvSpPr>
        <p:spPr>
          <a:xfrm>
            <a:off x="226418" y="3085229"/>
            <a:ext cx="6736080" cy="3310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8B9DA6-CBED-B1E9-2C07-D89197C8DFF8}"/>
              </a:ext>
            </a:extLst>
          </p:cNvPr>
          <p:cNvSpPr/>
          <p:nvPr/>
        </p:nvSpPr>
        <p:spPr>
          <a:xfrm>
            <a:off x="4433448" y="1621854"/>
            <a:ext cx="3389376" cy="1822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F196C6-190A-A9E0-686E-F80E4CF97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7808" y="833387"/>
            <a:ext cx="3428663" cy="53290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1044FE-000B-1E6A-954D-13C9D9FC79EA}"/>
              </a:ext>
            </a:extLst>
          </p:cNvPr>
          <p:cNvSpPr txBox="1"/>
          <p:nvPr/>
        </p:nvSpPr>
        <p:spPr>
          <a:xfrm>
            <a:off x="10389741" y="232351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f3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8248FA-8D8F-B9EC-C17D-663BCC4EC6D2}"/>
              </a:ext>
            </a:extLst>
          </p:cNvPr>
          <p:cNvSpPr txBox="1"/>
          <p:nvPr/>
        </p:nvSpPr>
        <p:spPr>
          <a:xfrm>
            <a:off x="10674063" y="219304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FF00"/>
                </a:solidFill>
              </a:rPr>
              <a:t>f2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49D070-EB1F-70FE-D184-4D94E19BAEB6}"/>
              </a:ext>
            </a:extLst>
          </p:cNvPr>
          <p:cNvSpPr txBox="1"/>
          <p:nvPr/>
        </p:nvSpPr>
        <p:spPr>
          <a:xfrm>
            <a:off x="10922320" y="232351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B0F0"/>
                </a:solidFill>
              </a:rPr>
              <a:t>f1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58D84EF-FA53-9EB6-C771-E9F1DD4BB0B7}"/>
              </a:ext>
            </a:extLst>
          </p:cNvPr>
          <p:cNvCxnSpPr>
            <a:cxnSpLocks/>
          </p:cNvCxnSpPr>
          <p:nvPr/>
        </p:nvCxnSpPr>
        <p:spPr>
          <a:xfrm flipV="1">
            <a:off x="10589844" y="2658273"/>
            <a:ext cx="0" cy="573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9449F0D-A886-1E09-8731-5518E886F765}"/>
              </a:ext>
            </a:extLst>
          </p:cNvPr>
          <p:cNvCxnSpPr>
            <a:cxnSpLocks/>
          </p:cNvCxnSpPr>
          <p:nvPr/>
        </p:nvCxnSpPr>
        <p:spPr>
          <a:xfrm flipV="1">
            <a:off x="10884757" y="2631459"/>
            <a:ext cx="175476" cy="38847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CB633-9575-A2B6-ECE4-AEA63BB6018F}"/>
              </a:ext>
            </a:extLst>
          </p:cNvPr>
          <p:cNvCxnSpPr>
            <a:cxnSpLocks/>
          </p:cNvCxnSpPr>
          <p:nvPr/>
        </p:nvCxnSpPr>
        <p:spPr>
          <a:xfrm flipV="1">
            <a:off x="10838102" y="2473607"/>
            <a:ext cx="0" cy="51306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CDF8A14-27D0-F9FE-4FC1-1723172C4B8C}"/>
              </a:ext>
            </a:extLst>
          </p:cNvPr>
          <p:cNvSpPr/>
          <p:nvPr/>
        </p:nvSpPr>
        <p:spPr>
          <a:xfrm>
            <a:off x="8287808" y="3429000"/>
            <a:ext cx="1170725" cy="718457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C00000"/>
                </a:solidFill>
              </a:rPr>
              <a:t>Beam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966BDB-FFBC-C43E-B94A-41E370BF8CE9}"/>
              </a:ext>
            </a:extLst>
          </p:cNvPr>
          <p:cNvCxnSpPr>
            <a:cxnSpLocks/>
          </p:cNvCxnSpPr>
          <p:nvPr/>
        </p:nvCxnSpPr>
        <p:spPr>
          <a:xfrm flipH="1">
            <a:off x="10536171" y="4661985"/>
            <a:ext cx="53673" cy="5837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8CD2F0-1324-7CE5-9C6A-DEDB0B1816D3}"/>
              </a:ext>
            </a:extLst>
          </p:cNvPr>
          <p:cNvCxnSpPr>
            <a:cxnSpLocks/>
          </p:cNvCxnSpPr>
          <p:nvPr/>
        </p:nvCxnSpPr>
        <p:spPr>
          <a:xfrm flipH="1">
            <a:off x="10454973" y="4661985"/>
            <a:ext cx="53673" cy="5837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292E4D1-5919-7525-624D-3AB3AC622E96}"/>
              </a:ext>
            </a:extLst>
          </p:cNvPr>
          <p:cNvSpPr txBox="1"/>
          <p:nvPr/>
        </p:nvSpPr>
        <p:spPr>
          <a:xfrm>
            <a:off x="9886798" y="5168971"/>
            <a:ext cx="1131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err="1">
                <a:solidFill>
                  <a:schemeClr val="bg1"/>
                </a:solidFill>
              </a:rPr>
              <a:t>Gafchromic</a:t>
            </a:r>
            <a:r>
              <a:rPr lang="en-GB" sz="1400">
                <a:solidFill>
                  <a:schemeClr val="bg1"/>
                </a:solidFill>
              </a:rPr>
              <a:t> Films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8EF90E2-90CE-4BBC-110D-53197EFA2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" y="462643"/>
            <a:ext cx="10515600" cy="1325563"/>
          </a:xfrm>
        </p:spPr>
        <p:txBody>
          <a:bodyPr/>
          <a:lstStyle/>
          <a:p>
            <a:r>
              <a:rPr lang="en-US"/>
              <a:t>Experimental Setup m1</a:t>
            </a:r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1D1BD1-9FA0-7B97-9B65-B42EC6AAFC13}"/>
              </a:ext>
            </a:extLst>
          </p:cNvPr>
          <p:cNvSpPr/>
          <p:nvPr/>
        </p:nvSpPr>
        <p:spPr>
          <a:xfrm>
            <a:off x="8351520" y="6412991"/>
            <a:ext cx="2955314" cy="452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9D49A-4F84-4F9E-B588-8A4FC6EA11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97327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AC8F5AF-623A-59D7-215B-62D4A2616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2988" y="3344804"/>
            <a:ext cx="2983162" cy="28269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3AA8437-5262-273C-D685-433212978570}"/>
              </a:ext>
            </a:extLst>
          </p:cNvPr>
          <p:cNvSpPr txBox="1"/>
          <p:nvPr/>
        </p:nvSpPr>
        <p:spPr>
          <a:xfrm>
            <a:off x="4578096" y="2088064"/>
            <a:ext cx="3663058" cy="1551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US" sz="180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Aluminium</a:t>
            </a:r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 foils (100 </a:t>
            </a:r>
            <a:r>
              <a:rPr lang="en-US" sz="1800" err="1">
                <a:solidFill>
                  <a:schemeClr val="tx1">
                    <a:lumMod val="85000"/>
                    <a:lumOff val="15000"/>
                  </a:schemeClr>
                </a:solidFill>
              </a:rPr>
              <a:t>μm</a:t>
            </a:r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 thick) x 3</a:t>
            </a:r>
          </a:p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Gafchromic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 Films x2</a:t>
            </a:r>
            <a:endParaRPr lang="en-US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Foils irradiated for ~ 30 mins </a:t>
            </a:r>
          </a:p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endParaRPr lang="en-US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2D75FA-F181-9266-694C-796CE8F210F5}"/>
              </a:ext>
            </a:extLst>
          </p:cNvPr>
          <p:cNvGrpSpPr/>
          <p:nvPr/>
        </p:nvGrpSpPr>
        <p:grpSpPr>
          <a:xfrm>
            <a:off x="7907318" y="6228336"/>
            <a:ext cx="3119812" cy="705182"/>
            <a:chOff x="7907318" y="6228336"/>
            <a:chExt cx="3119812" cy="70518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D0919F1-63AF-6B91-D316-B0FCC4B6B48A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176AE97E-F039-1356-6055-2423B858969E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BC4A415D-FC1E-A5AC-E1C4-93A00B8BA3AE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F2FC3E5-878E-C104-F5DA-E5BF4CBE9BBD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D68A7A3-7B49-9764-DCB7-6F53DCAF5FA4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A71BAFB-FC67-846F-4D06-76A188FA7A5E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D59B2505-C588-A8F8-D362-56CB2C954A28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A3ECFE2A-5156-FBDE-2253-56747AFC0A9C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F73E05D-7BFD-DB62-DAC0-0C4D6A650ECD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37" name="Rectangle 36" descr="Bar chart">
                    <a:extLst>
                      <a:ext uri="{FF2B5EF4-FFF2-40B4-BE49-F238E27FC236}">
                        <a16:creationId xmlns:a16="http://schemas.microsoft.com/office/drawing/2014/main" id="{594C8682-E90E-C6BB-5C08-AF6691AFFEAD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741DD290-6BC9-9299-9EB6-47337E1CC8BC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5F7F56D0-C082-F33D-0305-6FEC5596B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C319FD5A-C794-DF0F-CE81-69218612FE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23A205E8-B7F7-4F13-23E7-2CDDB8435DBD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33" name="Rectangle 32" descr="Footprints">
                    <a:extLst>
                      <a:ext uri="{FF2B5EF4-FFF2-40B4-BE49-F238E27FC236}">
                        <a16:creationId xmlns:a16="http://schemas.microsoft.com/office/drawing/2014/main" id="{92F888FA-8E9B-0350-29F6-4FE981910EAF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11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5E89063A-ABF7-C9DF-8A41-4C06E0F2580B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0EBD8753-8071-A1B0-77A9-4014D22830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4546901B-D092-23AB-179A-2B351489FDC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EF95C79-0E10-82BF-2A14-ED674EC5F16D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9" name="Rectangle 8" descr="Checkmark">
                <a:extLst>
                  <a:ext uri="{FF2B5EF4-FFF2-40B4-BE49-F238E27FC236}">
                    <a16:creationId xmlns:a16="http://schemas.microsoft.com/office/drawing/2014/main" id="{451774A9-5E84-927D-0D08-999E061A8394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Rectangle 9" descr="Gears">
                <a:extLst>
                  <a:ext uri="{FF2B5EF4-FFF2-40B4-BE49-F238E27FC236}">
                    <a16:creationId xmlns:a16="http://schemas.microsoft.com/office/drawing/2014/main" id="{880D01C4-E7E7-4874-F58B-C63F3988DF15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15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BE33F-C559-4750-91AF-AD941C1BF4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FEA65-FAE4-494B-A0DE-6B3E78ED14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41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4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2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FA891-240F-FD16-9C96-AAD5FCFA55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385070" y="6492240"/>
            <a:ext cx="105571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FC9755-3F17-4A88-BC36-1FB3879279FF}" type="slidenum">
              <a:rPr lang="en-US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14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BE1DA-4ABA-D7BB-53E4-ECD234CC2D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95478" y="3932398"/>
            <a:ext cx="5448283" cy="314282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600"/>
              <a:t>Foil 1 (most downstream) has significantly lower activity</a:t>
            </a:r>
          </a:p>
          <a:p>
            <a:r>
              <a:rPr lang="en-US" sz="1600"/>
              <a:t>Central foil to be used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1B7F8C-3259-0AB0-CB0F-EEA95E61A9C0}"/>
              </a:ext>
            </a:extLst>
          </p:cNvPr>
          <p:cNvSpPr txBox="1"/>
          <p:nvPr/>
        </p:nvSpPr>
        <p:spPr>
          <a:xfrm>
            <a:off x="3791793" y="6163764"/>
            <a:ext cx="1459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From M. van Dijk </a:t>
            </a:r>
            <a:endParaRPr lang="en-GB" sz="1400" i="1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C2481D-3AA5-C0D8-CBF5-6E9039703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9" t="15032" r="20300" b="12440"/>
          <a:stretch/>
        </p:blipFill>
        <p:spPr>
          <a:xfrm>
            <a:off x="544142" y="3277151"/>
            <a:ext cx="1808002" cy="25007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CF538C2-F368-ABDD-66EA-4E7AA3AD7CC1}"/>
              </a:ext>
            </a:extLst>
          </p:cNvPr>
          <p:cNvSpPr txBox="1"/>
          <p:nvPr/>
        </p:nvSpPr>
        <p:spPr>
          <a:xfrm>
            <a:off x="578355" y="3236331"/>
            <a:ext cx="1739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FFFFFF"/>
                </a:solidFill>
              </a:rPr>
              <a:t>Thin film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(</a:t>
            </a:r>
            <a:r>
              <a:rPr lang="en-US" err="1">
                <a:solidFill>
                  <a:srgbClr val="FFFFFF"/>
                </a:solidFill>
              </a:rPr>
              <a:t>beamspot</a:t>
            </a:r>
            <a:r>
              <a:rPr lang="en-US">
                <a:solidFill>
                  <a:srgbClr val="FFFFFF"/>
                </a:solidFill>
              </a:rPr>
              <a:t> only)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E555875-452B-4EA7-B849-28E9FC163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257" y="3277151"/>
            <a:ext cx="2093097" cy="2500789"/>
          </a:xfrm>
          <a:prstGeom prst="rect">
            <a:avLst/>
          </a:prstGeom>
        </p:spPr>
      </p:pic>
      <p:sp>
        <p:nvSpPr>
          <p:cNvPr id="21" name="TextBox 19">
            <a:extLst>
              <a:ext uri="{FF2B5EF4-FFF2-40B4-BE49-F238E27FC236}">
                <a16:creationId xmlns:a16="http://schemas.microsoft.com/office/drawing/2014/main" id="{5B2553D4-9CBA-C477-8DD7-EA848AC8E98B}"/>
              </a:ext>
            </a:extLst>
          </p:cNvPr>
          <p:cNvSpPr txBox="1"/>
          <p:nvPr/>
        </p:nvSpPr>
        <p:spPr>
          <a:xfrm>
            <a:off x="3552197" y="3249775"/>
            <a:ext cx="111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FFFFFF"/>
                </a:solidFill>
              </a:rPr>
              <a:t>Thick film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(full area)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9D069D-D50E-33EE-2376-69C810E73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489" y="3366907"/>
            <a:ext cx="3002394" cy="10583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2B8383-23F0-D5C1-863C-6401C0DC06B3}"/>
              </a:ext>
            </a:extLst>
          </p:cNvPr>
          <p:cNvSpPr txBox="1"/>
          <p:nvPr/>
        </p:nvSpPr>
        <p:spPr>
          <a:xfrm>
            <a:off x="7838636" y="2880699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Na-24 peak </a:t>
            </a:r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6F7079-5E13-93DB-C25A-16E0CF7B218A}"/>
              </a:ext>
            </a:extLst>
          </p:cNvPr>
          <p:cNvGrpSpPr/>
          <p:nvPr/>
        </p:nvGrpSpPr>
        <p:grpSpPr>
          <a:xfrm>
            <a:off x="10025906" y="969660"/>
            <a:ext cx="1494331" cy="911114"/>
            <a:chOff x="2263836" y="2205950"/>
            <a:chExt cx="1836550" cy="110193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E41617-3AA8-63D8-C3DB-44DE7474A921}"/>
                </a:ext>
              </a:extLst>
            </p:cNvPr>
            <p:cNvSpPr/>
            <p:nvPr/>
          </p:nvSpPr>
          <p:spPr>
            <a:xfrm>
              <a:off x="2263836" y="2205950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970242"/>
                <a:satOff val="-55952"/>
                <a:lumOff val="5752"/>
                <a:alphaOff val="0"/>
              </a:schemeClr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41E773-C89C-1A85-9942-20A948A92D1F}"/>
                </a:ext>
              </a:extLst>
            </p:cNvPr>
            <p:cNvSpPr txBox="1"/>
            <p:nvPr/>
          </p:nvSpPr>
          <p:spPr>
            <a:xfrm>
              <a:off x="2263836" y="2205950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kern="1200"/>
                <a:t>Measure activity in foils</a:t>
              </a:r>
              <a:endParaRPr lang="en-US" sz="1600" kern="12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8FCC4D0-2528-9545-5ED2-EF6F46567E37}"/>
              </a:ext>
            </a:extLst>
          </p:cNvPr>
          <p:cNvGrpSpPr/>
          <p:nvPr/>
        </p:nvGrpSpPr>
        <p:grpSpPr>
          <a:xfrm>
            <a:off x="5973402" y="964657"/>
            <a:ext cx="1494331" cy="911114"/>
            <a:chOff x="4522794" y="681613"/>
            <a:chExt cx="1836550" cy="110193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5D5326E-8279-24F5-3298-EFE5FA0B9A64}"/>
                </a:ext>
              </a:extLst>
            </p:cNvPr>
            <p:cNvSpPr/>
            <p:nvPr/>
          </p:nvSpPr>
          <p:spPr>
            <a:xfrm>
              <a:off x="4522794" y="681613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85121"/>
                <a:satOff val="-27976"/>
                <a:lumOff val="2876"/>
                <a:alphaOff val="0"/>
              </a:schemeClr>
            </a:fillRef>
            <a:effectRef idx="0">
              <a:schemeClr val="accent2">
                <a:hueOff val="-485121"/>
                <a:satOff val="-27976"/>
                <a:lumOff val="2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B1058F-985D-1C6B-2153-E964CE4BE12B}"/>
                </a:ext>
              </a:extLst>
            </p:cNvPr>
            <p:cNvSpPr txBox="1"/>
            <p:nvPr/>
          </p:nvSpPr>
          <p:spPr>
            <a:xfrm>
              <a:off x="4522794" y="681613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kern="1200"/>
                <a:t>Remove foils</a:t>
              </a:r>
              <a:endParaRPr lang="en-US" sz="1600" kern="120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0F536B-E211-46DE-5C65-4138AE1B3E42}"/>
              </a:ext>
            </a:extLst>
          </p:cNvPr>
          <p:cNvGrpSpPr/>
          <p:nvPr/>
        </p:nvGrpSpPr>
        <p:grpSpPr>
          <a:xfrm>
            <a:off x="7938474" y="969660"/>
            <a:ext cx="1494331" cy="911114"/>
            <a:chOff x="4878" y="2205950"/>
            <a:chExt cx="1836550" cy="11019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D235F05-8A12-9BAB-47C2-62F1638CE108}"/>
                </a:ext>
              </a:extLst>
            </p:cNvPr>
            <p:cNvSpPr/>
            <p:nvPr/>
          </p:nvSpPr>
          <p:spPr>
            <a:xfrm>
              <a:off x="4878" y="2205950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1540CFA-A2FE-2D70-8E43-F2EE4A73F48F}"/>
                </a:ext>
              </a:extLst>
            </p:cNvPr>
            <p:cNvSpPr txBox="1"/>
            <p:nvPr/>
          </p:nvSpPr>
          <p:spPr>
            <a:xfrm>
              <a:off x="4878" y="2205950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kern="1200"/>
                <a:t>Cool down </a:t>
              </a:r>
              <a:endParaRPr lang="en-US" sz="1600" kern="12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4BD6CC6-6C3A-5D4D-6AAE-D635A88C06D9}"/>
              </a:ext>
            </a:extLst>
          </p:cNvPr>
          <p:cNvGrpSpPr/>
          <p:nvPr/>
        </p:nvGrpSpPr>
        <p:grpSpPr>
          <a:xfrm>
            <a:off x="9513719" y="1382411"/>
            <a:ext cx="318798" cy="75606"/>
            <a:chOff x="1839629" y="2711196"/>
            <a:chExt cx="391806" cy="91440"/>
          </a:xfrm>
        </p:grpSpPr>
        <p:sp>
          <p:nvSpPr>
            <p:cNvPr id="31" name="Straight Connector 3">
              <a:extLst>
                <a:ext uri="{FF2B5EF4-FFF2-40B4-BE49-F238E27FC236}">
                  <a16:creationId xmlns:a16="http://schemas.microsoft.com/office/drawing/2014/main" id="{BA7BD9DD-72D4-DA08-220C-0DE24029507A}"/>
                </a:ext>
              </a:extLst>
            </p:cNvPr>
            <p:cNvSpPr/>
            <p:nvPr/>
          </p:nvSpPr>
          <p:spPr>
            <a:xfrm>
              <a:off x="1839629" y="2711196"/>
              <a:ext cx="391806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391806" y="4572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2">
                <a:hueOff val="-873218"/>
                <a:satOff val="-50357"/>
                <a:lumOff val="5177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Straight Connector 4">
              <a:extLst>
                <a:ext uri="{FF2B5EF4-FFF2-40B4-BE49-F238E27FC236}">
                  <a16:creationId xmlns:a16="http://schemas.microsoft.com/office/drawing/2014/main" id="{488CF905-44B2-4464-8913-C3A2772F0437}"/>
                </a:ext>
              </a:extLst>
            </p:cNvPr>
            <p:cNvSpPr txBox="1"/>
            <p:nvPr/>
          </p:nvSpPr>
          <p:spPr>
            <a:xfrm>
              <a:off x="2024972" y="2754803"/>
              <a:ext cx="21120" cy="4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8FEFC5-621A-1120-12F3-86D8A70A4B49}"/>
              </a:ext>
            </a:extLst>
          </p:cNvPr>
          <p:cNvGrpSpPr/>
          <p:nvPr/>
        </p:nvGrpSpPr>
        <p:grpSpPr>
          <a:xfrm>
            <a:off x="7494280" y="1368176"/>
            <a:ext cx="318798" cy="75606"/>
            <a:chOff x="1839629" y="2711196"/>
            <a:chExt cx="391806" cy="91440"/>
          </a:xfrm>
        </p:grpSpPr>
        <p:sp>
          <p:nvSpPr>
            <p:cNvPr id="37" name="Straight Connector 3">
              <a:extLst>
                <a:ext uri="{FF2B5EF4-FFF2-40B4-BE49-F238E27FC236}">
                  <a16:creationId xmlns:a16="http://schemas.microsoft.com/office/drawing/2014/main" id="{8139E618-DBA5-2A15-DCE6-E9CC1585061D}"/>
                </a:ext>
              </a:extLst>
            </p:cNvPr>
            <p:cNvSpPr/>
            <p:nvPr/>
          </p:nvSpPr>
          <p:spPr>
            <a:xfrm>
              <a:off x="1839629" y="2711196"/>
              <a:ext cx="391806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391806" y="45720"/>
                  </a:lnTo>
                </a:path>
              </a:pathLst>
            </a:custGeom>
            <a:noFill/>
            <a:ln>
              <a:solidFill>
                <a:srgbClr val="CF856E"/>
              </a:solidFill>
              <a:tailEnd type="arrow"/>
            </a:ln>
          </p:spPr>
          <p:style>
            <a:lnRef idx="1">
              <a:schemeClr val="accent2">
                <a:hueOff val="-873218"/>
                <a:satOff val="-50357"/>
                <a:lumOff val="5177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Straight Connector 4">
              <a:extLst>
                <a:ext uri="{FF2B5EF4-FFF2-40B4-BE49-F238E27FC236}">
                  <a16:creationId xmlns:a16="http://schemas.microsoft.com/office/drawing/2014/main" id="{360EF6A6-60BC-7D56-E80D-42BB4DAE28A4}"/>
                </a:ext>
              </a:extLst>
            </p:cNvPr>
            <p:cNvSpPr txBox="1"/>
            <p:nvPr/>
          </p:nvSpPr>
          <p:spPr>
            <a:xfrm>
              <a:off x="2024972" y="2754803"/>
              <a:ext cx="21120" cy="4224"/>
            </a:xfrm>
            <a:prstGeom prst="rect">
              <a:avLst/>
            </a:prstGeom>
            <a:ln>
              <a:solidFill>
                <a:srgbClr val="CF856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5FEF18-9D17-9760-A563-03887F2E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38" y="856180"/>
            <a:ext cx="5211563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Activation Measurement 1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895155F-B7E0-EAC6-5EAA-413A8E025D80}"/>
              </a:ext>
            </a:extLst>
          </p:cNvPr>
          <p:cNvGrpSpPr/>
          <p:nvPr/>
        </p:nvGrpSpPr>
        <p:grpSpPr>
          <a:xfrm>
            <a:off x="6889499" y="6342521"/>
            <a:ext cx="3119812" cy="705182"/>
            <a:chOff x="7907318" y="6228336"/>
            <a:chExt cx="3119812" cy="70518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D0E4D33-BF23-6895-2889-0B41270B84A6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66B50E05-64E4-E6F3-AD6C-988BC28DAEA0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C7D2FECF-13F4-F1BB-0427-927904C3635B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D24DCF8B-1B92-08DC-E7EE-876DFD3F6261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A5948C2D-564B-396F-8675-C0C30C1DE6F9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4A2888C4-ADF4-5E24-692F-8BB0204A0C2F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B6C5D792-EC48-E26B-7E8B-2D8AC3FF6315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16FAC532-E962-9490-E7FA-B464212858ED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5226447-A9CD-17B3-A688-83D3FC9FBA9B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54" name="Rectangle 53" descr="Bar chart">
                    <a:extLst>
                      <a:ext uri="{FF2B5EF4-FFF2-40B4-BE49-F238E27FC236}">
                        <a16:creationId xmlns:a16="http://schemas.microsoft.com/office/drawing/2014/main" id="{CAE47D60-1266-51DA-0202-3E31E494DE74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5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A9B1AAA7-00E8-217C-B600-BAA1F7D3B872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61546F2A-4117-D067-5331-2C6414824F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054F3FAC-9DB6-366E-D621-257C757EB9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6427CEAA-B559-B4AC-F85B-861AD4280A7C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50" name="Rectangle 49" descr="Footprints">
                    <a:extLst>
                      <a:ext uri="{FF2B5EF4-FFF2-40B4-BE49-F238E27FC236}">
                        <a16:creationId xmlns:a16="http://schemas.microsoft.com/office/drawing/2014/main" id="{123C8DBD-4D38-DBCF-C007-0D23C9CCEE3A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C6904158-13BB-A295-C1ED-50A74DC33B5B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E4BCB96D-451F-6A11-2208-30C77AC2E5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866EE0B2-8C26-F4BE-10C1-D97AE4376B0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D6DE003-BCCE-9105-24F8-CC31E2BD8236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43" name="Rectangle 42" descr="Checkmark">
                <a:extLst>
                  <a:ext uri="{FF2B5EF4-FFF2-40B4-BE49-F238E27FC236}">
                    <a16:creationId xmlns:a16="http://schemas.microsoft.com/office/drawing/2014/main" id="{5CEB4C85-B157-18E4-A7BD-5FEAB0C5D511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Rectangle 43" descr="Gears">
                <a:extLst>
                  <a:ext uri="{FF2B5EF4-FFF2-40B4-BE49-F238E27FC236}">
                    <a16:creationId xmlns:a16="http://schemas.microsoft.com/office/drawing/2014/main" id="{86862BDF-A59D-0936-3E6C-BCDE6CF18E5A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11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F86AC-1472-449A-B74B-A20E8FCA1E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E0093-51F6-4685-A464-D70ECC6EEA2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08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13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15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Freeform: Shape 117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19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21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1832D-836D-A905-E741-5FC22CD3C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15</a:t>
            </a:fld>
            <a:endParaRPr lang="en-US" altLang="en-US"/>
          </a:p>
        </p:txBody>
      </p:sp>
      <p:sp>
        <p:nvSpPr>
          <p:cNvPr id="173" name="Isosceles Triangle 123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Isosceles Triangle 125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0" name="Picture 159">
            <a:extLst>
              <a:ext uri="{FF2B5EF4-FFF2-40B4-BE49-F238E27FC236}">
                <a16:creationId xmlns:a16="http://schemas.microsoft.com/office/drawing/2014/main" id="{769996A0-65DD-A699-2105-7509A36211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8" t="61002" r="55944" b="24712"/>
          <a:stretch/>
        </p:blipFill>
        <p:spPr>
          <a:xfrm>
            <a:off x="3209729" y="3052446"/>
            <a:ext cx="4282751" cy="979716"/>
          </a:xfrm>
          <a:prstGeom prst="rect">
            <a:avLst/>
          </a:prstGeom>
        </p:spPr>
      </p:pic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FB10369-F180-CBD7-CB70-DCE09F55157B}"/>
              </a:ext>
            </a:extLst>
          </p:cNvPr>
          <p:cNvCxnSpPr>
            <a:cxnSpLocks/>
            <a:endCxn id="167" idx="0"/>
          </p:cNvCxnSpPr>
          <p:nvPr/>
        </p:nvCxnSpPr>
        <p:spPr>
          <a:xfrm flipH="1">
            <a:off x="3209729" y="3689262"/>
            <a:ext cx="363896" cy="650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B83A6205-835E-6524-65D4-298A246B03A8}"/>
              </a:ext>
            </a:extLst>
          </p:cNvPr>
          <p:cNvSpPr txBox="1"/>
          <p:nvPr/>
        </p:nvSpPr>
        <p:spPr>
          <a:xfrm>
            <a:off x="2346651" y="4339283"/>
            <a:ext cx="1726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No. particles per second traversing foil</a:t>
            </a: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FA6009CB-8D17-AD3B-5FF8-A59FBA18F9B7}"/>
              </a:ext>
            </a:extLst>
          </p:cNvPr>
          <p:cNvCxnSpPr>
            <a:cxnSpLocks/>
          </p:cNvCxnSpPr>
          <p:nvPr/>
        </p:nvCxnSpPr>
        <p:spPr>
          <a:xfrm flipV="1">
            <a:off x="5760097" y="2745325"/>
            <a:ext cx="0" cy="43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599C0519-5980-AA4E-87C7-8FC7E850A173}"/>
              </a:ext>
            </a:extLst>
          </p:cNvPr>
          <p:cNvSpPr txBox="1"/>
          <p:nvPr/>
        </p:nvSpPr>
        <p:spPr>
          <a:xfrm>
            <a:off x="5351104" y="2446637"/>
            <a:ext cx="172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Activity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0CB68D3-74C0-BD16-C18C-87626FD8C432}"/>
              </a:ext>
            </a:extLst>
          </p:cNvPr>
          <p:cNvSpPr txBox="1"/>
          <p:nvPr/>
        </p:nvSpPr>
        <p:spPr>
          <a:xfrm>
            <a:off x="3431142" y="2344887"/>
            <a:ext cx="172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Surface Atomic density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5B222E6E-EF63-D397-21D1-E690D9285ED1}"/>
              </a:ext>
            </a:extLst>
          </p:cNvPr>
          <p:cNvSpPr txBox="1"/>
          <p:nvPr/>
        </p:nvSpPr>
        <p:spPr>
          <a:xfrm>
            <a:off x="3982621" y="4178347"/>
            <a:ext cx="172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Cross-section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D591D0E-A23E-5C40-D383-BCD8A4C6FEA5}"/>
              </a:ext>
            </a:extLst>
          </p:cNvPr>
          <p:cNvSpPr txBox="1"/>
          <p:nvPr/>
        </p:nvSpPr>
        <p:spPr>
          <a:xfrm>
            <a:off x="5466194" y="4208613"/>
            <a:ext cx="172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Decay constant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D0723404-8649-F084-05EB-E3F75E33204F}"/>
              </a:ext>
            </a:extLst>
          </p:cNvPr>
          <p:cNvSpPr txBox="1"/>
          <p:nvPr/>
        </p:nvSpPr>
        <p:spPr>
          <a:xfrm>
            <a:off x="6214182" y="2714219"/>
            <a:ext cx="172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Irradation</a:t>
            </a:r>
            <a:r>
              <a:rPr lang="en-GB"/>
              <a:t> time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D92EC26-11FA-1581-BEBF-781FD826A606}"/>
              </a:ext>
            </a:extLst>
          </p:cNvPr>
          <p:cNvSpPr txBox="1"/>
          <p:nvPr/>
        </p:nvSpPr>
        <p:spPr>
          <a:xfrm>
            <a:off x="7593465" y="3860224"/>
            <a:ext cx="172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Time elapsed since irradiation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E595BCC-3B47-EA05-4207-BDFFB20AA235}"/>
              </a:ext>
            </a:extLst>
          </p:cNvPr>
          <p:cNvCxnSpPr>
            <a:cxnSpLocks/>
          </p:cNvCxnSpPr>
          <p:nvPr/>
        </p:nvCxnSpPr>
        <p:spPr>
          <a:xfrm>
            <a:off x="4606212" y="3781186"/>
            <a:ext cx="0" cy="464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52078AFF-865A-2993-40F4-EE30D0DBE234}"/>
              </a:ext>
            </a:extLst>
          </p:cNvPr>
          <p:cNvCxnSpPr>
            <a:cxnSpLocks/>
          </p:cNvCxnSpPr>
          <p:nvPr/>
        </p:nvCxnSpPr>
        <p:spPr>
          <a:xfrm>
            <a:off x="5718108" y="3713596"/>
            <a:ext cx="0" cy="464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3A783E17-FF70-EF5B-6328-B9F21B04C736}"/>
              </a:ext>
            </a:extLst>
          </p:cNvPr>
          <p:cNvCxnSpPr>
            <a:cxnSpLocks/>
          </p:cNvCxnSpPr>
          <p:nvPr/>
        </p:nvCxnSpPr>
        <p:spPr>
          <a:xfrm>
            <a:off x="6941975" y="3713596"/>
            <a:ext cx="651490" cy="299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9909C054-A15A-979D-4883-A5089A043C05}"/>
              </a:ext>
            </a:extLst>
          </p:cNvPr>
          <p:cNvCxnSpPr>
            <a:cxnSpLocks/>
          </p:cNvCxnSpPr>
          <p:nvPr/>
        </p:nvCxnSpPr>
        <p:spPr>
          <a:xfrm flipV="1">
            <a:off x="5904716" y="3092807"/>
            <a:ext cx="542736" cy="474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661CFA99-497A-9901-5DD3-973449C82D39}"/>
              </a:ext>
            </a:extLst>
          </p:cNvPr>
          <p:cNvCxnSpPr>
            <a:cxnSpLocks/>
          </p:cNvCxnSpPr>
          <p:nvPr/>
        </p:nvCxnSpPr>
        <p:spPr>
          <a:xfrm flipV="1">
            <a:off x="4253787" y="3002452"/>
            <a:ext cx="0" cy="43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itle 1">
            <a:extLst>
              <a:ext uri="{FF2B5EF4-FFF2-40B4-BE49-F238E27FC236}">
                <a16:creationId xmlns:a16="http://schemas.microsoft.com/office/drawing/2014/main" id="{B2054F41-3D1D-8A31-4EB9-B634C41F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021" y="776020"/>
            <a:ext cx="10515600" cy="1325563"/>
          </a:xfrm>
        </p:spPr>
        <p:txBody>
          <a:bodyPr/>
          <a:lstStyle/>
          <a:p>
            <a:r>
              <a:rPr lang="en-GB"/>
              <a:t>POT Calculations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CD246DB-C476-243A-D8DB-0EDA4DBC6590}"/>
              </a:ext>
            </a:extLst>
          </p:cNvPr>
          <p:cNvGrpSpPr/>
          <p:nvPr/>
        </p:nvGrpSpPr>
        <p:grpSpPr>
          <a:xfrm>
            <a:off x="8805333" y="858095"/>
            <a:ext cx="1585025" cy="1020997"/>
            <a:chOff x="4522794" y="2205950"/>
            <a:chExt cx="1836550" cy="1101930"/>
          </a:xfrm>
        </p:grpSpPr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4E5DA854-4AB0-EB15-B4B4-DF9094B85468}"/>
                </a:ext>
              </a:extLst>
            </p:cNvPr>
            <p:cNvSpPr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212803"/>
                <a:satOff val="-69940"/>
                <a:lumOff val="7190"/>
                <a:alphaOff val="0"/>
              </a:schemeClr>
            </a:fillRef>
            <a:effectRef idx="0">
              <a:schemeClr val="accent2">
                <a:hueOff val="-1212803"/>
                <a:satOff val="-69940"/>
                <a:lumOff val="719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7AABA81A-A88C-86CC-F17D-FFD1A521714A}"/>
                </a:ext>
              </a:extLst>
            </p:cNvPr>
            <p:cNvSpPr txBox="1"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/>
                <a:t>Use activation cross-section to find number of protons</a:t>
              </a:r>
              <a:endParaRPr lang="en-US" sz="1400" kern="1200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98A7853E-0808-E73B-49FA-EEABEEE13736}"/>
              </a:ext>
            </a:extLst>
          </p:cNvPr>
          <p:cNvGrpSpPr/>
          <p:nvPr/>
        </p:nvGrpSpPr>
        <p:grpSpPr>
          <a:xfrm>
            <a:off x="8274862" y="1328190"/>
            <a:ext cx="338146" cy="84724"/>
            <a:chOff x="4098587" y="2711196"/>
            <a:chExt cx="391806" cy="91440"/>
          </a:xfrm>
        </p:grpSpPr>
        <p:sp>
          <p:nvSpPr>
            <p:cNvPr id="192" name="Straight Connector 3">
              <a:extLst>
                <a:ext uri="{FF2B5EF4-FFF2-40B4-BE49-F238E27FC236}">
                  <a16:creationId xmlns:a16="http://schemas.microsoft.com/office/drawing/2014/main" id="{F99CD749-FFD4-1275-421A-52702B8A3CEA}"/>
                </a:ext>
              </a:extLst>
            </p:cNvPr>
            <p:cNvSpPr/>
            <p:nvPr/>
          </p:nvSpPr>
          <p:spPr>
            <a:xfrm>
              <a:off x="4098587" y="2711196"/>
              <a:ext cx="391806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391806" y="4572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2">
                <a:hueOff val="-1164290"/>
                <a:satOff val="-67142"/>
                <a:lumOff val="6902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3" name="Straight Connector 4">
              <a:extLst>
                <a:ext uri="{FF2B5EF4-FFF2-40B4-BE49-F238E27FC236}">
                  <a16:creationId xmlns:a16="http://schemas.microsoft.com/office/drawing/2014/main" id="{ABD70B04-7004-315D-36EE-FA34411B9A0A}"/>
                </a:ext>
              </a:extLst>
            </p:cNvPr>
            <p:cNvSpPr txBox="1"/>
            <p:nvPr/>
          </p:nvSpPr>
          <p:spPr>
            <a:xfrm>
              <a:off x="4283930" y="2754803"/>
              <a:ext cx="21120" cy="4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92369522-BBAF-BE50-1040-ADFF2B909A91}"/>
              </a:ext>
            </a:extLst>
          </p:cNvPr>
          <p:cNvGrpSpPr/>
          <p:nvPr/>
        </p:nvGrpSpPr>
        <p:grpSpPr>
          <a:xfrm>
            <a:off x="6588309" y="860054"/>
            <a:ext cx="1585025" cy="1020997"/>
            <a:chOff x="2263836" y="2205950"/>
            <a:chExt cx="1836550" cy="1101930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9D6CF51A-4281-A37A-9B96-7DC9199B9CBA}"/>
                </a:ext>
              </a:extLst>
            </p:cNvPr>
            <p:cNvSpPr/>
            <p:nvPr/>
          </p:nvSpPr>
          <p:spPr>
            <a:xfrm>
              <a:off x="2263836" y="2205950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970242"/>
                <a:satOff val="-55952"/>
                <a:lumOff val="5752"/>
                <a:alphaOff val="0"/>
              </a:schemeClr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0AB2204D-0DFB-976A-742F-3EE2067FC10A}"/>
                </a:ext>
              </a:extLst>
            </p:cNvPr>
            <p:cNvSpPr txBox="1"/>
            <p:nvPr/>
          </p:nvSpPr>
          <p:spPr>
            <a:xfrm>
              <a:off x="2263836" y="2205950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/>
                <a:t>Measure activity in foils</a:t>
              </a:r>
              <a:endParaRPr lang="en-US" sz="1400" kern="120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2DB53202-66B3-5D20-97B1-FEA88586A704}"/>
              </a:ext>
            </a:extLst>
          </p:cNvPr>
          <p:cNvGrpSpPr/>
          <p:nvPr/>
        </p:nvGrpSpPr>
        <p:grpSpPr>
          <a:xfrm>
            <a:off x="7809359" y="6234893"/>
            <a:ext cx="3119812" cy="705182"/>
            <a:chOff x="7907318" y="6228336"/>
            <a:chExt cx="3119812" cy="705182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4B49E6E0-0F2B-641C-83D5-E5695025BFB8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7810D23B-C5F5-3EE2-A3BA-03CF3D98A787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525B8366-879A-5A5D-C93D-21B546B0AFC2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A1FDED8B-76C0-99BB-0FCC-E62CCA949593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83857B45-E6AC-D8CA-7CEC-2C7563CC1190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204" name="Group 203">
                  <a:extLst>
                    <a:ext uri="{FF2B5EF4-FFF2-40B4-BE49-F238E27FC236}">
                      <a16:creationId xmlns:a16="http://schemas.microsoft.com/office/drawing/2014/main" id="{798249C1-DFDB-7A6B-464F-A92C4E936629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215" name="Rectangle 214">
                    <a:extLst>
                      <a:ext uri="{FF2B5EF4-FFF2-40B4-BE49-F238E27FC236}">
                        <a16:creationId xmlns:a16="http://schemas.microsoft.com/office/drawing/2014/main" id="{461018F1-7735-B5B8-8A05-5A3361C04429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16" name="TextBox 215">
                    <a:extLst>
                      <a:ext uri="{FF2B5EF4-FFF2-40B4-BE49-F238E27FC236}">
                        <a16:creationId xmlns:a16="http://schemas.microsoft.com/office/drawing/2014/main" id="{4D11ABE3-C9F9-B658-CF23-3EBF1C588824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:a16="http://schemas.microsoft.com/office/drawing/2014/main" id="{43419D6E-E0A1-AFAD-82C8-7D15EAD0BD7A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11" name="Rectangle 210" descr="Bar chart">
                    <a:extLst>
                      <a:ext uri="{FF2B5EF4-FFF2-40B4-BE49-F238E27FC236}">
                        <a16:creationId xmlns:a16="http://schemas.microsoft.com/office/drawing/2014/main" id="{A3E2C2FD-C9B2-4171-02DE-9740F7BD11A0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3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12" name="Group 211">
                    <a:extLst>
                      <a:ext uri="{FF2B5EF4-FFF2-40B4-BE49-F238E27FC236}">
                        <a16:creationId xmlns:a16="http://schemas.microsoft.com/office/drawing/2014/main" id="{C0EC7325-F5DE-137F-7950-ACBD4DCF2F98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213" name="Rectangle 212">
                      <a:extLst>
                        <a:ext uri="{FF2B5EF4-FFF2-40B4-BE49-F238E27FC236}">
                          <a16:creationId xmlns:a16="http://schemas.microsoft.com/office/drawing/2014/main" id="{D99D0FC0-00AF-7D35-750C-C693FADBE4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14" name="TextBox 213">
                      <a:extLst>
                        <a:ext uri="{FF2B5EF4-FFF2-40B4-BE49-F238E27FC236}">
                          <a16:creationId xmlns:a16="http://schemas.microsoft.com/office/drawing/2014/main" id="{F00DF09E-9D38-7A07-99D6-1223802086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206" name="Group 205">
                  <a:extLst>
                    <a:ext uri="{FF2B5EF4-FFF2-40B4-BE49-F238E27FC236}">
                      <a16:creationId xmlns:a16="http://schemas.microsoft.com/office/drawing/2014/main" id="{EF5D4B82-6032-1E38-1197-4FD39DC983A1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207" name="Rectangle 206" descr="Footprints">
                    <a:extLst>
                      <a:ext uri="{FF2B5EF4-FFF2-40B4-BE49-F238E27FC236}">
                        <a16:creationId xmlns:a16="http://schemas.microsoft.com/office/drawing/2014/main" id="{69BC7FDF-73D0-FA9A-5E08-C7D0456350A5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5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08" name="Group 207">
                    <a:extLst>
                      <a:ext uri="{FF2B5EF4-FFF2-40B4-BE49-F238E27FC236}">
                        <a16:creationId xmlns:a16="http://schemas.microsoft.com/office/drawing/2014/main" id="{8163BF0E-8490-F763-942C-3B505D7F21F9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209" name="Rectangle 208">
                      <a:extLst>
                        <a:ext uri="{FF2B5EF4-FFF2-40B4-BE49-F238E27FC236}">
                          <a16:creationId xmlns:a16="http://schemas.microsoft.com/office/drawing/2014/main" id="{A91B6F6E-CCFE-67C8-20EA-3FD4C9E6A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10" name="TextBox 209">
                      <a:extLst>
                        <a:ext uri="{FF2B5EF4-FFF2-40B4-BE49-F238E27FC236}">
                          <a16:creationId xmlns:a16="http://schemas.microsoft.com/office/drawing/2014/main" id="{72B69B73-1034-E2D3-D924-90DD0E73FBD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B2118689-2220-9B6C-A4E9-B02AE6893348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200" name="Rectangle 199" descr="Checkmark">
                <a:extLst>
                  <a:ext uri="{FF2B5EF4-FFF2-40B4-BE49-F238E27FC236}">
                    <a16:creationId xmlns:a16="http://schemas.microsoft.com/office/drawing/2014/main" id="{6E91A2D9-D3AB-32DC-84AB-17302A9DEF91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1" name="Rectangle 200" descr="Gears">
                <a:extLst>
                  <a:ext uri="{FF2B5EF4-FFF2-40B4-BE49-F238E27FC236}">
                    <a16:creationId xmlns:a16="http://schemas.microsoft.com/office/drawing/2014/main" id="{E889B05E-1931-344A-259A-DD506B84DFC2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9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7DDA1AF-4735-4645-9EC4-47A6BE24A190}"/>
              </a:ext>
            </a:extLst>
          </p:cNvPr>
          <p:cNvSpPr/>
          <p:nvPr/>
        </p:nvSpPr>
        <p:spPr>
          <a:xfrm>
            <a:off x="5592437" y="3125742"/>
            <a:ext cx="372644" cy="291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CDBCDC9-4056-4B8D-B018-8D33A000C73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B208685-EB76-4F77-9C0D-09A77DF19C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42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1832D-836D-A905-E741-5FC22CD3C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>
                <a:solidFill>
                  <a:schemeClr val="bg1">
                    <a:lumMod val="50000"/>
                  </a:schemeClr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 altLang="en-US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46164AC9-F40F-735E-6CD8-095E29FE54D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23768490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18AE6424-5F70-4BAA-AD71-D60C474AA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512" y="374904"/>
            <a:ext cx="9942716" cy="15544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Considerations and Corrections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65BE87-F513-0FE4-F31F-91554C8C3EC0}"/>
              </a:ext>
            </a:extLst>
          </p:cNvPr>
          <p:cNvSpPr txBox="1"/>
          <p:nvPr/>
        </p:nvSpPr>
        <p:spPr>
          <a:xfrm>
            <a:off x="9471850" y="5787941"/>
            <a:ext cx="1459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From M. van Dijk </a:t>
            </a:r>
            <a:endParaRPr lang="en-GB" sz="1400" i="1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ADD48EE-C646-2084-5A03-31084A0A1BCB}"/>
              </a:ext>
            </a:extLst>
          </p:cNvPr>
          <p:cNvGrpSpPr/>
          <p:nvPr/>
        </p:nvGrpSpPr>
        <p:grpSpPr>
          <a:xfrm>
            <a:off x="7809359" y="6234893"/>
            <a:ext cx="3119812" cy="705182"/>
            <a:chOff x="7907318" y="6228336"/>
            <a:chExt cx="3119812" cy="70518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FCFC4D8-13DD-6730-3982-954F821E18C0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A8B5E32-DF54-3E43-F3C8-D2F24DA0C23D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03316B3-43B7-1398-C852-5ABF54E6B888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11C3D79C-02CB-9B95-EEB0-6FCC877022EF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6ED7E20-9841-A6E1-F1D3-46E7EDB51995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F2F159C5-3A79-B1CE-2077-8FFBFE4166A3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64677415-A9FF-5EAE-9955-7F1FE791F9E0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C280BE0-386B-32C4-8811-28FD94112A71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20124120-0491-FED9-DE90-CBA448CCEC69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5" name="Rectangle 24" descr="Bar chart">
                    <a:extLst>
                      <a:ext uri="{FF2B5EF4-FFF2-40B4-BE49-F238E27FC236}">
                        <a16:creationId xmlns:a16="http://schemas.microsoft.com/office/drawing/2014/main" id="{AAF4C22B-ABFC-C810-CD57-C4C2BC4F5475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D3177C5A-1244-2DD4-2186-D6A4770C3521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32652400-291C-1EED-586E-04B990DE7F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87FDE6D7-4E86-5175-E45F-A181910F208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438B9735-3321-D9FE-BD9A-335BA97E12B8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20" name="Rectangle 19" descr="Footprints">
                    <a:extLst>
                      <a:ext uri="{FF2B5EF4-FFF2-40B4-BE49-F238E27FC236}">
                        <a16:creationId xmlns:a16="http://schemas.microsoft.com/office/drawing/2014/main" id="{D010C01C-F685-6F13-A3D2-86567071E76D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35759EF4-8B9B-5B81-F142-5694726BD420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E3F2D9B4-F239-34F1-7E85-23A1F1D12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1EC97AEE-F835-8A12-5A16-2602FF6DCA2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4DFEB14-8448-3BE9-DCB8-57C2F441940C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13" name="Rectangle 12" descr="Checkmark">
                <a:extLst>
                  <a:ext uri="{FF2B5EF4-FFF2-40B4-BE49-F238E27FC236}">
                    <a16:creationId xmlns:a16="http://schemas.microsoft.com/office/drawing/2014/main" id="{90E9DCF4-AE07-F7FE-B13A-2F0389CDE23E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ectangle 13" descr="Gears">
                <a:extLst>
                  <a:ext uri="{FF2B5EF4-FFF2-40B4-BE49-F238E27FC236}">
                    <a16:creationId xmlns:a16="http://schemas.microsoft.com/office/drawing/2014/main" id="{D520859B-E38F-23B8-95A0-BB58E5C33A9E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13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B18D2-C437-46D1-B2DB-2974C01B3B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608CB-9EF9-4EBF-9B59-096EE32683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96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B7F42-93D0-27BD-7D94-92CBFD2CE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BSI Measurement</a:t>
            </a:r>
            <a:endParaRPr lang="en-GB"/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A9D902D6-5063-89AA-7557-16EB73CE779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9058"/>
            <a:ext cx="5173529" cy="388139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531DC-F00C-2C04-96F4-FB174F01C6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56510" y="6310312"/>
            <a:ext cx="2743200" cy="365125"/>
          </a:xfrm>
        </p:spPr>
        <p:txBody>
          <a:bodyPr/>
          <a:lstStyle/>
          <a:p>
            <a:fld id="{B9FC9755-3F17-4A88-BC36-1FB3879279FF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4787F0-E74B-E2C8-7C9C-C1205431C16C}"/>
              </a:ext>
            </a:extLst>
          </p:cNvPr>
          <p:cNvSpPr txBox="1"/>
          <p:nvPr/>
        </p:nvSpPr>
        <p:spPr>
          <a:xfrm>
            <a:off x="7664667" y="1621264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Mean of 109 spills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463AC7-6CF4-8F9F-8FCC-A92943506D94}"/>
              </a:ext>
            </a:extLst>
          </p:cNvPr>
          <p:cNvSpPr txBox="1"/>
          <p:nvPr/>
        </p:nvSpPr>
        <p:spPr>
          <a:xfrm rot="16200000">
            <a:off x="5380403" y="3435089"/>
            <a:ext cx="1262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ADC counts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AF0892-DEB7-4C40-CF49-B3B6D91CEF45}"/>
              </a:ext>
            </a:extLst>
          </p:cNvPr>
          <p:cNvSpPr txBox="1"/>
          <p:nvPr/>
        </p:nvSpPr>
        <p:spPr>
          <a:xfrm>
            <a:off x="8386853" y="5482799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Time (s)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218E54-3507-8881-DE8A-B24ADA12E096}"/>
              </a:ext>
            </a:extLst>
          </p:cNvPr>
          <p:cNvSpPr txBox="1"/>
          <p:nvPr/>
        </p:nvSpPr>
        <p:spPr>
          <a:xfrm>
            <a:off x="802940" y="2632606"/>
            <a:ext cx="45104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Step 1: Add all </a:t>
            </a:r>
            <a:r>
              <a:rPr lang="en-US" dirty="0" err="1"/>
              <a:t>adc</a:t>
            </a:r>
            <a:r>
              <a:rPr lang="en-US" dirty="0"/>
              <a:t> counts for each spill</a:t>
            </a:r>
          </a:p>
          <a:p>
            <a:endParaRPr lang="en-US" dirty="0"/>
          </a:p>
          <a:p>
            <a:r>
              <a:rPr lang="en-US" dirty="0"/>
              <a:t>Step 2:  Scale by the gain (400V)</a:t>
            </a:r>
          </a:p>
          <a:p>
            <a:endParaRPr lang="en-US" dirty="0"/>
          </a:p>
          <a:p>
            <a:r>
              <a:rPr lang="en-US" dirty="0"/>
              <a:t>Step 3: Total counts = 109 spill integrals added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3B40EE-408E-253A-88C8-61764CD2B430}"/>
              </a:ext>
            </a:extLst>
          </p:cNvPr>
          <p:cNvGrpSpPr/>
          <p:nvPr/>
        </p:nvGrpSpPr>
        <p:grpSpPr>
          <a:xfrm>
            <a:off x="6801828" y="418699"/>
            <a:ext cx="1585025" cy="1020997"/>
            <a:chOff x="4522794" y="2205950"/>
            <a:chExt cx="1836550" cy="110193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38C330-D20D-5C8F-42C4-644FF3BEEB60}"/>
                </a:ext>
              </a:extLst>
            </p:cNvPr>
            <p:cNvSpPr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212803"/>
                <a:satOff val="-69940"/>
                <a:lumOff val="7190"/>
                <a:alphaOff val="0"/>
              </a:schemeClr>
            </a:fillRef>
            <a:effectRef idx="0">
              <a:schemeClr val="accent2">
                <a:hueOff val="-1212803"/>
                <a:satOff val="-69940"/>
                <a:lumOff val="719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28C0077-A5C5-CE9A-3F87-1DFF515020F4}"/>
                </a:ext>
              </a:extLst>
            </p:cNvPr>
            <p:cNvSpPr txBox="1"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/>
                <a:t>Use activation cross-section to find number of protons</a:t>
              </a:r>
              <a:endParaRPr lang="en-US" sz="1400" kern="12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E4837B5-A046-5073-0197-E49D1AD53A5C}"/>
              </a:ext>
            </a:extLst>
          </p:cNvPr>
          <p:cNvGrpSpPr/>
          <p:nvPr/>
        </p:nvGrpSpPr>
        <p:grpSpPr>
          <a:xfrm>
            <a:off x="8943085" y="441892"/>
            <a:ext cx="1585025" cy="1020997"/>
            <a:chOff x="4522794" y="2205950"/>
            <a:chExt cx="1836550" cy="1101930"/>
          </a:xfrm>
          <a:solidFill>
            <a:srgbClr val="A5A5A5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19FB3F-1B56-6A88-FBA5-9001C20B4AFC}"/>
                </a:ext>
              </a:extLst>
            </p:cNvPr>
            <p:cNvSpPr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212803"/>
                <a:satOff val="-69940"/>
                <a:lumOff val="7190"/>
                <a:alphaOff val="0"/>
              </a:schemeClr>
            </a:fillRef>
            <a:effectRef idx="0">
              <a:schemeClr val="accent2">
                <a:hueOff val="-1212803"/>
                <a:satOff val="-69940"/>
                <a:lumOff val="719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EA7FFAA-1DE9-5E79-CC68-AD958B938E56}"/>
                </a:ext>
              </a:extLst>
            </p:cNvPr>
            <p:cNvSpPr txBox="1"/>
            <p:nvPr/>
          </p:nvSpPr>
          <p:spPr>
            <a:xfrm>
              <a:off x="4522794" y="2205950"/>
              <a:ext cx="1836550" cy="11019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993" tIns="94463" rIns="89993" bIns="94463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/>
                <a:t>Compare to current measured by BSI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0F06257-FB6D-30C1-8CDD-12E0628BFCEF}"/>
              </a:ext>
            </a:extLst>
          </p:cNvPr>
          <p:cNvGrpSpPr/>
          <p:nvPr/>
        </p:nvGrpSpPr>
        <p:grpSpPr>
          <a:xfrm>
            <a:off x="8461552" y="879574"/>
            <a:ext cx="338146" cy="84724"/>
            <a:chOff x="4098587" y="2711196"/>
            <a:chExt cx="391806" cy="91440"/>
          </a:xfrm>
        </p:grpSpPr>
        <p:sp>
          <p:nvSpPr>
            <p:cNvPr id="24" name="Straight Connector 3">
              <a:extLst>
                <a:ext uri="{FF2B5EF4-FFF2-40B4-BE49-F238E27FC236}">
                  <a16:creationId xmlns:a16="http://schemas.microsoft.com/office/drawing/2014/main" id="{90F4DB20-4D61-C44C-FFE5-87C9A6B11571}"/>
                </a:ext>
              </a:extLst>
            </p:cNvPr>
            <p:cNvSpPr/>
            <p:nvPr/>
          </p:nvSpPr>
          <p:spPr>
            <a:xfrm>
              <a:off x="4098587" y="2711196"/>
              <a:ext cx="391806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391806" y="4572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2">
                <a:hueOff val="-1164290"/>
                <a:satOff val="-67142"/>
                <a:lumOff val="6902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Straight Connector 4">
              <a:extLst>
                <a:ext uri="{FF2B5EF4-FFF2-40B4-BE49-F238E27FC236}">
                  <a16:creationId xmlns:a16="http://schemas.microsoft.com/office/drawing/2014/main" id="{5C5C1517-3150-6E74-2590-5B2562A2A286}"/>
                </a:ext>
              </a:extLst>
            </p:cNvPr>
            <p:cNvSpPr txBox="1"/>
            <p:nvPr/>
          </p:nvSpPr>
          <p:spPr>
            <a:xfrm>
              <a:off x="4283930" y="2754803"/>
              <a:ext cx="21120" cy="4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835DF1A-19E7-2C56-B83F-AC46C1F26045}"/>
              </a:ext>
            </a:extLst>
          </p:cNvPr>
          <p:cNvGrpSpPr/>
          <p:nvPr/>
        </p:nvGrpSpPr>
        <p:grpSpPr>
          <a:xfrm>
            <a:off x="7809359" y="6234893"/>
            <a:ext cx="3119812" cy="705182"/>
            <a:chOff x="7907318" y="6228336"/>
            <a:chExt cx="3119812" cy="70518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5344688-B083-5BF4-6829-44AEE493F9D9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017E36D-3E37-3334-4928-E8C6F5ED91CC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182A371F-6809-6986-AD81-6A183678D625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E06926DE-D9EA-330A-C4FF-3288EBB8A4F0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3F792184-531C-B0A8-CC67-F2BF95E1E4DA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B5217C62-FD8A-DB0E-694A-577C95905EA1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A0D2CCFE-299F-CD79-851F-4465FE26B0AC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C2AE2EC0-2AA8-0DC8-5BE0-E2BF99E7E077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29D03C7E-ABA7-32B0-0B59-1BB9B2748C7E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40" name="Rectangle 39" descr="Bar chart">
                    <a:extLst>
                      <a:ext uri="{FF2B5EF4-FFF2-40B4-BE49-F238E27FC236}">
                        <a16:creationId xmlns:a16="http://schemas.microsoft.com/office/drawing/2014/main" id="{FCB53C33-9B85-DAC2-4E4B-CA06D2C27060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3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3C17714D-C307-869E-43A0-A8DAEB6D2FBA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E67A5116-FE3A-1C4F-BB0F-308AAACA1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CDCC59E6-E3DF-CFD1-183D-0E7F118C35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CCC7E117-B104-A2E7-0C61-9AA4C5942F75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36" name="Rectangle 35" descr="Footprints">
                    <a:extLst>
                      <a:ext uri="{FF2B5EF4-FFF2-40B4-BE49-F238E27FC236}">
                        <a16:creationId xmlns:a16="http://schemas.microsoft.com/office/drawing/2014/main" id="{A9F02B60-A545-D5A3-07D1-F4598D05D06A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5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32A6CC39-03E2-BDA5-B6D6-49F603E3CAEB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B21D8730-3C13-BC9F-040A-84E41F72C6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0C302697-BC6B-6595-1B16-668878E084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816B528-A25C-53B3-F6ED-B952A3440F05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29" name="Rectangle 28" descr="Checkmark">
                <a:extLst>
                  <a:ext uri="{FF2B5EF4-FFF2-40B4-BE49-F238E27FC236}">
                    <a16:creationId xmlns:a16="http://schemas.microsoft.com/office/drawing/2014/main" id="{F2C538DE-D8D2-BCF6-2FFF-A47769B7265D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Rectangle 29" descr="Gears">
                <a:extLst>
                  <a:ext uri="{FF2B5EF4-FFF2-40B4-BE49-F238E27FC236}">
                    <a16:creationId xmlns:a16="http://schemas.microsoft.com/office/drawing/2014/main" id="{BF0477D0-C99D-1D49-1DA1-05FAE5127AEE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9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14" name="Rectangle 13" descr="Aqua blue watercolor stripes">
            <a:extLst>
              <a:ext uri="{FF2B5EF4-FFF2-40B4-BE49-F238E27FC236}">
                <a16:creationId xmlns:a16="http://schemas.microsoft.com/office/drawing/2014/main" id="{663FE658-522D-EFC0-5B95-9558AFD4EBF8}"/>
              </a:ext>
            </a:extLst>
          </p:cNvPr>
          <p:cNvSpPr/>
          <p:nvPr/>
        </p:nvSpPr>
        <p:spPr>
          <a:xfrm>
            <a:off x="7464884" y="4055294"/>
            <a:ext cx="2953719" cy="997209"/>
          </a:xfrm>
          <a:prstGeom prst="rect">
            <a:avLst/>
          </a:prstGeom>
          <a:blipFill dpi="0" rotWithShape="1">
            <a:blip r:embed="rId11">
              <a:alphaModFix amt="2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601A0A-41A8-135B-1142-9288263D2701}"/>
              </a:ext>
            </a:extLst>
          </p:cNvPr>
          <p:cNvCxnSpPr>
            <a:cxnSpLocks/>
          </p:cNvCxnSpPr>
          <p:nvPr/>
        </p:nvCxnSpPr>
        <p:spPr>
          <a:xfrm flipH="1">
            <a:off x="6801828" y="4482623"/>
            <a:ext cx="1276518" cy="1135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2669C54-0092-03EA-B24F-A5705BCD6A7D}"/>
              </a:ext>
            </a:extLst>
          </p:cNvPr>
          <p:cNvSpPr txBox="1"/>
          <p:nvPr/>
        </p:nvSpPr>
        <p:spPr>
          <a:xfrm>
            <a:off x="5712566" y="5661139"/>
            <a:ext cx="17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Spill integral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9CA3F-6508-4B8C-85A1-AE9685FCF3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5F50E-1E44-4EE1-AA29-F23D6AF882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1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C40957B-C31E-6063-DD0D-C3DC6DD3C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9" y="1396289"/>
            <a:ext cx="424900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Experimental Setup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386EA3-CD12-2257-FD2F-D95B7F89D068}"/>
              </a:ext>
            </a:extLst>
          </p:cNvPr>
          <p:cNvSpPr txBox="1"/>
          <p:nvPr/>
        </p:nvSpPr>
        <p:spPr>
          <a:xfrm>
            <a:off x="873453" y="3568711"/>
            <a:ext cx="5851050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82880" indent="-2286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Arial" panose="020B0604020202020204" pitchFamily="34" charset="0"/>
              <a:buChar char="•"/>
            </a:pPr>
            <a:r>
              <a:rPr lang="en-US" err="1"/>
              <a:t>Aluminium</a:t>
            </a:r>
            <a:r>
              <a:rPr lang="en-US"/>
              <a:t> foils - 99.999% purity (100 </a:t>
            </a:r>
            <a:r>
              <a:rPr lang="en-US" err="1"/>
              <a:t>μm</a:t>
            </a:r>
            <a:r>
              <a:rPr lang="en-US"/>
              <a:t> thick)  x 3</a:t>
            </a:r>
          </a:p>
          <a:p>
            <a:pPr marL="182880" indent="-2286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Arial" panose="020B0604020202020204" pitchFamily="34" charset="0"/>
              <a:buChar char="•"/>
            </a:pPr>
            <a:r>
              <a:rPr lang="en-US"/>
              <a:t>Copper foils - 99.99% purity (100 </a:t>
            </a:r>
            <a:r>
              <a:rPr lang="en-US" err="1"/>
              <a:t>μm</a:t>
            </a:r>
            <a:r>
              <a:rPr lang="en-US"/>
              <a:t> thick) x 3</a:t>
            </a:r>
          </a:p>
          <a:p>
            <a:pPr marL="182880" indent="-2286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Arial" panose="020B0604020202020204" pitchFamily="34" charset="0"/>
              <a:buChar char="•"/>
            </a:pPr>
            <a:r>
              <a:rPr lang="en-US" err="1"/>
              <a:t>Gafchromic</a:t>
            </a:r>
            <a:r>
              <a:rPr lang="en-US"/>
              <a:t> Films x2</a:t>
            </a:r>
          </a:p>
          <a:p>
            <a:pPr marL="182880" indent="-2286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Arial" panose="020B0604020202020204" pitchFamily="34" charset="0"/>
              <a:buChar char="•"/>
            </a:pPr>
            <a:r>
              <a:rPr lang="en-US"/>
              <a:t>Foils irradiated for ~ 30 mins </a:t>
            </a:r>
          </a:p>
          <a:p>
            <a:pPr marL="182880" indent="-2286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25" name="Freeform: Shape 20">
            <a:extLst>
              <a:ext uri="{FF2B5EF4-FFF2-40B4-BE49-F238E27FC236}">
                <a16:creationId xmlns:a16="http://schemas.microsoft.com/office/drawing/2014/main" id="{A86541C6-61B1-4DAA-B57A-EAF3F24F0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33310" y="1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 descr="A picture containing text, person, person, work-clothing&#10;&#10;Description automatically generated">
            <a:extLst>
              <a:ext uri="{FF2B5EF4-FFF2-40B4-BE49-F238E27FC236}">
                <a16:creationId xmlns:a16="http://schemas.microsoft.com/office/drawing/2014/main" id="{626909BC-B854-4719-0057-37B8E71509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" b="2982"/>
          <a:stretch/>
        </p:blipFill>
        <p:spPr>
          <a:xfrm>
            <a:off x="5142944" y="3"/>
            <a:ext cx="6069184" cy="2839783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3" y="106160"/>
                </a:lnTo>
                <a:cubicBezTo>
                  <a:pt x="5907891" y="1641596"/>
                  <a:pt x="4611168" y="2839783"/>
                  <a:pt x="3034592" y="2839783"/>
                </a:cubicBezTo>
                <a:cubicBezTo>
                  <a:pt x="1458016" y="2839783"/>
                  <a:pt x="161292" y="1641596"/>
                  <a:pt x="5360" y="106160"/>
                </a:cubicBezTo>
                <a:close/>
              </a:path>
            </a:pathLst>
          </a:custGeom>
        </p:spPr>
      </p:pic>
      <p:sp>
        <p:nvSpPr>
          <p:cNvPr id="26" name="Freeform: Shape 22">
            <a:extLst>
              <a:ext uri="{FF2B5EF4-FFF2-40B4-BE49-F238E27FC236}">
                <a16:creationId xmlns:a16="http://schemas.microsoft.com/office/drawing/2014/main" id="{71750011-2006-46BB-AFDE-C6E461752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93989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D693AECD-5F4B-206B-91EF-8A2E07E707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4" b="25357"/>
          <a:stretch/>
        </p:blipFill>
        <p:spPr>
          <a:xfrm>
            <a:off x="7190587" y="3124784"/>
            <a:ext cx="5001415" cy="3733214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3044952" y="0"/>
                </a:moveTo>
                <a:cubicBezTo>
                  <a:pt x="3780687" y="0"/>
                  <a:pt x="4455477" y="260939"/>
                  <a:pt x="4981824" y="695319"/>
                </a:cubicBezTo>
                <a:lnTo>
                  <a:pt x="5001415" y="713124"/>
                </a:lnTo>
                <a:lnTo>
                  <a:pt x="5001415" y="3733214"/>
                </a:lnTo>
                <a:lnTo>
                  <a:pt x="81043" y="3733214"/>
                </a:lnTo>
                <a:lnTo>
                  <a:pt x="61862" y="3658617"/>
                </a:lnTo>
                <a:cubicBezTo>
                  <a:pt x="21301" y="3460397"/>
                  <a:pt x="0" y="3255162"/>
                  <a:pt x="0" y="3044952"/>
                </a:cubicBezTo>
                <a:cubicBezTo>
                  <a:pt x="0" y="1363271"/>
                  <a:pt x="1363271" y="0"/>
                  <a:pt x="3044952" y="0"/>
                </a:cubicBez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B9A7D-1AF6-107A-4997-2747DE4F3C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588116" y="6199632"/>
            <a:ext cx="548640" cy="548640"/>
          </a:xfrm>
          <a:prstGeom prst="ellipse">
            <a:avLst/>
          </a:prstGeom>
          <a:solidFill>
            <a:srgbClr val="53473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B9FC9755-3F17-4A88-BC36-1FB3879279FF}" type="slidenum">
              <a:rPr lang="en-US" altLang="en-US" sz="1500">
                <a:solidFill>
                  <a:srgbClr val="FFFFFF"/>
                </a:solidFill>
              </a:rPr>
              <a:pPr algn="ctr">
                <a:spcAft>
                  <a:spcPts val="600"/>
                </a:spcAft>
              </a:pPr>
              <a:t>18</a:t>
            </a:fld>
            <a:endParaRPr lang="en-US" altLang="en-US" sz="1500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D9DCC7-9380-8FBA-5DF1-B30B40166AC6}"/>
              </a:ext>
            </a:extLst>
          </p:cNvPr>
          <p:cNvCxnSpPr>
            <a:cxnSpLocks/>
          </p:cNvCxnSpPr>
          <p:nvPr/>
        </p:nvCxnSpPr>
        <p:spPr>
          <a:xfrm flipH="1">
            <a:off x="8541904" y="4493347"/>
            <a:ext cx="940278" cy="31046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D32786D-EAAF-C0BD-98EB-F83809A27EDE}"/>
              </a:ext>
            </a:extLst>
          </p:cNvPr>
          <p:cNvSpPr txBox="1"/>
          <p:nvPr/>
        </p:nvSpPr>
        <p:spPr>
          <a:xfrm>
            <a:off x="7820326" y="4721650"/>
            <a:ext cx="1268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Gafchromic</a:t>
            </a:r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 Films</a:t>
            </a:r>
            <a:endParaRPr lang="en-GB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3AD651-CD58-02B0-6417-62F66F43050E}"/>
              </a:ext>
            </a:extLst>
          </p:cNvPr>
          <p:cNvSpPr txBox="1"/>
          <p:nvPr/>
        </p:nvSpPr>
        <p:spPr>
          <a:xfrm>
            <a:off x="9407292" y="5367981"/>
            <a:ext cx="126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Al Foils</a:t>
            </a:r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56A986-7D23-27B6-27A8-98FB6682F442}"/>
              </a:ext>
            </a:extLst>
          </p:cNvPr>
          <p:cNvSpPr txBox="1"/>
          <p:nvPr/>
        </p:nvSpPr>
        <p:spPr>
          <a:xfrm>
            <a:off x="10923829" y="4740666"/>
            <a:ext cx="126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Cu Foils</a:t>
            </a:r>
            <a:endParaRPr lang="en-GB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30CAAA-A9FC-81AA-FE50-D2E152BE53A7}"/>
              </a:ext>
            </a:extLst>
          </p:cNvPr>
          <p:cNvSpPr txBox="1"/>
          <p:nvPr/>
        </p:nvSpPr>
        <p:spPr>
          <a:xfrm>
            <a:off x="6972259" y="5901834"/>
            <a:ext cx="168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>
                    <a:lumMod val="95000"/>
                    <a:lumOff val="5000"/>
                  </a:schemeClr>
                </a:solidFill>
              </a:rPr>
              <a:t>Plastic spacer</a:t>
            </a:r>
            <a:endParaRPr lang="en-GB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900CFD9-D301-357B-4B79-6B6EC5FDE651}"/>
              </a:ext>
            </a:extLst>
          </p:cNvPr>
          <p:cNvCxnSpPr>
            <a:cxnSpLocks/>
          </p:cNvCxnSpPr>
          <p:nvPr/>
        </p:nvCxnSpPr>
        <p:spPr>
          <a:xfrm flipH="1">
            <a:off x="7632656" y="4792252"/>
            <a:ext cx="1659954" cy="1187329"/>
          </a:xfrm>
          <a:prstGeom prst="straightConnector1">
            <a:avLst/>
          </a:prstGeom>
          <a:ln w="19050"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462545-3692-3177-4C3D-036AF7CDD4E9}"/>
              </a:ext>
            </a:extLst>
          </p:cNvPr>
          <p:cNvCxnSpPr>
            <a:cxnSpLocks/>
          </p:cNvCxnSpPr>
          <p:nvPr/>
        </p:nvCxnSpPr>
        <p:spPr>
          <a:xfrm>
            <a:off x="9758694" y="4879379"/>
            <a:ext cx="1142784" cy="45953"/>
          </a:xfrm>
          <a:prstGeom prst="straightConnector1">
            <a:avLst/>
          </a:prstGeom>
          <a:ln w="127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2F51522-D4A7-2114-7910-5D18961FDA6F}"/>
              </a:ext>
            </a:extLst>
          </p:cNvPr>
          <p:cNvCxnSpPr>
            <a:cxnSpLocks/>
          </p:cNvCxnSpPr>
          <p:nvPr/>
        </p:nvCxnSpPr>
        <p:spPr>
          <a:xfrm>
            <a:off x="9747518" y="4988847"/>
            <a:ext cx="0" cy="44992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A371E-D443-4594-8CA5-DB392640B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5ABC3-0DF5-46F2-A089-F18EA442DC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27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7ABA2-D3FE-5345-648A-B5027A4C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2 Data Analysis</a:t>
            </a:r>
            <a:endParaRPr lang="en-GB" dirty="0"/>
          </a:p>
        </p:txBody>
      </p:sp>
      <p:graphicFrame>
        <p:nvGraphicFramePr>
          <p:cNvPr id="35" name="Content Placeholder 2">
            <a:extLst>
              <a:ext uri="{FF2B5EF4-FFF2-40B4-BE49-F238E27FC236}">
                <a16:creationId xmlns:a16="http://schemas.microsoft.com/office/drawing/2014/main" id="{8469D4DC-292E-995F-D020-5F7E6E8FAD7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84010846"/>
              </p:ext>
            </p:extLst>
          </p:nvPr>
        </p:nvGraphicFramePr>
        <p:xfrm>
          <a:off x="739748" y="518330"/>
          <a:ext cx="10968567" cy="3606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F908C-EEC5-450F-BA36-C572D74D2D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19</a:t>
            </a:fld>
            <a:endParaRPr lang="en-US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129379-6F67-1A09-68AB-C541196FF3D8}"/>
              </a:ext>
            </a:extLst>
          </p:cNvPr>
          <p:cNvGrpSpPr/>
          <p:nvPr/>
        </p:nvGrpSpPr>
        <p:grpSpPr>
          <a:xfrm>
            <a:off x="7809359" y="6234893"/>
            <a:ext cx="3119812" cy="705182"/>
            <a:chOff x="7907318" y="6228336"/>
            <a:chExt cx="3119812" cy="70518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14D54F3-573A-9CA3-DAC4-D6158E92B87E}"/>
                </a:ext>
              </a:extLst>
            </p:cNvPr>
            <p:cNvGrpSpPr/>
            <p:nvPr/>
          </p:nvGrpSpPr>
          <p:grpSpPr>
            <a:xfrm>
              <a:off x="7907318" y="6253577"/>
              <a:ext cx="3119812" cy="679941"/>
              <a:chOff x="1425723" y="6172217"/>
              <a:chExt cx="3119812" cy="67994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81C1193-1915-4A83-D698-1F571C4EC937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583E1101-5207-C971-65B9-AD9B242BEE02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2328E86-57F8-010D-FCF5-817E3DDB801A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tx1"/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D354D7F-C523-15D0-064F-C31436AA5487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ED55602-A703-46EC-16BC-187001F5F374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D9D3BEE5-60DE-51C3-D41F-0DA12D59F347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67102991-0D23-7F6D-3E12-05C65D008023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FD03B76F-DA83-AC83-6055-CD72BF5893D6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1" name="Rectangle 20" descr="Bar chart">
                    <a:extLst>
                      <a:ext uri="{FF2B5EF4-FFF2-40B4-BE49-F238E27FC236}">
                        <a16:creationId xmlns:a16="http://schemas.microsoft.com/office/drawing/2014/main" id="{5646CAB2-596D-667A-1730-52D18A931AC5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35DF463B-DD93-ABA3-0A06-6B610D83A55B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4FE532F6-6DA2-E67A-D3EB-E4CAF2C99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8530DD41-E860-C917-0AB7-CC1DFB96B7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D211887-9485-E010-6B02-1A4AAC38BDE3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17" name="Rectangle 16" descr="Footprints">
                    <a:extLst>
                      <a:ext uri="{FF2B5EF4-FFF2-40B4-BE49-F238E27FC236}">
                        <a16:creationId xmlns:a16="http://schemas.microsoft.com/office/drawing/2014/main" id="{2704CD69-4C5F-B76E-49B0-7DBEB9FA66D1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0F00453D-637F-A176-EF25-9DFEBBAF9805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0F7F3C4B-52E9-8C36-13D9-FA7F3CAA2D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01EE19F9-9CA3-B13E-E8DF-2134913CFBF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4BFF6F6-7336-5D15-73B7-6AFA23B06DC0}"/>
                </a:ext>
              </a:extLst>
            </p:cNvPr>
            <p:cNvGrpSpPr/>
            <p:nvPr/>
          </p:nvGrpSpPr>
          <p:grpSpPr>
            <a:xfrm>
              <a:off x="8062492" y="6228336"/>
              <a:ext cx="1113212" cy="365126"/>
              <a:chOff x="8062492" y="6228336"/>
              <a:chExt cx="1113212" cy="365126"/>
            </a:xfrm>
          </p:grpSpPr>
          <p:sp>
            <p:nvSpPr>
              <p:cNvPr id="10" name="Rectangle 9" descr="Checkmark">
                <a:extLst>
                  <a:ext uri="{FF2B5EF4-FFF2-40B4-BE49-F238E27FC236}">
                    <a16:creationId xmlns:a16="http://schemas.microsoft.com/office/drawing/2014/main" id="{D8153C52-5D5F-DF32-6BD2-F923434ADFD4}"/>
                  </a:ext>
                </a:extLst>
              </p:cNvPr>
              <p:cNvSpPr/>
              <p:nvPr/>
            </p:nvSpPr>
            <p:spPr>
              <a:xfrm>
                <a:off x="8903703" y="6275870"/>
                <a:ext cx="272001" cy="285426"/>
              </a:xfrm>
              <a:prstGeom prst="rect">
                <a:avLst/>
              </a:prstGeom>
              <a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2">
                  <a:hueOff val="-485121"/>
                  <a:satOff val="-27976"/>
                  <a:lumOff val="287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Rectangle 10" descr="Gears">
                <a:extLst>
                  <a:ext uri="{FF2B5EF4-FFF2-40B4-BE49-F238E27FC236}">
                    <a16:creationId xmlns:a16="http://schemas.microsoft.com/office/drawing/2014/main" id="{54EB9FCD-2E0E-3F65-1948-C778489EB8B4}"/>
                  </a:ext>
                </a:extLst>
              </p:cNvPr>
              <p:cNvSpPr/>
              <p:nvPr/>
            </p:nvSpPr>
            <p:spPr>
              <a:xfrm>
                <a:off x="8062492" y="6228336"/>
                <a:ext cx="399618" cy="365126"/>
              </a:xfrm>
              <a:prstGeom prst="rect">
                <a:avLst/>
              </a:prstGeom>
              <a:blipFill dpi="0" rotWithShape="1">
                <a:blip r:embed="rId13">
                  <a:alphaModFix amt="45000"/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21A582-9343-4B83-9A50-9DD0F9C1AA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2D048C-CE9C-4680-9C26-E2493A7549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5C18B82-EDD7-304E-45CE-542539B8134F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69096" t="39647" r="2500" b="14574"/>
          <a:stretch/>
        </p:blipFill>
        <p:spPr>
          <a:xfrm>
            <a:off x="3327121" y="3183458"/>
            <a:ext cx="5088010" cy="295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53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19781-A451-485F-992A-51149732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/>
              <a:t>Outline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D95B7-F88A-439E-BE0B-7112868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53FCC6B-D7F5-4115-9379-5BAC41F4CF5E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ECC77FBB-DEC8-04F1-E0BB-428176E5E0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620179"/>
              </p:ext>
            </p:extLst>
          </p:nvPr>
        </p:nvGraphicFramePr>
        <p:xfrm>
          <a:off x="792480" y="7960791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 descr="Gears">
            <a:extLst>
              <a:ext uri="{FF2B5EF4-FFF2-40B4-BE49-F238E27FC236}">
                <a16:creationId xmlns:a16="http://schemas.microsoft.com/office/drawing/2014/main" id="{E8547DB3-4DAA-D58F-7D24-B3744DE7508F}"/>
              </a:ext>
            </a:extLst>
          </p:cNvPr>
          <p:cNvSpPr/>
          <p:nvPr/>
        </p:nvSpPr>
        <p:spPr>
          <a:xfrm>
            <a:off x="1803745" y="2616891"/>
            <a:ext cx="812109" cy="812109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56F878-D3DC-A07A-CE87-92DF93381DE6}"/>
              </a:ext>
            </a:extLst>
          </p:cNvPr>
          <p:cNvGrpSpPr/>
          <p:nvPr/>
        </p:nvGrpSpPr>
        <p:grpSpPr>
          <a:xfrm>
            <a:off x="987079" y="3561142"/>
            <a:ext cx="2320312" cy="348046"/>
            <a:chOff x="8092" y="1660015"/>
            <a:chExt cx="2320312" cy="34804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BC6E9C-BF65-B574-CDE0-0152B211A4C3}"/>
                </a:ext>
              </a:extLst>
            </p:cNvPr>
            <p:cNvSpPr/>
            <p:nvPr/>
          </p:nvSpPr>
          <p:spPr>
            <a:xfrm>
              <a:off x="8092" y="1660015"/>
              <a:ext cx="2320312" cy="3480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E73B67-7B17-6AC0-A4A8-8809048CB0D8}"/>
                </a:ext>
              </a:extLst>
            </p:cNvPr>
            <p:cNvSpPr txBox="1"/>
            <p:nvPr/>
          </p:nvSpPr>
          <p:spPr>
            <a:xfrm>
              <a:off x="8092" y="1660015"/>
              <a:ext cx="2320312" cy="3480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200" kern="1200"/>
                <a:t>Background</a:t>
              </a:r>
            </a:p>
          </p:txBody>
        </p:sp>
      </p:grpSp>
      <p:sp>
        <p:nvSpPr>
          <p:cNvPr id="17" name="Rectangle 16" descr="Checkmark">
            <a:extLst>
              <a:ext uri="{FF2B5EF4-FFF2-40B4-BE49-F238E27FC236}">
                <a16:creationId xmlns:a16="http://schemas.microsoft.com/office/drawing/2014/main" id="{EEB04FA9-0FFF-8C5D-F9F2-77B98F2018B5}"/>
              </a:ext>
            </a:extLst>
          </p:cNvPr>
          <p:cNvSpPr/>
          <p:nvPr/>
        </p:nvSpPr>
        <p:spPr>
          <a:xfrm>
            <a:off x="4540755" y="2588794"/>
            <a:ext cx="812109" cy="812109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485121"/>
              <a:satOff val="-27976"/>
              <a:lumOff val="2876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5674AC-3FDE-5908-1229-2BE61EB26860}"/>
              </a:ext>
            </a:extLst>
          </p:cNvPr>
          <p:cNvGrpSpPr/>
          <p:nvPr/>
        </p:nvGrpSpPr>
        <p:grpSpPr>
          <a:xfrm>
            <a:off x="3916669" y="3554344"/>
            <a:ext cx="2366707" cy="434699"/>
            <a:chOff x="2734460" y="1573362"/>
            <a:chExt cx="2366707" cy="4346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F065CC0-5864-B1CC-E7A3-1DFFCD39CD47}"/>
                </a:ext>
              </a:extLst>
            </p:cNvPr>
            <p:cNvSpPr/>
            <p:nvPr/>
          </p:nvSpPr>
          <p:spPr>
            <a:xfrm>
              <a:off x="2734460" y="1660015"/>
              <a:ext cx="2320312" cy="3480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D3B0D3-E96F-A1CD-C24C-BE6735C166C6}"/>
                </a:ext>
              </a:extLst>
            </p:cNvPr>
            <p:cNvSpPr txBox="1"/>
            <p:nvPr/>
          </p:nvSpPr>
          <p:spPr>
            <a:xfrm>
              <a:off x="2780855" y="1573362"/>
              <a:ext cx="2320312" cy="3480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200" kern="1200"/>
                <a:t>Calibration Steps</a:t>
              </a:r>
            </a:p>
          </p:txBody>
        </p:sp>
      </p:grpSp>
      <p:sp>
        <p:nvSpPr>
          <p:cNvPr id="21" name="Rectangle 20" descr="Bar chart">
            <a:extLst>
              <a:ext uri="{FF2B5EF4-FFF2-40B4-BE49-F238E27FC236}">
                <a16:creationId xmlns:a16="http://schemas.microsoft.com/office/drawing/2014/main" id="{25F65FC7-2A0C-7B7E-512E-B49FD7099050}"/>
              </a:ext>
            </a:extLst>
          </p:cNvPr>
          <p:cNvSpPr/>
          <p:nvPr/>
        </p:nvSpPr>
        <p:spPr>
          <a:xfrm>
            <a:off x="7329377" y="2572328"/>
            <a:ext cx="812109" cy="812109"/>
          </a:xfrm>
          <a:prstGeom prst="rect">
            <a:avLst/>
          </a:prstGeom>
          <a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970242"/>
              <a:satOff val="-55952"/>
              <a:lumOff val="5752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5D49D28-9294-5109-8A52-E4B1C9C43EBC}"/>
              </a:ext>
            </a:extLst>
          </p:cNvPr>
          <p:cNvGrpSpPr/>
          <p:nvPr/>
        </p:nvGrpSpPr>
        <p:grpSpPr>
          <a:xfrm>
            <a:off x="6575276" y="3585290"/>
            <a:ext cx="2320312" cy="348046"/>
            <a:chOff x="5460827" y="1660015"/>
            <a:chExt cx="2320312" cy="34804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F70457E-04F1-2F00-F08B-C93F7BBBEFC8}"/>
                </a:ext>
              </a:extLst>
            </p:cNvPr>
            <p:cNvSpPr/>
            <p:nvPr/>
          </p:nvSpPr>
          <p:spPr>
            <a:xfrm>
              <a:off x="5460827" y="1660015"/>
              <a:ext cx="2320312" cy="3480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7ADBBB-02FA-97E9-A5F8-18F30CEA2138}"/>
                </a:ext>
              </a:extLst>
            </p:cNvPr>
            <p:cNvSpPr txBox="1"/>
            <p:nvPr/>
          </p:nvSpPr>
          <p:spPr>
            <a:xfrm>
              <a:off x="5460827" y="1660015"/>
              <a:ext cx="2320312" cy="3480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200" kern="1200"/>
                <a:t>Preliminary Results</a:t>
              </a:r>
            </a:p>
          </p:txBody>
        </p:sp>
      </p:grpSp>
      <p:sp>
        <p:nvSpPr>
          <p:cNvPr id="25" name="Rectangle 24" descr="Footprints">
            <a:extLst>
              <a:ext uri="{FF2B5EF4-FFF2-40B4-BE49-F238E27FC236}">
                <a16:creationId xmlns:a16="http://schemas.microsoft.com/office/drawing/2014/main" id="{36B40C0E-F9EC-2DA7-3340-E233990222E3}"/>
              </a:ext>
            </a:extLst>
          </p:cNvPr>
          <p:cNvSpPr/>
          <p:nvPr/>
        </p:nvSpPr>
        <p:spPr>
          <a:xfrm>
            <a:off x="9704452" y="2480966"/>
            <a:ext cx="812109" cy="812109"/>
          </a:xfrm>
          <a:prstGeom prst="rect">
            <a:avLst/>
          </a:prstGeom>
          <a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D79EC9-A653-6B48-922C-7F3CE54750D7}"/>
              </a:ext>
            </a:extLst>
          </p:cNvPr>
          <p:cNvGrpSpPr/>
          <p:nvPr/>
        </p:nvGrpSpPr>
        <p:grpSpPr>
          <a:xfrm>
            <a:off x="8917626" y="3561142"/>
            <a:ext cx="2320312" cy="348046"/>
            <a:chOff x="8187194" y="1660015"/>
            <a:chExt cx="2320312" cy="34804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47651FD-465B-B32E-C47E-61006F17341E}"/>
                </a:ext>
              </a:extLst>
            </p:cNvPr>
            <p:cNvSpPr/>
            <p:nvPr/>
          </p:nvSpPr>
          <p:spPr>
            <a:xfrm>
              <a:off x="8187194" y="1660015"/>
              <a:ext cx="2320312" cy="3480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A2F643C-8B9B-0A3D-3863-5CAF4E971E8E}"/>
                </a:ext>
              </a:extLst>
            </p:cNvPr>
            <p:cNvSpPr txBox="1"/>
            <p:nvPr/>
          </p:nvSpPr>
          <p:spPr>
            <a:xfrm>
              <a:off x="8187194" y="1660015"/>
              <a:ext cx="2320312" cy="3480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200" kern="1200"/>
                <a:t>Next steps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F7368A87-F220-8D08-195B-C9ED2D2AF99C}"/>
              </a:ext>
            </a:extLst>
          </p:cNvPr>
          <p:cNvSpPr txBox="1"/>
          <p:nvPr/>
        </p:nvSpPr>
        <p:spPr>
          <a:xfrm>
            <a:off x="838200" y="4003227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North Area beamlines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CEB8D5-8CE0-D6CA-6D13-1D231915E716}"/>
              </a:ext>
            </a:extLst>
          </p:cNvPr>
          <p:cNvSpPr txBox="1"/>
          <p:nvPr/>
        </p:nvSpPr>
        <p:spPr>
          <a:xfrm>
            <a:off x="838200" y="4387668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/>
              <a:t>SEM operating principle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BB28C-720E-FE13-F8BE-2B21E5EDF7A3}"/>
              </a:ext>
            </a:extLst>
          </p:cNvPr>
          <p:cNvSpPr txBox="1"/>
          <p:nvPr/>
        </p:nvSpPr>
        <p:spPr>
          <a:xfrm>
            <a:off x="838200" y="5130719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Why calibrate?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30AA58-3AF2-6F2E-5158-9FEA68F31074}"/>
              </a:ext>
            </a:extLst>
          </p:cNvPr>
          <p:cNvSpPr txBox="1"/>
          <p:nvPr/>
        </p:nvSpPr>
        <p:spPr>
          <a:xfrm>
            <a:off x="3836681" y="4018457"/>
            <a:ext cx="2657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Experimental setup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DC444F1-2099-8CF1-A902-97034B0D2324}"/>
              </a:ext>
            </a:extLst>
          </p:cNvPr>
          <p:cNvSpPr txBox="1"/>
          <p:nvPr/>
        </p:nvSpPr>
        <p:spPr>
          <a:xfrm>
            <a:off x="3832076" y="4486313"/>
            <a:ext cx="2901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/>
              <a:t>Activation measurement + calculations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22AFD7-915D-222D-0334-1B0AFB60F921}"/>
              </a:ext>
            </a:extLst>
          </p:cNvPr>
          <p:cNvSpPr txBox="1"/>
          <p:nvPr/>
        </p:nvSpPr>
        <p:spPr>
          <a:xfrm>
            <a:off x="3832075" y="5091834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Experimental setup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764258-6789-3387-2694-C7B440AF962C}"/>
              </a:ext>
            </a:extLst>
          </p:cNvPr>
          <p:cNvSpPr txBox="1"/>
          <p:nvPr/>
        </p:nvSpPr>
        <p:spPr>
          <a:xfrm>
            <a:off x="838199" y="4746278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POT and spill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806EB-920C-4871-9312-4B622494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9E74E-7E82-48DE-8438-555868C4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4" grpId="0"/>
      <p:bldP spid="36" grpId="0"/>
      <p:bldP spid="38" grpId="0"/>
      <p:bldP spid="40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75F5A0-96F5-5F86-EBDD-B4C78E826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862" y="476215"/>
            <a:ext cx="9236700" cy="11889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Preliminary Results </a:t>
            </a:r>
          </a:p>
        </p:txBody>
      </p:sp>
      <p:grpSp>
        <p:nvGrpSpPr>
          <p:cNvPr id="12" name="Group 15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424BE48-1920-15AF-02BC-333C1E64B22A}"/>
              </a:ext>
            </a:extLst>
          </p:cNvPr>
          <p:cNvSpPr/>
          <p:nvPr/>
        </p:nvSpPr>
        <p:spPr>
          <a:xfrm>
            <a:off x="7218947" y="6201462"/>
            <a:ext cx="4164416" cy="5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823C03-2B5C-E2C7-740B-2CDF08E9511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10600" y="63547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20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1A62734-8DB5-4FAE-9BC4-A7E81CD66FC9}"/>
                  </a:ext>
                </a:extLst>
              </p:cNvPr>
              <p:cNvSpPr/>
              <p:nvPr/>
            </p:nvSpPr>
            <p:spPr>
              <a:xfrm>
                <a:off x="-669012" y="3002600"/>
                <a:ext cx="6096000" cy="6577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𝑎𝑐𝑡𝑖𝑣𝑎𝑡𝑖𝑜𝑛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𝑏𝑠𝑖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1A62734-8DB5-4FAE-9BC4-A7E81CD66F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69012" y="3002600"/>
                <a:ext cx="6096000" cy="6577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BFBC7E4-8464-93BC-D9D9-2652414F1A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6" t="7473" r="6967" b="4654"/>
          <a:stretch/>
        </p:blipFill>
        <p:spPr>
          <a:xfrm>
            <a:off x="6018784" y="981405"/>
            <a:ext cx="5026997" cy="50885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D7ACDE-B55C-CFF1-8C7D-05C950F8217B}"/>
              </a:ext>
            </a:extLst>
          </p:cNvPr>
          <p:cNvSpPr txBox="1"/>
          <p:nvPr/>
        </p:nvSpPr>
        <p:spPr>
          <a:xfrm>
            <a:off x="6073941" y="655784"/>
            <a:ext cx="18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Current </a:t>
            </a:r>
            <a:r>
              <a:rPr lang="en-US" err="1">
                <a:solidFill>
                  <a:srgbClr val="FF0000"/>
                </a:solidFill>
              </a:rPr>
              <a:t>cf</a:t>
            </a:r>
            <a:r>
              <a:rPr lang="en-US">
                <a:solidFill>
                  <a:srgbClr val="FF0000"/>
                </a:solidFill>
              </a:rPr>
              <a:t>= 1.3e9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03EE34-5DA5-B9E8-A9F3-D8A83D315785}"/>
              </a:ext>
            </a:extLst>
          </p:cNvPr>
          <p:cNvCxnSpPr>
            <a:cxnSpLocks/>
            <a:endCxn id="10" idx="3"/>
          </p:cNvCxnSpPr>
          <p:nvPr/>
        </p:nvCxnSpPr>
        <p:spPr>
          <a:xfrm flipH="1" flipV="1">
            <a:off x="7886938" y="840450"/>
            <a:ext cx="1158122" cy="2658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99AD15-04D9-14BC-0BB8-FF10EA55A52F}"/>
              </a:ext>
            </a:extLst>
          </p:cNvPr>
          <p:cNvGrpSpPr/>
          <p:nvPr/>
        </p:nvGrpSpPr>
        <p:grpSpPr>
          <a:xfrm>
            <a:off x="1362361" y="4637795"/>
            <a:ext cx="2219039" cy="448555"/>
            <a:chOff x="5525157" y="2280975"/>
            <a:chExt cx="2881278" cy="89573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D44D9B-BFE0-389F-63B1-0CA0BE5DC63C}"/>
                </a:ext>
              </a:extLst>
            </p:cNvPr>
            <p:cNvSpPr txBox="1"/>
            <p:nvPr/>
          </p:nvSpPr>
          <p:spPr>
            <a:xfrm>
              <a:off x="5827325" y="2439173"/>
              <a:ext cx="2382176" cy="73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C</a:t>
              </a:r>
              <a:r>
                <a:rPr lang="en-US" b="1" baseline="-25000"/>
                <a:t>f </a:t>
              </a:r>
              <a:r>
                <a:rPr lang="en-US" b="1"/>
                <a:t>= 99.1 +/- 1.8%</a:t>
              </a:r>
              <a:endParaRPr lang="en-GB" b="1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31C6C0D-6BB4-A792-2673-3C3142F7ED13}"/>
                </a:ext>
              </a:extLst>
            </p:cNvPr>
            <p:cNvSpPr/>
            <p:nvPr/>
          </p:nvSpPr>
          <p:spPr>
            <a:xfrm>
              <a:off x="5525157" y="2280975"/>
              <a:ext cx="2881278" cy="895739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4D1B579-0643-6759-0C3C-75169FD47CB7}"/>
              </a:ext>
            </a:extLst>
          </p:cNvPr>
          <p:cNvSpPr txBox="1"/>
          <p:nvPr/>
        </p:nvSpPr>
        <p:spPr>
          <a:xfrm>
            <a:off x="4273031" y="3864578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 Plot from M. van Dijk </a:t>
            </a:r>
            <a:endParaRPr lang="en-GB" sz="1400" i="1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53F5E3D-684E-BEE3-A06D-48104867D150}"/>
              </a:ext>
            </a:extLst>
          </p:cNvPr>
          <p:cNvGrpSpPr/>
          <p:nvPr/>
        </p:nvGrpSpPr>
        <p:grpSpPr>
          <a:xfrm>
            <a:off x="7772401" y="6218917"/>
            <a:ext cx="3119812" cy="705182"/>
            <a:chOff x="7907318" y="6228336"/>
            <a:chExt cx="3119812" cy="70518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93AD78B-AD37-D064-FBCE-B3BA619B4A71}"/>
                </a:ext>
              </a:extLst>
            </p:cNvPr>
            <p:cNvGrpSpPr/>
            <p:nvPr/>
          </p:nvGrpSpPr>
          <p:grpSpPr>
            <a:xfrm>
              <a:off x="7907318" y="6283626"/>
              <a:ext cx="3119812" cy="649892"/>
              <a:chOff x="1425723" y="6202266"/>
              <a:chExt cx="3119812" cy="64989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ED480518-09FB-CC0E-B0CB-6F0E3E11A983}"/>
                  </a:ext>
                </a:extLst>
              </p:cNvPr>
              <p:cNvGrpSpPr/>
              <p:nvPr/>
            </p:nvGrpSpPr>
            <p:grpSpPr>
              <a:xfrm>
                <a:off x="2089419" y="6504112"/>
                <a:ext cx="1073258" cy="348046"/>
                <a:chOff x="2734460" y="1660015"/>
                <a:chExt cx="2320312" cy="348046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A8633611-FA51-5708-0481-732DE958867D}"/>
                    </a:ext>
                  </a:extLst>
                </p:cNvPr>
                <p:cNvSpPr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09216B1-4A9E-026F-39AB-6E9950CB4140}"/>
                    </a:ext>
                  </a:extLst>
                </p:cNvPr>
                <p:cNvSpPr txBox="1"/>
                <p:nvPr/>
              </p:nvSpPr>
              <p:spPr>
                <a:xfrm>
                  <a:off x="2734460" y="1660015"/>
                  <a:ext cx="2320312" cy="34804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t" anchorCtr="0">
                  <a:noAutofit/>
                </a:bodyPr>
                <a:lstStyle/>
                <a:p>
                  <a:pPr marL="0" lvl="0" indent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  <a:defRPr b="1"/>
                  </a:pPr>
                  <a:r>
                    <a:rPr lang="en-US" sz="800" kern="1200">
                      <a:solidFill>
                        <a:schemeClr val="bg1">
                          <a:lumMod val="75000"/>
                        </a:schemeClr>
                      </a:solidFill>
                    </a:rPr>
                    <a:t>Calibration Steps</a:t>
                  </a: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4043CA3-E322-92D2-B6B3-10038A1C74D3}"/>
                  </a:ext>
                </a:extLst>
              </p:cNvPr>
              <p:cNvGrpSpPr/>
              <p:nvPr/>
            </p:nvGrpSpPr>
            <p:grpSpPr>
              <a:xfrm>
                <a:off x="1425723" y="6202266"/>
                <a:ext cx="3119812" cy="647072"/>
                <a:chOff x="1425723" y="6202266"/>
                <a:chExt cx="3119812" cy="647072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415FC4E5-17BB-B124-118D-DCEA523C3BBF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F068FFF3-0726-96B0-57A0-848D470508BA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FDCC49F-F543-439A-C143-43B55E8ECD91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66BD0C07-4E8B-F965-3661-467CFA3ECCBA}"/>
                    </a:ext>
                  </a:extLst>
                </p:cNvPr>
                <p:cNvGrpSpPr/>
                <p:nvPr/>
              </p:nvGrpSpPr>
              <p:grpSpPr>
                <a:xfrm>
                  <a:off x="3083935" y="6512102"/>
                  <a:ext cx="914246" cy="282425"/>
                  <a:chOff x="5460827" y="1660015"/>
                  <a:chExt cx="2320312" cy="348046"/>
                </a:xfrm>
              </p:grpSpPr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2A577866-E638-CFA6-A5EE-42014FCAE170}"/>
                      </a:ext>
                    </a:extLst>
                  </p:cNvPr>
                  <p:cNvSpPr/>
                  <p:nvPr/>
                </p:nvSpPr>
                <p:spPr>
                  <a:xfrm>
                    <a:off x="5460827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97C9906C-5433-EE1D-D2BE-97BB44E5726C}"/>
                      </a:ext>
                    </a:extLst>
                  </p:cNvPr>
                  <p:cNvSpPr txBox="1"/>
                  <p:nvPr/>
                </p:nvSpPr>
                <p:spPr>
                  <a:xfrm>
                    <a:off x="5460827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tx1"/>
                        </a:solidFill>
                      </a:rPr>
                      <a:t>Preliminary Results</a:t>
                    </a:r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7B3BD951-4DB2-0B0C-0A8E-779A99D8CB47}"/>
                    </a:ext>
                  </a:extLst>
                </p:cNvPr>
                <p:cNvGrpSpPr/>
                <p:nvPr/>
              </p:nvGrpSpPr>
              <p:grpSpPr>
                <a:xfrm>
                  <a:off x="4001966" y="6202266"/>
                  <a:ext cx="543569" cy="592261"/>
                  <a:chOff x="8330070" y="-338869"/>
                  <a:chExt cx="2320312" cy="737292"/>
                </a:xfrm>
              </p:grpSpPr>
              <p:sp>
                <p:nvSpPr>
                  <p:cNvPr id="34" name="Rectangle 33" descr="Footprints">
                    <a:extLst>
                      <a:ext uri="{FF2B5EF4-FFF2-40B4-BE49-F238E27FC236}">
                        <a16:creationId xmlns:a16="http://schemas.microsoft.com/office/drawing/2014/main" id="{A8B9C672-09B6-CA67-DABD-25843ED226E3}"/>
                      </a:ext>
                    </a:extLst>
                  </p:cNvPr>
                  <p:cNvSpPr/>
                  <p:nvPr/>
                </p:nvSpPr>
                <p:spPr>
                  <a:xfrm>
                    <a:off x="8632705" y="-338869"/>
                    <a:ext cx="1290395" cy="348046"/>
                  </a:xfrm>
                  <a:prstGeom prst="rect">
                    <a:avLst/>
                  </a:prstGeom>
                  <a:blipFill dpi="0" rotWithShape="1">
                    <a:blip r:embed="rId4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3B7CF497-77E7-5957-37C3-4F1472FC5DBA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4292FB92-D22B-E065-777D-010CFB1E0A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01A7D675-692C-3115-00A0-E792A26DA4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28" name="Rectangle 27" descr="Gears">
              <a:extLst>
                <a:ext uri="{FF2B5EF4-FFF2-40B4-BE49-F238E27FC236}">
                  <a16:creationId xmlns:a16="http://schemas.microsoft.com/office/drawing/2014/main" id="{FCD3D618-94E5-E577-47D2-A0C5C7EADA4E}"/>
                </a:ext>
              </a:extLst>
            </p:cNvPr>
            <p:cNvSpPr/>
            <p:nvPr/>
          </p:nvSpPr>
          <p:spPr>
            <a:xfrm>
              <a:off x="8062492" y="6228336"/>
              <a:ext cx="399618" cy="365126"/>
            </a:xfrm>
            <a:prstGeom prst="rect">
              <a:avLst/>
            </a:prstGeom>
            <a:blipFill dpi="0" rotWithShape="1">
              <a:blip r:embed="rId6">
                <a:alphaModFix amt="45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6" name="Rectangle 45" descr="Bar chart">
            <a:extLst>
              <a:ext uri="{FF2B5EF4-FFF2-40B4-BE49-F238E27FC236}">
                <a16:creationId xmlns:a16="http://schemas.microsoft.com/office/drawing/2014/main" id="{A7AC3CF4-D552-D599-61C3-DAC44CF34263}"/>
              </a:ext>
            </a:extLst>
          </p:cNvPr>
          <p:cNvSpPr/>
          <p:nvPr/>
        </p:nvSpPr>
        <p:spPr>
          <a:xfrm>
            <a:off x="9649480" y="6219572"/>
            <a:ext cx="399619" cy="360476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970242"/>
              <a:satOff val="-55952"/>
              <a:lumOff val="5752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CF3ACA-1D89-29EA-E822-3639C5E38ECF}"/>
              </a:ext>
            </a:extLst>
          </p:cNvPr>
          <p:cNvGrpSpPr/>
          <p:nvPr/>
        </p:nvGrpSpPr>
        <p:grpSpPr>
          <a:xfrm>
            <a:off x="7772401" y="6237853"/>
            <a:ext cx="3119812" cy="685598"/>
            <a:chOff x="1425723" y="6163740"/>
            <a:chExt cx="3119812" cy="685598"/>
          </a:xfrm>
        </p:grpSpPr>
        <p:sp>
          <p:nvSpPr>
            <p:cNvPr id="58" name="Rectangle 57" descr="Checkmark">
              <a:extLst>
                <a:ext uri="{FF2B5EF4-FFF2-40B4-BE49-F238E27FC236}">
                  <a16:creationId xmlns:a16="http://schemas.microsoft.com/office/drawing/2014/main" id="{5BFA6AD6-7924-5042-BB18-CE129C9D51D1}"/>
                </a:ext>
              </a:extLst>
            </p:cNvPr>
            <p:cNvSpPr/>
            <p:nvPr/>
          </p:nvSpPr>
          <p:spPr>
            <a:xfrm>
              <a:off x="2446185" y="6163740"/>
              <a:ext cx="219272" cy="271643"/>
            </a:xfrm>
            <a:prstGeom prst="rect">
              <a:avLst/>
            </a:prstGeom>
            <a:blipFill dpi="0" rotWithShape="1">
              <a:blip r:embed="rId10">
                <a:alphaModFix amt="4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67D3594-7BEF-B59B-20C5-400AF93B8A92}"/>
                </a:ext>
              </a:extLst>
            </p:cNvPr>
            <p:cNvGrpSpPr/>
            <p:nvPr/>
          </p:nvGrpSpPr>
          <p:grpSpPr>
            <a:xfrm>
              <a:off x="1425723" y="6501292"/>
              <a:ext cx="3119812" cy="348046"/>
              <a:chOff x="1425723" y="6501292"/>
              <a:chExt cx="3119812" cy="348046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35FB4E80-7C60-3075-C72F-128179969F30}"/>
                  </a:ext>
                </a:extLst>
              </p:cNvPr>
              <p:cNvSpPr/>
              <p:nvPr/>
            </p:nvSpPr>
            <p:spPr>
              <a:xfrm>
                <a:off x="1425723" y="6501292"/>
                <a:ext cx="677608" cy="348046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0F53993-0946-C3EA-DDC5-050E1A845294}"/>
                  </a:ext>
                </a:extLst>
              </p:cNvPr>
              <p:cNvSpPr/>
              <p:nvPr/>
            </p:nvSpPr>
            <p:spPr>
              <a:xfrm>
                <a:off x="3083935" y="6512102"/>
                <a:ext cx="914246" cy="282425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B1AFEE3-98E5-752A-EB1B-DD8FE074C943}"/>
                  </a:ext>
                </a:extLst>
              </p:cNvPr>
              <p:cNvSpPr/>
              <p:nvPr/>
            </p:nvSpPr>
            <p:spPr>
              <a:xfrm>
                <a:off x="4001966" y="6514944"/>
                <a:ext cx="543569" cy="279583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2C2086F-A2A4-4BCD-84F2-2D64CF516027}"/>
              </a:ext>
            </a:extLst>
          </p:cNvPr>
          <p:cNvSpPr txBox="1"/>
          <p:nvPr/>
        </p:nvSpPr>
        <p:spPr>
          <a:xfrm>
            <a:off x="1522685" y="2496159"/>
            <a:ext cx="194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>
                <a:solidFill>
                  <a:srgbClr val="0070C0"/>
                </a:solidFill>
              </a:rPr>
              <a:t>Calibraction</a:t>
            </a:r>
            <a:r>
              <a:rPr lang="en-GB">
                <a:solidFill>
                  <a:srgbClr val="0070C0"/>
                </a:solidFill>
              </a:rPr>
              <a:t> Factor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310267-3418-4100-9A7E-82588EBBC9A0}"/>
              </a:ext>
            </a:extLst>
          </p:cNvPr>
          <p:cNvSpPr txBox="1"/>
          <p:nvPr/>
        </p:nvSpPr>
        <p:spPr>
          <a:xfrm>
            <a:off x="4201896" y="2621051"/>
            <a:ext cx="1918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Protons measured </a:t>
            </a:r>
          </a:p>
          <a:p>
            <a:r>
              <a:rPr lang="en-GB" sz="1400"/>
              <a:t>With activation method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0D106F-57F8-4C3B-88B8-BBC9E15037BF}"/>
              </a:ext>
            </a:extLst>
          </p:cNvPr>
          <p:cNvSpPr txBox="1"/>
          <p:nvPr/>
        </p:nvSpPr>
        <p:spPr>
          <a:xfrm>
            <a:off x="2218142" y="3987367"/>
            <a:ext cx="1559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Protons measured </a:t>
            </a:r>
          </a:p>
          <a:p>
            <a:r>
              <a:rPr lang="en-GB" sz="1400"/>
              <a:t>with BSI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84C722-EEF7-4C74-8ABA-CC36084A8DB1}"/>
              </a:ext>
            </a:extLst>
          </p:cNvPr>
          <p:cNvSpPr/>
          <p:nvPr/>
        </p:nvSpPr>
        <p:spPr>
          <a:xfrm>
            <a:off x="1234439" y="2807730"/>
            <a:ext cx="2229418" cy="95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12F2A9-08DE-4860-93FC-47F5BCE55D7D}"/>
              </a:ext>
            </a:extLst>
          </p:cNvPr>
          <p:cNvCxnSpPr/>
          <p:nvPr/>
        </p:nvCxnSpPr>
        <p:spPr>
          <a:xfrm>
            <a:off x="2512404" y="3595107"/>
            <a:ext cx="71790" cy="46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B5635B0-5FD4-4207-B7C2-3D3F8EE9F67E}"/>
              </a:ext>
            </a:extLst>
          </p:cNvPr>
          <p:cNvCxnSpPr>
            <a:cxnSpLocks/>
          </p:cNvCxnSpPr>
          <p:nvPr/>
        </p:nvCxnSpPr>
        <p:spPr>
          <a:xfrm flipV="1">
            <a:off x="3049618" y="2904949"/>
            <a:ext cx="1223413" cy="339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02EA97CF-9D36-4AC7-B039-8C6F293F37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48" name="Footer Placeholder 47">
            <a:extLst>
              <a:ext uri="{FF2B5EF4-FFF2-40B4-BE49-F238E27FC236}">
                <a16:creationId xmlns:a16="http://schemas.microsoft.com/office/drawing/2014/main" id="{D379BF5C-DC47-420B-879B-D5EF425633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70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EAE9C-D942-F367-31A9-A9241505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Conclusion and next steps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E471EF7-B3A7-09CE-3CB0-35CF3B8305D9}"/>
              </a:ext>
            </a:extLst>
          </p:cNvPr>
          <p:cNvSpPr/>
          <p:nvPr/>
        </p:nvSpPr>
        <p:spPr>
          <a:xfrm>
            <a:off x="7218947" y="6201462"/>
            <a:ext cx="4164416" cy="5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7E24C-8C2D-7C9A-BF61-4C7F7FD2898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7407" y="2389218"/>
            <a:ext cx="10143668" cy="34355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 dirty="0"/>
              <a:t>Data analysis is still ongoing</a:t>
            </a:r>
          </a:p>
          <a:p>
            <a:r>
              <a:rPr lang="en-US" sz="1800" dirty="0"/>
              <a:t>We will compare our results to each other to check for systematic errors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/>
              <a:t>We aim to:</a:t>
            </a:r>
          </a:p>
          <a:p>
            <a:pPr lvl="1"/>
            <a:r>
              <a:rPr lang="en-US" dirty="0"/>
              <a:t>Repeat the measurements in other target locations</a:t>
            </a:r>
          </a:p>
          <a:p>
            <a:pPr lvl="1"/>
            <a:r>
              <a:rPr lang="en-US" dirty="0"/>
              <a:t>Propose new BSI monitor design </a:t>
            </a:r>
            <a:r>
              <a:rPr lang="en-US" dirty="0" err="1"/>
              <a:t>optimised</a:t>
            </a:r>
            <a:r>
              <a:rPr lang="en-US" dirty="0"/>
              <a:t> for this kind of calibration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~easy (and ALARA ‘friendly’)  installation and removal of activation foil close to BSI foil</a:t>
            </a:r>
          </a:p>
          <a:p>
            <a:r>
              <a:rPr lang="en-US" sz="1800" dirty="0"/>
              <a:t>We plan to </a:t>
            </a:r>
            <a:r>
              <a:rPr lang="en-US" sz="1800" dirty="0" err="1"/>
              <a:t>standardise</a:t>
            </a:r>
            <a:r>
              <a:rPr lang="en-US" sz="1800" dirty="0"/>
              <a:t> the procedure to make it repeatable for regular implementation in these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970C3-A584-AF76-B9CF-719B3A62BF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36963" y="6312391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21</a:t>
            </a:fld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02EA2F-A4DD-9E7E-9F64-44F2339F917D}"/>
              </a:ext>
            </a:extLst>
          </p:cNvPr>
          <p:cNvGrpSpPr/>
          <p:nvPr/>
        </p:nvGrpSpPr>
        <p:grpSpPr>
          <a:xfrm>
            <a:off x="7712682" y="6222841"/>
            <a:ext cx="3119812" cy="705182"/>
            <a:chOff x="7907318" y="6228336"/>
            <a:chExt cx="3119812" cy="70518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418E99A-7506-2688-021B-3997CCE97747}"/>
                </a:ext>
              </a:extLst>
            </p:cNvPr>
            <p:cNvGrpSpPr/>
            <p:nvPr/>
          </p:nvGrpSpPr>
          <p:grpSpPr>
            <a:xfrm>
              <a:off x="7907318" y="6262056"/>
              <a:ext cx="3119812" cy="671462"/>
              <a:chOff x="1425723" y="6180696"/>
              <a:chExt cx="3119812" cy="671462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44568D-2744-9A56-1FA0-B319E7D58611}"/>
                  </a:ext>
                </a:extLst>
              </p:cNvPr>
              <p:cNvSpPr/>
              <p:nvPr/>
            </p:nvSpPr>
            <p:spPr>
              <a:xfrm>
                <a:off x="2089419" y="6504112"/>
                <a:ext cx="1073258" cy="348046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A807B1F-7681-BF8F-D54B-63F4930AE986}"/>
                  </a:ext>
                </a:extLst>
              </p:cNvPr>
              <p:cNvGrpSpPr/>
              <p:nvPr/>
            </p:nvGrpSpPr>
            <p:grpSpPr>
              <a:xfrm>
                <a:off x="1425723" y="6180696"/>
                <a:ext cx="3119812" cy="668642"/>
                <a:chOff x="1425723" y="6180696"/>
                <a:chExt cx="3119812" cy="668642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3B7E62C1-086E-8966-11D6-0D4B78E97060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5D1D77D4-A257-DC68-41A7-BCAD5DFF2D5E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BDD5CCA4-71EF-5D3E-9391-2CF1F873576A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Background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4C561A77-244F-CAAF-AB2E-CF853C687535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8" name="Rectangle 27" descr="Bar chart">
                    <a:extLst>
                      <a:ext uri="{FF2B5EF4-FFF2-40B4-BE49-F238E27FC236}">
                        <a16:creationId xmlns:a16="http://schemas.microsoft.com/office/drawing/2014/main" id="{48036259-3AEB-4021-C178-2D100B9AE1A3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2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F7D52C73-27F2-0754-E9FD-81ACCBD96FC8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BB05682-C11E-B8A6-722F-3407451499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D67B89AE-F333-1CD8-C28D-BB7D69E5529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CABA1BD-81D4-C0F1-10F2-4B0271E550AB}"/>
                    </a:ext>
                  </a:extLst>
                </p:cNvPr>
                <p:cNvGrpSpPr/>
                <p:nvPr/>
              </p:nvGrpSpPr>
              <p:grpSpPr>
                <a:xfrm>
                  <a:off x="4001966" y="6514944"/>
                  <a:ext cx="543569" cy="279583"/>
                  <a:chOff x="8187194" y="1660015"/>
                  <a:chExt cx="2320312" cy="348046"/>
                </a:xfrm>
              </p:grpSpPr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8375F0D4-E60E-2307-18E3-EAB77BA29483}"/>
                      </a:ext>
                    </a:extLst>
                  </p:cNvPr>
                  <p:cNvSpPr/>
                  <p:nvPr/>
                </p:nvSpPr>
                <p:spPr>
                  <a:xfrm>
                    <a:off x="8187194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CCF9BB7-E95D-1555-E752-0ECBF7B9C8ED}"/>
                      </a:ext>
                    </a:extLst>
                  </p:cNvPr>
                  <p:cNvSpPr txBox="1"/>
                  <p:nvPr/>
                </p:nvSpPr>
                <p:spPr>
                  <a:xfrm>
                    <a:off x="8187194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tx1"/>
                        </a:solidFill>
                      </a:rPr>
                      <a:t>Next steps</a:t>
                    </a:r>
                  </a:p>
                </p:txBody>
              </p:sp>
            </p:grpSp>
          </p:grpSp>
        </p:grpSp>
        <p:sp>
          <p:nvSpPr>
            <p:cNvPr id="18" name="Rectangle 17" descr="Gears">
              <a:extLst>
                <a:ext uri="{FF2B5EF4-FFF2-40B4-BE49-F238E27FC236}">
                  <a16:creationId xmlns:a16="http://schemas.microsoft.com/office/drawing/2014/main" id="{9AD996E5-C9DB-66C2-CEA9-C5E37AC7A4E7}"/>
                </a:ext>
              </a:extLst>
            </p:cNvPr>
            <p:cNvSpPr/>
            <p:nvPr/>
          </p:nvSpPr>
          <p:spPr>
            <a:xfrm>
              <a:off x="8062492" y="6228336"/>
              <a:ext cx="399618" cy="365126"/>
            </a:xfrm>
            <a:prstGeom prst="rect">
              <a:avLst/>
            </a:prstGeom>
            <a:blipFill dpi="0" rotWithShape="1">
              <a:blip r:embed="rId4">
                <a:alphaModFix amt="45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37" name="Rectangle 36" descr="Checkmark">
            <a:extLst>
              <a:ext uri="{FF2B5EF4-FFF2-40B4-BE49-F238E27FC236}">
                <a16:creationId xmlns:a16="http://schemas.microsoft.com/office/drawing/2014/main" id="{12B01222-DAB3-092A-20F9-E73F769A8265}"/>
              </a:ext>
            </a:extLst>
          </p:cNvPr>
          <p:cNvSpPr/>
          <p:nvPr/>
        </p:nvSpPr>
        <p:spPr>
          <a:xfrm>
            <a:off x="8754170" y="6268432"/>
            <a:ext cx="254492" cy="296914"/>
          </a:xfrm>
          <a:prstGeom prst="rect">
            <a:avLst/>
          </a:prstGeom>
          <a:blipFill dpi="0" rotWithShape="1">
            <a:blip r:embed="rId6">
              <a:alphaModFix amt="4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C4D9A8-2AB5-105B-0BE6-DA6FA6CE8AAF}"/>
              </a:ext>
            </a:extLst>
          </p:cNvPr>
          <p:cNvSpPr txBox="1"/>
          <p:nvPr/>
        </p:nvSpPr>
        <p:spPr>
          <a:xfrm>
            <a:off x="8344787" y="6587967"/>
            <a:ext cx="1073258" cy="34804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b="1"/>
            </a:pPr>
            <a:r>
              <a:rPr lang="en-US" sz="800" kern="1200">
                <a:solidFill>
                  <a:schemeClr val="bg1">
                    <a:lumMod val="75000"/>
                  </a:schemeClr>
                </a:solidFill>
              </a:rPr>
              <a:t>Calibration Steps</a:t>
            </a:r>
          </a:p>
        </p:txBody>
      </p:sp>
      <p:sp>
        <p:nvSpPr>
          <p:cNvPr id="39" name="Rectangle 38" descr="Footprints">
            <a:extLst>
              <a:ext uri="{FF2B5EF4-FFF2-40B4-BE49-F238E27FC236}">
                <a16:creationId xmlns:a16="http://schemas.microsoft.com/office/drawing/2014/main" id="{D26A6A8F-1B7D-EB6F-996A-6DBE7C25C13F}"/>
              </a:ext>
            </a:extLst>
          </p:cNvPr>
          <p:cNvSpPr/>
          <p:nvPr/>
        </p:nvSpPr>
        <p:spPr>
          <a:xfrm>
            <a:off x="10363760" y="6273134"/>
            <a:ext cx="341423" cy="282024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C70A3-E754-4663-AFCB-80FDCE3FA6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880DD-201F-4E38-AFEC-A553D99627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54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Question mark symbol">
            <a:extLst>
              <a:ext uri="{FF2B5EF4-FFF2-40B4-BE49-F238E27FC236}">
                <a16:creationId xmlns:a16="http://schemas.microsoft.com/office/drawing/2014/main" id="{49ACCD4F-42A6-F2EC-10CE-E1058C8C5C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80FB83-974C-2277-7E4F-3FC7080CED95}"/>
              </a:ext>
            </a:extLst>
          </p:cNvPr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098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6FD4-8C80-57EC-531D-0D051F8E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 of statistical error on BSI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23E70-D07C-652F-8546-EC04F600F4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4603F1-50C2-55B3-891D-6C9E66927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31" y="2020808"/>
            <a:ext cx="4425823" cy="2950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C1BECD-C0D7-E98D-C0F8-6572839A8E92}"/>
              </a:ext>
            </a:extLst>
          </p:cNvPr>
          <p:cNvSpPr txBox="1"/>
          <p:nvPr/>
        </p:nvSpPr>
        <p:spPr>
          <a:xfrm>
            <a:off x="568732" y="1826792"/>
            <a:ext cx="4078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Deviation from mean for integrated </a:t>
            </a:r>
            <a:r>
              <a:rPr lang="en-GB" sz="1600" err="1"/>
              <a:t>adc</a:t>
            </a:r>
            <a:r>
              <a:rPr lang="en-GB" sz="1600"/>
              <a:t> counts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B66110-81DE-5887-86B4-B62E453C6B40}"/>
              </a:ext>
            </a:extLst>
          </p:cNvPr>
          <p:cNvSpPr txBox="1"/>
          <p:nvPr/>
        </p:nvSpPr>
        <p:spPr>
          <a:xfrm>
            <a:off x="926253" y="5165372"/>
            <a:ext cx="4159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variation on individual measurement ~2%</a:t>
            </a:r>
          </a:p>
          <a:p>
            <a:r>
              <a:rPr lang="en-US" sz="1600"/>
              <a:t>But this includes variation of the beam intensity</a:t>
            </a:r>
          </a:p>
          <a:p>
            <a:endParaRPr lang="en-GB" sz="16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0C53C5-8DC6-4BDA-DECD-9D09E4B5EE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16" t="12859" r="15839" b="5096"/>
          <a:stretch/>
        </p:blipFill>
        <p:spPr>
          <a:xfrm>
            <a:off x="5173987" y="2282866"/>
            <a:ext cx="2983489" cy="29865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0D57DA-E917-3D7F-706C-E63A792D2523}"/>
              </a:ext>
            </a:extLst>
          </p:cNvPr>
          <p:cNvSpPr txBox="1"/>
          <p:nvPr/>
        </p:nvSpPr>
        <p:spPr>
          <a:xfrm>
            <a:off x="4793254" y="1823920"/>
            <a:ext cx="3673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Check for correlation between BSI and BCT measurements</a:t>
            </a:r>
            <a:endParaRPr lang="en-GB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F81FBF-39BA-E39F-20EA-85F09E53EA06}"/>
              </a:ext>
            </a:extLst>
          </p:cNvPr>
          <p:cNvSpPr txBox="1"/>
          <p:nvPr/>
        </p:nvSpPr>
        <p:spPr>
          <a:xfrm>
            <a:off x="8520550" y="1783346"/>
            <a:ext cx="4212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Apply correlation correction to </a:t>
            </a:r>
            <a:r>
              <a:rPr lang="en-US" sz="1600" err="1"/>
              <a:t>bsi</a:t>
            </a:r>
            <a:r>
              <a:rPr lang="en-US" sz="1600"/>
              <a:t> data</a:t>
            </a:r>
            <a:endParaRPr lang="en-GB" sz="16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02F6C43-1C95-8F12-A4BC-4C32EA2306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446" t="12655" r="15061" b="5066"/>
          <a:stretch/>
        </p:blipFill>
        <p:spPr>
          <a:xfrm>
            <a:off x="8520550" y="2081325"/>
            <a:ext cx="3230120" cy="32244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41D4016-EDA5-7384-2FFD-4EAD834F9DAA}"/>
              </a:ext>
            </a:extLst>
          </p:cNvPr>
          <p:cNvSpPr txBox="1"/>
          <p:nvPr/>
        </p:nvSpPr>
        <p:spPr>
          <a:xfrm>
            <a:off x="8731568" y="5305812"/>
            <a:ext cx="33894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new variation on BSI measurement: 1.2%</a:t>
            </a:r>
          </a:p>
          <a:p>
            <a:r>
              <a:rPr lang="en-US" sz="1400"/>
              <a:t> Error on total </a:t>
            </a:r>
            <a:r>
              <a:rPr lang="en-US" sz="1400" err="1"/>
              <a:t>adc</a:t>
            </a:r>
            <a:r>
              <a:rPr lang="en-US" sz="1400"/>
              <a:t> counts = error on the mean (0.11%)</a:t>
            </a:r>
          </a:p>
          <a:p>
            <a:endParaRPr lang="en-GB" sz="1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15182-3973-585F-9409-65109BA4476C}"/>
              </a:ext>
            </a:extLst>
          </p:cNvPr>
          <p:cNvSpPr txBox="1"/>
          <p:nvPr/>
        </p:nvSpPr>
        <p:spPr>
          <a:xfrm>
            <a:off x="2440766" y="4805390"/>
            <a:ext cx="643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Error 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DE34F7-0E4B-A866-3A51-D771A01FDDDC}"/>
              </a:ext>
            </a:extLst>
          </p:cNvPr>
          <p:cNvSpPr txBox="1"/>
          <p:nvPr/>
        </p:nvSpPr>
        <p:spPr>
          <a:xfrm>
            <a:off x="5874345" y="5269398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2 Plots from M. van Dijk </a:t>
            </a:r>
            <a:endParaRPr lang="en-GB" sz="1400" i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49332-93C0-4B2E-8B1E-CF12318283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16/12/2022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847CF-323D-4066-B6EE-093A2041836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BI Day - Luana Parsons França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58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F7CA5E-19AE-5248-A549-3DEC351583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316" y="1215632"/>
            <a:ext cx="6780700" cy="4424406"/>
          </a:xfrm>
          <a:prstGeom prst="rect">
            <a:avLst/>
          </a:prstGeom>
        </p:spPr>
      </p:pic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2C0F5-D1C4-E24A-8353-49FFEE3EB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Location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ADEF72-8D82-FFC9-1ED8-2B1324A318B6}"/>
              </a:ext>
            </a:extLst>
          </p:cNvPr>
          <p:cNvSpPr/>
          <p:nvPr/>
        </p:nvSpPr>
        <p:spPr>
          <a:xfrm>
            <a:off x="4777316" y="925866"/>
            <a:ext cx="3395662" cy="20828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CB0BFF-52EC-2C44-8756-1DFE7E74E92C}"/>
              </a:ext>
            </a:extLst>
          </p:cNvPr>
          <p:cNvSpPr/>
          <p:nvPr/>
        </p:nvSpPr>
        <p:spPr>
          <a:xfrm>
            <a:off x="5726853" y="1273387"/>
            <a:ext cx="883920" cy="12827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C1582-98BB-ECC3-D4A8-177760D2CBCB}"/>
              </a:ext>
            </a:extLst>
          </p:cNvPr>
          <p:cNvSpPr/>
          <p:nvPr/>
        </p:nvSpPr>
        <p:spPr>
          <a:xfrm rot="610437">
            <a:off x="6469649" y="1670455"/>
            <a:ext cx="603841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E54B00E-5F8F-68EC-B06A-3A8E9CE6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CC6B-D7F5-4115-9379-5BAC41F4CF5E}" type="slidenum">
              <a:rPr lang="en-GB" smtClean="0"/>
              <a:t>3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9C4827-F01A-A710-8D4C-029F4B66B3F6}"/>
              </a:ext>
            </a:extLst>
          </p:cNvPr>
          <p:cNvGrpSpPr/>
          <p:nvPr/>
        </p:nvGrpSpPr>
        <p:grpSpPr>
          <a:xfrm>
            <a:off x="7749243" y="6299539"/>
            <a:ext cx="3119812" cy="688418"/>
            <a:chOff x="7920948" y="6251740"/>
            <a:chExt cx="3119812" cy="68841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10BD493-225C-FA35-3D1D-BEED1A9A710C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5808282-4520-644F-83EA-7E8D5436E528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34" name="Rectangle 33" descr="Checkmark">
                  <a:extLst>
                    <a:ext uri="{FF2B5EF4-FFF2-40B4-BE49-F238E27FC236}">
                      <a16:creationId xmlns:a16="http://schemas.microsoft.com/office/drawing/2014/main" id="{61FD2132-C354-10E0-1370-7F124145DDD5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3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9CD3FE2D-5397-6F3C-F92A-066A83CBBDA8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1AFE615E-249F-59E7-A88F-16841165E32F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577B647E-3FC3-0107-4679-02003F9A7B44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F601EC0-1B7C-1068-A806-6378F26F5BBC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D645409B-077D-8BBA-86D5-B91E9E32C5CF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40389C0A-8912-FA28-A0F0-7A4DEF9F918A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0F6502EC-0F14-B77F-503F-E74290084272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FF850E76-BEA6-538B-F701-8BF43341A258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28" name="Rectangle 27" descr="Bar chart">
                    <a:extLst>
                      <a:ext uri="{FF2B5EF4-FFF2-40B4-BE49-F238E27FC236}">
                        <a16:creationId xmlns:a16="http://schemas.microsoft.com/office/drawing/2014/main" id="{A32BDD96-8C71-E643-73DD-84D07C178A0B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5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A30F7557-2ABC-610F-2AB9-7060F25079F7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795D03A4-694E-C0B0-5257-13418F7EDA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EAB4A2EA-6D55-2311-51F2-197689E5975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880E007F-2BC8-F3F6-9150-B3258DE10978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24" name="Rectangle 23" descr="Footprints">
                    <a:extLst>
                      <a:ext uri="{FF2B5EF4-FFF2-40B4-BE49-F238E27FC236}">
                        <a16:creationId xmlns:a16="http://schemas.microsoft.com/office/drawing/2014/main" id="{AF8422F2-089A-7766-0E95-F86F286C56F7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A39F057A-8485-1436-022E-43AA091A223D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A31475E9-8CE4-94DA-43FE-11966CA74C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9D0BA287-6846-0BE9-A657-E63DFE1622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18" name="Rectangle 17" descr="Gears">
              <a:extLst>
                <a:ext uri="{FF2B5EF4-FFF2-40B4-BE49-F238E27FC236}">
                  <a16:creationId xmlns:a16="http://schemas.microsoft.com/office/drawing/2014/main" id="{22B40375-CE30-632D-3442-2676FE39C633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720B36-FE2C-4C1A-BB24-EAD9C33DA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B66D9-6C25-4CFD-812F-FD1E51850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46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751A431-ECBB-4F96-AA64-5504B5DD27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49" t="272" r="29925" b="49628"/>
          <a:stretch/>
        </p:blipFill>
        <p:spPr>
          <a:xfrm>
            <a:off x="988579" y="1232852"/>
            <a:ext cx="6580384" cy="391636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CEB17B-D083-4896-9F04-6270016F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9222" y="1264978"/>
            <a:ext cx="8596668" cy="1320800"/>
          </a:xfrm>
        </p:spPr>
        <p:txBody>
          <a:bodyPr/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North Area Beamlines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03B99-C176-403E-A2FA-01252A1F9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66B381-1E29-45E6-BD0E-A9F6CE840F32}"/>
              </a:ext>
            </a:extLst>
          </p:cNvPr>
          <p:cNvCxnSpPr>
            <a:cxnSpLocks/>
          </p:cNvCxnSpPr>
          <p:nvPr/>
        </p:nvCxnSpPr>
        <p:spPr>
          <a:xfrm>
            <a:off x="3385890" y="3274715"/>
            <a:ext cx="373964" cy="840376"/>
          </a:xfrm>
          <a:prstGeom prst="straightConnector1">
            <a:avLst/>
          </a:prstGeom>
          <a:ln w="952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C2FAE0E1-8F35-EAC4-71F5-128B9A0F39B3}"/>
              </a:ext>
            </a:extLst>
          </p:cNvPr>
          <p:cNvSpPr/>
          <p:nvPr/>
        </p:nvSpPr>
        <p:spPr>
          <a:xfrm>
            <a:off x="711201" y="1387211"/>
            <a:ext cx="1767840" cy="17894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574F43-222E-4F18-8548-CE047105155E}"/>
              </a:ext>
            </a:extLst>
          </p:cNvPr>
          <p:cNvSpPr/>
          <p:nvPr/>
        </p:nvSpPr>
        <p:spPr>
          <a:xfrm>
            <a:off x="8369559" y="5542466"/>
            <a:ext cx="353008" cy="3651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B67C6D-BCAA-E44C-6C23-BF48234A047C}"/>
              </a:ext>
            </a:extLst>
          </p:cNvPr>
          <p:cNvSpPr txBox="1"/>
          <p:nvPr/>
        </p:nvSpPr>
        <p:spPr>
          <a:xfrm rot="10800000" flipV="1">
            <a:off x="8912664" y="4838586"/>
            <a:ext cx="27431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Nearest Beam Current Transformer is in the SPS ring (before extraction)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C72592-3FDA-4A6E-A874-436E165A7DB0}"/>
              </a:ext>
            </a:extLst>
          </p:cNvPr>
          <p:cNvSpPr/>
          <p:nvPr/>
        </p:nvSpPr>
        <p:spPr>
          <a:xfrm>
            <a:off x="988579" y="1191915"/>
            <a:ext cx="3395662" cy="20828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1771E7-0BBC-164F-4D50-4F6F967C6309}"/>
              </a:ext>
            </a:extLst>
          </p:cNvPr>
          <p:cNvSpPr/>
          <p:nvPr/>
        </p:nvSpPr>
        <p:spPr>
          <a:xfrm rot="610437">
            <a:off x="2410116" y="2195727"/>
            <a:ext cx="842932" cy="705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B0F805E-6CED-6647-20F1-24CB7A56DE6D}"/>
              </a:ext>
            </a:extLst>
          </p:cNvPr>
          <p:cNvGrpSpPr/>
          <p:nvPr/>
        </p:nvGrpSpPr>
        <p:grpSpPr>
          <a:xfrm>
            <a:off x="7783619" y="6267337"/>
            <a:ext cx="3119812" cy="688418"/>
            <a:chOff x="7920948" y="6251740"/>
            <a:chExt cx="3119812" cy="68841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59D3372-4D73-1CF2-D257-257462A72BFD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A1816B2-6100-5ADE-0624-3D49EA350FC4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36" name="Rectangle 35" descr="Checkmark">
                  <a:extLst>
                    <a:ext uri="{FF2B5EF4-FFF2-40B4-BE49-F238E27FC236}">
                      <a16:creationId xmlns:a16="http://schemas.microsoft.com/office/drawing/2014/main" id="{36A3A154-EA4C-1E07-8F2F-F8988E6CF064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4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9B191AF3-79DF-86D1-2CCD-D9EA6519F76E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BD490FE8-B434-A1CB-8469-38BB92F69758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9F9E5E50-7352-63E2-9A4D-747CD47AD12C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F41093A5-25F4-0121-73E3-E18224868E1F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5FBD6703-F9DC-89A0-5823-76B090444391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D832054F-4BE0-92AE-A0CF-727F5CAAF179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950E22C7-8171-EE6C-F98C-D21A39A45D3D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C16C950C-1E7E-B1E4-2B92-354F33E62004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30" name="Rectangle 29" descr="Bar chart">
                    <a:extLst>
                      <a:ext uri="{FF2B5EF4-FFF2-40B4-BE49-F238E27FC236}">
                        <a16:creationId xmlns:a16="http://schemas.microsoft.com/office/drawing/2014/main" id="{2D7A5521-DB0C-A119-8CC8-3E6968BA51F5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4B3E57F7-1364-8665-D8ED-F40954626AB0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25BC7261-A063-3C9D-0E8F-81FA850BD9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73804055-3316-0A75-3F40-59B832E18E3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65E65CEE-3F98-B4D2-1FB3-2216EECD85A5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26" name="Rectangle 25" descr="Footprints">
                    <a:extLst>
                      <a:ext uri="{FF2B5EF4-FFF2-40B4-BE49-F238E27FC236}">
                        <a16:creationId xmlns:a16="http://schemas.microsoft.com/office/drawing/2014/main" id="{0D4E10F7-2835-CFD5-F09D-438CC9C887CA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8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3066D141-62AD-F40A-218A-A1B35125D9B1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EEBE6DCE-431A-A092-1FDE-02D7C4E03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9" name="TextBox 28">
                      <a:extLst>
                        <a:ext uri="{FF2B5EF4-FFF2-40B4-BE49-F238E27FC236}">
                          <a16:creationId xmlns:a16="http://schemas.microsoft.com/office/drawing/2014/main" id="{C41804E2-8B60-B85A-1DF4-8B664FFA92C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20" name="Rectangle 19" descr="Gears">
              <a:extLst>
                <a:ext uri="{FF2B5EF4-FFF2-40B4-BE49-F238E27FC236}">
                  <a16:creationId xmlns:a16="http://schemas.microsoft.com/office/drawing/2014/main" id="{692D0EF5-262F-EA14-9A8D-85E6D2738B70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9181-4B88-4760-8302-5A6A6F693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08096-208C-48B6-974C-BDF4F75A2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FE9138-5A28-499A-800E-B67E98D7BEC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13687"/>
          <a:stretch/>
        </p:blipFill>
        <p:spPr>
          <a:xfrm>
            <a:off x="793843" y="3474140"/>
            <a:ext cx="7928724" cy="3223834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273701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9B4D41E-FBE7-4DB2-9D3F-10D6F2CC4485}"/>
              </a:ext>
            </a:extLst>
          </p:cNvPr>
          <p:cNvGrpSpPr/>
          <p:nvPr/>
        </p:nvGrpSpPr>
        <p:grpSpPr>
          <a:xfrm>
            <a:off x="770941" y="1400454"/>
            <a:ext cx="10815110" cy="5127873"/>
            <a:chOff x="754836" y="1365002"/>
            <a:chExt cx="10815110" cy="5127873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33862E9-1507-41E0-AFB5-5FEF1E2663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29" t="21904" r="19777" b="13786"/>
            <a:stretch/>
          </p:blipFill>
          <p:spPr>
            <a:xfrm>
              <a:off x="754836" y="1365002"/>
              <a:ext cx="10815110" cy="5127873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50BF40B-43DB-4F96-8D57-38917BC1C504}"/>
                </a:ext>
              </a:extLst>
            </p:cNvPr>
            <p:cNvSpPr/>
            <p:nvPr/>
          </p:nvSpPr>
          <p:spPr>
            <a:xfrm>
              <a:off x="1204461" y="1460683"/>
              <a:ext cx="4498848" cy="15938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3A47342-277C-404A-BAC2-3E4598E2319B}"/>
                </a:ext>
              </a:extLst>
            </p:cNvPr>
            <p:cNvSpPr txBox="1"/>
            <p:nvPr/>
          </p:nvSpPr>
          <p:spPr>
            <a:xfrm>
              <a:off x="2477429" y="5167312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/>
                <a:t>210</a:t>
              </a:r>
              <a:endParaRPr lang="en-GB" sz="1000" b="1"/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375DCE-BCFB-6941-9428-5EC0AAE1E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3988" y="6329539"/>
            <a:ext cx="153092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6D5EBD-D2E0-47F0-897C-CE7A642A7582}"/>
              </a:ext>
            </a:extLst>
          </p:cNvPr>
          <p:cNvSpPr/>
          <p:nvPr/>
        </p:nvSpPr>
        <p:spPr>
          <a:xfrm>
            <a:off x="605949" y="847498"/>
            <a:ext cx="3437785" cy="4187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E258F6-E4A9-47A8-8AB1-7E7BE2F750C1}"/>
              </a:ext>
            </a:extLst>
          </p:cNvPr>
          <p:cNvSpPr/>
          <p:nvPr/>
        </p:nvSpPr>
        <p:spPr>
          <a:xfrm>
            <a:off x="11191769" y="4281744"/>
            <a:ext cx="467731" cy="4678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07414D-1025-4200-BF3A-CE44832967D5}"/>
              </a:ext>
            </a:extLst>
          </p:cNvPr>
          <p:cNvSpPr txBox="1"/>
          <p:nvPr/>
        </p:nvSpPr>
        <p:spPr>
          <a:xfrm rot="10800000" flipV="1">
            <a:off x="1028099" y="1504255"/>
            <a:ext cx="5123929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Many types of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Secondary Emission Monitors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s) are used in TT20:</a:t>
            </a:r>
          </a:p>
          <a:p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551C119E-079C-4461-9781-919B5EDC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265" y="217076"/>
            <a:ext cx="10515600" cy="1325563"/>
          </a:xfrm>
        </p:spPr>
        <p:txBody>
          <a:bodyPr/>
          <a:lstStyle/>
          <a:p>
            <a:r>
              <a:rPr lang="en-US">
                <a:solidFill>
                  <a:srgbClr val="40BAD2"/>
                </a:solidFill>
              </a:rPr>
              <a:t>North Area Beamlines</a:t>
            </a:r>
            <a:endParaRPr lang="en-GB">
              <a:solidFill>
                <a:srgbClr val="40BAD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9C13E80-0F23-4ACE-A451-4A12E74D7B0C}"/>
              </a:ext>
            </a:extLst>
          </p:cNvPr>
          <p:cNvGrpSpPr/>
          <p:nvPr/>
        </p:nvGrpSpPr>
        <p:grpSpPr>
          <a:xfrm>
            <a:off x="1084265" y="2277379"/>
            <a:ext cx="3844911" cy="1670515"/>
            <a:chOff x="6699680" y="7502235"/>
            <a:chExt cx="2520951" cy="167051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AE247D4-A8D4-48AF-9A89-CCFFC47613FA}"/>
                </a:ext>
              </a:extLst>
            </p:cNvPr>
            <p:cNvSpPr/>
            <p:nvPr/>
          </p:nvSpPr>
          <p:spPr>
            <a:xfrm>
              <a:off x="6699680" y="7502235"/>
              <a:ext cx="2520951" cy="1670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ED48840-AD64-49C3-937C-3A1C2A0AA123}"/>
                </a:ext>
              </a:extLst>
            </p:cNvPr>
            <p:cNvSpPr/>
            <p:nvPr/>
          </p:nvSpPr>
          <p:spPr>
            <a:xfrm>
              <a:off x="6780720" y="7590885"/>
              <a:ext cx="235615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  <a:latin typeface="Arial" panose="020B0604020202020204" pitchFamily="34" charset="0"/>
                </a:rPr>
                <a:t>BSM(H,V) – beam position</a:t>
              </a:r>
            </a:p>
            <a:p>
              <a:r>
                <a:rPr lang="en-GB" dirty="0">
                  <a:solidFill>
                    <a:srgbClr val="5CB66D"/>
                  </a:solidFill>
                  <a:latin typeface="Arial" panose="020B0604020202020204" pitchFamily="34" charset="0"/>
                </a:rPr>
                <a:t>BSP(H,V) – beam position</a:t>
              </a:r>
              <a:endParaRPr lang="en-GB" dirty="0">
                <a:solidFill>
                  <a:srgbClr val="5CB66D"/>
                </a:solidFill>
              </a:endParaRPr>
            </a:p>
            <a:p>
              <a:r>
                <a:rPr lang="en-GB" dirty="0">
                  <a:solidFill>
                    <a:srgbClr val="FF0000"/>
                  </a:solidFill>
                  <a:latin typeface="Arial" panose="020B0604020202020204" pitchFamily="34" charset="0"/>
                </a:rPr>
                <a:t>BSG(H,V) – beam profile/position</a:t>
              </a:r>
            </a:p>
            <a:p>
              <a:r>
                <a:rPr lang="en-GB" dirty="0">
                  <a:solidFill>
                    <a:srgbClr val="FFC000"/>
                  </a:solidFill>
                  <a:latin typeface="Arial" panose="020B0604020202020204" pitchFamily="34" charset="0"/>
                </a:rPr>
                <a:t>BBS(H,V) – beam profile/position</a:t>
              </a:r>
            </a:p>
            <a:p>
              <a:r>
                <a:rPr lang="en-GB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BSI – beam intensity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5E2F784-E209-37B2-AE54-972E2C3FE57C}"/>
              </a:ext>
            </a:extLst>
          </p:cNvPr>
          <p:cNvSpPr txBox="1"/>
          <p:nvPr/>
        </p:nvSpPr>
        <p:spPr>
          <a:xfrm>
            <a:off x="10997544" y="4782417"/>
            <a:ext cx="123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Calibration Location</a:t>
            </a:r>
            <a:endParaRPr lang="en-GB" sz="1400">
              <a:solidFill>
                <a:srgbClr val="FF0000"/>
              </a:solidFill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93C0248-346F-ABC6-6AAA-94E8FB2A6600}"/>
              </a:ext>
            </a:extLst>
          </p:cNvPr>
          <p:cNvGrpSpPr/>
          <p:nvPr/>
        </p:nvGrpSpPr>
        <p:grpSpPr>
          <a:xfrm>
            <a:off x="8117065" y="6265163"/>
            <a:ext cx="3119812" cy="688418"/>
            <a:chOff x="7920948" y="6251740"/>
            <a:chExt cx="3119812" cy="688418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44EC0116-D939-D3BA-2979-268219C36B9D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F16E9A6A-FBF7-E236-EB7B-00CD912AB674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101" name="Rectangle 100" descr="Checkmark">
                  <a:extLst>
                    <a:ext uri="{FF2B5EF4-FFF2-40B4-BE49-F238E27FC236}">
                      <a16:creationId xmlns:a16="http://schemas.microsoft.com/office/drawing/2014/main" id="{B045C960-1F42-BA7D-A7C9-59891CF3F9DF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4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C4C3A729-C6CF-068B-C5D2-DE2E45B229DE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3D7D2864-A049-8405-F6B8-00AE7B44FFA5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7FA97BBB-998F-8613-9CDD-64E671157BC4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AAD249E2-E16C-BCEA-A3CB-15379F5DCDBD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9E5D1352-2391-569F-CCC7-68C9E01D1148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8E29B5B6-A615-483F-9118-534C7FB3934C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B11F1ED6-D582-83BD-950C-112515BDF2F2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06E044A1-5344-DC65-D01E-8877E9A62CEB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95" name="Rectangle 94" descr="Bar chart">
                    <a:extLst>
                      <a:ext uri="{FF2B5EF4-FFF2-40B4-BE49-F238E27FC236}">
                        <a16:creationId xmlns:a16="http://schemas.microsoft.com/office/drawing/2014/main" id="{DC087B55-9882-7630-9C38-21C3EF22E82F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02F291F6-A0C5-3C02-D73F-C47EE2F2C6C6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97" name="Rectangle 96">
                      <a:extLst>
                        <a:ext uri="{FF2B5EF4-FFF2-40B4-BE49-F238E27FC236}">
                          <a16:creationId xmlns:a16="http://schemas.microsoft.com/office/drawing/2014/main" id="{50BB1A6A-7B6D-7D8C-A55E-9ECF84ABEF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98" name="TextBox 97">
                      <a:extLst>
                        <a:ext uri="{FF2B5EF4-FFF2-40B4-BE49-F238E27FC236}">
                          <a16:creationId xmlns:a16="http://schemas.microsoft.com/office/drawing/2014/main" id="{E5FC343A-3754-E7E0-46D6-54EBF09C3B0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CDCEC1EF-D8E3-2F3F-18A3-2ED1AD420385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91" name="Rectangle 90" descr="Footprints">
                    <a:extLst>
                      <a:ext uri="{FF2B5EF4-FFF2-40B4-BE49-F238E27FC236}">
                        <a16:creationId xmlns:a16="http://schemas.microsoft.com/office/drawing/2014/main" id="{278C0E24-C1AC-F949-1664-442FC357D0E9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8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92" name="Group 91">
                    <a:extLst>
                      <a:ext uri="{FF2B5EF4-FFF2-40B4-BE49-F238E27FC236}">
                        <a16:creationId xmlns:a16="http://schemas.microsoft.com/office/drawing/2014/main" id="{93611234-9927-3FD5-1B40-C2584D753985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93" name="Rectangle 92">
                      <a:extLst>
                        <a:ext uri="{FF2B5EF4-FFF2-40B4-BE49-F238E27FC236}">
                          <a16:creationId xmlns:a16="http://schemas.microsoft.com/office/drawing/2014/main" id="{74B6B3B9-6787-CBBE-2C62-885DD4620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94" name="TextBox 93">
                      <a:extLst>
                        <a:ext uri="{FF2B5EF4-FFF2-40B4-BE49-F238E27FC236}">
                          <a16:creationId xmlns:a16="http://schemas.microsoft.com/office/drawing/2014/main" id="{77BA0F5D-A549-8196-9BF8-3484145C998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85" name="Rectangle 84" descr="Gears">
              <a:extLst>
                <a:ext uri="{FF2B5EF4-FFF2-40B4-BE49-F238E27FC236}">
                  <a16:creationId xmlns:a16="http://schemas.microsoft.com/office/drawing/2014/main" id="{7DDD50E3-B99D-ED00-DFFF-0F8ED52CE95C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611049A-C19B-400C-94D0-C2297D6B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CBE9267-FB43-4ECA-8D32-3A839F8F9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A7F2B-D148-E373-E73C-332D808F321C}"/>
              </a:ext>
            </a:extLst>
          </p:cNvPr>
          <p:cNvSpPr txBox="1"/>
          <p:nvPr/>
        </p:nvSpPr>
        <p:spPr>
          <a:xfrm rot="10800000" flipV="1">
            <a:off x="1028100" y="4297674"/>
            <a:ext cx="377333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We will focus on BSI (beam intensity)</a:t>
            </a:r>
          </a:p>
          <a:p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2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5A91C-C1FA-3748-BE31-438021271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60" y="748468"/>
            <a:ext cx="2947482" cy="4601183"/>
          </a:xfrm>
        </p:spPr>
        <p:txBody>
          <a:bodyPr/>
          <a:lstStyle/>
          <a:p>
            <a:r>
              <a:rPr lang="en-US"/>
              <a:t>Operating </a:t>
            </a:r>
            <a:br>
              <a:rPr lang="en-US"/>
            </a:br>
            <a:r>
              <a:rPr lang="en-US"/>
              <a:t>Principle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0D26B-89DC-0A4C-9456-43C31C696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544" y="6322208"/>
            <a:ext cx="153092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491436BB-CCE5-4E3C-B010-7DF5419AA245}"/>
              </a:ext>
            </a:extLst>
          </p:cNvPr>
          <p:cNvSpPr txBox="1">
            <a:spLocks/>
          </p:cNvSpPr>
          <p:nvPr/>
        </p:nvSpPr>
        <p:spPr>
          <a:xfrm>
            <a:off x="3343471" y="5020352"/>
            <a:ext cx="4975673" cy="217108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>
                <a:solidFill>
                  <a:srgbClr val="0070C0"/>
                </a:solidFill>
              </a:rPr>
              <a:t>B</a:t>
            </a:r>
            <a:r>
              <a:rPr lang="en-US"/>
              <a:t>eam </a:t>
            </a:r>
            <a:r>
              <a:rPr lang="en-US" b="1">
                <a:solidFill>
                  <a:srgbClr val="00B050"/>
                </a:solidFill>
              </a:rPr>
              <a:t>S</a:t>
            </a:r>
            <a:r>
              <a:rPr lang="en-US"/>
              <a:t>econdary emission </a:t>
            </a:r>
            <a:r>
              <a:rPr lang="en-US" b="1">
                <a:solidFill>
                  <a:srgbClr val="0070C0"/>
                </a:solidFill>
              </a:rPr>
              <a:t>I</a:t>
            </a:r>
            <a:r>
              <a:rPr lang="en-US"/>
              <a:t>ntensity (</a:t>
            </a:r>
            <a:r>
              <a:rPr lang="en-US" b="1">
                <a:solidFill>
                  <a:srgbClr val="0070C0"/>
                </a:solidFill>
              </a:rPr>
              <a:t>B</a:t>
            </a:r>
            <a:r>
              <a:rPr lang="en-US" b="1">
                <a:solidFill>
                  <a:srgbClr val="00B050"/>
                </a:solidFill>
              </a:rPr>
              <a:t>S</a:t>
            </a:r>
            <a:r>
              <a:rPr lang="en-US" b="1">
                <a:solidFill>
                  <a:srgbClr val="0070C0"/>
                </a:solidFill>
              </a:rPr>
              <a:t>I</a:t>
            </a:r>
            <a:r>
              <a:rPr lang="en-US"/>
              <a:t>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B78DA7-84C4-4778-8118-6431AC122DD0}"/>
              </a:ext>
            </a:extLst>
          </p:cNvPr>
          <p:cNvCxnSpPr>
            <a:cxnSpLocks/>
          </p:cNvCxnSpPr>
          <p:nvPr/>
        </p:nvCxnSpPr>
        <p:spPr>
          <a:xfrm flipV="1">
            <a:off x="5342722" y="3369152"/>
            <a:ext cx="100342" cy="167702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7014A9E-DF38-AD4C-8DE7-F486CAE8781D}"/>
              </a:ext>
            </a:extLst>
          </p:cNvPr>
          <p:cNvSpPr/>
          <p:nvPr/>
        </p:nvSpPr>
        <p:spPr>
          <a:xfrm>
            <a:off x="7495372" y="1474214"/>
            <a:ext cx="4100986" cy="358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 defTabSz="9144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GB">
                <a:solidFill>
                  <a:srgbClr val="000000">
                    <a:lumMod val="65000"/>
                    <a:lumOff val="35000"/>
                  </a:srgbClr>
                </a:solidFill>
              </a:rPr>
              <a:t>Protons hit metal foils/bands transferring energy to the material</a:t>
            </a:r>
          </a:p>
          <a:p>
            <a:pPr marL="182880" lvl="0" indent="-182880" defTabSz="9144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GB">
                <a:solidFill>
                  <a:srgbClr val="000000">
                    <a:lumMod val="65000"/>
                    <a:lumOff val="35000"/>
                  </a:srgbClr>
                </a:solidFill>
              </a:rPr>
              <a:t>Energy transfer liberates electrons, generating a current, that can be measured</a:t>
            </a:r>
          </a:p>
          <a:p>
            <a:pPr marL="182880" lvl="0" indent="-182880" defTabSz="9144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GB">
                <a:solidFill>
                  <a:srgbClr val="000000">
                    <a:lumMod val="65000"/>
                    <a:lumOff val="35000"/>
                  </a:srgbClr>
                </a:solidFill>
              </a:rPr>
              <a:t>The number of electrons emitted per incident proton is known as the Secondary Emission Yield (SEY)</a:t>
            </a:r>
          </a:p>
          <a:p>
            <a:pPr marL="182880" lvl="0" indent="-182880" defTabSz="91440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  <a:buFont typeface="Wingdings 2" pitchFamily="18" charset="2"/>
              <a:buChar char=""/>
            </a:pPr>
            <a:r>
              <a:rPr lang="en-GB">
                <a:solidFill>
                  <a:srgbClr val="000000">
                    <a:lumMod val="65000"/>
                    <a:lumOff val="35000"/>
                  </a:srgbClr>
                </a:solidFill>
              </a:rPr>
              <a:t>The number of ADC counts in the device is related to the number of protons via a calibration factor:</a:t>
            </a:r>
          </a:p>
          <a:p>
            <a:pPr lvl="1" defTabSz="914400">
              <a:lnSpc>
                <a:spcPct val="90000"/>
              </a:lnSpc>
              <a:spcBef>
                <a:spcPts val="500"/>
              </a:spcBef>
              <a:spcAft>
                <a:spcPts val="250"/>
              </a:spcAft>
              <a:buClr>
                <a:srgbClr val="40BAD2"/>
              </a:buClr>
              <a:defRPr/>
            </a:pPr>
            <a:endParaRPr lang="en-US" sz="16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8DDF147-077E-409B-9F57-2006378EFE07}"/>
                  </a:ext>
                </a:extLst>
              </p:cNvPr>
              <p:cNvSpPr/>
              <p:nvPr/>
            </p:nvSpPr>
            <p:spPr>
              <a:xfrm>
                <a:off x="8419255" y="4781400"/>
                <a:ext cx="1916268" cy="607272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GB" sz="1600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Calibri Light" panose="020F03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𝐶</m:t>
                          </m:r>
                          <m:r>
                            <a:rPr lang="en-GB" sz="1600" b="0" i="1" baseline="-2500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𝑓</m:t>
                          </m:r>
                          <m:r>
                            <a:rPr lang="en-GB" sz="1600" b="0" i="1" baseline="-2500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 </m:t>
                          </m:r>
                          <m:r>
                            <a:rPr lang="en-GB" sz="16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𝑏𝑠𝑖</m:t>
                          </m:r>
                        </m:sub>
                      </m:sSub>
                    </m:oMath>
                  </m:oMathPara>
                </a14:m>
                <a:endParaRPr lang="en-GB" sz="1600"/>
              </a:p>
            </p:txBody>
          </p:sp>
        </mc:Choice>
        <mc:Fallback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8DDF147-077E-409B-9F57-2006378EFE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255" y="4781400"/>
                <a:ext cx="1916268" cy="60727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136CAF24-7CBA-6E33-149E-9B81F64BAB72}"/>
              </a:ext>
            </a:extLst>
          </p:cNvPr>
          <p:cNvGrpSpPr/>
          <p:nvPr/>
        </p:nvGrpSpPr>
        <p:grpSpPr>
          <a:xfrm>
            <a:off x="7920948" y="6251740"/>
            <a:ext cx="3119812" cy="688418"/>
            <a:chOff x="7920948" y="6251740"/>
            <a:chExt cx="3119812" cy="688418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61EF16B-7659-FAE2-EC00-F3D514C5D37D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A9BC632E-0560-69B5-1D1E-A993CD3E6AB3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90" name="Rectangle 89" descr="Checkmark">
                  <a:extLst>
                    <a:ext uri="{FF2B5EF4-FFF2-40B4-BE49-F238E27FC236}">
                      <a16:creationId xmlns:a16="http://schemas.microsoft.com/office/drawing/2014/main" id="{922252F2-90DA-B6FF-9245-302E77047FC6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4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3AE952AA-CACC-A3C5-A28C-2A430D07F86E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FFD1F3FD-1D74-175C-0B3F-A25BCA9599C2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A47E3C4B-1123-105D-88F8-00A0CB6A554A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E74654B0-4A04-7CD1-C238-FBF3F8DD1068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36FB2086-991F-C310-129E-A1A19EF34633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5509227F-A540-30F6-9172-973055A3DD99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C67C60E3-C6C2-2669-C189-4FE1ED1FB5F8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D4B1479D-E222-521A-72EC-67D5AFDBE40A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84" name="Rectangle 83" descr="Bar chart">
                    <a:extLst>
                      <a:ext uri="{FF2B5EF4-FFF2-40B4-BE49-F238E27FC236}">
                        <a16:creationId xmlns:a16="http://schemas.microsoft.com/office/drawing/2014/main" id="{3ED905FB-88BE-578A-D41D-7047286201B4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id="{BF00AC93-B7D0-D1BA-0C0A-399BE3C191AB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86" name="Rectangle 85">
                      <a:extLst>
                        <a:ext uri="{FF2B5EF4-FFF2-40B4-BE49-F238E27FC236}">
                          <a16:creationId xmlns:a16="http://schemas.microsoft.com/office/drawing/2014/main" id="{024E35E6-CC06-0CA8-EDC7-4005399D79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AA43D7EC-9BE5-1032-9EDE-D1CD307EDBB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656EA4C8-A0FD-7E6F-386C-FCD2DD896465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80" name="Rectangle 79" descr="Footprints">
                    <a:extLst>
                      <a:ext uri="{FF2B5EF4-FFF2-40B4-BE49-F238E27FC236}">
                        <a16:creationId xmlns:a16="http://schemas.microsoft.com/office/drawing/2014/main" id="{1507FB63-54E0-A623-49C4-243DE7A5FB8A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8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C3B0B21D-82DF-F223-6026-AAF061D3F7A7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82" name="Rectangle 81">
                      <a:extLst>
                        <a:ext uri="{FF2B5EF4-FFF2-40B4-BE49-F238E27FC236}">
                          <a16:creationId xmlns:a16="http://schemas.microsoft.com/office/drawing/2014/main" id="{32DEC10C-B70A-85F0-DDDD-EF8F1E7E29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83" name="TextBox 82">
                      <a:extLst>
                        <a:ext uri="{FF2B5EF4-FFF2-40B4-BE49-F238E27FC236}">
                          <a16:creationId xmlns:a16="http://schemas.microsoft.com/office/drawing/2014/main" id="{C448C178-2056-64A9-82D3-40A7180353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74" name="Rectangle 73" descr="Gears">
              <a:extLst>
                <a:ext uri="{FF2B5EF4-FFF2-40B4-BE49-F238E27FC236}">
                  <a16:creationId xmlns:a16="http://schemas.microsoft.com/office/drawing/2014/main" id="{5C8E1055-3B4B-A9F8-D647-6F6D30987CEF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840273F-7CE2-0056-713A-03DA8007807E}"/>
              </a:ext>
            </a:extLst>
          </p:cNvPr>
          <p:cNvGrpSpPr/>
          <p:nvPr/>
        </p:nvGrpSpPr>
        <p:grpSpPr>
          <a:xfrm>
            <a:off x="2709387" y="1723462"/>
            <a:ext cx="4581430" cy="2248857"/>
            <a:chOff x="1542231" y="2518407"/>
            <a:chExt cx="4581430" cy="224885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F2B3F0-82A8-6AA7-1CE4-60A054B9E4AA}"/>
                </a:ext>
              </a:extLst>
            </p:cNvPr>
            <p:cNvGrpSpPr/>
            <p:nvPr/>
          </p:nvGrpSpPr>
          <p:grpSpPr>
            <a:xfrm>
              <a:off x="1542231" y="2518407"/>
              <a:ext cx="4581430" cy="2248857"/>
              <a:chOff x="3123561" y="2183001"/>
              <a:chExt cx="4581430" cy="2248857"/>
            </a:xfrm>
          </p:grpSpPr>
          <p:sp>
            <p:nvSpPr>
              <p:cNvPr id="40" name="Circle: Hollow 39">
                <a:extLst>
                  <a:ext uri="{FF2B5EF4-FFF2-40B4-BE49-F238E27FC236}">
                    <a16:creationId xmlns:a16="http://schemas.microsoft.com/office/drawing/2014/main" id="{E5555A6E-57D1-6BAF-97F2-BB18B3C0F840}"/>
                  </a:ext>
                </a:extLst>
              </p:cNvPr>
              <p:cNvSpPr/>
              <p:nvPr/>
            </p:nvSpPr>
            <p:spPr>
              <a:xfrm>
                <a:off x="5284479" y="2183001"/>
                <a:ext cx="1931460" cy="1876281"/>
              </a:xfrm>
              <a:prstGeom prst="donut">
                <a:avLst>
                  <a:gd name="adj" fmla="val 36786"/>
                </a:avLst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orthographicFront">
                  <a:rot lat="1800000" lon="39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614618B3-1D8F-00C1-02B1-16A21EDCF21A}"/>
                  </a:ext>
                </a:extLst>
              </p:cNvPr>
              <p:cNvSpPr/>
              <p:nvPr/>
            </p:nvSpPr>
            <p:spPr>
              <a:xfrm>
                <a:off x="4161810" y="2293389"/>
                <a:ext cx="2593570" cy="1980922"/>
              </a:xfrm>
              <a:prstGeom prst="cube">
                <a:avLst>
                  <a:gd name="adj" fmla="val 4857"/>
                </a:avLst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isometricLeftDown">
                  <a:rot lat="1800000" lon="3900000" rev="0"/>
                </a:camera>
                <a:lightRig rig="threePt" dir="t"/>
              </a:scene3d>
            </p:spPr>
            <p:txBody>
              <a:bodyPr rtlCol="0" anchor="t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BSI (Al </a:t>
                </a:r>
                <a:r>
                  <a:rPr lang="en-US" sz="2000" b="1" kern="0">
                    <a:solidFill>
                      <a:srgbClr val="4D4D4D"/>
                    </a:solidFill>
                    <a:latin typeface="Arial"/>
                  </a:rPr>
                  <a:t>or </a:t>
                </a:r>
                <a:r>
                  <a:rPr lang="en-US" sz="2000" b="1" kern="0" err="1">
                    <a:solidFill>
                      <a:srgbClr val="4D4D4D"/>
                    </a:solidFill>
                    <a:latin typeface="Arial"/>
                  </a:rPr>
                  <a:t>Ti</a:t>
                </a:r>
                <a:r>
                  <a:rPr lang="en-US" sz="2000" b="1" kern="0">
                    <a:solidFill>
                      <a:srgbClr val="4D4D4D"/>
                    </a:solidFill>
                    <a:latin typeface="Arial"/>
                  </a:rPr>
                  <a:t> </a:t>
                </a: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Plate)</a:t>
                </a:r>
                <a:endParaRPr kumimoji="0" lang="en-GB" sz="2000" b="1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F61C536F-1EE5-7FA4-1DB4-40A2AA013097}"/>
                  </a:ext>
                </a:extLst>
              </p:cNvPr>
              <p:cNvSpPr/>
              <p:nvPr/>
            </p:nvSpPr>
            <p:spPr>
              <a:xfrm>
                <a:off x="3763772" y="2555577"/>
                <a:ext cx="1931460" cy="1876281"/>
              </a:xfrm>
              <a:prstGeom prst="donut">
                <a:avLst>
                  <a:gd name="adj" fmla="val 36786"/>
                </a:avLst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orthographicFront">
                  <a:rot lat="1800000" lon="39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" name="Cylinder 42">
                <a:extLst>
                  <a:ext uri="{FF2B5EF4-FFF2-40B4-BE49-F238E27FC236}">
                    <a16:creationId xmlns:a16="http://schemas.microsoft.com/office/drawing/2014/main" id="{91A27942-6BAB-0F9C-C243-A242772C545C}"/>
                  </a:ext>
                </a:extLst>
              </p:cNvPr>
              <p:cNvSpPr/>
              <p:nvPr/>
            </p:nvSpPr>
            <p:spPr>
              <a:xfrm rot="4539372">
                <a:off x="3942114" y="2784541"/>
                <a:ext cx="80098" cy="1717204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" name="Cylinder 43">
                <a:extLst>
                  <a:ext uri="{FF2B5EF4-FFF2-40B4-BE49-F238E27FC236}">
                    <a16:creationId xmlns:a16="http://schemas.microsoft.com/office/drawing/2014/main" id="{17ABA4F1-1B6F-DBA2-1FBC-329ABE9A794D}"/>
                  </a:ext>
                </a:extLst>
              </p:cNvPr>
              <p:cNvSpPr/>
              <p:nvPr/>
            </p:nvSpPr>
            <p:spPr>
              <a:xfrm rot="4539372">
                <a:off x="7106942" y="2289006"/>
                <a:ext cx="80098" cy="1116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" name="Cylinder 44">
                <a:extLst>
                  <a:ext uri="{FF2B5EF4-FFF2-40B4-BE49-F238E27FC236}">
                    <a16:creationId xmlns:a16="http://schemas.microsoft.com/office/drawing/2014/main" id="{5037B2FF-CF25-3EB9-61FD-E24102D15CD7}"/>
                  </a:ext>
                </a:extLst>
              </p:cNvPr>
              <p:cNvSpPr/>
              <p:nvPr/>
            </p:nvSpPr>
            <p:spPr>
              <a:xfrm rot="4539372">
                <a:off x="6122259" y="2940579"/>
                <a:ext cx="80098" cy="324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" name="Cylinder 45">
                <a:extLst>
                  <a:ext uri="{FF2B5EF4-FFF2-40B4-BE49-F238E27FC236}">
                    <a16:creationId xmlns:a16="http://schemas.microsoft.com/office/drawing/2014/main" id="{D4555E20-3604-8563-6177-7222BB2E836E}"/>
                  </a:ext>
                </a:extLst>
              </p:cNvPr>
              <p:cNvSpPr/>
              <p:nvPr/>
            </p:nvSpPr>
            <p:spPr>
              <a:xfrm rot="4539372">
                <a:off x="5243954" y="3103186"/>
                <a:ext cx="80098" cy="432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92F9E0D-CB9B-DB34-EC41-B5BDD059B936}"/>
                  </a:ext>
                </a:extLst>
              </p:cNvPr>
              <p:cNvCxnSpPr>
                <a:cxnSpLocks/>
                <a:stCxn id="46" idx="1"/>
              </p:cNvCxnSpPr>
              <p:nvPr/>
            </p:nvCxnSpPr>
            <p:spPr>
              <a:xfrm flipH="1" flipV="1">
                <a:off x="4971391" y="3024046"/>
                <a:ext cx="521879" cy="241628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16993AAD-C96E-B87C-BAA6-0F4711FF0202}"/>
                  </a:ext>
                </a:extLst>
              </p:cNvPr>
              <p:cNvCxnSpPr>
                <a:cxnSpLocks/>
                <a:stCxn id="46" idx="0"/>
              </p:cNvCxnSpPr>
              <p:nvPr/>
            </p:nvCxnSpPr>
            <p:spPr>
              <a:xfrm flipH="1">
                <a:off x="5123791" y="3270635"/>
                <a:ext cx="350078" cy="40883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FEB64A75-998E-C130-032D-A4EA47D1B7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101" y="2555577"/>
                <a:ext cx="160688" cy="46846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753C356F-A83C-F88E-5770-336AA48BD9AC}"/>
                  </a:ext>
                </a:extLst>
              </p:cNvPr>
              <p:cNvCxnSpPr>
                <a:cxnSpLocks/>
                <a:stCxn id="45" idx="3"/>
              </p:cNvCxnSpPr>
              <p:nvPr/>
            </p:nvCxnSpPr>
            <p:spPr>
              <a:xfrm>
                <a:off x="6005358" y="3142713"/>
                <a:ext cx="323822" cy="37825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093095C9-FC97-F862-BB20-56DD2A44CAFA}"/>
                  </a:ext>
                </a:extLst>
              </p:cNvPr>
              <p:cNvSpPr/>
              <p:nvPr/>
            </p:nvSpPr>
            <p:spPr>
              <a:xfrm>
                <a:off x="4561718" y="2789811"/>
                <a:ext cx="914400" cy="914400"/>
              </a:xfrm>
              <a:prstGeom prst="arc">
                <a:avLst>
                  <a:gd name="adj1" fmla="val 14904964"/>
                  <a:gd name="adj2" fmla="val 0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" name="Arc 51">
                <a:extLst>
                  <a:ext uri="{FF2B5EF4-FFF2-40B4-BE49-F238E27FC236}">
                    <a16:creationId xmlns:a16="http://schemas.microsoft.com/office/drawing/2014/main" id="{B6C94868-6E67-6026-0BDF-5CE01618877A}"/>
                  </a:ext>
                </a:extLst>
              </p:cNvPr>
              <p:cNvSpPr/>
              <p:nvPr/>
            </p:nvSpPr>
            <p:spPr>
              <a:xfrm flipV="1">
                <a:off x="4556496" y="2847852"/>
                <a:ext cx="914400" cy="1144223"/>
              </a:xfrm>
              <a:prstGeom prst="arc">
                <a:avLst>
                  <a:gd name="adj1" fmla="val 17113202"/>
                  <a:gd name="adj2" fmla="val 1070410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29277AA7-4805-9BE9-9F0F-18F90518432E}"/>
                  </a:ext>
                </a:extLst>
              </p:cNvPr>
              <p:cNvSpPr/>
              <p:nvPr/>
            </p:nvSpPr>
            <p:spPr>
              <a:xfrm rot="16200000" flipH="1">
                <a:off x="5659207" y="2564207"/>
                <a:ext cx="1163321" cy="491531"/>
              </a:xfrm>
              <a:prstGeom prst="arc">
                <a:avLst>
                  <a:gd name="adj1" fmla="val 12157789"/>
                  <a:gd name="adj2" fmla="val 19518216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8F37B069-9FA9-6B42-8019-7EF1655FDD92}"/>
                  </a:ext>
                </a:extLst>
              </p:cNvPr>
              <p:cNvSpPr/>
              <p:nvPr/>
            </p:nvSpPr>
            <p:spPr>
              <a:xfrm rot="5400000" flipH="1" flipV="1">
                <a:off x="5612969" y="3159806"/>
                <a:ext cx="1127237" cy="342458"/>
              </a:xfrm>
              <a:prstGeom prst="arc">
                <a:avLst>
                  <a:gd name="adj1" fmla="val 9804569"/>
                  <a:gd name="adj2" fmla="val 18522888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F007B61-2188-CA33-2D4B-E09C94250275}"/>
                  </a:ext>
                </a:extLst>
              </p:cNvPr>
              <p:cNvSpPr txBox="1"/>
              <p:nvPr/>
            </p:nvSpPr>
            <p:spPr>
              <a:xfrm>
                <a:off x="5277760" y="3662335"/>
                <a:ext cx="5250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e- 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437959AD-5420-40F8-791A-3AF6FF39AC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96759" y="2628189"/>
                <a:ext cx="741239" cy="18178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12C82F-78A4-C36A-9AE1-AF65586B59BF}"/>
                  </a:ext>
                </a:extLst>
              </p:cNvPr>
              <p:cNvSpPr txBox="1"/>
              <p:nvPr/>
            </p:nvSpPr>
            <p:spPr>
              <a:xfrm rot="20694599">
                <a:off x="6809441" y="2320525"/>
                <a:ext cx="6177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P+ </a:t>
                </a: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598368A-6CFD-8991-446B-3F68A34CC0C0}"/>
                </a:ext>
              </a:extLst>
            </p:cNvPr>
            <p:cNvSpPr/>
            <p:nvPr/>
          </p:nvSpPr>
          <p:spPr>
            <a:xfrm>
              <a:off x="2857554" y="4092024"/>
              <a:ext cx="700833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BIAS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2627F98-A827-09F9-64A3-4F187C4AEE7C}"/>
                </a:ext>
              </a:extLst>
            </p:cNvPr>
            <p:cNvSpPr/>
            <p:nvPr/>
          </p:nvSpPr>
          <p:spPr>
            <a:xfrm>
              <a:off x="4534606" y="3810457"/>
              <a:ext cx="700833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BIAS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C85819B-2A42-CE83-8505-72D83C87776C}"/>
                </a:ext>
              </a:extLst>
            </p:cNvPr>
            <p:cNvSpPr/>
            <p:nvPr/>
          </p:nvSpPr>
          <p:spPr>
            <a:xfrm rot="2037558">
              <a:off x="3754762" y="3620294"/>
              <a:ext cx="856325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Signal</a:t>
              </a: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46CB879-ACC1-48B5-B920-F35ACB049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A77B3C-4030-4704-A398-CBA8569BB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1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842E1B0-9363-1BDE-143F-A5B8036D7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Protons on Target and Spill</a:t>
            </a:r>
          </a:p>
        </p:txBody>
      </p:sp>
      <p:sp>
        <p:nvSpPr>
          <p:cNvPr id="36" name="Rectangle 32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708628-09D2-0A00-90F5-56D997874DB4}"/>
              </a:ext>
            </a:extLst>
          </p:cNvPr>
          <p:cNvSpPr txBox="1"/>
          <p:nvPr/>
        </p:nvSpPr>
        <p:spPr>
          <a:xfrm>
            <a:off x="448056" y="2512611"/>
            <a:ext cx="4832803" cy="1225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Protons extracted from SPS ring split between different targets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0D26B-89DC-0A4C-9456-43C31C696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9888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C2D569B-81B0-39CA-06CF-2E4953DDFC23}"/>
              </a:ext>
            </a:extLst>
          </p:cNvPr>
          <p:cNvCxnSpPr>
            <a:cxnSpLocks/>
          </p:cNvCxnSpPr>
          <p:nvPr/>
        </p:nvCxnSpPr>
        <p:spPr>
          <a:xfrm flipV="1">
            <a:off x="4910667" y="2931287"/>
            <a:ext cx="1966330" cy="7398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D2A9C4C-9EDF-1ADE-2E7E-7856151AC129}"/>
              </a:ext>
            </a:extLst>
          </p:cNvPr>
          <p:cNvCxnSpPr>
            <a:cxnSpLocks/>
          </p:cNvCxnSpPr>
          <p:nvPr/>
        </p:nvCxnSpPr>
        <p:spPr>
          <a:xfrm flipV="1">
            <a:off x="4978437" y="5421822"/>
            <a:ext cx="2021443" cy="370445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lide Number Placeholder 3">
            <a:extLst>
              <a:ext uri="{FF2B5EF4-FFF2-40B4-BE49-F238E27FC236}">
                <a16:creationId xmlns:a16="http://schemas.microsoft.com/office/drawing/2014/main" id="{A96553CF-400F-CC3B-5669-558D198078F6}"/>
              </a:ext>
            </a:extLst>
          </p:cNvPr>
          <p:cNvSpPr txBox="1">
            <a:spLocks/>
          </p:cNvSpPr>
          <p:nvPr/>
        </p:nvSpPr>
        <p:spPr>
          <a:xfrm>
            <a:off x="10160312" y="6327208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CD9F775-A877-7E90-46E5-CBD6161A8E0C}"/>
              </a:ext>
            </a:extLst>
          </p:cNvPr>
          <p:cNvSpPr txBox="1"/>
          <p:nvPr/>
        </p:nvSpPr>
        <p:spPr>
          <a:xfrm>
            <a:off x="426646" y="3118242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BSIs at each target measure protons on target (POT)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560526D-FF25-4AD9-5A1F-57D8751A3451}"/>
              </a:ext>
            </a:extLst>
          </p:cNvPr>
          <p:cNvSpPr txBox="1"/>
          <p:nvPr/>
        </p:nvSpPr>
        <p:spPr>
          <a:xfrm>
            <a:off x="417978" y="3723872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Spill corresponds to one extraction period (~ 4.8s in NA)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C9111E9-31FA-D66F-B503-B4D5F0D43861}"/>
              </a:ext>
            </a:extLst>
          </p:cNvPr>
          <p:cNvSpPr txBox="1"/>
          <p:nvPr/>
        </p:nvSpPr>
        <p:spPr>
          <a:xfrm>
            <a:off x="391693" y="4750226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Ideal spill </a:t>
            </a:r>
            <a:r>
              <a:rPr lang="en-US" sz="2000" b="1" dirty="0"/>
              <a:t>measured by BSI </a:t>
            </a:r>
            <a:r>
              <a:rPr lang="en-US" sz="2000" dirty="0"/>
              <a:t>is flat, but in practice there are fluctuations in the signal</a:t>
            </a:r>
            <a:endParaRPr lang="en-GB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8DE253-632B-23D1-B0A8-94D389685486}"/>
              </a:ext>
            </a:extLst>
          </p:cNvPr>
          <p:cNvGrpSpPr/>
          <p:nvPr/>
        </p:nvGrpSpPr>
        <p:grpSpPr>
          <a:xfrm>
            <a:off x="5308391" y="3411184"/>
            <a:ext cx="6518130" cy="3000893"/>
            <a:chOff x="5308391" y="3411184"/>
            <a:chExt cx="6518130" cy="30008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85706C-8D7D-4430-56A5-18E5A4A4A4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3775" t="-2622" r="-29308" b="-2964"/>
            <a:stretch/>
          </p:blipFill>
          <p:spPr>
            <a:xfrm>
              <a:off x="5308391" y="3411184"/>
              <a:ext cx="6518130" cy="3000893"/>
            </a:xfrm>
            <a:custGeom>
              <a:avLst/>
              <a:gdLst/>
              <a:ahLst/>
              <a:cxnLst/>
              <a:rect l="l" t="t" r="r" b="b"/>
              <a:pathLst>
                <a:path w="7308975" h="3364992">
                  <a:moveTo>
                    <a:pt x="1210305" y="0"/>
                  </a:moveTo>
                  <a:lnTo>
                    <a:pt x="7308975" y="0"/>
                  </a:lnTo>
                  <a:lnTo>
                    <a:pt x="7308975" y="3364992"/>
                  </a:lnTo>
                  <a:lnTo>
                    <a:pt x="0" y="3364992"/>
                  </a:lnTo>
                  <a:lnTo>
                    <a:pt x="62981" y="3295722"/>
                  </a:lnTo>
                  <a:cubicBezTo>
                    <a:pt x="684692" y="2543371"/>
                    <a:pt x="1098874" y="1539884"/>
                    <a:pt x="1192705" y="421793"/>
                  </a:cubicBezTo>
                  <a:close/>
                </a:path>
              </a:pathLst>
            </a:cu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4D3B275-492A-44EC-B42F-942B05EB1BCF}"/>
                </a:ext>
              </a:extLst>
            </p:cNvPr>
            <p:cNvSpPr txBox="1"/>
            <p:nvPr/>
          </p:nvSpPr>
          <p:spPr>
            <a:xfrm rot="16200000">
              <a:off x="7126901" y="5158514"/>
              <a:ext cx="455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BSI</a:t>
              </a:r>
              <a:r>
                <a:rPr lang="en-GB" sz="1600" dirty="0"/>
                <a:t> 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E97ECE-4CDE-4541-A0C9-5B2D2F23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70DB5-8719-44DB-853A-058DD538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BI Day - Luana Parsons França</a:t>
            </a: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FEDE7B9-AEC4-1C03-885C-75303EA7A427}"/>
              </a:ext>
            </a:extLst>
          </p:cNvPr>
          <p:cNvGrpSpPr/>
          <p:nvPr/>
        </p:nvGrpSpPr>
        <p:grpSpPr>
          <a:xfrm>
            <a:off x="6885665" y="271634"/>
            <a:ext cx="4660883" cy="3201674"/>
            <a:chOff x="6885665" y="271634"/>
            <a:chExt cx="4660883" cy="3201674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2E749F4-8041-E721-104C-5114781A24D2}"/>
                </a:ext>
              </a:extLst>
            </p:cNvPr>
            <p:cNvGrpSpPr/>
            <p:nvPr/>
          </p:nvGrpSpPr>
          <p:grpSpPr>
            <a:xfrm>
              <a:off x="6885665" y="271634"/>
              <a:ext cx="4660883" cy="3201674"/>
              <a:chOff x="6885665" y="271634"/>
              <a:chExt cx="4660883" cy="3201674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7AE56B8-F169-9A63-7820-6C85C7947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5665" y="271634"/>
                <a:ext cx="4432074" cy="3201674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A282750-B316-C6E9-F70F-457E8BCBBF49}"/>
                  </a:ext>
                </a:extLst>
              </p:cNvPr>
              <p:cNvSpPr txBox="1"/>
              <p:nvPr/>
            </p:nvSpPr>
            <p:spPr>
              <a:xfrm>
                <a:off x="10443337" y="804079"/>
                <a:ext cx="1103211" cy="675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Extraction </a:t>
                </a:r>
              </a:p>
              <a:p>
                <a:r>
                  <a:rPr lang="en-US" sz="1400" dirty="0">
                    <a:solidFill>
                      <a:srgbClr val="FF0000"/>
                    </a:solidFill>
                  </a:rPr>
                  <a:t>From SPS into NA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DDAB400-C0F7-858E-B078-604AF047FB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48096" y="1354704"/>
                <a:ext cx="539348" cy="2569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A473E44-4878-BBE5-EE51-75712547641E}"/>
                  </a:ext>
                </a:extLst>
              </p:cNvPr>
              <p:cNvSpPr txBox="1"/>
              <p:nvPr/>
            </p:nvSpPr>
            <p:spPr>
              <a:xfrm>
                <a:off x="8592395" y="445923"/>
                <a:ext cx="1103211" cy="675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FF00"/>
                    </a:solidFill>
                  </a:rPr>
                  <a:t>Current measured BCT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6CB79AD-6550-9CB6-C89D-708C9FAAD9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61116" y="678873"/>
              <a:ext cx="1017245" cy="680912"/>
            </a:xfrm>
            <a:prstGeom prst="straightConnector1">
              <a:avLst/>
            </a:prstGeom>
            <a:ln w="317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CB4EC2B-55DA-44D9-99B9-8CFFD96E038F}"/>
                </a:ext>
              </a:extLst>
            </p:cNvPr>
            <p:cNvCxnSpPr>
              <a:cxnSpLocks/>
            </p:cNvCxnSpPr>
            <p:nvPr/>
          </p:nvCxnSpPr>
          <p:spPr>
            <a:xfrm>
              <a:off x="9674825" y="949036"/>
              <a:ext cx="551560" cy="13716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CA2BFD0-0406-04FD-DFD8-2BFB48943F36}"/>
              </a:ext>
            </a:extLst>
          </p:cNvPr>
          <p:cNvGrpSpPr/>
          <p:nvPr/>
        </p:nvGrpSpPr>
        <p:grpSpPr>
          <a:xfrm>
            <a:off x="7903760" y="6256355"/>
            <a:ext cx="3119812" cy="688418"/>
            <a:chOff x="7920948" y="6251740"/>
            <a:chExt cx="3119812" cy="688418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EFDB1A6-58F4-E892-A74A-DCBCEE9EF458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83975D6-6DF5-22AB-5FC0-E220739C6E9C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60" name="Rectangle 59" descr="Checkmark">
                  <a:extLst>
                    <a:ext uri="{FF2B5EF4-FFF2-40B4-BE49-F238E27FC236}">
                      <a16:creationId xmlns:a16="http://schemas.microsoft.com/office/drawing/2014/main" id="{5CC80F71-DB77-B966-105B-611A557B29D4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5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A0B6F655-D0C0-4FCC-BEBD-07EC60533E15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1683B44C-556D-78FF-B171-924BD7660DC7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65BB32C1-81C2-08AA-F0D8-3553E388849A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D142ABA5-BB95-DF64-F636-F0AF1CE94568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1A709E79-0D95-D7B1-ECE8-EFB38D4899A7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8207B9BA-0F20-D0F9-85E0-B73D028966FF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086B34B4-F71C-822D-C622-5FFBFB17155C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 dirty="0"/>
                      <a:t>Background</a:t>
                    </a:r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3F3C25C5-0164-1FE3-A63F-1D6A13DA4063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54" name="Rectangle 53" descr="Bar chart">
                    <a:extLst>
                      <a:ext uri="{FF2B5EF4-FFF2-40B4-BE49-F238E27FC236}">
                        <a16:creationId xmlns:a16="http://schemas.microsoft.com/office/drawing/2014/main" id="{1CF1FDB2-6E42-09E6-3F88-2DC64B95BDFC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AA7DD3F9-CC81-DE3B-1400-C4CFA9F0F374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5DF6E745-93AC-7AD8-F75F-55A3D17753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0D6E75F7-4DBC-2327-7270-6DEDB12EFC6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687D1959-BDBD-7479-FA29-31350360C918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50" name="Rectangle 49" descr="Footprints">
                    <a:extLst>
                      <a:ext uri="{FF2B5EF4-FFF2-40B4-BE49-F238E27FC236}">
                        <a16:creationId xmlns:a16="http://schemas.microsoft.com/office/drawing/2014/main" id="{F12461E6-2F53-8FC2-C986-CE98302C8279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2C07798B-9E85-D4C3-F7EC-B4C9E2B71CC1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D8B2DFE8-E5E8-4B53-E168-CB7682FC48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EE200273-A836-78A8-188A-04A3693981D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44" name="Rectangle 43" descr="Gears">
              <a:extLst>
                <a:ext uri="{FF2B5EF4-FFF2-40B4-BE49-F238E27FC236}">
                  <a16:creationId xmlns:a16="http://schemas.microsoft.com/office/drawing/2014/main" id="{9D111B00-6E30-EBD0-E237-B2EF00F0B3BB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98401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4" grpId="0"/>
      <p:bldP spid="95" grpId="0"/>
      <p:bldP spid="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83F707-23A0-4B8E-B389-6412E430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/>
              <a:t>Why </a:t>
            </a:r>
            <a:r>
              <a:rPr lang="en-GB" sz="3600" b="1">
                <a:solidFill>
                  <a:srgbClr val="FF0000"/>
                </a:solidFill>
              </a:rPr>
              <a:t> </a:t>
            </a:r>
            <a:r>
              <a:rPr lang="en-GB" sz="3600"/>
              <a:t>Calibrate?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D218D-2DCA-4FDB-B777-CCFC3069F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r>
              <a:rPr lang="en-GB" sz="2000" b="1" dirty="0"/>
              <a:t>Recent</a:t>
            </a:r>
            <a:r>
              <a:rPr lang="en-GB" sz="2000" dirty="0"/>
              <a:t> renewed </a:t>
            </a:r>
            <a:r>
              <a:rPr lang="en-GB" sz="2000" b="1" dirty="0"/>
              <a:t>interest in North Area </a:t>
            </a:r>
          </a:p>
          <a:p>
            <a:r>
              <a:rPr lang="en-GB" sz="2000" dirty="0"/>
              <a:t>Fixed target experiments need accurate number of Protons On Target (POT) for reference</a:t>
            </a:r>
          </a:p>
          <a:p>
            <a:r>
              <a:rPr lang="en-GB" sz="2000" dirty="0"/>
              <a:t>The calibration uncertainty is dominated by the SEY </a:t>
            </a:r>
          </a:p>
          <a:p>
            <a:r>
              <a:rPr lang="en-GB" sz="2000" dirty="0"/>
              <a:t>Changes in the material over time could affect SEY (e.g. radiation and vacuum history)</a:t>
            </a:r>
          </a:p>
          <a:p>
            <a:r>
              <a:rPr lang="en-GB" sz="2000" dirty="0"/>
              <a:t>Instrumentation in North Area has not been calibrated since the 90s</a:t>
            </a:r>
          </a:p>
          <a:p>
            <a:endParaRPr lang="en-GB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0EDD-C788-417C-A42C-C111CF18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53FCC6B-D7F5-4115-9379-5BAC41F4CF5E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419AF80-3380-EC4F-9300-1B5B7502ADC5}"/>
              </a:ext>
            </a:extLst>
          </p:cNvPr>
          <p:cNvGrpSpPr/>
          <p:nvPr/>
        </p:nvGrpSpPr>
        <p:grpSpPr>
          <a:xfrm>
            <a:off x="7920948" y="6251740"/>
            <a:ext cx="3119812" cy="688418"/>
            <a:chOff x="7920948" y="6251740"/>
            <a:chExt cx="3119812" cy="68841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245D3E9-4F98-4996-E33B-4D5CAE546F4C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2ECC4903-CFBE-5254-1A9C-A2E1079659B4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74" name="Rectangle 73" descr="Checkmark">
                  <a:extLst>
                    <a:ext uri="{FF2B5EF4-FFF2-40B4-BE49-F238E27FC236}">
                      <a16:creationId xmlns:a16="http://schemas.microsoft.com/office/drawing/2014/main" id="{A4E0BB90-FAD6-2FA4-7D0E-64E566FE040F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2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2B7095ED-1BAC-EF98-E793-CBB2AC827863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C0FAA9E8-2B6C-7F1F-10D1-21F30172454F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DE65A4F2-06CA-8958-895A-C440F1DB663C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233EEE1A-B4CB-7D50-F22F-F1053DAE787D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E581A5A-9AD1-7DD5-9901-01D762B3DCB9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E8E26DA2-9C92-6A6C-2A3B-5ED2C9C10E53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33BE1FD4-CE4C-4037-8179-8836B3D38DF5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23EDCE5F-E95E-0EA0-B50E-028306E2EE1D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68" name="Rectangle 67" descr="Bar chart">
                    <a:extLst>
                      <a:ext uri="{FF2B5EF4-FFF2-40B4-BE49-F238E27FC236}">
                        <a16:creationId xmlns:a16="http://schemas.microsoft.com/office/drawing/2014/main" id="{A023FE51-18C5-817B-A5BC-323F89AFA6BA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4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E5BECE6F-F3E3-E47E-DCEA-11F7F8855F6B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70" name="Rectangle 69">
                      <a:extLst>
                        <a:ext uri="{FF2B5EF4-FFF2-40B4-BE49-F238E27FC236}">
                          <a16:creationId xmlns:a16="http://schemas.microsoft.com/office/drawing/2014/main" id="{911D9614-F0A8-87B4-C015-227FEF15DA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71" name="TextBox 70">
                      <a:extLst>
                        <a:ext uri="{FF2B5EF4-FFF2-40B4-BE49-F238E27FC236}">
                          <a16:creationId xmlns:a16="http://schemas.microsoft.com/office/drawing/2014/main" id="{A5EC7223-89E0-CBEB-8AF9-93C28E70F39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E1A97749-E7F1-A0D2-AB22-B684B5BDAF37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64" name="Rectangle 63" descr="Footprints">
                    <a:extLst>
                      <a:ext uri="{FF2B5EF4-FFF2-40B4-BE49-F238E27FC236}">
                        <a16:creationId xmlns:a16="http://schemas.microsoft.com/office/drawing/2014/main" id="{076727A1-2289-CD41-0449-38E0524DA184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6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9164BF53-D720-C392-D996-A283206232B7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F1A846D8-85CE-D7DA-F8F7-68842C4A1F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FFDD7AE3-3984-8D1E-C262-7A612D4E881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58" name="Rectangle 57" descr="Gears">
              <a:extLst>
                <a:ext uri="{FF2B5EF4-FFF2-40B4-BE49-F238E27FC236}">
                  <a16:creationId xmlns:a16="http://schemas.microsoft.com/office/drawing/2014/main" id="{8E2AD055-8616-B0DE-04AE-0117432D00FE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FB034-61C1-4739-9759-F82D3A2CA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5EF35-52B3-427A-B06D-98616BD40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073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C8404-1643-407E-9D6B-ACE2DC62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31880" cy="1325563"/>
          </a:xfrm>
        </p:spPr>
        <p:txBody>
          <a:bodyPr/>
          <a:lstStyle/>
          <a:p>
            <a:r>
              <a:rPr lang="en-GB"/>
              <a:t>2017 Data Highlighting Calibration Uncertainties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D86FF54-41BF-4062-918D-BF79D2D1B7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843" y="1397172"/>
            <a:ext cx="6129284" cy="3734123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C9381-B0A8-4C31-9197-712A3C89C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82EDE9-43AA-456B-91C1-67131825E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530" y="1397172"/>
            <a:ext cx="5616550" cy="373412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C01C478-164D-4991-8266-F82F880E8250}"/>
              </a:ext>
            </a:extLst>
          </p:cNvPr>
          <p:cNvSpPr/>
          <p:nvPr/>
        </p:nvSpPr>
        <p:spPr>
          <a:xfrm rot="20273229">
            <a:off x="4700575" y="2148425"/>
            <a:ext cx="11228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rgbClr val="4646FF"/>
                </a:solidFill>
              </a:rPr>
              <a:t>Slope = 0.82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0DAEA7-C5E6-48BA-A2A4-EFEBAB5BEF65}"/>
              </a:ext>
            </a:extLst>
          </p:cNvPr>
          <p:cNvSpPr txBox="1"/>
          <p:nvPr/>
        </p:nvSpPr>
        <p:spPr>
          <a:xfrm rot="20292149" flipH="1">
            <a:off x="4563069" y="2636145"/>
            <a:ext cx="2573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FF0000"/>
                </a:solidFill>
              </a:rPr>
              <a:t>Slope = 0.73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F1E784-1BC2-45C7-A6CE-373C15BF51A1}"/>
              </a:ext>
            </a:extLst>
          </p:cNvPr>
          <p:cNvSpPr/>
          <p:nvPr/>
        </p:nvSpPr>
        <p:spPr>
          <a:xfrm>
            <a:off x="7155088" y="5137083"/>
            <a:ext cx="43890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IDFont+F1"/>
              </a:rPr>
              <a:t>Non linearity possible causes:</a:t>
            </a:r>
          </a:p>
          <a:p>
            <a:r>
              <a:rPr lang="en-GB" dirty="0">
                <a:latin typeface="CIDFont+F1"/>
              </a:rPr>
              <a:t>• SEY drift in time</a:t>
            </a:r>
          </a:p>
          <a:p>
            <a:r>
              <a:rPr lang="en-GB" dirty="0">
                <a:latin typeface="CIDFont+F1"/>
              </a:rPr>
              <a:t>• Variation of losses with beam intensity</a:t>
            </a:r>
            <a:r>
              <a:rPr lang="en-GB" dirty="0">
                <a:solidFill>
                  <a:srgbClr val="767171"/>
                </a:solidFill>
                <a:latin typeface="CIDFont+F1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3CB1AE0-A06E-44AE-8202-F09BD6B5A43C}"/>
              </a:ext>
            </a:extLst>
          </p:cNvPr>
          <p:cNvSpPr/>
          <p:nvPr/>
        </p:nvSpPr>
        <p:spPr>
          <a:xfrm>
            <a:off x="1072103" y="5131296"/>
            <a:ext cx="4568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767171"/>
                </a:solidFill>
                <a:latin typeface="CIDFont+F1"/>
              </a:rPr>
              <a:t> </a:t>
            </a:r>
            <a:r>
              <a:rPr lang="en-GB" dirty="0">
                <a:latin typeface="CIDFont+F1"/>
              </a:rPr>
              <a:t>Slope deviation possible causes:</a:t>
            </a:r>
          </a:p>
          <a:p>
            <a:r>
              <a:rPr lang="en-GB" dirty="0">
                <a:latin typeface="CIDFont+F1"/>
              </a:rPr>
              <a:t>• Systematic errors in the BSI calibration </a:t>
            </a:r>
          </a:p>
          <a:p>
            <a:r>
              <a:rPr lang="en-GB" dirty="0">
                <a:latin typeface="CIDFont+F1"/>
              </a:rPr>
              <a:t>• Absolute extraction losses</a:t>
            </a:r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F116543-B45C-1C4F-21A0-AB1B121274F4}"/>
              </a:ext>
            </a:extLst>
          </p:cNvPr>
          <p:cNvGrpSpPr/>
          <p:nvPr/>
        </p:nvGrpSpPr>
        <p:grpSpPr>
          <a:xfrm>
            <a:off x="7920948" y="6251740"/>
            <a:ext cx="3119812" cy="688418"/>
            <a:chOff x="7920948" y="6251740"/>
            <a:chExt cx="3119812" cy="6884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93A528A-7C90-5B7E-BB1D-A17540B0B51B}"/>
                </a:ext>
              </a:extLst>
            </p:cNvPr>
            <p:cNvGrpSpPr/>
            <p:nvPr/>
          </p:nvGrpSpPr>
          <p:grpSpPr>
            <a:xfrm>
              <a:off x="7920948" y="6251740"/>
              <a:ext cx="3119812" cy="688418"/>
              <a:chOff x="1425723" y="6163740"/>
              <a:chExt cx="3119812" cy="688418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EA47C3FA-519E-7D0F-6F98-60636508F300}"/>
                  </a:ext>
                </a:extLst>
              </p:cNvPr>
              <p:cNvGrpSpPr/>
              <p:nvPr/>
            </p:nvGrpSpPr>
            <p:grpSpPr>
              <a:xfrm>
                <a:off x="2089419" y="6163740"/>
                <a:ext cx="1073258" cy="688418"/>
                <a:chOff x="2877336" y="-289995"/>
                <a:chExt cx="2320312" cy="688418"/>
              </a:xfrm>
            </p:grpSpPr>
            <p:sp>
              <p:nvSpPr>
                <p:cNvPr id="52" name="Rectangle 51" descr="Checkmark">
                  <a:extLst>
                    <a:ext uri="{FF2B5EF4-FFF2-40B4-BE49-F238E27FC236}">
                      <a16:creationId xmlns:a16="http://schemas.microsoft.com/office/drawing/2014/main" id="{0C3089C6-E6F9-52D8-2B03-1007CF40023C}"/>
                    </a:ext>
                  </a:extLst>
                </p:cNvPr>
                <p:cNvSpPr/>
                <p:nvPr/>
              </p:nvSpPr>
              <p:spPr>
                <a:xfrm>
                  <a:off x="3648640" y="-289995"/>
                  <a:ext cx="474051" cy="271643"/>
                </a:xfrm>
                <a:prstGeom prst="rect">
                  <a:avLst/>
                </a:prstGeom>
                <a:blipFill dpi="0" rotWithShape="1">
                  <a:blip r:embed="rId5">
                    <a:alphaModFix amt="4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0A2377CD-5743-D895-1EB6-4F36A080AE26}"/>
                    </a:ext>
                  </a:extLst>
                </p:cNvPr>
                <p:cNvGrpSpPr/>
                <p:nvPr/>
              </p:nvGrpSpPr>
              <p:grpSpPr>
                <a:xfrm>
                  <a:off x="2877336" y="50377"/>
                  <a:ext cx="2320312" cy="348046"/>
                  <a:chOff x="2734460" y="1660015"/>
                  <a:chExt cx="2320312" cy="348046"/>
                </a:xfrm>
              </p:grpSpPr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C51BA3EC-09FE-B7DC-926A-D8D31A423345}"/>
                      </a:ext>
                    </a:extLst>
                  </p:cNvPr>
                  <p:cNvSpPr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9161295B-58A5-6B2B-EC16-666F778E6FD9}"/>
                      </a:ext>
                    </a:extLst>
                  </p:cNvPr>
                  <p:cNvSpPr txBox="1"/>
                  <p:nvPr/>
                </p:nvSpPr>
                <p:spPr>
                  <a:xfrm>
                    <a:off x="2734460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800" kern="1200">
                        <a:solidFill>
                          <a:schemeClr val="bg2">
                            <a:lumMod val="90000"/>
                          </a:schemeClr>
                        </a:solidFill>
                      </a:rPr>
                      <a:t>Calibration Steps</a:t>
                    </a:r>
                  </a:p>
                </p:txBody>
              </p:sp>
            </p:grp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AE1BFE7-72DD-6D43-9F62-8766841EB4FE}"/>
                  </a:ext>
                </a:extLst>
              </p:cNvPr>
              <p:cNvGrpSpPr/>
              <p:nvPr/>
            </p:nvGrpSpPr>
            <p:grpSpPr>
              <a:xfrm>
                <a:off x="1425723" y="6172217"/>
                <a:ext cx="3119812" cy="677121"/>
                <a:chOff x="1425723" y="6172217"/>
                <a:chExt cx="3119812" cy="677121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9D37F377-EC2F-56D2-892E-A256AB92EC79}"/>
                    </a:ext>
                  </a:extLst>
                </p:cNvPr>
                <p:cNvGrpSpPr/>
                <p:nvPr/>
              </p:nvGrpSpPr>
              <p:grpSpPr>
                <a:xfrm>
                  <a:off x="1425723" y="6501292"/>
                  <a:ext cx="677608" cy="348046"/>
                  <a:chOff x="8092" y="1660015"/>
                  <a:chExt cx="2320312" cy="348046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0AEAEA60-5CCA-A66B-204E-CBBB01C67139}"/>
                      </a:ext>
                    </a:extLst>
                  </p:cNvPr>
                  <p:cNvSpPr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4BB3811F-8825-D671-CECD-366AACEBCC72}"/>
                      </a:ext>
                    </a:extLst>
                  </p:cNvPr>
                  <p:cNvSpPr txBox="1"/>
                  <p:nvPr/>
                </p:nvSpPr>
                <p:spPr>
                  <a:xfrm>
                    <a:off x="8092" y="1660015"/>
                    <a:ext cx="2320312" cy="348046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0" tIns="0" rIns="0" bIns="0" numCol="1" spcCol="1270" anchor="t" anchorCtr="0">
                    <a:noAutofit/>
                  </a:bodyPr>
                  <a:lstStyle/>
                  <a:p>
                    <a:pPr marL="0" lvl="0" indent="0" algn="ctr" defTabSz="9779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  <a:defRPr b="1"/>
                    </a:pPr>
                    <a:r>
                      <a:rPr lang="en-US" sz="900" kern="1200"/>
                      <a:t>Background</a:t>
                    </a:r>
                  </a:p>
                </p:txBody>
              </p: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864E884-E7AA-214F-F74C-43E884A36DEA}"/>
                    </a:ext>
                  </a:extLst>
                </p:cNvPr>
                <p:cNvGrpSpPr/>
                <p:nvPr/>
              </p:nvGrpSpPr>
              <p:grpSpPr>
                <a:xfrm>
                  <a:off x="3083935" y="6180696"/>
                  <a:ext cx="914246" cy="613831"/>
                  <a:chOff x="5603703" y="-358030"/>
                  <a:chExt cx="2320312" cy="756453"/>
                </a:xfrm>
              </p:grpSpPr>
              <p:sp>
                <p:nvSpPr>
                  <p:cNvPr id="46" name="Rectangle 45" descr="Bar chart">
                    <a:extLst>
                      <a:ext uri="{FF2B5EF4-FFF2-40B4-BE49-F238E27FC236}">
                        <a16:creationId xmlns:a16="http://schemas.microsoft.com/office/drawing/2014/main" id="{CA82B344-A475-31D9-2378-37A8BB703F07}"/>
                      </a:ext>
                    </a:extLst>
                  </p:cNvPr>
                  <p:cNvSpPr/>
                  <p:nvPr/>
                </p:nvSpPr>
                <p:spPr>
                  <a:xfrm>
                    <a:off x="6133203" y="-358030"/>
                    <a:ext cx="1014209" cy="385792"/>
                  </a:xfrm>
                  <a:prstGeom prst="rect">
                    <a:avLst/>
                  </a:prstGeom>
                  <a:blipFill dpi="0" rotWithShape="1">
                    <a:blip r:embed="rId7">
                      <a:alphaModFix amt="28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47" name="Group 46">
                    <a:extLst>
                      <a:ext uri="{FF2B5EF4-FFF2-40B4-BE49-F238E27FC236}">
                        <a16:creationId xmlns:a16="http://schemas.microsoft.com/office/drawing/2014/main" id="{B4BDA963-B16A-EFBD-3864-F1AA5E42FDC7}"/>
                      </a:ext>
                    </a:extLst>
                  </p:cNvPr>
                  <p:cNvGrpSpPr/>
                  <p:nvPr/>
                </p:nvGrpSpPr>
                <p:grpSpPr>
                  <a:xfrm>
                    <a:off x="5603703" y="50377"/>
                    <a:ext cx="2320312" cy="348046"/>
                    <a:chOff x="5460827" y="1660015"/>
                    <a:chExt cx="2320312" cy="348046"/>
                  </a:xfrm>
                </p:grpSpPr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38C7951D-F711-D4E8-A770-A68F1FC210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B4CE51E2-4EC2-FC50-287C-0FC44DDF04F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0827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Preliminary Results</a:t>
                      </a:r>
                    </a:p>
                  </p:txBody>
                </p:sp>
              </p:grp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589061D1-C08F-BE16-3786-61350DEA9D68}"/>
                    </a:ext>
                  </a:extLst>
                </p:cNvPr>
                <p:cNvGrpSpPr/>
                <p:nvPr/>
              </p:nvGrpSpPr>
              <p:grpSpPr>
                <a:xfrm>
                  <a:off x="4001966" y="6172217"/>
                  <a:ext cx="543569" cy="622310"/>
                  <a:chOff x="8330070" y="-376275"/>
                  <a:chExt cx="2320312" cy="774698"/>
                </a:xfrm>
              </p:grpSpPr>
              <p:sp>
                <p:nvSpPr>
                  <p:cNvPr id="42" name="Rectangle 41" descr="Footprints">
                    <a:extLst>
                      <a:ext uri="{FF2B5EF4-FFF2-40B4-BE49-F238E27FC236}">
                        <a16:creationId xmlns:a16="http://schemas.microsoft.com/office/drawing/2014/main" id="{D258FE6D-D74C-57E9-3FB9-BB10FC357E62}"/>
                      </a:ext>
                    </a:extLst>
                  </p:cNvPr>
                  <p:cNvSpPr/>
                  <p:nvPr/>
                </p:nvSpPr>
                <p:spPr>
                  <a:xfrm>
                    <a:off x="8953461" y="-376275"/>
                    <a:ext cx="1068647" cy="317054"/>
                  </a:xfrm>
                  <a:prstGeom prst="rect">
                    <a:avLst/>
                  </a:prstGeom>
                  <a:blipFill dpi="0" rotWithShape="1">
                    <a:blip r:embed="rId9">
                      <a:alphaModFix amt="41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2">
                      <a:hueOff val="-1455363"/>
                      <a:satOff val="-83928"/>
                      <a:lumOff val="8628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D5300EBC-8F05-5469-70FC-104274A4465D}"/>
                      </a:ext>
                    </a:extLst>
                  </p:cNvPr>
                  <p:cNvGrpSpPr/>
                  <p:nvPr/>
                </p:nvGrpSpPr>
                <p:grpSpPr>
                  <a:xfrm>
                    <a:off x="8330070" y="50377"/>
                    <a:ext cx="2320312" cy="348046"/>
                    <a:chOff x="8187194" y="1660015"/>
                    <a:chExt cx="2320312" cy="348046"/>
                  </a:xfrm>
                </p:grpSpPr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FFC8295D-144E-D1FF-7B31-E316625A2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hemeClr val="dk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lt1">
                        <a:alpha val="0"/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2FCC9E44-F85F-3345-DADA-84E41C0680A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87194" y="1660015"/>
                      <a:ext cx="2320312" cy="348046"/>
                    </a:xfrm>
                    <a:prstGeom prst="rect">
                      <a:avLst/>
                    </a:prstGeom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  <p:txBody>
                    <a:bodyPr spcFirstLastPara="0" vert="horz" wrap="square" lIns="0" tIns="0" rIns="0" bIns="0" numCol="1" spcCol="1270" anchor="t" anchorCtr="0">
                      <a:noAutofit/>
                    </a:bodyPr>
                    <a:lstStyle/>
                    <a:p>
                      <a:pPr marL="0" lvl="0" indent="0" algn="ctr"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  <a:defRPr b="1"/>
                      </a:pPr>
                      <a:r>
                        <a:rPr lang="en-US" sz="800" kern="1200">
                          <a:solidFill>
                            <a:schemeClr val="bg2">
                              <a:lumMod val="90000"/>
                            </a:schemeClr>
                          </a:solidFill>
                        </a:rPr>
                        <a:t>Next steps</a:t>
                      </a:r>
                    </a:p>
                  </p:txBody>
                </p:sp>
              </p:grpSp>
            </p:grpSp>
          </p:grpSp>
        </p:grpSp>
        <p:sp>
          <p:nvSpPr>
            <p:cNvPr id="36" name="Rectangle 35" descr="Gears">
              <a:extLst>
                <a:ext uri="{FF2B5EF4-FFF2-40B4-BE49-F238E27FC236}">
                  <a16:creationId xmlns:a16="http://schemas.microsoft.com/office/drawing/2014/main" id="{66F47D3F-FC25-ED8B-3797-E9FA08A30576}"/>
                </a:ext>
              </a:extLst>
            </p:cNvPr>
            <p:cNvSpPr/>
            <p:nvPr/>
          </p:nvSpPr>
          <p:spPr>
            <a:xfrm>
              <a:off x="8087283" y="6268696"/>
              <a:ext cx="331972" cy="271643"/>
            </a:xfrm>
            <a:prstGeom prst="rect">
              <a:avLst/>
            </a:prstGeom>
            <a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961DB-82FA-47CC-9DB0-3537F35AF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732A8-0901-466B-A170-A050A424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BI Day - Luana Parsons França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063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915D5EC17B0048ACE9416061CE79B0" ma:contentTypeVersion="14" ma:contentTypeDescription="Create a new document." ma:contentTypeScope="" ma:versionID="d504dbbae8f612968684cce15c0e5faf">
  <xsd:schema xmlns:xsd="http://www.w3.org/2001/XMLSchema" xmlns:xs="http://www.w3.org/2001/XMLSchema" xmlns:p="http://schemas.microsoft.com/office/2006/metadata/properties" xmlns:ns3="41096bcc-30f9-4131-b148-a1e2337bbcdd" xmlns:ns4="df5cd57b-9bc2-411a-aaf6-0e28d5c17261" targetNamespace="http://schemas.microsoft.com/office/2006/metadata/properties" ma:root="true" ma:fieldsID="17857afe21955e3f1a896179221c3b51" ns3:_="" ns4:_="">
    <xsd:import namespace="41096bcc-30f9-4131-b148-a1e2337bbcdd"/>
    <xsd:import namespace="df5cd57b-9bc2-411a-aaf6-0e28d5c172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096bcc-30f9-4131-b148-a1e2337bbc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cd57b-9bc2-411a-aaf6-0e28d5c172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1096bcc-30f9-4131-b148-a1e2337bbcdd" xsi:nil="true"/>
  </documentManagement>
</p:properties>
</file>

<file path=customXml/itemProps1.xml><?xml version="1.0" encoding="utf-8"?>
<ds:datastoreItem xmlns:ds="http://schemas.openxmlformats.org/officeDocument/2006/customXml" ds:itemID="{D504AD6E-FE71-4826-BBCE-B8229F827E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30E4D9-BA18-4855-8D15-8F9BFA37D948}">
  <ds:schemaRefs>
    <ds:schemaRef ds:uri="41096bcc-30f9-4131-b148-a1e2337bbcdd"/>
    <ds:schemaRef ds:uri="df5cd57b-9bc2-411a-aaf6-0e28d5c172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7E4329D-25C2-4212-9EDE-807DF1919E70}">
  <ds:schemaRefs>
    <ds:schemaRef ds:uri="41096bcc-30f9-4131-b148-a1e2337bbcdd"/>
    <ds:schemaRef ds:uri="df5cd57b-9bc2-411a-aaf6-0e28d5c172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1408</Words>
  <Application>Microsoft Office PowerPoint</Application>
  <PresentationFormat>Widescreen</PresentationFormat>
  <Paragraphs>346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CIDFont+F1</vt:lpstr>
      <vt:lpstr>Corbel</vt:lpstr>
      <vt:lpstr>Trebuchet MS</vt:lpstr>
      <vt:lpstr>Wingdings 2</vt:lpstr>
      <vt:lpstr>Office Theme</vt:lpstr>
      <vt:lpstr>Frame</vt:lpstr>
      <vt:lpstr>1_Office Theme</vt:lpstr>
      <vt:lpstr>SPS North Area SEM detectors and their absolute calibration</vt:lpstr>
      <vt:lpstr>Outline</vt:lpstr>
      <vt:lpstr>Location</vt:lpstr>
      <vt:lpstr>North Area Beamlines</vt:lpstr>
      <vt:lpstr>North Area Beamlines</vt:lpstr>
      <vt:lpstr>Operating  Principle</vt:lpstr>
      <vt:lpstr>Protons on Target and Spill</vt:lpstr>
      <vt:lpstr>Why  Calibrate?</vt:lpstr>
      <vt:lpstr>2017 Data Highlighting Calibration Uncertainties</vt:lpstr>
      <vt:lpstr>Damage to the BSI Foil</vt:lpstr>
      <vt:lpstr>Challenges for Calibration</vt:lpstr>
      <vt:lpstr>Calibration steps</vt:lpstr>
      <vt:lpstr>Experimental Setup m1</vt:lpstr>
      <vt:lpstr>Activation Measurement 1 </vt:lpstr>
      <vt:lpstr>POT Calculations</vt:lpstr>
      <vt:lpstr>Considerations and Corrections</vt:lpstr>
      <vt:lpstr>BSI Measurement</vt:lpstr>
      <vt:lpstr>Experimental Setup 2</vt:lpstr>
      <vt:lpstr>Measurement 2 Data Analysis</vt:lpstr>
      <vt:lpstr>Preliminary Results </vt:lpstr>
      <vt:lpstr>Conclusion and next steps</vt:lpstr>
      <vt:lpstr>PowerPoint Presentation</vt:lpstr>
      <vt:lpstr>Estimation of statistical error on BSI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of the T10 target</dc:title>
  <dc:creator>Parsons Franca, Luana [lparsons]</dc:creator>
  <cp:lastModifiedBy>Parsons Franca, Luana [lparsons]</cp:lastModifiedBy>
  <cp:revision>1</cp:revision>
  <dcterms:created xsi:type="dcterms:W3CDTF">2022-10-10T13:10:19Z</dcterms:created>
  <dcterms:modified xsi:type="dcterms:W3CDTF">2022-12-15T18:07:49Z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0x010100CE915D5EC17B0048ACE9416061CE79B0</vt:lpwstr>
  </property>
</Properties>
</file>