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9" r:id="rId3"/>
    <p:sldId id="306" r:id="rId4"/>
    <p:sldId id="292" r:id="rId5"/>
    <p:sldId id="307" r:id="rId6"/>
    <p:sldId id="263" r:id="rId7"/>
    <p:sldId id="261" r:id="rId8"/>
    <p:sldId id="262" r:id="rId9"/>
    <p:sldId id="305" r:id="rId10"/>
    <p:sldId id="272" r:id="rId11"/>
    <p:sldId id="310" r:id="rId12"/>
    <p:sldId id="303" r:id="rId13"/>
    <p:sldId id="301" r:id="rId14"/>
    <p:sldId id="313" r:id="rId15"/>
    <p:sldId id="289" r:id="rId16"/>
    <p:sldId id="293" r:id="rId17"/>
    <p:sldId id="290" r:id="rId18"/>
    <p:sldId id="298" r:id="rId19"/>
    <p:sldId id="296" r:id="rId20"/>
    <p:sldId id="311" r:id="rId21"/>
    <p:sldId id="299" r:id="rId22"/>
    <p:sldId id="315" r:id="rId23"/>
    <p:sldId id="278" r:id="rId2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7E8F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88629" autoAdjust="0"/>
  </p:normalViewPr>
  <p:slideViewPr>
    <p:cSldViewPr>
      <p:cViewPr varScale="1">
        <p:scale>
          <a:sx n="70" d="100"/>
          <a:sy n="70" d="100"/>
        </p:scale>
        <p:origin x="552" y="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11F7A-D965-42E8-9304-3EE7DDFD066C}" type="datetimeFigureOut">
              <a:rPr lang="fr-FR" smtClean="0"/>
              <a:t>15/12/2022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BY Days 16 Dec 2022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55121-B24B-43F7-BFBF-8F602EA564B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0866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BY Days 16 Dec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Tx/>
              <a:buChar char="-"/>
            </a:pPr>
            <a:endParaRPr lang="en-GB" dirty="0"/>
          </a:p>
          <a:p>
            <a:pPr marL="171450" lvl="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813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FB1CD-1F67-4AB7-B6CD-2DD7301A8D0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40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94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83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429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0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509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716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60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638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09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8546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428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78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50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0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51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63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03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58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DF6FECB-93DD-48A5-ADD3-EB1FF6597A85}" type="datetime1">
              <a:rPr lang="en-US" smtClean="0"/>
              <a:t>12/15/2022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5836022-918E-40D4-B607-6C43E5ADD3A2}" type="datetime1">
              <a:rPr lang="en-US" smtClean="0"/>
              <a:t>12/15/2022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DB9A8A95-4628-4EBB-9266-9E6556F5C363}" type="datetime1">
              <a:rPr lang="en-US" smtClean="0"/>
              <a:t>12/15/2022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CE3A772C-F40D-497F-AFF9-DDEB19A26891}" type="datetime1">
              <a:rPr lang="en-US" smtClean="0"/>
              <a:t>12/15/2022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DDC3B51C-AE39-485D-A434-BC5EC8C5177A}" type="datetime1">
              <a:rPr lang="en-US" smtClean="0"/>
              <a:t>12/15/2022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0F1C49A7-0361-4869-AE5A-CDC9D25FEF51}" type="datetime1">
              <a:rPr lang="en-US" smtClean="0"/>
              <a:t>12/15/2022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762A9D0-9643-43F8-8042-41876EFCB314}" type="datetime1">
              <a:rPr lang="en-US" smtClean="0"/>
              <a:t>12/15/2022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7DF31B-4195-405B-A8F5-2EB36CC23111}" type="datetime1">
              <a:rPr lang="en-US" smtClean="0"/>
              <a:t>12/15/2022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15/12/2022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417010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2CBBEB77-FC21-4961-8ECE-A4BF96A39028}" type="datetime1">
              <a:rPr lang="en-US" smtClean="0"/>
              <a:t>12/15/2022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2644BE9-62A9-4E3A-8A4B-9B9EF83C9FEB}" type="datetime1">
              <a:rPr lang="en-US" smtClean="0"/>
              <a:t>12/15/2022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3BFB886-7FD8-440C-A05B-5D8BB8713246}" type="datetime1">
              <a:rPr lang="en-US" smtClean="0"/>
              <a:t>12/15/2022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A29C9FC-1A3D-416F-92C2-1284A38C823A}" type="datetime1">
              <a:rPr lang="en-US" smtClean="0"/>
              <a:t>12/15/2022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6F4D30-8215-4D52-90FD-124B23B7CBC1}" type="datetime1">
              <a:rPr lang="en-US" smtClean="0"/>
              <a:t>12/15/2022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A5A1CA0-8329-48B1-B874-F427F85DBDF4}" type="datetime1">
              <a:rPr lang="en-US" smtClean="0"/>
              <a:t>12/15/2022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1D91D39A-1E4C-425E-937C-32CEF1A0CB1C}" type="datetime1">
              <a:rPr lang="en-US" smtClean="0"/>
              <a:t>12/15/2022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6C1FFA-FEF8-4132-8BB4-687A2282F1FB}" type="datetime1">
              <a:rPr lang="en-US" smtClean="0"/>
              <a:t>12/15/2022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BY Days - 16 Dec 2022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document/2302154/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02154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0" y="3429000"/>
            <a:ext cx="12191999" cy="2153265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Rad-Tol COTSs Qualification </a:t>
            </a:r>
            <a:br>
              <a:rPr lang="en-US" dirty="0"/>
            </a:br>
            <a:r>
              <a:rPr lang="en-US" dirty="0"/>
              <a:t>for LHC BPM CONS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Selim Can Ozdogan on behalf of SY-BI-BP</a:t>
            </a:r>
            <a:endParaRPr dirty="0"/>
          </a:p>
          <a:p>
            <a:pPr algn="l">
              <a:defRPr/>
            </a:pPr>
            <a:r>
              <a:rPr lang="en-US" sz="1800" dirty="0"/>
              <a:t>16 Dec 2022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5108263-A819-D2BC-189B-CB8522BA084E}"/>
              </a:ext>
            </a:extLst>
          </p:cNvPr>
          <p:cNvGrpSpPr/>
          <p:nvPr/>
        </p:nvGrpSpPr>
        <p:grpSpPr>
          <a:xfrm>
            <a:off x="9966166" y="764704"/>
            <a:ext cx="1792154" cy="1853952"/>
            <a:chOff x="9863743" y="4797433"/>
            <a:chExt cx="1792154" cy="185395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2537A6D-896C-1A42-C555-F8B7630499E7}"/>
                </a:ext>
              </a:extLst>
            </p:cNvPr>
            <p:cNvSpPr/>
            <p:nvPr/>
          </p:nvSpPr>
          <p:spPr>
            <a:xfrm>
              <a:off x="10056440" y="4869160"/>
              <a:ext cx="1512168" cy="1512501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 descr="Icon&#10;&#10;Description automatically generated">
              <a:extLst>
                <a:ext uri="{FF2B5EF4-FFF2-40B4-BE49-F238E27FC236}">
                  <a16:creationId xmlns:a16="http://schemas.microsoft.com/office/drawing/2014/main" id="{642DA7CA-8BD3-8112-1AB7-FC100C17A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63743" y="4797433"/>
              <a:ext cx="1792154" cy="185395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908720"/>
            <a:ext cx="9937104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10</a:t>
            </a:fld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4159404" y="3485772"/>
            <a:ext cx="480485" cy="263092"/>
            <a:chOff x="8268506" y="1594123"/>
            <a:chExt cx="648072" cy="373099"/>
          </a:xfrm>
        </p:grpSpPr>
        <p:sp>
          <p:nvSpPr>
            <p:cNvPr id="3" name="Oval 2"/>
            <p:cNvSpPr/>
            <p:nvPr/>
          </p:nvSpPr>
          <p:spPr bwMode="auto">
            <a:xfrm>
              <a:off x="8400256" y="1607184"/>
              <a:ext cx="360040" cy="36003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268506" y="1594123"/>
              <a:ext cx="648072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A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Oval 16"/>
          <p:cNvSpPr/>
          <p:nvPr/>
        </p:nvSpPr>
        <p:spPr bwMode="auto">
          <a:xfrm>
            <a:off x="4573621" y="3498170"/>
            <a:ext cx="266936" cy="25277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468712" y="3500391"/>
            <a:ext cx="480485" cy="19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749766" y="3489340"/>
            <a:ext cx="282157" cy="27685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644520" y="3493388"/>
            <a:ext cx="507883" cy="213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620198" y="3489208"/>
            <a:ext cx="269999" cy="26655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512198" y="3485768"/>
            <a:ext cx="485998" cy="205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532" y="2264290"/>
            <a:ext cx="1794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D: Other COTSs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CFBBF7E-7E04-4C97-B019-30F430065424}"/>
              </a:ext>
            </a:extLst>
          </p:cNvPr>
          <p:cNvSpPr txBox="1"/>
          <p:nvPr/>
        </p:nvSpPr>
        <p:spPr bwMode="auto">
          <a:xfrm>
            <a:off x="2639616" y="1034427"/>
            <a:ext cx="74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2020</a:t>
            </a:r>
            <a:endParaRPr lang="en-GB" sz="16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229E3EC-8E40-40A2-93B0-6F5192C798A6}"/>
              </a:ext>
            </a:extLst>
          </p:cNvPr>
          <p:cNvSpPr txBox="1"/>
          <p:nvPr/>
        </p:nvSpPr>
        <p:spPr>
          <a:xfrm>
            <a:off x="61572" y="1550208"/>
            <a:ext cx="1785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A: Clock scheme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AE2534C-EC38-4F07-8CDB-73B29CE74788}"/>
              </a:ext>
            </a:extLst>
          </p:cNvPr>
          <p:cNvSpPr txBox="1"/>
          <p:nvPr/>
        </p:nvSpPr>
        <p:spPr bwMode="auto">
          <a:xfrm>
            <a:off x="52532" y="1781332"/>
            <a:ext cx="2172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B: Optical link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33CE8AD-578B-4397-AA89-CF40FC6B3220}"/>
              </a:ext>
            </a:extLst>
          </p:cNvPr>
          <p:cNvSpPr txBox="1"/>
          <p:nvPr/>
        </p:nvSpPr>
        <p:spPr bwMode="auto">
          <a:xfrm>
            <a:off x="52532" y="2008575"/>
            <a:ext cx="1833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C: ADC</a:t>
            </a:r>
          </a:p>
        </p:txBody>
      </p:sp>
      <p:sp>
        <p:nvSpPr>
          <p:cNvPr id="55" name="Footer Placeholder 3">
            <a:extLst>
              <a:ext uri="{FF2B5EF4-FFF2-40B4-BE49-F238E27FC236}">
                <a16:creationId xmlns:a16="http://schemas.microsoft.com/office/drawing/2014/main" id="{FD917E55-6C3D-14E8-07EB-8B6941C8B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51392EC-5713-D1D9-88A1-717AB3594A6D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380787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it-IT" sz="2400" b="1" dirty="0">
                <a:solidFill>
                  <a:schemeClr val="tx1"/>
                </a:solidFill>
                <a:latin typeface="Arial"/>
              </a:rPr>
              <a:t>LHC BPM Consolidation Project – </a:t>
            </a:r>
            <a:r>
              <a:rPr lang="it-IT" sz="2400" dirty="0">
                <a:solidFill>
                  <a:schemeClr val="tx1"/>
                </a:solidFill>
                <a:latin typeface="Arial"/>
              </a:rPr>
              <a:t>Radiation Hardness Assurance (RHA) timeline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3A42C71-29FA-C8E4-489A-686602CB90D8}"/>
              </a:ext>
            </a:extLst>
          </p:cNvPr>
          <p:cNvSpPr/>
          <p:nvPr/>
        </p:nvSpPr>
        <p:spPr>
          <a:xfrm>
            <a:off x="10776520" y="989846"/>
            <a:ext cx="495995" cy="281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1EC59EA-35F4-905E-3DB5-3EDE0AF0F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8692" y="989846"/>
            <a:ext cx="681254" cy="2844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931D04D1-D773-B301-0A7E-DC85E4440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032" y="2854692"/>
            <a:ext cx="4421005" cy="331089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692C354-167A-550B-A79F-D8DE17E0C8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9262" y="2755576"/>
            <a:ext cx="2137491" cy="514083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CDE5D20-3685-C23A-027B-8551A977E2E8}"/>
              </a:ext>
            </a:extLst>
          </p:cNvPr>
          <p:cNvSpPr txBox="1"/>
          <p:nvPr/>
        </p:nvSpPr>
        <p:spPr bwMode="auto">
          <a:xfrm>
            <a:off x="4153841" y="1034427"/>
            <a:ext cx="74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2022</a:t>
            </a:r>
            <a:endParaRPr lang="en-GB" sz="16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309881E-0C7C-9260-EB32-950D635D0891}"/>
              </a:ext>
            </a:extLst>
          </p:cNvPr>
          <p:cNvSpPr txBox="1"/>
          <p:nvPr/>
        </p:nvSpPr>
        <p:spPr bwMode="auto">
          <a:xfrm>
            <a:off x="5543522" y="1043742"/>
            <a:ext cx="74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2023</a:t>
            </a:r>
            <a:endParaRPr lang="en-GB" sz="16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F3C3B97-7170-148E-B311-3624B6F658EB}"/>
              </a:ext>
            </a:extLst>
          </p:cNvPr>
          <p:cNvSpPr txBox="1"/>
          <p:nvPr/>
        </p:nvSpPr>
        <p:spPr bwMode="auto">
          <a:xfrm>
            <a:off x="52532" y="2499583"/>
            <a:ext cx="1794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7030A0"/>
                </a:solidFill>
              </a:rPr>
              <a:t>E: Front-End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642FCE7-306E-4EB4-1B35-9FC32198E607}"/>
              </a:ext>
            </a:extLst>
          </p:cNvPr>
          <p:cNvSpPr/>
          <p:nvPr/>
        </p:nvSpPr>
        <p:spPr bwMode="auto">
          <a:xfrm>
            <a:off x="7602535" y="4130412"/>
            <a:ext cx="282157" cy="276858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BBFC168-7F3F-328C-21CA-00453387FA2D}"/>
              </a:ext>
            </a:extLst>
          </p:cNvPr>
          <p:cNvSpPr txBox="1"/>
          <p:nvPr/>
        </p:nvSpPr>
        <p:spPr bwMode="auto">
          <a:xfrm>
            <a:off x="6505188" y="1043742"/>
            <a:ext cx="74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2024</a:t>
            </a:r>
            <a:endParaRPr lang="en-GB" sz="16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0DC9511-D297-FA90-4D80-74F50378BC9D}"/>
              </a:ext>
            </a:extLst>
          </p:cNvPr>
          <p:cNvSpPr txBox="1"/>
          <p:nvPr/>
        </p:nvSpPr>
        <p:spPr bwMode="auto">
          <a:xfrm>
            <a:off x="7338128" y="1027889"/>
            <a:ext cx="74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2025</a:t>
            </a:r>
            <a:endParaRPr lang="en-GB" sz="16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BD960DE-D122-74BD-FF3E-19AFF19240C1}"/>
              </a:ext>
            </a:extLst>
          </p:cNvPr>
          <p:cNvSpPr txBox="1"/>
          <p:nvPr/>
        </p:nvSpPr>
        <p:spPr bwMode="auto">
          <a:xfrm>
            <a:off x="7497289" y="4134460"/>
            <a:ext cx="507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78956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/>
      <p:bldP spid="22" grpId="0" animBg="1"/>
      <p:bldP spid="20" grpId="0"/>
      <p:bldP spid="27" grpId="0" animBg="1"/>
      <p:bldP spid="25" grpId="0"/>
      <p:bldP spid="34" grpId="0"/>
      <p:bldP spid="41" grpId="0"/>
      <p:bldP spid="52" grpId="0"/>
      <p:bldP spid="53" grpId="0"/>
      <p:bldP spid="54" grpId="0"/>
      <p:bldP spid="60" grpId="0"/>
      <p:bldP spid="61" grpId="0"/>
      <p:bldP spid="62" grpId="0"/>
      <p:bldP spid="64" grpId="0" animBg="1"/>
      <p:bldP spid="66" grpId="0"/>
      <p:bldP spid="67" grpId="0"/>
      <p:bldP spid="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6A511FA-3A0A-38BF-CCE4-FB603FDA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26302"/>
            <a:ext cx="11376025" cy="751151"/>
          </a:xfrm>
        </p:spPr>
        <p:txBody>
          <a:bodyPr/>
          <a:lstStyle/>
          <a:p>
            <a:pPr algn="ctr"/>
            <a:r>
              <a:rPr lang="en-GB" sz="3600" dirty="0"/>
              <a:t>Rad-Tol COTSs Qualification for LHC BPM CONS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8F71F4-3A4A-A1C9-5B39-D96E020550AB}"/>
              </a:ext>
            </a:extLst>
          </p:cNvPr>
          <p:cNvSpPr txBox="1"/>
          <p:nvPr/>
        </p:nvSpPr>
        <p:spPr bwMode="auto">
          <a:xfrm>
            <a:off x="622858" y="2204864"/>
            <a:ext cx="907354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Agenda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Introduction &amp; Motivation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LHC BPM Consolidation project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Radiation qualification of Commercial Off The Shelf (COTS) components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27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5D014-3BF6-04C7-ACDC-BF0130C2C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251BAC-50DE-0098-D15E-5EEDFD564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5D7040-6C05-F352-E143-66AE765A4D98}"/>
              </a:ext>
            </a:extLst>
          </p:cNvPr>
          <p:cNvSpPr/>
          <p:nvPr/>
        </p:nvSpPr>
        <p:spPr>
          <a:xfrm>
            <a:off x="1261381" y="1196752"/>
            <a:ext cx="1584176" cy="53512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Cumulative Effects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74A633-A36B-15AB-C234-E3C3A23BA358}"/>
              </a:ext>
            </a:extLst>
          </p:cNvPr>
          <p:cNvSpPr/>
          <p:nvPr/>
        </p:nvSpPr>
        <p:spPr>
          <a:xfrm>
            <a:off x="309024" y="2291286"/>
            <a:ext cx="1584176" cy="56024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Total Ionizing Dose (TID)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854416-9198-4638-974F-F30562C4E293}"/>
              </a:ext>
            </a:extLst>
          </p:cNvPr>
          <p:cNvSpPr/>
          <p:nvPr/>
        </p:nvSpPr>
        <p:spPr>
          <a:xfrm>
            <a:off x="2262497" y="2316402"/>
            <a:ext cx="1584176" cy="53512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Displacement Damage (DD)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4ED40C-E88D-F591-4870-954038D6FF14}"/>
              </a:ext>
            </a:extLst>
          </p:cNvPr>
          <p:cNvSpPr/>
          <p:nvPr/>
        </p:nvSpPr>
        <p:spPr>
          <a:xfrm>
            <a:off x="6694557" y="1196752"/>
            <a:ext cx="2059570" cy="542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Single Event Effects (SEE)</a:t>
            </a:r>
            <a:endParaRPr lang="en-GB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E294266-2258-69BC-E401-D325FFB78BD5}"/>
              </a:ext>
            </a:extLst>
          </p:cNvPr>
          <p:cNvSpPr/>
          <p:nvPr/>
        </p:nvSpPr>
        <p:spPr>
          <a:xfrm>
            <a:off x="5318906" y="2261909"/>
            <a:ext cx="1584176" cy="4002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Soft Effects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1C1BD6-9354-999D-75F8-88468E1143D4}"/>
              </a:ext>
            </a:extLst>
          </p:cNvPr>
          <p:cNvSpPr/>
          <p:nvPr/>
        </p:nvSpPr>
        <p:spPr>
          <a:xfrm>
            <a:off x="9389168" y="2287908"/>
            <a:ext cx="1584176" cy="4002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Hard Effects</a:t>
            </a:r>
            <a:endParaRPr lang="en-GB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B015FC8-F0AC-C923-542D-796FB039B554}"/>
              </a:ext>
            </a:extLst>
          </p:cNvPr>
          <p:cNvSpPr/>
          <p:nvPr/>
        </p:nvSpPr>
        <p:spPr>
          <a:xfrm>
            <a:off x="6903082" y="3306570"/>
            <a:ext cx="1167123" cy="12577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0000"/>
                </a:solidFill>
              </a:rPr>
              <a:t>Single Event Functional Interrupt</a:t>
            </a:r>
          </a:p>
          <a:p>
            <a:pPr algn="ctr"/>
            <a:r>
              <a:rPr lang="en-GB" sz="1400" dirty="0">
                <a:solidFill>
                  <a:srgbClr val="000000"/>
                </a:solidFill>
              </a:rPr>
              <a:t>(SEFI)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E17926F-28D7-EBF1-BEE5-4AC20F0FB7AB}"/>
              </a:ext>
            </a:extLst>
          </p:cNvPr>
          <p:cNvSpPr/>
          <p:nvPr/>
        </p:nvSpPr>
        <p:spPr>
          <a:xfrm>
            <a:off x="5527433" y="3306572"/>
            <a:ext cx="1167123" cy="102253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Single Event Transient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(SET)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E95C6E-45ED-BB5F-FA04-95F1FC0BBE3B}"/>
              </a:ext>
            </a:extLst>
          </p:cNvPr>
          <p:cNvSpPr/>
          <p:nvPr/>
        </p:nvSpPr>
        <p:spPr>
          <a:xfrm>
            <a:off x="4151784" y="3306570"/>
            <a:ext cx="1167123" cy="102253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Single Event Upset</a:t>
            </a:r>
          </a:p>
          <a:p>
            <a:pPr algn="ctr"/>
            <a:r>
              <a:rPr lang="en-US" sz="1400" dirty="0">
                <a:solidFill>
                  <a:srgbClr val="000000"/>
                </a:solidFill>
              </a:rPr>
              <a:t>(SEU)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BA1A9D-657B-3C33-1FD1-85EA24CA02C2}"/>
              </a:ext>
            </a:extLst>
          </p:cNvPr>
          <p:cNvSpPr/>
          <p:nvPr/>
        </p:nvSpPr>
        <p:spPr>
          <a:xfrm>
            <a:off x="10960607" y="3306569"/>
            <a:ext cx="1167123" cy="102253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Single Event Gate Rupture</a:t>
            </a:r>
          </a:p>
          <a:p>
            <a:pPr algn="ctr"/>
            <a:r>
              <a:rPr lang="en-GB" sz="1400" dirty="0"/>
              <a:t>(SEGR)</a:t>
            </a:r>
            <a:endParaRPr lang="en-US" sz="14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554A2A8-3EBF-C0AD-743A-55627990C743}"/>
              </a:ext>
            </a:extLst>
          </p:cNvPr>
          <p:cNvSpPr/>
          <p:nvPr/>
        </p:nvSpPr>
        <p:spPr>
          <a:xfrm>
            <a:off x="9584958" y="3306572"/>
            <a:ext cx="1167123" cy="10413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Single Event </a:t>
            </a:r>
            <a:r>
              <a:rPr lang="en-US" sz="1400" dirty="0" err="1"/>
              <a:t>BurnOut</a:t>
            </a:r>
            <a:endParaRPr lang="en-US" sz="1400" dirty="0"/>
          </a:p>
          <a:p>
            <a:pPr algn="ctr"/>
            <a:r>
              <a:rPr lang="en-US" sz="1400" dirty="0"/>
              <a:t>(SEBO)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25CF657-5B17-EBF8-1AF2-436B714D0BB1}"/>
              </a:ext>
            </a:extLst>
          </p:cNvPr>
          <p:cNvSpPr/>
          <p:nvPr/>
        </p:nvSpPr>
        <p:spPr>
          <a:xfrm>
            <a:off x="8209309" y="3306570"/>
            <a:ext cx="1167123" cy="10413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Single Event Latch-up</a:t>
            </a:r>
          </a:p>
          <a:p>
            <a:pPr algn="ctr"/>
            <a:r>
              <a:rPr lang="en-US" sz="1400" dirty="0"/>
              <a:t>(SEL)</a:t>
            </a:r>
          </a:p>
        </p:txBody>
      </p: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C050E69A-C268-FEE0-8093-01AFEE2C7158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 rot="5400000">
            <a:off x="1297588" y="1535404"/>
            <a:ext cx="559407" cy="952357"/>
          </a:xfrm>
          <a:prstGeom prst="bentConnector3">
            <a:avLst>
              <a:gd name="adj1" fmla="val 49149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267A9F26-750C-D142-AA56-D22086D652AB}"/>
              </a:ext>
            </a:extLst>
          </p:cNvPr>
          <p:cNvCxnSpPr>
            <a:cxnSpLocks/>
          </p:cNvCxnSpPr>
          <p:nvPr/>
        </p:nvCxnSpPr>
        <p:spPr>
          <a:xfrm>
            <a:off x="2053469" y="2005470"/>
            <a:ext cx="1001115" cy="315923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947565A1-C2CD-CD5A-E701-34384DCD4945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 rot="5400000">
            <a:off x="6656239" y="1193805"/>
            <a:ext cx="522859" cy="1613348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11E4F815-BEBA-19F7-BD88-3A49C987F1A5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7724342" y="2000479"/>
            <a:ext cx="2456914" cy="287429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01AEE6C-FBAE-9244-A9DC-DD824DDCB1ED}"/>
              </a:ext>
            </a:extLst>
          </p:cNvPr>
          <p:cNvCxnSpPr>
            <a:cxnSpLocks/>
            <a:stCxn id="16" idx="2"/>
            <a:endCxn id="25" idx="0"/>
          </p:cNvCxnSpPr>
          <p:nvPr/>
        </p:nvCxnSpPr>
        <p:spPr>
          <a:xfrm>
            <a:off x="6110994" y="2662151"/>
            <a:ext cx="1" cy="6444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BBB8A8D-A10F-073A-767F-35B5B3135785}"/>
              </a:ext>
            </a:extLst>
          </p:cNvPr>
          <p:cNvCxnSpPr>
            <a:cxnSpLocks/>
            <a:endCxn id="28" idx="0"/>
          </p:cNvCxnSpPr>
          <p:nvPr/>
        </p:nvCxnSpPr>
        <p:spPr>
          <a:xfrm rot="10800000" flipV="1">
            <a:off x="4735346" y="3113676"/>
            <a:ext cx="1375648" cy="192893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D5761989-D846-FD8C-23A7-54FA411EA330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6136071" y="3113679"/>
            <a:ext cx="1350573" cy="192891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0959BBD-97F4-715E-B8E3-D52A086FCA4B}"/>
              </a:ext>
            </a:extLst>
          </p:cNvPr>
          <p:cNvCxnSpPr>
            <a:cxnSpLocks/>
            <a:stCxn id="17" idx="2"/>
            <a:endCxn id="30" idx="0"/>
          </p:cNvCxnSpPr>
          <p:nvPr/>
        </p:nvCxnSpPr>
        <p:spPr>
          <a:xfrm flipH="1">
            <a:off x="10168520" y="2688151"/>
            <a:ext cx="12736" cy="61842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D0BF89AA-EF1F-C460-5B37-8BD8BB723BB7}"/>
              </a:ext>
            </a:extLst>
          </p:cNvPr>
          <p:cNvCxnSpPr>
            <a:cxnSpLocks/>
            <a:endCxn id="31" idx="0"/>
          </p:cNvCxnSpPr>
          <p:nvPr/>
        </p:nvCxnSpPr>
        <p:spPr>
          <a:xfrm rot="10800000" flipV="1">
            <a:off x="8792871" y="3113672"/>
            <a:ext cx="1375648" cy="19289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85AEA758-7663-5173-FCF0-0DFE661DC65A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10168518" y="3113679"/>
            <a:ext cx="1375651" cy="19289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Arrow: Down 76">
            <a:extLst>
              <a:ext uri="{FF2B5EF4-FFF2-40B4-BE49-F238E27FC236}">
                <a16:creationId xmlns:a16="http://schemas.microsoft.com/office/drawing/2014/main" id="{D74DE7BE-E481-9F6C-061C-CCC07C06290C}"/>
              </a:ext>
            </a:extLst>
          </p:cNvPr>
          <p:cNvSpPr/>
          <p:nvPr/>
        </p:nvSpPr>
        <p:spPr>
          <a:xfrm>
            <a:off x="858796" y="3011366"/>
            <a:ext cx="402580" cy="611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Arrow: Down 77">
            <a:extLst>
              <a:ext uri="{FF2B5EF4-FFF2-40B4-BE49-F238E27FC236}">
                <a16:creationId xmlns:a16="http://schemas.microsoft.com/office/drawing/2014/main" id="{25B547C3-F3BD-681D-5004-7423234E224A}"/>
              </a:ext>
            </a:extLst>
          </p:cNvPr>
          <p:cNvSpPr/>
          <p:nvPr/>
        </p:nvSpPr>
        <p:spPr>
          <a:xfrm>
            <a:off x="2853295" y="3011366"/>
            <a:ext cx="402580" cy="611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15D3AF7-8733-5A51-1B0E-86FDEFB32C5B}"/>
              </a:ext>
            </a:extLst>
          </p:cNvPr>
          <p:cNvSpPr txBox="1"/>
          <p:nvPr/>
        </p:nvSpPr>
        <p:spPr bwMode="auto">
          <a:xfrm>
            <a:off x="47328" y="3802399"/>
            <a:ext cx="1983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Lifecycle of all types of components</a:t>
            </a:r>
            <a:endParaRPr lang="en-GB" sz="1600" b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D6694B9-965B-2252-3CBC-E93E639AE06F}"/>
              </a:ext>
            </a:extLst>
          </p:cNvPr>
          <p:cNvSpPr txBox="1"/>
          <p:nvPr/>
        </p:nvSpPr>
        <p:spPr bwMode="auto">
          <a:xfrm>
            <a:off x="1925181" y="3846634"/>
            <a:ext cx="2235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Bipolar</a:t>
            </a:r>
          </a:p>
          <a:p>
            <a:pPr algn="ctr"/>
            <a:r>
              <a:rPr lang="en-US" sz="1600" b="1" dirty="0"/>
              <a:t>&amp;</a:t>
            </a:r>
          </a:p>
          <a:p>
            <a:pPr algn="ctr"/>
            <a:r>
              <a:rPr lang="en-US" sz="1600" b="1" dirty="0" err="1"/>
              <a:t>Opto</a:t>
            </a:r>
            <a:r>
              <a:rPr lang="en-US" sz="1600" b="1" dirty="0"/>
              <a:t> elec.</a:t>
            </a:r>
            <a:endParaRPr lang="en-GB" sz="1600" b="1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0BB9DFE-7BDD-24EA-16CA-AAEEDF7389D6}"/>
              </a:ext>
            </a:extLst>
          </p:cNvPr>
          <p:cNvSpPr txBox="1"/>
          <p:nvPr/>
        </p:nvSpPr>
        <p:spPr bwMode="auto">
          <a:xfrm>
            <a:off x="392461" y="4729906"/>
            <a:ext cx="1261927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TID unit:</a:t>
            </a:r>
          </a:p>
          <a:p>
            <a:r>
              <a:rPr lang="en-US" dirty="0">
                <a:solidFill>
                  <a:srgbClr val="FF0000"/>
                </a:solidFill>
              </a:rPr>
              <a:t>Gray (Gy)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3" name="Picture 102" descr="Graphical user interface&#10;&#10;Description automatically generated">
            <a:extLst>
              <a:ext uri="{FF2B5EF4-FFF2-40B4-BE49-F238E27FC236}">
                <a16:creationId xmlns:a16="http://schemas.microsoft.com/office/drawing/2014/main" id="{DC7EC862-32A9-B7BE-DBB6-823069F76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258" y="4774363"/>
            <a:ext cx="1834279" cy="1375710"/>
          </a:xfrm>
          <a:prstGeom prst="rect">
            <a:avLst/>
          </a:prstGeom>
        </p:spPr>
      </p:pic>
      <p:pic>
        <p:nvPicPr>
          <p:cNvPr id="104" name="Picture 103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BBB4E2BB-6158-2379-54A2-210D59E9F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0162" y="4662336"/>
            <a:ext cx="1983649" cy="1487737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3F9702E1-BE98-6B3A-1B19-B48024B76159}"/>
              </a:ext>
            </a:extLst>
          </p:cNvPr>
          <p:cNvSpPr txBox="1"/>
          <p:nvPr/>
        </p:nvSpPr>
        <p:spPr bwMode="auto">
          <a:xfrm>
            <a:off x="2262497" y="4755316"/>
            <a:ext cx="1404690" cy="6463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0000"/>
                </a:solidFill>
              </a:rPr>
              <a:t>DD unit: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1MeVn-eq</a:t>
            </a: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B2151CB5-0AD5-F621-0CCF-A254C5431D89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tx1"/>
                </a:solidFill>
                <a:latin typeface="Arial"/>
              </a:rPr>
              <a:t>Radiation qualification of COTS components – </a:t>
            </a:r>
            <a:r>
              <a:rPr lang="en-GB" sz="2400" dirty="0">
                <a:solidFill>
                  <a:schemeClr val="tx1"/>
                </a:solidFill>
                <a:latin typeface="Arial"/>
              </a:rPr>
              <a:t>Radiation effects to electronics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B310FC3-11ED-A141-E5AB-628BDEA02B62}"/>
                  </a:ext>
                </a:extLst>
              </p:cNvPr>
              <p:cNvSpPr txBox="1"/>
              <p:nvPr/>
            </p:nvSpPr>
            <p:spPr bwMode="auto">
              <a:xfrm>
                <a:off x="6702615" y="4773534"/>
                <a:ext cx="2686553" cy="144007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000000"/>
                    </a:solidFill>
                  </a:rPr>
                  <a:t>SEE main figure: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𝐶𝑟𝑜𝑠𝑠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𝑠𝑒𝑐𝑡𝑖𝑜𝑛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GB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l-GR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𝑛𝑢𝑚𝑏𝑒𝑟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𝑒𝑣𝑒𝑛𝑡𝑠</m:t>
                      </m:r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l-GR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𝑝𝑎𝑟𝑡𝑖𝑐𝑙𝑒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𝑓𝑙𝑢𝑒𝑛𝑐𝑒</m:t>
                      </m:r>
                    </m:oMath>
                  </m:oMathPara>
                </a14:m>
                <a:endParaRPr lang="en-GB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B310FC3-11ED-A141-E5AB-628BDEA02B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02615" y="4773534"/>
                <a:ext cx="2686553" cy="1440074"/>
              </a:xfrm>
              <a:prstGeom prst="rect">
                <a:avLst/>
              </a:prstGeom>
              <a:blipFill>
                <a:blip r:embed="rId5"/>
                <a:stretch>
                  <a:fillRect t="-1681" b="-2941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7F62B8E-3BDF-1297-3322-C2DD6207D9C5}"/>
              </a:ext>
            </a:extLst>
          </p:cNvPr>
          <p:cNvSpPr txBox="1"/>
          <p:nvPr/>
        </p:nvSpPr>
        <p:spPr bwMode="auto">
          <a:xfrm>
            <a:off x="4421301" y="6149384"/>
            <a:ext cx="17281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solidFill>
                  <a:srgbClr val="000000"/>
                </a:solidFill>
              </a:rPr>
              <a:t>https://www.famars.unibas.ch/singanim.htm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1A56DA-4360-26EB-02E7-581671083885}"/>
              </a:ext>
            </a:extLst>
          </p:cNvPr>
          <p:cNvSpPr txBox="1"/>
          <p:nvPr/>
        </p:nvSpPr>
        <p:spPr bwMode="auto">
          <a:xfrm>
            <a:off x="9992247" y="6149384"/>
            <a:ext cx="17281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solidFill>
                  <a:srgbClr val="000000"/>
                </a:solidFill>
              </a:rPr>
              <a:t>https://www.famars.unibas.ch/lunpanim.htm</a:t>
            </a:r>
          </a:p>
        </p:txBody>
      </p:sp>
    </p:spTree>
    <p:extLst>
      <p:ext uri="{BB962C8B-B14F-4D97-AF65-F5344CB8AC3E}">
        <p14:creationId xmlns:p14="http://schemas.microsoft.com/office/powerpoint/2010/main" val="285451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77" grpId="0" animBg="1"/>
      <p:bldP spid="78" grpId="0" animBg="1"/>
      <p:bldP spid="79" grpId="0"/>
      <p:bldP spid="80" grpId="0"/>
      <p:bldP spid="91" grpId="0" animBg="1"/>
      <p:bldP spid="49" grpId="0" animBg="1"/>
      <p:bldP spid="66" grpId="0" animBg="1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AF197F-F966-CD45-9AD4-5A8CA727266E}"/>
              </a:ext>
            </a:extLst>
          </p:cNvPr>
          <p:cNvSpPr txBox="1"/>
          <p:nvPr/>
        </p:nvSpPr>
        <p:spPr bwMode="auto">
          <a:xfrm>
            <a:off x="112599" y="1045909"/>
            <a:ext cx="5009527" cy="5242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Crystal Oscillator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3 candidates selected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Frequency:100MHz-200MHz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Output Type: LVDS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RMS Jitter: fs regime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1 candidate tested (6 samples)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333333"/>
                </a:solidFill>
              </a:rPr>
              <a:t>Radiation Test campaign carried out @PSI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total ionizing dose (TID): 500 Gy 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proton fluence: </a:t>
            </a:r>
            <a:r>
              <a:rPr lang="en-GB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8.60x</a:t>
            </a: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600" baseline="300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p/cm</a:t>
            </a:r>
            <a:r>
              <a:rPr lang="en-US" sz="1600" baseline="300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-2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endParaRPr lang="en-US" sz="1600" baseline="30000" dirty="0">
              <a:solidFill>
                <a:srgbClr val="333333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Monitored Parameters: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Clock Frequency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Duty Cycle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Rise/Fall Times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Phase Noise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Current Consumption</a:t>
            </a:r>
            <a:endParaRPr lang="en-GB" sz="16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333333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4C4C4C"/>
              </a:solidFill>
            </a:endParaRPr>
          </a:p>
          <a:p>
            <a:pPr lvl="1"/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77A3617-817F-2F44-E62C-F9171DCA1C33}"/>
              </a:ext>
            </a:extLst>
          </p:cNvPr>
          <p:cNvGrpSpPr/>
          <p:nvPr/>
        </p:nvGrpSpPr>
        <p:grpSpPr>
          <a:xfrm>
            <a:off x="4940239" y="733563"/>
            <a:ext cx="7156500" cy="4063589"/>
            <a:chOff x="5211663" y="776734"/>
            <a:chExt cx="6663753" cy="420054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652165A-4BBA-63C8-D08D-1E5B3781E5AE}"/>
                </a:ext>
              </a:extLst>
            </p:cNvPr>
            <p:cNvGrpSpPr/>
            <p:nvPr/>
          </p:nvGrpSpPr>
          <p:grpSpPr>
            <a:xfrm>
              <a:off x="5211663" y="1256723"/>
              <a:ext cx="6663753" cy="3720558"/>
              <a:chOff x="5211663" y="1256723"/>
              <a:chExt cx="6663753" cy="3720558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E0F2938-14FF-7B73-FDB5-426DDE1A38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077"/>
              <a:stretch/>
            </p:blipFill>
            <p:spPr>
              <a:xfrm>
                <a:off x="5211663" y="1256723"/>
                <a:ext cx="6663753" cy="3612437"/>
              </a:xfrm>
              <a:prstGeom prst="rect">
                <a:avLst/>
              </a:prstGeom>
            </p:spPr>
          </p:pic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CCDC7D3-0076-13B8-83FC-96981EA1614B}"/>
                  </a:ext>
                </a:extLst>
              </p:cNvPr>
              <p:cNvSpPr/>
              <p:nvPr/>
            </p:nvSpPr>
            <p:spPr>
              <a:xfrm>
                <a:off x="8017696" y="4761040"/>
                <a:ext cx="1356446" cy="2162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ysClr val="windowText" lastClr="000000"/>
                    </a:solidFill>
                  </a:rPr>
                  <a:t>Power Analyzer</a:t>
                </a:r>
                <a:endParaRPr lang="en-GB" sz="10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D9BF121-A08D-99D6-F8D2-4258CDF1459F}"/>
                  </a:ext>
                </a:extLst>
              </p:cNvPr>
              <p:cNvSpPr/>
              <p:nvPr/>
            </p:nvSpPr>
            <p:spPr>
              <a:xfrm>
                <a:off x="8017696" y="3868227"/>
                <a:ext cx="1356446" cy="216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ysClr val="windowText" lastClr="000000"/>
                    </a:solidFill>
                  </a:rPr>
                  <a:t>Frequency Counter</a:t>
                </a:r>
                <a:endParaRPr lang="en-GB" sz="10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B53A5C4-21AB-F41F-B47C-D54483A542F5}"/>
                  </a:ext>
                </a:extLst>
              </p:cNvPr>
              <p:cNvSpPr/>
              <p:nvPr/>
            </p:nvSpPr>
            <p:spPr>
              <a:xfrm>
                <a:off x="7996475" y="3083534"/>
                <a:ext cx="1356446" cy="216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ysClr val="windowText" lastClr="000000"/>
                    </a:solidFill>
                  </a:rPr>
                  <a:t>Frequency Counter</a:t>
                </a:r>
                <a:endParaRPr lang="en-GB" sz="10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F25CD7B-1DA5-B6BE-2785-75D509DA44B0}"/>
                  </a:ext>
                </a:extLst>
              </p:cNvPr>
              <p:cNvSpPr/>
              <p:nvPr/>
            </p:nvSpPr>
            <p:spPr>
              <a:xfrm>
                <a:off x="7928235" y="2409647"/>
                <a:ext cx="1356446" cy="216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ysClr val="windowText" lastClr="000000"/>
                    </a:solidFill>
                  </a:rPr>
                  <a:t>Frequency Counter</a:t>
                </a:r>
                <a:endParaRPr lang="en-GB" sz="1000" b="1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6150792-AB1E-A5FA-D43C-43D0986BF737}"/>
                  </a:ext>
                </a:extLst>
              </p:cNvPr>
              <p:cNvSpPr/>
              <p:nvPr/>
            </p:nvSpPr>
            <p:spPr>
              <a:xfrm>
                <a:off x="7916158" y="1688912"/>
                <a:ext cx="1356446" cy="216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000" b="1" dirty="0">
                    <a:solidFill>
                      <a:sysClr val="windowText" lastClr="000000"/>
                    </a:solidFill>
                  </a:rPr>
                  <a:t>S</a:t>
                </a:r>
                <a:r>
                  <a:rPr lang="en-US" sz="1000" b="1" dirty="0" err="1">
                    <a:solidFill>
                      <a:sysClr val="windowText" lastClr="000000"/>
                    </a:solidFill>
                  </a:rPr>
                  <a:t>pectrum</a:t>
                </a:r>
                <a:r>
                  <a:rPr lang="en-US" sz="1000" b="1" dirty="0">
                    <a:solidFill>
                      <a:sysClr val="windowText" lastClr="000000"/>
                    </a:solidFill>
                  </a:rPr>
                  <a:t> Analyzer</a:t>
                </a:r>
                <a:endParaRPr lang="en-GB" sz="1000" b="1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33" name="Connector: Elbow 32">
                <a:extLst>
                  <a:ext uri="{FF2B5EF4-FFF2-40B4-BE49-F238E27FC236}">
                    <a16:creationId xmlns:a16="http://schemas.microsoft.com/office/drawing/2014/main" id="{C1FDE8C4-25EF-D8C5-5200-8E0B39F32A8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6591538" y="2211636"/>
                <a:ext cx="2336566" cy="445048"/>
              </a:xfrm>
              <a:prstGeom prst="bentConnector2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E70D33C-4DEB-DB45-969E-1B19A2484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86027" y="776734"/>
              <a:ext cx="1297112" cy="959977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C4FE1CA-D9B4-BF35-AD61-0ACCAF1EE09B}"/>
              </a:ext>
            </a:extLst>
          </p:cNvPr>
          <p:cNvSpPr/>
          <p:nvPr/>
        </p:nvSpPr>
        <p:spPr>
          <a:xfrm>
            <a:off x="4938812" y="1760045"/>
            <a:ext cx="1139343" cy="265110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CFD1756-B965-972A-5014-64012CE6F64D}"/>
              </a:ext>
            </a:extLst>
          </p:cNvPr>
          <p:cNvCxnSpPr>
            <a:cxnSpLocks/>
          </p:cNvCxnSpPr>
          <p:nvPr/>
        </p:nvCxnSpPr>
        <p:spPr>
          <a:xfrm flipH="1">
            <a:off x="5281307" y="4281410"/>
            <a:ext cx="8146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5462C59A-FAF1-3E93-4CAD-114C8BBD9FC9}"/>
              </a:ext>
            </a:extLst>
          </p:cNvPr>
          <p:cNvCxnSpPr>
            <a:cxnSpLocks/>
          </p:cNvCxnSpPr>
          <p:nvPr/>
        </p:nvCxnSpPr>
        <p:spPr>
          <a:xfrm flipH="1" flipV="1">
            <a:off x="5291291" y="1957743"/>
            <a:ext cx="5190" cy="23236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DC0EC94-DC28-D081-1796-75CF9F09145C}"/>
              </a:ext>
            </a:extLst>
          </p:cNvPr>
          <p:cNvCxnSpPr>
            <a:cxnSpLocks/>
          </p:cNvCxnSpPr>
          <p:nvPr/>
        </p:nvCxnSpPr>
        <p:spPr>
          <a:xfrm>
            <a:off x="5281307" y="1957743"/>
            <a:ext cx="1601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B38C8686-95AA-205C-5DC2-1B81AB190F6E}"/>
              </a:ext>
            </a:extLst>
          </p:cNvPr>
          <p:cNvCxnSpPr>
            <a:cxnSpLocks/>
          </p:cNvCxnSpPr>
          <p:nvPr/>
        </p:nvCxnSpPr>
        <p:spPr>
          <a:xfrm>
            <a:off x="5281307" y="2211705"/>
            <a:ext cx="1601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3BD597-A5E4-E22B-75B4-47CCD0B1D65D}"/>
              </a:ext>
            </a:extLst>
          </p:cNvPr>
          <p:cNvCxnSpPr>
            <a:cxnSpLocks/>
          </p:cNvCxnSpPr>
          <p:nvPr/>
        </p:nvCxnSpPr>
        <p:spPr>
          <a:xfrm>
            <a:off x="5281307" y="2662241"/>
            <a:ext cx="1601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9B7649BF-4007-1B89-CEDF-2916DA38FE51}"/>
              </a:ext>
            </a:extLst>
          </p:cNvPr>
          <p:cNvCxnSpPr>
            <a:cxnSpLocks/>
          </p:cNvCxnSpPr>
          <p:nvPr/>
        </p:nvCxnSpPr>
        <p:spPr>
          <a:xfrm>
            <a:off x="5281307" y="2887508"/>
            <a:ext cx="1601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F8C6294-E756-FCEC-C716-6226B1AD7502}"/>
              </a:ext>
            </a:extLst>
          </p:cNvPr>
          <p:cNvCxnSpPr>
            <a:cxnSpLocks/>
          </p:cNvCxnSpPr>
          <p:nvPr/>
        </p:nvCxnSpPr>
        <p:spPr>
          <a:xfrm>
            <a:off x="5296482" y="3262954"/>
            <a:ext cx="1601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00429D17-4CA3-BB96-4171-88D1A690106D}"/>
              </a:ext>
            </a:extLst>
          </p:cNvPr>
          <p:cNvCxnSpPr>
            <a:cxnSpLocks/>
          </p:cNvCxnSpPr>
          <p:nvPr/>
        </p:nvCxnSpPr>
        <p:spPr>
          <a:xfrm>
            <a:off x="5291291" y="3508447"/>
            <a:ext cx="16017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70559-E0DB-5DA5-2348-F2F8F2871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CF2935-3DF3-71EF-0EA1-5C1EF4DD2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1DE4E2-660A-A600-28BE-430AD394A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0176" y="953974"/>
            <a:ext cx="1365764" cy="135926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A721986-C8DC-E0BA-5D98-2CC8A2E6E2A6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tx1"/>
                </a:solidFill>
                <a:latin typeface="Arial"/>
              </a:rPr>
              <a:t>Radiation qualification of COTS components – </a:t>
            </a:r>
            <a:r>
              <a:rPr lang="en-GB" sz="2400" dirty="0">
                <a:solidFill>
                  <a:schemeClr val="tx1"/>
                </a:solidFill>
                <a:latin typeface="Arial"/>
              </a:rPr>
              <a:t>Clocks Scheme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3BCFDD7B-29C2-992E-9F22-A48AE2BD21B3}"/>
              </a:ext>
            </a:extLst>
          </p:cNvPr>
          <p:cNvSpPr/>
          <p:nvPr/>
        </p:nvSpPr>
        <p:spPr>
          <a:xfrm>
            <a:off x="5447928" y="1892884"/>
            <a:ext cx="586088" cy="168623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DUT1</a:t>
            </a:r>
            <a:endParaRPr lang="en-GB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578261-8FBE-D63B-57DA-9EAEA757A5ED}"/>
              </a:ext>
            </a:extLst>
          </p:cNvPr>
          <p:cNvSpPr/>
          <p:nvPr/>
        </p:nvSpPr>
        <p:spPr>
          <a:xfrm>
            <a:off x="5444611" y="2110034"/>
            <a:ext cx="586088" cy="168623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DUT2</a:t>
            </a:r>
            <a:endParaRPr lang="en-GB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31A1B5-D61D-2BC1-F666-6BC19308F059}"/>
              </a:ext>
            </a:extLst>
          </p:cNvPr>
          <p:cNvSpPr/>
          <p:nvPr/>
        </p:nvSpPr>
        <p:spPr>
          <a:xfrm>
            <a:off x="5444795" y="2576825"/>
            <a:ext cx="586088" cy="168623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DUT3</a:t>
            </a:r>
            <a:endParaRPr lang="en-GB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77C89F-797F-4BC3-EDE3-65BAF683A237}"/>
              </a:ext>
            </a:extLst>
          </p:cNvPr>
          <p:cNvSpPr/>
          <p:nvPr/>
        </p:nvSpPr>
        <p:spPr>
          <a:xfrm>
            <a:off x="5441478" y="2793975"/>
            <a:ext cx="586088" cy="168623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DUT4</a:t>
            </a:r>
            <a:endParaRPr lang="en-GB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5D7EC7-26BF-AB1D-5DDE-86673D3EC29F}"/>
              </a:ext>
            </a:extLst>
          </p:cNvPr>
          <p:cNvSpPr/>
          <p:nvPr/>
        </p:nvSpPr>
        <p:spPr>
          <a:xfrm>
            <a:off x="5465646" y="3209068"/>
            <a:ext cx="586088" cy="168623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DUT5</a:t>
            </a:r>
            <a:endParaRPr lang="en-GB" sz="1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FE36F7-437C-C5B4-A25E-1D9ED2E25088}"/>
              </a:ext>
            </a:extLst>
          </p:cNvPr>
          <p:cNvSpPr/>
          <p:nvPr/>
        </p:nvSpPr>
        <p:spPr>
          <a:xfrm>
            <a:off x="5462329" y="3426218"/>
            <a:ext cx="586088" cy="168623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DUT6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9A806E-2577-360A-BDC9-2531580FE2B0}"/>
              </a:ext>
            </a:extLst>
          </p:cNvPr>
          <p:cNvSpPr txBox="1">
            <a:spLocks/>
          </p:cNvSpPr>
          <p:nvPr/>
        </p:nvSpPr>
        <p:spPr bwMode="auto">
          <a:xfrm>
            <a:off x="5688653" y="5008289"/>
            <a:ext cx="4896544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sz="1800" b="1" dirty="0">
                <a:solidFill>
                  <a:srgbClr val="00B050"/>
                </a:solidFill>
              </a:rPr>
              <a:t>No significant degradation of the monitored parameters during the test</a:t>
            </a:r>
            <a:endParaRPr lang="en-GB" sz="1800" b="1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0D5455-A56D-1A9C-0A1C-B0A41EBE72CF}"/>
              </a:ext>
            </a:extLst>
          </p:cNvPr>
          <p:cNvSpPr txBox="1">
            <a:spLocks/>
          </p:cNvSpPr>
          <p:nvPr/>
        </p:nvSpPr>
        <p:spPr bwMode="auto">
          <a:xfrm>
            <a:off x="5688653" y="5775930"/>
            <a:ext cx="4896544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sz="1800" b="1" dirty="0">
                <a:solidFill>
                  <a:srgbClr val="7030A0"/>
                </a:solidFill>
              </a:rPr>
              <a:t>Waiting for radiation test report</a:t>
            </a:r>
            <a:endParaRPr lang="en-GB" sz="1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329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677850-6664-A8EB-A12B-E9F751B7A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10929F-50EF-A604-E855-54275E84D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772B03E-2794-840B-3CEB-8713DC4AD309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>
                <a:solidFill>
                  <a:schemeClr val="tx1"/>
                </a:solidFill>
                <a:latin typeface="Arial"/>
              </a:rPr>
              <a:t>Radiation qualification of COTS components – </a:t>
            </a:r>
            <a:r>
              <a:rPr lang="en-GB" sz="2400">
                <a:solidFill>
                  <a:schemeClr val="tx1"/>
                </a:solidFill>
                <a:latin typeface="Arial"/>
              </a:rPr>
              <a:t>Clocks Scheme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7C0F75-625B-3809-4C25-8885FEEBBD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985" y="1028004"/>
            <a:ext cx="6403771" cy="480199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AB8F0D-8F64-5773-35CC-93860C10F0F5}"/>
              </a:ext>
            </a:extLst>
          </p:cNvPr>
          <p:cNvSpPr txBox="1"/>
          <p:nvPr/>
        </p:nvSpPr>
        <p:spPr bwMode="auto">
          <a:xfrm>
            <a:off x="1851418" y="5846911"/>
            <a:ext cx="8136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Irradiation test</a:t>
            </a:r>
            <a:r>
              <a:rPr kumimoji="0" lang="en-GB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setup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rystal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scillator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Paul Scherrer Institute (PSI) 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29937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B7BE28-6AD8-9B7A-F409-B0B43BCA0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F3C2DA-9C9C-B046-3A47-BDD7FCFB4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10D6CC-DEC9-2CC1-B4B4-23FC6E13B3B4}"/>
              </a:ext>
            </a:extLst>
          </p:cNvPr>
          <p:cNvGrpSpPr/>
          <p:nvPr/>
        </p:nvGrpSpPr>
        <p:grpSpPr>
          <a:xfrm>
            <a:off x="4583832" y="733749"/>
            <a:ext cx="6840760" cy="3927603"/>
            <a:chOff x="1238971" y="2136599"/>
            <a:chExt cx="7933616" cy="4094954"/>
          </a:xfrm>
        </p:grpSpPr>
        <p:pic>
          <p:nvPicPr>
            <p:cNvPr id="24" name="Picture 23" descr="Diagram&#10;&#10;Description automatically generated">
              <a:extLst>
                <a:ext uri="{FF2B5EF4-FFF2-40B4-BE49-F238E27FC236}">
                  <a16:creationId xmlns:a16="http://schemas.microsoft.com/office/drawing/2014/main" id="{537A074D-7F27-4F75-FC40-A32A37DCE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8971" y="2136599"/>
              <a:ext cx="7933616" cy="4094954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4A50284-A98C-9ACE-83A1-5AE9EFE088D7}"/>
                </a:ext>
              </a:extLst>
            </p:cNvPr>
            <p:cNvSpPr txBox="1"/>
            <p:nvPr/>
          </p:nvSpPr>
          <p:spPr bwMode="auto">
            <a:xfrm>
              <a:off x="4970359" y="5915443"/>
              <a:ext cx="12490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Figure: DUT Setup</a:t>
              </a:r>
              <a:endParaRPr lang="en-GB" sz="1000" dirty="0"/>
            </a:p>
          </p:txBody>
        </p:sp>
        <p:pic>
          <p:nvPicPr>
            <p:cNvPr id="27" name="Picture 26" descr="A picture containing indoor, electronics, computer&#10;&#10;Description automatically generated">
              <a:extLst>
                <a:ext uri="{FF2B5EF4-FFF2-40B4-BE49-F238E27FC236}">
                  <a16:creationId xmlns:a16="http://schemas.microsoft.com/office/drawing/2014/main" id="{E12A9253-9263-1B6B-60CB-4C94A950A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24172" y="3033125"/>
              <a:ext cx="748415" cy="748415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6537A9D-3F38-8571-4F47-A1A890157C84}"/>
                </a:ext>
              </a:extLst>
            </p:cNvPr>
            <p:cNvSpPr/>
            <p:nvPr/>
          </p:nvSpPr>
          <p:spPr>
            <a:xfrm>
              <a:off x="4594455" y="3166610"/>
              <a:ext cx="2034147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ysClr val="windowText" lastClr="000000"/>
                  </a:solidFill>
                </a:rPr>
                <a:t>Spectrum Analyzer</a:t>
              </a:r>
              <a:endParaRPr lang="en-GB" sz="1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63F3B39-5D57-16D3-A63E-B2522E026781}"/>
                </a:ext>
              </a:extLst>
            </p:cNvPr>
            <p:cNvSpPr/>
            <p:nvPr/>
          </p:nvSpPr>
          <p:spPr>
            <a:xfrm>
              <a:off x="4671867" y="4145851"/>
              <a:ext cx="1547552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ysClr val="windowText" lastClr="000000"/>
                  </a:solidFill>
                </a:rPr>
                <a:t>Oscilloscope</a:t>
              </a:r>
              <a:endParaRPr lang="en-GB" sz="1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C59038E-01AB-5B03-A013-261A61CBDED2}"/>
                </a:ext>
              </a:extLst>
            </p:cNvPr>
            <p:cNvSpPr/>
            <p:nvPr/>
          </p:nvSpPr>
          <p:spPr>
            <a:xfrm>
              <a:off x="4716043" y="4919290"/>
              <a:ext cx="1547552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ysClr val="windowText" lastClr="000000"/>
                  </a:solidFill>
                </a:rPr>
                <a:t>Oscilloscope</a:t>
              </a:r>
              <a:endParaRPr lang="en-GB" sz="10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F5EA20A-C9F5-8FCD-08C5-045317A5718B}"/>
                </a:ext>
              </a:extLst>
            </p:cNvPr>
            <p:cNvSpPr/>
            <p:nvPr/>
          </p:nvSpPr>
          <p:spPr>
            <a:xfrm>
              <a:off x="4671867" y="5601438"/>
              <a:ext cx="1547552" cy="216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ysClr val="windowText" lastClr="000000"/>
                  </a:solidFill>
                </a:rPr>
                <a:t>Power Analyzer</a:t>
              </a:r>
              <a:endParaRPr lang="en-GB" sz="10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C63B829-A16C-5905-7E5E-832A62B9BB40}"/>
              </a:ext>
            </a:extLst>
          </p:cNvPr>
          <p:cNvSpPr txBox="1"/>
          <p:nvPr/>
        </p:nvSpPr>
        <p:spPr bwMode="auto">
          <a:xfrm>
            <a:off x="84848" y="947646"/>
            <a:ext cx="730881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Clock Synthesizer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1 sample of 3 candidates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LMX2694-EP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LMX2594-EP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LMX2592-EP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333333"/>
                </a:solidFill>
              </a:rPr>
              <a:t>Radiation Test campaign carried out @PSI.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total ionizing dose (TID): 500 Gy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proton fluence: </a:t>
            </a:r>
            <a:r>
              <a:rPr lang="en-GB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8.60x</a:t>
            </a: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600" baseline="300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p/cm</a:t>
            </a:r>
            <a:r>
              <a:rPr lang="en-US" sz="1600" baseline="300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-2</a:t>
            </a: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333333"/>
              </a:solidFill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Monitored Parameters: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Output Clock Frequency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Duty Cycle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Rise/Fall Times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Phase Noise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Current Consumption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Register Status</a:t>
            </a:r>
            <a:endParaRPr lang="en-GB" sz="16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333333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4C4C4C"/>
              </a:solidFill>
            </a:endParaRPr>
          </a:p>
          <a:p>
            <a:pPr lvl="1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3E2C08E6-2E05-3444-896D-B39CB43C10D5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tx1"/>
                </a:solidFill>
                <a:latin typeface="Arial"/>
              </a:rPr>
              <a:t>Radiation qualification of COTS components – </a:t>
            </a:r>
            <a:r>
              <a:rPr lang="en-GB" sz="2400" dirty="0">
                <a:solidFill>
                  <a:schemeClr val="tx1"/>
                </a:solidFill>
                <a:latin typeface="Arial"/>
              </a:rPr>
              <a:t>Clocks Scheme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8">
                <a:extLst>
                  <a:ext uri="{FF2B5EF4-FFF2-40B4-BE49-F238E27FC236}">
                    <a16:creationId xmlns:a16="http://schemas.microsoft.com/office/drawing/2014/main" id="{25EA4C40-9F9C-7860-BDE5-9F82FBAF0A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7071327"/>
                  </p:ext>
                </p:extLst>
              </p:nvPr>
            </p:nvGraphicFramePr>
            <p:xfrm>
              <a:off x="2938538" y="5009443"/>
              <a:ext cx="9077119" cy="739475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263771">
                      <a:extLst>
                        <a:ext uri="{9D8B030D-6E8A-4147-A177-3AD203B41FA5}">
                          <a16:colId xmlns:a16="http://schemas.microsoft.com/office/drawing/2014/main" val="1765927417"/>
                        </a:ext>
                      </a:extLst>
                    </a:gridCol>
                    <a:gridCol w="1005508">
                      <a:extLst>
                        <a:ext uri="{9D8B030D-6E8A-4147-A177-3AD203B41FA5}">
                          <a16:colId xmlns:a16="http://schemas.microsoft.com/office/drawing/2014/main" val="2253664706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699720587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2033811328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1341718213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3160203349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3653876633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587463613"/>
                        </a:ext>
                      </a:extLst>
                    </a:gridCol>
                  </a:tblGrid>
                  <a:tr h="2472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600" b="1" dirty="0"/>
                            <a:t>DUT</a:t>
                          </a:r>
                          <a:endParaRPr lang="en-U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600" dirty="0"/>
                            <a:t>TID (Gy)</a:t>
                          </a:r>
                          <a:endParaRPr 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𝑺𝑬𝑼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@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𝑫𝑼𝑻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𝑨𝑹𝑪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@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𝑺𝑬𝑼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𝑹𝑹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@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𝑺𝑼𝑬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𝑳𝑶𝑳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@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𝑫𝑼𝑻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𝑨𝑹𝑪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@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𝑳𝑶𝑳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𝑵</m:t>
                                    </m:r>
                                  </m:e>
                                  <m:sub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𝑹𝑹</m:t>
                                    </m:r>
                                    <m:r>
                                      <a:rPr lang="fr-CH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@</m:t>
                                    </m:r>
                                    <m:r>
                                      <a:rPr lang="en-US" sz="16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𝑳𝑶𝑳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60373627"/>
                      </a:ext>
                    </a:extLst>
                  </a:tr>
                  <a:tr h="402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LMX2694-EP</a:t>
                          </a:r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500</a:t>
                          </a:r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&lt;1.16E-12</a:t>
                          </a:r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0.05568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0.3248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/>
                            <a:t>&lt;1.40E-12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0.0672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0.392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23381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8">
                <a:extLst>
                  <a:ext uri="{FF2B5EF4-FFF2-40B4-BE49-F238E27FC236}">
                    <a16:creationId xmlns:a16="http://schemas.microsoft.com/office/drawing/2014/main" id="{25EA4C40-9F9C-7860-BDE5-9F82FBAF0A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7071327"/>
                  </p:ext>
                </p:extLst>
              </p:nvPr>
            </p:nvGraphicFramePr>
            <p:xfrm>
              <a:off x="2938538" y="5009443"/>
              <a:ext cx="9077119" cy="739475"/>
            </p:xfrm>
            <a:graphic>
              <a:graphicData uri="http://schemas.openxmlformats.org/drawingml/2006/table">
                <a:tbl>
                  <a:tblPr firstRow="1" bandRow="1">
                    <a:tableStyleId>{88D326A9-A81B-9881-C969-13F38E75D658}</a:tableStyleId>
                  </a:tblPr>
                  <a:tblGrid>
                    <a:gridCol w="1263771">
                      <a:extLst>
                        <a:ext uri="{9D8B030D-6E8A-4147-A177-3AD203B41FA5}">
                          <a16:colId xmlns:a16="http://schemas.microsoft.com/office/drawing/2014/main" val="1765927417"/>
                        </a:ext>
                      </a:extLst>
                    </a:gridCol>
                    <a:gridCol w="1005508">
                      <a:extLst>
                        <a:ext uri="{9D8B030D-6E8A-4147-A177-3AD203B41FA5}">
                          <a16:colId xmlns:a16="http://schemas.microsoft.com/office/drawing/2014/main" val="2253664706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699720587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2033811328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1341718213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3160203349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3653876633"/>
                        </a:ext>
                      </a:extLst>
                    </a:gridCol>
                    <a:gridCol w="1134640">
                      <a:extLst>
                        <a:ext uri="{9D8B030D-6E8A-4147-A177-3AD203B41FA5}">
                          <a16:colId xmlns:a16="http://schemas.microsoft.com/office/drawing/2014/main" val="587463613"/>
                        </a:ext>
                      </a:extLst>
                    </a:gridCol>
                  </a:tblGrid>
                  <a:tr h="33731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600" b="1" dirty="0"/>
                            <a:t>DUT</a:t>
                          </a:r>
                          <a:endParaRPr lang="en-U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600" dirty="0"/>
                            <a:t>TID (Gy)</a:t>
                          </a:r>
                          <a:endParaRPr lang="en-U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199465" t="-3571" r="-499465" b="-123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301075" t="-3571" r="-402151" b="-123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401075" t="-3571" r="-302151" b="-123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501075" t="-3571" r="-202151" b="-123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597861" t="-3571" r="-101070" b="-1232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5"/>
                          <a:stretch>
                            <a:fillRect l="-701613" t="-3571" r="-1613" b="-1232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373627"/>
                      </a:ext>
                    </a:extLst>
                  </a:tr>
                  <a:tr h="40216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LMX2694-EP</a:t>
                          </a:r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500</a:t>
                          </a:r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CH" sz="1400" dirty="0"/>
                            <a:t>&lt;1.16E-12</a:t>
                          </a:r>
                          <a:endParaRPr lang="en-US" sz="14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0.05568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0.3248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/>
                            <a:t>&lt;1.40E-12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0.0672</a:t>
                          </a: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0.392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023381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6C854794-2127-9FD5-EB11-7898020872FB}"/>
              </a:ext>
            </a:extLst>
          </p:cNvPr>
          <p:cNvSpPr txBox="1"/>
          <p:nvPr/>
        </p:nvSpPr>
        <p:spPr bwMode="auto">
          <a:xfrm>
            <a:off x="3408645" y="5770681"/>
            <a:ext cx="8136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Values 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extracted from the radiation test report (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EDMS 2302154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6363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99D784-6101-944F-2063-A3B42A9669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747899"/>
            <a:ext cx="11376024" cy="5452876"/>
          </a:xfrm>
        </p:spPr>
        <p:txBody>
          <a:bodyPr/>
          <a:lstStyle/>
          <a:p>
            <a:endParaRPr lang="en-GB" sz="12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BBBC61-13CC-8AFE-55C2-1A1AABD23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6D775-069F-7D84-C272-161168D4D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12" name="Picture 11" descr="A picture containing miller&#10;&#10;Description automatically generated">
            <a:extLst>
              <a:ext uri="{FF2B5EF4-FFF2-40B4-BE49-F238E27FC236}">
                <a16:creationId xmlns:a16="http://schemas.microsoft.com/office/drawing/2014/main" id="{7873503E-5984-94BB-3B1C-07B7647EF8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93281" y="1102970"/>
            <a:ext cx="7405438" cy="435426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EDA75EE-1183-AC2A-DA0E-8C00993EC62C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tx1"/>
                </a:solidFill>
                <a:latin typeface="Arial"/>
              </a:rPr>
              <a:t>Radiation qualification of COTS components – </a:t>
            </a:r>
            <a:r>
              <a:rPr lang="en-GB" sz="2400" dirty="0">
                <a:solidFill>
                  <a:schemeClr val="tx1"/>
                </a:solidFill>
                <a:latin typeface="Arial"/>
              </a:rPr>
              <a:t>Clocks Scheme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8CE642-4A6D-B406-23CF-E8182A569A76}"/>
              </a:ext>
            </a:extLst>
          </p:cNvPr>
          <p:cNvSpPr txBox="1"/>
          <p:nvPr/>
        </p:nvSpPr>
        <p:spPr bwMode="auto">
          <a:xfrm>
            <a:off x="1851419" y="5846911"/>
            <a:ext cx="8136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Irradiation test</a:t>
            </a:r>
            <a:r>
              <a:rPr kumimoji="0" lang="en-GB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setup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clock synthesizer at Paul Scherrer Institute (PSI) 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526240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9BE5C27-5E4B-A3E6-1A0C-EE3FDA3F36D9}"/>
              </a:ext>
            </a:extLst>
          </p:cNvPr>
          <p:cNvSpPr txBox="1"/>
          <p:nvPr/>
        </p:nvSpPr>
        <p:spPr bwMode="auto">
          <a:xfrm>
            <a:off x="93936" y="1071640"/>
            <a:ext cx="492061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COTS Optical Transceivers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4 Different type of DUTs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Generic components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All capable running @10Gbps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333333"/>
                </a:solidFill>
              </a:rPr>
              <a:t>Radiation Test campaign carried out @PSI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total ionizing dose (TID): 500 Gy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proton fluence: </a:t>
            </a:r>
            <a:r>
              <a:rPr lang="en-GB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8.60x</a:t>
            </a: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1600" baseline="300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16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p/cm</a:t>
            </a:r>
            <a:r>
              <a:rPr lang="en-US" sz="1600" baseline="30000" dirty="0">
                <a:solidFill>
                  <a:srgbClr val="333333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-2</a:t>
            </a:r>
            <a:endParaRPr lang="en-US" sz="1600" dirty="0">
              <a:solidFill>
                <a:srgbClr val="333333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rgbClr val="333333"/>
              </a:solidFill>
              <a:cs typeface="Times New Roman" panose="02020603050405020304" pitchFamily="18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1600" dirty="0">
                <a:solidFill>
                  <a:srgbClr val="000000"/>
                </a:solidFill>
              </a:rPr>
              <a:t>Monitored Parameters: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Offline Monitoring of: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Tx Optical Power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Real-time Monitoring of: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</a:rPr>
              <a:t>Bit Error Rate (BER)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Loss of Lock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Register Status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2"/>
                </a:solidFill>
              </a:rPr>
              <a:t>Current</a:t>
            </a:r>
            <a:r>
              <a:rPr lang="it-IT" sz="1600" b="1" dirty="0">
                <a:solidFill>
                  <a:schemeClr val="tx2"/>
                </a:solidFill>
              </a:rPr>
              <a:t> </a:t>
            </a:r>
            <a:r>
              <a:rPr lang="it-IT" sz="1600" dirty="0">
                <a:solidFill>
                  <a:schemeClr val="tx2"/>
                </a:solidFill>
              </a:rPr>
              <a:t>Consumption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333333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endParaRPr lang="it-IT" sz="1600" dirty="0">
              <a:solidFill>
                <a:srgbClr val="4C4C4C"/>
              </a:solidFill>
            </a:endParaRPr>
          </a:p>
          <a:p>
            <a:pPr lvl="1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1A371CB-53E4-713A-CA58-2FEA86B91FEA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tx1"/>
                </a:solidFill>
                <a:latin typeface="Arial"/>
              </a:rPr>
              <a:t>Radiation qualification of COTS components – </a:t>
            </a:r>
            <a:r>
              <a:rPr lang="en-GB" sz="2400" dirty="0">
                <a:solidFill>
                  <a:schemeClr val="tx1"/>
                </a:solidFill>
                <a:latin typeface="Arial"/>
              </a:rPr>
              <a:t>Optical Link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86" name="Footer Placeholder 3">
            <a:extLst>
              <a:ext uri="{FF2B5EF4-FFF2-40B4-BE49-F238E27FC236}">
                <a16:creationId xmlns:a16="http://schemas.microsoft.com/office/drawing/2014/main" id="{6D873235-39FA-369A-52CD-BF447B12A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187" name="Slide Number Placeholder 4">
            <a:extLst>
              <a:ext uri="{FF2B5EF4-FFF2-40B4-BE49-F238E27FC236}">
                <a16:creationId xmlns:a16="http://schemas.microsoft.com/office/drawing/2014/main" id="{592C20BE-B1DB-2732-E610-0D7E01B65F98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9814255-CD36-023F-1F40-E54558A1CC85}"/>
              </a:ext>
            </a:extLst>
          </p:cNvPr>
          <p:cNvGrpSpPr/>
          <p:nvPr/>
        </p:nvGrpSpPr>
        <p:grpSpPr>
          <a:xfrm>
            <a:off x="3908299" y="2491069"/>
            <a:ext cx="7738618" cy="3686150"/>
            <a:chOff x="4137386" y="681871"/>
            <a:chExt cx="7738618" cy="368615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0543912-4771-D1A7-02C5-1738D62BA053}"/>
                </a:ext>
              </a:extLst>
            </p:cNvPr>
            <p:cNvSpPr txBox="1"/>
            <p:nvPr/>
          </p:nvSpPr>
          <p:spPr bwMode="auto">
            <a:xfrm>
              <a:off x="4171476" y="3844801"/>
              <a:ext cx="6655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highlight>
                    <a:srgbClr val="00FFFF"/>
                  </a:highlight>
                </a:rPr>
                <a:t>Ethernet</a:t>
              </a:r>
              <a:endParaRPr lang="en-GB" sz="1000" dirty="0">
                <a:highlight>
                  <a:srgbClr val="00FFFF"/>
                </a:highlight>
              </a:endParaRPr>
            </a:p>
          </p:txBody>
        </p: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F81ADDE3-2B0D-5E8C-3821-8CA512CFDDF3}"/>
                </a:ext>
              </a:extLst>
            </p:cNvPr>
            <p:cNvGrpSpPr/>
            <p:nvPr/>
          </p:nvGrpSpPr>
          <p:grpSpPr>
            <a:xfrm>
              <a:off x="4977739" y="692696"/>
              <a:ext cx="2288479" cy="3675325"/>
              <a:chOff x="4977739" y="692696"/>
              <a:chExt cx="2288479" cy="3675325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FEE541F-5E3A-EF89-B995-CE5FCD2DA828}"/>
                  </a:ext>
                </a:extLst>
              </p:cNvPr>
              <p:cNvSpPr/>
              <p:nvPr/>
            </p:nvSpPr>
            <p:spPr>
              <a:xfrm>
                <a:off x="4977739" y="692696"/>
                <a:ext cx="2288479" cy="3641793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4B35291-979F-0135-1F96-3AC02E86F352}"/>
                  </a:ext>
                </a:extLst>
              </p:cNvPr>
              <p:cNvSpPr txBox="1"/>
              <p:nvPr/>
            </p:nvSpPr>
            <p:spPr bwMode="auto">
              <a:xfrm>
                <a:off x="5627509" y="4091022"/>
                <a:ext cx="6703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200" b="1" dirty="0" err="1">
                    <a:solidFill>
                      <a:srgbClr val="000000"/>
                    </a:solidFill>
                  </a:rPr>
                  <a:t>DevKit</a:t>
                </a:r>
                <a:endParaRPr lang="en-US" sz="12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B47D29D1-160B-2F59-9A31-B9FBC216477E}"/>
                </a:ext>
              </a:extLst>
            </p:cNvPr>
            <p:cNvGrpSpPr/>
            <p:nvPr/>
          </p:nvGrpSpPr>
          <p:grpSpPr>
            <a:xfrm>
              <a:off x="9513312" y="681871"/>
              <a:ext cx="1881597" cy="3636271"/>
              <a:chOff x="9513312" y="681871"/>
              <a:chExt cx="1881597" cy="3636271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0A63CCC-28B7-495C-FC4D-39C26FCE9D10}"/>
                  </a:ext>
                </a:extLst>
              </p:cNvPr>
              <p:cNvSpPr/>
              <p:nvPr/>
            </p:nvSpPr>
            <p:spPr>
              <a:xfrm>
                <a:off x="9513312" y="721130"/>
                <a:ext cx="1881597" cy="359701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5C2597F-FDE3-65AA-8055-3985127E18B1}"/>
                  </a:ext>
                </a:extLst>
              </p:cNvPr>
              <p:cNvSpPr txBox="1"/>
              <p:nvPr/>
            </p:nvSpPr>
            <p:spPr bwMode="auto">
              <a:xfrm>
                <a:off x="9695457" y="681871"/>
                <a:ext cx="16113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200" b="1" dirty="0">
                    <a:solidFill>
                      <a:srgbClr val="000000"/>
                    </a:solidFill>
                  </a:rPr>
                  <a:t>Optical Transceiver</a:t>
                </a:r>
              </a:p>
              <a:p>
                <a:pPr algn="ctr"/>
                <a:r>
                  <a:rPr lang="fr-CH" sz="1200" b="1" dirty="0">
                    <a:solidFill>
                      <a:srgbClr val="000000"/>
                    </a:solidFill>
                  </a:rPr>
                  <a:t>Test </a:t>
                </a:r>
                <a:r>
                  <a:rPr lang="fr-CH" sz="1200" b="1" dirty="0" err="1">
                    <a:solidFill>
                      <a:srgbClr val="000000"/>
                    </a:solidFill>
                  </a:rPr>
                  <a:t>Board</a:t>
                </a:r>
                <a:endParaRPr lang="en-US" sz="12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355C781-E0F4-6140-491B-54FAB0E3FFF4}"/>
                </a:ext>
              </a:extLst>
            </p:cNvPr>
            <p:cNvSpPr/>
            <p:nvPr/>
          </p:nvSpPr>
          <p:spPr>
            <a:xfrm>
              <a:off x="5131138" y="760951"/>
              <a:ext cx="1664241" cy="33381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4825FC8-922F-7807-7DA1-45B22447DA77}"/>
                </a:ext>
              </a:extLst>
            </p:cNvPr>
            <p:cNvSpPr txBox="1"/>
            <p:nvPr/>
          </p:nvSpPr>
          <p:spPr bwMode="auto">
            <a:xfrm>
              <a:off x="5270439" y="1202108"/>
              <a:ext cx="13115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rgbClr val="000000"/>
                  </a:solidFill>
                </a:rPr>
                <a:t>DUT </a:t>
              </a:r>
            </a:p>
            <a:p>
              <a:pPr algn="ctr"/>
              <a:r>
                <a:rPr lang="fr-CH" sz="1200" b="1" dirty="0" err="1">
                  <a:solidFill>
                    <a:srgbClr val="000000"/>
                  </a:solidFill>
                </a:rPr>
                <a:t>Register</a:t>
              </a:r>
              <a:r>
                <a:rPr lang="fr-CH" sz="1200" b="1" dirty="0">
                  <a:solidFill>
                    <a:srgbClr val="000000"/>
                  </a:solidFill>
                </a:rPr>
                <a:t> </a:t>
              </a:r>
              <a:r>
                <a:rPr lang="fr-CH" sz="1200" b="1" dirty="0" err="1">
                  <a:solidFill>
                    <a:srgbClr val="000000"/>
                  </a:solidFill>
                </a:rPr>
                <a:t>Status</a:t>
              </a:r>
              <a:endParaRPr lang="fr-CH" sz="1200" b="1" dirty="0">
                <a:solidFill>
                  <a:srgbClr val="000000"/>
                </a:solidFill>
              </a:endParaRPr>
            </a:p>
            <a:p>
              <a:pPr algn="ctr"/>
              <a:r>
                <a:rPr lang="fr-CH" sz="1200" b="1" dirty="0">
                  <a:solidFill>
                    <a:srgbClr val="000000"/>
                  </a:solidFill>
                </a:rPr>
                <a:t>Monitor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6690CB5-6195-3869-C97F-ECE1BF61375A}"/>
                </a:ext>
              </a:extLst>
            </p:cNvPr>
            <p:cNvSpPr txBox="1"/>
            <p:nvPr/>
          </p:nvSpPr>
          <p:spPr bwMode="auto">
            <a:xfrm>
              <a:off x="5428737" y="3855188"/>
              <a:ext cx="10679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 err="1">
                  <a:solidFill>
                    <a:srgbClr val="000000"/>
                  </a:solidFill>
                </a:rPr>
                <a:t>Xilinx</a:t>
              </a:r>
              <a:r>
                <a:rPr lang="fr-CH" sz="1200" b="1" dirty="0">
                  <a:solidFill>
                    <a:srgbClr val="000000"/>
                  </a:solidFill>
                </a:rPr>
                <a:t> FPGA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037B222-C169-45A1-5D55-01065F218240}"/>
                </a:ext>
              </a:extLst>
            </p:cNvPr>
            <p:cNvSpPr/>
            <p:nvPr/>
          </p:nvSpPr>
          <p:spPr>
            <a:xfrm>
              <a:off x="7014882" y="946613"/>
              <a:ext cx="262527" cy="1072024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4A65CEB-FFAC-9D76-707A-14B84CEB7FAC}"/>
                </a:ext>
              </a:extLst>
            </p:cNvPr>
            <p:cNvSpPr/>
            <p:nvPr/>
          </p:nvSpPr>
          <p:spPr>
            <a:xfrm>
              <a:off x="7033914" y="2369301"/>
              <a:ext cx="258254" cy="1571778"/>
            </a:xfrm>
            <a:prstGeom prst="rect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0BF8E42-9D8E-AF96-B30D-8A891B5C838B}"/>
                </a:ext>
              </a:extLst>
            </p:cNvPr>
            <p:cNvSpPr/>
            <p:nvPr/>
          </p:nvSpPr>
          <p:spPr>
            <a:xfrm>
              <a:off x="7014882" y="2369301"/>
              <a:ext cx="803705" cy="1553411"/>
            </a:xfrm>
            <a:prstGeom prst="rect">
              <a:avLst/>
            </a:prstGeom>
            <a:solidFill>
              <a:srgbClr val="00B050">
                <a:alpha val="75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4479201-86AC-69AA-316A-88E8501F13FB}"/>
                </a:ext>
              </a:extLst>
            </p:cNvPr>
            <p:cNvSpPr/>
            <p:nvPr/>
          </p:nvSpPr>
          <p:spPr>
            <a:xfrm>
              <a:off x="7277409" y="2512679"/>
              <a:ext cx="884951" cy="552172"/>
            </a:xfrm>
            <a:prstGeom prst="rect">
              <a:avLst/>
            </a:prstGeom>
            <a:solidFill>
              <a:srgbClr val="E7E8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rgbClr val="000000"/>
                  </a:solidFill>
                </a:rPr>
                <a:t>QSFP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B870B83-3265-5C12-8707-34C93EC418F4}"/>
                </a:ext>
              </a:extLst>
            </p:cNvPr>
            <p:cNvSpPr/>
            <p:nvPr/>
          </p:nvSpPr>
          <p:spPr>
            <a:xfrm>
              <a:off x="7292167" y="3223134"/>
              <a:ext cx="888757" cy="552172"/>
            </a:xfrm>
            <a:prstGeom prst="rect">
              <a:avLst/>
            </a:prstGeom>
            <a:solidFill>
              <a:srgbClr val="E7E8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rgbClr val="000000"/>
                  </a:solidFill>
                </a:rPr>
                <a:t>QSFP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8981742-6E1E-EC28-0295-F34AEEBE55F8}"/>
                </a:ext>
              </a:extLst>
            </p:cNvPr>
            <p:cNvSpPr/>
            <p:nvPr/>
          </p:nvSpPr>
          <p:spPr>
            <a:xfrm>
              <a:off x="9234552" y="3503091"/>
              <a:ext cx="884951" cy="817802"/>
            </a:xfrm>
            <a:prstGeom prst="rect">
              <a:avLst/>
            </a:prstGeom>
            <a:solidFill>
              <a:srgbClr val="E7E8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4 x SFP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F891C7F-F2D1-6FEB-AA90-CB628D2E0A59}"/>
                </a:ext>
              </a:extLst>
            </p:cNvPr>
            <p:cNvSpPr/>
            <p:nvPr/>
          </p:nvSpPr>
          <p:spPr>
            <a:xfrm>
              <a:off x="10860854" y="3472859"/>
              <a:ext cx="884951" cy="817802"/>
            </a:xfrm>
            <a:prstGeom prst="rect">
              <a:avLst/>
            </a:prstGeom>
            <a:solidFill>
              <a:srgbClr val="E7E8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4 x SFP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262FD0A-AE6C-80B5-F16B-6F6C6E18CEC8}"/>
                </a:ext>
              </a:extLst>
            </p:cNvPr>
            <p:cNvSpPr/>
            <p:nvPr/>
          </p:nvSpPr>
          <p:spPr>
            <a:xfrm>
              <a:off x="7014882" y="930416"/>
              <a:ext cx="548201" cy="1088221"/>
            </a:xfrm>
            <a:prstGeom prst="rect">
              <a:avLst/>
            </a:prstGeom>
            <a:solidFill>
              <a:srgbClr val="00B050">
                <a:alpha val="75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5587623-2156-590D-FA17-CEE466AA242E}"/>
                </a:ext>
              </a:extLst>
            </p:cNvPr>
            <p:cNvSpPr/>
            <p:nvPr/>
          </p:nvSpPr>
          <p:spPr>
            <a:xfrm>
              <a:off x="9147256" y="929141"/>
              <a:ext cx="548201" cy="1088221"/>
            </a:xfrm>
            <a:prstGeom prst="rect">
              <a:avLst/>
            </a:prstGeom>
            <a:solidFill>
              <a:srgbClr val="00B050">
                <a:alpha val="75000"/>
              </a:srgbClr>
            </a:solidFill>
            <a:effectLst>
              <a:outerShdw blurRad="50800" dist="50800" dir="540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7" name="Connector: Elbow 76">
              <a:extLst>
                <a:ext uri="{FF2B5EF4-FFF2-40B4-BE49-F238E27FC236}">
                  <a16:creationId xmlns:a16="http://schemas.microsoft.com/office/drawing/2014/main" id="{B8565128-18EC-5107-3171-D7715B8442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57838" y="1449383"/>
              <a:ext cx="1584173" cy="1275"/>
            </a:xfrm>
            <a:prstGeom prst="bentConnector3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6329053-BBE1-92C4-67DE-63D3131F64A2}"/>
                </a:ext>
              </a:extLst>
            </p:cNvPr>
            <p:cNvSpPr txBox="1"/>
            <p:nvPr/>
          </p:nvSpPr>
          <p:spPr bwMode="auto">
            <a:xfrm>
              <a:off x="7697089" y="878943"/>
              <a:ext cx="12891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b="1" dirty="0"/>
                <a:t>Slow Control</a:t>
              </a:r>
            </a:p>
            <a:p>
              <a:pPr algn="ctr"/>
              <a:r>
                <a:rPr lang="fr-CH" sz="1400" b="1" dirty="0"/>
                <a:t>(I2C)</a:t>
              </a:r>
              <a:endParaRPr lang="en-US" sz="1400" b="1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F92D8A2-91A5-46B9-7686-DC2F0C2175D1}"/>
                </a:ext>
              </a:extLst>
            </p:cNvPr>
            <p:cNvSpPr/>
            <p:nvPr/>
          </p:nvSpPr>
          <p:spPr>
            <a:xfrm>
              <a:off x="5313013" y="1143536"/>
              <a:ext cx="1218603" cy="70398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4" name="Connector: Elbow 83">
              <a:extLst>
                <a:ext uri="{FF2B5EF4-FFF2-40B4-BE49-F238E27FC236}">
                  <a16:creationId xmlns:a16="http://schemas.microsoft.com/office/drawing/2014/main" id="{967B51E9-30A8-8E25-73C5-7834C418BEC9}"/>
                </a:ext>
              </a:extLst>
            </p:cNvPr>
            <p:cNvCxnSpPr>
              <a:cxnSpLocks/>
              <a:stCxn id="82" idx="3"/>
              <a:endCxn id="74" idx="1"/>
            </p:cNvCxnSpPr>
            <p:nvPr/>
          </p:nvCxnSpPr>
          <p:spPr>
            <a:xfrm flipV="1">
              <a:off x="6531616" y="1474527"/>
              <a:ext cx="483266" cy="20999"/>
            </a:xfrm>
            <a:prstGeom prst="bentConnector3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3B1D19A-24C6-9FF2-857B-E43F76BD984B}"/>
                </a:ext>
              </a:extLst>
            </p:cNvPr>
            <p:cNvSpPr/>
            <p:nvPr/>
          </p:nvSpPr>
          <p:spPr>
            <a:xfrm>
              <a:off x="5315584" y="2474145"/>
              <a:ext cx="1173033" cy="526815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05DF2EB-B348-B709-8D7F-E584D11EDF97}"/>
                </a:ext>
              </a:extLst>
            </p:cNvPr>
            <p:cNvSpPr/>
            <p:nvPr/>
          </p:nvSpPr>
          <p:spPr>
            <a:xfrm>
              <a:off x="5320157" y="3236767"/>
              <a:ext cx="1168306" cy="526815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143">
              <a:extLst>
                <a:ext uri="{FF2B5EF4-FFF2-40B4-BE49-F238E27FC236}">
                  <a16:creationId xmlns:a16="http://schemas.microsoft.com/office/drawing/2014/main" id="{3D6F9D83-673F-0746-ADC9-F63D334514E2}"/>
                </a:ext>
              </a:extLst>
            </p:cNvPr>
            <p:cNvSpPr txBox="1"/>
            <p:nvPr/>
          </p:nvSpPr>
          <p:spPr>
            <a:xfrm>
              <a:off x="7873208" y="2468583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0" name="TextBox 143">
              <a:extLst>
                <a:ext uri="{FF2B5EF4-FFF2-40B4-BE49-F238E27FC236}">
                  <a16:creationId xmlns:a16="http://schemas.microsoft.com/office/drawing/2014/main" id="{C24523B8-1C56-471E-8003-9E942D2BA7B4}"/>
                </a:ext>
              </a:extLst>
            </p:cNvPr>
            <p:cNvSpPr txBox="1"/>
            <p:nvPr/>
          </p:nvSpPr>
          <p:spPr>
            <a:xfrm>
              <a:off x="7205181" y="2831948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1" name="TextBox 143">
              <a:extLst>
                <a:ext uri="{FF2B5EF4-FFF2-40B4-BE49-F238E27FC236}">
                  <a16:creationId xmlns:a16="http://schemas.microsoft.com/office/drawing/2014/main" id="{018DD13B-5A58-BEEB-AA18-9E919BFA32BC}"/>
                </a:ext>
              </a:extLst>
            </p:cNvPr>
            <p:cNvSpPr txBox="1"/>
            <p:nvPr/>
          </p:nvSpPr>
          <p:spPr>
            <a:xfrm>
              <a:off x="7873208" y="3195860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2" name="TextBox 143">
              <a:extLst>
                <a:ext uri="{FF2B5EF4-FFF2-40B4-BE49-F238E27FC236}">
                  <a16:creationId xmlns:a16="http://schemas.microsoft.com/office/drawing/2014/main" id="{C1949BC6-2CBF-038F-85B0-3470D293F3E7}"/>
                </a:ext>
              </a:extLst>
            </p:cNvPr>
            <p:cNvSpPr txBox="1"/>
            <p:nvPr/>
          </p:nvSpPr>
          <p:spPr>
            <a:xfrm>
              <a:off x="7231185" y="3534161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3" name="TextBox 143">
              <a:extLst>
                <a:ext uri="{FF2B5EF4-FFF2-40B4-BE49-F238E27FC236}">
                  <a16:creationId xmlns:a16="http://schemas.microsoft.com/office/drawing/2014/main" id="{DCB03889-49D3-FAC3-A913-E7189138C92A}"/>
                </a:ext>
              </a:extLst>
            </p:cNvPr>
            <p:cNvSpPr txBox="1"/>
            <p:nvPr/>
          </p:nvSpPr>
          <p:spPr>
            <a:xfrm>
              <a:off x="7219829" y="2476980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4" name="TextBox 143">
              <a:extLst>
                <a:ext uri="{FF2B5EF4-FFF2-40B4-BE49-F238E27FC236}">
                  <a16:creationId xmlns:a16="http://schemas.microsoft.com/office/drawing/2014/main" id="{481C52C5-D062-C731-5BFE-81139BE2FCF0}"/>
                </a:ext>
              </a:extLst>
            </p:cNvPr>
            <p:cNvSpPr txBox="1"/>
            <p:nvPr/>
          </p:nvSpPr>
          <p:spPr>
            <a:xfrm>
              <a:off x="7844479" y="2814677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5" name="TextBox 143">
              <a:extLst>
                <a:ext uri="{FF2B5EF4-FFF2-40B4-BE49-F238E27FC236}">
                  <a16:creationId xmlns:a16="http://schemas.microsoft.com/office/drawing/2014/main" id="{E1691508-7A93-101E-67D5-7E0924839061}"/>
                </a:ext>
              </a:extLst>
            </p:cNvPr>
            <p:cNvSpPr txBox="1"/>
            <p:nvPr/>
          </p:nvSpPr>
          <p:spPr>
            <a:xfrm>
              <a:off x="7230588" y="3185339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96" name="TextBox 143">
              <a:extLst>
                <a:ext uri="{FF2B5EF4-FFF2-40B4-BE49-F238E27FC236}">
                  <a16:creationId xmlns:a16="http://schemas.microsoft.com/office/drawing/2014/main" id="{0D6D1132-2B5B-2D76-50CF-56F04916241B}"/>
                </a:ext>
              </a:extLst>
            </p:cNvPr>
            <p:cNvSpPr txBox="1"/>
            <p:nvPr/>
          </p:nvSpPr>
          <p:spPr>
            <a:xfrm>
              <a:off x="7865193" y="3517612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FB62D59E-1211-A070-6FE4-EEE6F8AEC1B5}"/>
                </a:ext>
              </a:extLst>
            </p:cNvPr>
            <p:cNvCxnSpPr>
              <a:cxnSpLocks/>
              <a:endCxn id="115" idx="1"/>
            </p:cNvCxnSpPr>
            <p:nvPr/>
          </p:nvCxnSpPr>
          <p:spPr>
            <a:xfrm>
              <a:off x="8281844" y="2608358"/>
              <a:ext cx="900913" cy="785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A9CE5D0-D69B-3A11-611F-6FD707CEF136}"/>
                </a:ext>
              </a:extLst>
            </p:cNvPr>
            <p:cNvSpPr/>
            <p:nvPr/>
          </p:nvSpPr>
          <p:spPr>
            <a:xfrm>
              <a:off x="9240337" y="2521720"/>
              <a:ext cx="884951" cy="552171"/>
            </a:xfrm>
            <a:prstGeom prst="rect">
              <a:avLst/>
            </a:prstGeom>
            <a:solidFill>
              <a:srgbClr val="E7E8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b="1" dirty="0">
                  <a:solidFill>
                    <a:srgbClr val="000000"/>
                  </a:solidFill>
                </a:rPr>
                <a:t>QSFP</a:t>
              </a:r>
              <a:endParaRPr lang="en-US" sz="1000" b="1" dirty="0">
                <a:solidFill>
                  <a:srgbClr val="000000"/>
                </a:solidFill>
              </a:endParaRPr>
            </a:p>
          </p:txBody>
        </p:sp>
        <p:sp>
          <p:nvSpPr>
            <p:cNvPr id="113" name="TextBox 143">
              <a:extLst>
                <a:ext uri="{FF2B5EF4-FFF2-40B4-BE49-F238E27FC236}">
                  <a16:creationId xmlns:a16="http://schemas.microsoft.com/office/drawing/2014/main" id="{DD9D8D6C-9C87-0B7B-60B0-9B64073877A8}"/>
                </a:ext>
              </a:extLst>
            </p:cNvPr>
            <p:cNvSpPr txBox="1"/>
            <p:nvPr/>
          </p:nvSpPr>
          <p:spPr>
            <a:xfrm>
              <a:off x="9836136" y="2477624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14" name="TextBox 143">
              <a:extLst>
                <a:ext uri="{FF2B5EF4-FFF2-40B4-BE49-F238E27FC236}">
                  <a16:creationId xmlns:a16="http://schemas.microsoft.com/office/drawing/2014/main" id="{C48DA137-8AF7-7E6C-9AF5-6AAC4A131CBC}"/>
                </a:ext>
              </a:extLst>
            </p:cNvPr>
            <p:cNvSpPr txBox="1"/>
            <p:nvPr/>
          </p:nvSpPr>
          <p:spPr>
            <a:xfrm>
              <a:off x="9168109" y="2816050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15" name="TextBox 143">
              <a:extLst>
                <a:ext uri="{FF2B5EF4-FFF2-40B4-BE49-F238E27FC236}">
                  <a16:creationId xmlns:a16="http://schemas.microsoft.com/office/drawing/2014/main" id="{08CC8AFC-C91A-0568-636C-D2BBF8DF0F3B}"/>
                </a:ext>
              </a:extLst>
            </p:cNvPr>
            <p:cNvSpPr txBox="1"/>
            <p:nvPr/>
          </p:nvSpPr>
          <p:spPr>
            <a:xfrm>
              <a:off x="9182757" y="2477708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16" name="TextBox 143">
              <a:extLst>
                <a:ext uri="{FF2B5EF4-FFF2-40B4-BE49-F238E27FC236}">
                  <a16:creationId xmlns:a16="http://schemas.microsoft.com/office/drawing/2014/main" id="{2C28CF5F-F55F-AE80-BD20-734D52AE7F85}"/>
                </a:ext>
              </a:extLst>
            </p:cNvPr>
            <p:cNvSpPr txBox="1"/>
            <p:nvPr/>
          </p:nvSpPr>
          <p:spPr>
            <a:xfrm>
              <a:off x="9807407" y="2823718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6BAD2EA9-93F4-E345-A47D-54A2D8029F81}"/>
                </a:ext>
              </a:extLst>
            </p:cNvPr>
            <p:cNvCxnSpPr>
              <a:cxnSpLocks/>
              <a:stCxn id="114" idx="1"/>
              <a:endCxn id="94" idx="3"/>
            </p:cNvCxnSpPr>
            <p:nvPr/>
          </p:nvCxnSpPr>
          <p:spPr>
            <a:xfrm flipH="1" flipV="1">
              <a:off x="8224711" y="2953177"/>
              <a:ext cx="943398" cy="1373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or: Elbow 122">
              <a:extLst>
                <a:ext uri="{FF2B5EF4-FFF2-40B4-BE49-F238E27FC236}">
                  <a16:creationId xmlns:a16="http://schemas.microsoft.com/office/drawing/2014/main" id="{99B366C9-59D0-FD9D-9E33-77506B5142D3}"/>
                </a:ext>
              </a:extLst>
            </p:cNvPr>
            <p:cNvCxnSpPr>
              <a:cxnSpLocks/>
              <a:endCxn id="93" idx="1"/>
            </p:cNvCxnSpPr>
            <p:nvPr/>
          </p:nvCxnSpPr>
          <p:spPr>
            <a:xfrm>
              <a:off x="6513886" y="2614817"/>
              <a:ext cx="705943" cy="663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or: Elbow 126">
              <a:extLst>
                <a:ext uri="{FF2B5EF4-FFF2-40B4-BE49-F238E27FC236}">
                  <a16:creationId xmlns:a16="http://schemas.microsoft.com/office/drawing/2014/main" id="{73DF0E5D-0703-DE2E-5942-C67F5F24323B}"/>
                </a:ext>
              </a:extLst>
            </p:cNvPr>
            <p:cNvCxnSpPr>
              <a:cxnSpLocks/>
              <a:stCxn id="90" idx="1"/>
            </p:cNvCxnSpPr>
            <p:nvPr/>
          </p:nvCxnSpPr>
          <p:spPr>
            <a:xfrm rot="10800000" flipV="1">
              <a:off x="6507495" y="2970447"/>
              <a:ext cx="697686" cy="1"/>
            </a:xfrm>
            <a:prstGeom prst="bentConnector3">
              <a:avLst>
                <a:gd name="adj1" fmla="val 50000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1D6999B7-122A-3FBE-00AC-038C97A009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96658" y="3707859"/>
              <a:ext cx="734527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037C7D74-BBB5-EF82-8AB4-CDCED144395F}"/>
                </a:ext>
              </a:extLst>
            </p:cNvPr>
            <p:cNvCxnSpPr>
              <a:cxnSpLocks/>
              <a:endCxn id="95" idx="1"/>
            </p:cNvCxnSpPr>
            <p:nvPr/>
          </p:nvCxnSpPr>
          <p:spPr>
            <a:xfrm>
              <a:off x="6543084" y="3323838"/>
              <a:ext cx="687504" cy="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CF44F83A-461A-0B9A-BE3C-4D308C641622}"/>
                </a:ext>
              </a:extLst>
            </p:cNvPr>
            <p:cNvSpPr/>
            <p:nvPr/>
          </p:nvSpPr>
          <p:spPr>
            <a:xfrm>
              <a:off x="10872217" y="2508921"/>
              <a:ext cx="884951" cy="552171"/>
            </a:xfrm>
            <a:prstGeom prst="rect">
              <a:avLst/>
            </a:prstGeom>
            <a:solidFill>
              <a:srgbClr val="E7E8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00" b="1" dirty="0">
                  <a:solidFill>
                    <a:srgbClr val="000000"/>
                  </a:solidFill>
                </a:rPr>
                <a:t>QSFP</a:t>
              </a:r>
              <a:endParaRPr lang="en-US" sz="1000" b="1" dirty="0">
                <a:solidFill>
                  <a:srgbClr val="000000"/>
                </a:solidFill>
              </a:endParaRPr>
            </a:p>
          </p:txBody>
        </p:sp>
        <p:sp>
          <p:nvSpPr>
            <p:cNvPr id="156" name="TextBox 143">
              <a:extLst>
                <a:ext uri="{FF2B5EF4-FFF2-40B4-BE49-F238E27FC236}">
                  <a16:creationId xmlns:a16="http://schemas.microsoft.com/office/drawing/2014/main" id="{0D1B0EEE-E513-3775-4F1D-74CA4D4FFCB5}"/>
                </a:ext>
              </a:extLst>
            </p:cNvPr>
            <p:cNvSpPr txBox="1"/>
            <p:nvPr/>
          </p:nvSpPr>
          <p:spPr>
            <a:xfrm>
              <a:off x="11468016" y="2464825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57" name="TextBox 143">
              <a:extLst>
                <a:ext uri="{FF2B5EF4-FFF2-40B4-BE49-F238E27FC236}">
                  <a16:creationId xmlns:a16="http://schemas.microsoft.com/office/drawing/2014/main" id="{B748F3AE-1DB5-4ECD-DCFB-E762A7562886}"/>
                </a:ext>
              </a:extLst>
            </p:cNvPr>
            <p:cNvSpPr txBox="1"/>
            <p:nvPr/>
          </p:nvSpPr>
          <p:spPr>
            <a:xfrm>
              <a:off x="10799989" y="2803251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Tx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58" name="TextBox 143">
              <a:extLst>
                <a:ext uri="{FF2B5EF4-FFF2-40B4-BE49-F238E27FC236}">
                  <a16:creationId xmlns:a16="http://schemas.microsoft.com/office/drawing/2014/main" id="{19CF0CF9-3887-01F9-753F-C528531ACB51}"/>
                </a:ext>
              </a:extLst>
            </p:cNvPr>
            <p:cNvSpPr txBox="1"/>
            <p:nvPr/>
          </p:nvSpPr>
          <p:spPr>
            <a:xfrm>
              <a:off x="10814637" y="2464909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159" name="TextBox 143">
              <a:extLst>
                <a:ext uri="{FF2B5EF4-FFF2-40B4-BE49-F238E27FC236}">
                  <a16:creationId xmlns:a16="http://schemas.microsoft.com/office/drawing/2014/main" id="{40766575-B4C1-D739-2269-34DF02EF30B4}"/>
                </a:ext>
              </a:extLst>
            </p:cNvPr>
            <p:cNvSpPr txBox="1"/>
            <p:nvPr/>
          </p:nvSpPr>
          <p:spPr>
            <a:xfrm>
              <a:off x="11439287" y="2810919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solidFill>
                    <a:srgbClr val="000000"/>
                  </a:solidFill>
                </a:rPr>
                <a:t>Rx</a:t>
              </a:r>
              <a:endParaRPr lang="en-GB" sz="12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0C6D3909-0FF1-3401-53A5-9F89E74B479E}"/>
                </a:ext>
              </a:extLst>
            </p:cNvPr>
            <p:cNvCxnSpPr>
              <a:cxnSpLocks/>
              <a:stCxn id="113" idx="3"/>
            </p:cNvCxnSpPr>
            <p:nvPr/>
          </p:nvCxnSpPr>
          <p:spPr>
            <a:xfrm flipV="1">
              <a:off x="10200338" y="2615480"/>
              <a:ext cx="575085" cy="6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8126C4FD-2824-6C61-D72E-9BCE9C0F6D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12922" y="2953177"/>
              <a:ext cx="571691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or: Elbow 172">
              <a:extLst>
                <a:ext uri="{FF2B5EF4-FFF2-40B4-BE49-F238E27FC236}">
                  <a16:creationId xmlns:a16="http://schemas.microsoft.com/office/drawing/2014/main" id="{21007951-9959-D043-23FB-D5178AE2D5A3}"/>
                </a:ext>
              </a:extLst>
            </p:cNvPr>
            <p:cNvCxnSpPr>
              <a:cxnSpLocks/>
              <a:stCxn id="156" idx="3"/>
              <a:endCxn id="96" idx="3"/>
            </p:cNvCxnSpPr>
            <p:nvPr/>
          </p:nvCxnSpPr>
          <p:spPr>
            <a:xfrm flipH="1">
              <a:off x="8245425" y="2603325"/>
              <a:ext cx="3586793" cy="1052787"/>
            </a:xfrm>
            <a:prstGeom prst="bentConnector3">
              <a:avLst>
                <a:gd name="adj1" fmla="val -6952"/>
              </a:avLst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or: Elbow 175">
              <a:extLst>
                <a:ext uri="{FF2B5EF4-FFF2-40B4-BE49-F238E27FC236}">
                  <a16:creationId xmlns:a16="http://schemas.microsoft.com/office/drawing/2014/main" id="{1D16C4E7-0AF5-14F4-0D76-7D6093E0E415}"/>
                </a:ext>
              </a:extLst>
            </p:cNvPr>
            <p:cNvCxnSpPr>
              <a:cxnSpLocks/>
              <a:stCxn id="91" idx="3"/>
              <a:endCxn id="159" idx="3"/>
            </p:cNvCxnSpPr>
            <p:nvPr/>
          </p:nvCxnSpPr>
          <p:spPr>
            <a:xfrm flipV="1">
              <a:off x="8237410" y="2949419"/>
              <a:ext cx="3582109" cy="384941"/>
            </a:xfrm>
            <a:prstGeom prst="bentConnector3">
              <a:avLst>
                <a:gd name="adj1" fmla="val 104641"/>
              </a:avLst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1" name="Picture 180" descr="A picture containing indoor, electronics, computer&#10;&#10;Description automatically generated">
              <a:extLst>
                <a:ext uri="{FF2B5EF4-FFF2-40B4-BE49-F238E27FC236}">
                  <a16:creationId xmlns:a16="http://schemas.microsoft.com/office/drawing/2014/main" id="{1105C208-0BF1-CE80-EF43-AA5A8D7D4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37386" y="3180360"/>
              <a:ext cx="707601" cy="707601"/>
            </a:xfrm>
            <a:prstGeom prst="rect">
              <a:avLst/>
            </a:prstGeom>
          </p:spPr>
        </p:pic>
        <p:cxnSp>
          <p:nvCxnSpPr>
            <p:cNvPr id="183" name="Connector: Elbow 182">
              <a:extLst>
                <a:ext uri="{FF2B5EF4-FFF2-40B4-BE49-F238E27FC236}">
                  <a16:creationId xmlns:a16="http://schemas.microsoft.com/office/drawing/2014/main" id="{84D3A216-E68D-9EBA-4011-70FCDC0C7D06}"/>
                </a:ext>
              </a:extLst>
            </p:cNvPr>
            <p:cNvCxnSpPr>
              <a:cxnSpLocks/>
              <a:endCxn id="23" idx="1"/>
            </p:cNvCxnSpPr>
            <p:nvPr/>
          </p:nvCxnSpPr>
          <p:spPr>
            <a:xfrm rot="5400000" flipH="1" flipV="1">
              <a:off x="4337590" y="2894012"/>
              <a:ext cx="1020568" cy="259730"/>
            </a:xfrm>
            <a:prstGeom prst="bentConnector2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F0673FAB-8A56-7511-1630-F7254419DFF4}"/>
                </a:ext>
              </a:extLst>
            </p:cNvPr>
            <p:cNvSpPr/>
            <p:nvPr/>
          </p:nvSpPr>
          <p:spPr bwMode="auto">
            <a:xfrm>
              <a:off x="8571502" y="2330083"/>
              <a:ext cx="223838" cy="276999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A6030C6F-0493-9BD9-12A9-BAF8DECCD8BE}"/>
                </a:ext>
              </a:extLst>
            </p:cNvPr>
            <p:cNvSpPr/>
            <p:nvPr/>
          </p:nvSpPr>
          <p:spPr bwMode="auto">
            <a:xfrm>
              <a:off x="8561365" y="2670223"/>
              <a:ext cx="223838" cy="276999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C0C1C667-849F-5726-DD96-6ABD3905BA36}"/>
                </a:ext>
              </a:extLst>
            </p:cNvPr>
            <p:cNvSpPr/>
            <p:nvPr/>
          </p:nvSpPr>
          <p:spPr bwMode="auto">
            <a:xfrm>
              <a:off x="8570192" y="3036155"/>
              <a:ext cx="223838" cy="276999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1F75DF63-31A5-6BF2-9BD7-5A68FE624C0E}"/>
                </a:ext>
              </a:extLst>
            </p:cNvPr>
            <p:cNvSpPr/>
            <p:nvPr/>
          </p:nvSpPr>
          <p:spPr bwMode="auto">
            <a:xfrm>
              <a:off x="8570192" y="3383618"/>
              <a:ext cx="223838" cy="276999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8AD64778-9773-FEB7-83EB-4617FD118191}"/>
                </a:ext>
              </a:extLst>
            </p:cNvPr>
            <p:cNvSpPr/>
            <p:nvPr/>
          </p:nvSpPr>
          <p:spPr>
            <a:xfrm>
              <a:off x="10704511" y="2369301"/>
              <a:ext cx="1171493" cy="826559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5E827299-D24F-5063-E539-D141FB0569F9}"/>
                </a:ext>
              </a:extLst>
            </p:cNvPr>
            <p:cNvSpPr txBox="1"/>
            <p:nvPr/>
          </p:nvSpPr>
          <p:spPr bwMode="auto">
            <a:xfrm>
              <a:off x="11042434" y="2034496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>
                  <a:highlight>
                    <a:srgbClr val="00FFFF"/>
                  </a:highlight>
                </a:rPr>
                <a:t>DUT</a:t>
              </a:r>
              <a:endParaRPr lang="en-US" sz="1400" dirty="0">
                <a:highlight>
                  <a:srgbClr val="00FFFF"/>
                </a:highlight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A272AB0-9E6A-C1A1-878D-43DDD3AA1B17}"/>
                </a:ext>
              </a:extLst>
            </p:cNvPr>
            <p:cNvSpPr txBox="1"/>
            <p:nvPr/>
          </p:nvSpPr>
          <p:spPr bwMode="auto">
            <a:xfrm>
              <a:off x="5349309" y="2531137"/>
              <a:ext cx="11240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rgbClr val="000000"/>
                  </a:solidFill>
                </a:rPr>
                <a:t>DUT RX BER</a:t>
              </a:r>
            </a:p>
            <a:p>
              <a:pPr algn="ctr"/>
              <a:r>
                <a:rPr lang="fr-CH" sz="1200" b="1" dirty="0">
                  <a:solidFill>
                    <a:srgbClr val="000000"/>
                  </a:solidFill>
                </a:rPr>
                <a:t>Monitor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4DDF09E-BC7F-DB24-395D-92A4929255E1}"/>
                </a:ext>
              </a:extLst>
            </p:cNvPr>
            <p:cNvSpPr txBox="1"/>
            <p:nvPr/>
          </p:nvSpPr>
          <p:spPr bwMode="auto">
            <a:xfrm>
              <a:off x="5352040" y="3277770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200" b="1" dirty="0">
                  <a:solidFill>
                    <a:srgbClr val="000000"/>
                  </a:solidFill>
                </a:rPr>
                <a:t>DUT TX BER</a:t>
              </a:r>
            </a:p>
            <a:p>
              <a:pPr algn="ctr"/>
              <a:r>
                <a:rPr lang="fr-CH" sz="1200" b="1" dirty="0">
                  <a:solidFill>
                    <a:srgbClr val="000000"/>
                  </a:solidFill>
                </a:rPr>
                <a:t>Monitor</a:t>
              </a:r>
              <a:endParaRPr lang="en-US" sz="1200" b="1" dirty="0">
                <a:solidFill>
                  <a:srgbClr val="000000"/>
                </a:solidFill>
              </a:endParaRPr>
            </a:p>
          </p:txBody>
        </p:sp>
      </p:grpSp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6ECF3860-E4AF-44B5-3195-54DCDF940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781047"/>
              </p:ext>
            </p:extLst>
          </p:nvPr>
        </p:nvGraphicFramePr>
        <p:xfrm>
          <a:off x="5563988" y="1015484"/>
          <a:ext cx="5083399" cy="1215738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948872">
                  <a:extLst>
                    <a:ext uri="{9D8B030D-6E8A-4147-A177-3AD203B41FA5}">
                      <a16:colId xmlns:a16="http://schemas.microsoft.com/office/drawing/2014/main" val="1624459913"/>
                    </a:ext>
                  </a:extLst>
                </a:gridCol>
                <a:gridCol w="1189631">
                  <a:extLst>
                    <a:ext uri="{9D8B030D-6E8A-4147-A177-3AD203B41FA5}">
                      <a16:colId xmlns:a16="http://schemas.microsoft.com/office/drawing/2014/main" val="469482336"/>
                    </a:ext>
                  </a:extLst>
                </a:gridCol>
                <a:gridCol w="1472448">
                  <a:extLst>
                    <a:ext uri="{9D8B030D-6E8A-4147-A177-3AD203B41FA5}">
                      <a16:colId xmlns:a16="http://schemas.microsoft.com/office/drawing/2014/main" val="4226928608"/>
                    </a:ext>
                  </a:extLst>
                </a:gridCol>
                <a:gridCol w="1472448">
                  <a:extLst>
                    <a:ext uri="{9D8B030D-6E8A-4147-A177-3AD203B41FA5}">
                      <a16:colId xmlns:a16="http://schemas.microsoft.com/office/drawing/2014/main" val="4198075750"/>
                    </a:ext>
                  </a:extLst>
                </a:gridCol>
              </a:tblGrid>
              <a:tr h="4040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Type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Nb Channels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Line Rate per Channel (Gbps)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Nb candidates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1330985"/>
                  </a:ext>
                </a:extLst>
              </a:tr>
              <a:tr h="171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SFP+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10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0768565"/>
                  </a:ext>
                </a:extLst>
              </a:tr>
              <a:tr h="171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SFP28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1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up to 25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650757"/>
                  </a:ext>
                </a:extLst>
              </a:tr>
              <a:tr h="171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QSFP+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4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10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1071748"/>
                  </a:ext>
                </a:extLst>
              </a:tr>
              <a:tr h="2670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QSFP28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4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up to 25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517037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90D2DEE-6FD3-73F5-E29B-711B4EB1FBAC}"/>
              </a:ext>
            </a:extLst>
          </p:cNvPr>
          <p:cNvSpPr txBox="1">
            <a:spLocks/>
          </p:cNvSpPr>
          <p:nvPr/>
        </p:nvSpPr>
        <p:spPr bwMode="auto">
          <a:xfrm>
            <a:off x="5375146" y="1304803"/>
            <a:ext cx="5406959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sz="1800" b="1" dirty="0">
                <a:solidFill>
                  <a:srgbClr val="00B050"/>
                </a:solidFill>
              </a:rPr>
              <a:t>4 out of 8 candidates showed promising results</a:t>
            </a:r>
            <a:endParaRPr lang="en-GB" sz="18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0AFA9B-48AA-EB95-1078-ACF4B1D14DE5}"/>
              </a:ext>
            </a:extLst>
          </p:cNvPr>
          <p:cNvSpPr txBox="1">
            <a:spLocks/>
          </p:cNvSpPr>
          <p:nvPr/>
        </p:nvSpPr>
        <p:spPr bwMode="auto">
          <a:xfrm>
            <a:off x="5670750" y="1877234"/>
            <a:ext cx="4896544" cy="369332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sz="1800" b="1" dirty="0">
                <a:solidFill>
                  <a:srgbClr val="7030A0"/>
                </a:solidFill>
              </a:rPr>
              <a:t>Waiting for radiation test report</a:t>
            </a:r>
            <a:endParaRPr lang="en-GB" sz="1800" b="1" dirty="0">
              <a:solidFill>
                <a:srgbClr val="7030A0"/>
              </a:solidFill>
            </a:endParaRPr>
          </a:p>
        </p:txBody>
      </p:sp>
      <p:pic>
        <p:nvPicPr>
          <p:cNvPr id="16" name="Picture 15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1324C7F4-1C76-337C-91B8-793653748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670087" y="2791529"/>
            <a:ext cx="3263329" cy="350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03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058F30-C520-0DD4-94D9-F8A7DC6AF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E7D25E-9718-2279-0AAC-D1E0F9DFE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32AB3CB-F9F3-D3FB-6BE3-E02D9179B725}"/>
              </a:ext>
            </a:extLst>
          </p:cNvPr>
          <p:cNvSpPr txBox="1">
            <a:spLocks/>
          </p:cNvSpPr>
          <p:nvPr/>
        </p:nvSpPr>
        <p:spPr bwMode="auto">
          <a:xfrm>
            <a:off x="575219" y="287565"/>
            <a:ext cx="10969139" cy="47197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defRPr/>
            </a:pPr>
            <a:r>
              <a:rPr kumimoji="0" lang="it-IT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rPr>
              <a:t>LHC BPM Consolidation - Radiation Qualification of COTS– Performed Activities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E9833CA-DB7D-5C7B-CFF8-129AD07682D6}"/>
              </a:ext>
            </a:extLst>
          </p:cNvPr>
          <p:cNvGrpSpPr/>
          <p:nvPr/>
        </p:nvGrpSpPr>
        <p:grpSpPr>
          <a:xfrm>
            <a:off x="5231904" y="759544"/>
            <a:ext cx="8136904" cy="5327425"/>
            <a:chOff x="5231904" y="759544"/>
            <a:chExt cx="8136904" cy="53274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4908465-9797-0ACA-F0C6-B994FC8BD6D8}"/>
                </a:ext>
              </a:extLst>
            </p:cNvPr>
            <p:cNvGrpSpPr/>
            <p:nvPr/>
          </p:nvGrpSpPr>
          <p:grpSpPr>
            <a:xfrm>
              <a:off x="6681227" y="759544"/>
              <a:ext cx="5055747" cy="5019648"/>
              <a:chOff x="7016917" y="759544"/>
              <a:chExt cx="4728889" cy="4637134"/>
            </a:xfrm>
          </p:grpSpPr>
          <p:pic>
            <p:nvPicPr>
              <p:cNvPr id="10" name="Picture 9" descr="A picture containing indoor, equipment, cluttered, miller&#10;&#10;Description automatically generated">
                <a:extLst>
                  <a:ext uri="{FF2B5EF4-FFF2-40B4-BE49-F238E27FC236}">
                    <a16:creationId xmlns:a16="http://schemas.microsoft.com/office/drawing/2014/main" id="{64F9BF1A-3935-911D-1FE8-17A7D8C97B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16917" y="759544"/>
                <a:ext cx="4728889" cy="4637134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F01241A-D520-A875-3EF1-C0734DC0B9BD}"/>
                  </a:ext>
                </a:extLst>
              </p:cNvPr>
              <p:cNvSpPr/>
              <p:nvPr/>
            </p:nvSpPr>
            <p:spPr>
              <a:xfrm>
                <a:off x="8422752" y="1231522"/>
                <a:ext cx="1279700" cy="1313088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89AD19-98D1-0358-F041-A49A90FD6DEF}"/>
                  </a:ext>
                </a:extLst>
              </p:cNvPr>
              <p:cNvSpPr txBox="1"/>
              <p:nvPr/>
            </p:nvSpPr>
            <p:spPr bwMode="auto">
              <a:xfrm>
                <a:off x="8961918" y="2768812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>
                    <a:solidFill>
                      <a:schemeClr val="bg1"/>
                    </a:solidFill>
                    <a:highlight>
                      <a:srgbClr val="FF0000"/>
                    </a:highlight>
                  </a:rPr>
                  <a:t>DUT</a:t>
                </a:r>
                <a:endParaRPr lang="en-US" dirty="0">
                  <a:solidFill>
                    <a:schemeClr val="bg1"/>
                  </a:solidFill>
                  <a:highlight>
                    <a:srgbClr val="FF0000"/>
                  </a:highlight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9A67040-55CF-D4E3-4A0E-F7D62C673EB3}"/>
                </a:ext>
              </a:extLst>
            </p:cNvPr>
            <p:cNvSpPr txBox="1"/>
            <p:nvPr/>
          </p:nvSpPr>
          <p:spPr bwMode="auto">
            <a:xfrm>
              <a:off x="5231904" y="5779192"/>
              <a:ext cx="813690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Irradiation test</a:t>
              </a:r>
              <a:r>
                <a:rPr kumimoji="0" lang="en-GB" sz="1400" b="1" i="0" u="none" strike="noStrike" kern="0" cap="none" spc="0" normalizeH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setup 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of </a:t>
              </a:r>
              <a:r>
                <a:rPr lang="en-GB" sz="1400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optical transceivers at Paul Scherrer Institute (PSI) 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2C135FF-D56A-7EB4-0BD0-18F4B4E08F04}"/>
              </a:ext>
            </a:extLst>
          </p:cNvPr>
          <p:cNvSpPr txBox="1"/>
          <p:nvPr/>
        </p:nvSpPr>
        <p:spPr bwMode="auto">
          <a:xfrm>
            <a:off x="1631504" y="5063758"/>
            <a:ext cx="33843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concept verification setup at lab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3E028AA6-C414-9F36-79FF-D1602CEE85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874" b="22457"/>
          <a:stretch/>
        </p:blipFill>
        <p:spPr>
          <a:xfrm>
            <a:off x="154644" y="1440186"/>
            <a:ext cx="6338095" cy="352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55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0792E0-67E5-B2AD-D138-7844D6901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2CC094-F78D-19AE-2285-447EFCF00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21BB711-7C18-3CCB-3BF0-FBF3A462E572}"/>
              </a:ext>
            </a:extLst>
          </p:cNvPr>
          <p:cNvSpPr txBox="1">
            <a:spLocks/>
          </p:cNvSpPr>
          <p:nvPr/>
        </p:nvSpPr>
        <p:spPr bwMode="auto">
          <a:xfrm>
            <a:off x="360391" y="719160"/>
            <a:ext cx="5783248" cy="54196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it-IT" sz="1800" b="1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Pct val="100000"/>
              <a:buNone/>
              <a:tabLst/>
              <a:defRPr/>
            </a:pPr>
            <a:r>
              <a:rPr lang="it-IT" sz="1700" dirty="0">
                <a:solidFill>
                  <a:schemeClr val="tx1"/>
                </a:solidFill>
                <a:cs typeface="+mn-cs"/>
              </a:rPr>
              <a:t>ADC</a:t>
            </a:r>
          </a:p>
          <a:p>
            <a:pPr>
              <a:buClrTx/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solidFill>
                  <a:srgbClr val="000000"/>
                </a:solidFill>
                <a:latin typeface="Arial"/>
              </a:rPr>
              <a:t>Two candidates to be tested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kumimoji="0" lang="it-IT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Candidate 1: EV12AQ600 from Teledyne</a:t>
            </a:r>
          </a:p>
          <a:p>
            <a:pPr lvl="2">
              <a:buClrTx/>
              <a:buFont typeface="Arial" panose="020B0604020202020204" pitchFamily="34" charset="0"/>
              <a:buChar char="•"/>
              <a:defRPr/>
            </a:pPr>
            <a:r>
              <a:rPr kumimoji="0" lang="it-IT" sz="16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Rad-tol by design (tested with heavy ions)</a:t>
            </a:r>
          </a:p>
          <a:p>
            <a:pPr marL="517525" lvl="1" indent="-285750">
              <a:buClrTx/>
              <a:buFont typeface="Arial" panose="020B0604020202020204" pitchFamily="34" charset="0"/>
              <a:buChar char="•"/>
              <a:defRPr/>
            </a:pPr>
            <a:r>
              <a:rPr lang="it-IT" sz="1600" dirty="0">
                <a:solidFill>
                  <a:srgbClr val="000000"/>
                </a:solidFill>
                <a:latin typeface="Arial"/>
              </a:rPr>
              <a:t>Candidate 2: TBD</a:t>
            </a:r>
          </a:p>
          <a:p>
            <a:pPr marL="0" indent="0">
              <a:buClrTx/>
              <a:buNone/>
              <a:defRPr/>
            </a:pPr>
            <a:endParaRPr lang="it-IT" sz="1700" b="1" dirty="0">
              <a:solidFill>
                <a:srgbClr val="000000"/>
              </a:solidFill>
              <a:latin typeface="Arial"/>
            </a:endParaRPr>
          </a:p>
          <a:p>
            <a:pPr marL="0" indent="0">
              <a:buClrTx/>
              <a:buNone/>
              <a:defRPr/>
            </a:pPr>
            <a:r>
              <a:rPr lang="it-IT" sz="1700" dirty="0">
                <a:solidFill>
                  <a:schemeClr val="tx1"/>
                </a:solidFill>
                <a:cs typeface="+mn-cs"/>
              </a:rPr>
              <a:t>Other COTSs</a:t>
            </a:r>
          </a:p>
          <a:p>
            <a:pPr>
              <a:buClrTx/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solidFill>
                  <a:srgbClr val="000000"/>
                </a:solidFill>
                <a:latin typeface="Arial"/>
              </a:rPr>
              <a:t>Analog Front-End COTSs selection still ongoing</a:t>
            </a:r>
          </a:p>
          <a:p>
            <a:pPr>
              <a:buClrTx/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solidFill>
                  <a:srgbClr val="000000"/>
                </a:solidFill>
                <a:latin typeface="Arial"/>
              </a:rPr>
              <a:t>Front-End powering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solidFill>
                  <a:srgbClr val="000000"/>
                </a:solidFill>
                <a:latin typeface="Arial"/>
              </a:rPr>
              <a:t>PSU in collaboration with SY-BI-BL</a:t>
            </a:r>
          </a:p>
          <a:p>
            <a:pPr lvl="1">
              <a:buClrTx/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solidFill>
                  <a:srgbClr val="000000"/>
                </a:solidFill>
                <a:latin typeface="Arial"/>
              </a:rPr>
              <a:t>Selection of other components in collaboration with </a:t>
            </a:r>
          </a:p>
          <a:p>
            <a:pPr lvl="2">
              <a:buClrTx/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solidFill>
                  <a:srgbClr val="000000"/>
                </a:solidFill>
                <a:latin typeface="Arial"/>
              </a:rPr>
              <a:t>BE-CEM </a:t>
            </a:r>
          </a:p>
          <a:p>
            <a:pPr lvl="2">
              <a:buClrTx/>
              <a:buFont typeface="Arial" panose="020B0604020202020204" pitchFamily="34" charset="0"/>
              <a:buChar char="•"/>
              <a:defRPr/>
            </a:pPr>
            <a:r>
              <a:rPr lang="it-IT" sz="1700" dirty="0">
                <a:solidFill>
                  <a:srgbClr val="000000"/>
                </a:solidFill>
                <a:latin typeface="Arial"/>
              </a:rPr>
              <a:t>RADWG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43C699-5363-508F-892B-837115A8D008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tx1"/>
                </a:solidFill>
                <a:latin typeface="Arial"/>
              </a:rPr>
              <a:t>Radiation qualification of COTS components – </a:t>
            </a:r>
            <a:r>
              <a:rPr lang="en-GB" sz="2400" dirty="0">
                <a:solidFill>
                  <a:schemeClr val="tx1"/>
                </a:solidFill>
                <a:latin typeface="Arial"/>
              </a:rPr>
              <a:t>ADC &amp; Other COTSs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CCA7485-3D9D-D6AD-04CF-292DE490DA02}"/>
              </a:ext>
            </a:extLst>
          </p:cNvPr>
          <p:cNvGrpSpPr/>
          <p:nvPr/>
        </p:nvGrpSpPr>
        <p:grpSpPr>
          <a:xfrm>
            <a:off x="6344462" y="719732"/>
            <a:ext cx="5703279" cy="5616422"/>
            <a:chOff x="6344462" y="719732"/>
            <a:chExt cx="5703279" cy="5616422"/>
          </a:xfrm>
        </p:grpSpPr>
        <p:pic>
          <p:nvPicPr>
            <p:cNvPr id="8" name="Picture 7" descr="A close-up of a computer chip&#10;&#10;Description automatically generated with low confidence">
              <a:extLst>
                <a:ext uri="{FF2B5EF4-FFF2-40B4-BE49-F238E27FC236}">
                  <a16:creationId xmlns:a16="http://schemas.microsoft.com/office/drawing/2014/main" id="{C7EBD6AE-5925-67E2-BB94-152A47D802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4614" r="60094"/>
            <a:stretch/>
          </p:blipFill>
          <p:spPr>
            <a:xfrm>
              <a:off x="6344462" y="3198544"/>
              <a:ext cx="2380483" cy="2403526"/>
            </a:xfrm>
            <a:prstGeom prst="rect">
              <a:avLst/>
            </a:prstGeom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6EB935BE-ADD1-47F5-727B-BCED4D618597}"/>
                </a:ext>
              </a:extLst>
            </p:cNvPr>
            <p:cNvSpPr/>
            <p:nvPr/>
          </p:nvSpPr>
          <p:spPr>
            <a:xfrm>
              <a:off x="8703902" y="3796710"/>
              <a:ext cx="517287" cy="360040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 descr="A picture containing text, electronics, circuit&#10;&#10;Description automatically generated">
              <a:extLst>
                <a:ext uri="{FF2B5EF4-FFF2-40B4-BE49-F238E27FC236}">
                  <a16:creationId xmlns:a16="http://schemas.microsoft.com/office/drawing/2014/main" id="{27EB5344-15B0-6DC3-97C6-BAF5515389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21189" y="719732"/>
              <a:ext cx="2102509" cy="509320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B3F430A-47AA-FADD-DE48-730ABAE6B750}"/>
                </a:ext>
              </a:extLst>
            </p:cNvPr>
            <p:cNvSpPr txBox="1"/>
            <p:nvPr/>
          </p:nvSpPr>
          <p:spPr bwMode="auto">
            <a:xfrm>
              <a:off x="9086845" y="5812934"/>
              <a:ext cx="24561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highlight>
                    <a:srgbClr val="00FFFF"/>
                  </a:highlight>
                </a:rPr>
                <a:t>ADC &amp; Optical Transmission</a:t>
              </a:r>
            </a:p>
            <a:p>
              <a:pPr algn="ctr"/>
              <a:r>
                <a:rPr lang="en-US" sz="1400" dirty="0">
                  <a:solidFill>
                    <a:srgbClr val="000000"/>
                  </a:solidFill>
                  <a:highlight>
                    <a:srgbClr val="00FFFF"/>
                  </a:highlight>
                </a:rPr>
                <a:t>Test Board</a:t>
              </a:r>
              <a:endParaRPr lang="en-GB" sz="1400" dirty="0">
                <a:solidFill>
                  <a:srgbClr val="000000"/>
                </a:solidFill>
                <a:highlight>
                  <a:srgbClr val="00FFFF"/>
                </a:highlight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C88F4C6-396B-DD53-6206-9C461FA257BB}"/>
                </a:ext>
              </a:extLst>
            </p:cNvPr>
            <p:cNvSpPr txBox="1"/>
            <p:nvPr/>
          </p:nvSpPr>
          <p:spPr bwMode="auto">
            <a:xfrm rot="5400000">
              <a:off x="10699936" y="4211505"/>
              <a:ext cx="21723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highlight>
                    <a:srgbClr val="00FFFF"/>
                  </a:highlight>
                </a:rPr>
                <a:t>4 x Optical</a:t>
              </a:r>
            </a:p>
            <a:p>
              <a:pPr algn="ctr"/>
              <a:r>
                <a:rPr lang="en-US" sz="1400" dirty="0">
                  <a:solidFill>
                    <a:srgbClr val="000000"/>
                  </a:solidFill>
                  <a:highlight>
                    <a:srgbClr val="00FFFF"/>
                  </a:highlight>
                </a:rPr>
                <a:t>Transceiver / Transmitter</a:t>
              </a:r>
              <a:endParaRPr lang="en-GB" sz="1400" dirty="0">
                <a:solidFill>
                  <a:srgbClr val="000000"/>
                </a:solidFill>
                <a:highlight>
                  <a:srgbClr val="00FFFF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375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26302"/>
            <a:ext cx="11376025" cy="751151"/>
          </a:xfrm>
        </p:spPr>
        <p:txBody>
          <a:bodyPr/>
          <a:lstStyle/>
          <a:p>
            <a:pPr algn="ctr"/>
            <a:r>
              <a:rPr lang="en-GB" sz="3600" dirty="0"/>
              <a:t>Rad-Tol COTSs Qualification for LHC BPM CONS</a:t>
            </a:r>
            <a:endParaRPr lang="en-US" sz="3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7F2B8EA-77ED-4BA7-381F-5601F42D296B}"/>
              </a:ext>
            </a:extLst>
          </p:cNvPr>
          <p:cNvSpPr txBox="1">
            <a:spLocks/>
          </p:cNvSpPr>
          <p:nvPr/>
        </p:nvSpPr>
        <p:spPr bwMode="auto">
          <a:xfrm>
            <a:off x="400702" y="908720"/>
            <a:ext cx="11376025" cy="53285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07E13B-A4A7-C3A2-38F1-366A8ED4D619}"/>
              </a:ext>
            </a:extLst>
          </p:cNvPr>
          <p:cNvSpPr txBox="1"/>
          <p:nvPr/>
        </p:nvSpPr>
        <p:spPr bwMode="auto">
          <a:xfrm>
            <a:off x="622858" y="2204864"/>
            <a:ext cx="84254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Agenda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Introduction &amp; Motivation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LHC BPM Consolidation project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Radiation </a:t>
            </a:r>
            <a:r>
              <a:rPr lang="en-US" dirty="0"/>
              <a:t>q</a:t>
            </a:r>
            <a:r>
              <a:rPr lang="en-US" dirty="0">
                <a:solidFill>
                  <a:schemeClr val="tx1"/>
                </a:solidFill>
              </a:rPr>
              <a:t>ualification of Commercial Off The Shelf (COTS) components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6A511FA-3A0A-38BF-CCE4-FB603FDA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26302"/>
            <a:ext cx="11376025" cy="751151"/>
          </a:xfrm>
        </p:spPr>
        <p:txBody>
          <a:bodyPr/>
          <a:lstStyle/>
          <a:p>
            <a:pPr algn="ctr"/>
            <a:r>
              <a:rPr lang="en-GB" sz="3600" dirty="0"/>
              <a:t>Rad-Tol COTSs Qualification for LHC BPM CONS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8F71F4-3A4A-A1C9-5B39-D96E020550AB}"/>
              </a:ext>
            </a:extLst>
          </p:cNvPr>
          <p:cNvSpPr txBox="1"/>
          <p:nvPr/>
        </p:nvSpPr>
        <p:spPr bwMode="auto">
          <a:xfrm>
            <a:off x="622858" y="2204864"/>
            <a:ext cx="907354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Agenda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Introduction &amp; Motivation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LHC BPM Consolidation project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Radiation qualification of Commercial Off The Shelf (COTS) components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044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ED07A0-EF7F-522C-C5D3-C1520CFF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F68CA2-F24A-C4C6-B18F-4BE742A33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5F1C660-C0B0-C6CB-30BA-43A5B79C6C24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651870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tx1"/>
                </a:solidFill>
                <a:latin typeface="Arial"/>
              </a:rPr>
              <a:t>Summary</a:t>
            </a:r>
            <a:endParaRPr lang="it-IT" sz="2400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881DE3-505D-060D-0C2E-50505320F77D}"/>
              </a:ext>
            </a:extLst>
          </p:cNvPr>
          <p:cNvSpPr txBox="1"/>
          <p:nvPr/>
        </p:nvSpPr>
        <p:spPr bwMode="auto">
          <a:xfrm>
            <a:off x="203915" y="1081030"/>
            <a:ext cx="75520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LHC BPM system requires consolidation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Consolidation project is ongoing in collaboration with different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Radiation test required for Front-End components</a:t>
            </a:r>
          </a:p>
          <a:p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0DCEE4-578D-D46F-C1F5-FAC979513F90}"/>
              </a:ext>
            </a:extLst>
          </p:cNvPr>
          <p:cNvSpPr/>
          <p:nvPr/>
        </p:nvSpPr>
        <p:spPr bwMode="auto">
          <a:xfrm>
            <a:off x="5547332" y="2721054"/>
            <a:ext cx="4797140" cy="3502408"/>
          </a:xfrm>
          <a:prstGeom prst="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96235E-64F8-6038-1FDB-556458FF68F6}"/>
              </a:ext>
            </a:extLst>
          </p:cNvPr>
          <p:cNvSpPr txBox="1">
            <a:spLocks/>
          </p:cNvSpPr>
          <p:nvPr/>
        </p:nvSpPr>
        <p:spPr bwMode="auto">
          <a:xfrm>
            <a:off x="7145848" y="2410735"/>
            <a:ext cx="19689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Digital Front-End</a:t>
            </a:r>
            <a:endParaRPr lang="en-GB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06B62A-34CA-A21E-0937-0E6C5E0EC118}"/>
              </a:ext>
            </a:extLst>
          </p:cNvPr>
          <p:cNvCxnSpPr>
            <a:cxnSpLocks/>
          </p:cNvCxnSpPr>
          <p:nvPr/>
        </p:nvCxnSpPr>
        <p:spPr bwMode="auto">
          <a:xfrm>
            <a:off x="7904212" y="4504746"/>
            <a:ext cx="4935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9130470-722A-FAA4-BA91-BCF6162839D4}"/>
              </a:ext>
            </a:extLst>
          </p:cNvPr>
          <p:cNvCxnSpPr>
            <a:cxnSpLocks/>
          </p:cNvCxnSpPr>
          <p:nvPr/>
        </p:nvCxnSpPr>
        <p:spPr bwMode="auto">
          <a:xfrm>
            <a:off x="8163024" y="4504746"/>
            <a:ext cx="84" cy="629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3EAC28-B92B-CCC5-A2A8-E557AA29D82D}"/>
              </a:ext>
            </a:extLst>
          </p:cNvPr>
          <p:cNvCxnSpPr>
            <a:cxnSpLocks/>
          </p:cNvCxnSpPr>
          <p:nvPr/>
        </p:nvCxnSpPr>
        <p:spPr bwMode="auto">
          <a:xfrm>
            <a:off x="7904812" y="4268841"/>
            <a:ext cx="492947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8F6B381-78A8-4969-0983-1656F2A5DDA1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8127326" y="4235399"/>
            <a:ext cx="62929" cy="83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131B1D6-7970-7161-899C-8A756EB8C6C8}"/>
              </a:ext>
            </a:extLst>
          </p:cNvPr>
          <p:cNvSpPr>
            <a:spLocks/>
          </p:cNvSpPr>
          <p:nvPr/>
        </p:nvSpPr>
        <p:spPr bwMode="auto">
          <a:xfrm>
            <a:off x="1368180" y="3086956"/>
            <a:ext cx="792088" cy="792088"/>
          </a:xfrm>
          <a:prstGeom prst="ellipse">
            <a:avLst/>
          </a:prstGeom>
          <a:noFill/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</a:rPr>
              <a:t>BPM1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17B358B-CA64-8BC1-A2B5-7A6DC8C64310}"/>
              </a:ext>
            </a:extLst>
          </p:cNvPr>
          <p:cNvSpPr>
            <a:spLocks/>
          </p:cNvSpPr>
          <p:nvPr/>
        </p:nvSpPr>
        <p:spPr bwMode="auto">
          <a:xfrm>
            <a:off x="1364705" y="4879712"/>
            <a:ext cx="792089" cy="817012"/>
          </a:xfrm>
          <a:prstGeom prst="ellipse">
            <a:avLst/>
          </a:prstGeom>
          <a:noFill/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BPM2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F2F2750-4A43-D244-B1CD-04C7A44A25F5}"/>
              </a:ext>
            </a:extLst>
          </p:cNvPr>
          <p:cNvCxnSpPr>
            <a:cxnSpLocks/>
          </p:cNvCxnSpPr>
          <p:nvPr/>
        </p:nvCxnSpPr>
        <p:spPr bwMode="auto">
          <a:xfrm>
            <a:off x="1673241" y="3223154"/>
            <a:ext cx="202232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3B89AB4-5A40-BC01-FA32-4F15BF366587}"/>
              </a:ext>
            </a:extLst>
          </p:cNvPr>
          <p:cNvCxnSpPr>
            <a:cxnSpLocks/>
          </p:cNvCxnSpPr>
          <p:nvPr/>
        </p:nvCxnSpPr>
        <p:spPr bwMode="auto">
          <a:xfrm>
            <a:off x="1673241" y="3727210"/>
            <a:ext cx="202232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1F0BCF1-4F4E-0447-3B02-70F961DD4BAE}"/>
              </a:ext>
            </a:extLst>
          </p:cNvPr>
          <p:cNvCxnSpPr>
            <a:cxnSpLocks/>
          </p:cNvCxnSpPr>
          <p:nvPr/>
        </p:nvCxnSpPr>
        <p:spPr bwMode="auto">
          <a:xfrm flipV="1">
            <a:off x="2033281" y="3367170"/>
            <a:ext cx="0" cy="216024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A6E8A9E-6B19-B622-BCCF-C92D3CFF2DB6}"/>
              </a:ext>
            </a:extLst>
          </p:cNvPr>
          <p:cNvCxnSpPr>
            <a:cxnSpLocks/>
          </p:cNvCxnSpPr>
          <p:nvPr/>
        </p:nvCxnSpPr>
        <p:spPr bwMode="auto">
          <a:xfrm flipV="1">
            <a:off x="1457217" y="3367170"/>
            <a:ext cx="0" cy="216024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5F1E0B-CCCE-29DB-C9EE-C9B5309DC7F4}"/>
              </a:ext>
            </a:extLst>
          </p:cNvPr>
          <p:cNvCxnSpPr>
            <a:cxnSpLocks/>
          </p:cNvCxnSpPr>
          <p:nvPr/>
        </p:nvCxnSpPr>
        <p:spPr bwMode="auto">
          <a:xfrm flipV="1">
            <a:off x="1764224" y="3007130"/>
            <a:ext cx="0" cy="216024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FE17C61-65BB-A766-9A94-92371EF4074A}"/>
              </a:ext>
            </a:extLst>
          </p:cNvPr>
          <p:cNvCxnSpPr>
            <a:cxnSpLocks/>
          </p:cNvCxnSpPr>
          <p:nvPr/>
        </p:nvCxnSpPr>
        <p:spPr bwMode="auto">
          <a:xfrm flipV="1">
            <a:off x="1764224" y="3727210"/>
            <a:ext cx="0" cy="216024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419DEED-BAB3-2D19-EC4C-7EDED6DCDCEC}"/>
              </a:ext>
            </a:extLst>
          </p:cNvPr>
          <p:cNvCxnSpPr>
            <a:cxnSpLocks/>
          </p:cNvCxnSpPr>
          <p:nvPr/>
        </p:nvCxnSpPr>
        <p:spPr bwMode="auto">
          <a:xfrm flipH="1">
            <a:off x="2033281" y="3475004"/>
            <a:ext cx="21602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F5A6089-8260-D949-A9D0-3E13D2D69714}"/>
              </a:ext>
            </a:extLst>
          </p:cNvPr>
          <p:cNvCxnSpPr>
            <a:cxnSpLocks/>
          </p:cNvCxnSpPr>
          <p:nvPr/>
        </p:nvCxnSpPr>
        <p:spPr bwMode="auto">
          <a:xfrm flipH="1">
            <a:off x="1296172" y="3483000"/>
            <a:ext cx="161045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F2CE2EC-D65E-81AE-DAF4-419C712BC540}"/>
              </a:ext>
            </a:extLst>
          </p:cNvPr>
          <p:cNvCxnSpPr>
            <a:cxnSpLocks/>
          </p:cNvCxnSpPr>
          <p:nvPr/>
        </p:nvCxnSpPr>
        <p:spPr bwMode="auto">
          <a:xfrm>
            <a:off x="1670134" y="5012648"/>
            <a:ext cx="202232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6F841DC-3A07-0DE4-E1EC-A686DA15DA8D}"/>
              </a:ext>
            </a:extLst>
          </p:cNvPr>
          <p:cNvCxnSpPr>
            <a:cxnSpLocks/>
          </p:cNvCxnSpPr>
          <p:nvPr/>
        </p:nvCxnSpPr>
        <p:spPr bwMode="auto">
          <a:xfrm>
            <a:off x="1670134" y="5516704"/>
            <a:ext cx="202232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0534D9A-852D-126A-2373-ED45531ADE59}"/>
              </a:ext>
            </a:extLst>
          </p:cNvPr>
          <p:cNvCxnSpPr>
            <a:cxnSpLocks/>
          </p:cNvCxnSpPr>
          <p:nvPr/>
        </p:nvCxnSpPr>
        <p:spPr bwMode="auto">
          <a:xfrm flipV="1">
            <a:off x="2014396" y="5180384"/>
            <a:ext cx="0" cy="216024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44A510F-23DB-1743-2B24-80991DFC9DF8}"/>
              </a:ext>
            </a:extLst>
          </p:cNvPr>
          <p:cNvCxnSpPr>
            <a:cxnSpLocks/>
          </p:cNvCxnSpPr>
          <p:nvPr/>
        </p:nvCxnSpPr>
        <p:spPr bwMode="auto">
          <a:xfrm flipV="1">
            <a:off x="1454110" y="5156664"/>
            <a:ext cx="0" cy="216024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A12A57C-0D41-63E1-94E5-A9C27EB9A792}"/>
              </a:ext>
            </a:extLst>
          </p:cNvPr>
          <p:cNvCxnSpPr>
            <a:cxnSpLocks/>
          </p:cNvCxnSpPr>
          <p:nvPr/>
        </p:nvCxnSpPr>
        <p:spPr bwMode="auto">
          <a:xfrm flipV="1">
            <a:off x="1761117" y="4795509"/>
            <a:ext cx="0" cy="217139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8B21388-FC9F-0806-F735-94F85C70248C}"/>
              </a:ext>
            </a:extLst>
          </p:cNvPr>
          <p:cNvCxnSpPr>
            <a:cxnSpLocks/>
            <a:stCxn id="20" idx="4"/>
          </p:cNvCxnSpPr>
          <p:nvPr/>
        </p:nvCxnSpPr>
        <p:spPr bwMode="auto">
          <a:xfrm flipV="1">
            <a:off x="1760750" y="5516704"/>
            <a:ext cx="367" cy="18002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78A1DE-C929-D994-B8AF-6157787378B4}"/>
              </a:ext>
            </a:extLst>
          </p:cNvPr>
          <p:cNvCxnSpPr>
            <a:cxnSpLocks/>
          </p:cNvCxnSpPr>
          <p:nvPr/>
        </p:nvCxnSpPr>
        <p:spPr bwMode="auto">
          <a:xfrm flipH="1">
            <a:off x="2014396" y="5288218"/>
            <a:ext cx="21602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741FD0A-C2F3-4129-F018-7998ACF30035}"/>
              </a:ext>
            </a:extLst>
          </p:cNvPr>
          <p:cNvCxnSpPr>
            <a:cxnSpLocks/>
          </p:cNvCxnSpPr>
          <p:nvPr/>
        </p:nvCxnSpPr>
        <p:spPr bwMode="auto">
          <a:xfrm flipH="1">
            <a:off x="1293065" y="5272494"/>
            <a:ext cx="161045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303E8B4-4AB6-8BD5-2927-0C1ED6585DF8}"/>
              </a:ext>
            </a:extLst>
          </p:cNvPr>
          <p:cNvCxnSpPr>
            <a:cxnSpLocks/>
          </p:cNvCxnSpPr>
          <p:nvPr/>
        </p:nvCxnSpPr>
        <p:spPr bwMode="auto">
          <a:xfrm>
            <a:off x="1764224" y="3007130"/>
            <a:ext cx="1149030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50011E0-1800-F92F-62F3-854057ADD54A}"/>
              </a:ext>
            </a:extLst>
          </p:cNvPr>
          <p:cNvCxnSpPr>
            <a:cxnSpLocks/>
          </p:cNvCxnSpPr>
          <p:nvPr/>
        </p:nvCxnSpPr>
        <p:spPr bwMode="auto">
          <a:xfrm>
            <a:off x="1764224" y="3943234"/>
            <a:ext cx="557089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EC8FC9C-5DA4-5221-F2E1-7B44E2FB105C}"/>
              </a:ext>
            </a:extLst>
          </p:cNvPr>
          <p:cNvCxnSpPr>
            <a:cxnSpLocks/>
          </p:cNvCxnSpPr>
          <p:nvPr/>
        </p:nvCxnSpPr>
        <p:spPr bwMode="auto">
          <a:xfrm>
            <a:off x="1296172" y="3483000"/>
            <a:ext cx="0" cy="518778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03A4587-5A7C-3E18-B543-90A2C7FA041A}"/>
              </a:ext>
            </a:extLst>
          </p:cNvPr>
          <p:cNvCxnSpPr>
            <a:cxnSpLocks/>
          </p:cNvCxnSpPr>
          <p:nvPr/>
        </p:nvCxnSpPr>
        <p:spPr bwMode="auto">
          <a:xfrm flipV="1">
            <a:off x="1296172" y="4001778"/>
            <a:ext cx="1617082" cy="1532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04E9419-C41A-580D-B017-E6D8CF239EBA}"/>
              </a:ext>
            </a:extLst>
          </p:cNvPr>
          <p:cNvCxnSpPr>
            <a:cxnSpLocks/>
          </p:cNvCxnSpPr>
          <p:nvPr/>
        </p:nvCxnSpPr>
        <p:spPr bwMode="auto">
          <a:xfrm>
            <a:off x="2249305" y="3483000"/>
            <a:ext cx="0" cy="244210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6C6730E-CD58-2128-1B52-7ED46AAED633}"/>
              </a:ext>
            </a:extLst>
          </p:cNvPr>
          <p:cNvCxnSpPr>
            <a:cxnSpLocks/>
          </p:cNvCxnSpPr>
          <p:nvPr/>
        </p:nvCxnSpPr>
        <p:spPr bwMode="auto">
          <a:xfrm>
            <a:off x="2249305" y="3727210"/>
            <a:ext cx="144016" cy="0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55F19C8-2648-E322-6572-3682015CD705}"/>
              </a:ext>
            </a:extLst>
          </p:cNvPr>
          <p:cNvCxnSpPr>
            <a:cxnSpLocks/>
          </p:cNvCxnSpPr>
          <p:nvPr/>
        </p:nvCxnSpPr>
        <p:spPr bwMode="auto">
          <a:xfrm flipV="1">
            <a:off x="2321313" y="329516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3A181B5-B52D-BC5D-2D45-09FAFBF6CE3A}"/>
              </a:ext>
            </a:extLst>
          </p:cNvPr>
          <p:cNvCxnSpPr>
            <a:cxnSpLocks/>
          </p:cNvCxnSpPr>
          <p:nvPr/>
        </p:nvCxnSpPr>
        <p:spPr bwMode="auto">
          <a:xfrm>
            <a:off x="2321313" y="3295162"/>
            <a:ext cx="72008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97802D64-76CF-C1E2-5DE3-52604DFBDA98}"/>
              </a:ext>
            </a:extLst>
          </p:cNvPr>
          <p:cNvSpPr>
            <a:spLocks/>
          </p:cNvSpPr>
          <p:nvPr/>
        </p:nvSpPr>
        <p:spPr bwMode="auto">
          <a:xfrm>
            <a:off x="2410350" y="3545551"/>
            <a:ext cx="435281" cy="363317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DELAY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24D58AE-B63E-AE21-2427-59F3156B3082}"/>
              </a:ext>
            </a:extLst>
          </p:cNvPr>
          <p:cNvSpPr>
            <a:spLocks/>
          </p:cNvSpPr>
          <p:nvPr/>
        </p:nvSpPr>
        <p:spPr bwMode="auto">
          <a:xfrm>
            <a:off x="2393321" y="3120710"/>
            <a:ext cx="435284" cy="364765"/>
          </a:xfrm>
          <a:prstGeom prst="rect">
            <a:avLst/>
          </a:prstGeom>
          <a:solidFill>
            <a:srgbClr val="8AE234">
              <a:lumMod val="50000"/>
            </a:srgbClr>
          </a:solidFill>
          <a:ln w="9525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DELAY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2241060-9BB0-B508-2095-A640136C48B9}"/>
              </a:ext>
            </a:extLst>
          </p:cNvPr>
          <p:cNvCxnSpPr>
            <a:cxnSpLocks/>
            <a:stCxn id="46" idx="3"/>
          </p:cNvCxnSpPr>
          <p:nvPr/>
        </p:nvCxnSpPr>
        <p:spPr bwMode="auto">
          <a:xfrm>
            <a:off x="2828605" y="3303093"/>
            <a:ext cx="84649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950C8D1-73EE-28BB-7FFB-2C7DB92D99B8}"/>
              </a:ext>
            </a:extLst>
          </p:cNvPr>
          <p:cNvCxnSpPr>
            <a:cxnSpLocks/>
          </p:cNvCxnSpPr>
          <p:nvPr/>
        </p:nvCxnSpPr>
        <p:spPr bwMode="auto">
          <a:xfrm>
            <a:off x="2824217" y="3727210"/>
            <a:ext cx="89037" cy="0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Arrow: Pentagon 48">
            <a:extLst>
              <a:ext uri="{FF2B5EF4-FFF2-40B4-BE49-F238E27FC236}">
                <a16:creationId xmlns:a16="http://schemas.microsoft.com/office/drawing/2014/main" id="{FFDDED2C-9FEA-41C1-1D7B-2A000DA7D487}"/>
              </a:ext>
            </a:extLst>
          </p:cNvPr>
          <p:cNvSpPr>
            <a:spLocks/>
          </p:cNvSpPr>
          <p:nvPr/>
        </p:nvSpPr>
        <p:spPr bwMode="auto">
          <a:xfrm>
            <a:off x="2916126" y="3619198"/>
            <a:ext cx="200804" cy="484632"/>
          </a:xfrm>
          <a:prstGeom prst="homePlate">
            <a:avLst/>
          </a:prstGeom>
          <a:solidFill>
            <a:srgbClr val="7030A0"/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0" name="Arrow: Pentagon 49">
            <a:extLst>
              <a:ext uri="{FF2B5EF4-FFF2-40B4-BE49-F238E27FC236}">
                <a16:creationId xmlns:a16="http://schemas.microsoft.com/office/drawing/2014/main" id="{B7510655-ACB7-9F9E-007F-7241B3325EB4}"/>
              </a:ext>
            </a:extLst>
          </p:cNvPr>
          <p:cNvSpPr>
            <a:spLocks/>
          </p:cNvSpPr>
          <p:nvPr/>
        </p:nvSpPr>
        <p:spPr bwMode="auto">
          <a:xfrm>
            <a:off x="2913255" y="2910809"/>
            <a:ext cx="200804" cy="484632"/>
          </a:xfrm>
          <a:prstGeom prst="homePlate">
            <a:avLst/>
          </a:prstGeom>
          <a:solidFill>
            <a:srgbClr val="8AE234">
              <a:lumMod val="50000"/>
            </a:srgbClr>
          </a:solidFill>
          <a:ln w="9525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6FAC0C7-E567-3734-478D-D7617A2BE0A1}"/>
              </a:ext>
            </a:extLst>
          </p:cNvPr>
          <p:cNvCxnSpPr>
            <a:cxnSpLocks/>
            <a:stCxn id="50" idx="3"/>
            <a:endCxn id="53" idx="1"/>
          </p:cNvCxnSpPr>
          <p:nvPr/>
        </p:nvCxnSpPr>
        <p:spPr bwMode="auto">
          <a:xfrm>
            <a:off x="3114059" y="3153125"/>
            <a:ext cx="493969" cy="1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417577FE-C594-E4F6-DA8A-91C4ECA45C48}"/>
              </a:ext>
            </a:extLst>
          </p:cNvPr>
          <p:cNvCxnSpPr>
            <a:cxnSpLocks/>
            <a:stCxn id="49" idx="3"/>
            <a:endCxn id="94" idx="1"/>
          </p:cNvCxnSpPr>
          <p:nvPr/>
        </p:nvCxnSpPr>
        <p:spPr bwMode="auto">
          <a:xfrm>
            <a:off x="3116930" y="3861514"/>
            <a:ext cx="493022" cy="1632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A948B69E-C0F9-69EE-7C17-51FD45ABD3FF}"/>
              </a:ext>
            </a:extLst>
          </p:cNvPr>
          <p:cNvSpPr>
            <a:spLocks/>
          </p:cNvSpPr>
          <p:nvPr/>
        </p:nvSpPr>
        <p:spPr bwMode="auto">
          <a:xfrm>
            <a:off x="3608028" y="2998962"/>
            <a:ext cx="385866" cy="308328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LPF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020E604-1CA0-9A4D-CC61-1DA8BCC92131}"/>
              </a:ext>
            </a:extLst>
          </p:cNvPr>
          <p:cNvCxnSpPr>
            <a:cxnSpLocks/>
            <a:stCxn id="53" idx="3"/>
          </p:cNvCxnSpPr>
          <p:nvPr/>
        </p:nvCxnSpPr>
        <p:spPr bwMode="auto">
          <a:xfrm>
            <a:off x="3993894" y="3153126"/>
            <a:ext cx="114640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94815049-F99C-0FFD-00E5-1BE5EEA2C427}"/>
              </a:ext>
            </a:extLst>
          </p:cNvPr>
          <p:cNvSpPr>
            <a:spLocks/>
          </p:cNvSpPr>
          <p:nvPr/>
        </p:nvSpPr>
        <p:spPr bwMode="auto">
          <a:xfrm>
            <a:off x="4051214" y="2993880"/>
            <a:ext cx="442051" cy="318491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ATT.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44A81B5-D866-1AFF-D3B0-07FB512F4E5A}"/>
              </a:ext>
            </a:extLst>
          </p:cNvPr>
          <p:cNvSpPr>
            <a:spLocks/>
          </p:cNvSpPr>
          <p:nvPr/>
        </p:nvSpPr>
        <p:spPr bwMode="auto">
          <a:xfrm>
            <a:off x="4543689" y="2993880"/>
            <a:ext cx="442051" cy="323573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AMP.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52D0D89-EE2F-6BBD-962F-39B5E4A8DF02}"/>
              </a:ext>
            </a:extLst>
          </p:cNvPr>
          <p:cNvCxnSpPr>
            <a:cxnSpLocks/>
            <a:stCxn id="55" idx="3"/>
          </p:cNvCxnSpPr>
          <p:nvPr/>
        </p:nvCxnSpPr>
        <p:spPr bwMode="auto">
          <a:xfrm flipV="1">
            <a:off x="4493265" y="3153125"/>
            <a:ext cx="76034" cy="1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3EB9D03-C2FE-5BA9-6A33-040E68C31C70}"/>
              </a:ext>
            </a:extLst>
          </p:cNvPr>
          <p:cNvCxnSpPr>
            <a:cxnSpLocks/>
          </p:cNvCxnSpPr>
          <p:nvPr/>
        </p:nvCxnSpPr>
        <p:spPr bwMode="auto">
          <a:xfrm>
            <a:off x="1742104" y="4795509"/>
            <a:ext cx="1149030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A1A5AB5-4CBB-0163-11F0-60A7D8A94309}"/>
              </a:ext>
            </a:extLst>
          </p:cNvPr>
          <p:cNvCxnSpPr>
            <a:cxnSpLocks/>
          </p:cNvCxnSpPr>
          <p:nvPr/>
        </p:nvCxnSpPr>
        <p:spPr bwMode="auto">
          <a:xfrm>
            <a:off x="1742104" y="5731613"/>
            <a:ext cx="557089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B5A5DFF-20F8-3934-A06D-68D6420EF951}"/>
              </a:ext>
            </a:extLst>
          </p:cNvPr>
          <p:cNvCxnSpPr>
            <a:cxnSpLocks/>
          </p:cNvCxnSpPr>
          <p:nvPr/>
        </p:nvCxnSpPr>
        <p:spPr bwMode="auto">
          <a:xfrm>
            <a:off x="1301812" y="5776550"/>
            <a:ext cx="1589322" cy="13607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3F8255B-9E50-71C1-D88E-6E1B48D31555}"/>
              </a:ext>
            </a:extLst>
          </p:cNvPr>
          <p:cNvCxnSpPr>
            <a:cxnSpLocks/>
          </p:cNvCxnSpPr>
          <p:nvPr/>
        </p:nvCxnSpPr>
        <p:spPr bwMode="auto">
          <a:xfrm>
            <a:off x="2227185" y="5288218"/>
            <a:ext cx="0" cy="227371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E2C8C16-F776-6809-7E06-40281E4438ED}"/>
              </a:ext>
            </a:extLst>
          </p:cNvPr>
          <p:cNvCxnSpPr>
            <a:cxnSpLocks/>
          </p:cNvCxnSpPr>
          <p:nvPr/>
        </p:nvCxnSpPr>
        <p:spPr bwMode="auto">
          <a:xfrm flipV="1">
            <a:off x="2299193" y="5083541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9B001E7-4462-DBD3-2E48-596BE3BAF6D8}"/>
              </a:ext>
            </a:extLst>
          </p:cNvPr>
          <p:cNvCxnSpPr>
            <a:cxnSpLocks/>
          </p:cNvCxnSpPr>
          <p:nvPr/>
        </p:nvCxnSpPr>
        <p:spPr bwMode="auto">
          <a:xfrm>
            <a:off x="2299193" y="5091472"/>
            <a:ext cx="591941" cy="0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92353129-A23F-F02F-FB70-C22A8545758A}"/>
              </a:ext>
            </a:extLst>
          </p:cNvPr>
          <p:cNvCxnSpPr>
            <a:cxnSpLocks/>
          </p:cNvCxnSpPr>
          <p:nvPr/>
        </p:nvCxnSpPr>
        <p:spPr bwMode="auto">
          <a:xfrm>
            <a:off x="2227185" y="5515589"/>
            <a:ext cx="663949" cy="0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5" name="Arrow: Pentagon 64">
            <a:extLst>
              <a:ext uri="{FF2B5EF4-FFF2-40B4-BE49-F238E27FC236}">
                <a16:creationId xmlns:a16="http://schemas.microsoft.com/office/drawing/2014/main" id="{64E88ED8-17FB-1D09-2E82-548BC0679C06}"/>
              </a:ext>
            </a:extLst>
          </p:cNvPr>
          <p:cNvSpPr>
            <a:spLocks/>
          </p:cNvSpPr>
          <p:nvPr/>
        </p:nvSpPr>
        <p:spPr bwMode="auto">
          <a:xfrm>
            <a:off x="2894006" y="5407577"/>
            <a:ext cx="200804" cy="484632"/>
          </a:xfrm>
          <a:prstGeom prst="homePlate">
            <a:avLst/>
          </a:prstGeom>
          <a:solidFill>
            <a:srgbClr val="7030A0"/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2D5EDEFE-5D2A-7141-E968-E2A2D35347D1}"/>
              </a:ext>
            </a:extLst>
          </p:cNvPr>
          <p:cNvSpPr>
            <a:spLocks/>
          </p:cNvSpPr>
          <p:nvPr/>
        </p:nvSpPr>
        <p:spPr bwMode="auto">
          <a:xfrm>
            <a:off x="2891135" y="4699188"/>
            <a:ext cx="200804" cy="484632"/>
          </a:xfrm>
          <a:prstGeom prst="homePlate">
            <a:avLst/>
          </a:prstGeom>
          <a:solidFill>
            <a:srgbClr val="8AE234">
              <a:lumMod val="50000"/>
            </a:srgbClr>
          </a:solidFill>
          <a:ln w="9525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ADF33B4-766E-4890-762B-79D4B8C698B6}"/>
              </a:ext>
            </a:extLst>
          </p:cNvPr>
          <p:cNvCxnSpPr>
            <a:cxnSpLocks/>
          </p:cNvCxnSpPr>
          <p:nvPr/>
        </p:nvCxnSpPr>
        <p:spPr bwMode="auto">
          <a:xfrm>
            <a:off x="1293065" y="5272494"/>
            <a:ext cx="8747" cy="508432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606E5023-3791-5ECA-A852-D4FFA1EDA008}"/>
              </a:ext>
            </a:extLst>
          </p:cNvPr>
          <p:cNvSpPr>
            <a:spLocks/>
          </p:cNvSpPr>
          <p:nvPr/>
        </p:nvSpPr>
        <p:spPr bwMode="auto">
          <a:xfrm>
            <a:off x="5879599" y="2975091"/>
            <a:ext cx="1062094" cy="362916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ADC</a:t>
            </a:r>
            <a:endParaRPr kumimoji="0" lang="en-GB" sz="120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A58ACB0-178D-DC92-57AF-2908475CB750}"/>
              </a:ext>
            </a:extLst>
          </p:cNvPr>
          <p:cNvSpPr>
            <a:spLocks/>
          </p:cNvSpPr>
          <p:nvPr/>
        </p:nvSpPr>
        <p:spPr bwMode="auto">
          <a:xfrm>
            <a:off x="5879599" y="3688479"/>
            <a:ext cx="1062094" cy="362916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ADC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2CFC560-9469-750E-EB08-5A46FDB47FC4}"/>
              </a:ext>
            </a:extLst>
          </p:cNvPr>
          <p:cNvSpPr>
            <a:spLocks/>
          </p:cNvSpPr>
          <p:nvPr/>
        </p:nvSpPr>
        <p:spPr bwMode="auto">
          <a:xfrm>
            <a:off x="5879598" y="4763470"/>
            <a:ext cx="1062093" cy="362916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ADC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F2F0172-E4FA-9053-E4C3-2A027D12BFC4}"/>
              </a:ext>
            </a:extLst>
          </p:cNvPr>
          <p:cNvSpPr>
            <a:spLocks/>
          </p:cNvSpPr>
          <p:nvPr/>
        </p:nvSpPr>
        <p:spPr bwMode="auto">
          <a:xfrm>
            <a:off x="5879599" y="5470595"/>
            <a:ext cx="1062092" cy="362916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ADC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29572F3-25AC-F7FF-64AB-C10AC2E04116}"/>
              </a:ext>
            </a:extLst>
          </p:cNvPr>
          <p:cNvSpPr>
            <a:spLocks/>
          </p:cNvSpPr>
          <p:nvPr/>
        </p:nvSpPr>
        <p:spPr bwMode="auto">
          <a:xfrm>
            <a:off x="7269614" y="4188472"/>
            <a:ext cx="508933" cy="4209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numCol="1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Clock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FFFFFF"/>
                </a:solidFill>
                <a:latin typeface="Arial"/>
                <a:cs typeface="Arial"/>
              </a:rPr>
              <a:t>Synth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667A50D-59BE-4CD1-E222-ABC78B29EB69}"/>
              </a:ext>
            </a:extLst>
          </p:cNvPr>
          <p:cNvCxnSpPr>
            <a:cxnSpLocks/>
          </p:cNvCxnSpPr>
          <p:nvPr/>
        </p:nvCxnSpPr>
        <p:spPr bwMode="auto">
          <a:xfrm>
            <a:off x="6941691" y="3278077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CF07B60-791F-5602-4CEB-CB7CABD55EEF}"/>
              </a:ext>
            </a:extLst>
          </p:cNvPr>
          <p:cNvCxnSpPr>
            <a:cxnSpLocks/>
            <a:stCxn id="115" idx="3"/>
          </p:cNvCxnSpPr>
          <p:nvPr/>
        </p:nvCxnSpPr>
        <p:spPr bwMode="auto">
          <a:xfrm>
            <a:off x="9039238" y="3051776"/>
            <a:ext cx="628681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F87DAECC-A37F-F4D0-80E6-6A4A79D15D06}"/>
              </a:ext>
            </a:extLst>
          </p:cNvPr>
          <p:cNvSpPr>
            <a:spLocks/>
          </p:cNvSpPr>
          <p:nvPr/>
        </p:nvSpPr>
        <p:spPr bwMode="auto">
          <a:xfrm>
            <a:off x="9194885" y="2887164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AEE12A29-A58E-C7D6-135F-D17F5A57523B}"/>
              </a:ext>
            </a:extLst>
          </p:cNvPr>
          <p:cNvCxnSpPr>
            <a:cxnSpLocks/>
          </p:cNvCxnSpPr>
          <p:nvPr/>
        </p:nvCxnSpPr>
        <p:spPr bwMode="auto">
          <a:xfrm>
            <a:off x="9030973" y="3287626"/>
            <a:ext cx="65799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C8CE3A02-B0A4-BC75-C813-DE18E445C0FC}"/>
              </a:ext>
            </a:extLst>
          </p:cNvPr>
          <p:cNvSpPr>
            <a:spLocks/>
          </p:cNvSpPr>
          <p:nvPr/>
        </p:nvSpPr>
        <p:spPr bwMode="auto">
          <a:xfrm>
            <a:off x="9188736" y="3118394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8" name="Flowchart: Manual Operation 77">
            <a:extLst>
              <a:ext uri="{FF2B5EF4-FFF2-40B4-BE49-F238E27FC236}">
                <a16:creationId xmlns:a16="http://schemas.microsoft.com/office/drawing/2014/main" id="{C04FBBBC-9406-C3D2-8AE1-9886424A9CBE}"/>
              </a:ext>
            </a:extLst>
          </p:cNvPr>
          <p:cNvSpPr>
            <a:spLocks/>
          </p:cNvSpPr>
          <p:nvPr/>
        </p:nvSpPr>
        <p:spPr bwMode="auto">
          <a:xfrm rot="16200000">
            <a:off x="9365216" y="3209716"/>
            <a:ext cx="1208579" cy="612648"/>
          </a:xfrm>
          <a:prstGeom prst="flowChartManualOperation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cs typeface="Arial"/>
              </a:rPr>
              <a:t>MUX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9" name="Flowchart: Manual Operation 78">
            <a:extLst>
              <a:ext uri="{FF2B5EF4-FFF2-40B4-BE49-F238E27FC236}">
                <a16:creationId xmlns:a16="http://schemas.microsoft.com/office/drawing/2014/main" id="{8A9DDF72-B346-6B59-8FD0-924B94EA163E}"/>
              </a:ext>
            </a:extLst>
          </p:cNvPr>
          <p:cNvSpPr>
            <a:spLocks/>
          </p:cNvSpPr>
          <p:nvPr/>
        </p:nvSpPr>
        <p:spPr bwMode="auto">
          <a:xfrm rot="16200000">
            <a:off x="9367083" y="5001828"/>
            <a:ext cx="1208579" cy="612648"/>
          </a:xfrm>
          <a:prstGeom prst="flowChartManualOperation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  <a:cs typeface="Arial"/>
              </a:rPr>
              <a:t>MUX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B119EA3-8520-B228-72A3-A812C156763A}"/>
              </a:ext>
            </a:extLst>
          </p:cNvPr>
          <p:cNvCxnSpPr>
            <a:cxnSpLocks/>
            <a:stCxn id="78" idx="2"/>
          </p:cNvCxnSpPr>
          <p:nvPr/>
        </p:nvCxnSpPr>
        <p:spPr bwMode="auto">
          <a:xfrm>
            <a:off x="10275830" y="3516040"/>
            <a:ext cx="621200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0683BC36-773A-08DA-05A6-E8B4847A4CC0}"/>
              </a:ext>
            </a:extLst>
          </p:cNvPr>
          <p:cNvSpPr>
            <a:spLocks/>
          </p:cNvSpPr>
          <p:nvPr/>
        </p:nvSpPr>
        <p:spPr bwMode="auto">
          <a:xfrm>
            <a:off x="10475052" y="3339896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7C4613B8-AA61-7C2E-057B-1E7D40F6A350}"/>
              </a:ext>
            </a:extLst>
          </p:cNvPr>
          <p:cNvCxnSpPr>
            <a:cxnSpLocks/>
            <a:stCxn id="79" idx="2"/>
          </p:cNvCxnSpPr>
          <p:nvPr/>
        </p:nvCxnSpPr>
        <p:spPr bwMode="auto">
          <a:xfrm>
            <a:off x="10277697" y="5308152"/>
            <a:ext cx="621238" cy="109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7AFB50A8-6E70-9F4D-7BC4-D6E0794036CD}"/>
              </a:ext>
            </a:extLst>
          </p:cNvPr>
          <p:cNvSpPr>
            <a:spLocks/>
          </p:cNvSpPr>
          <p:nvPr/>
        </p:nvSpPr>
        <p:spPr bwMode="auto">
          <a:xfrm>
            <a:off x="10483136" y="5134069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C476C9CE-1E4D-AC78-5ED9-E9E218E463A0}"/>
              </a:ext>
            </a:extLst>
          </p:cNvPr>
          <p:cNvSpPr>
            <a:spLocks/>
          </p:cNvSpPr>
          <p:nvPr/>
        </p:nvSpPr>
        <p:spPr bwMode="auto">
          <a:xfrm>
            <a:off x="1742104" y="3583194"/>
            <a:ext cx="55967" cy="64078"/>
          </a:xfrm>
          <a:prstGeom prst="ellipse">
            <a:avLst/>
          </a:prstGeom>
          <a:solidFill>
            <a:srgbClr val="7030A0"/>
          </a:solidFill>
          <a:ln w="9525" cap="flat" cmpd="sng" algn="ctr">
            <a:solidFill>
              <a:srgbClr val="7030A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88A347D-75FC-B839-A469-7C7C6FD0EFBD}"/>
              </a:ext>
            </a:extLst>
          </p:cNvPr>
          <p:cNvSpPr>
            <a:spLocks/>
          </p:cNvSpPr>
          <p:nvPr/>
        </p:nvSpPr>
        <p:spPr bwMode="auto">
          <a:xfrm>
            <a:off x="1654502" y="5100840"/>
            <a:ext cx="66958" cy="66458"/>
          </a:xfrm>
          <a:prstGeom prst="ellipse">
            <a:avLst/>
          </a:prstGeom>
          <a:gradFill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818582E-1026-BA34-81D0-E38F0093730E}"/>
              </a:ext>
            </a:extLst>
          </p:cNvPr>
          <p:cNvSpPr>
            <a:spLocks/>
          </p:cNvSpPr>
          <p:nvPr/>
        </p:nvSpPr>
        <p:spPr bwMode="auto">
          <a:xfrm>
            <a:off x="3287682" y="2852936"/>
            <a:ext cx="2199052" cy="129673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537F89A-91FF-566F-E168-CCA6130FA2F2}"/>
              </a:ext>
            </a:extLst>
          </p:cNvPr>
          <p:cNvSpPr>
            <a:spLocks/>
          </p:cNvSpPr>
          <p:nvPr/>
        </p:nvSpPr>
        <p:spPr bwMode="auto">
          <a:xfrm>
            <a:off x="3283633" y="4685417"/>
            <a:ext cx="2177013" cy="129673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ED97C96-BD61-F7FE-98D4-58825F99E59E}"/>
              </a:ext>
            </a:extLst>
          </p:cNvPr>
          <p:cNvSpPr txBox="1">
            <a:spLocks/>
          </p:cNvSpPr>
          <p:nvPr/>
        </p:nvSpPr>
        <p:spPr>
          <a:xfrm>
            <a:off x="1588579" y="4287733"/>
            <a:ext cx="19689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Analog Front-End</a:t>
            </a:r>
            <a:endParaRPr lang="en-GB" dirty="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410F4F15-14EB-2B18-6A4D-EF68FEDA0D8E}"/>
              </a:ext>
            </a:extLst>
          </p:cNvPr>
          <p:cNvCxnSpPr>
            <a:cxnSpLocks/>
            <a:stCxn id="88" idx="0"/>
          </p:cNvCxnSpPr>
          <p:nvPr/>
        </p:nvCxnSpPr>
        <p:spPr bwMode="auto">
          <a:xfrm flipV="1">
            <a:off x="2573044" y="4158039"/>
            <a:ext cx="637792" cy="12969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3D101255-6541-886A-EA54-8BB60F464B78}"/>
              </a:ext>
            </a:extLst>
          </p:cNvPr>
          <p:cNvCxnSpPr>
            <a:cxnSpLocks/>
            <a:stCxn id="88" idx="2"/>
          </p:cNvCxnSpPr>
          <p:nvPr/>
        </p:nvCxnSpPr>
        <p:spPr bwMode="auto">
          <a:xfrm>
            <a:off x="2573044" y="4595510"/>
            <a:ext cx="611704" cy="9827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6AC791B6-DE48-37FD-E057-6DE44E0B628F}"/>
              </a:ext>
            </a:extLst>
          </p:cNvPr>
          <p:cNvSpPr>
            <a:spLocks/>
          </p:cNvSpPr>
          <p:nvPr/>
        </p:nvSpPr>
        <p:spPr bwMode="auto">
          <a:xfrm>
            <a:off x="2392171" y="4878548"/>
            <a:ext cx="435284" cy="364765"/>
          </a:xfrm>
          <a:prstGeom prst="rect">
            <a:avLst/>
          </a:prstGeom>
          <a:solidFill>
            <a:srgbClr val="8AE234">
              <a:lumMod val="50000"/>
            </a:srgbClr>
          </a:solidFill>
          <a:ln w="9525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DELAY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5CA1FA71-888E-CCEC-BA86-C9CDDEE59B66}"/>
              </a:ext>
            </a:extLst>
          </p:cNvPr>
          <p:cNvSpPr>
            <a:spLocks/>
          </p:cNvSpPr>
          <p:nvPr/>
        </p:nvSpPr>
        <p:spPr bwMode="auto">
          <a:xfrm>
            <a:off x="2416624" y="5565088"/>
            <a:ext cx="435281" cy="363317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DELAY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3F38634-B350-DC5B-E4F5-136A99F934EE}"/>
              </a:ext>
            </a:extLst>
          </p:cNvPr>
          <p:cNvCxnSpPr>
            <a:cxnSpLocks/>
            <a:stCxn id="56" idx="3"/>
            <a:endCxn id="68" idx="1"/>
          </p:cNvCxnSpPr>
          <p:nvPr/>
        </p:nvCxnSpPr>
        <p:spPr>
          <a:xfrm>
            <a:off x="4985740" y="3155667"/>
            <a:ext cx="893859" cy="8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CDDF6ED3-22C3-DC8A-436D-CBB313B28B4E}"/>
              </a:ext>
            </a:extLst>
          </p:cNvPr>
          <p:cNvSpPr>
            <a:spLocks/>
          </p:cNvSpPr>
          <p:nvPr/>
        </p:nvSpPr>
        <p:spPr bwMode="auto">
          <a:xfrm>
            <a:off x="3609952" y="3708982"/>
            <a:ext cx="385866" cy="308328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LPF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9258061-6D9C-410E-1F7F-24D6450CFB24}"/>
              </a:ext>
            </a:extLst>
          </p:cNvPr>
          <p:cNvCxnSpPr>
            <a:cxnSpLocks/>
            <a:stCxn id="94" idx="3"/>
          </p:cNvCxnSpPr>
          <p:nvPr/>
        </p:nvCxnSpPr>
        <p:spPr bwMode="auto">
          <a:xfrm>
            <a:off x="3995818" y="3863146"/>
            <a:ext cx="114640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5D007FC1-0E30-EF80-F10B-112ACEDBFE11}"/>
              </a:ext>
            </a:extLst>
          </p:cNvPr>
          <p:cNvSpPr>
            <a:spLocks/>
          </p:cNvSpPr>
          <p:nvPr/>
        </p:nvSpPr>
        <p:spPr bwMode="auto">
          <a:xfrm>
            <a:off x="4053138" y="3703900"/>
            <a:ext cx="442051" cy="318491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ATT.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7FE1EC0-1959-3A8C-4FE2-5F58EF716CBC}"/>
              </a:ext>
            </a:extLst>
          </p:cNvPr>
          <p:cNvSpPr>
            <a:spLocks/>
          </p:cNvSpPr>
          <p:nvPr/>
        </p:nvSpPr>
        <p:spPr bwMode="auto">
          <a:xfrm>
            <a:off x="4545613" y="3703900"/>
            <a:ext cx="442051" cy="323573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AMP.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371DFBE7-DA8F-A7B5-1922-441C18E73AA2}"/>
              </a:ext>
            </a:extLst>
          </p:cNvPr>
          <p:cNvCxnSpPr>
            <a:cxnSpLocks/>
            <a:stCxn id="96" idx="3"/>
          </p:cNvCxnSpPr>
          <p:nvPr/>
        </p:nvCxnSpPr>
        <p:spPr bwMode="auto">
          <a:xfrm flipV="1">
            <a:off x="4495189" y="3863145"/>
            <a:ext cx="76034" cy="1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CD9F6F84-9D80-4EDF-1B15-4A2AC2CCACC8}"/>
              </a:ext>
            </a:extLst>
          </p:cNvPr>
          <p:cNvCxnSpPr>
            <a:cxnSpLocks/>
          </p:cNvCxnSpPr>
          <p:nvPr/>
        </p:nvCxnSpPr>
        <p:spPr bwMode="auto">
          <a:xfrm>
            <a:off x="4987664" y="3865687"/>
            <a:ext cx="893859" cy="8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2DBC49-9A5F-007F-A578-9917B2DA877A}"/>
              </a:ext>
            </a:extLst>
          </p:cNvPr>
          <p:cNvCxnSpPr>
            <a:cxnSpLocks/>
            <a:endCxn id="102" idx="1"/>
          </p:cNvCxnSpPr>
          <p:nvPr/>
        </p:nvCxnSpPr>
        <p:spPr bwMode="auto">
          <a:xfrm>
            <a:off x="3093727" y="4940345"/>
            <a:ext cx="493969" cy="1"/>
          </a:xfrm>
          <a:prstGeom prst="line">
            <a:avLst/>
          </a:prstGeom>
          <a:noFill/>
          <a:ln w="19050" cap="flat" cmpd="sng" algn="ctr">
            <a:solidFill>
              <a:srgbClr val="8AE234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DFB17F8-275C-9778-C081-F05A900A8469}"/>
              </a:ext>
            </a:extLst>
          </p:cNvPr>
          <p:cNvCxnSpPr>
            <a:cxnSpLocks/>
            <a:endCxn id="108" idx="1"/>
          </p:cNvCxnSpPr>
          <p:nvPr/>
        </p:nvCxnSpPr>
        <p:spPr bwMode="auto">
          <a:xfrm>
            <a:off x="3096598" y="5648734"/>
            <a:ext cx="493022" cy="1632"/>
          </a:xfrm>
          <a:prstGeom prst="line">
            <a:avLst/>
          </a:prstGeom>
          <a:noFill/>
          <a:ln w="19050" cap="flat" cmpd="sng" algn="ctr">
            <a:solidFill>
              <a:srgbClr val="7030A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C12653A-0184-7E0D-B013-4EE08C7B4389}"/>
              </a:ext>
            </a:extLst>
          </p:cNvPr>
          <p:cNvSpPr>
            <a:spLocks/>
          </p:cNvSpPr>
          <p:nvPr/>
        </p:nvSpPr>
        <p:spPr bwMode="auto">
          <a:xfrm>
            <a:off x="3587696" y="4786182"/>
            <a:ext cx="385866" cy="308328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LPF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6A3598BF-772A-9D0B-22A1-3E28559DD087}"/>
              </a:ext>
            </a:extLst>
          </p:cNvPr>
          <p:cNvCxnSpPr>
            <a:cxnSpLocks/>
            <a:stCxn id="102" idx="3"/>
          </p:cNvCxnSpPr>
          <p:nvPr/>
        </p:nvCxnSpPr>
        <p:spPr bwMode="auto">
          <a:xfrm>
            <a:off x="3973562" y="4940346"/>
            <a:ext cx="114640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8ED9645-2549-7F59-E4F8-48AD961F0825}"/>
              </a:ext>
            </a:extLst>
          </p:cNvPr>
          <p:cNvSpPr>
            <a:spLocks/>
          </p:cNvSpPr>
          <p:nvPr/>
        </p:nvSpPr>
        <p:spPr bwMode="auto">
          <a:xfrm>
            <a:off x="4030882" y="4781100"/>
            <a:ext cx="442051" cy="318491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ATT.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8EE1C5E-C944-BBF2-C415-05EBCB04A2FE}"/>
              </a:ext>
            </a:extLst>
          </p:cNvPr>
          <p:cNvSpPr>
            <a:spLocks/>
          </p:cNvSpPr>
          <p:nvPr/>
        </p:nvSpPr>
        <p:spPr bwMode="auto">
          <a:xfrm>
            <a:off x="4523357" y="4781100"/>
            <a:ext cx="442051" cy="323573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AMP.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148F6F7-ACF1-6A39-5653-7D93D72F49C1}"/>
              </a:ext>
            </a:extLst>
          </p:cNvPr>
          <p:cNvCxnSpPr>
            <a:cxnSpLocks/>
            <a:stCxn id="104" idx="3"/>
          </p:cNvCxnSpPr>
          <p:nvPr/>
        </p:nvCxnSpPr>
        <p:spPr bwMode="auto">
          <a:xfrm flipV="1">
            <a:off x="4472933" y="4940345"/>
            <a:ext cx="76034" cy="1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5F4E3A7-4DF4-D93D-B755-4467811AF16B}"/>
              </a:ext>
            </a:extLst>
          </p:cNvPr>
          <p:cNvCxnSpPr>
            <a:cxnSpLocks/>
            <a:stCxn id="105" idx="3"/>
            <a:endCxn id="70" idx="1"/>
          </p:cNvCxnSpPr>
          <p:nvPr/>
        </p:nvCxnSpPr>
        <p:spPr bwMode="auto">
          <a:xfrm>
            <a:off x="4965408" y="4942887"/>
            <a:ext cx="914190" cy="204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7C205EDF-C744-90F6-0D7C-10C7416B15D2}"/>
              </a:ext>
            </a:extLst>
          </p:cNvPr>
          <p:cNvSpPr>
            <a:spLocks/>
          </p:cNvSpPr>
          <p:nvPr/>
        </p:nvSpPr>
        <p:spPr bwMode="auto">
          <a:xfrm>
            <a:off x="3589620" y="5496202"/>
            <a:ext cx="385866" cy="308328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LPF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5EC8F21F-2803-B0CD-2B3A-ED0D0BEE4714}"/>
              </a:ext>
            </a:extLst>
          </p:cNvPr>
          <p:cNvCxnSpPr>
            <a:cxnSpLocks/>
            <a:stCxn id="108" idx="3"/>
          </p:cNvCxnSpPr>
          <p:nvPr/>
        </p:nvCxnSpPr>
        <p:spPr bwMode="auto">
          <a:xfrm>
            <a:off x="3975486" y="5650366"/>
            <a:ext cx="114640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50F13B7-3884-DB54-989A-2A1E0E81932E}"/>
              </a:ext>
            </a:extLst>
          </p:cNvPr>
          <p:cNvSpPr>
            <a:spLocks/>
          </p:cNvSpPr>
          <p:nvPr/>
        </p:nvSpPr>
        <p:spPr bwMode="auto">
          <a:xfrm>
            <a:off x="4032806" y="5491120"/>
            <a:ext cx="442051" cy="318491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ATT.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7159594-B13F-CB80-32B1-D0CCA5819CC0}"/>
              </a:ext>
            </a:extLst>
          </p:cNvPr>
          <p:cNvSpPr>
            <a:spLocks/>
          </p:cNvSpPr>
          <p:nvPr/>
        </p:nvSpPr>
        <p:spPr bwMode="auto">
          <a:xfrm>
            <a:off x="4525281" y="5491120"/>
            <a:ext cx="442051" cy="323573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AMP.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D54710F8-6A55-6A0A-0DA0-C3059DDAC257}"/>
              </a:ext>
            </a:extLst>
          </p:cNvPr>
          <p:cNvCxnSpPr>
            <a:cxnSpLocks/>
            <a:stCxn id="110" idx="3"/>
          </p:cNvCxnSpPr>
          <p:nvPr/>
        </p:nvCxnSpPr>
        <p:spPr bwMode="auto">
          <a:xfrm flipV="1">
            <a:off x="4474857" y="5650365"/>
            <a:ext cx="76034" cy="1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2234E122-FD7D-BB4C-9551-2D48FC2C4AAB}"/>
              </a:ext>
            </a:extLst>
          </p:cNvPr>
          <p:cNvCxnSpPr>
            <a:cxnSpLocks/>
            <a:stCxn id="111" idx="3"/>
            <a:endCxn id="71" idx="1"/>
          </p:cNvCxnSpPr>
          <p:nvPr/>
        </p:nvCxnSpPr>
        <p:spPr bwMode="auto">
          <a:xfrm flipV="1">
            <a:off x="4967332" y="5652053"/>
            <a:ext cx="912267" cy="85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B7493BB-36EA-7E2D-F0C2-31B2942A1048}"/>
              </a:ext>
            </a:extLst>
          </p:cNvPr>
          <p:cNvSpPr>
            <a:spLocks/>
          </p:cNvSpPr>
          <p:nvPr/>
        </p:nvSpPr>
        <p:spPr bwMode="auto">
          <a:xfrm>
            <a:off x="7553599" y="3180953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1FD8C1DF-D25A-B885-848C-2A9B7AA07CF5}"/>
              </a:ext>
            </a:extLst>
          </p:cNvPr>
          <p:cNvSpPr>
            <a:spLocks/>
          </p:cNvSpPr>
          <p:nvPr/>
        </p:nvSpPr>
        <p:spPr bwMode="auto">
          <a:xfrm>
            <a:off x="7553511" y="2964999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5A78C671-584C-09C8-9D0C-367CDED76B71}"/>
              </a:ext>
            </a:extLst>
          </p:cNvPr>
          <p:cNvCxnSpPr>
            <a:cxnSpLocks/>
          </p:cNvCxnSpPr>
          <p:nvPr/>
        </p:nvCxnSpPr>
        <p:spPr bwMode="auto">
          <a:xfrm>
            <a:off x="6941691" y="3059086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357791C-15CF-051C-8962-2FF5DCD8E8F7}"/>
              </a:ext>
            </a:extLst>
          </p:cNvPr>
          <p:cNvCxnSpPr>
            <a:cxnSpLocks/>
          </p:cNvCxnSpPr>
          <p:nvPr/>
        </p:nvCxnSpPr>
        <p:spPr bwMode="auto">
          <a:xfrm>
            <a:off x="6947352" y="3980453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8" name="Oval 117">
            <a:extLst>
              <a:ext uri="{FF2B5EF4-FFF2-40B4-BE49-F238E27FC236}">
                <a16:creationId xmlns:a16="http://schemas.microsoft.com/office/drawing/2014/main" id="{5581FA11-47E6-C5E5-9B3D-89532EF1B28E}"/>
              </a:ext>
            </a:extLst>
          </p:cNvPr>
          <p:cNvSpPr>
            <a:spLocks/>
          </p:cNvSpPr>
          <p:nvPr/>
        </p:nvSpPr>
        <p:spPr bwMode="auto">
          <a:xfrm>
            <a:off x="9200546" y="3589540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2B491752-9E40-BB88-F4F3-3E24AF5C7F93}"/>
              </a:ext>
            </a:extLst>
          </p:cNvPr>
          <p:cNvCxnSpPr>
            <a:cxnSpLocks/>
          </p:cNvCxnSpPr>
          <p:nvPr/>
        </p:nvCxnSpPr>
        <p:spPr bwMode="auto">
          <a:xfrm>
            <a:off x="9036634" y="3990002"/>
            <a:ext cx="626547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EEF4A96A-3897-6B48-ECC2-1A4E23CAF33D}"/>
              </a:ext>
            </a:extLst>
          </p:cNvPr>
          <p:cNvSpPr>
            <a:spLocks/>
          </p:cNvSpPr>
          <p:nvPr/>
        </p:nvSpPr>
        <p:spPr bwMode="auto">
          <a:xfrm>
            <a:off x="9194397" y="3820770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2B85E069-E807-E439-6C0E-9AF9B118B074}"/>
              </a:ext>
            </a:extLst>
          </p:cNvPr>
          <p:cNvSpPr>
            <a:spLocks/>
          </p:cNvSpPr>
          <p:nvPr/>
        </p:nvSpPr>
        <p:spPr bwMode="auto">
          <a:xfrm>
            <a:off x="7559260" y="3883329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0ADD9F4-75FE-0CEE-EFE3-0D39C493B4E4}"/>
              </a:ext>
            </a:extLst>
          </p:cNvPr>
          <p:cNvSpPr>
            <a:spLocks/>
          </p:cNvSpPr>
          <p:nvPr/>
        </p:nvSpPr>
        <p:spPr bwMode="auto">
          <a:xfrm>
            <a:off x="7559172" y="3667375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099153BB-CD3E-07F9-3439-2919E0CB9389}"/>
              </a:ext>
            </a:extLst>
          </p:cNvPr>
          <p:cNvCxnSpPr>
            <a:cxnSpLocks/>
          </p:cNvCxnSpPr>
          <p:nvPr/>
        </p:nvCxnSpPr>
        <p:spPr bwMode="auto">
          <a:xfrm>
            <a:off x="6947352" y="3761462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411BB682-7B01-D4AE-1D50-FE1B94DDA273}"/>
              </a:ext>
            </a:extLst>
          </p:cNvPr>
          <p:cNvCxnSpPr>
            <a:cxnSpLocks/>
          </p:cNvCxnSpPr>
          <p:nvPr/>
        </p:nvCxnSpPr>
        <p:spPr bwMode="auto">
          <a:xfrm>
            <a:off x="9030973" y="3770275"/>
            <a:ext cx="626547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B0731DB-FCAB-BF32-637C-F617E89C3F5A}"/>
              </a:ext>
            </a:extLst>
          </p:cNvPr>
          <p:cNvCxnSpPr>
            <a:cxnSpLocks/>
          </p:cNvCxnSpPr>
          <p:nvPr/>
        </p:nvCxnSpPr>
        <p:spPr bwMode="auto">
          <a:xfrm>
            <a:off x="6952196" y="5082504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7F8AE855-5EE2-34EC-4817-B578F6D3E103}"/>
              </a:ext>
            </a:extLst>
          </p:cNvPr>
          <p:cNvSpPr>
            <a:spLocks/>
          </p:cNvSpPr>
          <p:nvPr/>
        </p:nvSpPr>
        <p:spPr bwMode="auto">
          <a:xfrm>
            <a:off x="9205390" y="4691591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275D1BE-E41F-6355-1D48-3A373814AFFA}"/>
              </a:ext>
            </a:extLst>
          </p:cNvPr>
          <p:cNvCxnSpPr>
            <a:cxnSpLocks/>
          </p:cNvCxnSpPr>
          <p:nvPr/>
        </p:nvCxnSpPr>
        <p:spPr bwMode="auto">
          <a:xfrm>
            <a:off x="9041478" y="5092053"/>
            <a:ext cx="626547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0253DC42-E4FB-601A-C9E1-E4E44C134E84}"/>
              </a:ext>
            </a:extLst>
          </p:cNvPr>
          <p:cNvSpPr>
            <a:spLocks/>
          </p:cNvSpPr>
          <p:nvPr/>
        </p:nvSpPr>
        <p:spPr bwMode="auto">
          <a:xfrm>
            <a:off x="9199241" y="4922821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2E5EAF66-8CC0-1904-55CD-888154FEA28E}"/>
              </a:ext>
            </a:extLst>
          </p:cNvPr>
          <p:cNvSpPr>
            <a:spLocks/>
          </p:cNvSpPr>
          <p:nvPr/>
        </p:nvSpPr>
        <p:spPr bwMode="auto">
          <a:xfrm>
            <a:off x="7564104" y="4985380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F7B1CF79-471C-00B7-3565-9D4528063813}"/>
              </a:ext>
            </a:extLst>
          </p:cNvPr>
          <p:cNvSpPr>
            <a:spLocks/>
          </p:cNvSpPr>
          <p:nvPr/>
        </p:nvSpPr>
        <p:spPr bwMode="auto">
          <a:xfrm>
            <a:off x="7564016" y="4769426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0A158C9-72BB-E315-FBD7-2BF48CB1B657}"/>
              </a:ext>
            </a:extLst>
          </p:cNvPr>
          <p:cNvCxnSpPr>
            <a:cxnSpLocks/>
          </p:cNvCxnSpPr>
          <p:nvPr/>
        </p:nvCxnSpPr>
        <p:spPr bwMode="auto">
          <a:xfrm>
            <a:off x="6952196" y="4863513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BD67F1D6-DF90-C4B1-D9C1-A6AAF80BEA32}"/>
              </a:ext>
            </a:extLst>
          </p:cNvPr>
          <p:cNvCxnSpPr>
            <a:cxnSpLocks/>
          </p:cNvCxnSpPr>
          <p:nvPr/>
        </p:nvCxnSpPr>
        <p:spPr bwMode="auto">
          <a:xfrm>
            <a:off x="9035817" y="4872326"/>
            <a:ext cx="626547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364F694D-1DDB-4780-1391-9816D309FF71}"/>
              </a:ext>
            </a:extLst>
          </p:cNvPr>
          <p:cNvCxnSpPr>
            <a:cxnSpLocks/>
          </p:cNvCxnSpPr>
          <p:nvPr/>
        </p:nvCxnSpPr>
        <p:spPr bwMode="auto">
          <a:xfrm>
            <a:off x="6950591" y="5771537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34" name="Oval 133">
            <a:extLst>
              <a:ext uri="{FF2B5EF4-FFF2-40B4-BE49-F238E27FC236}">
                <a16:creationId xmlns:a16="http://schemas.microsoft.com/office/drawing/2014/main" id="{72484C0E-B507-DA3C-C349-8736F79A916E}"/>
              </a:ext>
            </a:extLst>
          </p:cNvPr>
          <p:cNvSpPr>
            <a:spLocks/>
          </p:cNvSpPr>
          <p:nvPr/>
        </p:nvSpPr>
        <p:spPr bwMode="auto">
          <a:xfrm>
            <a:off x="9203785" y="5380624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609BE3E8-3704-3A3F-33ED-BB235D7308E2}"/>
              </a:ext>
            </a:extLst>
          </p:cNvPr>
          <p:cNvCxnSpPr>
            <a:cxnSpLocks/>
          </p:cNvCxnSpPr>
          <p:nvPr/>
        </p:nvCxnSpPr>
        <p:spPr bwMode="auto">
          <a:xfrm>
            <a:off x="9039873" y="5781086"/>
            <a:ext cx="626547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36" name="Oval 135">
            <a:extLst>
              <a:ext uri="{FF2B5EF4-FFF2-40B4-BE49-F238E27FC236}">
                <a16:creationId xmlns:a16="http://schemas.microsoft.com/office/drawing/2014/main" id="{1E5B001F-A300-51BD-3D45-4913573493FC}"/>
              </a:ext>
            </a:extLst>
          </p:cNvPr>
          <p:cNvSpPr>
            <a:spLocks/>
          </p:cNvSpPr>
          <p:nvPr/>
        </p:nvSpPr>
        <p:spPr bwMode="auto">
          <a:xfrm>
            <a:off x="9197636" y="5611854"/>
            <a:ext cx="183482" cy="164033"/>
          </a:xfrm>
          <a:prstGeom prst="ellipse">
            <a:avLst/>
          </a:prstGeom>
          <a:noFill/>
          <a:ln w="19050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F262B55-ECE3-89D6-C253-855512CDAD94}"/>
              </a:ext>
            </a:extLst>
          </p:cNvPr>
          <p:cNvSpPr>
            <a:spLocks/>
          </p:cNvSpPr>
          <p:nvPr/>
        </p:nvSpPr>
        <p:spPr bwMode="auto">
          <a:xfrm>
            <a:off x="7562499" y="5674413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47D1D2CE-3F5F-C829-9E56-5F31061F40A1}"/>
              </a:ext>
            </a:extLst>
          </p:cNvPr>
          <p:cNvSpPr>
            <a:spLocks/>
          </p:cNvSpPr>
          <p:nvPr/>
        </p:nvSpPr>
        <p:spPr bwMode="auto">
          <a:xfrm>
            <a:off x="7562411" y="5458459"/>
            <a:ext cx="1485727" cy="173554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Optical Transmitter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75CC6A4D-1D15-6D5D-B63B-DA690985718F}"/>
              </a:ext>
            </a:extLst>
          </p:cNvPr>
          <p:cNvCxnSpPr>
            <a:cxnSpLocks/>
          </p:cNvCxnSpPr>
          <p:nvPr/>
        </p:nvCxnSpPr>
        <p:spPr bwMode="auto">
          <a:xfrm>
            <a:off x="6950591" y="5552546"/>
            <a:ext cx="622413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430812A-D328-4552-FEC4-EDE6F1E95973}"/>
              </a:ext>
            </a:extLst>
          </p:cNvPr>
          <p:cNvCxnSpPr>
            <a:cxnSpLocks/>
          </p:cNvCxnSpPr>
          <p:nvPr/>
        </p:nvCxnSpPr>
        <p:spPr bwMode="auto">
          <a:xfrm>
            <a:off x="9034212" y="5561359"/>
            <a:ext cx="626547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95AC0C7-DFF2-2A96-81EA-8081C75EE2AA}"/>
              </a:ext>
            </a:extLst>
          </p:cNvPr>
          <p:cNvSpPr>
            <a:spLocks/>
          </p:cNvSpPr>
          <p:nvPr/>
        </p:nvSpPr>
        <p:spPr bwMode="auto">
          <a:xfrm>
            <a:off x="7907308" y="4296444"/>
            <a:ext cx="492947" cy="177292"/>
          </a:xfrm>
          <a:prstGeom prst="rect">
            <a:avLst/>
          </a:prstGeom>
          <a:gradFill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numCol="1" rtlCol="0" anchor="ctr"/>
          <a:lstStyle/>
          <a:p>
            <a:pPr algn="ctr"/>
            <a:r>
              <a:rPr lang="en-GB" sz="1000" dirty="0" err="1">
                <a:solidFill>
                  <a:srgbClr val="FFFFFF"/>
                </a:solidFill>
                <a:latin typeface="Arial"/>
                <a:cs typeface="Arial"/>
              </a:rPr>
              <a:t>Osc</a:t>
            </a:r>
            <a:r>
              <a:rPr lang="en-GB" sz="10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2B32168-36D1-857C-5C00-0FAFBE69F1E7}"/>
              </a:ext>
            </a:extLst>
          </p:cNvPr>
          <p:cNvSpPr/>
          <p:nvPr/>
        </p:nvSpPr>
        <p:spPr bwMode="auto">
          <a:xfrm flipV="1">
            <a:off x="7775979" y="4363934"/>
            <a:ext cx="143269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C43E60D9-D8AE-7BB1-7D82-0F89A81FEC3A}"/>
              </a:ext>
            </a:extLst>
          </p:cNvPr>
          <p:cNvCxnSpPr>
            <a:cxnSpLocks/>
          </p:cNvCxnSpPr>
          <p:nvPr/>
        </p:nvCxnSpPr>
        <p:spPr bwMode="auto">
          <a:xfrm>
            <a:off x="10572693" y="2220876"/>
            <a:ext cx="4836" cy="4092057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EA57EB2A-C2C0-70A8-49D4-FDB4DD90017B}"/>
              </a:ext>
            </a:extLst>
          </p:cNvPr>
          <p:cNvCxnSpPr>
            <a:cxnSpLocks/>
          </p:cNvCxnSpPr>
          <p:nvPr/>
        </p:nvCxnSpPr>
        <p:spPr bwMode="auto">
          <a:xfrm>
            <a:off x="10666561" y="2259395"/>
            <a:ext cx="66565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E9290D77-438F-5C08-DE35-1BEBD4604374}"/>
              </a:ext>
            </a:extLst>
          </p:cNvPr>
          <p:cNvCxnSpPr>
            <a:cxnSpLocks/>
          </p:cNvCxnSpPr>
          <p:nvPr/>
        </p:nvCxnSpPr>
        <p:spPr bwMode="auto">
          <a:xfrm flipH="1">
            <a:off x="9858617" y="2259395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AFB1E776-868F-9A3B-B2E5-99E709D829A4}"/>
              </a:ext>
            </a:extLst>
          </p:cNvPr>
          <p:cNvSpPr txBox="1"/>
          <p:nvPr/>
        </p:nvSpPr>
        <p:spPr bwMode="auto">
          <a:xfrm>
            <a:off x="10624454" y="2302583"/>
            <a:ext cx="74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Surface</a:t>
            </a:r>
            <a:endParaRPr lang="en-GB" sz="1200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EDE85360-E88C-CB16-1220-C2680E2C2C25}"/>
              </a:ext>
            </a:extLst>
          </p:cNvPr>
          <p:cNvSpPr txBox="1"/>
          <p:nvPr/>
        </p:nvSpPr>
        <p:spPr bwMode="auto">
          <a:xfrm>
            <a:off x="9859207" y="2311592"/>
            <a:ext cx="74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Tunnel</a:t>
            </a:r>
            <a:endParaRPr lang="en-GB" sz="1200" dirty="0"/>
          </a:p>
        </p:txBody>
      </p:sp>
      <p:cxnSp>
        <p:nvCxnSpPr>
          <p:cNvPr id="148" name="Connector: Elbow 147">
            <a:extLst>
              <a:ext uri="{FF2B5EF4-FFF2-40B4-BE49-F238E27FC236}">
                <a16:creationId xmlns:a16="http://schemas.microsoft.com/office/drawing/2014/main" id="{83371750-E53D-E695-92DC-7E0AB03E134F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6410646" y="4051395"/>
            <a:ext cx="858968" cy="347554"/>
          </a:xfrm>
          <a:prstGeom prst="bentConnector2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or: Elbow 148">
            <a:extLst>
              <a:ext uri="{FF2B5EF4-FFF2-40B4-BE49-F238E27FC236}">
                <a16:creationId xmlns:a16="http://schemas.microsoft.com/office/drawing/2014/main" id="{DF78C8D2-E6E5-8BE5-2B17-D92F4782574A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6243743" y="3504911"/>
            <a:ext cx="1049509" cy="715701"/>
          </a:xfrm>
          <a:prstGeom prst="bentConnector3">
            <a:avLst>
              <a:gd name="adj1" fmla="val 79647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or: Elbow 149">
            <a:extLst>
              <a:ext uri="{FF2B5EF4-FFF2-40B4-BE49-F238E27FC236}">
                <a16:creationId xmlns:a16="http://schemas.microsoft.com/office/drawing/2014/main" id="{BC106B96-314C-AC82-6A18-CF57742CB628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6226518" y="4570764"/>
            <a:ext cx="1083959" cy="715703"/>
          </a:xfrm>
          <a:prstGeom prst="bentConnector3">
            <a:avLst>
              <a:gd name="adj1" fmla="val 8449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F004047B-1F76-2C37-C977-CA8D2697BB97}"/>
              </a:ext>
            </a:extLst>
          </p:cNvPr>
          <p:cNvCxnSpPr>
            <a:cxnSpLocks/>
          </p:cNvCxnSpPr>
          <p:nvPr/>
        </p:nvCxnSpPr>
        <p:spPr bwMode="auto">
          <a:xfrm>
            <a:off x="6410645" y="4386637"/>
            <a:ext cx="0" cy="37683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4255DCCF-AE0C-F821-2185-D42C9E0FD6ED}"/>
              </a:ext>
            </a:extLst>
          </p:cNvPr>
          <p:cNvCxnSpPr>
            <a:cxnSpLocks/>
          </p:cNvCxnSpPr>
          <p:nvPr/>
        </p:nvCxnSpPr>
        <p:spPr>
          <a:xfrm flipV="1">
            <a:off x="8158749" y="2259395"/>
            <a:ext cx="0" cy="194458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93B56889-00B5-3F26-5B73-EBA10F1668DE}"/>
              </a:ext>
            </a:extLst>
          </p:cNvPr>
          <p:cNvSpPr txBox="1"/>
          <p:nvPr/>
        </p:nvSpPr>
        <p:spPr bwMode="auto">
          <a:xfrm>
            <a:off x="6429284" y="1798477"/>
            <a:ext cx="3458929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1 candidate tested &amp; showed promising results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2 more to be tested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FF10C2AD-3365-D4E3-EFEA-51AA4B124B30}"/>
              </a:ext>
            </a:extLst>
          </p:cNvPr>
          <p:cNvCxnSpPr>
            <a:cxnSpLocks/>
          </p:cNvCxnSpPr>
          <p:nvPr/>
        </p:nvCxnSpPr>
        <p:spPr>
          <a:xfrm flipV="1">
            <a:off x="7504424" y="2239930"/>
            <a:ext cx="0" cy="194458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9328871E-FCBF-8D8B-59F0-AE26CEDD7B31}"/>
              </a:ext>
            </a:extLst>
          </p:cNvPr>
          <p:cNvSpPr txBox="1"/>
          <p:nvPr/>
        </p:nvSpPr>
        <p:spPr bwMode="auto">
          <a:xfrm>
            <a:off x="6415631" y="1786465"/>
            <a:ext cx="2135302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3 candidates tested</a:t>
            </a:r>
          </a:p>
          <a:p>
            <a:pPr algn="ctr"/>
            <a:r>
              <a:rPr lang="en-GB" sz="1200" dirty="0">
                <a:solidFill>
                  <a:srgbClr val="000000"/>
                </a:solidFill>
              </a:rPr>
              <a:t>1 candidate passed the test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4A9A5A44-9759-385F-D0CA-880F0904854F}"/>
              </a:ext>
            </a:extLst>
          </p:cNvPr>
          <p:cNvCxnSpPr>
            <a:cxnSpLocks/>
          </p:cNvCxnSpPr>
          <p:nvPr/>
        </p:nvCxnSpPr>
        <p:spPr>
          <a:xfrm flipV="1">
            <a:off x="8247335" y="2259395"/>
            <a:ext cx="0" cy="69496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CB730E8C-1D26-F00C-2862-B8ACBAA49316}"/>
              </a:ext>
            </a:extLst>
          </p:cNvPr>
          <p:cNvSpPr txBox="1"/>
          <p:nvPr/>
        </p:nvSpPr>
        <p:spPr bwMode="auto">
          <a:xfrm>
            <a:off x="6950591" y="1790791"/>
            <a:ext cx="2601762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8 candidates tested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4 candidates with promising results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F009A88D-4205-DDAB-619B-277E4CF93EE7}"/>
              </a:ext>
            </a:extLst>
          </p:cNvPr>
          <p:cNvCxnSpPr>
            <a:cxnSpLocks/>
            <a:stCxn id="68" idx="0"/>
          </p:cNvCxnSpPr>
          <p:nvPr/>
        </p:nvCxnSpPr>
        <p:spPr>
          <a:xfrm flipH="1" flipV="1">
            <a:off x="6409561" y="2611424"/>
            <a:ext cx="1085" cy="363667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>
            <a:extLst>
              <a:ext uri="{FF2B5EF4-FFF2-40B4-BE49-F238E27FC236}">
                <a16:creationId xmlns:a16="http://schemas.microsoft.com/office/drawing/2014/main" id="{DDD30FA4-F744-BE25-CC09-43AA85E06FFC}"/>
              </a:ext>
            </a:extLst>
          </p:cNvPr>
          <p:cNvSpPr txBox="1"/>
          <p:nvPr/>
        </p:nvSpPr>
        <p:spPr bwMode="auto">
          <a:xfrm>
            <a:off x="5085024" y="2288386"/>
            <a:ext cx="2601762" cy="27699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2 candidates to be tested </a:t>
            </a:r>
            <a:r>
              <a:rPr lang="en-GB" sz="1200" dirty="0">
                <a:solidFill>
                  <a:srgbClr val="000000"/>
                </a:solidFill>
              </a:rPr>
              <a:t>in 2023</a:t>
            </a: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75DF558B-C8FF-D8C3-0F59-A042D329B0D2}"/>
              </a:ext>
            </a:extLst>
          </p:cNvPr>
          <p:cNvCxnSpPr>
            <a:cxnSpLocks/>
          </p:cNvCxnSpPr>
          <p:nvPr/>
        </p:nvCxnSpPr>
        <p:spPr>
          <a:xfrm flipV="1">
            <a:off x="4258806" y="2569293"/>
            <a:ext cx="0" cy="26221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A8C647F8-2BDA-3F2B-1196-56B1A6B6F351}"/>
              </a:ext>
            </a:extLst>
          </p:cNvPr>
          <p:cNvSpPr txBox="1"/>
          <p:nvPr/>
        </p:nvSpPr>
        <p:spPr bwMode="auto">
          <a:xfrm>
            <a:off x="3048567" y="2178856"/>
            <a:ext cx="2601762" cy="46166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Specifications to be finalized.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Tests foreseen in 2024</a:t>
            </a:r>
          </a:p>
        </p:txBody>
      </p:sp>
    </p:spTree>
    <p:extLst>
      <p:ext uri="{BB962C8B-B14F-4D97-AF65-F5344CB8AC3E}">
        <p14:creationId xmlns:p14="http://schemas.microsoft.com/office/powerpoint/2010/main" val="270391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5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1" fill="hold">
                      <p:stCondLst>
                        <p:cond delay="indefinite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6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6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>
                      <p:stCondLst>
                        <p:cond delay="indefinite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48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5" fill="hold">
                      <p:stCondLst>
                        <p:cond delay="indefinite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0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1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1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1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3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53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3" fill="hold">
                      <p:stCondLst>
                        <p:cond delay="indefinite"/>
                      </p:stCondLst>
                      <p:childTnLst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1" fill="hold">
                      <p:stCondLst>
                        <p:cond delay="indefinite"/>
                      </p:stCondLst>
                      <p:childTnLst>
                        <p:par>
                          <p:cTn id="552" fill="hold">
                            <p:stCondLst>
                              <p:cond delay="0"/>
                            </p:stCondLst>
                            <p:childTnLst>
                              <p:par>
                                <p:cTn id="5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5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5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5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5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8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0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8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2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3" fill="hold">
                      <p:stCondLst>
                        <p:cond delay="indefinite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1" fill="hold">
                      <p:stCondLst>
                        <p:cond delay="indefinite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9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5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9" fill="hold">
                      <p:stCondLst>
                        <p:cond delay="indefinite"/>
                      </p:stCondLst>
                      <p:childTnLst>
                        <p:par>
                          <p:cTn id="630" fill="hold">
                            <p:stCondLst>
                              <p:cond delay="0"/>
                            </p:stCondLst>
                            <p:childTnLst>
                              <p:par>
                                <p:cTn id="6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/>
      <p:bldP spid="12" grpId="1"/>
      <p:bldP spid="19" grpId="0" animBg="1"/>
      <p:bldP spid="20" grpId="0" animBg="1"/>
      <p:bldP spid="45" grpId="0" animBg="1"/>
      <p:bldP spid="46" grpId="0" animBg="1"/>
      <p:bldP spid="49" grpId="0" animBg="1"/>
      <p:bldP spid="50" grpId="0" animBg="1"/>
      <p:bldP spid="53" grpId="0" animBg="1"/>
      <p:bldP spid="55" grpId="0" animBg="1"/>
      <p:bldP spid="56" grpId="0" animBg="1"/>
      <p:bldP spid="65" grpId="0" animBg="1"/>
      <p:bldP spid="66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5" grpId="0" animBg="1"/>
      <p:bldP spid="77" grpId="0" animBg="1"/>
      <p:bldP spid="78" grpId="0" animBg="1"/>
      <p:bldP spid="79" grpId="0" animBg="1"/>
      <p:bldP spid="81" grpId="0" animBg="1"/>
      <p:bldP spid="83" grpId="0" animBg="1"/>
      <p:bldP spid="84" grpId="0" animBg="1"/>
      <p:bldP spid="85" grpId="0" animBg="1"/>
      <p:bldP spid="86" grpId="0" animBg="1"/>
      <p:bldP spid="86" grpId="1" animBg="1"/>
      <p:bldP spid="87" grpId="0" animBg="1"/>
      <p:bldP spid="87" grpId="1" animBg="1"/>
      <p:bldP spid="88" grpId="0"/>
      <p:bldP spid="88" grpId="1"/>
      <p:bldP spid="91" grpId="0" animBg="1"/>
      <p:bldP spid="92" grpId="0" animBg="1"/>
      <p:bldP spid="94" grpId="0" animBg="1"/>
      <p:bldP spid="96" grpId="0" animBg="1"/>
      <p:bldP spid="97" grpId="0" animBg="1"/>
      <p:bldP spid="102" grpId="0" animBg="1"/>
      <p:bldP spid="104" grpId="0" animBg="1"/>
      <p:bldP spid="105" grpId="0" animBg="1"/>
      <p:bldP spid="108" grpId="0" animBg="1"/>
      <p:bldP spid="110" grpId="0" animBg="1"/>
      <p:bldP spid="111" grpId="0" animBg="1"/>
      <p:bldP spid="114" grpId="0" animBg="1"/>
      <p:bldP spid="115" grpId="0" animBg="1"/>
      <p:bldP spid="118" grpId="0" animBg="1"/>
      <p:bldP spid="120" grpId="0" animBg="1"/>
      <p:bldP spid="121" grpId="0" animBg="1"/>
      <p:bldP spid="122" grpId="0" animBg="1"/>
      <p:bldP spid="126" grpId="0" animBg="1"/>
      <p:bldP spid="128" grpId="0" animBg="1"/>
      <p:bldP spid="129" grpId="0" animBg="1"/>
      <p:bldP spid="130" grpId="0" animBg="1"/>
      <p:bldP spid="134" grpId="0" animBg="1"/>
      <p:bldP spid="136" grpId="0" animBg="1"/>
      <p:bldP spid="137" grpId="0" animBg="1"/>
      <p:bldP spid="138" grpId="0" animBg="1"/>
      <p:bldP spid="141" grpId="0" animBg="1"/>
      <p:bldP spid="142" grpId="0" animBg="1"/>
      <p:bldP spid="146" grpId="0"/>
      <p:bldP spid="147" grpId="0"/>
      <p:bldP spid="160" grpId="0" animBg="1"/>
      <p:bldP spid="160" grpId="1" animBg="1"/>
      <p:bldP spid="162" grpId="0" animBg="1"/>
      <p:bldP spid="162" grpId="1" animBg="1"/>
      <p:bldP spid="164" grpId="0" animBg="1"/>
      <p:bldP spid="164" grpId="1" animBg="1"/>
      <p:bldP spid="168" grpId="0" animBg="1"/>
      <p:bldP spid="168" grpId="1" animBg="1"/>
      <p:bldP spid="171" grpId="0" animBg="1"/>
      <p:bldP spid="171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A32D4-88A5-0208-A4E7-EC3724C73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BY Days - 16 Dec 2022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D34AE-575D-7BC9-E66D-0D27AB77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987F8F-D7C8-B63A-B00E-93E60FC4B03C}"/>
              </a:ext>
            </a:extLst>
          </p:cNvPr>
          <p:cNvSpPr txBox="1">
            <a:spLocks/>
          </p:cNvSpPr>
          <p:nvPr/>
        </p:nvSpPr>
        <p:spPr bwMode="auto">
          <a:xfrm>
            <a:off x="270065" y="169590"/>
            <a:ext cx="11651870" cy="4339530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endParaRPr lang="en-GB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6C26DC-A6E4-E767-4202-CDC56C23B09F}"/>
              </a:ext>
            </a:extLst>
          </p:cNvPr>
          <p:cNvSpPr txBox="1"/>
          <p:nvPr/>
        </p:nvSpPr>
        <p:spPr bwMode="auto">
          <a:xfrm>
            <a:off x="3939002" y="1124744"/>
            <a:ext cx="4314001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Thanks to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Manoel Barros Marin from SY-BI-BP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&amp;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RADWG:</a:t>
            </a:r>
          </a:p>
          <a:p>
            <a:pPr algn="ctr"/>
            <a:r>
              <a:rPr lang="en-US" sz="2000" dirty="0"/>
              <a:t>Salvatore Danzeca</a:t>
            </a:r>
          </a:p>
          <a:p>
            <a:pPr algn="ctr"/>
            <a:r>
              <a:rPr lang="en-US" sz="2000" dirty="0"/>
              <a:t>Rudy Ferraro</a:t>
            </a:r>
          </a:p>
          <a:p>
            <a:pPr algn="ctr"/>
            <a:r>
              <a:rPr lang="en-US" sz="2000" dirty="0"/>
              <a:t>Antonio Scialdone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45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7F2B8EA-77ED-4BA7-381F-5601F42D296B}"/>
              </a:ext>
            </a:extLst>
          </p:cNvPr>
          <p:cNvSpPr txBox="1">
            <a:spLocks/>
          </p:cNvSpPr>
          <p:nvPr/>
        </p:nvSpPr>
        <p:spPr bwMode="auto">
          <a:xfrm>
            <a:off x="400702" y="908720"/>
            <a:ext cx="11376025" cy="53285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E4FA1E6-C25E-016E-E166-25E2EDA26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26302"/>
            <a:ext cx="11376025" cy="751151"/>
          </a:xfrm>
        </p:spPr>
        <p:txBody>
          <a:bodyPr/>
          <a:lstStyle/>
          <a:p>
            <a:pPr algn="ctr"/>
            <a:r>
              <a:rPr lang="en-GB" sz="3600" dirty="0"/>
              <a:t>Rad-Tol COTSs Qualification for LHC BPM CONS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6597B3-931C-F2A0-E928-E52A69845D13}"/>
              </a:ext>
            </a:extLst>
          </p:cNvPr>
          <p:cNvSpPr txBox="1"/>
          <p:nvPr/>
        </p:nvSpPr>
        <p:spPr bwMode="auto">
          <a:xfrm>
            <a:off x="622858" y="2204864"/>
            <a:ext cx="84254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Agenda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Introduction &amp; Motivation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LHC BPM Consolidation project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Radiation qualification of Commercial Off The Shelf (COTS) components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21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78296AC-CFAC-A5EA-FE83-E15BD37AC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E5461B1-4243-0874-50C2-09A5111D7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AAF92A-9278-D80A-80DF-89909196FE47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95261" y="166280"/>
            <a:ext cx="11380787" cy="68761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chemeClr val="tx1"/>
                </a:solidFill>
                <a:latin typeface="Arial"/>
              </a:rPr>
              <a:t>Introduction &amp; Motivation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6D825A-7BE7-4CC9-EF09-E0A2AB4011C8}"/>
              </a:ext>
            </a:extLst>
          </p:cNvPr>
          <p:cNvSpPr txBox="1"/>
          <p:nvPr/>
        </p:nvSpPr>
        <p:spPr bwMode="auto">
          <a:xfrm>
            <a:off x="95261" y="1256723"/>
            <a:ext cx="730881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LHC BPM system overview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~1250 BPMs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Located at LHC ring and TI2 &amp; TI8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Button &amp; Stripline BPM pick-ups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Dual plane (H &amp; 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Front-End (FE) readout based on analog electronics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Back-End (BE) based on Digital Acquisition Board (DAB) from BI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lvl="1"/>
            <a:endParaRPr lang="en-US" sz="1400" dirty="0">
              <a:solidFill>
                <a:schemeClr val="tx2"/>
              </a:solidFill>
            </a:endParaRPr>
          </a:p>
          <a:p>
            <a:r>
              <a:rPr lang="en-US" dirty="0"/>
              <a:t>Why is a consolidation required?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System operating for ~20 years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Aging of electronics -&gt; performance and reliability issues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Limited spares -&gt; long run maintenance compromised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Complicated calibration </a:t>
            </a:r>
            <a:r>
              <a:rPr lang="en-GB" sz="1600" dirty="0">
                <a:solidFill>
                  <a:schemeClr val="tx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procedures</a:t>
            </a:r>
          </a:p>
        </p:txBody>
      </p:sp>
      <p:pic>
        <p:nvPicPr>
          <p:cNvPr id="17" name="Picture 16" descr="layout">
            <a:extLst>
              <a:ext uri="{FF2B5EF4-FFF2-40B4-BE49-F238E27FC236}">
                <a16:creationId xmlns:a16="http://schemas.microsoft.com/office/drawing/2014/main" id="{BC88F150-B6FC-582B-B893-2703A0939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748456" y="3651162"/>
            <a:ext cx="2247261" cy="23652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0F0FD5-2AF5-C6EA-119F-299F116A00EC}"/>
              </a:ext>
            </a:extLst>
          </p:cNvPr>
          <p:cNvCxnSpPr>
            <a:cxnSpLocks/>
          </p:cNvCxnSpPr>
          <p:nvPr/>
        </p:nvCxnSpPr>
        <p:spPr bwMode="auto">
          <a:xfrm>
            <a:off x="11259010" y="3356992"/>
            <a:ext cx="0" cy="2600445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202000-A4AB-292E-F65D-69ADD9352BBD}"/>
              </a:ext>
            </a:extLst>
          </p:cNvPr>
          <p:cNvCxnSpPr>
            <a:cxnSpLocks/>
          </p:cNvCxnSpPr>
          <p:nvPr/>
        </p:nvCxnSpPr>
        <p:spPr bwMode="auto">
          <a:xfrm>
            <a:off x="11370665" y="3415810"/>
            <a:ext cx="66565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B4C148F-8602-B8EB-392B-34227906954F}"/>
              </a:ext>
            </a:extLst>
          </p:cNvPr>
          <p:cNvCxnSpPr>
            <a:cxnSpLocks/>
          </p:cNvCxnSpPr>
          <p:nvPr/>
        </p:nvCxnSpPr>
        <p:spPr bwMode="auto">
          <a:xfrm flipH="1">
            <a:off x="10560496" y="3410377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47987A0-11FF-C334-72D8-7D847AE1F32D}"/>
              </a:ext>
            </a:extLst>
          </p:cNvPr>
          <p:cNvSpPr txBox="1"/>
          <p:nvPr/>
        </p:nvSpPr>
        <p:spPr bwMode="auto">
          <a:xfrm>
            <a:off x="10530706" y="3440033"/>
            <a:ext cx="74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Surface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1359BB-1798-F213-06DB-7036D3D2BDC7}"/>
              </a:ext>
            </a:extLst>
          </p:cNvPr>
          <p:cNvSpPr txBox="1"/>
          <p:nvPr/>
        </p:nvSpPr>
        <p:spPr bwMode="auto">
          <a:xfrm>
            <a:off x="11286452" y="3440033"/>
            <a:ext cx="74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Tunnel</a:t>
            </a:r>
            <a:endParaRPr lang="en-GB" sz="1200" dirty="0"/>
          </a:p>
        </p:txBody>
      </p:sp>
      <p:pic>
        <p:nvPicPr>
          <p:cNvPr id="23" name="Picture 22" descr="Diagram&#10;&#10;Description automatically generated">
            <a:extLst>
              <a:ext uri="{FF2B5EF4-FFF2-40B4-BE49-F238E27FC236}">
                <a16:creationId xmlns:a16="http://schemas.microsoft.com/office/drawing/2014/main" id="{323D74A6-90C8-C5D4-82C2-07AA655418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81" t="20801" r="29292" b="25987"/>
          <a:stretch/>
        </p:blipFill>
        <p:spPr bwMode="auto">
          <a:xfrm>
            <a:off x="6702765" y="171451"/>
            <a:ext cx="4556245" cy="322406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47D8C78-C836-E2D0-0CB8-380439A5EB06}"/>
              </a:ext>
            </a:extLst>
          </p:cNvPr>
          <p:cNvSpPr>
            <a:spLocks/>
          </p:cNvSpPr>
          <p:nvPr/>
        </p:nvSpPr>
        <p:spPr>
          <a:xfrm>
            <a:off x="7854893" y="143827"/>
            <a:ext cx="720080" cy="377229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C6B74A-BD6F-7C51-03B2-FF443078E701}"/>
              </a:ext>
            </a:extLst>
          </p:cNvPr>
          <p:cNvSpPr>
            <a:spLocks/>
          </p:cNvSpPr>
          <p:nvPr/>
        </p:nvSpPr>
        <p:spPr>
          <a:xfrm>
            <a:off x="6702765" y="1097120"/>
            <a:ext cx="369252" cy="236150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9857E91-AD01-12FF-0709-3148BF6F97C6}"/>
              </a:ext>
            </a:extLst>
          </p:cNvPr>
          <p:cNvSpPr>
            <a:spLocks/>
          </p:cNvSpPr>
          <p:nvPr/>
        </p:nvSpPr>
        <p:spPr>
          <a:xfrm>
            <a:off x="10984419" y="1025112"/>
            <a:ext cx="432048" cy="236149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531464C-B9B2-46BC-32DF-5AF20A9BD4CD}"/>
              </a:ext>
            </a:extLst>
          </p:cNvPr>
          <p:cNvSpPr txBox="1"/>
          <p:nvPr/>
        </p:nvSpPr>
        <p:spPr bwMode="auto">
          <a:xfrm>
            <a:off x="7320136" y="5996004"/>
            <a:ext cx="2006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Tunnel installation</a:t>
            </a:r>
            <a:endParaRPr lang="en-GB" dirty="0"/>
          </a:p>
        </p:txBody>
      </p:sp>
      <p:pic>
        <p:nvPicPr>
          <p:cNvPr id="28" name="Picture 27" descr="DSCN0719">
            <a:extLst>
              <a:ext uri="{FF2B5EF4-FFF2-40B4-BE49-F238E27FC236}">
                <a16:creationId xmlns:a16="http://schemas.microsoft.com/office/drawing/2014/main" id="{09DDBC80-869D-C5A1-1FBA-2CD8418CE4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8" t="5296" r="15092" b="13291"/>
          <a:stretch/>
        </p:blipFill>
        <p:spPr bwMode="auto">
          <a:xfrm>
            <a:off x="6962944" y="3710176"/>
            <a:ext cx="2557430" cy="2247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392555-9D2C-C806-B4AB-E89DF844C6CC}"/>
              </a:ext>
            </a:extLst>
          </p:cNvPr>
          <p:cNvSpPr txBox="1"/>
          <p:nvPr/>
        </p:nvSpPr>
        <p:spPr bwMode="auto">
          <a:xfrm>
            <a:off x="9626926" y="5991282"/>
            <a:ext cx="2557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BE &amp; FE readout electronics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09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6A511FA-3A0A-38BF-CCE4-FB603FDAD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526302"/>
            <a:ext cx="11376025" cy="751151"/>
          </a:xfrm>
        </p:spPr>
        <p:txBody>
          <a:bodyPr/>
          <a:lstStyle/>
          <a:p>
            <a:pPr algn="ctr"/>
            <a:r>
              <a:rPr lang="en-GB" sz="3600" dirty="0"/>
              <a:t>Rad-Tol COTSs Qualification for LHC BPM CONS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8F71F4-3A4A-A1C9-5B39-D96E020550AB}"/>
              </a:ext>
            </a:extLst>
          </p:cNvPr>
          <p:cNvSpPr txBox="1"/>
          <p:nvPr/>
        </p:nvSpPr>
        <p:spPr bwMode="auto">
          <a:xfrm>
            <a:off x="622858" y="2204864"/>
            <a:ext cx="842547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Agenda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Introduction &amp; Motivation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LHC BPM Consolidation project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Radiation qualification of Commercial Off The Shelf (COTS) components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n w="6350">
                  <a:solidFill>
                    <a:schemeClr val="accent1"/>
                  </a:solidFill>
                </a:ln>
                <a:noFill/>
              </a:rPr>
              <a:t>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14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BFDBB14-5A9A-8647-9F95-69B2854417A3}"/>
              </a:ext>
            </a:extLst>
          </p:cNvPr>
          <p:cNvGrpSpPr/>
          <p:nvPr/>
        </p:nvGrpSpPr>
        <p:grpSpPr>
          <a:xfrm>
            <a:off x="2351584" y="3702055"/>
            <a:ext cx="7679992" cy="405108"/>
            <a:chOff x="2610230" y="3220518"/>
            <a:chExt cx="7679992" cy="40510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E111AEC-3244-8AAB-8E7A-14CF18B8FD9E}"/>
                </a:ext>
              </a:extLst>
            </p:cNvPr>
            <p:cNvSpPr txBox="1"/>
            <p:nvPr/>
          </p:nvSpPr>
          <p:spPr bwMode="auto">
            <a:xfrm>
              <a:off x="2610230" y="3220518"/>
              <a:ext cx="7679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4C4C4C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Increased luminosity in HL-LHC operation               Higher radiation levels</a:t>
              </a:r>
              <a:endParaRPr kumimoji="0" lang="it-IT" sz="22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B185F42B-FD47-6F8D-AE6C-202B7B477C00}"/>
                </a:ext>
              </a:extLst>
            </p:cNvPr>
            <p:cNvSpPr/>
            <p:nvPr/>
          </p:nvSpPr>
          <p:spPr bwMode="auto">
            <a:xfrm>
              <a:off x="6826758" y="3251333"/>
              <a:ext cx="504056" cy="374293"/>
            </a:xfrm>
            <a:prstGeom prst="rightArrow">
              <a:avLst/>
            </a:prstGeom>
            <a:gradFill>
              <a:gsLst>
                <a:gs pos="0">
                  <a:srgbClr val="0C377B">
                    <a:tint val="73000"/>
                    <a:satMod val="150000"/>
                  </a:srgbClr>
                </a:gs>
                <a:gs pos="25000">
                  <a:srgbClr val="0C377B">
                    <a:tint val="96000"/>
                    <a:shade val="80000"/>
                    <a:satMod val="105000"/>
                  </a:srgbClr>
                </a:gs>
                <a:gs pos="38000">
                  <a:srgbClr val="0C377B">
                    <a:tint val="96000"/>
                    <a:shade val="59000"/>
                    <a:satMod val="120000"/>
                  </a:srgbClr>
                </a:gs>
                <a:gs pos="55000">
                  <a:srgbClr val="0C377B">
                    <a:shade val="57000"/>
                    <a:satMod val="120000"/>
                  </a:srgbClr>
                </a:gs>
                <a:gs pos="80000">
                  <a:srgbClr val="0C377B">
                    <a:shade val="56000"/>
                    <a:satMod val="145000"/>
                  </a:srgbClr>
                </a:gs>
                <a:gs pos="88000">
                  <a:srgbClr val="0C377B">
                    <a:shade val="63000"/>
                    <a:satMod val="160000"/>
                  </a:srgbClr>
                </a:gs>
                <a:gs pos="100000">
                  <a:srgbClr val="0C377B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C377B">
                  <a:shade val="60000"/>
                  <a:satMod val="30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1C36C92-B805-F520-F7E5-6C400637C4B6}"/>
              </a:ext>
            </a:extLst>
          </p:cNvPr>
          <p:cNvSpPr txBox="1"/>
          <p:nvPr/>
        </p:nvSpPr>
        <p:spPr bwMode="auto">
          <a:xfrm>
            <a:off x="2141060" y="5814384"/>
            <a:ext cx="8136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Values 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extracted from the “Radiation level specification document for HL-LHC” (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EDMS 2302154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B4FDC73-79A4-1662-3CFB-C40896B77C8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95261" y="166280"/>
            <a:ext cx="11380787" cy="68761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chemeClr val="tx1"/>
                </a:solidFill>
                <a:latin typeface="Arial"/>
              </a:rPr>
              <a:t>LHC BPM Consolidation Project – </a:t>
            </a:r>
            <a:r>
              <a:rPr lang="it-IT" sz="2400" dirty="0">
                <a:solidFill>
                  <a:schemeClr val="tx1"/>
                </a:solidFill>
                <a:latin typeface="Arial"/>
              </a:rPr>
              <a:t>Radiation Environment</a:t>
            </a:r>
          </a:p>
        </p:txBody>
      </p:sp>
      <p:graphicFrame>
        <p:nvGraphicFramePr>
          <p:cNvPr id="26" name="Table 27">
            <a:extLst>
              <a:ext uri="{FF2B5EF4-FFF2-40B4-BE49-F238E27FC236}">
                <a16:creationId xmlns:a16="http://schemas.microsoft.com/office/drawing/2014/main" id="{B9F7D416-9096-807A-F731-22313312F6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500397"/>
              </p:ext>
            </p:extLst>
          </p:nvPr>
        </p:nvGraphicFramePr>
        <p:xfrm>
          <a:off x="1487488" y="4296038"/>
          <a:ext cx="9444048" cy="14833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399704">
                  <a:extLst>
                    <a:ext uri="{9D8B030D-6E8A-4147-A177-3AD203B41FA5}">
                      <a16:colId xmlns:a16="http://schemas.microsoft.com/office/drawing/2014/main" val="3567080604"/>
                    </a:ext>
                  </a:extLst>
                </a:gridCol>
                <a:gridCol w="1876837">
                  <a:extLst>
                    <a:ext uri="{9D8B030D-6E8A-4147-A177-3AD203B41FA5}">
                      <a16:colId xmlns:a16="http://schemas.microsoft.com/office/drawing/2014/main" val="4149779327"/>
                    </a:ext>
                  </a:extLst>
                </a:gridCol>
                <a:gridCol w="2134906">
                  <a:extLst>
                    <a:ext uri="{9D8B030D-6E8A-4147-A177-3AD203B41FA5}">
                      <a16:colId xmlns:a16="http://schemas.microsoft.com/office/drawing/2014/main" val="4073675829"/>
                    </a:ext>
                  </a:extLst>
                </a:gridCol>
                <a:gridCol w="2055835">
                  <a:extLst>
                    <a:ext uri="{9D8B030D-6E8A-4147-A177-3AD203B41FA5}">
                      <a16:colId xmlns:a16="http://schemas.microsoft.com/office/drawing/2014/main" val="2779943757"/>
                    </a:ext>
                  </a:extLst>
                </a:gridCol>
                <a:gridCol w="1976766">
                  <a:extLst>
                    <a:ext uri="{9D8B030D-6E8A-4147-A177-3AD203B41FA5}">
                      <a16:colId xmlns:a16="http://schemas.microsoft.com/office/drawing/2014/main" val="80992800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/>
                        <a:t>Expected annual (360 fb</a:t>
                      </a:r>
                      <a:r>
                        <a:rPr lang="en-GB" baseline="30000" dirty="0"/>
                        <a:t>-1</a:t>
                      </a:r>
                      <a:r>
                        <a:rPr lang="en-GB" dirty="0"/>
                        <a:t>) HL-LHC radiation levels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644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TID (Gy)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HEH (cm</a:t>
                      </a:r>
                      <a:r>
                        <a:rPr lang="en-GB" b="1" baseline="30000" dirty="0"/>
                        <a:t>-2</a:t>
                      </a:r>
                      <a:r>
                        <a:rPr lang="en-GB" b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Th. Neut. (cm</a:t>
                      </a:r>
                      <a:r>
                        <a:rPr lang="en-GB" b="1" baseline="30000" dirty="0"/>
                        <a:t>-2</a:t>
                      </a:r>
                      <a:r>
                        <a:rPr lang="en-GB" b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1MeVn-eq (cm</a:t>
                      </a:r>
                      <a:r>
                        <a:rPr lang="en-GB" b="1" baseline="30000" dirty="0"/>
                        <a:t>-2</a:t>
                      </a:r>
                      <a:r>
                        <a:rPr lang="en-GB" b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177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Arcs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2.4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1.2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1.6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315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25 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1.4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10 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1.2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11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7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10 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49042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A3B0394-BD14-872B-FDBD-CC8D47C6D8EF}"/>
              </a:ext>
            </a:extLst>
          </p:cNvPr>
          <p:cNvSpPr txBox="1"/>
          <p:nvPr/>
        </p:nvSpPr>
        <p:spPr bwMode="auto">
          <a:xfrm>
            <a:off x="2141060" y="3055663"/>
            <a:ext cx="81369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Values 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extracted from “CERN-ACC-NOTE-2018-088 “ and calculated with 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EDMS 2302154</a:t>
            </a:r>
            <a:r>
              <a:rPr lang="en-GB" sz="1400" b="1" dirty="0">
                <a:solidFill>
                  <a:srgbClr val="4C4C4C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</a:endParaRPr>
          </a:p>
        </p:txBody>
      </p:sp>
      <p:graphicFrame>
        <p:nvGraphicFramePr>
          <p:cNvPr id="4" name="Table 27">
            <a:extLst>
              <a:ext uri="{FF2B5EF4-FFF2-40B4-BE49-F238E27FC236}">
                <a16:creationId xmlns:a16="http://schemas.microsoft.com/office/drawing/2014/main" id="{64DCB36A-C208-0E46-7E97-1CABCCEF2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131017"/>
              </p:ext>
            </p:extLst>
          </p:nvPr>
        </p:nvGraphicFramePr>
        <p:xfrm>
          <a:off x="1487488" y="1528109"/>
          <a:ext cx="9444048" cy="14833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399704">
                  <a:extLst>
                    <a:ext uri="{9D8B030D-6E8A-4147-A177-3AD203B41FA5}">
                      <a16:colId xmlns:a16="http://schemas.microsoft.com/office/drawing/2014/main" val="3567080604"/>
                    </a:ext>
                  </a:extLst>
                </a:gridCol>
                <a:gridCol w="1876837">
                  <a:extLst>
                    <a:ext uri="{9D8B030D-6E8A-4147-A177-3AD203B41FA5}">
                      <a16:colId xmlns:a16="http://schemas.microsoft.com/office/drawing/2014/main" val="4149779327"/>
                    </a:ext>
                  </a:extLst>
                </a:gridCol>
                <a:gridCol w="2134906">
                  <a:extLst>
                    <a:ext uri="{9D8B030D-6E8A-4147-A177-3AD203B41FA5}">
                      <a16:colId xmlns:a16="http://schemas.microsoft.com/office/drawing/2014/main" val="4073675829"/>
                    </a:ext>
                  </a:extLst>
                </a:gridCol>
                <a:gridCol w="2055835">
                  <a:extLst>
                    <a:ext uri="{9D8B030D-6E8A-4147-A177-3AD203B41FA5}">
                      <a16:colId xmlns:a16="http://schemas.microsoft.com/office/drawing/2014/main" val="2779943757"/>
                    </a:ext>
                  </a:extLst>
                </a:gridCol>
                <a:gridCol w="1976766">
                  <a:extLst>
                    <a:ext uri="{9D8B030D-6E8A-4147-A177-3AD203B41FA5}">
                      <a16:colId xmlns:a16="http://schemas.microsoft.com/office/drawing/2014/main" val="80992800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/>
                        <a:t>Current annual (360 fb</a:t>
                      </a:r>
                      <a:r>
                        <a:rPr lang="en-GB" baseline="30000" dirty="0"/>
                        <a:t>-1</a:t>
                      </a:r>
                      <a:r>
                        <a:rPr lang="en-GB" dirty="0"/>
                        <a:t>) LHC radiation levels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644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TID (Gy)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HEH (cm</a:t>
                      </a:r>
                      <a:r>
                        <a:rPr lang="en-GB" b="1" baseline="30000" dirty="0"/>
                        <a:t>-2</a:t>
                      </a:r>
                      <a:r>
                        <a:rPr lang="en-GB" b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Th. Neut. (cm</a:t>
                      </a:r>
                      <a:r>
                        <a:rPr lang="en-GB" b="1" baseline="30000" dirty="0"/>
                        <a:t>-2</a:t>
                      </a:r>
                      <a:r>
                        <a:rPr lang="en-GB" b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1MeVn-eq (cm</a:t>
                      </a:r>
                      <a:r>
                        <a:rPr lang="en-GB" b="1" baseline="30000" dirty="0"/>
                        <a:t>-2</a:t>
                      </a:r>
                      <a:r>
                        <a:rPr lang="en-GB" b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177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Arcs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5.0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5.0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5.0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315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4.8 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4.8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9 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4.8·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10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4.8 · 10</a:t>
                      </a:r>
                      <a:r>
                        <a:rPr lang="en-GB" baseline="30000" dirty="0">
                          <a:solidFill>
                            <a:srgbClr val="000000"/>
                          </a:solidFill>
                        </a:rPr>
                        <a:t>10 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(max.)</a:t>
                      </a:r>
                      <a:endParaRPr lang="en-GB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4904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F1E5D9A-4E32-6E8D-0AF4-18EF92E0DD7E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380787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it-IT" sz="2400" b="1" dirty="0">
                <a:solidFill>
                  <a:schemeClr val="tx1"/>
                </a:solidFill>
                <a:latin typeface="Arial"/>
              </a:rPr>
              <a:t>LHC BPM Consolidation Project – </a:t>
            </a:r>
            <a:r>
              <a:rPr lang="it-IT" sz="2400" dirty="0">
                <a:solidFill>
                  <a:schemeClr val="tx1"/>
                </a:solidFill>
                <a:latin typeface="Arial"/>
              </a:rPr>
              <a:t>Architecture</a:t>
            </a: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EBD0CE-BA4A-E817-5EB0-17035D25D89C}"/>
              </a:ext>
            </a:extLst>
          </p:cNvPr>
          <p:cNvSpPr txBox="1"/>
          <p:nvPr/>
        </p:nvSpPr>
        <p:spPr bwMode="auto">
          <a:xfrm>
            <a:off x="37195" y="945530"/>
            <a:ext cx="6972255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>
              <a:solidFill>
                <a:srgbClr val="4C4C4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1200" dirty="0">
              <a:solidFill>
                <a:srgbClr val="4C4C4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Reuse of current infrastructure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BPMs pick-ups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Cryo-cables, Coaxial cables &amp; Optical fibres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Slow control fieldbus (WorldFIP) </a:t>
            </a:r>
          </a:p>
          <a:p>
            <a:pPr lvl="1"/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Front-End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Exposed to radiation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Slow control interface: </a:t>
            </a:r>
            <a:r>
              <a:rPr lang="en-GB" sz="1600" dirty="0" err="1">
                <a:solidFill>
                  <a:schemeClr val="tx2"/>
                </a:solidFill>
              </a:rPr>
              <a:t>NanoFIP</a:t>
            </a:r>
            <a:r>
              <a:rPr lang="en-GB" sz="1600" dirty="0">
                <a:solidFill>
                  <a:schemeClr val="tx2"/>
                </a:solidFill>
              </a:rPr>
              <a:t> FMC (</a:t>
            </a:r>
            <a:r>
              <a:rPr lang="en-GB" sz="1600" dirty="0">
                <a:solidFill>
                  <a:srgbClr val="7030A0"/>
                </a:solidFill>
              </a:rPr>
              <a:t>developed by BE-CEM</a:t>
            </a:r>
            <a:r>
              <a:rPr lang="en-GB" sz="16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chemeClr val="tx2"/>
                </a:solidFill>
              </a:rPr>
              <a:t>Crate shared with BLM (</a:t>
            </a:r>
            <a:r>
              <a:rPr lang="en-GB" sz="1600" dirty="0">
                <a:solidFill>
                  <a:srgbClr val="7030A0"/>
                </a:solidFill>
              </a:rPr>
              <a:t>developed by SY-BI-BL</a:t>
            </a:r>
            <a:r>
              <a:rPr lang="en-GB" sz="1600" dirty="0">
                <a:solidFill>
                  <a:schemeClr val="tx2"/>
                </a:solidFill>
              </a:rPr>
              <a:t>)</a:t>
            </a:r>
          </a:p>
          <a:p>
            <a:pPr lvl="1"/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Optical link for data read-out (</a:t>
            </a:r>
            <a:r>
              <a:rPr lang="en-GB" sz="1600" dirty="0">
                <a:solidFill>
                  <a:srgbClr val="7030A0"/>
                </a:solidFill>
              </a:rPr>
              <a:t>in collaboration with EP-ESE</a:t>
            </a:r>
            <a:r>
              <a:rPr lang="en-GB" sz="1600" dirty="0">
                <a:solidFill>
                  <a:schemeClr val="tx2"/>
                </a:solidFill>
              </a:rPr>
              <a:t>)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Back-End TBD</a:t>
            </a:r>
          </a:p>
          <a:p>
            <a:endParaRPr lang="en-GB" sz="1400" dirty="0">
              <a:solidFill>
                <a:srgbClr val="4C4C4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4C4C4C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6A6B32C5-D59C-1F3E-924E-F6921B74B0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39618" y="1157221"/>
            <a:ext cx="3369779" cy="1263667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54F3C42E-4AD1-A8A0-B647-4875CDE64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246517" y="586009"/>
            <a:ext cx="2914455" cy="255173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90C8BE-E6A4-DE93-2797-C6231FB553C6}"/>
              </a:ext>
            </a:extLst>
          </p:cNvPr>
          <p:cNvCxnSpPr>
            <a:cxnSpLocks/>
          </p:cNvCxnSpPr>
          <p:nvPr/>
        </p:nvCxnSpPr>
        <p:spPr bwMode="auto">
          <a:xfrm flipH="1">
            <a:off x="10996378" y="3486370"/>
            <a:ext cx="21566" cy="2471067"/>
          </a:xfrm>
          <a:prstGeom prst="line">
            <a:avLst/>
          </a:prstGeom>
          <a:ln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66A7D2-13E9-2232-8448-D1C438015149}"/>
              </a:ext>
            </a:extLst>
          </p:cNvPr>
          <p:cNvCxnSpPr>
            <a:cxnSpLocks/>
          </p:cNvCxnSpPr>
          <p:nvPr/>
        </p:nvCxnSpPr>
        <p:spPr bwMode="auto">
          <a:xfrm>
            <a:off x="11144375" y="3559826"/>
            <a:ext cx="66565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A60520-4DED-AB73-161A-2733616DE229}"/>
              </a:ext>
            </a:extLst>
          </p:cNvPr>
          <p:cNvCxnSpPr>
            <a:cxnSpLocks/>
          </p:cNvCxnSpPr>
          <p:nvPr/>
        </p:nvCxnSpPr>
        <p:spPr bwMode="auto">
          <a:xfrm flipH="1">
            <a:off x="10297864" y="3554393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D090D7B-F2FA-5629-DD8F-A5D18A090FE8}"/>
              </a:ext>
            </a:extLst>
          </p:cNvPr>
          <p:cNvSpPr txBox="1"/>
          <p:nvPr/>
        </p:nvSpPr>
        <p:spPr bwMode="auto">
          <a:xfrm>
            <a:off x="10268074" y="3584049"/>
            <a:ext cx="74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Surface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A783BE-08E5-C37B-75D1-6F0B9C2A1646}"/>
              </a:ext>
            </a:extLst>
          </p:cNvPr>
          <p:cNvSpPr txBox="1"/>
          <p:nvPr/>
        </p:nvSpPr>
        <p:spPr bwMode="auto">
          <a:xfrm>
            <a:off x="11060162" y="3584049"/>
            <a:ext cx="749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Tunnel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D607D-7328-70C2-E6D4-6ADDAA24B17D}"/>
              </a:ext>
            </a:extLst>
          </p:cNvPr>
          <p:cNvSpPr txBox="1"/>
          <p:nvPr/>
        </p:nvSpPr>
        <p:spPr bwMode="auto">
          <a:xfrm>
            <a:off x="9696400" y="6006845"/>
            <a:ext cx="2557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BE &amp; FE readout electronics</a:t>
            </a:r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FE71591-14DE-4436-65E6-F5863D13457F}"/>
              </a:ext>
            </a:extLst>
          </p:cNvPr>
          <p:cNvGrpSpPr/>
          <p:nvPr/>
        </p:nvGrpSpPr>
        <p:grpSpPr>
          <a:xfrm>
            <a:off x="5663951" y="3661836"/>
            <a:ext cx="3864280" cy="2468140"/>
            <a:chOff x="5346720" y="3436617"/>
            <a:chExt cx="4384522" cy="261751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F7AE69F-2B7E-E90C-159E-32061A427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4266" y="3436617"/>
              <a:ext cx="3986976" cy="2220199"/>
            </a:xfrm>
            <a:prstGeom prst="rect">
              <a:avLst/>
            </a:prstGeom>
          </p:spPr>
        </p:pic>
        <p:sp>
          <p:nvSpPr>
            <p:cNvPr id="18" name="Parallelogram 17">
              <a:extLst>
                <a:ext uri="{FF2B5EF4-FFF2-40B4-BE49-F238E27FC236}">
                  <a16:creationId xmlns:a16="http://schemas.microsoft.com/office/drawing/2014/main" id="{EE6B6D75-CD62-6596-2620-EBB6D6F5C893}"/>
                </a:ext>
              </a:extLst>
            </p:cNvPr>
            <p:cNvSpPr/>
            <p:nvPr/>
          </p:nvSpPr>
          <p:spPr>
            <a:xfrm rot="5400000">
              <a:off x="6199294" y="4300242"/>
              <a:ext cx="872911" cy="780048"/>
            </a:xfrm>
            <a:prstGeom prst="parallelogram">
              <a:avLst>
                <a:gd name="adj" fmla="val 14169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Parallelogram 18">
              <a:extLst>
                <a:ext uri="{FF2B5EF4-FFF2-40B4-BE49-F238E27FC236}">
                  <a16:creationId xmlns:a16="http://schemas.microsoft.com/office/drawing/2014/main" id="{60F03C9D-7A84-3907-6ABE-1A3356A8BE15}"/>
                </a:ext>
              </a:extLst>
            </p:cNvPr>
            <p:cNvSpPr/>
            <p:nvPr/>
          </p:nvSpPr>
          <p:spPr>
            <a:xfrm rot="5400000">
              <a:off x="7100064" y="4309529"/>
              <a:ext cx="891484" cy="1002919"/>
            </a:xfrm>
            <a:prstGeom prst="parallelogram">
              <a:avLst>
                <a:gd name="adj" fmla="val 14169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247F5C0-33DC-D3F4-519B-45A114E82E91}"/>
                </a:ext>
              </a:extLst>
            </p:cNvPr>
            <p:cNvCxnSpPr/>
            <p:nvPr/>
          </p:nvCxnSpPr>
          <p:spPr>
            <a:xfrm flipV="1">
              <a:off x="6152863" y="5033859"/>
              <a:ext cx="260016" cy="66861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25934AD-0773-C465-D537-1B8356BBACA5}"/>
                </a:ext>
              </a:extLst>
            </p:cNvPr>
            <p:cNvCxnSpPr/>
            <p:nvPr/>
          </p:nvCxnSpPr>
          <p:spPr>
            <a:xfrm flipV="1">
              <a:off x="7124859" y="5188247"/>
              <a:ext cx="216649" cy="55137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F60BF37-FA02-434B-96B6-3FCC5389BBC6}"/>
                </a:ext>
              </a:extLst>
            </p:cNvPr>
            <p:cNvSpPr txBox="1"/>
            <p:nvPr/>
          </p:nvSpPr>
          <p:spPr>
            <a:xfrm>
              <a:off x="5346720" y="5695088"/>
              <a:ext cx="1399514" cy="359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BLM side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E667BD-615C-D4FA-43A4-1D8ADB6710F2}"/>
                </a:ext>
              </a:extLst>
            </p:cNvPr>
            <p:cNvSpPr txBox="1"/>
            <p:nvPr/>
          </p:nvSpPr>
          <p:spPr>
            <a:xfrm>
              <a:off x="6522441" y="5684050"/>
              <a:ext cx="13047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BPM side</a:t>
              </a:r>
            </a:p>
          </p:txBody>
        </p:sp>
      </p:grp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9208A680-82F1-6B1F-284D-C799799CEA99}"/>
              </a:ext>
            </a:extLst>
          </p:cNvPr>
          <p:cNvSpPr txBox="1">
            <a:spLocks/>
          </p:cNvSpPr>
          <p:nvPr/>
        </p:nvSpPr>
        <p:spPr bwMode="auto">
          <a:xfrm>
            <a:off x="6528048" y="3486370"/>
            <a:ext cx="3130477" cy="230662"/>
          </a:xfrm>
          <a:prstGeom prst="rect">
            <a:avLst/>
          </a:prstGeom>
        </p:spPr>
        <p:txBody>
          <a:bodyPr vert="horz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3D model courtesy of William Vigano (SY-BI-BL)</a:t>
            </a:r>
            <a:endParaRPr kumimoji="0" lang="en-US" sz="10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02DD31-D4F7-60E4-CB91-444B65F77BFE}"/>
              </a:ext>
            </a:extLst>
          </p:cNvPr>
          <p:cNvSpPr txBox="1"/>
          <p:nvPr/>
        </p:nvSpPr>
        <p:spPr bwMode="auto">
          <a:xfrm>
            <a:off x="6816080" y="5996004"/>
            <a:ext cx="2006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Tunnel installation</a:t>
            </a:r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1C7A4A-8378-1072-B653-74C2D8433DC6}"/>
              </a:ext>
            </a:extLst>
          </p:cNvPr>
          <p:cNvSpPr/>
          <p:nvPr/>
        </p:nvSpPr>
        <p:spPr>
          <a:xfrm>
            <a:off x="9914582" y="3904570"/>
            <a:ext cx="702494" cy="1865328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B28F89E-7B89-D11A-D98B-7029A15FE674}"/>
              </a:ext>
            </a:extLst>
          </p:cNvPr>
          <p:cNvSpPr/>
          <p:nvPr/>
        </p:nvSpPr>
        <p:spPr>
          <a:xfrm>
            <a:off x="9977799" y="4537592"/>
            <a:ext cx="576059" cy="504056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50702E5-0999-C5FF-D621-931ECDD6C8B9}"/>
              </a:ext>
            </a:extLst>
          </p:cNvPr>
          <p:cNvSpPr/>
          <p:nvPr/>
        </p:nvSpPr>
        <p:spPr bwMode="auto">
          <a:xfrm>
            <a:off x="11385543" y="3910224"/>
            <a:ext cx="702494" cy="1865328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22E9576-3C98-6A09-22AA-60C26864E0ED}"/>
              </a:ext>
            </a:extLst>
          </p:cNvPr>
          <p:cNvSpPr/>
          <p:nvPr/>
        </p:nvSpPr>
        <p:spPr bwMode="auto">
          <a:xfrm>
            <a:off x="11448760" y="4543246"/>
            <a:ext cx="576059" cy="504056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3540A9E-E387-B626-A5F8-4BE60EC5FCF6}"/>
              </a:ext>
            </a:extLst>
          </p:cNvPr>
          <p:cNvCxnSpPr>
            <a:stCxn id="31" idx="1"/>
            <a:endCxn id="26" idx="3"/>
          </p:cNvCxnSpPr>
          <p:nvPr/>
        </p:nvCxnSpPr>
        <p:spPr>
          <a:xfrm flipH="1" flipV="1">
            <a:off x="10617076" y="4837234"/>
            <a:ext cx="768467" cy="565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753F569E-273B-43A5-3530-AE6619F69978}"/>
              </a:ext>
            </a:extLst>
          </p:cNvPr>
          <p:cNvSpPr/>
          <p:nvPr/>
        </p:nvSpPr>
        <p:spPr>
          <a:xfrm>
            <a:off x="10892978" y="4552457"/>
            <a:ext cx="223838" cy="276999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3B718E8-E2FC-E7C9-CE5C-6AC70214A513}"/>
              </a:ext>
            </a:extLst>
          </p:cNvPr>
          <p:cNvSpPr txBox="1"/>
          <p:nvPr/>
        </p:nvSpPr>
        <p:spPr bwMode="auto">
          <a:xfrm>
            <a:off x="6285739" y="853172"/>
            <a:ext cx="2006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Cryo-cables</a:t>
            </a:r>
            <a:endParaRPr lang="en-GB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BEBEDD3-97DC-9469-153F-DA4EAD216933}"/>
              </a:ext>
            </a:extLst>
          </p:cNvPr>
          <p:cNvSpPr txBox="1"/>
          <p:nvPr/>
        </p:nvSpPr>
        <p:spPr bwMode="auto">
          <a:xfrm>
            <a:off x="9795953" y="289783"/>
            <a:ext cx="2006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dirty="0"/>
              <a:t>BPM pick-ups</a:t>
            </a:r>
            <a:endParaRPr lang="en-GB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95A926E-53FD-5A3B-3F61-B450BEBB975A}"/>
              </a:ext>
            </a:extLst>
          </p:cNvPr>
          <p:cNvSpPr/>
          <p:nvPr/>
        </p:nvSpPr>
        <p:spPr>
          <a:xfrm>
            <a:off x="9914582" y="1412776"/>
            <a:ext cx="1895450" cy="14798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303" name="Content Placeholder 156">
            <a:extLst>
              <a:ext uri="{FF2B5EF4-FFF2-40B4-BE49-F238E27FC236}">
                <a16:creationId xmlns:a16="http://schemas.microsoft.com/office/drawing/2014/main" id="{A27AB0D6-607C-B988-F660-FFBF284B2542}"/>
              </a:ext>
            </a:extLst>
          </p:cNvPr>
          <p:cNvSpPr txBox="1">
            <a:spLocks/>
          </p:cNvSpPr>
          <p:nvPr/>
        </p:nvSpPr>
        <p:spPr bwMode="auto">
          <a:xfrm>
            <a:off x="609601" y="1245522"/>
            <a:ext cx="10968567" cy="4821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marR="0" lvl="0" indent="-225425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  <a:p>
            <a:pPr marL="225425" marR="0" lvl="0" indent="-225425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n-GB" sz="30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  <a:p>
            <a:pPr marL="225425" marR="0" lvl="0" indent="-225425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n-GB" sz="30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  <a:p>
            <a:pPr marL="225425" marR="0" lvl="0" indent="-225425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n-GB" sz="30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  <a:p>
            <a:pPr marL="225425" marR="0" lvl="0" indent="-225425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n-GB" sz="3000" b="0" i="0" u="none" strike="noStrike" kern="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GB" sz="30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3D371552-3013-876C-99F9-1FE5DF2875B4}"/>
              </a:ext>
            </a:extLst>
          </p:cNvPr>
          <p:cNvSpPr txBox="1">
            <a:spLocks/>
          </p:cNvSpPr>
          <p:nvPr/>
        </p:nvSpPr>
        <p:spPr>
          <a:xfrm>
            <a:off x="47329" y="834431"/>
            <a:ext cx="1033003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chemeClr val="tx2"/>
                </a:solidFill>
              </a:rPr>
              <a:t>BPM pick-ups as current system</a:t>
            </a:r>
          </a:p>
          <a:p>
            <a:pPr marL="2857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chemeClr val="tx2"/>
                </a:solidFill>
              </a:rPr>
              <a:t>Analog Front-End TBD</a:t>
            </a:r>
          </a:p>
          <a:p>
            <a:pPr marL="2857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dirty="0">
                <a:solidFill>
                  <a:schemeClr val="tx2"/>
                </a:solidFill>
              </a:rPr>
              <a:t>Digital Front-End:</a:t>
            </a:r>
          </a:p>
          <a:p>
            <a:pPr marL="742950" lvl="2" indent="-285750">
              <a:buFont typeface="Courier New" panose="02070309020205020404" pitchFamily="49" charset="0"/>
              <a:buChar char="o"/>
              <a:defRPr/>
            </a:pPr>
            <a:r>
              <a:rPr lang="en-GB" sz="1600" dirty="0">
                <a:solidFill>
                  <a:schemeClr val="tx2"/>
                </a:solidFill>
              </a:rPr>
              <a:t>ADC (4 x 12-bit @ 1.28GSps)</a:t>
            </a:r>
          </a:p>
          <a:p>
            <a:pPr marL="742950" lvl="2" indent="-285750">
              <a:buFont typeface="Courier New" panose="02070309020205020404" pitchFamily="49" charset="0"/>
              <a:buChar char="o"/>
              <a:defRPr/>
            </a:pPr>
            <a:r>
              <a:rPr lang="en-GB" sz="1600" dirty="0">
                <a:solidFill>
                  <a:schemeClr val="tx2"/>
                </a:solidFill>
              </a:rPr>
              <a:t>Clock Scheme: Crystal Oscillator &amp; Clock Synthesizer</a:t>
            </a:r>
          </a:p>
          <a:p>
            <a:pPr marL="742950" lvl="2" indent="-285750">
              <a:buFont typeface="Courier New" panose="02070309020205020404" pitchFamily="49" charset="0"/>
              <a:buChar char="o"/>
              <a:defRPr/>
            </a:pPr>
            <a:r>
              <a:rPr lang="en-GB" sz="1600" dirty="0">
                <a:solidFill>
                  <a:schemeClr val="tx2"/>
                </a:solidFill>
              </a:rPr>
              <a:t>Optical link: 4 x 10 Gbps per 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C4C4C"/>
              </a:solidFill>
              <a:effectLst/>
              <a:uLnTx/>
              <a:uFillTx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CC5EFB8-BB66-1BB6-7C9E-32E81357953A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380787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it-IT" sz="2400" b="1" dirty="0">
                <a:solidFill>
                  <a:schemeClr val="tx1"/>
                </a:solidFill>
                <a:latin typeface="Arial"/>
              </a:rPr>
              <a:t>LHC BPM Consolidation Project – </a:t>
            </a:r>
            <a:r>
              <a:rPr lang="it-IT" sz="2400" dirty="0">
                <a:solidFill>
                  <a:schemeClr val="tx1"/>
                </a:solidFill>
                <a:latin typeface="Arial"/>
              </a:rPr>
              <a:t>Front-End readout block diagram</a:t>
            </a:r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48AE41A0-9367-CA31-2C48-A17C79C859AE}"/>
              </a:ext>
            </a:extLst>
          </p:cNvPr>
          <p:cNvGrpSpPr/>
          <p:nvPr/>
        </p:nvGrpSpPr>
        <p:grpSpPr>
          <a:xfrm>
            <a:off x="1293065" y="2189411"/>
            <a:ext cx="10080734" cy="4092057"/>
            <a:chOff x="1293065" y="2189411"/>
            <a:chExt cx="10080734" cy="409205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DDA459-350C-7B9C-ABD0-AC8C7065AFEC}"/>
                </a:ext>
              </a:extLst>
            </p:cNvPr>
            <p:cNvSpPr/>
            <p:nvPr/>
          </p:nvSpPr>
          <p:spPr>
            <a:xfrm>
              <a:off x="5547332" y="2721054"/>
              <a:ext cx="4797140" cy="3502408"/>
            </a:xfrm>
            <a:prstGeom prst="rect">
              <a:avLst/>
            </a:prstGeom>
            <a:noFill/>
            <a:ln w="28575"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67D7C7D-5DB1-69E4-E87D-519D5AD2061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145848" y="2410735"/>
              <a:ext cx="19689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ctr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kern="0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defRPr>
              </a:lvl1pPr>
            </a:lstStyle>
            <a:p>
              <a:r>
                <a:rPr lang="en-US" dirty="0"/>
                <a:t>Digital Front-End</a:t>
              </a:r>
              <a:endParaRPr lang="en-GB" dirty="0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5F9F4AB-5345-7156-88FC-8322A600A9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04212" y="4504746"/>
              <a:ext cx="493547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5AE8DD3-53FD-580C-8D32-BDAEEA3BDC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163024" y="4504746"/>
              <a:ext cx="84" cy="62929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BC995ABC-7008-EC17-247F-5DA8A4E87F2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04812" y="4268841"/>
              <a:ext cx="492947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3BF63739-B110-9E4F-8AA7-9DA930AEA452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H="1">
              <a:off x="8127326" y="4235399"/>
              <a:ext cx="62929" cy="8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5135049-5453-DBDE-27DB-174DACFC7F2D}"/>
                </a:ext>
              </a:extLst>
            </p:cNvPr>
            <p:cNvGrpSpPr/>
            <p:nvPr/>
          </p:nvGrpSpPr>
          <p:grpSpPr>
            <a:xfrm>
              <a:off x="1293065" y="2852936"/>
              <a:ext cx="9605870" cy="3129216"/>
              <a:chOff x="839416" y="2852936"/>
              <a:chExt cx="9605870" cy="3129216"/>
            </a:xfrm>
          </p:grpSpPr>
          <p:sp>
            <p:nvSpPr>
              <p:cNvPr id="305" name="Oval 304">
                <a:extLst>
                  <a:ext uri="{FF2B5EF4-FFF2-40B4-BE49-F238E27FC236}">
                    <a16:creationId xmlns:a16="http://schemas.microsoft.com/office/drawing/2014/main" id="{3D26A9C3-41D3-E210-7AD8-DEAE3DF0F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531" y="3086956"/>
                <a:ext cx="792088" cy="792088"/>
              </a:xfrm>
              <a:prstGeom prst="ellipse">
                <a:avLst/>
              </a:prstGeom>
              <a:noFill/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BPM1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06" name="Oval 305">
                <a:extLst>
                  <a:ext uri="{FF2B5EF4-FFF2-40B4-BE49-F238E27FC236}">
                    <a16:creationId xmlns:a16="http://schemas.microsoft.com/office/drawing/2014/main" id="{4014D970-B91F-065C-DAF1-21FD9AEFB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056" y="4879712"/>
                <a:ext cx="792089" cy="817012"/>
              </a:xfrm>
              <a:prstGeom prst="ellipse">
                <a:avLst/>
              </a:prstGeom>
              <a:noFill/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BPM2</a:t>
                </a:r>
                <a:endPara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7F8F66B4-F968-6FBE-57DA-9C703587ED9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19592" y="3223154"/>
                <a:ext cx="20223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08" name="Straight Connector 307">
                <a:extLst>
                  <a:ext uri="{FF2B5EF4-FFF2-40B4-BE49-F238E27FC236}">
                    <a16:creationId xmlns:a16="http://schemas.microsoft.com/office/drawing/2014/main" id="{6EDEEB76-E01B-A105-F175-46332DF721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19592" y="3727210"/>
                <a:ext cx="20223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BABECB80-D4B2-0928-E2F0-7205AB7A6BC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79632" y="3367170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0" name="Straight Connector 309">
                <a:extLst>
                  <a:ext uri="{FF2B5EF4-FFF2-40B4-BE49-F238E27FC236}">
                    <a16:creationId xmlns:a16="http://schemas.microsoft.com/office/drawing/2014/main" id="{073D05A3-54E1-76A7-5A35-63DC9E98F04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03568" y="3367170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B7B47BB3-12C5-E199-BF73-D86731746CC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310575" y="3007130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2" name="Straight Connector 311">
                <a:extLst>
                  <a:ext uri="{FF2B5EF4-FFF2-40B4-BE49-F238E27FC236}">
                    <a16:creationId xmlns:a16="http://schemas.microsoft.com/office/drawing/2014/main" id="{3E6022D1-AF0B-2422-F50D-2D13404D163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310575" y="3727210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3" name="Straight Connector 312">
                <a:extLst>
                  <a:ext uri="{FF2B5EF4-FFF2-40B4-BE49-F238E27FC236}">
                    <a16:creationId xmlns:a16="http://schemas.microsoft.com/office/drawing/2014/main" id="{F0CE73C0-F346-51DD-41A3-E0F9095E4BE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579632" y="3475004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4" name="Straight Connector 313">
                <a:extLst>
                  <a:ext uri="{FF2B5EF4-FFF2-40B4-BE49-F238E27FC236}">
                    <a16:creationId xmlns:a16="http://schemas.microsoft.com/office/drawing/2014/main" id="{B10FC0BE-A195-EA58-1591-029B227538D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42523" y="3483000"/>
                <a:ext cx="16104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EDF1915E-F4FC-581E-553A-368B6D69DFD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16485" y="5012648"/>
                <a:ext cx="20223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8F008E1F-B508-1B0A-FF2F-3B3ED27B1A9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16485" y="5516704"/>
                <a:ext cx="20223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595B702C-A068-E3A7-28F5-DCB9AE8B440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560747" y="5180384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7305FE28-B8D7-0692-59BB-635DD58A49A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000461" y="5156664"/>
                <a:ext cx="0" cy="216024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29381D86-2511-8E2D-7C75-A4708A2B09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307468" y="4795509"/>
                <a:ext cx="0" cy="217139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8524A10D-E764-0718-8917-E3D99D0B143E}"/>
                  </a:ext>
                </a:extLst>
              </p:cNvPr>
              <p:cNvCxnSpPr>
                <a:cxnSpLocks/>
                <a:stCxn id="306" idx="4"/>
              </p:cNvCxnSpPr>
              <p:nvPr/>
            </p:nvCxnSpPr>
            <p:spPr bwMode="auto">
              <a:xfrm flipV="1">
                <a:off x="1307101" y="5516704"/>
                <a:ext cx="367" cy="18002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A90517F-8636-D092-7A92-B7A475E732F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560747" y="5288218"/>
                <a:ext cx="21602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8DFF0128-7C9C-F59A-F71F-A1F01E6137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839416" y="5272494"/>
                <a:ext cx="161045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F2F4F3C8-A688-4B60-0FFB-AA371528014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10575" y="3007130"/>
                <a:ext cx="114903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CA4DCB11-D29B-4C47-5E46-1C41B8ACF00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310575" y="3943234"/>
                <a:ext cx="5570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5" name="Straight Connector 324">
                <a:extLst>
                  <a:ext uri="{FF2B5EF4-FFF2-40B4-BE49-F238E27FC236}">
                    <a16:creationId xmlns:a16="http://schemas.microsoft.com/office/drawing/2014/main" id="{8EE2ACA5-B623-1DC5-5BED-58D8ADDB331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42523" y="3483000"/>
                <a:ext cx="0" cy="518778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5C037729-F224-C113-330D-C60C9FF6AF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42523" y="4001778"/>
                <a:ext cx="1617082" cy="1532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7" name="Straight Connector 326">
                <a:extLst>
                  <a:ext uri="{FF2B5EF4-FFF2-40B4-BE49-F238E27FC236}">
                    <a16:creationId xmlns:a16="http://schemas.microsoft.com/office/drawing/2014/main" id="{2217BBDC-ADA2-9865-BEB2-52C47229DD1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95656" y="3483000"/>
                <a:ext cx="0" cy="244210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8" name="Straight Connector 327">
                <a:extLst>
                  <a:ext uri="{FF2B5EF4-FFF2-40B4-BE49-F238E27FC236}">
                    <a16:creationId xmlns:a16="http://schemas.microsoft.com/office/drawing/2014/main" id="{7AB36E70-C254-D39A-2B91-434023718F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95656" y="3727210"/>
                <a:ext cx="144016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29" name="Straight Connector 328">
                <a:extLst>
                  <a:ext uri="{FF2B5EF4-FFF2-40B4-BE49-F238E27FC236}">
                    <a16:creationId xmlns:a16="http://schemas.microsoft.com/office/drawing/2014/main" id="{71450FE0-9E06-3FC7-916B-B98CF440A50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867664" y="3295162"/>
                <a:ext cx="0" cy="648072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30" name="Straight Connector 329">
                <a:extLst>
                  <a:ext uri="{FF2B5EF4-FFF2-40B4-BE49-F238E27FC236}">
                    <a16:creationId xmlns:a16="http://schemas.microsoft.com/office/drawing/2014/main" id="{C0C967A1-CE38-4782-CDD8-BAA6500BC1D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67664" y="3295162"/>
                <a:ext cx="7200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959A78D6-4EFC-85BE-5C08-251E04F15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6701" y="3545551"/>
                <a:ext cx="435281" cy="363317"/>
              </a:xfrm>
              <a:prstGeom prst="rect">
                <a:avLst/>
              </a:prstGeom>
              <a:solidFill>
                <a:srgbClr val="7030A0"/>
              </a:soli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DELAY</a:t>
                </a:r>
                <a:endPara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32" name="Rectangle 331">
                <a:extLst>
                  <a:ext uri="{FF2B5EF4-FFF2-40B4-BE49-F238E27FC236}">
                    <a16:creationId xmlns:a16="http://schemas.microsoft.com/office/drawing/2014/main" id="{85887069-F1AA-9B37-CBFB-3F7320C51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672" y="3120710"/>
                <a:ext cx="435284" cy="364765"/>
              </a:xfrm>
              <a:prstGeom prst="rect">
                <a:avLst/>
              </a:prstGeom>
              <a:solidFill>
                <a:srgbClr val="8AE234">
                  <a:lumMod val="50000"/>
                </a:srgbClr>
              </a:solidFill>
              <a:ln w="9525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DELAY</a:t>
                </a:r>
                <a:endPara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3533A288-B340-86B4-825A-B393E9D0781B}"/>
                  </a:ext>
                </a:extLst>
              </p:cNvPr>
              <p:cNvCxnSpPr>
                <a:cxnSpLocks/>
                <a:stCxn id="332" idx="3"/>
              </p:cNvCxnSpPr>
              <p:nvPr/>
            </p:nvCxnSpPr>
            <p:spPr bwMode="auto">
              <a:xfrm>
                <a:off x="2374956" y="3303093"/>
                <a:ext cx="846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2EAE26CF-4EC6-03F3-DA0C-225E58CB0F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370568" y="3727210"/>
                <a:ext cx="8903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35" name="Arrow: Pentagon 334">
                <a:extLst>
                  <a:ext uri="{FF2B5EF4-FFF2-40B4-BE49-F238E27FC236}">
                    <a16:creationId xmlns:a16="http://schemas.microsoft.com/office/drawing/2014/main" id="{CA39DA1F-E14E-5DB9-45BA-E040CE70D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2477" y="3619198"/>
                <a:ext cx="200804" cy="484632"/>
              </a:xfrm>
              <a:prstGeom prst="homePlate">
                <a:avLst/>
              </a:prstGeom>
              <a:solidFill>
                <a:srgbClr val="7030A0"/>
              </a:solidFill>
              <a:ln w="9525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36" name="Arrow: Pentagon 335">
                <a:extLst>
                  <a:ext uri="{FF2B5EF4-FFF2-40B4-BE49-F238E27FC236}">
                    <a16:creationId xmlns:a16="http://schemas.microsoft.com/office/drawing/2014/main" id="{A8F2C756-0613-E99A-6423-03042F08C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9606" y="2910809"/>
                <a:ext cx="200804" cy="484632"/>
              </a:xfrm>
              <a:prstGeom prst="homePlate">
                <a:avLst/>
              </a:prstGeom>
              <a:solidFill>
                <a:srgbClr val="8AE234">
                  <a:lumMod val="50000"/>
                </a:srgbClr>
              </a:solidFill>
              <a:ln w="9525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337" name="Straight Connector 336">
                <a:extLst>
                  <a:ext uri="{FF2B5EF4-FFF2-40B4-BE49-F238E27FC236}">
                    <a16:creationId xmlns:a16="http://schemas.microsoft.com/office/drawing/2014/main" id="{8C208CD0-0552-E023-20EF-4B37B0C30DD7}"/>
                  </a:ext>
                </a:extLst>
              </p:cNvPr>
              <p:cNvCxnSpPr>
                <a:cxnSpLocks/>
                <a:stCxn id="336" idx="3"/>
                <a:endCxn id="347" idx="1"/>
              </p:cNvCxnSpPr>
              <p:nvPr/>
            </p:nvCxnSpPr>
            <p:spPr bwMode="auto">
              <a:xfrm>
                <a:off x="2660410" y="3153125"/>
                <a:ext cx="493969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BB42BD6F-229E-4719-2A71-A2FE4CE3D245}"/>
                  </a:ext>
                </a:extLst>
              </p:cNvPr>
              <p:cNvCxnSpPr>
                <a:cxnSpLocks/>
                <a:stCxn id="335" idx="3"/>
                <a:endCxn id="13" idx="1"/>
              </p:cNvCxnSpPr>
              <p:nvPr/>
            </p:nvCxnSpPr>
            <p:spPr bwMode="auto">
              <a:xfrm>
                <a:off x="2663281" y="3861514"/>
                <a:ext cx="493022" cy="1632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04770ED3-FF2F-B4A7-FDC3-0818448A4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379" y="2998962"/>
                <a:ext cx="385866" cy="308328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LPF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B8CDF43D-1D2D-8EE6-E191-EF55CDB102ED}"/>
                  </a:ext>
                </a:extLst>
              </p:cNvPr>
              <p:cNvCxnSpPr>
                <a:cxnSpLocks/>
                <a:stCxn id="347" idx="3"/>
              </p:cNvCxnSpPr>
              <p:nvPr/>
            </p:nvCxnSpPr>
            <p:spPr bwMode="auto">
              <a:xfrm>
                <a:off x="3540245" y="3153126"/>
                <a:ext cx="11464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9298B5EB-A4EC-4A41-24FE-08D609A0D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7565" y="2993880"/>
                <a:ext cx="442051" cy="318491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ATT.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50" name="Rectangle 349">
                <a:extLst>
                  <a:ext uri="{FF2B5EF4-FFF2-40B4-BE49-F238E27FC236}">
                    <a16:creationId xmlns:a16="http://schemas.microsoft.com/office/drawing/2014/main" id="{A5FE2F8E-7666-383C-F546-E09B105C0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040" y="2993880"/>
                <a:ext cx="442051" cy="323573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AMP.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8FD78F96-2C5E-5B06-D6B8-41450B9303BE}"/>
                  </a:ext>
                </a:extLst>
              </p:cNvPr>
              <p:cNvCxnSpPr>
                <a:cxnSpLocks/>
                <a:stCxn id="349" idx="3"/>
              </p:cNvCxnSpPr>
              <p:nvPr/>
            </p:nvCxnSpPr>
            <p:spPr bwMode="auto">
              <a:xfrm flipV="1">
                <a:off x="4039616" y="3153125"/>
                <a:ext cx="76034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2" name="Straight Connector 351">
                <a:extLst>
                  <a:ext uri="{FF2B5EF4-FFF2-40B4-BE49-F238E27FC236}">
                    <a16:creationId xmlns:a16="http://schemas.microsoft.com/office/drawing/2014/main" id="{8691FCBD-0393-3EBF-90C1-26DD0193D3E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88455" y="4795509"/>
                <a:ext cx="114903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3" name="Straight Connector 352">
                <a:extLst>
                  <a:ext uri="{FF2B5EF4-FFF2-40B4-BE49-F238E27FC236}">
                    <a16:creationId xmlns:a16="http://schemas.microsoft.com/office/drawing/2014/main" id="{8B263D64-166D-F881-89BB-B200A90E847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288455" y="5731613"/>
                <a:ext cx="55708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4" name="Straight Connector 353">
                <a:extLst>
                  <a:ext uri="{FF2B5EF4-FFF2-40B4-BE49-F238E27FC236}">
                    <a16:creationId xmlns:a16="http://schemas.microsoft.com/office/drawing/2014/main" id="{E3177AD7-9A37-0687-3543-8DFE044ADBC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48163" y="5776550"/>
                <a:ext cx="1589322" cy="13607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5" name="Straight Connector 354">
                <a:extLst>
                  <a:ext uri="{FF2B5EF4-FFF2-40B4-BE49-F238E27FC236}">
                    <a16:creationId xmlns:a16="http://schemas.microsoft.com/office/drawing/2014/main" id="{6ECF61BD-DDCB-6A7E-75E6-B06128B44A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73536" y="5288218"/>
                <a:ext cx="0" cy="227371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BEDB3EA1-1AF6-2C68-2986-A223180C37F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1845544" y="5083541"/>
                <a:ext cx="0" cy="648072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1F67AF27-676B-4955-6B13-B93DD8C8DA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845544" y="5091472"/>
                <a:ext cx="591941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FA1A94EC-47A2-5E6F-7C9D-4555CFDC9F4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773536" y="5515589"/>
                <a:ext cx="663949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59" name="Arrow: Pentagon 358">
                <a:extLst>
                  <a:ext uri="{FF2B5EF4-FFF2-40B4-BE49-F238E27FC236}">
                    <a16:creationId xmlns:a16="http://schemas.microsoft.com/office/drawing/2014/main" id="{95DAA82F-D5E1-789E-F889-9C419782D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357" y="5407577"/>
                <a:ext cx="200804" cy="484632"/>
              </a:xfrm>
              <a:prstGeom prst="homePlate">
                <a:avLst/>
              </a:prstGeom>
              <a:solidFill>
                <a:srgbClr val="7030A0"/>
              </a:solidFill>
              <a:ln w="9525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60" name="Arrow: Pentagon 359">
                <a:extLst>
                  <a:ext uri="{FF2B5EF4-FFF2-40B4-BE49-F238E27FC236}">
                    <a16:creationId xmlns:a16="http://schemas.microsoft.com/office/drawing/2014/main" id="{BC6D27B8-B51B-F83E-FB8B-CE5DF2FF9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7486" y="4699188"/>
                <a:ext cx="200804" cy="484632"/>
              </a:xfrm>
              <a:prstGeom prst="homePlate">
                <a:avLst/>
              </a:prstGeom>
              <a:solidFill>
                <a:srgbClr val="8AE234">
                  <a:lumMod val="50000"/>
                </a:srgbClr>
              </a:solidFill>
              <a:ln w="9525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857C258D-7023-E3A6-908C-7A04808F707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39416" y="5272494"/>
                <a:ext cx="8747" cy="508432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1519EE58-538E-1F04-ADFF-D6197DB39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5950" y="2975091"/>
                <a:ext cx="1062094" cy="362916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ADC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8CF53923-5891-FC51-AF44-0D4B37550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5950" y="3688479"/>
                <a:ext cx="1062094" cy="362916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ADC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BE4BA9CC-F2F9-16D8-A0D5-FDD251C70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5949" y="4763470"/>
                <a:ext cx="1062093" cy="362916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ADC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2AC6D9F6-9826-CFB7-374C-ADE831C07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5950" y="5470595"/>
                <a:ext cx="1062092" cy="362916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ADC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89" name="Rectangle 388">
                <a:extLst>
                  <a:ext uri="{FF2B5EF4-FFF2-40B4-BE49-F238E27FC236}">
                    <a16:creationId xmlns:a16="http://schemas.microsoft.com/office/drawing/2014/main" id="{9AE658A0-A57E-3974-8DF9-FCA11DDB8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965" y="4188472"/>
                <a:ext cx="508933" cy="4209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numCol="1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Clock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000" dirty="0">
                    <a:solidFill>
                      <a:srgbClr val="FFFFFF"/>
                    </a:solidFill>
                    <a:latin typeface="Arial"/>
                    <a:cs typeface="Arial"/>
                  </a:rPr>
                  <a:t>Synth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444B5FCF-25F9-DBE9-E2E9-19EBB1FB49E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88042" y="3278077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A1FF721A-2E85-04CF-7F08-C1F117D0922D}"/>
                  </a:ext>
                </a:extLst>
              </p:cNvPr>
              <p:cNvCxnSpPr>
                <a:cxnSpLocks/>
                <a:stCxn id="41" idx="3"/>
              </p:cNvCxnSpPr>
              <p:nvPr/>
            </p:nvCxnSpPr>
            <p:spPr bwMode="auto">
              <a:xfrm>
                <a:off x="8585589" y="3051776"/>
                <a:ext cx="628681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14" name="Oval 413">
                <a:extLst>
                  <a:ext uri="{FF2B5EF4-FFF2-40B4-BE49-F238E27FC236}">
                    <a16:creationId xmlns:a16="http://schemas.microsoft.com/office/drawing/2014/main" id="{5DC97E1C-9E9D-4E00-6C37-55F45BE8B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1236" y="2887164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87B6F0AB-6525-1AE5-C8CE-FED503F0786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77324" y="3287626"/>
                <a:ext cx="65799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19" name="Oval 418">
                <a:extLst>
                  <a:ext uri="{FF2B5EF4-FFF2-40B4-BE49-F238E27FC236}">
                    <a16:creationId xmlns:a16="http://schemas.microsoft.com/office/drawing/2014/main" id="{3689E5EE-43D9-0173-6FA1-467665070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5087" y="3118394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26" name="Flowchart: Manual Operation 425">
                <a:extLst>
                  <a:ext uri="{FF2B5EF4-FFF2-40B4-BE49-F238E27FC236}">
                    <a16:creationId xmlns:a16="http://schemas.microsoft.com/office/drawing/2014/main" id="{EC748C06-726E-F005-6BC6-9A76A9369B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8911567" y="3209716"/>
                <a:ext cx="1208579" cy="612648"/>
              </a:xfrm>
              <a:prstGeom prst="flowChartManualOperation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srgbClr val="FFFFFF"/>
                    </a:solidFill>
                    <a:latin typeface="Arial"/>
                    <a:cs typeface="Arial"/>
                  </a:rPr>
                  <a:t>MUX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27" name="Flowchart: Manual Operation 426">
                <a:extLst>
                  <a:ext uri="{FF2B5EF4-FFF2-40B4-BE49-F238E27FC236}">
                    <a16:creationId xmlns:a16="http://schemas.microsoft.com/office/drawing/2014/main" id="{FFC6F05C-A18E-B7EA-82A1-D3FF4859C145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8913434" y="5001828"/>
                <a:ext cx="1208579" cy="612648"/>
              </a:xfrm>
              <a:prstGeom prst="flowChartManualOperation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srgbClr val="FFFFFF"/>
                    </a:solidFill>
                    <a:latin typeface="Arial"/>
                    <a:cs typeface="Arial"/>
                  </a:rPr>
                  <a:t>MUX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428" name="Straight Connector 427">
                <a:extLst>
                  <a:ext uri="{FF2B5EF4-FFF2-40B4-BE49-F238E27FC236}">
                    <a16:creationId xmlns:a16="http://schemas.microsoft.com/office/drawing/2014/main" id="{5EFA8DB8-23AF-F19A-A2FA-395AC10918CF}"/>
                  </a:ext>
                </a:extLst>
              </p:cNvPr>
              <p:cNvCxnSpPr>
                <a:cxnSpLocks/>
                <a:stCxn id="426" idx="2"/>
              </p:cNvCxnSpPr>
              <p:nvPr/>
            </p:nvCxnSpPr>
            <p:spPr bwMode="auto">
              <a:xfrm>
                <a:off x="9822181" y="3516040"/>
                <a:ext cx="62120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29" name="Oval 428">
                <a:extLst>
                  <a:ext uri="{FF2B5EF4-FFF2-40B4-BE49-F238E27FC236}">
                    <a16:creationId xmlns:a16="http://schemas.microsoft.com/office/drawing/2014/main" id="{F7D3B184-53B3-D611-8B00-DA07FA3F3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1403" y="3339896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81C16BAC-02F8-91B9-708E-E222386D52EB}"/>
                  </a:ext>
                </a:extLst>
              </p:cNvPr>
              <p:cNvCxnSpPr>
                <a:cxnSpLocks/>
                <a:stCxn id="427" idx="2"/>
              </p:cNvCxnSpPr>
              <p:nvPr/>
            </p:nvCxnSpPr>
            <p:spPr bwMode="auto">
              <a:xfrm>
                <a:off x="9824048" y="5308152"/>
                <a:ext cx="621238" cy="109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1" name="Oval 430">
                <a:extLst>
                  <a:ext uri="{FF2B5EF4-FFF2-40B4-BE49-F238E27FC236}">
                    <a16:creationId xmlns:a16="http://schemas.microsoft.com/office/drawing/2014/main" id="{D75A21ED-7E2D-A112-EFEB-0DF9859B7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29487" y="5134069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32" name="Oval 431">
                <a:extLst>
                  <a:ext uri="{FF2B5EF4-FFF2-40B4-BE49-F238E27FC236}">
                    <a16:creationId xmlns:a16="http://schemas.microsoft.com/office/drawing/2014/main" id="{17318A2C-757F-A825-1E5D-A9E8DDF01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455" y="3583194"/>
                <a:ext cx="55967" cy="64078"/>
              </a:xfrm>
              <a:prstGeom prst="ellipse">
                <a:avLst/>
              </a:prstGeom>
              <a:solidFill>
                <a:srgbClr val="7030A0"/>
              </a:solidFill>
              <a:ln w="9525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33" name="Oval 432">
                <a:extLst>
                  <a:ext uri="{FF2B5EF4-FFF2-40B4-BE49-F238E27FC236}">
                    <a16:creationId xmlns:a16="http://schemas.microsoft.com/office/drawing/2014/main" id="{ACB0900D-DDF5-7AFC-F89E-799901934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853" y="5100840"/>
                <a:ext cx="66958" cy="66458"/>
              </a:xfrm>
              <a:prstGeom prst="ellipse">
                <a:avLst/>
              </a:prstGeom>
              <a:gradFill>
                <a:gsLst>
                  <a:gs pos="0">
                    <a:srgbClr val="EF2929">
                      <a:tint val="73000"/>
                      <a:satMod val="150000"/>
                    </a:srgbClr>
                  </a:gs>
                  <a:gs pos="25000">
                    <a:srgbClr val="EF2929">
                      <a:tint val="96000"/>
                      <a:shade val="80000"/>
                      <a:satMod val="105000"/>
                    </a:srgbClr>
                  </a:gs>
                  <a:gs pos="38000">
                    <a:srgbClr val="EF2929">
                      <a:tint val="96000"/>
                      <a:shade val="59000"/>
                      <a:satMod val="120000"/>
                    </a:srgbClr>
                  </a:gs>
                  <a:gs pos="55000">
                    <a:srgbClr val="EF2929">
                      <a:shade val="57000"/>
                      <a:satMod val="120000"/>
                    </a:srgbClr>
                  </a:gs>
                  <a:gs pos="80000">
                    <a:srgbClr val="EF2929">
                      <a:shade val="56000"/>
                      <a:satMod val="145000"/>
                    </a:srgbClr>
                  </a:gs>
                  <a:gs pos="88000">
                    <a:srgbClr val="EF2929">
                      <a:shade val="63000"/>
                      <a:satMod val="160000"/>
                    </a:srgbClr>
                  </a:gs>
                  <a:gs pos="100000">
                    <a:srgbClr val="EF2929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EF2929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34" name="Rectangle 433">
                <a:extLst>
                  <a:ext uri="{FF2B5EF4-FFF2-40B4-BE49-F238E27FC236}">
                    <a16:creationId xmlns:a16="http://schemas.microsoft.com/office/drawing/2014/main" id="{C646FF25-4E0A-7938-8A1E-9EF41EED7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526" y="2852936"/>
                <a:ext cx="2275559" cy="1296735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dash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35" name="Rectangle 434">
                <a:extLst>
                  <a:ext uri="{FF2B5EF4-FFF2-40B4-BE49-F238E27FC236}">
                    <a16:creationId xmlns:a16="http://schemas.microsoft.com/office/drawing/2014/main" id="{BEEF3880-6735-FB8C-05C1-148F7ADE3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526" y="4685417"/>
                <a:ext cx="2249471" cy="1296735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dash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36" name="TextBox 435">
                <a:extLst>
                  <a:ext uri="{FF2B5EF4-FFF2-40B4-BE49-F238E27FC236}">
                    <a16:creationId xmlns:a16="http://schemas.microsoft.com/office/drawing/2014/main" id="{DC798D46-1C6B-A6FD-671F-24219C9023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05847" y="4273529"/>
                <a:ext cx="196892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R="0" lvl="0" indent="0" algn="ctr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400" b="0" i="0" u="none" strike="noStrike" kern="0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defRPr>
                </a:lvl1pPr>
              </a:lstStyle>
              <a:p>
                <a:r>
                  <a:rPr lang="en-US" dirty="0"/>
                  <a:t>Analog Front-End</a:t>
                </a:r>
                <a:endParaRPr lang="en-GB" dirty="0"/>
              </a:p>
            </p:txBody>
          </p:sp>
          <p:cxnSp>
            <p:nvCxnSpPr>
              <p:cNvPr id="437" name="Straight Arrow Connector 436">
                <a:extLst>
                  <a:ext uri="{FF2B5EF4-FFF2-40B4-BE49-F238E27FC236}">
                    <a16:creationId xmlns:a16="http://schemas.microsoft.com/office/drawing/2014/main" id="{A6F14C8D-7FA5-9769-D518-106A8D8380EA}"/>
                  </a:ext>
                </a:extLst>
              </p:cNvPr>
              <p:cNvCxnSpPr>
                <a:cxnSpLocks/>
                <a:stCxn id="436" idx="0"/>
              </p:cNvCxnSpPr>
              <p:nvPr/>
            </p:nvCxnSpPr>
            <p:spPr bwMode="auto">
              <a:xfrm flipV="1">
                <a:off x="2090312" y="4143835"/>
                <a:ext cx="637792" cy="129694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8" name="Straight Arrow Connector 437">
                <a:extLst>
                  <a:ext uri="{FF2B5EF4-FFF2-40B4-BE49-F238E27FC236}">
                    <a16:creationId xmlns:a16="http://schemas.microsoft.com/office/drawing/2014/main" id="{16D5700A-D954-A9E4-068F-B4159F30658D}"/>
                  </a:ext>
                </a:extLst>
              </p:cNvPr>
              <p:cNvCxnSpPr>
                <a:cxnSpLocks/>
                <a:stCxn id="436" idx="2"/>
              </p:cNvCxnSpPr>
              <p:nvPr/>
            </p:nvCxnSpPr>
            <p:spPr bwMode="auto">
              <a:xfrm>
                <a:off x="2090312" y="4581306"/>
                <a:ext cx="611704" cy="9827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9" name="Rectangle 438">
                <a:extLst>
                  <a:ext uri="{FF2B5EF4-FFF2-40B4-BE49-F238E27FC236}">
                    <a16:creationId xmlns:a16="http://schemas.microsoft.com/office/drawing/2014/main" id="{D5685265-5219-940B-4B3F-4B4D70937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8522" y="4878548"/>
                <a:ext cx="435284" cy="364765"/>
              </a:xfrm>
              <a:prstGeom prst="rect">
                <a:avLst/>
              </a:prstGeom>
              <a:solidFill>
                <a:srgbClr val="8AE234">
                  <a:lumMod val="50000"/>
                </a:srgbClr>
              </a:solidFill>
              <a:ln w="9525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DELAY</a:t>
                </a:r>
                <a:endPara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40" name="Rectangle 439">
                <a:extLst>
                  <a:ext uri="{FF2B5EF4-FFF2-40B4-BE49-F238E27FC236}">
                    <a16:creationId xmlns:a16="http://schemas.microsoft.com/office/drawing/2014/main" id="{25B7C2BF-E748-EA52-F371-7410D4213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62975" y="5565088"/>
                <a:ext cx="435281" cy="363317"/>
              </a:xfrm>
              <a:prstGeom prst="rect">
                <a:avLst/>
              </a:prstGeom>
              <a:solidFill>
                <a:srgbClr val="7030A0"/>
              </a:soli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DELAY</a:t>
                </a:r>
                <a:endPara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C8FD4C2D-6A2B-1542-42E6-1A37AD837744}"/>
                  </a:ext>
                </a:extLst>
              </p:cNvPr>
              <p:cNvCxnSpPr>
                <a:cxnSpLocks/>
                <a:stCxn id="350" idx="3"/>
                <a:endCxn id="378" idx="1"/>
              </p:cNvCxnSpPr>
              <p:nvPr/>
            </p:nvCxnSpPr>
            <p:spPr>
              <a:xfrm>
                <a:off x="4532091" y="3155667"/>
                <a:ext cx="893859" cy="88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AEB43D1-46B6-C360-D67B-C08669D61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6303" y="3708982"/>
                <a:ext cx="385866" cy="308328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LPF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0BD6BA3-8EDB-5674-A484-83FD0F483A86}"/>
                  </a:ext>
                </a:extLst>
              </p:cNvPr>
              <p:cNvCxnSpPr>
                <a:cxnSpLocks/>
                <a:stCxn id="13" idx="3"/>
              </p:cNvCxnSpPr>
              <p:nvPr/>
            </p:nvCxnSpPr>
            <p:spPr bwMode="auto">
              <a:xfrm>
                <a:off x="3542169" y="3863146"/>
                <a:ext cx="11464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1B604F1-132C-AC05-3E42-CDEA0728A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9489" y="3703900"/>
                <a:ext cx="442051" cy="318491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ATT.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3F2D29A-6DA3-E626-E150-4C3D3AADA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964" y="3703900"/>
                <a:ext cx="442051" cy="323573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AMP.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DD44D46E-B5FC-8F11-2964-85B71FD0FA12}"/>
                  </a:ext>
                </a:extLst>
              </p:cNvPr>
              <p:cNvCxnSpPr>
                <a:cxnSpLocks/>
                <a:stCxn id="15" idx="3"/>
              </p:cNvCxnSpPr>
              <p:nvPr/>
            </p:nvCxnSpPr>
            <p:spPr bwMode="auto">
              <a:xfrm flipV="1">
                <a:off x="4041540" y="3863145"/>
                <a:ext cx="76034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6F6635F0-D304-AFF6-62BB-99415338581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534015" y="3865687"/>
                <a:ext cx="893859" cy="88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8CB5D10-BDB1-3EDB-46AD-4D98738D33D2}"/>
                  </a:ext>
                </a:extLst>
              </p:cNvPr>
              <p:cNvCxnSpPr>
                <a:cxnSpLocks/>
                <a:endCxn id="22" idx="1"/>
              </p:cNvCxnSpPr>
              <p:nvPr/>
            </p:nvCxnSpPr>
            <p:spPr bwMode="auto">
              <a:xfrm>
                <a:off x="2640078" y="4940345"/>
                <a:ext cx="493969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8AE234">
                    <a:lumMod val="50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4936FD8-E84C-C9F5-5074-8C7E639C0091}"/>
                  </a:ext>
                </a:extLst>
              </p:cNvPr>
              <p:cNvCxnSpPr>
                <a:cxnSpLocks/>
                <a:endCxn id="28" idx="1"/>
              </p:cNvCxnSpPr>
              <p:nvPr/>
            </p:nvCxnSpPr>
            <p:spPr bwMode="auto">
              <a:xfrm>
                <a:off x="2642949" y="5648734"/>
                <a:ext cx="493022" cy="1632"/>
              </a:xfrm>
              <a:prstGeom prst="line">
                <a:avLst/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B2A0E19-A0FE-E551-C697-8E53CD3F0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4047" y="4786182"/>
                <a:ext cx="385866" cy="308328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LPF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E1E40E37-0C52-7D4E-25B1-9122B4EA77FA}"/>
                  </a:ext>
                </a:extLst>
              </p:cNvPr>
              <p:cNvCxnSpPr>
                <a:cxnSpLocks/>
                <a:stCxn id="22" idx="3"/>
              </p:cNvCxnSpPr>
              <p:nvPr/>
            </p:nvCxnSpPr>
            <p:spPr bwMode="auto">
              <a:xfrm>
                <a:off x="3519913" y="4940346"/>
                <a:ext cx="11464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F4BE6D7-5761-CA97-B8EC-9C5E37B3E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7233" y="4781100"/>
                <a:ext cx="442051" cy="318491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ATT.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D4DF2A4-63AE-C170-98C6-165F4E66BF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9708" y="4781100"/>
                <a:ext cx="442051" cy="323573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AMP.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0F20D441-8590-C516-9088-E802424B6F57}"/>
                  </a:ext>
                </a:extLst>
              </p:cNvPr>
              <p:cNvCxnSpPr>
                <a:cxnSpLocks/>
                <a:stCxn id="24" idx="3"/>
              </p:cNvCxnSpPr>
              <p:nvPr/>
            </p:nvCxnSpPr>
            <p:spPr bwMode="auto">
              <a:xfrm flipV="1">
                <a:off x="4019284" y="4940345"/>
                <a:ext cx="76034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B06D226-4F72-AD08-B972-C63D4987DD60}"/>
                  </a:ext>
                </a:extLst>
              </p:cNvPr>
              <p:cNvCxnSpPr>
                <a:cxnSpLocks/>
                <a:stCxn id="25" idx="3"/>
                <a:endCxn id="380" idx="1"/>
              </p:cNvCxnSpPr>
              <p:nvPr/>
            </p:nvCxnSpPr>
            <p:spPr bwMode="auto">
              <a:xfrm>
                <a:off x="4511759" y="4942887"/>
                <a:ext cx="914190" cy="2041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943AA8D-B0E4-BBDC-9CA3-9E577DD85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5971" y="5496202"/>
                <a:ext cx="385866" cy="308328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LPF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EBB637B0-72B6-6AC7-D6D9-F9AE77349E60}"/>
                  </a:ext>
                </a:extLst>
              </p:cNvPr>
              <p:cNvCxnSpPr>
                <a:cxnSpLocks/>
                <a:stCxn id="28" idx="3"/>
              </p:cNvCxnSpPr>
              <p:nvPr/>
            </p:nvCxnSpPr>
            <p:spPr bwMode="auto">
              <a:xfrm>
                <a:off x="3521837" y="5650366"/>
                <a:ext cx="11464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1AD2CAD-2E97-9518-4EFE-B6C514663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157" y="5491120"/>
                <a:ext cx="442051" cy="318491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ATT.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82CA458-D057-5419-DC8C-B22E9EED9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1632" y="5491120"/>
                <a:ext cx="442051" cy="323573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AMP.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1C98DB0-54DD-6FF5-07DB-C75E9C6B5DC2}"/>
                  </a:ext>
                </a:extLst>
              </p:cNvPr>
              <p:cNvCxnSpPr>
                <a:cxnSpLocks/>
                <a:stCxn id="30" idx="3"/>
              </p:cNvCxnSpPr>
              <p:nvPr/>
            </p:nvCxnSpPr>
            <p:spPr bwMode="auto">
              <a:xfrm flipV="1">
                <a:off x="4021208" y="5650365"/>
                <a:ext cx="76034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458A263-1D17-D836-54B0-31CC45263E6F}"/>
                  </a:ext>
                </a:extLst>
              </p:cNvPr>
              <p:cNvCxnSpPr>
                <a:cxnSpLocks/>
                <a:stCxn id="31" idx="3"/>
                <a:endCxn id="381" idx="1"/>
              </p:cNvCxnSpPr>
              <p:nvPr/>
            </p:nvCxnSpPr>
            <p:spPr bwMode="auto">
              <a:xfrm flipV="1">
                <a:off x="4513683" y="5652053"/>
                <a:ext cx="912267" cy="854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CE80618-96BB-310A-A29B-F94792EE1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950" y="3180953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3D1120C-1A67-6A56-8694-1D5E9C46E6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9862" y="2964999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47449F3B-FFAF-3001-D9C8-F65F9FA7EAE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88042" y="3059086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2CC9472B-6963-A266-E2D9-69AE374763D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93703" y="3980453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18DB8B5A-B412-E78B-3FD1-B47B47C1A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6897" y="3589540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D897E93-C983-6F4B-2FFF-AD9EFE3B1A7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82985" y="3990002"/>
                <a:ext cx="62654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7CFAF14-0DA2-69CA-9F55-B19C79944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48" y="3820770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903124F6-43F3-FCD4-A3A1-992EEB3D0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611" y="3883329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4B4A3A23-6DC8-6485-3543-7162BEB56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523" y="3667375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2594FB3-3092-25C6-B5DC-58F16D32396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93703" y="3761462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CA2D9CC7-2D27-8453-00C3-1230515CDC3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77324" y="3770275"/>
                <a:ext cx="62654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8A24AC46-209F-DEDB-3B0C-653F7B4594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98547" y="5082504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4C35F695-CE23-E5C2-4D62-5B445A9B6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741" y="4691591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7DCA596-E1FD-41EA-A965-688369AAA6F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87829" y="5092053"/>
                <a:ext cx="62654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2B1A81F-4FE5-D8B4-9C2E-8276C07C3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5592" y="4922821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AC5321A2-099B-3826-F4C1-1F8D1C224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455" y="4985380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61762878-F77E-DA65-4CB0-4A16ED71B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367" y="4769426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257" name="Straight Connector 256">
                <a:extLst>
                  <a:ext uri="{FF2B5EF4-FFF2-40B4-BE49-F238E27FC236}">
                    <a16:creationId xmlns:a16="http://schemas.microsoft.com/office/drawing/2014/main" id="{FFB68EDC-90F1-D3B0-F186-259AD08E59A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98547" y="4863513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58" name="Straight Connector 257">
                <a:extLst>
                  <a:ext uri="{FF2B5EF4-FFF2-40B4-BE49-F238E27FC236}">
                    <a16:creationId xmlns:a16="http://schemas.microsoft.com/office/drawing/2014/main" id="{FFC5AFF8-4B76-026B-6233-68E40E57DFF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82168" y="4872326"/>
                <a:ext cx="62654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59" name="Straight Connector 258">
                <a:extLst>
                  <a:ext uri="{FF2B5EF4-FFF2-40B4-BE49-F238E27FC236}">
                    <a16:creationId xmlns:a16="http://schemas.microsoft.com/office/drawing/2014/main" id="{49779340-2548-A15F-F6F1-78D91373B97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96942" y="5771537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9826B07F-59A7-DADC-26F7-CB0754C606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0136" y="5380624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261" name="Straight Connector 260">
                <a:extLst>
                  <a:ext uri="{FF2B5EF4-FFF2-40B4-BE49-F238E27FC236}">
                    <a16:creationId xmlns:a16="http://schemas.microsoft.com/office/drawing/2014/main" id="{156B00EE-E412-FFA9-ECC7-744FE52DCF4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86224" y="5781086"/>
                <a:ext cx="62654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2C197111-C2CE-2655-2A30-7658748E0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3987" y="5611854"/>
                <a:ext cx="183482" cy="164033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D9E0E605-7C1C-E5F0-1A46-4331D235C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850" y="5674413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79A9A126-B2CF-E16E-4651-C445DE7F2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762" y="5458459"/>
                <a:ext cx="1485727" cy="173554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Optical Transmitter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069B3CCB-44EF-D9A8-41A0-21598F68FC6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496942" y="5552546"/>
                <a:ext cx="62241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66" name="Straight Connector 265">
                <a:extLst>
                  <a:ext uri="{FF2B5EF4-FFF2-40B4-BE49-F238E27FC236}">
                    <a16:creationId xmlns:a16="http://schemas.microsoft.com/office/drawing/2014/main" id="{84EB2D67-F6FF-237D-A2A5-22E461FDF3B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8580563" y="5561359"/>
                <a:ext cx="62654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91" name="Rectangle 390">
                <a:extLst>
                  <a:ext uri="{FF2B5EF4-FFF2-40B4-BE49-F238E27FC236}">
                    <a16:creationId xmlns:a16="http://schemas.microsoft.com/office/drawing/2014/main" id="{88BCA413-0812-3F86-A66D-B7A20D5BE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3659" y="4296444"/>
                <a:ext cx="492947" cy="177292"/>
              </a:xfrm>
              <a:prstGeom prst="rect">
                <a:avLst/>
              </a:prstGeom>
              <a:gradFill>
                <a:gsLst>
                  <a:gs pos="0">
                    <a:srgbClr val="0C377B">
                      <a:tint val="73000"/>
                      <a:satMod val="150000"/>
                    </a:srgbClr>
                  </a:gs>
                  <a:gs pos="25000">
                    <a:srgbClr val="0C377B">
                      <a:tint val="96000"/>
                      <a:shade val="80000"/>
                      <a:satMod val="105000"/>
                    </a:srgbClr>
                  </a:gs>
                  <a:gs pos="38000">
                    <a:srgbClr val="0C377B">
                      <a:tint val="96000"/>
                      <a:shade val="59000"/>
                      <a:satMod val="120000"/>
                    </a:srgbClr>
                  </a:gs>
                  <a:gs pos="55000">
                    <a:srgbClr val="0C377B">
                      <a:shade val="57000"/>
                      <a:satMod val="120000"/>
                    </a:srgbClr>
                  </a:gs>
                  <a:gs pos="80000">
                    <a:srgbClr val="0C377B">
                      <a:shade val="56000"/>
                      <a:satMod val="145000"/>
                    </a:srgbClr>
                  </a:gs>
                  <a:gs pos="88000">
                    <a:srgbClr val="0C377B">
                      <a:shade val="63000"/>
                      <a:satMod val="160000"/>
                    </a:srgbClr>
                  </a:gs>
                  <a:gs pos="100000">
                    <a:srgbClr val="0C377B">
                      <a:tint val="99555"/>
                      <a:satMod val="155000"/>
                    </a:srgbClr>
                  </a:gs>
                </a:gsLst>
                <a:lin ang="5400000" scaled="1"/>
              </a:gradFill>
              <a:ln w="9525" cap="flat" cmpd="sng" algn="ctr">
                <a:solidFill>
                  <a:srgbClr val="0C377B">
                    <a:shade val="60000"/>
                    <a:satMod val="30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numCol="1" rtlCol="0" anchor="ctr"/>
              <a:lstStyle/>
              <a:p>
                <a:pPr algn="ctr"/>
                <a:r>
                  <a:rPr lang="en-GB" sz="1000" dirty="0" err="1">
                    <a:solidFill>
                      <a:srgbClr val="FFFFFF"/>
                    </a:solidFill>
                    <a:latin typeface="Arial"/>
                    <a:cs typeface="Arial"/>
                  </a:rPr>
                  <a:t>Osc</a:t>
                </a:r>
                <a:r>
                  <a:rPr lang="en-GB" sz="1000" dirty="0">
                    <a:solidFill>
                      <a:srgbClr val="FFFFFF"/>
                    </a:solidFill>
                    <a:latin typeface="Arial"/>
                    <a:cs typeface="Arial"/>
                  </a:rPr>
                  <a:t>.</a:t>
                </a:r>
              </a:p>
            </p:txBody>
          </p:sp>
        </p:grpSp>
        <p:sp>
          <p:nvSpPr>
            <p:cNvPr id="282" name="Rectangle 281">
              <a:extLst>
                <a:ext uri="{FF2B5EF4-FFF2-40B4-BE49-F238E27FC236}">
                  <a16:creationId xmlns:a16="http://schemas.microsoft.com/office/drawing/2014/main" id="{7C3CD459-39E1-131E-5EE1-4331C6DBB704}"/>
                </a:ext>
              </a:extLst>
            </p:cNvPr>
            <p:cNvSpPr/>
            <p:nvPr/>
          </p:nvSpPr>
          <p:spPr bwMode="auto">
            <a:xfrm flipV="1">
              <a:off x="7775979" y="4363934"/>
              <a:ext cx="143269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F6EA2137-48F7-2E0F-FA24-36B8F3BC0B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572168" y="2189411"/>
              <a:ext cx="4836" cy="4092057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1F7209E2-C9FF-895E-13DA-A5D8E63506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66036" y="2227930"/>
              <a:ext cx="66565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5FF101D3-E897-2E19-F2F7-530BE3F0437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9858092" y="2227930"/>
              <a:ext cx="5760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1E3500-8439-F4FF-B50F-4F6668C83A5D}"/>
                </a:ext>
              </a:extLst>
            </p:cNvPr>
            <p:cNvSpPr txBox="1"/>
            <p:nvPr/>
          </p:nvSpPr>
          <p:spPr bwMode="auto">
            <a:xfrm>
              <a:off x="10623929" y="2271118"/>
              <a:ext cx="749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Surface</a:t>
              </a:r>
              <a:endParaRPr lang="en-GB" sz="12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844200-5CE3-A38D-AE0B-049C8304F965}"/>
                </a:ext>
              </a:extLst>
            </p:cNvPr>
            <p:cNvSpPr txBox="1"/>
            <p:nvPr/>
          </p:nvSpPr>
          <p:spPr bwMode="auto">
            <a:xfrm>
              <a:off x="9858682" y="2280127"/>
              <a:ext cx="749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Tunnel</a:t>
              </a:r>
              <a:endParaRPr lang="en-GB" sz="1200" dirty="0"/>
            </a:p>
          </p:txBody>
        </p:sp>
        <p:cxnSp>
          <p:nvCxnSpPr>
            <p:cNvPr id="37" name="Connector: Elbow 36">
              <a:extLst>
                <a:ext uri="{FF2B5EF4-FFF2-40B4-BE49-F238E27FC236}">
                  <a16:creationId xmlns:a16="http://schemas.microsoft.com/office/drawing/2014/main" id="{0C76681E-CF02-B334-8458-6EA756768F59}"/>
                </a:ext>
              </a:extLst>
            </p:cNvPr>
            <p:cNvCxnSpPr>
              <a:cxnSpLocks/>
              <a:stCxn id="389" idx="1"/>
              <a:endCxn id="379" idx="2"/>
            </p:cNvCxnSpPr>
            <p:nvPr/>
          </p:nvCxnSpPr>
          <p:spPr>
            <a:xfrm rot="10800000">
              <a:off x="6410646" y="4051395"/>
              <a:ext cx="858968" cy="347554"/>
            </a:xfrm>
            <a:prstGeom prst="bentConnector2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or: Elbow 47">
              <a:extLst>
                <a:ext uri="{FF2B5EF4-FFF2-40B4-BE49-F238E27FC236}">
                  <a16:creationId xmlns:a16="http://schemas.microsoft.com/office/drawing/2014/main" id="{6B433B16-3A3A-9BD4-335D-15B9539AF1DE}"/>
                </a:ext>
              </a:extLst>
            </p:cNvPr>
            <p:cNvCxnSpPr>
              <a:cxnSpLocks/>
              <a:endCxn id="378" idx="2"/>
            </p:cNvCxnSpPr>
            <p:nvPr/>
          </p:nvCxnSpPr>
          <p:spPr>
            <a:xfrm rot="16200000" flipV="1">
              <a:off x="6243743" y="3504911"/>
              <a:ext cx="1049509" cy="715701"/>
            </a:xfrm>
            <a:prstGeom prst="bentConnector3">
              <a:avLst>
                <a:gd name="adj1" fmla="val 79647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or: Elbow 269">
              <a:extLst>
                <a:ext uri="{FF2B5EF4-FFF2-40B4-BE49-F238E27FC236}">
                  <a16:creationId xmlns:a16="http://schemas.microsoft.com/office/drawing/2014/main" id="{8C8B3AD8-612A-64BC-5360-41036486380F}"/>
                </a:ext>
              </a:extLst>
            </p:cNvPr>
            <p:cNvCxnSpPr>
              <a:cxnSpLocks/>
              <a:endCxn id="381" idx="0"/>
            </p:cNvCxnSpPr>
            <p:nvPr/>
          </p:nvCxnSpPr>
          <p:spPr>
            <a:xfrm rot="5400000">
              <a:off x="6226518" y="4570764"/>
              <a:ext cx="1083959" cy="715703"/>
            </a:xfrm>
            <a:prstGeom prst="bentConnector3">
              <a:avLst>
                <a:gd name="adj1" fmla="val 8449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F047CFCA-3560-9B76-927D-0CBE3102E7DE}"/>
                </a:ext>
              </a:extLst>
            </p:cNvPr>
            <p:cNvCxnSpPr>
              <a:cxnSpLocks/>
              <a:endCxn id="380" idx="0"/>
            </p:cNvCxnSpPr>
            <p:nvPr/>
          </p:nvCxnSpPr>
          <p:spPr>
            <a:xfrm>
              <a:off x="6410645" y="4386637"/>
              <a:ext cx="0" cy="37683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5" name="TextBox 284">
            <a:extLst>
              <a:ext uri="{FF2B5EF4-FFF2-40B4-BE49-F238E27FC236}">
                <a16:creationId xmlns:a16="http://schemas.microsoft.com/office/drawing/2014/main" id="{D932E8EE-3828-EAE6-1893-EC95BB16E1CF}"/>
              </a:ext>
            </a:extLst>
          </p:cNvPr>
          <p:cNvSpPr txBox="1">
            <a:spLocks/>
          </p:cNvSpPr>
          <p:nvPr/>
        </p:nvSpPr>
        <p:spPr bwMode="auto">
          <a:xfrm>
            <a:off x="6950591" y="1290684"/>
            <a:ext cx="2510809" cy="5232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kern="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defRPr>
            </a:lvl1pPr>
          </a:lstStyle>
          <a:p>
            <a:r>
              <a:rPr lang="en-US" b="1" dirty="0">
                <a:solidFill>
                  <a:srgbClr val="00B050"/>
                </a:solidFill>
              </a:rPr>
              <a:t>All active components must be radiation tolerant.</a:t>
            </a:r>
            <a:endParaRPr lang="en-GB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DD81179-5D9B-19BE-8D0E-87C02569C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BI Day - 16 Dec 2022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2FF9A0-22BB-6E54-34DC-EFE10AFC4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64FE48-DDFA-A10F-E3CF-1245D42752F5}"/>
              </a:ext>
            </a:extLst>
          </p:cNvPr>
          <p:cNvSpPr txBox="1">
            <a:spLocks/>
          </p:cNvSpPr>
          <p:nvPr/>
        </p:nvSpPr>
        <p:spPr bwMode="auto">
          <a:xfrm>
            <a:off x="93936" y="169590"/>
            <a:ext cx="11380787" cy="687611"/>
          </a:xfrm>
          <a:prstGeom prst="rect">
            <a:avLst/>
          </a:prstGeom>
        </p:spPr>
        <p:txBody>
          <a:bodyPr vert="horz" lIns="45720" tIns="0" rIns="45720" bIns="0" rtlCol="0" anchor="ctr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it-IT" sz="2400" b="1" dirty="0">
                <a:solidFill>
                  <a:schemeClr val="tx1"/>
                </a:solidFill>
                <a:latin typeface="Arial"/>
              </a:rPr>
              <a:t>LHC BPM Consolidation Project – </a:t>
            </a:r>
            <a:r>
              <a:rPr lang="it-IT" sz="2400" dirty="0">
                <a:solidFill>
                  <a:schemeClr val="tx1"/>
                </a:solidFill>
                <a:latin typeface="Arial"/>
              </a:rPr>
              <a:t>Front-End main components</a:t>
            </a:r>
          </a:p>
        </p:txBody>
      </p:sp>
      <p:graphicFrame>
        <p:nvGraphicFramePr>
          <p:cNvPr id="5" name="Table 27">
            <a:extLst>
              <a:ext uri="{FF2B5EF4-FFF2-40B4-BE49-F238E27FC236}">
                <a16:creationId xmlns:a16="http://schemas.microsoft.com/office/drawing/2014/main" id="{2D503E04-8AE2-FAF6-964E-93A32808D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859007"/>
              </p:ext>
            </p:extLst>
          </p:nvPr>
        </p:nvGraphicFramePr>
        <p:xfrm>
          <a:off x="1142700" y="1484784"/>
          <a:ext cx="9906600" cy="4072488"/>
        </p:xfrm>
        <a:graphic>
          <a:graphicData uri="http://schemas.openxmlformats.org/drawingml/2006/table">
            <a:tbl>
              <a:tblPr firstRow="1" bandRow="1"/>
              <a:tblGrid>
                <a:gridCol w="2086821">
                  <a:extLst>
                    <a:ext uri="{9D8B030D-6E8A-4147-A177-3AD203B41FA5}">
                      <a16:colId xmlns:a16="http://schemas.microsoft.com/office/drawing/2014/main" val="1601499660"/>
                    </a:ext>
                  </a:extLst>
                </a:gridCol>
                <a:gridCol w="2086821">
                  <a:extLst>
                    <a:ext uri="{9D8B030D-6E8A-4147-A177-3AD203B41FA5}">
                      <a16:colId xmlns:a16="http://schemas.microsoft.com/office/drawing/2014/main" val="3567080604"/>
                    </a:ext>
                  </a:extLst>
                </a:gridCol>
                <a:gridCol w="2393919">
                  <a:extLst>
                    <a:ext uri="{9D8B030D-6E8A-4147-A177-3AD203B41FA5}">
                      <a16:colId xmlns:a16="http://schemas.microsoft.com/office/drawing/2014/main" val="4149779327"/>
                    </a:ext>
                  </a:extLst>
                </a:gridCol>
                <a:gridCol w="3339039">
                  <a:extLst>
                    <a:ext uri="{9D8B030D-6E8A-4147-A177-3AD203B41FA5}">
                      <a16:colId xmlns:a16="http://schemas.microsoft.com/office/drawing/2014/main" val="2779943757"/>
                    </a:ext>
                  </a:extLst>
                </a:gridCol>
              </a:tblGrid>
              <a:tr h="378042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Front-End components selection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Front-End components selection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644745"/>
                  </a:ext>
                </a:extLst>
              </a:tr>
              <a:tr h="378042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Component Type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Component Type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Number of candidates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Comments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177703"/>
                  </a:ext>
                </a:extLst>
              </a:tr>
              <a:tr h="378042"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ADC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ADC</a:t>
                      </a:r>
                      <a:endParaRPr lang="en-GB" b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One preferred candidate from Teledyne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623417"/>
                  </a:ext>
                </a:extLst>
              </a:tr>
              <a:tr h="378042"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Clocks scheme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Crystal </a:t>
                      </a:r>
                      <a:r>
                        <a:rPr lang="en-GB" b="1" dirty="0" err="1">
                          <a:solidFill>
                            <a:srgbClr val="000000"/>
                          </a:solidFill>
                        </a:rPr>
                        <a:t>osc</a:t>
                      </a:r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Selection based on ADC requirements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2490422"/>
                  </a:ext>
                </a:extLst>
              </a:tr>
              <a:tr h="378042">
                <a:tc vMerge="1"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Clock synth.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692737"/>
                  </a:ext>
                </a:extLst>
              </a:tr>
              <a:tr h="378042"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</a:rPr>
                        <a:t>Optical link</a:t>
                      </a:r>
                      <a:endParaRPr lang="en-GB" sz="18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CERN custom (</a:t>
                      </a:r>
                      <a:r>
                        <a:rPr lang="en-GB" b="1" dirty="0" err="1">
                          <a:solidFill>
                            <a:srgbClr val="000000"/>
                          </a:solidFill>
                        </a:rPr>
                        <a:t>VTTx</a:t>
                      </a:r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)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Primary option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RadHard by design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3847100"/>
                  </a:ext>
                </a:extLst>
              </a:tr>
              <a:tr h="378042">
                <a:tc vMerge="1"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COTS Transceivers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Secondary option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0503022"/>
                  </a:ext>
                </a:extLst>
              </a:tr>
              <a:tr h="378042"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00"/>
                          </a:solidFill>
                        </a:rPr>
                        <a:t>Other COTS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dirty="0"/>
                        <a:t>Other COTS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4885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80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20250</TotalTime>
  <Words>1686</Words>
  <Application>Microsoft Office PowerPoint</Application>
  <DocSecurity>0</DocSecurity>
  <PresentationFormat>Widescreen</PresentationFormat>
  <Paragraphs>550</Paragraphs>
  <Slides>23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Courier New</vt:lpstr>
      <vt:lpstr>Wingdings</vt:lpstr>
      <vt:lpstr>Office Theme</vt:lpstr>
      <vt:lpstr>Rad-Tol COTSs Qualification  for LHC BPM CONS</vt:lpstr>
      <vt:lpstr>Rad-Tol COTSs Qualification for LHC BPM CONS</vt:lpstr>
      <vt:lpstr>Rad-Tol COTSs Qualification for LHC BPM CONS</vt:lpstr>
      <vt:lpstr>Introduction &amp; Motivation</vt:lpstr>
      <vt:lpstr>Rad-Tol COTSs Qualification for LHC BPM CONS</vt:lpstr>
      <vt:lpstr>LHC BPM Consolidation Project – Radiation Environment</vt:lpstr>
      <vt:lpstr>PowerPoint Presentation</vt:lpstr>
      <vt:lpstr>PowerPoint Presentation</vt:lpstr>
      <vt:lpstr>PowerPoint Presentation</vt:lpstr>
      <vt:lpstr>PowerPoint Presentation</vt:lpstr>
      <vt:lpstr>Rad-Tol COTSs Qualification for LHC BPM CONS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Rad-Tol COTSs Qualification for LHC BPM CONS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Franck Guy Guillot-Vignot</dc:creator>
  <cp:keywords/>
  <dc:description/>
  <cp:lastModifiedBy>Selim Can Ozdogan</cp:lastModifiedBy>
  <cp:revision>509</cp:revision>
  <dcterms:created xsi:type="dcterms:W3CDTF">2022-11-04T12:44:38Z</dcterms:created>
  <dcterms:modified xsi:type="dcterms:W3CDTF">2022-12-15T21:30:14Z</dcterms:modified>
  <cp:category/>
  <dc:identifier/>
  <cp:contentStatus/>
  <dc:language/>
  <cp:version/>
</cp:coreProperties>
</file>