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9" r:id="rId2"/>
    <p:sldId id="297" r:id="rId3"/>
    <p:sldId id="299" r:id="rId4"/>
    <p:sldId id="300" r:id="rId5"/>
    <p:sldId id="313" r:id="rId6"/>
    <p:sldId id="301" r:id="rId7"/>
    <p:sldId id="302" r:id="rId8"/>
    <p:sldId id="303" r:id="rId9"/>
    <p:sldId id="304" r:id="rId10"/>
    <p:sldId id="312" r:id="rId11"/>
    <p:sldId id="306" r:id="rId12"/>
    <p:sldId id="307" r:id="rId13"/>
    <p:sldId id="308" r:id="rId14"/>
    <p:sldId id="309" r:id="rId15"/>
    <p:sldId id="296" r:id="rId16"/>
    <p:sldId id="311" r:id="rId17"/>
    <p:sldId id="28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86"/>
  </p:normalViewPr>
  <p:slideViewPr>
    <p:cSldViewPr snapToGrid="0" snapToObjects="1">
      <p:cViewPr varScale="1">
        <p:scale>
          <a:sx n="161" d="100"/>
          <a:sy n="161" d="100"/>
        </p:scale>
        <p:origin x="150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14FD8C-A7F1-4247-ACEA-F98B3E2CBF16}" type="doc">
      <dgm:prSet loTypeId="urn:microsoft.com/office/officeart/2005/8/layout/cycle1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10C7EA-ED07-470D-B0F7-B5D1F1C685CD}">
      <dgm:prSet custT="1"/>
      <dgm:spPr/>
      <dgm:t>
        <a:bodyPr/>
        <a:lstStyle/>
        <a:p>
          <a:r>
            <a:rPr lang="en-GB" sz="1400" b="1" dirty="0"/>
            <a:t>There is no one ‘correct’ way.</a:t>
          </a:r>
          <a:endParaRPr lang="en-US" sz="1400" dirty="0"/>
        </a:p>
      </dgm:t>
    </dgm:pt>
    <dgm:pt modelId="{E1F8A3A4-FCDD-4AA0-B1D5-86F665138119}" type="parTrans" cxnId="{621DBE2E-C6AE-465F-A009-3536C7FCA237}">
      <dgm:prSet/>
      <dgm:spPr/>
      <dgm:t>
        <a:bodyPr/>
        <a:lstStyle/>
        <a:p>
          <a:endParaRPr lang="en-US"/>
        </a:p>
      </dgm:t>
    </dgm:pt>
    <dgm:pt modelId="{5410A52C-AC1C-4B1B-A80D-BACE93A234B8}" type="sibTrans" cxnId="{621DBE2E-C6AE-465F-A009-3536C7FCA237}">
      <dgm:prSet/>
      <dgm:spPr/>
      <dgm:t>
        <a:bodyPr/>
        <a:lstStyle/>
        <a:p>
          <a:endParaRPr lang="en-US"/>
        </a:p>
      </dgm:t>
    </dgm:pt>
    <dgm:pt modelId="{12BBEDD1-2CBF-43A7-9C81-B151DA91E5B8}">
      <dgm:prSet custT="1"/>
      <dgm:spPr/>
      <dgm:t>
        <a:bodyPr/>
        <a:lstStyle/>
        <a:p>
          <a:r>
            <a:rPr lang="en-GB" sz="1400" b="1" dirty="0"/>
            <a:t>Each section defined its documentation workflow</a:t>
          </a:r>
          <a:endParaRPr lang="en-US" sz="1400" dirty="0"/>
        </a:p>
      </dgm:t>
    </dgm:pt>
    <dgm:pt modelId="{038212C0-4465-4BE4-AF28-3A92833F69C5}" type="parTrans" cxnId="{1AD98414-55CF-4AE1-9054-7BA894969040}">
      <dgm:prSet/>
      <dgm:spPr/>
      <dgm:t>
        <a:bodyPr/>
        <a:lstStyle/>
        <a:p>
          <a:endParaRPr lang="en-US"/>
        </a:p>
      </dgm:t>
    </dgm:pt>
    <dgm:pt modelId="{D10D9D4A-46FB-4137-8ADC-67ED194215B0}" type="sibTrans" cxnId="{1AD98414-55CF-4AE1-9054-7BA894969040}">
      <dgm:prSet/>
      <dgm:spPr/>
      <dgm:t>
        <a:bodyPr/>
        <a:lstStyle/>
        <a:p>
          <a:endParaRPr lang="en-US"/>
        </a:p>
      </dgm:t>
    </dgm:pt>
    <dgm:pt modelId="{2B0472CD-F950-4AFC-BB69-1F8481EF748C}">
      <dgm:prSet custT="1"/>
      <dgm:spPr/>
      <dgm:t>
        <a:bodyPr/>
        <a:lstStyle/>
        <a:p>
          <a:pPr algn="l"/>
          <a:r>
            <a:rPr lang="en-GB" sz="1400" b="1" dirty="0"/>
            <a:t>Documents for operational systems</a:t>
          </a:r>
        </a:p>
        <a:p>
          <a:pPr algn="l"/>
          <a:r>
            <a:rPr lang="en-GB" sz="1400" b="1" dirty="0"/>
            <a:t>Documents requiring a release procedure, such as ECRs</a:t>
          </a:r>
        </a:p>
        <a:p>
          <a:pPr algn="l"/>
          <a:r>
            <a:rPr lang="en-GB" sz="1400" b="1" dirty="0"/>
            <a:t>Documents which do not change that often</a:t>
          </a:r>
          <a:endParaRPr lang="en-US" sz="1400" dirty="0"/>
        </a:p>
      </dgm:t>
    </dgm:pt>
    <dgm:pt modelId="{06B479F4-D4CD-4DCA-8B1D-A5E62595E5C5}" type="parTrans" cxnId="{3C7F5C2E-BF6B-41ED-AEAC-EA483DB88E1B}">
      <dgm:prSet/>
      <dgm:spPr/>
      <dgm:t>
        <a:bodyPr/>
        <a:lstStyle/>
        <a:p>
          <a:endParaRPr lang="en-US"/>
        </a:p>
      </dgm:t>
    </dgm:pt>
    <dgm:pt modelId="{AC2375E6-A9FD-4135-91E8-842CF5AA6535}" type="sibTrans" cxnId="{3C7F5C2E-BF6B-41ED-AEAC-EA483DB88E1B}">
      <dgm:prSet/>
      <dgm:spPr/>
      <dgm:t>
        <a:bodyPr/>
        <a:lstStyle/>
        <a:p>
          <a:endParaRPr lang="en-US"/>
        </a:p>
      </dgm:t>
    </dgm:pt>
    <dgm:pt modelId="{5BC8992D-2FE6-4A18-B6C2-27F02408E0BB}">
      <dgm:prSet custT="1"/>
      <dgm:spPr/>
      <dgm:t>
        <a:bodyPr/>
        <a:lstStyle/>
        <a:p>
          <a:r>
            <a:rPr lang="en-GB" sz="1400" b="1" dirty="0"/>
            <a:t>Some documents are better suited for </a:t>
          </a:r>
          <a:r>
            <a:rPr lang="en-GB" sz="1400" b="1" dirty="0" err="1"/>
            <a:t>dfs</a:t>
          </a:r>
          <a:r>
            <a:rPr lang="en-GB" sz="1400" b="1" dirty="0"/>
            <a:t>, wikis/read the docs, </a:t>
          </a:r>
          <a:r>
            <a:rPr lang="en-GB" sz="1400" b="1" dirty="0" err="1"/>
            <a:t>cernbox</a:t>
          </a:r>
          <a:r>
            <a:rPr lang="en-GB" sz="1400" b="1" dirty="0"/>
            <a:t>.</a:t>
          </a:r>
          <a:endParaRPr lang="en-US" sz="1400" dirty="0"/>
        </a:p>
      </dgm:t>
    </dgm:pt>
    <dgm:pt modelId="{D510437F-25AE-4FAD-87D6-50B4EC46E143}" type="parTrans" cxnId="{4432F589-98AA-4342-B879-429165D23393}">
      <dgm:prSet/>
      <dgm:spPr/>
      <dgm:t>
        <a:bodyPr/>
        <a:lstStyle/>
        <a:p>
          <a:endParaRPr lang="en-US"/>
        </a:p>
      </dgm:t>
    </dgm:pt>
    <dgm:pt modelId="{356B50C8-76EA-46F5-B8B3-D62187F6AAEC}" type="sibTrans" cxnId="{4432F589-98AA-4342-B879-429165D23393}">
      <dgm:prSet/>
      <dgm:spPr/>
      <dgm:t>
        <a:bodyPr/>
        <a:lstStyle/>
        <a:p>
          <a:endParaRPr lang="en-US"/>
        </a:p>
      </dgm:t>
    </dgm:pt>
    <dgm:pt modelId="{B12BB338-044E-4A59-81C7-C813D1D1B450}" type="pres">
      <dgm:prSet presAssocID="{FB14FD8C-A7F1-4247-ACEA-F98B3E2CBF16}" presName="cycle" presStyleCnt="0">
        <dgm:presLayoutVars>
          <dgm:dir/>
          <dgm:resizeHandles val="exact"/>
        </dgm:presLayoutVars>
      </dgm:prSet>
      <dgm:spPr/>
    </dgm:pt>
    <dgm:pt modelId="{B251710F-53A9-4993-A181-587951BC3037}" type="pres">
      <dgm:prSet presAssocID="{7910C7EA-ED07-470D-B0F7-B5D1F1C685CD}" presName="dummy" presStyleCnt="0"/>
      <dgm:spPr/>
    </dgm:pt>
    <dgm:pt modelId="{9311FBF9-D01C-406A-9DBC-C637D9F58CDD}" type="pres">
      <dgm:prSet presAssocID="{7910C7EA-ED07-470D-B0F7-B5D1F1C685CD}" presName="node" presStyleLbl="revTx" presStyleIdx="0" presStyleCnt="4">
        <dgm:presLayoutVars>
          <dgm:bulletEnabled val="1"/>
        </dgm:presLayoutVars>
      </dgm:prSet>
      <dgm:spPr/>
    </dgm:pt>
    <dgm:pt modelId="{0EE20D7C-2468-409E-A385-4CB9AF565BC9}" type="pres">
      <dgm:prSet presAssocID="{5410A52C-AC1C-4B1B-A80D-BACE93A234B8}" presName="sibTrans" presStyleLbl="node1" presStyleIdx="0" presStyleCnt="4"/>
      <dgm:spPr/>
    </dgm:pt>
    <dgm:pt modelId="{E333A36F-5109-486A-A51F-A286E2777959}" type="pres">
      <dgm:prSet presAssocID="{12BBEDD1-2CBF-43A7-9C81-B151DA91E5B8}" presName="dummy" presStyleCnt="0"/>
      <dgm:spPr/>
    </dgm:pt>
    <dgm:pt modelId="{86DC30CE-7AD5-4B57-BA26-50B5537083F1}" type="pres">
      <dgm:prSet presAssocID="{12BBEDD1-2CBF-43A7-9C81-B151DA91E5B8}" presName="node" presStyleLbl="revTx" presStyleIdx="1" presStyleCnt="4">
        <dgm:presLayoutVars>
          <dgm:bulletEnabled val="1"/>
        </dgm:presLayoutVars>
      </dgm:prSet>
      <dgm:spPr/>
    </dgm:pt>
    <dgm:pt modelId="{295441EE-446F-49C4-8605-370A733891AB}" type="pres">
      <dgm:prSet presAssocID="{D10D9D4A-46FB-4137-8ADC-67ED194215B0}" presName="sibTrans" presStyleLbl="node1" presStyleIdx="1" presStyleCnt="4"/>
      <dgm:spPr/>
    </dgm:pt>
    <dgm:pt modelId="{DE106FC5-EAA1-474D-89F4-3D15C6B52A10}" type="pres">
      <dgm:prSet presAssocID="{2B0472CD-F950-4AFC-BB69-1F8481EF748C}" presName="dummy" presStyleCnt="0"/>
      <dgm:spPr/>
    </dgm:pt>
    <dgm:pt modelId="{3167D29B-7F72-45EC-8A61-329EE583DAE8}" type="pres">
      <dgm:prSet presAssocID="{2B0472CD-F950-4AFC-BB69-1F8481EF748C}" presName="node" presStyleLbl="revTx" presStyleIdx="2" presStyleCnt="4">
        <dgm:presLayoutVars>
          <dgm:bulletEnabled val="1"/>
        </dgm:presLayoutVars>
      </dgm:prSet>
      <dgm:spPr/>
    </dgm:pt>
    <dgm:pt modelId="{ECEF3A32-B8A9-4095-AB2D-8DAB26BADD09}" type="pres">
      <dgm:prSet presAssocID="{AC2375E6-A9FD-4135-91E8-842CF5AA6535}" presName="sibTrans" presStyleLbl="node1" presStyleIdx="2" presStyleCnt="4"/>
      <dgm:spPr/>
    </dgm:pt>
    <dgm:pt modelId="{CB933100-AA34-4087-85D8-F268E085B8A6}" type="pres">
      <dgm:prSet presAssocID="{5BC8992D-2FE6-4A18-B6C2-27F02408E0BB}" presName="dummy" presStyleCnt="0"/>
      <dgm:spPr/>
    </dgm:pt>
    <dgm:pt modelId="{C1C32AFC-2A00-4863-AA33-B12EF32E6E3F}" type="pres">
      <dgm:prSet presAssocID="{5BC8992D-2FE6-4A18-B6C2-27F02408E0BB}" presName="node" presStyleLbl="revTx" presStyleIdx="3" presStyleCnt="4">
        <dgm:presLayoutVars>
          <dgm:bulletEnabled val="1"/>
        </dgm:presLayoutVars>
      </dgm:prSet>
      <dgm:spPr/>
    </dgm:pt>
    <dgm:pt modelId="{D2844539-33A5-4BCA-B61F-A7FB64EBE318}" type="pres">
      <dgm:prSet presAssocID="{356B50C8-76EA-46F5-B8B3-D62187F6AAEC}" presName="sibTrans" presStyleLbl="node1" presStyleIdx="3" presStyleCnt="4"/>
      <dgm:spPr/>
    </dgm:pt>
  </dgm:ptLst>
  <dgm:cxnLst>
    <dgm:cxn modelId="{F65EFF07-E83B-44F4-9BE4-9B04A5F64A66}" type="presOf" srcId="{AC2375E6-A9FD-4135-91E8-842CF5AA6535}" destId="{ECEF3A32-B8A9-4095-AB2D-8DAB26BADD09}" srcOrd="0" destOrd="0" presId="urn:microsoft.com/office/officeart/2005/8/layout/cycle1"/>
    <dgm:cxn modelId="{118AEC12-6C54-4861-AA19-06B424A568BE}" type="presOf" srcId="{D10D9D4A-46FB-4137-8ADC-67ED194215B0}" destId="{295441EE-446F-49C4-8605-370A733891AB}" srcOrd="0" destOrd="0" presId="urn:microsoft.com/office/officeart/2005/8/layout/cycle1"/>
    <dgm:cxn modelId="{C7C70813-4585-44BF-B9D9-B1813C7DAAC5}" type="presOf" srcId="{FB14FD8C-A7F1-4247-ACEA-F98B3E2CBF16}" destId="{B12BB338-044E-4A59-81C7-C813D1D1B450}" srcOrd="0" destOrd="0" presId="urn:microsoft.com/office/officeart/2005/8/layout/cycle1"/>
    <dgm:cxn modelId="{1AD98414-55CF-4AE1-9054-7BA894969040}" srcId="{FB14FD8C-A7F1-4247-ACEA-F98B3E2CBF16}" destId="{12BBEDD1-2CBF-43A7-9C81-B151DA91E5B8}" srcOrd="1" destOrd="0" parTransId="{038212C0-4465-4BE4-AF28-3A92833F69C5}" sibTransId="{D10D9D4A-46FB-4137-8ADC-67ED194215B0}"/>
    <dgm:cxn modelId="{3C7F5C2E-BF6B-41ED-AEAC-EA483DB88E1B}" srcId="{FB14FD8C-A7F1-4247-ACEA-F98B3E2CBF16}" destId="{2B0472CD-F950-4AFC-BB69-1F8481EF748C}" srcOrd="2" destOrd="0" parTransId="{06B479F4-D4CD-4DCA-8B1D-A5E62595E5C5}" sibTransId="{AC2375E6-A9FD-4135-91E8-842CF5AA6535}"/>
    <dgm:cxn modelId="{621DBE2E-C6AE-465F-A009-3536C7FCA237}" srcId="{FB14FD8C-A7F1-4247-ACEA-F98B3E2CBF16}" destId="{7910C7EA-ED07-470D-B0F7-B5D1F1C685CD}" srcOrd="0" destOrd="0" parTransId="{E1F8A3A4-FCDD-4AA0-B1D5-86F665138119}" sibTransId="{5410A52C-AC1C-4B1B-A80D-BACE93A234B8}"/>
    <dgm:cxn modelId="{7FF5505B-CE1B-48EC-B2E9-2E61DC86FE60}" type="presOf" srcId="{7910C7EA-ED07-470D-B0F7-B5D1F1C685CD}" destId="{9311FBF9-D01C-406A-9DBC-C637D9F58CDD}" srcOrd="0" destOrd="0" presId="urn:microsoft.com/office/officeart/2005/8/layout/cycle1"/>
    <dgm:cxn modelId="{4E2FFC66-858C-4FBA-8A30-E6197AB01A0C}" type="presOf" srcId="{5410A52C-AC1C-4B1B-A80D-BACE93A234B8}" destId="{0EE20D7C-2468-409E-A385-4CB9AF565BC9}" srcOrd="0" destOrd="0" presId="urn:microsoft.com/office/officeart/2005/8/layout/cycle1"/>
    <dgm:cxn modelId="{74083868-F1C5-489E-9B64-B52A688840A5}" type="presOf" srcId="{5BC8992D-2FE6-4A18-B6C2-27F02408E0BB}" destId="{C1C32AFC-2A00-4863-AA33-B12EF32E6E3F}" srcOrd="0" destOrd="0" presId="urn:microsoft.com/office/officeart/2005/8/layout/cycle1"/>
    <dgm:cxn modelId="{2BBE8B6D-40BB-48C2-A7B6-09C86D65123D}" type="presOf" srcId="{2B0472CD-F950-4AFC-BB69-1F8481EF748C}" destId="{3167D29B-7F72-45EC-8A61-329EE583DAE8}" srcOrd="0" destOrd="0" presId="urn:microsoft.com/office/officeart/2005/8/layout/cycle1"/>
    <dgm:cxn modelId="{4432F589-98AA-4342-B879-429165D23393}" srcId="{FB14FD8C-A7F1-4247-ACEA-F98B3E2CBF16}" destId="{5BC8992D-2FE6-4A18-B6C2-27F02408E0BB}" srcOrd="3" destOrd="0" parTransId="{D510437F-25AE-4FAD-87D6-50B4EC46E143}" sibTransId="{356B50C8-76EA-46F5-B8B3-D62187F6AAEC}"/>
    <dgm:cxn modelId="{737407B5-D3B2-489D-8221-1102184023DC}" type="presOf" srcId="{12BBEDD1-2CBF-43A7-9C81-B151DA91E5B8}" destId="{86DC30CE-7AD5-4B57-BA26-50B5537083F1}" srcOrd="0" destOrd="0" presId="urn:microsoft.com/office/officeart/2005/8/layout/cycle1"/>
    <dgm:cxn modelId="{D5B110FC-48C8-4AFB-B413-372659678F7A}" type="presOf" srcId="{356B50C8-76EA-46F5-B8B3-D62187F6AAEC}" destId="{D2844539-33A5-4BCA-B61F-A7FB64EBE318}" srcOrd="0" destOrd="0" presId="urn:microsoft.com/office/officeart/2005/8/layout/cycle1"/>
    <dgm:cxn modelId="{78D80261-E6D7-4724-A6C1-B3F2409C0838}" type="presParOf" srcId="{B12BB338-044E-4A59-81C7-C813D1D1B450}" destId="{B251710F-53A9-4993-A181-587951BC3037}" srcOrd="0" destOrd="0" presId="urn:microsoft.com/office/officeart/2005/8/layout/cycle1"/>
    <dgm:cxn modelId="{CEC30EFA-7DC8-47B6-969A-849108A6EB28}" type="presParOf" srcId="{B12BB338-044E-4A59-81C7-C813D1D1B450}" destId="{9311FBF9-D01C-406A-9DBC-C637D9F58CDD}" srcOrd="1" destOrd="0" presId="urn:microsoft.com/office/officeart/2005/8/layout/cycle1"/>
    <dgm:cxn modelId="{A253F3A9-9480-41ED-9A83-C07C41A0EA22}" type="presParOf" srcId="{B12BB338-044E-4A59-81C7-C813D1D1B450}" destId="{0EE20D7C-2468-409E-A385-4CB9AF565BC9}" srcOrd="2" destOrd="0" presId="urn:microsoft.com/office/officeart/2005/8/layout/cycle1"/>
    <dgm:cxn modelId="{DF1083D7-FB88-4C5C-92A1-2C52217DC94A}" type="presParOf" srcId="{B12BB338-044E-4A59-81C7-C813D1D1B450}" destId="{E333A36F-5109-486A-A51F-A286E2777959}" srcOrd="3" destOrd="0" presId="urn:microsoft.com/office/officeart/2005/8/layout/cycle1"/>
    <dgm:cxn modelId="{68127D1C-96C5-4CFA-A6B1-6883E85CFE5E}" type="presParOf" srcId="{B12BB338-044E-4A59-81C7-C813D1D1B450}" destId="{86DC30CE-7AD5-4B57-BA26-50B5537083F1}" srcOrd="4" destOrd="0" presId="urn:microsoft.com/office/officeart/2005/8/layout/cycle1"/>
    <dgm:cxn modelId="{892D0A1B-21D9-4F27-96F0-FE092B830946}" type="presParOf" srcId="{B12BB338-044E-4A59-81C7-C813D1D1B450}" destId="{295441EE-446F-49C4-8605-370A733891AB}" srcOrd="5" destOrd="0" presId="urn:microsoft.com/office/officeart/2005/8/layout/cycle1"/>
    <dgm:cxn modelId="{2942EF4C-E9B4-465D-A799-104B598EEAD8}" type="presParOf" srcId="{B12BB338-044E-4A59-81C7-C813D1D1B450}" destId="{DE106FC5-EAA1-474D-89F4-3D15C6B52A10}" srcOrd="6" destOrd="0" presId="urn:microsoft.com/office/officeart/2005/8/layout/cycle1"/>
    <dgm:cxn modelId="{B12554ED-B5B4-42E8-B4F3-B128D3052492}" type="presParOf" srcId="{B12BB338-044E-4A59-81C7-C813D1D1B450}" destId="{3167D29B-7F72-45EC-8A61-329EE583DAE8}" srcOrd="7" destOrd="0" presId="urn:microsoft.com/office/officeart/2005/8/layout/cycle1"/>
    <dgm:cxn modelId="{9C22F3EB-5790-44BD-B62C-B54D09553A95}" type="presParOf" srcId="{B12BB338-044E-4A59-81C7-C813D1D1B450}" destId="{ECEF3A32-B8A9-4095-AB2D-8DAB26BADD09}" srcOrd="8" destOrd="0" presId="urn:microsoft.com/office/officeart/2005/8/layout/cycle1"/>
    <dgm:cxn modelId="{45AA94AF-E7F8-4E6E-BFC3-E17B76FC7320}" type="presParOf" srcId="{B12BB338-044E-4A59-81C7-C813D1D1B450}" destId="{CB933100-AA34-4087-85D8-F268E085B8A6}" srcOrd="9" destOrd="0" presId="urn:microsoft.com/office/officeart/2005/8/layout/cycle1"/>
    <dgm:cxn modelId="{FFBEC222-0E99-4348-B565-C67B516EE775}" type="presParOf" srcId="{B12BB338-044E-4A59-81C7-C813D1D1B450}" destId="{C1C32AFC-2A00-4863-AA33-B12EF32E6E3F}" srcOrd="10" destOrd="0" presId="urn:microsoft.com/office/officeart/2005/8/layout/cycle1"/>
    <dgm:cxn modelId="{EE731806-A01A-440B-A458-492716F6D127}" type="presParOf" srcId="{B12BB338-044E-4A59-81C7-C813D1D1B450}" destId="{D2844539-33A5-4BCA-B61F-A7FB64EBE318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11FBF9-D01C-406A-9DBC-C637D9F58CDD}">
      <dsp:nvSpPr>
        <dsp:cNvPr id="0" name=""/>
        <dsp:cNvSpPr/>
      </dsp:nvSpPr>
      <dsp:spPr>
        <a:xfrm>
          <a:off x="4181715" y="116110"/>
          <a:ext cx="1850242" cy="18502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There is no one ‘correct’ way.</a:t>
          </a:r>
          <a:endParaRPr lang="en-US" sz="1400" kern="1200" dirty="0"/>
        </a:p>
      </dsp:txBody>
      <dsp:txXfrm>
        <a:off x="4181715" y="116110"/>
        <a:ext cx="1850242" cy="1850242"/>
      </dsp:txXfrm>
    </dsp:sp>
    <dsp:sp modelId="{0EE20D7C-2468-409E-A385-4CB9AF565BC9}">
      <dsp:nvSpPr>
        <dsp:cNvPr id="0" name=""/>
        <dsp:cNvSpPr/>
      </dsp:nvSpPr>
      <dsp:spPr>
        <a:xfrm>
          <a:off x="920719" y="-794"/>
          <a:ext cx="5228143" cy="5228143"/>
        </a:xfrm>
        <a:prstGeom prst="circularArrow">
          <a:avLst>
            <a:gd name="adj1" fmla="val 6901"/>
            <a:gd name="adj2" fmla="val 465272"/>
            <a:gd name="adj3" fmla="val 549750"/>
            <a:gd name="adj4" fmla="val 20584977"/>
            <a:gd name="adj5" fmla="val 8051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6DC30CE-7AD5-4B57-BA26-50B5537083F1}">
      <dsp:nvSpPr>
        <dsp:cNvPr id="0" name=""/>
        <dsp:cNvSpPr/>
      </dsp:nvSpPr>
      <dsp:spPr>
        <a:xfrm>
          <a:off x="4181715" y="3260201"/>
          <a:ext cx="1850242" cy="18502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Each section defined its documentation workflow</a:t>
          </a:r>
          <a:endParaRPr lang="en-US" sz="1400" kern="1200" dirty="0"/>
        </a:p>
      </dsp:txBody>
      <dsp:txXfrm>
        <a:off x="4181715" y="3260201"/>
        <a:ext cx="1850242" cy="1850242"/>
      </dsp:txXfrm>
    </dsp:sp>
    <dsp:sp modelId="{295441EE-446F-49C4-8605-370A733891AB}">
      <dsp:nvSpPr>
        <dsp:cNvPr id="0" name=""/>
        <dsp:cNvSpPr/>
      </dsp:nvSpPr>
      <dsp:spPr>
        <a:xfrm>
          <a:off x="920719" y="-794"/>
          <a:ext cx="5228143" cy="5228143"/>
        </a:xfrm>
        <a:prstGeom prst="circularArrow">
          <a:avLst>
            <a:gd name="adj1" fmla="val 6901"/>
            <a:gd name="adj2" fmla="val 465272"/>
            <a:gd name="adj3" fmla="val 5949750"/>
            <a:gd name="adj4" fmla="val 4384977"/>
            <a:gd name="adj5" fmla="val 8051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167D29B-7F72-45EC-8A61-329EE583DAE8}">
      <dsp:nvSpPr>
        <dsp:cNvPr id="0" name=""/>
        <dsp:cNvSpPr/>
      </dsp:nvSpPr>
      <dsp:spPr>
        <a:xfrm>
          <a:off x="1037624" y="3260201"/>
          <a:ext cx="1850242" cy="18502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Documents for operational systems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Documents requiring a release procedure, such as ECRs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Documents which do not change that often</a:t>
          </a:r>
          <a:endParaRPr lang="en-US" sz="1400" kern="1200" dirty="0"/>
        </a:p>
      </dsp:txBody>
      <dsp:txXfrm>
        <a:off x="1037624" y="3260201"/>
        <a:ext cx="1850242" cy="1850242"/>
      </dsp:txXfrm>
    </dsp:sp>
    <dsp:sp modelId="{ECEF3A32-B8A9-4095-AB2D-8DAB26BADD09}">
      <dsp:nvSpPr>
        <dsp:cNvPr id="0" name=""/>
        <dsp:cNvSpPr/>
      </dsp:nvSpPr>
      <dsp:spPr>
        <a:xfrm>
          <a:off x="920719" y="-794"/>
          <a:ext cx="5228143" cy="5228143"/>
        </a:xfrm>
        <a:prstGeom prst="circularArrow">
          <a:avLst>
            <a:gd name="adj1" fmla="val 6901"/>
            <a:gd name="adj2" fmla="val 465272"/>
            <a:gd name="adj3" fmla="val 11349750"/>
            <a:gd name="adj4" fmla="val 9784977"/>
            <a:gd name="adj5" fmla="val 8051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1C32AFC-2A00-4863-AA33-B12EF32E6E3F}">
      <dsp:nvSpPr>
        <dsp:cNvPr id="0" name=""/>
        <dsp:cNvSpPr/>
      </dsp:nvSpPr>
      <dsp:spPr>
        <a:xfrm>
          <a:off x="1037624" y="116110"/>
          <a:ext cx="1850242" cy="18502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Some documents are better suited for </a:t>
          </a:r>
          <a:r>
            <a:rPr lang="en-GB" sz="1400" b="1" kern="1200" dirty="0" err="1"/>
            <a:t>dfs</a:t>
          </a:r>
          <a:r>
            <a:rPr lang="en-GB" sz="1400" b="1" kern="1200" dirty="0"/>
            <a:t>, wikis/read the docs, </a:t>
          </a:r>
          <a:r>
            <a:rPr lang="en-GB" sz="1400" b="1" kern="1200" dirty="0" err="1"/>
            <a:t>cernbox</a:t>
          </a:r>
          <a:r>
            <a:rPr lang="en-GB" sz="1400" b="1" kern="1200" dirty="0"/>
            <a:t>.</a:t>
          </a:r>
          <a:endParaRPr lang="en-US" sz="1400" kern="1200" dirty="0"/>
        </a:p>
      </dsp:txBody>
      <dsp:txXfrm>
        <a:off x="1037624" y="116110"/>
        <a:ext cx="1850242" cy="1850242"/>
      </dsp:txXfrm>
    </dsp:sp>
    <dsp:sp modelId="{D2844539-33A5-4BCA-B61F-A7FB64EBE318}">
      <dsp:nvSpPr>
        <dsp:cNvPr id="0" name=""/>
        <dsp:cNvSpPr/>
      </dsp:nvSpPr>
      <dsp:spPr>
        <a:xfrm>
          <a:off x="920719" y="-794"/>
          <a:ext cx="5228143" cy="5228143"/>
        </a:xfrm>
        <a:prstGeom prst="circularArrow">
          <a:avLst>
            <a:gd name="adj1" fmla="val 6901"/>
            <a:gd name="adj2" fmla="val 465272"/>
            <a:gd name="adj3" fmla="val 16749750"/>
            <a:gd name="adj4" fmla="val 15184977"/>
            <a:gd name="adj5" fmla="val 8051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12/15/2022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16 December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Radmila Govertsen | SY-BI EDMS document management through the lenses of quality assurance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16 December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Radmila Govertsen | SY-BI EDMS document management through the lenses of quality assurance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16 December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Radmila Govertsen | SY-BI EDMS document management through the lenses of quality assurance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16 December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Radmila Govertsen | SY-BI EDMS document management through the lenses of quality assurance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16 December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Radmila Govertsen | SY-BI EDMS document management through the lenses of quality assurance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16 December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Radmila Govertsen | SY-BI EDMS document management through the lenses of quality assurance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16 December 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Radmila Govertsen | SY-BI EDMS document management through the lenses of quality assurance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16 December 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Radmila Govertsen | SY-BI EDMS document management through the lenses of quality assurance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December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Radmila Govertsen | SY-BI EDMS document management through the lenses of quality assurance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December 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Radmila Govertsen | SY-BI EDMS document management through the lenses of quality assurance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December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Radmila Govertsen | SY-BI EDMS document management through the lenses of quality assurance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December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Radmila Govertsen | SY-BI EDMS document management through the lenses of quality assurance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December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Radmila Govertsen | SY-BI EDMS document management through the lenses of quality assurance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December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Radmila Govertsen | SY-BI EDMS document management through the lenses of quality assurance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December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Radmila Govertsen | SY-BI EDMS document management through the lenses of quality assurance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December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Radmila Govertsen | SY-BI EDMS document management through the lenses of quality assurance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December 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Radmila Govertsen | SY-BI EDMS document management through the lenses of quality assurance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December 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Radmila Govertsen | SY-BI EDMS document management through the lenses of quality assurance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16 December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Radmila Govertsen | SY-BI EDMS document management through the lenses of quality assurance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giuseppemilo/49568951078" TargetMode="External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creativecommons.org/licenses/by/3.0/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1992061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quality.web.cern.ch/quality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/>
              <a:t>SY-BI EDMS document management through the lenses of quality assurance</a:t>
            </a:r>
            <a:br>
              <a:rPr lang="en-US" sz="4000" dirty="0"/>
            </a:br>
            <a:br>
              <a:rPr lang="en-US" sz="1800" dirty="0"/>
            </a:br>
            <a:r>
              <a:rPr lang="en-US" sz="1800" dirty="0"/>
              <a:t>Presentation of the new structure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Radmila Govertsen</a:t>
            </a:r>
          </a:p>
          <a:p>
            <a:pPr algn="l"/>
            <a:r>
              <a:rPr lang="en-US" sz="1800" dirty="0"/>
              <a:t>15/12/2022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>
            <a:extLst>
              <a:ext uri="{FF2B5EF4-FFF2-40B4-BE49-F238E27FC236}">
                <a16:creationId xmlns:a16="http://schemas.microsoft.com/office/drawing/2014/main" id="{E2266F37-CD9C-2E33-4825-3E5E77F96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6"/>
            <a:ext cx="11380812" cy="596776"/>
          </a:xfrm>
        </p:spPr>
        <p:txBody>
          <a:bodyPr/>
          <a:lstStyle/>
          <a:p>
            <a:r>
              <a:rPr lang="nb-NO" dirty="0"/>
              <a:t>System approach</a:t>
            </a:r>
            <a:endParaRPr lang="en-US" dirty="0"/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77569173-6F2C-C986-6338-3ECD21A148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6" y="1190047"/>
            <a:ext cx="3708401" cy="668337"/>
          </a:xfrm>
        </p:spPr>
        <p:txBody>
          <a:bodyPr/>
          <a:lstStyle/>
          <a:p>
            <a:r>
              <a:rPr lang="en-GB" sz="2000" dirty="0">
                <a:solidFill>
                  <a:schemeClr val="tx1"/>
                </a:solidFill>
              </a:rPr>
              <a:t>No BI section is an island.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1356EC16-7145-8673-7DDD-835E61ED61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075612" y="1208328"/>
            <a:ext cx="3799713" cy="655634"/>
          </a:xfrm>
        </p:spPr>
        <p:txBody>
          <a:bodyPr/>
          <a:lstStyle/>
          <a:p>
            <a:r>
              <a:rPr lang="en-GB" sz="2000" dirty="0">
                <a:solidFill>
                  <a:schemeClr val="tx1"/>
                </a:solidFill>
              </a:rPr>
              <a:t>Unless one lives in Svalbard.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33FD8ED-C365-047C-E27A-24DE7ED9CB7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/>
          <a:srcRect l="6275" r="25698" b="3"/>
          <a:stretch/>
        </p:blipFill>
        <p:spPr>
          <a:xfrm>
            <a:off x="8324415" y="1610470"/>
            <a:ext cx="2977091" cy="3030528"/>
          </a:xfrm>
          <a:noFill/>
        </p:spPr>
      </p:pic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4ABC621E-6337-9208-6F42-AC30090131A7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16676" y="1610470"/>
            <a:ext cx="7511272" cy="4582512"/>
          </a:xfrm>
        </p:spPr>
        <p:txBody>
          <a:bodyPr/>
          <a:lstStyle/>
          <a:p>
            <a:r>
              <a:rPr lang="en-GB" sz="2000" dirty="0">
                <a:solidFill>
                  <a:srgbClr val="2F2F2F"/>
                </a:solidFill>
              </a:rPr>
              <a:t>The information available and accessible across sections</a:t>
            </a:r>
          </a:p>
          <a:p>
            <a:endParaRPr lang="en-GB" sz="2000" dirty="0">
              <a:solidFill>
                <a:srgbClr val="2F2F2F"/>
              </a:solidFill>
            </a:endParaRPr>
          </a:p>
          <a:p>
            <a:r>
              <a:rPr lang="en-GB" sz="2000" dirty="0">
                <a:solidFill>
                  <a:srgbClr val="2F2F2F"/>
                </a:solidFill>
              </a:rPr>
              <a:t>1) </a:t>
            </a:r>
            <a:r>
              <a:rPr lang="en-GB" sz="2000" dirty="0">
                <a:solidFill>
                  <a:schemeClr val="tx1"/>
                </a:solidFill>
              </a:rPr>
              <a:t>Metadata</a:t>
            </a:r>
            <a:r>
              <a:rPr lang="en-GB" sz="2000" dirty="0">
                <a:solidFill>
                  <a:srgbClr val="2F2F2F"/>
                </a:solidFill>
              </a:rPr>
              <a:t> fields for EDMS documents: </a:t>
            </a:r>
            <a:r>
              <a:rPr lang="en-GB" sz="2000" b="0" dirty="0">
                <a:solidFill>
                  <a:srgbClr val="2F2F2F"/>
                </a:solidFill>
              </a:rPr>
              <a:t>Title, description, keywords, external references, links to other platforms like Indico or CDN drawings</a:t>
            </a:r>
          </a:p>
          <a:p>
            <a:r>
              <a:rPr lang="en-GB" sz="2000" dirty="0">
                <a:solidFill>
                  <a:srgbClr val="2F2F2F"/>
                </a:solidFill>
              </a:rPr>
              <a:t>2</a:t>
            </a:r>
            <a:r>
              <a:rPr lang="en-GB" sz="2000" dirty="0">
                <a:solidFill>
                  <a:srgbClr val="303030"/>
                </a:solidFill>
              </a:rPr>
              <a:t>) </a:t>
            </a:r>
            <a:r>
              <a:rPr lang="nb-NO" sz="2000" dirty="0">
                <a:solidFill>
                  <a:schemeClr val="tx1"/>
                </a:solidFill>
              </a:rPr>
              <a:t>Linking</a:t>
            </a:r>
            <a:r>
              <a:rPr lang="nb-NO" sz="2000" dirty="0">
                <a:solidFill>
                  <a:srgbClr val="303030"/>
                </a:solidFill>
              </a:rPr>
              <a:t> EDMS and </a:t>
            </a:r>
            <a:r>
              <a:rPr lang="nb-NO" sz="2000" dirty="0" err="1">
                <a:solidFill>
                  <a:srgbClr val="303030"/>
                </a:solidFill>
              </a:rPr>
              <a:t>other</a:t>
            </a:r>
            <a:r>
              <a:rPr lang="nb-NO" sz="2000" dirty="0">
                <a:solidFill>
                  <a:srgbClr val="303030"/>
                </a:solidFill>
              </a:rPr>
              <a:t> </a:t>
            </a:r>
            <a:r>
              <a:rPr lang="nb-NO" sz="2000" dirty="0" err="1">
                <a:solidFill>
                  <a:srgbClr val="303030"/>
                </a:solidFill>
              </a:rPr>
              <a:t>platforms</a:t>
            </a:r>
            <a:r>
              <a:rPr lang="nb-NO" sz="2000" dirty="0">
                <a:solidFill>
                  <a:srgbClr val="303030"/>
                </a:solidFill>
              </a:rPr>
              <a:t>: </a:t>
            </a:r>
            <a:r>
              <a:rPr lang="nb-NO" sz="2000" dirty="0" err="1">
                <a:solidFill>
                  <a:srgbClr val="303030"/>
                </a:solidFill>
              </a:rPr>
              <a:t>Indico</a:t>
            </a:r>
            <a:r>
              <a:rPr lang="nb-NO" sz="2000" dirty="0">
                <a:solidFill>
                  <a:srgbClr val="303030"/>
                </a:solidFill>
              </a:rPr>
              <a:t>, Layout, </a:t>
            </a:r>
            <a:r>
              <a:rPr lang="nb-NO" sz="2000" dirty="0" err="1">
                <a:solidFill>
                  <a:srgbClr val="303030"/>
                </a:solidFill>
              </a:rPr>
              <a:t>Infor</a:t>
            </a:r>
            <a:r>
              <a:rPr lang="nb-NO" sz="2000" dirty="0">
                <a:solidFill>
                  <a:srgbClr val="303030"/>
                </a:solidFill>
              </a:rPr>
              <a:t> EAM </a:t>
            </a:r>
          </a:p>
          <a:p>
            <a:r>
              <a:rPr lang="en-GB" sz="2000" dirty="0">
                <a:solidFill>
                  <a:srgbClr val="2F2F2F"/>
                </a:solidFill>
              </a:rPr>
              <a:t>3) Creation of </a:t>
            </a:r>
            <a:r>
              <a:rPr lang="en-GB" sz="2000" dirty="0">
                <a:solidFill>
                  <a:schemeClr val="tx1"/>
                </a:solidFill>
              </a:rPr>
              <a:t>wiki pages in Confluence </a:t>
            </a:r>
            <a:r>
              <a:rPr lang="en-GB" sz="2000" dirty="0">
                <a:solidFill>
                  <a:srgbClr val="303030"/>
                </a:solidFill>
              </a:rPr>
              <a:t>(BI-Portal)</a:t>
            </a:r>
            <a:endParaRPr lang="nb-NO" sz="2000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4A0311-973A-291F-0EDC-70F075084D86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16 December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13D41-5564-E3A6-76D1-C5F9EE948049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sz="1100"/>
              <a:t>Radmila Govertsen | SY-BI EDMS document management through the lenses of quality assurance</a:t>
            </a:r>
            <a:endParaRPr lang="en-US" sz="11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E7E42E-8BFD-A90F-78CA-2EFC3E1EC979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AB4CEB7-CACD-165B-4390-2FC11909A0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3028" y="4749593"/>
            <a:ext cx="2179864" cy="140939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DD881EB-0A97-35AD-8A58-8DE10B477B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8502" y="4160216"/>
            <a:ext cx="3779927" cy="2072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8365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7BCEA88-2F35-0D71-E161-B1CA375DF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nb-NO" dirty="0"/>
              <a:t>Continual improvements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BE610-9DC3-870D-D43E-364B42E93F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16 December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D5A2D-ADFA-636A-AB92-786375678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sz="1100"/>
              <a:t>Radmila Govertsen | SY-BI EDMS document management through the lenses of quality assurance</a:t>
            </a:r>
            <a:endParaRPr lang="en-US" sz="11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976F91-6178-90F1-D4B8-6B9FAA8FB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  <p:pic>
        <p:nvPicPr>
          <p:cNvPr id="15" name="Content Placeholder 14" descr="A person jumping in the air&#10;&#10;Description automatically generated with medium confidence">
            <a:extLst>
              <a:ext uri="{FF2B5EF4-FFF2-40B4-BE49-F238E27FC236}">
                <a16:creationId xmlns:a16="http://schemas.microsoft.com/office/drawing/2014/main" id="{1F69F686-89E2-0220-B1F0-1D7B9DDE583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5920" b="19012"/>
          <a:stretch/>
        </p:blipFill>
        <p:spPr>
          <a:xfrm>
            <a:off x="407988" y="1439864"/>
            <a:ext cx="11376025" cy="4760909"/>
          </a:xfrm>
          <a:noFill/>
        </p:spPr>
      </p:pic>
    </p:spTree>
    <p:extLst>
      <p:ext uri="{BB962C8B-B14F-4D97-AF65-F5344CB8AC3E}">
        <p14:creationId xmlns:p14="http://schemas.microsoft.com/office/powerpoint/2010/main" val="4141974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3A0AA3B-9FD0-CFA5-F61D-0759EFF5E9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6" y="1286524"/>
            <a:ext cx="4706647" cy="4752610"/>
          </a:xfrm>
        </p:spPr>
        <p:txBody>
          <a:bodyPr/>
          <a:lstStyle/>
          <a:p>
            <a:pPr marL="457200" indent="-457200">
              <a:buAutoNum type="arabicParenR"/>
            </a:pPr>
            <a:r>
              <a:rPr lang="en-GB" sz="2000" i="0" dirty="0">
                <a:solidFill>
                  <a:srgbClr val="444444"/>
                </a:solidFill>
                <a:effectLst/>
                <a:latin typeface="+mj-lt"/>
              </a:rPr>
              <a:t>Collection </a:t>
            </a:r>
            <a:r>
              <a:rPr lang="en-GB" sz="2000" dirty="0">
                <a:solidFill>
                  <a:srgbClr val="444444"/>
                </a:solidFill>
                <a:latin typeface="+mj-lt"/>
              </a:rPr>
              <a:t>of the </a:t>
            </a:r>
            <a:r>
              <a:rPr lang="en-GB" sz="2000" dirty="0">
                <a:solidFill>
                  <a:schemeClr val="tx1"/>
                </a:solidFill>
                <a:latin typeface="+mj-lt"/>
              </a:rPr>
              <a:t>correct data </a:t>
            </a:r>
            <a:r>
              <a:rPr lang="en-GB" sz="2000" dirty="0">
                <a:solidFill>
                  <a:srgbClr val="444444"/>
                </a:solidFill>
                <a:latin typeface="+mj-lt"/>
              </a:rPr>
              <a:t>(</a:t>
            </a:r>
            <a:r>
              <a:rPr lang="en-GB" sz="2000" i="0" dirty="0">
                <a:solidFill>
                  <a:srgbClr val="444444"/>
                </a:solidFill>
                <a:effectLst/>
                <a:latin typeface="+mj-lt"/>
              </a:rPr>
              <a:t>accurate and reliable)</a:t>
            </a:r>
          </a:p>
          <a:p>
            <a:pPr marL="457200" indent="-457200">
              <a:buAutoNum type="arabicParenR"/>
            </a:pPr>
            <a:r>
              <a:rPr lang="en-GB" sz="2000" i="0" dirty="0">
                <a:solidFill>
                  <a:srgbClr val="444444"/>
                </a:solidFill>
                <a:effectLst/>
                <a:latin typeface="+mj-lt"/>
              </a:rPr>
              <a:t>Making documentation </a:t>
            </a:r>
            <a:r>
              <a:rPr lang="en-GB" sz="2000" i="0" dirty="0">
                <a:solidFill>
                  <a:schemeClr val="tx1"/>
                </a:solidFill>
                <a:effectLst/>
                <a:latin typeface="+mj-lt"/>
              </a:rPr>
              <a:t>accessible</a:t>
            </a:r>
            <a:r>
              <a:rPr lang="en-GB" sz="2000" i="0" dirty="0">
                <a:solidFill>
                  <a:srgbClr val="444444"/>
                </a:solidFill>
                <a:effectLst/>
                <a:latin typeface="+mj-lt"/>
              </a:rPr>
              <a:t> to those who need it</a:t>
            </a:r>
          </a:p>
          <a:p>
            <a:pPr marL="457200" indent="-457200">
              <a:buAutoNum type="arabicParenR"/>
            </a:pPr>
            <a:r>
              <a:rPr lang="en-GB" sz="2000" dirty="0">
                <a:solidFill>
                  <a:schemeClr val="tx1"/>
                </a:solidFill>
                <a:latin typeface="+mj-lt"/>
              </a:rPr>
              <a:t>Efficient</a:t>
            </a:r>
            <a:r>
              <a:rPr lang="en-GB" sz="2000" dirty="0">
                <a:solidFill>
                  <a:srgbClr val="303030"/>
                </a:solidFill>
                <a:latin typeface="+mj-lt"/>
              </a:rPr>
              <a:t> retrieval</a:t>
            </a:r>
            <a:endParaRPr lang="en-GB" sz="2000" i="0" dirty="0">
              <a:solidFill>
                <a:srgbClr val="303030"/>
              </a:solidFill>
              <a:effectLst/>
              <a:latin typeface="+mj-lt"/>
            </a:endParaRPr>
          </a:p>
          <a:p>
            <a:pPr algn="ctr" fontAlgn="base"/>
            <a:r>
              <a:rPr lang="en-GB" sz="2000" dirty="0">
                <a:solidFill>
                  <a:srgbClr val="444444"/>
                </a:solidFill>
                <a:latin typeface="+mj-lt"/>
                <a:sym typeface="Wingdings" panose="05000000000000000000" pitchFamily="2" charset="2"/>
              </a:rPr>
              <a:t>C</a:t>
            </a:r>
            <a:r>
              <a:rPr lang="en-GB" sz="2000" i="0" dirty="0">
                <a:solidFill>
                  <a:srgbClr val="444444"/>
                </a:solidFill>
                <a:effectLst/>
                <a:latin typeface="+mj-lt"/>
                <a:sym typeface="Wingdings" panose="05000000000000000000" pitchFamily="2" charset="2"/>
              </a:rPr>
              <a:t>reation of project nodes: </a:t>
            </a:r>
          </a:p>
          <a:p>
            <a:pPr fontAlgn="base"/>
            <a:r>
              <a:rPr lang="en-GB" sz="2000" i="0" dirty="0">
                <a:solidFill>
                  <a:schemeClr val="tx1"/>
                </a:solidFill>
                <a:effectLst/>
                <a:latin typeface="+mj-lt"/>
                <a:sym typeface="Wingdings" panose="05000000000000000000" pitchFamily="2" charset="2"/>
              </a:rPr>
              <a:t>Engineering Change Requests</a:t>
            </a:r>
            <a:r>
              <a:rPr lang="en-GB" sz="2000" i="0" dirty="0">
                <a:solidFill>
                  <a:srgbClr val="444444"/>
                </a:solidFill>
                <a:effectLst/>
                <a:latin typeface="+mj-lt"/>
                <a:sym typeface="Wingdings" panose="05000000000000000000" pitchFamily="2" charset="2"/>
              </a:rPr>
              <a:t> (ECRs)</a:t>
            </a:r>
          </a:p>
          <a:p>
            <a:pPr fontAlgn="base"/>
            <a:r>
              <a:rPr lang="en-GB" sz="2000" i="0" dirty="0">
                <a:solidFill>
                  <a:schemeClr val="tx1"/>
                </a:solidFill>
                <a:effectLst/>
                <a:latin typeface="+mj-lt"/>
                <a:sym typeface="Wingdings" panose="05000000000000000000" pitchFamily="2" charset="2"/>
              </a:rPr>
              <a:t>Engineering Specification</a:t>
            </a:r>
            <a:r>
              <a:rPr lang="en-GB" sz="2000" i="0" dirty="0">
                <a:solidFill>
                  <a:srgbClr val="444444"/>
                </a:solidFill>
                <a:effectLst/>
                <a:latin typeface="+mj-lt"/>
                <a:sym typeface="Wingdings" panose="05000000000000000000" pitchFamily="2" charset="2"/>
              </a:rPr>
              <a:t> (ES)</a:t>
            </a:r>
          </a:p>
          <a:p>
            <a:pPr fontAlgn="base"/>
            <a:r>
              <a:rPr lang="en-GB" sz="2000" i="0" dirty="0">
                <a:solidFill>
                  <a:schemeClr val="tx1"/>
                </a:solidFill>
                <a:effectLst/>
                <a:latin typeface="+mj-lt"/>
                <a:sym typeface="Wingdings" panose="05000000000000000000" pitchFamily="2" charset="2"/>
              </a:rPr>
              <a:t>Electronic Boards Inventory</a:t>
            </a:r>
            <a:endParaRPr lang="en-GB" sz="2000" i="0" dirty="0"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691144-F572-C6F7-0FE8-4C8335409B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53623"/>
          </a:xfrm>
        </p:spPr>
        <p:txBody>
          <a:bodyPr/>
          <a:lstStyle/>
          <a:p>
            <a:r>
              <a:rPr lang="nb-NO" dirty="0"/>
              <a:t>Factual approach- it has to make sense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C58B74-E392-2BEB-85FA-72D1B45F4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December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82155F-722B-5373-AC36-B6321BD02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Radmila Govertsen | SY-BI EDMS document management through the lenses of quality assurance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53CCEC-8F95-1D5F-4173-BF89AAE04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F686704-EB18-2A49-832B-DC2612116826}"/>
              </a:ext>
            </a:extLst>
          </p:cNvPr>
          <p:cNvGrpSpPr/>
          <p:nvPr/>
        </p:nvGrpSpPr>
        <p:grpSpPr>
          <a:xfrm>
            <a:off x="5216341" y="1051684"/>
            <a:ext cx="2594316" cy="3351684"/>
            <a:chOff x="5216341" y="1051684"/>
            <a:chExt cx="2594316" cy="335168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4BBED06-FE07-6A32-ABD9-9EEFD342410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16341" y="1051684"/>
              <a:ext cx="2594316" cy="3205620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BF26AE5-0A4B-D2B9-3820-7F1A4A13101A}"/>
                </a:ext>
              </a:extLst>
            </p:cNvPr>
            <p:cNvSpPr/>
            <p:nvPr/>
          </p:nvSpPr>
          <p:spPr>
            <a:xfrm>
              <a:off x="5488667" y="1603058"/>
              <a:ext cx="1705793" cy="280031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EA0D687-2971-2B7C-6691-40D30C772C76}"/>
              </a:ext>
            </a:extLst>
          </p:cNvPr>
          <p:cNvGrpSpPr/>
          <p:nvPr/>
        </p:nvGrpSpPr>
        <p:grpSpPr>
          <a:xfrm>
            <a:off x="7244691" y="1982626"/>
            <a:ext cx="2105465" cy="2996585"/>
            <a:chOff x="7244691" y="1982626"/>
            <a:chExt cx="2105465" cy="2996585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F604C01-1013-D2CB-46A1-5DAFF4B08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44691" y="1982626"/>
              <a:ext cx="2105465" cy="2882868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A41D809-ACA6-8BEA-3EC0-F0D8689F361A}"/>
                </a:ext>
              </a:extLst>
            </p:cNvPr>
            <p:cNvSpPr/>
            <p:nvPr/>
          </p:nvSpPr>
          <p:spPr>
            <a:xfrm>
              <a:off x="7345152" y="2630906"/>
              <a:ext cx="1703845" cy="234830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DFF7419-64E0-9BDD-ADB3-C0FCC0868390}"/>
              </a:ext>
            </a:extLst>
          </p:cNvPr>
          <p:cNvGrpSpPr/>
          <p:nvPr/>
        </p:nvGrpSpPr>
        <p:grpSpPr>
          <a:xfrm>
            <a:off x="9346354" y="1018345"/>
            <a:ext cx="2133859" cy="4649435"/>
            <a:chOff x="9346354" y="1018345"/>
            <a:chExt cx="2133859" cy="4649435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5865BFAF-59A2-3C7E-ABFF-52F66713F27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346354" y="1018345"/>
              <a:ext cx="2133859" cy="4649435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E40631C-4F8C-D836-D250-B98D523885BD}"/>
                </a:ext>
              </a:extLst>
            </p:cNvPr>
            <p:cNvSpPr/>
            <p:nvPr/>
          </p:nvSpPr>
          <p:spPr>
            <a:xfrm>
              <a:off x="9476509" y="2327564"/>
              <a:ext cx="2003704" cy="334021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FF0000"/>
                  </a:solidFill>
                </a:ln>
                <a:noFill/>
              </a:endParaRPr>
            </a:p>
          </p:txBody>
        </p:sp>
      </p:grpSp>
      <p:pic>
        <p:nvPicPr>
          <p:cNvPr id="1025" name="Picture 1">
            <a:extLst>
              <a:ext uri="{FF2B5EF4-FFF2-40B4-BE49-F238E27FC236}">
                <a16:creationId xmlns:a16="http://schemas.microsoft.com/office/drawing/2014/main" id="{4A1A4BF0-59C0-A2B4-A059-1C827AB46E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B413DEA4-10A8-C1E2-FA51-AE3AB96480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09501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ADEE802-903D-C9AE-BF1C-A55984A4E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nb-NO" dirty="0"/>
              <a:t>Mutually beneficial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21C7E4-A9E5-669B-9D20-FE37FAB196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180" r="22484" b="-1"/>
          <a:stretch/>
        </p:blipFill>
        <p:spPr>
          <a:xfrm>
            <a:off x="778883" y="3694639"/>
            <a:ext cx="3029919" cy="2486109"/>
          </a:xfrm>
          <a:prstGeom prst="rect">
            <a:avLst/>
          </a:prstGeom>
          <a:noFill/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71C0906-6423-F2ED-0078-AE07B12ED3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55622" y="1124744"/>
            <a:ext cx="5611813" cy="460851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Access to </a:t>
            </a:r>
            <a:r>
              <a:rPr lang="en-GB" dirty="0">
                <a:solidFill>
                  <a:schemeClr val="tx1"/>
                </a:solidFill>
              </a:rPr>
              <a:t>relevant information </a:t>
            </a:r>
            <a:r>
              <a:rPr lang="en-GB" dirty="0"/>
              <a:t>- </a:t>
            </a:r>
            <a:r>
              <a:rPr lang="nb-NO" dirty="0"/>
              <a:t>Attach/detach without duplicating documents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Simplified retrieval </a:t>
            </a:r>
            <a:r>
              <a:rPr lang="en-GB" dirty="0"/>
              <a:t>of BI documentation concentrated in BI structure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Control over documentation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/>
              <a:t>and enhanced security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Better </a:t>
            </a:r>
            <a:r>
              <a:rPr lang="en-GB" dirty="0">
                <a:solidFill>
                  <a:srgbClr val="303030"/>
                </a:solidFill>
              </a:rPr>
              <a:t>collaboration</a:t>
            </a:r>
            <a:r>
              <a:rPr lang="en-GB" dirty="0"/>
              <a:t>- </a:t>
            </a:r>
            <a:r>
              <a:rPr lang="en-GB" dirty="0">
                <a:solidFill>
                  <a:schemeClr val="tx1"/>
                </a:solidFill>
              </a:rPr>
              <a:t>Easier onboarding</a:t>
            </a:r>
            <a:r>
              <a:rPr lang="en-GB" dirty="0"/>
              <a:t> of new colleagues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Repository and shared knowledge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0F7ADD-41BC-6292-49AB-C92ABD5B94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16 December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74AE70-5A45-10D9-132A-939D4EECC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sz="1100"/>
              <a:t>Radmila Govertsen | SY-BI EDMS document management through the lenses of quality assurance</a:t>
            </a:r>
            <a:endParaRPr lang="en-US" sz="11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20CB44-C36F-9D97-9A43-63B0C276F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2EC61434-E852-5FDD-09A0-9305CFCD8B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4089" y="1084425"/>
            <a:ext cx="3229426" cy="2610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920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2DA002-E096-EFB5-5EC0-5F7CD4861E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1036" y="918930"/>
            <a:ext cx="9929926" cy="463261"/>
          </a:xfrm>
        </p:spPr>
        <p:txBody>
          <a:bodyPr/>
          <a:lstStyle/>
          <a:p>
            <a:r>
              <a:rPr lang="nb-NO" dirty="0"/>
              <a:t>More than 9100 Project nodes, documents and items in the SY-BI project node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74C6B8C-FF16-AEBC-C87E-2B1A0E52A5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33156"/>
            <a:ext cx="11376025" cy="449376"/>
          </a:xfrm>
        </p:spPr>
        <p:txBody>
          <a:bodyPr/>
          <a:lstStyle/>
          <a:p>
            <a:r>
              <a:rPr lang="nb-NO" dirty="0"/>
              <a:t>Highlights of SY-BI EDMS documentation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A16A2-04E5-0F1B-8B7A-BBEACB5E5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December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D696DA-33D5-8BEC-FDAD-5D83C235B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Radmila Govertsen | SY-BI EDMS document management through the lenses of quality assurance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FBFF93-E920-B2AB-396F-F09AB42D9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D27FA0B-CB14-CE4C-D6EE-7FDF5007C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3522" y="1618589"/>
            <a:ext cx="3982006" cy="401058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6DD2532-75EC-E874-A566-A8BD5F9994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6385" y="1618589"/>
            <a:ext cx="5660853" cy="449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115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 descr="A person holding a sword">
            <a:extLst>
              <a:ext uri="{FF2B5EF4-FFF2-40B4-BE49-F238E27FC236}">
                <a16:creationId xmlns:a16="http://schemas.microsoft.com/office/drawing/2014/main" id="{F09F3F6F-8496-F380-2EF5-067BCB2EBBB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11585" y="1823243"/>
            <a:ext cx="1770063" cy="321151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8" name="Picture 17" descr="A picture containing text, sport, person&#10;&#10;Description automatically generated">
            <a:extLst>
              <a:ext uri="{FF2B5EF4-FFF2-40B4-BE49-F238E27FC236}">
                <a16:creationId xmlns:a16="http://schemas.microsoft.com/office/drawing/2014/main" id="{36A17196-3EF3-9906-1A39-1BC85B6631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0909" y="1823243"/>
            <a:ext cx="1781175" cy="321151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6FD0A4B-E112-43C5-82B2-1ECB6DD071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1345" y="1808821"/>
            <a:ext cx="1747838" cy="321151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BFFE0CB9-E189-5F83-19C3-123B6CB9AE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70155" y="1808822"/>
            <a:ext cx="1751013" cy="321151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F97D5623-440D-720A-E209-CDF19BA86B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38444" y="1808823"/>
            <a:ext cx="1822450" cy="321151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D072C24-9C91-C540-F671-CC72ADDC6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7021"/>
          </a:xfrm>
        </p:spPr>
        <p:txBody>
          <a:bodyPr anchor="t">
            <a:normAutofit/>
          </a:bodyPr>
          <a:lstStyle/>
          <a:p>
            <a:r>
              <a:rPr lang="nb-NO" dirty="0"/>
              <a:t>Summary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1567A0-E86A-89AC-12E4-1E5C6BBFDD2C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16 December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6C577-5A42-73F5-8B79-1872EDE8953F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 fontScale="92500"/>
          </a:bodyPr>
          <a:lstStyle/>
          <a:p>
            <a:pPr>
              <a:spcAft>
                <a:spcPts val="600"/>
              </a:spcAft>
            </a:pPr>
            <a:r>
              <a:rPr lang="en-GB"/>
              <a:t>Radmila Govertsen | SY-BI EDMS document management through the lenses of quality assurance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BDD9F3-B3FE-B39C-A0AB-4F5683BA3AE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074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B7E5A18-2DD4-2B98-1ED8-D1A05E0445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845836"/>
            <a:ext cx="11376024" cy="2332002"/>
          </a:xfrm>
        </p:spPr>
        <p:txBody>
          <a:bodyPr/>
          <a:lstStyle/>
          <a:p>
            <a:pPr algn="ctr"/>
            <a:r>
              <a:rPr lang="en-GB" sz="4000" dirty="0">
                <a:latin typeface="Castellar" panose="020A0402060406010301" pitchFamily="18" charset="0"/>
              </a:rPr>
              <a:t>Thank you!</a:t>
            </a:r>
          </a:p>
          <a:p>
            <a:endParaRPr lang="en-GB" dirty="0"/>
          </a:p>
          <a:p>
            <a:pPr algn="ctr"/>
            <a:r>
              <a:rPr lang="en-GB" sz="3200" dirty="0">
                <a:latin typeface="Castellar" panose="020A0402060406010301" pitchFamily="18" charset="0"/>
              </a:rPr>
              <a:t>Merry Christmas and Happy New EDMS</a:t>
            </a:r>
            <a:endParaRPr lang="en-US" sz="3200" dirty="0">
              <a:latin typeface="Castellar" panose="020A0402060406010301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63511F-CE45-A63C-4CDC-74242192D1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December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F934D3-CDAB-E7B3-B465-F4DD3A992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Radmila Govertsen | SY-BI EDMS document management through the lenses of quality assurance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950E59-B9A2-32C9-35DC-F04044274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8" name="Picture 7" descr="A picture containing outdoor, snow, mountain, nature&#10;&#10;Description automatically generated">
            <a:extLst>
              <a:ext uri="{FF2B5EF4-FFF2-40B4-BE49-F238E27FC236}">
                <a16:creationId xmlns:a16="http://schemas.microsoft.com/office/drawing/2014/main" id="{E7C28A73-A711-1345-3DB5-11E8A18633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259262" y="3299823"/>
            <a:ext cx="3469136" cy="260185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59539D2-A31C-8591-AD1C-0B5E596703E3}"/>
              </a:ext>
            </a:extLst>
          </p:cNvPr>
          <p:cNvSpPr txBox="1"/>
          <p:nvPr/>
        </p:nvSpPr>
        <p:spPr>
          <a:xfrm>
            <a:off x="4516159" y="8144386"/>
            <a:ext cx="3469136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>
                <a:hlinkClick r:id="rId3" tooltip="https://www.flickr.com/photos/giuseppemilo/49568951078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4" tooltip="https://creativecommons.org/licenses/by/3.0/"/>
              </a:rPr>
              <a:t>CC BY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5804981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5BEF9BA-C5A2-1461-45A9-AFE1E34B18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439335"/>
            <a:ext cx="11376024" cy="4608512"/>
          </a:xfrm>
        </p:spPr>
        <p:txBody>
          <a:bodyPr/>
          <a:lstStyle/>
          <a:p>
            <a:pPr marL="457200" indent="-457200">
              <a:buAutoNum type="arabicParenR"/>
            </a:pPr>
            <a:r>
              <a:rPr lang="nb-NO" dirty="0"/>
              <a:t>A </a:t>
            </a:r>
            <a:r>
              <a:rPr lang="en-GB" dirty="0"/>
              <a:t>personal perspective on documentation</a:t>
            </a:r>
          </a:p>
          <a:p>
            <a:pPr marL="457200" indent="-457200">
              <a:buAutoNum type="arabicParenR"/>
            </a:pPr>
            <a:r>
              <a:rPr lang="nb-NO" dirty="0"/>
              <a:t>The </a:t>
            </a:r>
            <a:r>
              <a:rPr lang="nb-NO" dirty="0" err="1"/>
              <a:t>starting</a:t>
            </a:r>
            <a:r>
              <a:rPr lang="nb-NO" dirty="0"/>
              <a:t> </a:t>
            </a:r>
            <a:r>
              <a:rPr lang="nb-NO" dirty="0" err="1"/>
              <a:t>point</a:t>
            </a:r>
            <a:r>
              <a:rPr lang="nb-NO" dirty="0"/>
              <a:t> for BI EDMS </a:t>
            </a:r>
            <a:r>
              <a:rPr lang="nb-NO" dirty="0" err="1"/>
              <a:t>documentation</a:t>
            </a:r>
            <a:endParaRPr lang="nb-NO" dirty="0"/>
          </a:p>
          <a:p>
            <a:pPr marL="457200" indent="-457200">
              <a:buAutoNum type="arabicParenR"/>
            </a:pPr>
            <a:r>
              <a:rPr lang="nb-NO" dirty="0"/>
              <a:t>Principles of quality management and BI EDMS</a:t>
            </a:r>
          </a:p>
          <a:p>
            <a:pPr marL="457200" indent="-457200">
              <a:buFont typeface="Arial"/>
              <a:buAutoNum type="arabicParenR"/>
            </a:pPr>
            <a:r>
              <a:rPr lang="nb-NO" dirty="0" err="1"/>
              <a:t>Highlights</a:t>
            </a:r>
            <a:r>
              <a:rPr lang="nb-NO" dirty="0"/>
              <a:t> of BI EDMS documentation</a:t>
            </a:r>
          </a:p>
          <a:p>
            <a:pPr marL="457200" indent="-457200">
              <a:buAutoNum type="arabicParenR"/>
            </a:pPr>
            <a:r>
              <a:rPr lang="nb-NO" dirty="0" err="1"/>
              <a:t>Summary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912745-B54D-98C4-E6EF-41FA28C592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Outline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B3CD67-C0E4-0208-63BD-8F340A45B5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December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416DDC-C0C5-1F04-8D1E-9D8C9947D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Radmila Govertsen | SY-BI EDMS document management through the lenses of quality assurance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30143A-3C83-D663-417F-7BCF7BF3D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3166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9420CC8-5A4E-EEB2-FA1B-D88357AA4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6"/>
            <a:ext cx="11380812" cy="431030"/>
          </a:xfrm>
        </p:spPr>
        <p:txBody>
          <a:bodyPr anchor="t">
            <a:normAutofit fontScale="90000"/>
          </a:bodyPr>
          <a:lstStyle/>
          <a:p>
            <a:r>
              <a:rPr lang="nb-NO" dirty="0"/>
              <a:t>A personal </a:t>
            </a:r>
            <a:r>
              <a:rPr lang="nb-NO" dirty="0" err="1"/>
              <a:t>perspective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</a:t>
            </a:r>
            <a:r>
              <a:rPr lang="nb-NO" dirty="0" err="1"/>
              <a:t>documentation</a:t>
            </a:r>
            <a:endParaRPr lang="en-GB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84BB710E-6322-46EB-9AB2-1664794854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376862" y="1079157"/>
            <a:ext cx="2741426" cy="1869989"/>
          </a:xfrm>
        </p:spPr>
        <p:txBody>
          <a:bodyPr/>
          <a:lstStyle/>
          <a:p>
            <a:r>
              <a:rPr lang="en-US" dirty="0">
                <a:solidFill>
                  <a:srgbClr val="2F2F2F"/>
                </a:solidFill>
              </a:rPr>
              <a:t>Piper Alpha 1988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2F2F2F"/>
                </a:solidFill>
              </a:rPr>
              <a:t>167 men died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2F2F2F"/>
                </a:solidFill>
              </a:rPr>
              <a:t>2 billions £ in financial loss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9CE55D18-ECDF-8370-7D2B-CA63761DBC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23335" y="1070920"/>
            <a:ext cx="4542916" cy="5082746"/>
          </a:xfrm>
        </p:spPr>
        <p:txBody>
          <a:bodyPr/>
          <a:lstStyle/>
          <a:p>
            <a:r>
              <a:rPr lang="en-US" dirty="0">
                <a:solidFill>
                  <a:srgbClr val="2F2F2F"/>
                </a:solidFill>
              </a:rPr>
              <a:t>Lessons learned- still valid </a:t>
            </a:r>
          </a:p>
          <a:p>
            <a:r>
              <a:rPr lang="en-GB" sz="1600" b="0" dirty="0">
                <a:solidFill>
                  <a:srgbClr val="2F2F2F"/>
                </a:solidFill>
              </a:rPr>
              <a:t>1. Management of change (design issues);</a:t>
            </a:r>
          </a:p>
          <a:p>
            <a:pPr>
              <a:lnSpc>
                <a:spcPct val="100000"/>
              </a:lnSpc>
            </a:pPr>
            <a:r>
              <a:rPr lang="en-GB" sz="1600" b="0" dirty="0">
                <a:solidFill>
                  <a:srgbClr val="2F2F2F"/>
                </a:solidFill>
              </a:rPr>
              <a:t>2. Personal safety over process safety (fire water pumps on manual start to protect divers);</a:t>
            </a:r>
          </a:p>
          <a:p>
            <a:pPr>
              <a:lnSpc>
                <a:spcPct val="100000"/>
              </a:lnSpc>
            </a:pPr>
            <a:r>
              <a:rPr lang="en-GB" sz="1600" b="0" dirty="0">
                <a:solidFill>
                  <a:srgbClr val="2F2F2F"/>
                </a:solidFill>
              </a:rPr>
              <a:t>3. Permit to work and isolation for maintenance (pump re-started before maintenance complete);</a:t>
            </a:r>
          </a:p>
          <a:p>
            <a:pPr>
              <a:lnSpc>
                <a:spcPct val="100000"/>
              </a:lnSpc>
            </a:pPr>
            <a:r>
              <a:rPr lang="en-GB" sz="1600" b="0" dirty="0">
                <a:solidFill>
                  <a:srgbClr val="2F2F2F"/>
                </a:solidFill>
              </a:rPr>
              <a:t>4. Handover (inadequate transfer of information between crews, shifts and disciplines);</a:t>
            </a:r>
          </a:p>
          <a:p>
            <a:pPr>
              <a:lnSpc>
                <a:spcPct val="100000"/>
              </a:lnSpc>
            </a:pPr>
            <a:r>
              <a:rPr lang="en-GB" sz="1600" b="0" dirty="0">
                <a:solidFill>
                  <a:srgbClr val="2F2F2F"/>
                </a:solidFill>
              </a:rPr>
              <a:t>5. Interconnection (no rig is an island…);</a:t>
            </a:r>
          </a:p>
          <a:p>
            <a:pPr>
              <a:lnSpc>
                <a:spcPct val="100000"/>
              </a:lnSpc>
            </a:pPr>
            <a:r>
              <a:rPr lang="en-GB" sz="1600" b="0" dirty="0">
                <a:solidFill>
                  <a:srgbClr val="2F2F2F"/>
                </a:solidFill>
              </a:rPr>
              <a:t>6. Emergency response - evacuation;</a:t>
            </a:r>
          </a:p>
          <a:p>
            <a:pPr>
              <a:lnSpc>
                <a:spcPct val="100000"/>
              </a:lnSpc>
            </a:pPr>
            <a:r>
              <a:rPr lang="en-GB" sz="1600" b="0" dirty="0">
                <a:solidFill>
                  <a:srgbClr val="2F2F2F"/>
                </a:solidFill>
              </a:rPr>
              <a:t>7. Safety culture (complacency - everything’s fine)</a:t>
            </a:r>
          </a:p>
          <a:p>
            <a:endParaRPr lang="en-US" sz="12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39A03E3-1DC5-0A5B-440B-CF30C2BDCB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7236" r="-1" b="9262"/>
          <a:stretch/>
        </p:blipFill>
        <p:spPr>
          <a:xfrm>
            <a:off x="5019155" y="831120"/>
            <a:ext cx="4281254" cy="2881194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05D5DE-A5E0-39B8-1B01-D1A550275657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16 December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58A38A-9E70-F4C4-6EBA-A0B11D5F854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 fontScale="92500"/>
          </a:bodyPr>
          <a:lstStyle/>
          <a:p>
            <a:r>
              <a:rPr lang="en-US" dirty="0"/>
              <a:t>Radmila Govertsen | SY-BI EDMS document management through the lenses of quality assurance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58DF7F-03B7-194F-388F-696038EDC2C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A70A79E-02DF-D8CE-1C0D-D2EBBB1A36BC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3"/>
          <a:srcRect t="27246" r="-3" b="-3"/>
          <a:stretch/>
        </p:blipFill>
        <p:spPr>
          <a:xfrm>
            <a:off x="7669427" y="3223911"/>
            <a:ext cx="4448861" cy="2993990"/>
          </a:xfrm>
          <a:prstGeom prst="rect">
            <a:avLst/>
          </a:prstGeom>
          <a:noFill/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2732A1D3-6EB8-2D29-2315-9A7144A9B530}"/>
              </a:ext>
            </a:extLst>
          </p:cNvPr>
          <p:cNvSpPr/>
          <p:nvPr/>
        </p:nvSpPr>
        <p:spPr>
          <a:xfrm>
            <a:off x="-170683" y="3475248"/>
            <a:ext cx="5189838" cy="8685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50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/>
      <p:bldP spid="21" grpId="0" build="p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D8422BF-CC1A-AECC-2476-CA2D3CADF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685243" cy="542711"/>
          </a:xfrm>
        </p:spPr>
        <p:txBody>
          <a:bodyPr anchor="t">
            <a:normAutofit fontScale="90000"/>
          </a:bodyPr>
          <a:lstStyle/>
          <a:p>
            <a:r>
              <a:rPr lang="nb-NO" dirty="0"/>
              <a:t>Starting Point for BI EDMS - Quality Assurance Management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EB78E54-628E-B31A-78CD-C12335F7E5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1021" y="1566001"/>
            <a:ext cx="7469957" cy="3380156"/>
          </a:xfrm>
          <a:prstGeom prst="rect">
            <a:avLst/>
          </a:prstGeom>
          <a:noFill/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509CB55-453B-0B81-15C6-3AE86A2CF1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290091" y="1064370"/>
            <a:ext cx="5611813" cy="636683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nb-NO" sz="4100" dirty="0"/>
              <a:t>Quality Assurance is seen as everyone</a:t>
            </a:r>
            <a:r>
              <a:rPr lang="en-GB" sz="4100" dirty="0"/>
              <a:t>’s job.</a:t>
            </a:r>
          </a:p>
          <a:p>
            <a:r>
              <a:rPr lang="en-GB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509D37-929F-8AEC-5C51-BAB39CF169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16 December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37F885-46CC-6BCE-6AC9-AE645A854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 fontScale="92500"/>
          </a:bodyPr>
          <a:lstStyle/>
          <a:p>
            <a:pPr>
              <a:spcAft>
                <a:spcPts val="600"/>
              </a:spcAft>
            </a:pPr>
            <a:r>
              <a:rPr lang="en-GB"/>
              <a:t>Radmila Govertsen | SY-BI EDMS document management through the lenses of quality assurance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B8CF95-CBE2-4E23-68A6-B78448DE6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94B7E1-1422-F198-CD2C-6A8F3278ED3B}"/>
              </a:ext>
            </a:extLst>
          </p:cNvPr>
          <p:cNvSpPr txBox="1"/>
          <p:nvPr/>
        </p:nvSpPr>
        <p:spPr>
          <a:xfrm>
            <a:off x="3591566" y="5284954"/>
            <a:ext cx="500886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i="0" dirty="0">
                <a:solidFill>
                  <a:srgbClr val="000000"/>
                </a:solidFill>
                <a:effectLst/>
                <a:latin typeface="PT Sans" panose="020B0503020203020204" pitchFamily="34" charset="0"/>
              </a:rPr>
              <a:t>ISO 9001: the quality management process </a:t>
            </a:r>
            <a:r>
              <a:rPr lang="en-US" dirty="0">
                <a:hlinkClick r:id="rId3"/>
              </a:rPr>
              <a:t>https://cds.cern.ch/record/1992061</a:t>
            </a:r>
            <a:endParaRPr lang="en-US" dirty="0"/>
          </a:p>
          <a:p>
            <a:pPr algn="ctr"/>
            <a:r>
              <a:rPr lang="en-US" dirty="0">
                <a:hlinkClick r:id="rId4"/>
              </a:rPr>
              <a:t>https://quality.web.cern.ch/quality/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0901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CB29B17-2A82-8B50-12BC-13CF56F4FC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650" y="215472"/>
            <a:ext cx="11950700" cy="5885719"/>
          </a:xfrm>
          <a:prstGeom prst="rect">
            <a:avLst/>
          </a:prstGeom>
          <a:noFill/>
        </p:spPr>
      </p:pic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FE2BBA4A-731D-DA38-4D7D-AD10927F1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16 December 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12D1E9-4D9C-9DAF-3589-D91064FF4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/>
              <a:t>Radmila Govertsen | SY-BI EDMS document management through the lenses of quality assurance</a:t>
            </a:r>
            <a:endParaRPr lang="en-US"/>
          </a:p>
        </p:txBody>
      </p:sp>
      <p:sp>
        <p:nvSpPr>
          <p:cNvPr id="5" name="Slide Number Placeholder 4" hidden="1">
            <a:extLst>
              <a:ext uri="{FF2B5EF4-FFF2-40B4-BE49-F238E27FC236}">
                <a16:creationId xmlns:a16="http://schemas.microsoft.com/office/drawing/2014/main" id="{CC50508D-3F78-1EFF-85AC-3FB6312AF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701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4D4B922-15A7-A5BD-E21D-30FAB6516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074" y="1347849"/>
            <a:ext cx="5913596" cy="4633232"/>
          </a:xfrm>
        </p:spPr>
        <p:txBody>
          <a:bodyPr/>
          <a:lstStyle/>
          <a:p>
            <a:r>
              <a:rPr lang="en-GB" dirty="0"/>
              <a:t>Taking into consideration who has to have access to the documents and who is the primary user: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Managers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Designers/Experts/Engineers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Operators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Installation responsible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Maintenance responsible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Measurement analysts/physicists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7DCA8E-5D2A-4F77-E927-B78650E8F9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7616513" cy="623707"/>
          </a:xfrm>
        </p:spPr>
        <p:txBody>
          <a:bodyPr/>
          <a:lstStyle/>
          <a:p>
            <a:r>
              <a:rPr lang="nb-NO" dirty="0" err="1"/>
              <a:t>Customer-focused</a:t>
            </a:r>
            <a:r>
              <a:rPr lang="nb-NO" dirty="0"/>
              <a:t> </a:t>
            </a:r>
            <a:r>
              <a:rPr lang="nb-NO" dirty="0" err="1"/>
              <a:t>organisation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076F1D-34F3-B7F2-7A7D-44BB756BD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December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DF29C4-6A62-C419-0DF1-360B6D42C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Radmila Govertsen | SY-BI EDMS document management through the lenses of quality assurance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F38D2D-A9DF-5620-6EE3-39C290A8B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A8130A8-ECBA-4427-1660-20E27B6FDEEF}"/>
              </a:ext>
            </a:extLst>
          </p:cNvPr>
          <p:cNvGrpSpPr/>
          <p:nvPr/>
        </p:nvGrpSpPr>
        <p:grpSpPr>
          <a:xfrm>
            <a:off x="5944036" y="845146"/>
            <a:ext cx="5357677" cy="5326452"/>
            <a:chOff x="5944036" y="845146"/>
            <a:chExt cx="5357677" cy="532645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1731864-7F5B-6B9D-308A-4192A3E8A7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88857" y="845146"/>
              <a:ext cx="3012856" cy="5326452"/>
            </a:xfrm>
            <a:prstGeom prst="rect">
              <a:avLst/>
            </a:prstGeom>
          </p:spPr>
        </p:pic>
        <p:sp>
          <p:nvSpPr>
            <p:cNvPr id="7" name="Arrow: Right 6">
              <a:extLst>
                <a:ext uri="{FF2B5EF4-FFF2-40B4-BE49-F238E27FC236}">
                  <a16:creationId xmlns:a16="http://schemas.microsoft.com/office/drawing/2014/main" id="{619F56B4-835C-581B-950F-A52013CE9543}"/>
                </a:ext>
              </a:extLst>
            </p:cNvPr>
            <p:cNvSpPr/>
            <p:nvPr/>
          </p:nvSpPr>
          <p:spPr>
            <a:xfrm>
              <a:off x="5944036" y="3508372"/>
              <a:ext cx="1089212" cy="52443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56071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C359521-1DB1-6768-FC67-52DBF13137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08" y="1017185"/>
            <a:ext cx="6177586" cy="523517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An </a:t>
            </a:r>
            <a:r>
              <a:rPr lang="en-GB" dirty="0">
                <a:solidFill>
                  <a:schemeClr val="tx1"/>
                </a:solidFill>
              </a:rPr>
              <a:t>overall view </a:t>
            </a:r>
            <a:r>
              <a:rPr lang="en-GB" dirty="0"/>
              <a:t>of documentation across the group</a:t>
            </a:r>
          </a:p>
          <a:p>
            <a:r>
              <a:rPr lang="en-GB" dirty="0"/>
              <a:t>1) Administrative and organisational documentation</a:t>
            </a:r>
          </a:p>
          <a:p>
            <a:r>
              <a:rPr lang="en-GB" dirty="0"/>
              <a:t>2) Technical Information easily accessible across sections</a:t>
            </a:r>
          </a:p>
          <a:p>
            <a:pPr algn="ctr"/>
            <a:r>
              <a:rPr lang="en-GB" dirty="0"/>
              <a:t>Focus on: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Operational systems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Consolidations and Upgrades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Future systems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4CC6E3A-A747-E821-792C-848B882A3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6301570" cy="582371"/>
          </a:xfrm>
        </p:spPr>
        <p:txBody>
          <a:bodyPr/>
          <a:lstStyle/>
          <a:p>
            <a:r>
              <a:rPr lang="nb-NO" dirty="0"/>
              <a:t>Leadership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A119E-AD6D-FC23-90A7-C5F6CD48C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December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5B8FBB-8D9E-6D43-6EFC-4A98D2AF9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Radmila Govertsen | SY-BI EDMS document management through the lenses of quality assurance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EDAA17-8205-171D-9F08-4E1A850C6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B18916A-B852-60AA-29D9-02B3D683FFB4}"/>
              </a:ext>
            </a:extLst>
          </p:cNvPr>
          <p:cNvGrpSpPr/>
          <p:nvPr/>
        </p:nvGrpSpPr>
        <p:grpSpPr>
          <a:xfrm>
            <a:off x="7227033" y="435525"/>
            <a:ext cx="3886635" cy="5643452"/>
            <a:chOff x="6944848" y="477089"/>
            <a:chExt cx="3886635" cy="564345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6085FB5-2515-E40E-E560-44454A8B38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44848" y="477089"/>
              <a:ext cx="2225503" cy="5643452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5736E8B-8F01-7D62-1687-943B165E92C9}"/>
                </a:ext>
              </a:extLst>
            </p:cNvPr>
            <p:cNvSpPr/>
            <p:nvPr/>
          </p:nvSpPr>
          <p:spPr>
            <a:xfrm>
              <a:off x="7087322" y="1940011"/>
              <a:ext cx="1828800" cy="92675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FF0000"/>
                  </a:solidFill>
                </a:ln>
                <a:noFill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EAC02AA-F786-5761-9823-AA051A845FF6}"/>
                </a:ext>
              </a:extLst>
            </p:cNvPr>
            <p:cNvSpPr/>
            <p:nvPr/>
          </p:nvSpPr>
          <p:spPr>
            <a:xfrm>
              <a:off x="7087322" y="3873328"/>
              <a:ext cx="1828800" cy="42631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FF0000"/>
                  </a:solidFill>
                </a:ln>
                <a:noFill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930208-55CE-8FC9-D81F-B74E8BFD88F2}"/>
                </a:ext>
              </a:extLst>
            </p:cNvPr>
            <p:cNvSpPr/>
            <p:nvPr/>
          </p:nvSpPr>
          <p:spPr>
            <a:xfrm>
              <a:off x="7087322" y="4379305"/>
              <a:ext cx="1828800" cy="130981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FF0000"/>
                  </a:solidFill>
                </a:ln>
                <a:noFill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06B0D7F-AB58-554F-1C9C-992BC1CBF133}"/>
                </a:ext>
              </a:extLst>
            </p:cNvPr>
            <p:cNvSpPr txBox="1"/>
            <p:nvPr/>
          </p:nvSpPr>
          <p:spPr>
            <a:xfrm flipH="1">
              <a:off x="9503131" y="2192794"/>
              <a:ext cx="1328352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b-NO" sz="1200" dirty="0"/>
                <a:t>Organisational documentation</a:t>
              </a:r>
              <a:endParaRPr lang="en-US" sz="1200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33458F5-9353-4DD5-769E-14A92556E50C}"/>
                </a:ext>
              </a:extLst>
            </p:cNvPr>
            <p:cNvSpPr txBox="1"/>
            <p:nvPr/>
          </p:nvSpPr>
          <p:spPr>
            <a:xfrm flipH="1">
              <a:off x="9503131" y="3671038"/>
              <a:ext cx="1328352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b-NO" sz="1200" dirty="0"/>
                <a:t>Technical documentation of operational systems</a:t>
              </a:r>
              <a:endParaRPr lang="en-US" sz="1200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4650602-0FA8-898B-917D-FE5E7725707C}"/>
                </a:ext>
              </a:extLst>
            </p:cNvPr>
            <p:cNvSpPr txBox="1"/>
            <p:nvPr/>
          </p:nvSpPr>
          <p:spPr>
            <a:xfrm flipH="1">
              <a:off x="9503131" y="4612387"/>
              <a:ext cx="1328352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b-NO" sz="1200" dirty="0"/>
                <a:t>Project documentation of future systems, planned improvements of existing systems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7607648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D72C5B-51F4-408D-8F9A-03BD44B152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215382"/>
            <a:ext cx="5066056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Section structures based on the needs of each section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Structure rights were given to section members- individual approach</a:t>
            </a:r>
          </a:p>
          <a:p>
            <a:pPr algn="ctr"/>
            <a:r>
              <a:rPr lang="en-GB" dirty="0"/>
              <a:t>The main project node: </a:t>
            </a:r>
          </a:p>
          <a:p>
            <a:pPr algn="ctr"/>
            <a:r>
              <a:rPr lang="en-GB" sz="2800" dirty="0">
                <a:solidFill>
                  <a:schemeClr val="tx1"/>
                </a:solidFill>
              </a:rPr>
              <a:t>OPERATIONAL SYSTEMS </a:t>
            </a:r>
            <a:r>
              <a:rPr lang="en-GB" dirty="0">
                <a:solidFill>
                  <a:schemeClr val="tx1"/>
                </a:solidFill>
              </a:rPr>
              <a:t>	</a:t>
            </a:r>
          </a:p>
          <a:p>
            <a:r>
              <a:rPr lang="en-GB" dirty="0"/>
              <a:t> 	- By Observable</a:t>
            </a:r>
          </a:p>
          <a:p>
            <a:r>
              <a:rPr lang="en-GB" dirty="0"/>
              <a:t>	- By Machine &amp; Facilities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617EB64-6B44-513D-B0BB-1D7F43D1F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60513"/>
          </a:xfrm>
        </p:spPr>
        <p:txBody>
          <a:bodyPr/>
          <a:lstStyle/>
          <a:p>
            <a:r>
              <a:rPr lang="nb-NO" dirty="0"/>
              <a:t>Involvement of people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75C2CF-1F64-0763-15BB-90EA348CD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December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BFD374-8A3F-7BE7-6D08-14F4BD398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Radmila Govertsen | SY-BI EDMS document management through the lenses of quality assurance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F72B9E-1517-0A2D-1455-C5B9FB8E7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ADB140C-7BF2-28E5-B2B8-E1C0F9A815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8053" y="790963"/>
            <a:ext cx="3007464" cy="477442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7C5689F-89A8-B9E8-6234-95D5B8DF47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5436" y="136525"/>
            <a:ext cx="1947027" cy="568736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EE1B736-63B0-4C7D-E123-68717A6AF92A}"/>
              </a:ext>
            </a:extLst>
          </p:cNvPr>
          <p:cNvSpPr/>
          <p:nvPr/>
        </p:nvSpPr>
        <p:spPr>
          <a:xfrm>
            <a:off x="5783169" y="2030681"/>
            <a:ext cx="2817231" cy="35347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558084-C2CB-3E98-B841-48B666077FAF}"/>
              </a:ext>
            </a:extLst>
          </p:cNvPr>
          <p:cNvSpPr/>
          <p:nvPr/>
        </p:nvSpPr>
        <p:spPr>
          <a:xfrm>
            <a:off x="9571512" y="914401"/>
            <a:ext cx="1259971" cy="1840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2BBD9BA-565D-DD8A-9973-5DE984F38213}"/>
              </a:ext>
            </a:extLst>
          </p:cNvPr>
          <p:cNvSpPr/>
          <p:nvPr/>
        </p:nvSpPr>
        <p:spPr>
          <a:xfrm>
            <a:off x="9571512" y="1098469"/>
            <a:ext cx="1710047" cy="15794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1457BE2-80FF-A295-CCC0-50C138A24247}"/>
              </a:ext>
            </a:extLst>
          </p:cNvPr>
          <p:cNvSpPr/>
          <p:nvPr/>
        </p:nvSpPr>
        <p:spPr>
          <a:xfrm>
            <a:off x="9571512" y="2677886"/>
            <a:ext cx="1710047" cy="31460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0142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12E30D3-70E3-BA28-3494-8BDC962BEC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67244"/>
          </a:xfrm>
        </p:spPr>
        <p:txBody>
          <a:bodyPr anchor="t">
            <a:normAutofit/>
          </a:bodyPr>
          <a:lstStyle/>
          <a:p>
            <a:r>
              <a:rPr lang="nb-NO" dirty="0"/>
              <a:t>Process approach – defining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workflow</a:t>
            </a:r>
            <a:endParaRPr lang="en-GB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F85BB8DF-5A74-94C8-4EB3-0BD06024696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409282" y="1732295"/>
            <a:ext cx="4374731" cy="31559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75CBF2-8F34-86FD-7789-69E64200A0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16 December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EE93F-2231-8F15-9A8E-64F011F98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sz="1100"/>
              <a:t>Radmila Govertsen | SY-BI EDMS document management through the lenses of quality assurance</a:t>
            </a:r>
            <a:endParaRPr lang="en-US" sz="11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08223-4FFC-8504-C0C5-7FC18EDE7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graphicFrame>
        <p:nvGraphicFramePr>
          <p:cNvPr id="15" name="Content Placeholder 1">
            <a:extLst>
              <a:ext uri="{FF2B5EF4-FFF2-40B4-BE49-F238E27FC236}">
                <a16:creationId xmlns:a16="http://schemas.microsoft.com/office/drawing/2014/main" id="{408B997E-504E-D342-7254-36B1442F4D2F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128204334"/>
              </p:ext>
            </p:extLst>
          </p:nvPr>
        </p:nvGraphicFramePr>
        <p:xfrm>
          <a:off x="407986" y="974221"/>
          <a:ext cx="7069583" cy="52265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001140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11237</TotalTime>
  <Words>838</Words>
  <Application>Microsoft Office PowerPoint</Application>
  <PresentationFormat>Widescreen</PresentationFormat>
  <Paragraphs>135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Castellar</vt:lpstr>
      <vt:lpstr>PT Sans</vt:lpstr>
      <vt:lpstr>Office Theme</vt:lpstr>
      <vt:lpstr>SY-BI EDMS document management through the lenses of quality assurance  Presentation of the new structure</vt:lpstr>
      <vt:lpstr>Outline</vt:lpstr>
      <vt:lpstr>A personal perspective on documentation</vt:lpstr>
      <vt:lpstr>Starting Point for BI EDMS - Quality Assurance Management</vt:lpstr>
      <vt:lpstr>PowerPoint Presentation</vt:lpstr>
      <vt:lpstr>Customer-focused organisation</vt:lpstr>
      <vt:lpstr>Leadership</vt:lpstr>
      <vt:lpstr>Involvement of people</vt:lpstr>
      <vt:lpstr>Process approach – defining the workflow</vt:lpstr>
      <vt:lpstr>System approach</vt:lpstr>
      <vt:lpstr>Continual improvements</vt:lpstr>
      <vt:lpstr>Factual approach- it has to make sense</vt:lpstr>
      <vt:lpstr>Mutually beneficial</vt:lpstr>
      <vt:lpstr>Highlights of SY-BI EDMS documentation</vt:lpstr>
      <vt:lpstr>Summary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SY-BI EDMS document management through the lenses of quality assurance  Presentation of the new structure</dc:title>
  <dc:creator>Radmila Govertsen</dc:creator>
  <cp:lastModifiedBy>Radmila Govertsen</cp:lastModifiedBy>
  <cp:revision>26</cp:revision>
  <dcterms:created xsi:type="dcterms:W3CDTF">2022-11-23T08:38:58Z</dcterms:created>
  <dcterms:modified xsi:type="dcterms:W3CDTF">2022-12-15T10:15:02Z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b4114459-e220-4ae9-b339-4ebe6008cdd4_Enabled">
    <vt:lpwstr>true</vt:lpwstr>
  </property>
  <property fmtid="{D5CDD505-2E9C-101B-9397-08002B2CF9AE}" pid="3" name="MSIP_Label_b4114459-e220-4ae9-b339-4ebe6008cdd4_SetDate">
    <vt:lpwstr>2022-11-23T16:09:09Z</vt:lpwstr>
  </property>
  <property fmtid="{D5CDD505-2E9C-101B-9397-08002B2CF9AE}" pid="4" name="MSIP_Label_b4114459-e220-4ae9-b339-4ebe6008cdd4_Method">
    <vt:lpwstr>Standard</vt:lpwstr>
  </property>
  <property fmtid="{D5CDD505-2E9C-101B-9397-08002B2CF9AE}" pid="5" name="MSIP_Label_b4114459-e220-4ae9-b339-4ebe6008cdd4_Name">
    <vt:lpwstr>b4114459-e220-4ae9-b339-4ebe6008cdd4</vt:lpwstr>
  </property>
  <property fmtid="{D5CDD505-2E9C-101B-9397-08002B2CF9AE}" pid="6" name="MSIP_Label_b4114459-e220-4ae9-b339-4ebe6008cdd4_SiteId">
    <vt:lpwstr>8482881e-3699-4b3f-b135-cf4800bc1efb</vt:lpwstr>
  </property>
  <property fmtid="{D5CDD505-2E9C-101B-9397-08002B2CF9AE}" pid="7" name="MSIP_Label_b4114459-e220-4ae9-b339-4ebe6008cdd4_ActionId">
    <vt:lpwstr>fe1bdf5f-6c63-4bc5-aa25-3c2e9b6af3fb</vt:lpwstr>
  </property>
  <property fmtid="{D5CDD505-2E9C-101B-9397-08002B2CF9AE}" pid="8" name="MSIP_Label_b4114459-e220-4ae9-b339-4ebe6008cdd4_ContentBits">
    <vt:lpwstr>0</vt:lpwstr>
  </property>
</Properties>
</file>