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2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A0E28-6BD3-4AA4-940E-6C4E3DCD0764}" type="datetimeFigureOut">
              <a:rPr lang="en-GB" smtClean="0"/>
              <a:t>18/11/2022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5B6EF-4952-464D-9FF7-E1ACEF24C9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989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4E5D-25BD-0A04-C42B-CBC403F6F7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7B6D68-5D88-616A-43E1-CC3657FE96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6FFDC-BF73-F8F9-06B0-D8B8165EB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86FCE-9731-F5BB-6182-67CBA457A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1F54D-7F41-185E-5895-D92A62BB6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373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DC320-371D-D594-49A4-EACEAD6A0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2EA08C-083C-C412-E1EF-AEBD0BB00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7C498-32EA-1916-D9C4-B9EC226A0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CA813-6409-9FB9-AB84-F8445672C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9B901-0ECB-B013-1A75-121E02B53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633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2E77E5-4869-566D-1D9E-DA76B9F7A8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F25730-EF1B-71AF-1CF0-9614941F49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22686-B6F8-0117-DC66-7381C14C0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5A44D-717A-6591-B769-5B928B04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89E4D-FA03-458F-AA9A-6F0E1689E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386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E792-940C-7C48-1C12-D0493F9CE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87A1A-4183-5194-B08F-2AC59AEF3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E5EA5-2474-629D-EA0D-189E3122E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1B168-C7C6-845F-16F6-8578F229C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48BEE-C5B7-F2E3-E7C3-37A106CE0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860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69E3D-CC28-DD1A-2948-6035EAFA7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07F61-CEB5-3C53-6DF6-2AD123653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62E8A-7AAC-AEFF-D3AA-F12C1D883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16FA8-C2EF-00E7-7A2F-01DB9ABA7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2C2F8-C2E2-BC2A-A453-5AE6FB193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28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E1057-7ACE-6D34-DE19-0C4F44E49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43D0B-E84C-3217-3ABC-5E79F08DB6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FD505-6593-BB75-C040-BBF7417E8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C3CD7A-1322-0B56-EF6E-320B10C43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9A0846-CDA4-DBAE-0324-177F11186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C7F598-F16A-2549-D65A-614F04C1D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91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28F3D-EA47-3366-FFEE-832446D59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F94735-B579-C750-E372-C341D70A6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DBB90E-0AD0-4A01-D9B4-ED9602483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3196FC-D9F2-C997-4913-D88B4FC674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2A236D-79CB-B4AF-19EF-C9C3B2063B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6557AA-05C5-EAE3-5366-237456AF8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58555B-40C5-2560-29C4-BDD41ECAE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51F6F9-E827-B5BD-8391-8581C9BCE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924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BED1F-5522-BA26-11FB-DB7CB6061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1B97B0-53F4-8BC7-233C-202930725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89034-E982-665F-2AE5-74178AC2E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66CD6E-43FE-6BAC-5907-A2344BD8C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690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74307C-B914-35AE-E2CC-8F9236BBD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EC80F0-1EAC-12A6-23B5-7CD87C9F5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6AA144-60B7-674F-8550-A8DE62691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60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5FB46-477D-6444-2E9F-03569210A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2A93F-BA81-73B0-2D55-EDB241B67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9DDAD-9D68-07AA-AA26-8E84105B24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21D850-1449-6FAB-0CB0-B9430A27C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5E5CD2-ACF9-3F2A-A371-9D34D1A88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1711E1-ACFB-93CB-F4B0-A8FE28C61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170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06814-CA5F-345D-6BB9-42723AE7E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F56CC4-2E24-C7AB-0F39-BACEE51F6E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027CBC-36A8-C9FB-4649-8AC1FEEC4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18F325-825C-FCA3-17A3-72184D0D9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79F3AC-6FCA-14FE-6162-1F425B098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3299F7-48D6-E97E-E7E0-96EEB1EB8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07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1904BE-7DEC-6C5A-F978-1BD83B7F5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613D30-971F-758F-8740-55A2BC573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377A2-9CE1-4499-905F-F97D47ED4F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149A4-4609-FBE2-BD2A-133AB38956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34EA7-59B7-8742-6AB4-11EAF14550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F596F-66FB-4615-B2D3-0F5D243379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39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5377C-A450-762D-7724-CFEB347B63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" y="220154"/>
            <a:ext cx="11826240" cy="2913189"/>
          </a:xfrm>
        </p:spPr>
        <p:txBody>
          <a:bodyPr>
            <a:normAutofit fontScale="90000"/>
          </a:bodyPr>
          <a:lstStyle/>
          <a:p>
            <a:r>
              <a:rPr lang="en-US" dirty="0"/>
              <a:t>2023 Configuration MD (MD7003)</a:t>
            </a:r>
            <a:br>
              <a:rPr lang="en-US" dirty="0"/>
            </a:br>
            <a:r>
              <a:rPr lang="en-US" dirty="0"/>
              <a:t>with unsafe beams</a:t>
            </a:r>
            <a:br>
              <a:rPr lang="en-US" dirty="0"/>
            </a:br>
            <a:br>
              <a:rPr lang="en-US" dirty="0"/>
            </a:br>
            <a:r>
              <a:rPr lang="en-US" sz="3100" dirty="0"/>
              <a:t>S. Fartoukh</a:t>
            </a:r>
            <a:endParaRPr lang="en-GB" sz="31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74F54E-F77C-8844-5EB2-53B3BFD991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0160" y="4065334"/>
            <a:ext cx="9144000" cy="1372298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/>
              <a:t>Main results from MD1 &amp; MD2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/>
              <a:t>Main objectives for FMD4 &amp; Beams required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/>
              <a:t>MD steps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8B360-3F83-194F-655D-EF966E758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5E7B5-EF68-C44A-F17F-110DB6AF3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C282B-8558-04C3-416E-DA2CBFBB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125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D94AB-FF6F-DAA6-51A4-311A1F435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77037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00B0F0"/>
                </a:solidFill>
              </a:rPr>
              <a:t>Main results from MD1+MD2 (1/2)</a:t>
            </a:r>
            <a:endParaRPr lang="en-GB" b="1" i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3EF93-48C0-5CFC-18B1-0EAC8C341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64768"/>
            <a:ext cx="12192000" cy="5291582"/>
          </a:xfrm>
        </p:spPr>
        <p:txBody>
          <a:bodyPr>
            <a:noAutofit/>
          </a:bodyPr>
          <a:lstStyle/>
          <a:p>
            <a:r>
              <a:rPr lang="en-US" b="1" dirty="0"/>
              <a:t>Demonstration of the mechanics </a:t>
            </a:r>
          </a:p>
          <a:p>
            <a:pPr marL="0" indent="0">
              <a:buNone/>
            </a:pPr>
            <a:r>
              <a:rPr lang="en-US" b="1" dirty="0"/>
              <a:t>    down to 30 cm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At 60 cm the settings are the same as for 2022, incl. OMC knobs, except</a:t>
            </a:r>
          </a:p>
          <a:p>
            <a:pPr marL="457200" lvl="1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 (i) TCT settings in IR1/5/8</a:t>
            </a:r>
          </a:p>
          <a:p>
            <a:pPr marL="457200" lvl="1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 (ii) X-plane in IR8</a:t>
            </a:r>
          </a:p>
          <a:p>
            <a:pPr marL="457200" lvl="1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 (iii) X-angle in IR1/5 [145 </a:t>
            </a:r>
            <a:r>
              <a:rPr lang="en-US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dirty="0" err="1">
                <a:sym typeface="Wingdings" panose="05000000000000000000" pitchFamily="2" charset="2"/>
              </a:rPr>
              <a:t>rad</a:t>
            </a:r>
            <a:r>
              <a:rPr lang="en-US" sz="2000" dirty="0">
                <a:sym typeface="Wingdings" panose="05000000000000000000" pitchFamily="2" charset="2"/>
              </a:rPr>
              <a:t> @ 60 cm -&gt;160 </a:t>
            </a:r>
            <a:r>
              <a:rPr lang="en-US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dirty="0" err="1">
                <a:sym typeface="Wingdings" panose="05000000000000000000" pitchFamily="2" charset="2"/>
              </a:rPr>
              <a:t>rad</a:t>
            </a:r>
            <a:r>
              <a:rPr lang="en-US" sz="2000" dirty="0">
                <a:sym typeface="Wingdings" panose="05000000000000000000" pitchFamily="2" charset="2"/>
              </a:rPr>
              <a:t> @ 30 cm]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000" dirty="0">
                <a:sym typeface="Wingdings" panose="05000000000000000000" pitchFamily="2" charset="2"/>
              </a:rPr>
              <a:t>At 30 cm the settings are strictly the same</a:t>
            </a:r>
          </a:p>
          <a:p>
            <a:pPr marL="457200" lvl="1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r>
              <a:rPr lang="en-US" b="1" dirty="0">
                <a:sym typeface="Wingdings" panose="05000000000000000000" pitchFamily="2" charset="2"/>
              </a:rPr>
              <a:t>Optics measurement all along the cycle, with one additional OMC knob @1.2 m </a:t>
            </a:r>
            <a:r>
              <a:rPr lang="en-US" sz="2000" dirty="0">
                <a:sym typeface="Wingdings" panose="05000000000000000000" pitchFamily="2" charset="2"/>
              </a:rPr>
              <a:t>(trimmed in in the mini-squeeze, and out in the first </a:t>
            </a:r>
            <a:r>
              <a:rPr lang="en-US" sz="20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000" baseline="30000" dirty="0">
                <a:sym typeface="Wingdings" panose="05000000000000000000" pitchFamily="2" charset="2"/>
              </a:rPr>
              <a:t>*</a:t>
            </a:r>
            <a:r>
              <a:rPr lang="en-US" sz="2000" dirty="0">
                <a:sym typeface="Wingdings" panose="05000000000000000000" pitchFamily="2" charset="2"/>
              </a:rPr>
              <a:t> levelling segment)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Very good optics: </a:t>
            </a: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(i) 10-15% in the ramp, 5-10% in beta* levelling, </a:t>
            </a: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(ii) outstanding case of B1H @ 2 m reaching 20%</a:t>
            </a:r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DB8D0-2011-FB4E-2B10-711DB440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374F7-9D44-6CAF-EED5-0440673F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87C27-6EF3-3C4E-4A5F-CF0F86E54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F88D77C-7C56-2722-2F9E-B23426F7C2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677199"/>
              </p:ext>
            </p:extLst>
          </p:nvPr>
        </p:nvGraphicFramePr>
        <p:xfrm>
          <a:off x="8008112" y="1198753"/>
          <a:ext cx="3948176" cy="248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8176">
                  <a:extLst>
                    <a:ext uri="{9D8B030D-6E8A-4147-A177-3AD203B41FA5}">
                      <a16:colId xmlns:a16="http://schemas.microsoft.com/office/drawing/2014/main" val="2367301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New combined ramp and anti-telescopic squeeze (as of 4.5 </a:t>
                      </a:r>
                      <a:r>
                        <a:rPr lang="en-US" dirty="0" err="1"/>
                        <a:t>TeV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205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b="1" noProof="0" dirty="0" err="1">
                          <a:solidFill>
                            <a:schemeClr val="tx1"/>
                          </a:solidFill>
                        </a:rPr>
                        <a:t>LHCb</a:t>
                      </a:r>
                      <a:r>
                        <a:rPr lang="en-US" b="1" noProof="0" dirty="0">
                          <a:solidFill>
                            <a:schemeClr val="tx1"/>
                          </a:solidFill>
                        </a:rPr>
                        <a:t> rotation @ FT (2 m at IP1/2/8)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7819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Mini-squeeze down to 1.2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331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Q-change &amp; ADJUST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6980198"/>
                  </a:ext>
                </a:extLst>
              </a:tr>
              <a:tr h="1957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1</a:t>
                      </a:r>
                      <a:r>
                        <a:rPr lang="en-US" b="1" baseline="30000" dirty="0"/>
                        <a:t>rst</a:t>
                      </a:r>
                      <a:r>
                        <a:rPr lang="en-US" b="1" dirty="0"/>
                        <a:t>  </a:t>
                      </a:r>
                      <a:r>
                        <a:rPr lang="en-US" b="1" dirty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b="1" baseline="30000" dirty="0"/>
                        <a:t>*</a:t>
                      </a:r>
                      <a:r>
                        <a:rPr lang="en-US" b="1" dirty="0"/>
                        <a:t>-levelling segment down to 60 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044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2</a:t>
                      </a:r>
                      <a:r>
                        <a:rPr lang="en-US" b="1" baseline="30000" dirty="0"/>
                        <a:t>nd</a:t>
                      </a:r>
                      <a:r>
                        <a:rPr lang="en-US" b="1" dirty="0"/>
                        <a:t> </a:t>
                      </a:r>
                      <a:r>
                        <a:rPr lang="en-US" b="1" dirty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b="1" baseline="30000" dirty="0"/>
                        <a:t>*</a:t>
                      </a:r>
                      <a:r>
                        <a:rPr lang="en-US" b="1" dirty="0"/>
                        <a:t>-levelling segment down to 30 cm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8543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40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91886-AE8D-C65C-194D-190E7C2A6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1A16B-0B42-E5A0-E232-04D47585C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4E25A-5764-DC1D-023D-5198EF5F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B5B874-89AF-DE91-AA70-AFD3FEA2E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6625"/>
            <a:ext cx="5805185" cy="43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A1604E-DC99-B087-F772-84DAF9D70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8650" y="1546625"/>
            <a:ext cx="5843350" cy="432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9293D5A-2134-F0F4-8E2F-74128738C5C7}"/>
              </a:ext>
            </a:extLst>
          </p:cNvPr>
          <p:cNvSpPr txBox="1"/>
          <p:nvPr/>
        </p:nvSpPr>
        <p:spPr>
          <a:xfrm>
            <a:off x="1560077" y="995198"/>
            <a:ext cx="2685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highlight>
                  <a:srgbClr val="FFFF00"/>
                </a:highlight>
              </a:rPr>
              <a:t>Beam 1 in the ramp</a:t>
            </a:r>
            <a:endParaRPr lang="en-GB" sz="2400" b="1" dirty="0">
              <a:highlight>
                <a:srgbClr val="FFFF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86DAB7-C5A2-4ADD-AB47-EF4D69CEFB0E}"/>
              </a:ext>
            </a:extLst>
          </p:cNvPr>
          <p:cNvSpPr txBox="1"/>
          <p:nvPr/>
        </p:nvSpPr>
        <p:spPr>
          <a:xfrm>
            <a:off x="7927810" y="991375"/>
            <a:ext cx="2685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highlight>
                  <a:srgbClr val="FFFF00"/>
                </a:highlight>
              </a:rPr>
              <a:t>Beam 2 in the ramp</a:t>
            </a:r>
            <a:endParaRPr lang="en-GB" sz="2400" b="1" dirty="0"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2B85D-5DAE-71B2-1A71-DD9B49292C35}"/>
              </a:ext>
            </a:extLst>
          </p:cNvPr>
          <p:cNvSpPr txBox="1"/>
          <p:nvPr/>
        </p:nvSpPr>
        <p:spPr>
          <a:xfrm>
            <a:off x="10938824" y="5866625"/>
            <a:ext cx="1195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highlight>
                  <a:srgbClr val="00FFFF"/>
                </a:highlight>
              </a:rPr>
              <a:t>OMC team</a:t>
            </a:r>
            <a:endParaRPr lang="en-GB" i="1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93033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91886-AE8D-C65C-194D-190E7C2A6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1A16B-0B42-E5A0-E232-04D47585C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4E25A-5764-DC1D-023D-5198EF5F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4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293D5A-2134-F0F4-8E2F-74128738C5C7}"/>
              </a:ext>
            </a:extLst>
          </p:cNvPr>
          <p:cNvSpPr txBox="1"/>
          <p:nvPr/>
        </p:nvSpPr>
        <p:spPr>
          <a:xfrm>
            <a:off x="1560077" y="995198"/>
            <a:ext cx="2996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highlight>
                  <a:srgbClr val="FFFF00"/>
                </a:highlight>
              </a:rPr>
              <a:t>Beam 1 in </a:t>
            </a:r>
            <a:r>
              <a:rPr lang="en-US" sz="2400" b="1" dirty="0">
                <a:highlight>
                  <a:srgbClr val="FFFF00"/>
                </a:highlight>
                <a:latin typeface="Symbol" panose="05050102010706020507" pitchFamily="18" charset="2"/>
              </a:rPr>
              <a:t>b</a:t>
            </a:r>
            <a:r>
              <a:rPr lang="en-US" sz="2400" b="1" dirty="0">
                <a:highlight>
                  <a:srgbClr val="FFFF00"/>
                </a:highlight>
              </a:rPr>
              <a:t>*-levelling</a:t>
            </a:r>
            <a:endParaRPr lang="en-GB" sz="2400" b="1" dirty="0">
              <a:highlight>
                <a:srgbClr val="FFFF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86DAB7-C5A2-4ADD-AB47-EF4D69CEFB0E}"/>
              </a:ext>
            </a:extLst>
          </p:cNvPr>
          <p:cNvSpPr txBox="1"/>
          <p:nvPr/>
        </p:nvSpPr>
        <p:spPr>
          <a:xfrm>
            <a:off x="7927810" y="991375"/>
            <a:ext cx="2999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highlight>
                  <a:srgbClr val="FFFF00"/>
                </a:highlight>
              </a:rPr>
              <a:t>Beam 2 in </a:t>
            </a:r>
            <a:r>
              <a:rPr lang="en-US" sz="2400" b="1" dirty="0">
                <a:highlight>
                  <a:srgbClr val="FFFF00"/>
                </a:highlight>
                <a:latin typeface="Symbol" panose="05050102010706020507" pitchFamily="18" charset="2"/>
              </a:rPr>
              <a:t>b</a:t>
            </a:r>
            <a:r>
              <a:rPr lang="en-US" sz="2400" b="1" dirty="0">
                <a:highlight>
                  <a:srgbClr val="FFFF00"/>
                </a:highlight>
              </a:rPr>
              <a:t>*-levelling</a:t>
            </a:r>
            <a:endParaRPr lang="en-GB" sz="2400" b="1" dirty="0">
              <a:highlight>
                <a:srgbClr val="FFFF00"/>
              </a:highligh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316119-A87D-1C24-2756-0A37DDB38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2802"/>
            <a:ext cx="5790179" cy="43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1179B1-87D6-46EC-ABA9-F6EE64B202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8300" y="1546625"/>
            <a:ext cx="5843700" cy="432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BC865B-FDBB-47B9-324C-67DAB9CC18AA}"/>
              </a:ext>
            </a:extLst>
          </p:cNvPr>
          <p:cNvSpPr txBox="1"/>
          <p:nvPr/>
        </p:nvSpPr>
        <p:spPr>
          <a:xfrm>
            <a:off x="10938824" y="5866625"/>
            <a:ext cx="1195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highlight>
                  <a:srgbClr val="00FFFF"/>
                </a:highlight>
              </a:rPr>
              <a:t>OMC team</a:t>
            </a:r>
            <a:endParaRPr lang="en-GB" i="1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83577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D94AB-FF6F-DAA6-51A4-311A1F435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77037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00B0F0"/>
                </a:solidFill>
              </a:rPr>
              <a:t>Main results from MD1+MD2 (2/2)</a:t>
            </a:r>
            <a:endParaRPr lang="en-GB" b="1" i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3EF93-48C0-5CFC-18B1-0EAC8C341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042" y="1101344"/>
            <a:ext cx="11045952" cy="4714240"/>
          </a:xfrm>
        </p:spPr>
        <p:txBody>
          <a:bodyPr>
            <a:normAutofit/>
          </a:bodyPr>
          <a:lstStyle/>
          <a:p>
            <a:r>
              <a:rPr lang="en-US" b="1" dirty="0"/>
              <a:t>Partial validation of the cycle (with 2 nom. + 10 probes per beam)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 Successful ASD @ 1.2 m (worst case for MKD/TCDQ phase)</a:t>
            </a:r>
            <a:endParaRPr lang="en-US" b="1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 No off-momentum LMs yet, but most of on-momentum LMs till 60 cm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DB8D0-2011-FB4E-2B10-711DB440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374F7-9D44-6CAF-EED5-0440673F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87C27-6EF3-3C4E-4A5F-CF0F86E54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5</a:t>
            </a:fld>
            <a:endParaRPr lang="en-GB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F73F90D9-B320-AE86-3394-86399F0D26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777633"/>
              </p:ext>
            </p:extLst>
          </p:nvPr>
        </p:nvGraphicFramePr>
        <p:xfrm>
          <a:off x="717042" y="2788920"/>
          <a:ext cx="10102215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216">
                  <a:extLst>
                    <a:ext uri="{9D8B030D-6E8A-4147-A177-3AD203B41FA5}">
                      <a16:colId xmlns:a16="http://schemas.microsoft.com/office/drawing/2014/main" val="3130984771"/>
                    </a:ext>
                  </a:extLst>
                </a:gridCol>
                <a:gridCol w="1438656">
                  <a:extLst>
                    <a:ext uri="{9D8B030D-6E8A-4147-A177-3AD203B41FA5}">
                      <a16:colId xmlns:a16="http://schemas.microsoft.com/office/drawing/2014/main" val="315280503"/>
                    </a:ext>
                  </a:extLst>
                </a:gridCol>
                <a:gridCol w="1207008">
                  <a:extLst>
                    <a:ext uri="{9D8B030D-6E8A-4147-A177-3AD203B41FA5}">
                      <a16:colId xmlns:a16="http://schemas.microsoft.com/office/drawing/2014/main" val="1052242555"/>
                    </a:ext>
                  </a:extLst>
                </a:gridCol>
                <a:gridCol w="1292352">
                  <a:extLst>
                    <a:ext uri="{9D8B030D-6E8A-4147-A177-3AD203B41FA5}">
                      <a16:colId xmlns:a16="http://schemas.microsoft.com/office/drawing/2014/main" val="1749814659"/>
                    </a:ext>
                  </a:extLst>
                </a:gridCol>
                <a:gridCol w="1182624">
                  <a:extLst>
                    <a:ext uri="{9D8B030D-6E8A-4147-A177-3AD203B41FA5}">
                      <a16:colId xmlns:a16="http://schemas.microsoft.com/office/drawing/2014/main" val="4294358064"/>
                    </a:ext>
                  </a:extLst>
                </a:gridCol>
                <a:gridCol w="1596009">
                  <a:extLst>
                    <a:ext uri="{9D8B030D-6E8A-4147-A177-3AD203B41FA5}">
                      <a16:colId xmlns:a16="http://schemas.microsoft.com/office/drawing/2014/main" val="906643662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31381192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FT @ 2m </a:t>
                      </a:r>
                    </a:p>
                    <a:p>
                      <a:pPr algn="ctr"/>
                      <a:r>
                        <a:rPr lang="en-US" dirty="0"/>
                        <a:t>before rot.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FT @ 2m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after rot.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 m</a:t>
                      </a:r>
                    </a:p>
                    <a:p>
                      <a:pPr algn="ctr"/>
                      <a:r>
                        <a:rPr lang="en-US" dirty="0"/>
                        <a:t>before coll.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 m </a:t>
                      </a:r>
                    </a:p>
                    <a:p>
                      <a:pPr algn="ctr"/>
                      <a:r>
                        <a:rPr lang="en-US" dirty="0"/>
                        <a:t>in coll.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 cm</a:t>
                      </a:r>
                    </a:p>
                    <a:p>
                      <a:pPr algn="ctr"/>
                      <a:r>
                        <a:rPr lang="en-US" dirty="0"/>
                        <a:t>In coll.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 cm</a:t>
                      </a:r>
                    </a:p>
                    <a:p>
                      <a:pPr algn="ctr"/>
                      <a:r>
                        <a:rPr lang="en-US" dirty="0"/>
                        <a:t>In col.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897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/>
                        <a:t>On-momentum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 (B1) </a:t>
                      </a: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√ (B2)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151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/>
                        <a:t>Off-momentum </a:t>
                      </a:r>
                      <a:r>
                        <a:rPr lang="en-US" sz="170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700" dirty="0"/>
                        <a:t>&gt;0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012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/>
                        <a:t>Off-momentum </a:t>
                      </a:r>
                      <a:r>
                        <a:rPr lang="en-US" sz="1700" dirty="0">
                          <a:latin typeface="Symbol" panose="05050102010706020507" pitchFamily="18" charset="2"/>
                        </a:rPr>
                        <a:t>d&lt;</a:t>
                      </a:r>
                      <a:r>
                        <a:rPr lang="en-US" sz="1700" dirty="0"/>
                        <a:t>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15839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D5E970A-E7E2-BBE8-9464-3574D017CF81}"/>
              </a:ext>
            </a:extLst>
          </p:cNvPr>
          <p:cNvSpPr txBox="1"/>
          <p:nvPr/>
        </p:nvSpPr>
        <p:spPr>
          <a:xfrm>
            <a:off x="1736478" y="4965827"/>
            <a:ext cx="7211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highlight>
                  <a:srgbClr val="C0C0C0"/>
                </a:highlight>
              </a:rPr>
              <a:t>The cycle will be limited to 60 cm in FMD4</a:t>
            </a:r>
            <a:endParaRPr lang="en-GB" sz="3200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20197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91886-AE8D-C65C-194D-190E7C2A6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1A16B-0B42-E5A0-E232-04D47585C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4E25A-5764-DC1D-023D-5198EF5F4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6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2B85D-5DAE-71B2-1A71-DD9B49292C35}"/>
              </a:ext>
            </a:extLst>
          </p:cNvPr>
          <p:cNvSpPr txBox="1"/>
          <p:nvPr/>
        </p:nvSpPr>
        <p:spPr>
          <a:xfrm>
            <a:off x="10347160" y="5988807"/>
            <a:ext cx="1789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highlight>
                  <a:srgbClr val="00FFFF"/>
                </a:highlight>
              </a:rPr>
              <a:t>Collimation team</a:t>
            </a:r>
            <a:endParaRPr lang="en-GB" i="1" dirty="0">
              <a:highlight>
                <a:srgbClr val="00FFFF"/>
              </a:highlight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14626AE-41EE-AB58-DDCF-41AD5E2EC723}"/>
              </a:ext>
            </a:extLst>
          </p:cNvPr>
          <p:cNvGrpSpPr/>
          <p:nvPr/>
        </p:nvGrpSpPr>
        <p:grpSpPr>
          <a:xfrm>
            <a:off x="1844840" y="608564"/>
            <a:ext cx="8460000" cy="6041079"/>
            <a:chOff x="1146048" y="670008"/>
            <a:chExt cx="8460000" cy="6041079"/>
          </a:xfrm>
        </p:grpSpPr>
        <p:pic>
          <p:nvPicPr>
            <p:cNvPr id="17" name="Picture 16" descr="Chart">
              <a:extLst>
                <a:ext uri="{FF2B5EF4-FFF2-40B4-BE49-F238E27FC236}">
                  <a16:creationId xmlns:a16="http://schemas.microsoft.com/office/drawing/2014/main" id="{9EEEB133-75F5-0F7B-9458-02E191D4D90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048" y="670008"/>
              <a:ext cx="8460000" cy="1519200"/>
            </a:xfrm>
            <a:prstGeom prst="rect">
              <a:avLst/>
            </a:prstGeom>
          </p:spPr>
        </p:pic>
        <p:pic>
          <p:nvPicPr>
            <p:cNvPr id="19" name="Picture 18" descr="Chart">
              <a:extLst>
                <a:ext uri="{FF2B5EF4-FFF2-40B4-BE49-F238E27FC236}">
                  <a16:creationId xmlns:a16="http://schemas.microsoft.com/office/drawing/2014/main" id="{4DA60F25-FA1F-5B4F-9685-B900D378C7F0}"/>
                </a:ext>
              </a:extLst>
            </p:cNvPr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048" y="2232031"/>
              <a:ext cx="8460000" cy="1519200"/>
            </a:xfrm>
            <a:prstGeom prst="rect">
              <a:avLst/>
            </a:prstGeom>
          </p:spPr>
        </p:pic>
        <p:pic>
          <p:nvPicPr>
            <p:cNvPr id="25" name="Picture 24" descr="Chart">
              <a:extLst>
                <a:ext uri="{FF2B5EF4-FFF2-40B4-BE49-F238E27FC236}">
                  <a16:creationId xmlns:a16="http://schemas.microsoft.com/office/drawing/2014/main" id="{79DF0B86-1845-1CE9-B35C-1D5A6C612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048" y="3751231"/>
              <a:ext cx="8460000" cy="1518236"/>
            </a:xfrm>
            <a:prstGeom prst="rect">
              <a:avLst/>
            </a:prstGeom>
          </p:spPr>
        </p:pic>
        <p:pic>
          <p:nvPicPr>
            <p:cNvPr id="38" name="Picture 37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FD40EC13-4717-CDBE-24AB-CCED60E2AD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6048" y="5192851"/>
              <a:ext cx="8460000" cy="1518236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C4DC9E37-4E94-687D-33A9-EF3B66EDC35C}"/>
              </a:ext>
            </a:extLst>
          </p:cNvPr>
          <p:cNvSpPr txBox="1"/>
          <p:nvPr/>
        </p:nvSpPr>
        <p:spPr>
          <a:xfrm>
            <a:off x="4279392" y="85344"/>
            <a:ext cx="2530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highlight>
                  <a:srgbClr val="FFFF00"/>
                </a:highlight>
              </a:rPr>
              <a:t>Example of B1H</a:t>
            </a:r>
            <a:endParaRPr lang="en-GB" sz="2800" dirty="0">
              <a:highlight>
                <a:srgbClr val="FFFF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2E540B-F0ED-F322-C7BB-27368D73254C}"/>
              </a:ext>
            </a:extLst>
          </p:cNvPr>
          <p:cNvSpPr txBox="1"/>
          <p:nvPr/>
        </p:nvSpPr>
        <p:spPr>
          <a:xfrm>
            <a:off x="142831" y="1173092"/>
            <a:ext cx="1629805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ym typeface="Wingdings" panose="05000000000000000000" pitchFamily="2" charset="2"/>
              </a:rPr>
              <a:t>Before </a:t>
            </a:r>
            <a:r>
              <a:rPr lang="en-US" b="1" dirty="0" err="1">
                <a:sym typeface="Wingdings" panose="05000000000000000000" pitchFamily="2" charset="2"/>
              </a:rPr>
              <a:t>LHCb</a:t>
            </a:r>
            <a:endParaRPr lang="en-US" b="1" dirty="0">
              <a:sym typeface="Wingdings" panose="05000000000000000000" pitchFamily="2" charset="2"/>
            </a:endParaRPr>
          </a:p>
          <a:p>
            <a:pPr algn="ctr"/>
            <a:r>
              <a:rPr lang="en-US" b="1" dirty="0">
                <a:sym typeface="Wingdings" panose="05000000000000000000" pitchFamily="2" charset="2"/>
              </a:rPr>
              <a:t>rotation @ 2 m</a:t>
            </a:r>
            <a:endParaRPr lang="en-GB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BB7E5D-BABC-186A-2608-E9ED34F81837}"/>
              </a:ext>
            </a:extLst>
          </p:cNvPr>
          <p:cNvSpPr txBox="1"/>
          <p:nvPr/>
        </p:nvSpPr>
        <p:spPr>
          <a:xfrm>
            <a:off x="142830" y="2644584"/>
            <a:ext cx="1629805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ym typeface="Wingdings" panose="05000000000000000000" pitchFamily="2" charset="2"/>
              </a:rPr>
              <a:t>After </a:t>
            </a:r>
            <a:r>
              <a:rPr lang="en-US" b="1" dirty="0" err="1">
                <a:sym typeface="Wingdings" panose="05000000000000000000" pitchFamily="2" charset="2"/>
              </a:rPr>
              <a:t>LHCb</a:t>
            </a:r>
            <a:endParaRPr lang="en-US" b="1" dirty="0">
              <a:sym typeface="Wingdings" panose="05000000000000000000" pitchFamily="2" charset="2"/>
            </a:endParaRPr>
          </a:p>
          <a:p>
            <a:pPr algn="ctr"/>
            <a:r>
              <a:rPr lang="en-US" b="1" dirty="0">
                <a:sym typeface="Wingdings" panose="05000000000000000000" pitchFamily="2" charset="2"/>
              </a:rPr>
              <a:t>rotation @ 2 m</a:t>
            </a:r>
            <a:endParaRPr lang="en-GB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35AA1B1-B5FF-1A32-1BFE-6A670C2E9C96}"/>
              </a:ext>
            </a:extLst>
          </p:cNvPr>
          <p:cNvSpPr txBox="1"/>
          <p:nvPr/>
        </p:nvSpPr>
        <p:spPr>
          <a:xfrm>
            <a:off x="109008" y="4116076"/>
            <a:ext cx="165058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ym typeface="Wingdings" panose="05000000000000000000" pitchFamily="2" charset="2"/>
              </a:rPr>
              <a:t>Before collision</a:t>
            </a:r>
          </a:p>
          <a:p>
            <a:pPr algn="ctr"/>
            <a:r>
              <a:rPr lang="en-US" b="1" dirty="0">
                <a:sym typeface="Wingdings" panose="05000000000000000000" pitchFamily="2" charset="2"/>
              </a:rPr>
              <a:t> @ 1.2 m</a:t>
            </a:r>
            <a:endParaRPr lang="en-GB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8925919-638F-B50B-5641-5A901F925020}"/>
              </a:ext>
            </a:extLst>
          </p:cNvPr>
          <p:cNvSpPr txBox="1"/>
          <p:nvPr/>
        </p:nvSpPr>
        <p:spPr>
          <a:xfrm>
            <a:off x="181112" y="5567359"/>
            <a:ext cx="1506374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ym typeface="Wingdings" panose="05000000000000000000" pitchFamily="2" charset="2"/>
              </a:rPr>
              <a:t>After collision</a:t>
            </a:r>
          </a:p>
          <a:p>
            <a:pPr algn="ctr"/>
            <a:r>
              <a:rPr lang="en-US" b="1" dirty="0">
                <a:sym typeface="Wingdings" panose="05000000000000000000" pitchFamily="2" charset="2"/>
              </a:rPr>
              <a:t> @ 1.2 m</a:t>
            </a:r>
            <a:endParaRPr lang="en-GB" b="1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9B76A98-7076-C430-BB47-440776569347}"/>
              </a:ext>
            </a:extLst>
          </p:cNvPr>
          <p:cNvSpPr/>
          <p:nvPr/>
        </p:nvSpPr>
        <p:spPr>
          <a:xfrm rot="1587437">
            <a:off x="8458373" y="884139"/>
            <a:ext cx="1181100" cy="47399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992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DD94AB-FF6F-DAA6-51A4-311A1F435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942"/>
            <a:ext cx="6901193" cy="780012"/>
          </a:xfrm>
        </p:spPr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B0F0"/>
                </a:solidFill>
              </a:rPr>
              <a:t>Objectives for MD4</a:t>
            </a:r>
            <a:endParaRPr lang="en-GB" sz="3600" b="1" i="1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12209CB-3E4C-43AE-B507-08269FAE8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4720" y="0"/>
            <a:ext cx="1097280" cy="1097280"/>
            <a:chOff x="11094720" y="0"/>
            <a:chExt cx="1097280" cy="1097280"/>
          </a:xfrm>
        </p:grpSpPr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A580F890-B085-4E95-96AA-55AEBEC5CE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1094720" y="0"/>
              <a:ext cx="1097280" cy="1097280"/>
            </a:xfrm>
            <a:prstGeom prst="triangle">
              <a:avLst>
                <a:gd name="adj" fmla="val 10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CB7912-FEA6-4C89-8E9B-D95EF15647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189552" y="127618"/>
              <a:ext cx="457894" cy="457894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3EF93-48C0-5CFC-18B1-0EAC8C341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349" y="1171576"/>
            <a:ext cx="7502201" cy="1695450"/>
          </a:xfrm>
        </p:spPr>
        <p:txBody>
          <a:bodyPr>
            <a:normAutofit/>
          </a:bodyPr>
          <a:lstStyle/>
          <a:p>
            <a:r>
              <a:rPr lang="en-US" sz="2400" b="1" dirty="0"/>
              <a:t>Beam-beam studies @ </a:t>
            </a:r>
            <a:r>
              <a:rPr lang="en-US" sz="2400" b="1" dirty="0">
                <a:solidFill>
                  <a:srgbClr val="FF0000"/>
                </a:solidFill>
              </a:rPr>
              <a:t>1.8e11 p/b</a:t>
            </a:r>
            <a:r>
              <a:rPr lang="en-US" sz="2400" b="1" dirty="0"/>
              <a:t>, </a:t>
            </a:r>
            <a:r>
              <a:rPr lang="en-US" sz="2400" dirty="0"/>
              <a:t>collisions at the 4 IPs, and external V-crossing in IR8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i="0" dirty="0">
                <a:effectLst/>
              </a:rPr>
              <a:t>25ns_</a:t>
            </a:r>
            <a:r>
              <a:rPr lang="en-GB" b="1" i="0" dirty="0">
                <a:solidFill>
                  <a:srgbClr val="FF0000"/>
                </a:solidFill>
                <a:effectLst/>
              </a:rPr>
              <a:t>156b</a:t>
            </a:r>
            <a:r>
              <a:rPr lang="en-GB" i="0" dirty="0">
                <a:effectLst/>
              </a:rPr>
              <a:t>_144_90_96_48bpi_4inj_MD7003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/>
              <a:t> The 48b trains are widely separated (3 SPS injection)</a:t>
            </a:r>
            <a:endParaRPr lang="en-GB" i="0" dirty="0">
              <a:effectLst/>
            </a:endParaRPr>
          </a:p>
          <a:p>
            <a:pPr lvl="1">
              <a:buFont typeface="Wingdings" panose="05000000000000000000" pitchFamily="2" charset="2"/>
              <a:buChar char="à"/>
            </a:pPr>
            <a:endParaRPr lang="en-GB" sz="2000" b="1" i="0" dirty="0">
              <a:effectLst/>
            </a:endParaRPr>
          </a:p>
          <a:p>
            <a:endParaRPr lang="en-GB" sz="2000" b="1" i="0" dirty="0">
              <a:effectLst/>
            </a:endParaRPr>
          </a:p>
          <a:p>
            <a:pPr lvl="1">
              <a:buFont typeface="Wingdings" panose="05000000000000000000" pitchFamily="2" charset="2"/>
              <a:buChar char="à"/>
            </a:pPr>
            <a:endParaRPr lang="en-GB" sz="2000" b="1" dirty="0"/>
          </a:p>
          <a:p>
            <a:endParaRPr lang="en-GB" sz="2000" b="1" i="0" dirty="0">
              <a:effectLst/>
            </a:endParaRPr>
          </a:p>
          <a:p>
            <a:pPr lvl="1">
              <a:buFont typeface="Wingdings" panose="05000000000000000000" pitchFamily="2" charset="2"/>
              <a:buChar char="à"/>
            </a:pPr>
            <a:endParaRPr lang="en-GB" sz="2000" b="1" dirty="0">
              <a:latin typeface="Helvetica" panose="020B060402020202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sz="2000" b="1" dirty="0"/>
          </a:p>
          <a:p>
            <a:pPr lvl="1"/>
            <a:endParaRPr lang="en-GB" sz="2000" dirty="0"/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D359936-BB9F-7758-B14C-8D4CCE5ED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423087"/>
            <a:ext cx="3840000" cy="2880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DB8D0-2011-FB4E-2B10-711DB440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3467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18/11/2022</a:t>
            </a:r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372D92B-97BF-38EA-141A-7083F2E0C1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3476350"/>
            <a:ext cx="3840000" cy="2880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374F7-9D44-6CAF-EED5-0440673F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87C27-6EF3-3C4E-4A5F-CF0F86E54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5333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87F596F-66FB-4615-B2D3-0F5D243379DB}" type="slidenum">
              <a:rPr lang="en-GB"/>
              <a:pPr>
                <a:spcAft>
                  <a:spcPts val="600"/>
                </a:spcAft>
              </a:pPr>
              <a:t>7</a:t>
            </a:fld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D8CFBBA-50A7-E74C-8B47-739BD64BE89D}"/>
              </a:ext>
            </a:extLst>
          </p:cNvPr>
          <p:cNvSpPr txBox="1">
            <a:spLocks/>
          </p:cNvSpPr>
          <p:nvPr/>
        </p:nvSpPr>
        <p:spPr>
          <a:xfrm>
            <a:off x="325600" y="4232812"/>
            <a:ext cx="7502201" cy="1610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err="1"/>
              <a:t>LHCb</a:t>
            </a:r>
            <a:r>
              <a:rPr lang="en-US" sz="2400" b="1" dirty="0"/>
              <a:t> rotation in the presence of e-cloud @ </a:t>
            </a:r>
            <a:r>
              <a:rPr lang="en-US" sz="2400" b="1" dirty="0">
                <a:solidFill>
                  <a:srgbClr val="FF0000"/>
                </a:solidFill>
              </a:rPr>
              <a:t>1.4e11 p/b</a:t>
            </a:r>
            <a:endParaRPr lang="en-US" sz="2400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à"/>
            </a:pPr>
            <a:r>
              <a:rPr lang="en-GB" b="1" dirty="0"/>
              <a:t> </a:t>
            </a:r>
            <a:r>
              <a:rPr lang="en-GB" dirty="0"/>
              <a:t>25ns_</a:t>
            </a:r>
            <a:r>
              <a:rPr lang="en-GB" b="1" dirty="0">
                <a:solidFill>
                  <a:srgbClr val="FF0000"/>
                </a:solidFill>
              </a:rPr>
              <a:t>732b</a:t>
            </a:r>
            <a:r>
              <a:rPr lang="en-GB" dirty="0"/>
              <a:t>_31_12_720_180bpi_5inj_MD7003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dirty="0"/>
              <a:t>The number of beam-beam interactions (BBLR+HO) is maximised in IR8</a:t>
            </a:r>
            <a:endParaRPr lang="en-GB" sz="2000" b="1" dirty="0"/>
          </a:p>
          <a:p>
            <a:endParaRPr lang="en-GB" sz="2000" b="1" dirty="0"/>
          </a:p>
          <a:p>
            <a:pPr lvl="1">
              <a:buFont typeface="Wingdings" panose="05000000000000000000" pitchFamily="2" charset="2"/>
              <a:buChar char="à"/>
            </a:pPr>
            <a:endParaRPr lang="en-GB" sz="2000" b="1" dirty="0">
              <a:latin typeface="Helvetica" panose="020B0604020202020204" pitchFamily="34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sz="2000" b="1" dirty="0"/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12516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D94AB-FF6F-DAA6-51A4-311A1F435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3305175" cy="677037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00B0F0"/>
                </a:solidFill>
              </a:rPr>
              <a:t>MD steps (1/2)</a:t>
            </a:r>
            <a:endParaRPr lang="en-GB" b="1" i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3EF93-48C0-5CFC-18B1-0EAC8C341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5" y="1101344"/>
            <a:ext cx="11953875" cy="4832732"/>
          </a:xfrm>
        </p:spPr>
        <p:txBody>
          <a:bodyPr>
            <a:normAutofit/>
          </a:bodyPr>
          <a:lstStyle/>
          <a:p>
            <a:r>
              <a:rPr lang="en-US" b="1" dirty="0"/>
              <a:t>Fill # 1: validation fill with 2 nominal + 12 probes (&lt;3e11 p/b)</a:t>
            </a:r>
          </a:p>
          <a:p>
            <a:pPr lvl="1">
              <a:buFontTx/>
              <a:buChar char="-"/>
            </a:pPr>
            <a:r>
              <a:rPr lang="en-US" dirty="0"/>
              <a:t>Selection of off-momentum LMs down to 60 cm + B1H/V @ 60 cm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12 LMs for Beam1 and 10 LMs for Beam2</a:t>
            </a:r>
          </a:p>
          <a:p>
            <a:pPr marL="457200" lvl="1" indent="0">
              <a:buNone/>
            </a:pP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>
              <a:buFontTx/>
              <a:buChar char="-"/>
            </a:pPr>
            <a:r>
              <a:rPr lang="en-US" dirty="0"/>
              <a:t>De-squeeze from 60 cm up to 1.2 m</a:t>
            </a:r>
          </a:p>
          <a:p>
            <a:pPr lvl="1">
              <a:buFontTx/>
              <a:buChar char="-"/>
            </a:pPr>
            <a:r>
              <a:rPr lang="en-US" dirty="0"/>
              <a:t>Scrape the two nominal (is it needed ?)</a:t>
            </a:r>
          </a:p>
          <a:p>
            <a:pPr lvl="1">
              <a:buFontTx/>
              <a:buChar char="-"/>
            </a:pPr>
            <a:r>
              <a:rPr lang="en-US" dirty="0"/>
              <a:t>IR8 V-aperture measurement (expected to be 12.5-13 </a:t>
            </a:r>
            <a:r>
              <a:rPr lang="en-US" dirty="0">
                <a:latin typeface="Symbol" panose="05050102010706020507" pitchFamily="18" charset="2"/>
              </a:rPr>
              <a:t>s </a:t>
            </a:r>
            <a:r>
              <a:rPr lang="en-US" dirty="0"/>
              <a:t>vs. 20</a:t>
            </a:r>
            <a:r>
              <a:rPr lang="en-US" dirty="0">
                <a:latin typeface="Symbol" panose="05050102010706020507" pitchFamily="18" charset="2"/>
              </a:rPr>
              <a:t>s </a:t>
            </a:r>
            <a:r>
              <a:rPr lang="en-US" dirty="0"/>
              <a:t>++ in IR1/5)</a:t>
            </a:r>
          </a:p>
          <a:p>
            <a:pPr lvl="1">
              <a:buFontTx/>
              <a:buChar char="-"/>
            </a:pPr>
            <a:r>
              <a:rPr lang="en-US" dirty="0"/>
              <a:t>Dump</a:t>
            </a:r>
          </a:p>
          <a:p>
            <a:pPr lvl="1"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DB8D0-2011-FB4E-2B10-711DB440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374F7-9D44-6CAF-EED5-0440673F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87C27-6EF3-3C4E-4A5F-CF0F86E54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8</a:t>
            </a:fld>
            <a:endParaRPr lang="en-GB" dirty="0"/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D44D4E89-32EF-5F5B-8E03-B014E90B13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990451"/>
              </p:ext>
            </p:extLst>
          </p:nvPr>
        </p:nvGraphicFramePr>
        <p:xfrm>
          <a:off x="556260" y="2426335"/>
          <a:ext cx="10102215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216">
                  <a:extLst>
                    <a:ext uri="{9D8B030D-6E8A-4147-A177-3AD203B41FA5}">
                      <a16:colId xmlns:a16="http://schemas.microsoft.com/office/drawing/2014/main" val="3130984771"/>
                    </a:ext>
                  </a:extLst>
                </a:gridCol>
                <a:gridCol w="1438656">
                  <a:extLst>
                    <a:ext uri="{9D8B030D-6E8A-4147-A177-3AD203B41FA5}">
                      <a16:colId xmlns:a16="http://schemas.microsoft.com/office/drawing/2014/main" val="315280503"/>
                    </a:ext>
                  </a:extLst>
                </a:gridCol>
                <a:gridCol w="1207008">
                  <a:extLst>
                    <a:ext uri="{9D8B030D-6E8A-4147-A177-3AD203B41FA5}">
                      <a16:colId xmlns:a16="http://schemas.microsoft.com/office/drawing/2014/main" val="1052242555"/>
                    </a:ext>
                  </a:extLst>
                </a:gridCol>
                <a:gridCol w="1292352">
                  <a:extLst>
                    <a:ext uri="{9D8B030D-6E8A-4147-A177-3AD203B41FA5}">
                      <a16:colId xmlns:a16="http://schemas.microsoft.com/office/drawing/2014/main" val="1749814659"/>
                    </a:ext>
                  </a:extLst>
                </a:gridCol>
                <a:gridCol w="1182624">
                  <a:extLst>
                    <a:ext uri="{9D8B030D-6E8A-4147-A177-3AD203B41FA5}">
                      <a16:colId xmlns:a16="http://schemas.microsoft.com/office/drawing/2014/main" val="4294358064"/>
                    </a:ext>
                  </a:extLst>
                </a:gridCol>
                <a:gridCol w="1596009">
                  <a:extLst>
                    <a:ext uri="{9D8B030D-6E8A-4147-A177-3AD203B41FA5}">
                      <a16:colId xmlns:a16="http://schemas.microsoft.com/office/drawing/2014/main" val="906643662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31381192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FT @ 2m </a:t>
                      </a:r>
                    </a:p>
                    <a:p>
                      <a:pPr algn="ctr"/>
                      <a:r>
                        <a:rPr lang="en-US" dirty="0"/>
                        <a:t>before rot.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FT @ 2m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after rot.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 m</a:t>
                      </a:r>
                    </a:p>
                    <a:p>
                      <a:pPr algn="ctr"/>
                      <a:r>
                        <a:rPr lang="en-US" dirty="0"/>
                        <a:t>before coll.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 m </a:t>
                      </a:r>
                    </a:p>
                    <a:p>
                      <a:pPr algn="ctr"/>
                      <a:r>
                        <a:rPr lang="en-US" dirty="0"/>
                        <a:t>in coll.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 cm</a:t>
                      </a:r>
                    </a:p>
                    <a:p>
                      <a:pPr algn="ctr"/>
                      <a:r>
                        <a:rPr lang="en-US" dirty="0"/>
                        <a:t>In coll.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 cm</a:t>
                      </a:r>
                    </a:p>
                    <a:p>
                      <a:pPr algn="ctr"/>
                      <a:r>
                        <a:rPr lang="en-US" dirty="0"/>
                        <a:t>In col.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897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/>
                        <a:t>On-momentum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√ (B1) </a:t>
                      </a: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√ (B2)</a:t>
                      </a: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2151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/>
                        <a:t>Off-momentum </a:t>
                      </a:r>
                      <a:r>
                        <a:rPr lang="en-US" sz="170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700" dirty="0"/>
                        <a:t>&gt;0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0125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/>
                        <a:t>Off-momentum </a:t>
                      </a:r>
                      <a:r>
                        <a:rPr lang="en-US" sz="1700" dirty="0">
                          <a:latin typeface="Symbol" panose="05050102010706020507" pitchFamily="18" charset="2"/>
                        </a:rPr>
                        <a:t>d&lt;</a:t>
                      </a:r>
                      <a:r>
                        <a:rPr lang="en-US" sz="1700" dirty="0"/>
                        <a:t>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70C0"/>
                          </a:solidFill>
                        </a:rPr>
                        <a:t>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×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158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547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D94AB-FF6F-DAA6-51A4-311A1F435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3305175" cy="677037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00B0F0"/>
                </a:solidFill>
              </a:rPr>
              <a:t>MD steps (2/2)</a:t>
            </a:r>
            <a:endParaRPr lang="en-GB" b="1" i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3EF93-48C0-5CFC-18B1-0EAC8C341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" y="790575"/>
            <a:ext cx="8115300" cy="581025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Fill # 2: </a:t>
            </a:r>
            <a:r>
              <a:rPr lang="en-US" dirty="0"/>
              <a:t>1</a:t>
            </a:r>
            <a:r>
              <a:rPr lang="en-US" baseline="30000" dirty="0"/>
              <a:t>rst</a:t>
            </a:r>
            <a:r>
              <a:rPr lang="en-US" dirty="0"/>
              <a:t>  intensity ramp-up step with 12b + </a:t>
            </a:r>
            <a:r>
              <a:rPr lang="en-US" b="1" dirty="0">
                <a:solidFill>
                  <a:srgbClr val="FF0000"/>
                </a:solidFill>
              </a:rPr>
              <a:t>48b @ 1.4e11 p/b</a:t>
            </a:r>
          </a:p>
          <a:p>
            <a:pPr lvl="1">
              <a:buFontTx/>
              <a:buChar char="-"/>
            </a:pPr>
            <a:r>
              <a:rPr lang="en-US" dirty="0"/>
              <a:t>Run the cycle with no stop till 1.2 m</a:t>
            </a:r>
          </a:p>
          <a:p>
            <a:pPr lvl="1">
              <a:buFontTx/>
              <a:buChar char="-"/>
            </a:pPr>
            <a:r>
              <a:rPr lang="en-US" dirty="0"/>
              <a:t>Establish and optimize the collisions IP1/5 (no collisions at IP2/8)</a:t>
            </a:r>
          </a:p>
          <a:p>
            <a:pPr lvl="1">
              <a:buFontTx/>
              <a:buChar char="-"/>
            </a:pPr>
            <a:r>
              <a:rPr lang="en-US" dirty="0"/>
              <a:t>Tune optimization based on lifetime</a:t>
            </a:r>
          </a:p>
          <a:p>
            <a:pPr lvl="1">
              <a:buFontTx/>
              <a:buChar char="-"/>
            </a:pPr>
            <a:r>
              <a:rPr lang="en-US" dirty="0"/>
              <a:t>Beta* levelling down to 60 cm</a:t>
            </a:r>
          </a:p>
          <a:p>
            <a:pPr lvl="1">
              <a:buFontTx/>
              <a:buChar char="-"/>
            </a:pPr>
            <a:r>
              <a:rPr lang="en-US" dirty="0" err="1"/>
              <a:t>Lumi</a:t>
            </a:r>
            <a:r>
              <a:rPr lang="en-US" dirty="0"/>
              <a:t> and tune optimization @ 60 cm</a:t>
            </a:r>
          </a:p>
          <a:p>
            <a:pPr lvl="1">
              <a:buFontTx/>
              <a:buChar char="-"/>
            </a:pPr>
            <a:r>
              <a:rPr lang="en-US" dirty="0"/>
              <a:t>Dump @ 60 cm</a:t>
            </a:r>
          </a:p>
          <a:p>
            <a:pPr marL="457200" lvl="1" indent="0">
              <a:buNone/>
            </a:pPr>
            <a:endParaRPr lang="en-US" sz="1300" dirty="0"/>
          </a:p>
          <a:p>
            <a:r>
              <a:rPr lang="en-US" b="1" dirty="0"/>
              <a:t>Fill # 3: </a:t>
            </a: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step with 12b + </a:t>
            </a:r>
            <a:r>
              <a:rPr lang="en-US" b="1" dirty="0">
                <a:solidFill>
                  <a:srgbClr val="FF0000"/>
                </a:solidFill>
              </a:rPr>
              <a:t>3×48b @ 1.8e11 p/b</a:t>
            </a:r>
          </a:p>
          <a:p>
            <a:pPr lvl="1">
              <a:buFontTx/>
              <a:buChar char="-"/>
            </a:pPr>
            <a:r>
              <a:rPr lang="en-US" dirty="0"/>
              <a:t>Run the cycle with no stop till 1.2 m</a:t>
            </a:r>
          </a:p>
          <a:p>
            <a:pPr lvl="1">
              <a:buFontTx/>
              <a:buChar char="-"/>
            </a:pPr>
            <a:r>
              <a:rPr lang="en-US" dirty="0"/>
              <a:t>Establish and optimize the collisions at all Ips</a:t>
            </a:r>
          </a:p>
          <a:p>
            <a:pPr marL="457200" lvl="1" indent="0">
              <a:buNone/>
            </a:pPr>
            <a:r>
              <a:rPr lang="en-US" dirty="0"/>
              <a:t>     (IP2 &amp;</a:t>
            </a:r>
            <a:r>
              <a:rPr lang="en-US"/>
              <a:t>IP8 separated)</a:t>
            </a:r>
            <a:endParaRPr lang="en-US" dirty="0"/>
          </a:p>
          <a:p>
            <a:pPr lvl="1">
              <a:buFontTx/>
              <a:buChar char="-"/>
            </a:pPr>
            <a:r>
              <a:rPr lang="en-US" dirty="0"/>
              <a:t>Tune optimization based on lifetime </a:t>
            </a:r>
          </a:p>
          <a:p>
            <a:pPr lvl="1">
              <a:buFontTx/>
              <a:buChar char="-"/>
            </a:pPr>
            <a:r>
              <a:rPr lang="en-US" dirty="0"/>
              <a:t>Beta* levelling </a:t>
            </a:r>
            <a:r>
              <a:rPr lang="en-US" b="1" u="sng" dirty="0"/>
              <a:t>in steps </a:t>
            </a:r>
            <a:r>
              <a:rPr lang="en-US" dirty="0"/>
              <a:t>down to 60 cm</a:t>
            </a:r>
          </a:p>
          <a:p>
            <a:pPr marL="457200" lvl="1" indent="0">
              <a:buNone/>
            </a:pPr>
            <a:r>
              <a:rPr lang="en-US" dirty="0"/>
              <a:t>    (with </a:t>
            </a:r>
            <a:r>
              <a:rPr lang="en-US" dirty="0" err="1"/>
              <a:t>lumi</a:t>
            </a:r>
            <a:r>
              <a:rPr lang="en-US" dirty="0"/>
              <a:t> and tune optimization whenever needed)</a:t>
            </a:r>
          </a:p>
          <a:p>
            <a:pPr lvl="1">
              <a:buFontTx/>
              <a:buChar char="-"/>
            </a:pPr>
            <a:r>
              <a:rPr lang="en-US" dirty="0"/>
              <a:t>Dump @ 60 cm</a:t>
            </a:r>
          </a:p>
          <a:p>
            <a:pPr marL="457200" lvl="1" indent="0">
              <a:buNone/>
            </a:pPr>
            <a:endParaRPr lang="en-US" sz="1300" dirty="0"/>
          </a:p>
          <a:p>
            <a:r>
              <a:rPr lang="en-US" b="1" dirty="0"/>
              <a:t>Fill # 4: </a:t>
            </a: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step with </a:t>
            </a:r>
            <a:r>
              <a:rPr lang="en-US" b="1" dirty="0">
                <a:solidFill>
                  <a:srgbClr val="FF0000"/>
                </a:solidFill>
              </a:rPr>
              <a:t>~700 b @ 1.4e11 p/b</a:t>
            </a:r>
          </a:p>
          <a:p>
            <a:pPr lvl="1">
              <a:buFontTx/>
              <a:buChar char="-"/>
            </a:pPr>
            <a:r>
              <a:rPr lang="en-US" dirty="0"/>
              <a:t>Run the cycle with no stop till FT</a:t>
            </a:r>
          </a:p>
          <a:p>
            <a:pPr lvl="1">
              <a:buFontTx/>
              <a:buChar char="-"/>
            </a:pPr>
            <a:r>
              <a:rPr lang="en-US" dirty="0"/>
              <a:t>Run the </a:t>
            </a:r>
            <a:r>
              <a:rPr lang="en-US" dirty="0" err="1"/>
              <a:t>LHCb</a:t>
            </a:r>
            <a:r>
              <a:rPr lang="en-US" dirty="0"/>
              <a:t> rotation and monitor lifetime and losses</a:t>
            </a:r>
          </a:p>
          <a:p>
            <a:pPr lvl="1">
              <a:buFontTx/>
              <a:buChar char="-"/>
            </a:pPr>
            <a:r>
              <a:rPr lang="en-US" dirty="0"/>
              <a:t>Dump @ 2 m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DB8D0-2011-FB4E-2B10-711DB440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18/11/2022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374F7-9D44-6CAF-EED5-0440673F8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meeting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87C27-6EF3-3C4E-4A5F-CF0F86E54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F596F-66FB-4615-B2D3-0F5D243379DB}" type="slidenum">
              <a:rPr lang="en-GB" smtClean="0"/>
              <a:t>9</a:t>
            </a:fld>
            <a:endParaRPr lang="en-GB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4F294F24-B63B-E236-47DC-6E74A5A830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502019"/>
              </p:ext>
            </p:extLst>
          </p:nvPr>
        </p:nvGraphicFramePr>
        <p:xfrm>
          <a:off x="7842169" y="3054866"/>
          <a:ext cx="41148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5">
                  <a:extLst>
                    <a:ext uri="{9D8B030D-6E8A-4147-A177-3AD203B41FA5}">
                      <a16:colId xmlns:a16="http://schemas.microsoft.com/office/drawing/2014/main" val="413431208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21122553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39416488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baseline="30000" dirty="0"/>
                        <a:t>*</a:t>
                      </a:r>
                      <a:r>
                        <a:rPr lang="en-US" dirty="0"/>
                        <a:t>=1.2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baseline="30000" dirty="0"/>
                        <a:t>*</a:t>
                      </a:r>
                      <a:r>
                        <a:rPr lang="en-US" dirty="0"/>
                        <a:t>=60 cm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4176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ATLAS &amp; 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20.0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82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Alice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0020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LHCb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4.3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33123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921CE43-2319-98EC-C980-40DC638190D1}"/>
              </a:ext>
            </a:extLst>
          </p:cNvPr>
          <p:cNvSpPr txBox="1"/>
          <p:nvPr/>
        </p:nvSpPr>
        <p:spPr>
          <a:xfrm>
            <a:off x="8401050" y="2685534"/>
            <a:ext cx="2997039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Expected Head-on </a:t>
            </a:r>
            <a:r>
              <a:rPr lang="en-US" dirty="0" err="1"/>
              <a:t>Lumi</a:t>
            </a:r>
            <a:r>
              <a:rPr lang="en-US" dirty="0"/>
              <a:t> [10</a:t>
            </a:r>
            <a:r>
              <a:rPr lang="en-US" baseline="30000" dirty="0"/>
              <a:t>32</a:t>
            </a:r>
            <a:r>
              <a:rPr lang="en-US" dirty="0"/>
              <a:t>]</a:t>
            </a:r>
            <a:endParaRPr lang="en-GB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11BDCB63-F944-6535-A6C0-FE0387C0F762}"/>
              </a:ext>
            </a:extLst>
          </p:cNvPr>
          <p:cNvSpPr/>
          <p:nvPr/>
        </p:nvSpPr>
        <p:spPr>
          <a:xfrm>
            <a:off x="8153400" y="790575"/>
            <a:ext cx="342900" cy="1562100"/>
          </a:xfrm>
          <a:prstGeom prst="rightBrac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94370F-F472-7661-BBCB-51638AEE93A4}"/>
              </a:ext>
            </a:extLst>
          </p:cNvPr>
          <p:cNvSpPr txBox="1"/>
          <p:nvPr/>
        </p:nvSpPr>
        <p:spPr>
          <a:xfrm>
            <a:off x="8610600" y="1263134"/>
            <a:ext cx="226695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Intermediate step </a:t>
            </a:r>
          </a:p>
          <a:p>
            <a:pPr algn="ctr"/>
            <a:r>
              <a:rPr lang="en-US" b="1" dirty="0"/>
              <a:t>requested by </a:t>
            </a:r>
            <a:r>
              <a:rPr lang="en-US" b="1" dirty="0" err="1"/>
              <a:t>rMPP</a:t>
            </a:r>
            <a:endParaRPr lang="en-GB" b="1" dirty="0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8E2F93EA-712F-93ED-C187-C9D50FEDE485}"/>
              </a:ext>
            </a:extLst>
          </p:cNvPr>
          <p:cNvSpPr/>
          <p:nvPr/>
        </p:nvSpPr>
        <p:spPr>
          <a:xfrm>
            <a:off x="8153400" y="4794250"/>
            <a:ext cx="342900" cy="1562100"/>
          </a:xfrm>
          <a:prstGeom prst="rightBrac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3C0242-CB58-EFEE-E9C0-1604BE1B594D}"/>
              </a:ext>
            </a:extLst>
          </p:cNvPr>
          <p:cNvSpPr txBox="1"/>
          <p:nvPr/>
        </p:nvSpPr>
        <p:spPr>
          <a:xfrm>
            <a:off x="8610600" y="4858315"/>
            <a:ext cx="3543300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Very likely 3h00 will be missing !</a:t>
            </a:r>
          </a:p>
          <a:p>
            <a:pPr algn="ctr"/>
            <a:r>
              <a:rPr lang="en-US" b="1" dirty="0"/>
              <a:t>Tiny risk that it does not work,</a:t>
            </a:r>
          </a:p>
          <a:p>
            <a:pPr algn="ctr"/>
            <a:r>
              <a:rPr lang="en-US" b="1" dirty="0"/>
              <a:t>.. but sizeable impact (1 week) for the 2023 commissioning if actually it does not 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7564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905</Words>
  <Application>Microsoft Office PowerPoint</Application>
  <PresentationFormat>Widescreen</PresentationFormat>
  <Paragraphs>201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Symbol</vt:lpstr>
      <vt:lpstr>Wingdings</vt:lpstr>
      <vt:lpstr>Office Theme</vt:lpstr>
      <vt:lpstr>2023 Configuration MD (MD7003) with unsafe beams  S. Fartoukh</vt:lpstr>
      <vt:lpstr>Main results from MD1+MD2 (1/2)</vt:lpstr>
      <vt:lpstr>PowerPoint Presentation</vt:lpstr>
      <vt:lpstr>PowerPoint Presentation</vt:lpstr>
      <vt:lpstr>Main results from MD1+MD2 (2/2)</vt:lpstr>
      <vt:lpstr>PowerPoint Presentation</vt:lpstr>
      <vt:lpstr>Objectives for MD4</vt:lpstr>
      <vt:lpstr>MD steps (1/2)</vt:lpstr>
      <vt:lpstr>MD steps (2/2)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2023 Configuration MD (MD7003) with unsafe beams  S. Fartoukh</dc:title>
  <dc:creator>Stephane Fartoukh</dc:creator>
  <cp:lastModifiedBy>Stephane Fartoukh</cp:lastModifiedBy>
  <cp:revision>8</cp:revision>
  <dcterms:created xsi:type="dcterms:W3CDTF">2022-11-17T11:35:09Z</dcterms:created>
  <dcterms:modified xsi:type="dcterms:W3CDTF">2022-11-18T08:44:51Z</dcterms:modified>
</cp:coreProperties>
</file>