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1" r:id="rId2"/>
    <p:sldId id="288" r:id="rId3"/>
    <p:sldId id="318" r:id="rId4"/>
    <p:sldId id="314" r:id="rId5"/>
    <p:sldId id="310" r:id="rId6"/>
    <p:sldId id="312" r:id="rId7"/>
    <p:sldId id="322" r:id="rId8"/>
    <p:sldId id="330" r:id="rId9"/>
    <p:sldId id="333" r:id="rId10"/>
    <p:sldId id="323" r:id="rId11"/>
    <p:sldId id="329" r:id="rId12"/>
    <p:sldId id="311" r:id="rId13"/>
    <p:sldId id="331" r:id="rId14"/>
    <p:sldId id="332" r:id="rId15"/>
    <p:sldId id="282" r:id="rId16"/>
    <p:sldId id="320" r:id="rId17"/>
    <p:sldId id="321" r:id="rId18"/>
    <p:sldId id="295" r:id="rId19"/>
    <p:sldId id="324" r:id="rId20"/>
    <p:sldId id="325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orient="horz" pos="3923" userDrawn="1">
          <p15:clr>
            <a:srgbClr val="A4A3A4"/>
          </p15:clr>
        </p15:guide>
        <p15:guide id="11" pos="272" userDrawn="1">
          <p15:clr>
            <a:srgbClr val="A4A3A4"/>
          </p15:clr>
        </p15:guide>
        <p15:guide id="12" pos="7408" userDrawn="1">
          <p15:clr>
            <a:srgbClr val="A4A3A4"/>
          </p15:clr>
        </p15:guide>
        <p15:guide id="14" pos="3961" userDrawn="1">
          <p15:clr>
            <a:srgbClr val="A4A3A4"/>
          </p15:clr>
        </p15:guide>
        <p15:guide id="15" pos="3719" userDrawn="1">
          <p15:clr>
            <a:srgbClr val="A4A3A4"/>
          </p15:clr>
        </p15:guide>
        <p15:guide id="17" orient="horz" pos="2309" userDrawn="1">
          <p15:clr>
            <a:srgbClr val="A4A3A4"/>
          </p15:clr>
        </p15:guide>
        <p15:guide id="18" orient="horz" pos="691" userDrawn="1">
          <p15:clr>
            <a:srgbClr val="A4A3A4"/>
          </p15:clr>
        </p15:guide>
        <p15:guide id="19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guel Gila" initials="MG" lastIdx="5" clrIdx="0">
    <p:extLst>
      <p:ext uri="{19B8F6BF-5375-455C-9EA6-DF929625EA0E}">
        <p15:presenceInfo xmlns:p15="http://schemas.microsoft.com/office/powerpoint/2012/main" userId="c9811862-bf09-4028-a34c-b75294d0a7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5F5"/>
    <a:srgbClr val="A60B16"/>
    <a:srgbClr val="E2001A"/>
    <a:srgbClr val="7B7B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69" autoAdjust="0"/>
    <p:restoredTop sz="71165" autoAdjust="0"/>
  </p:normalViewPr>
  <p:slideViewPr>
    <p:cSldViewPr showGuides="1">
      <p:cViewPr varScale="1">
        <p:scale>
          <a:sx n="81" d="100"/>
          <a:sy n="81" d="100"/>
        </p:scale>
        <p:origin x="1680" y="192"/>
      </p:cViewPr>
      <p:guideLst>
        <p:guide orient="horz" pos="3923"/>
        <p:guide pos="272"/>
        <p:guide pos="7408"/>
        <p:guide pos="3961"/>
        <p:guide pos="3719"/>
        <p:guide orient="horz" pos="2309"/>
        <p:guide orient="horz" pos="69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nciatore  Dino" userId="3485f8cc-7660-420b-9c95-3f044a6188b2" providerId="ADAL" clId="{C4870EAB-DD95-2444-8414-4CB6002BD4AB}"/>
    <pc:docChg chg="custSel modSld">
      <pc:chgData name="Conciatore  Dino" userId="3485f8cc-7660-420b-9c95-3f044a6188b2" providerId="ADAL" clId="{C4870EAB-DD95-2444-8414-4CB6002BD4AB}" dt="2023-03-27T02:55:35.319" v="11" actId="1076"/>
      <pc:docMkLst>
        <pc:docMk/>
      </pc:docMkLst>
      <pc:sldChg chg="modSp mod">
        <pc:chgData name="Conciatore  Dino" userId="3485f8cc-7660-420b-9c95-3f044a6188b2" providerId="ADAL" clId="{C4870EAB-DD95-2444-8414-4CB6002BD4AB}" dt="2023-03-27T02:45:28.617" v="0" actId="20577"/>
        <pc:sldMkLst>
          <pc:docMk/>
          <pc:sldMk cId="2656271289" sldId="261"/>
        </pc:sldMkLst>
        <pc:spChg chg="mod">
          <ac:chgData name="Conciatore  Dino" userId="3485f8cc-7660-420b-9c95-3f044a6188b2" providerId="ADAL" clId="{C4870EAB-DD95-2444-8414-4CB6002BD4AB}" dt="2023-03-27T02:45:28.617" v="0" actId="20577"/>
          <ac:spMkLst>
            <pc:docMk/>
            <pc:sldMk cId="2656271289" sldId="261"/>
            <ac:spMk id="3" creationId="{00000000-0000-0000-0000-000000000000}"/>
          </ac:spMkLst>
        </pc:spChg>
      </pc:sldChg>
      <pc:sldChg chg="addSp delSp modSp mod">
        <pc:chgData name="Conciatore  Dino" userId="3485f8cc-7660-420b-9c95-3f044a6188b2" providerId="ADAL" clId="{C4870EAB-DD95-2444-8414-4CB6002BD4AB}" dt="2023-03-27T02:55:35.319" v="11" actId="1076"/>
        <pc:sldMkLst>
          <pc:docMk/>
          <pc:sldMk cId="4256450745" sldId="322"/>
        </pc:sldMkLst>
        <pc:graphicFrameChg chg="del mod">
          <ac:chgData name="Conciatore  Dino" userId="3485f8cc-7660-420b-9c95-3f044a6188b2" providerId="ADAL" clId="{C4870EAB-DD95-2444-8414-4CB6002BD4AB}" dt="2023-03-27T02:53:20.858" v="2" actId="478"/>
          <ac:graphicFrameMkLst>
            <pc:docMk/>
            <pc:sldMk cId="4256450745" sldId="322"/>
            <ac:graphicFrameMk id="8" creationId="{4A0184A8-F605-9F16-5F3E-8F1B713E7FE5}"/>
          </ac:graphicFrameMkLst>
        </pc:graphicFrameChg>
        <pc:picChg chg="add mod">
          <ac:chgData name="Conciatore  Dino" userId="3485f8cc-7660-420b-9c95-3f044a6188b2" providerId="ADAL" clId="{C4870EAB-DD95-2444-8414-4CB6002BD4AB}" dt="2023-03-27T02:55:35.319" v="11" actId="1076"/>
          <ac:picMkLst>
            <pc:docMk/>
            <pc:sldMk cId="4256450745" sldId="322"/>
            <ac:picMk id="9" creationId="{E0388531-DE09-1D37-CCD8-64189869A5C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38C09-52C8-E244-A6D3-4B20B6F647FD}" type="datetimeFigureOut">
              <a:rPr lang="en-US" smtClean="0"/>
              <a:t>3/22/23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10208-73B9-084D-BAEA-2C1EDCC0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4136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0BB2D-473E-4001-AEF2-40B6F6C8E08C}" type="datetimeFigureOut">
              <a:rPr lang="de-CH" smtClean="0"/>
              <a:t>22.03.23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15CF0-5FCF-41C9-B381-1D3C8AC05A9A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222046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85173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How the data is sent to Elasticsearch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H" dirty="0"/>
              <a:t>Almos everything via Elastic Beats: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Clients are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CH" dirty="0"/>
              <a:t>Metricbeat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CH" dirty="0"/>
              <a:t>Filebeat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CH" dirty="0"/>
              <a:t>Auditbeat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The clients ingestion options: 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Kafka (Preferred)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Logstash (depending on the requirements)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Application performance monitoring (</a:t>
            </a:r>
            <a:r>
              <a:rPr lang="en-GB" i="1" dirty="0"/>
              <a:t>APM</a:t>
            </a:r>
            <a:r>
              <a:rPr lang="en-GB" dirty="0"/>
              <a:t>)</a:t>
            </a:r>
            <a:r>
              <a:rPr lang="en-CH" dirty="0"/>
              <a:t> </a:t>
            </a:r>
            <a:r>
              <a:rPr lang="en-CH" dirty="0">
                <a:sym typeface="Wingdings" pitchFamily="2" charset="2"/>
              </a:rPr>
              <a:t> APM Server  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H" dirty="0">
                <a:sym typeface="Wingdings" pitchFamily="2" charset="2"/>
              </a:rPr>
              <a:t>Once everything is on ES we cand do analysis with Grafana or Kibana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16812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beats deployed on k8s</a:t>
            </a:r>
            <a:r>
              <a:rPr lang="en-CH" dirty="0"/>
              <a:t> as a daemonset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</a:t>
            </a:r>
            <a:r>
              <a:rPr lang="en-CH" dirty="0"/>
              <a:t>wo nice features are autodiscovery and hint based configurations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This </a:t>
            </a:r>
            <a:r>
              <a:rPr lang="en-CH" dirty="0"/>
              <a:t>means that you have only one instance of Metricbeat, Filebeat as a daemonset on the k8s nodes that is automatically configured  for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CH" dirty="0"/>
              <a:t>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Modified</a:t>
            </a:r>
            <a:r>
              <a:rPr lang="en-CH" dirty="0"/>
              <a:t> and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Deleted</a:t>
            </a:r>
            <a:r>
              <a:rPr lang="en-CH" dirty="0"/>
              <a:t> pod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If you need some special config this can be added as annotation on the pod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Anothe</a:t>
            </a:r>
            <a:r>
              <a:rPr lang="en-GB" dirty="0"/>
              <a:t>r</a:t>
            </a:r>
            <a:r>
              <a:rPr lang="en-CH" dirty="0"/>
              <a:t> main client is Slurm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515524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HOW THE DATA  IS ACTUALLY MANAGED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Ingested in Data Streams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D</a:t>
            </a:r>
            <a:r>
              <a:rPr lang="en-CH" dirty="0"/>
              <a:t>ata is sent to a data stream router (Logstah or Kafka)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Configured with a special option on the output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CH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/>
              <a:t>D</a:t>
            </a:r>
            <a:r>
              <a:rPr lang="en-CH" dirty="0"/>
              <a:t>ata is written to an hidden index and shown as a datastream in Elasticsearch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H" dirty="0"/>
              <a:t>Helps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in keeping order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Retention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M</a:t>
            </a:r>
            <a:r>
              <a:rPr lang="en-CH" dirty="0"/>
              <a:t>irror the data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488185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Tainted nodes for ES Data nodes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2 pods per node: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Exceed this 32 GiB border JVM will stop using compressed object pointers, effectively reducing the available memory.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In order to keep main replicas on different failure zone we use the awareness attribute set to the physical node name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/>
              <a:t>Virtual memory parameters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Legend: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MMAP: memory mapping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355500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553243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Big initial effort in configuring and discover the right technology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Maintenances and support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 err="1"/>
              <a:t>GitOps</a:t>
            </a:r>
            <a:r>
              <a:rPr lang="en-CH" dirty="0"/>
              <a:t> dosesent need advertisement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H" dirty="0"/>
              <a:t>The choice of putting also Base system components such externals-dns, meltalb etc… is a huge initial effort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360342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69422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899845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742475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02085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to dynamically deploying data collection</a:t>
            </a:r>
            <a:r>
              <a:rPr lang="en-US" dirty="0"/>
              <a:t> stacks.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are some of the main component  we are using to reach the flexibility required.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Main production stack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39944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Tomorrow Riccardo will present our MIGRATION journey from Piz </a:t>
            </a:r>
            <a:r>
              <a:rPr lang="en-US" dirty="0" err="1"/>
              <a:t>Daint</a:t>
            </a:r>
            <a:r>
              <a:rPr lang="en-US" dirty="0"/>
              <a:t> [</a:t>
            </a:r>
            <a:r>
              <a:rPr lang="en-GB" dirty="0"/>
              <a:t>Cray XC50</a:t>
            </a:r>
            <a:r>
              <a:rPr lang="en-US" dirty="0"/>
              <a:t>] to Alps anew Multi Tenant </a:t>
            </a:r>
            <a:r>
              <a:rPr lang="en-GB" b="1" dirty="0"/>
              <a:t>HPE Cray EX </a:t>
            </a:r>
            <a:r>
              <a:rPr lang="en-GB" b="0" dirty="0"/>
              <a:t>machine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 a multi tenant machine – New Requirements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Solutions [list]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Security: Some clusters will be exposed to customers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8520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How we deploy the kubernetes clusters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All new clusters at CSCS are deployed via Rancher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The Central observability cluster is baremetal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A</a:t>
            </a:r>
            <a:r>
              <a:rPr lang="en-CH" dirty="0"/>
              <a:t>ll other are virtual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61121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With cilium service mesh enabled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Cilium is based on </a:t>
            </a:r>
            <a:r>
              <a:rPr lang="en-US" dirty="0" err="1"/>
              <a:t>eBPF</a:t>
            </a: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all the networking is done at kernel level without the need of sidecars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Cilium also come with a nice observability UI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Istio only for ingress gateway and in the future API gateway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IP assignment, DNS entry and Let’s Encrypt Certificates are automated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Triggered when a new association Istio GW </a:t>
            </a:r>
            <a:r>
              <a:rPr lang="en-US" dirty="0">
                <a:sym typeface="Wingdings" pitchFamily="2" charset="2"/>
              </a:rPr>
              <a:t> k8s Service is made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Using </a:t>
            </a:r>
            <a:r>
              <a:rPr lang="en-US" dirty="0" err="1">
                <a:sym typeface="Wingdings" pitchFamily="2" charset="2"/>
              </a:rPr>
              <a:t>ArgoCD</a:t>
            </a:r>
            <a:r>
              <a:rPr lang="en-US" dirty="0">
                <a:sym typeface="Wingdings" pitchFamily="2" charset="2"/>
              </a:rPr>
              <a:t> for </a:t>
            </a:r>
            <a:r>
              <a:rPr lang="en-US" dirty="0" err="1">
                <a:sym typeface="Wingdings" pitchFamily="2" charset="2"/>
              </a:rPr>
              <a:t>GitOps</a:t>
            </a:r>
            <a:r>
              <a:rPr lang="en-US" dirty="0">
                <a:sym typeface="Wingdings" pitchFamily="2" charset="2"/>
              </a:rPr>
              <a:t> automation. All new changes are pushed to a git repo and </a:t>
            </a:r>
            <a:r>
              <a:rPr lang="en-US" dirty="0" err="1">
                <a:sym typeface="Wingdings" pitchFamily="2" charset="2"/>
              </a:rPr>
              <a:t>ArgoCD</a:t>
            </a:r>
            <a:r>
              <a:rPr lang="en-US" dirty="0">
                <a:sym typeface="Wingdings" pitchFamily="2" charset="2"/>
              </a:rPr>
              <a:t> will apply them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External secret to interface </a:t>
            </a:r>
            <a:r>
              <a:rPr lang="en-US" dirty="0" err="1">
                <a:sym typeface="Wingdings" pitchFamily="2" charset="2"/>
              </a:rPr>
              <a:t>HashiCorp</a:t>
            </a:r>
            <a:r>
              <a:rPr lang="en-US" dirty="0">
                <a:sym typeface="Wingdings" pitchFamily="2" charset="2"/>
              </a:rPr>
              <a:t> Vault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14331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Longhorn as a </a:t>
            </a:r>
            <a:r>
              <a:rPr lang="en-GB" dirty="0"/>
              <a:t>distributed block storage for Kubernetes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Very simple installation and configuration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100% opensource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View of replicated Volumes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A new volume created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A number of replicas are speeded on multiple nodes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Fault tolerant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View of Data Locality engine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Set data locality to Strict Local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Theoretically should benefit from the local storage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3265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Longhorn developers are working to use NVME_TCP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Currently for performance and 0 fault tollerant storage we are using Rancher Local Path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Performa like baremetal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37455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N</a:t>
            </a:r>
            <a:r>
              <a:rPr lang="en-CH" dirty="0"/>
              <a:t>ow talk about the Elastic Stack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Since some years Elastic developped ECK simplified way to deploy Elastic Application on kubernetes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Everything managed from an operator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CH" dirty="0"/>
              <a:t>implifies the configuration and deployment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We currently deployed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K</a:t>
            </a:r>
            <a:endParaRPr lang="en-CH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…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144966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Other aplications like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8557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CopertinaAR20113stesa.pdf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018" b="4165"/>
          <a:stretch/>
        </p:blipFill>
        <p:spPr>
          <a:xfrm>
            <a:off x="0" y="1236663"/>
            <a:ext cx="12192000" cy="21923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57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63" b="20363"/>
          <a:stretch/>
        </p:blipFill>
        <p:spPr bwMode="auto">
          <a:xfrm>
            <a:off x="0" y="1236663"/>
            <a:ext cx="12192000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29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11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4" b="17065"/>
          <a:stretch/>
        </p:blipFill>
        <p:spPr>
          <a:xfrm>
            <a:off x="0" y="1236663"/>
            <a:ext cx="12192000" cy="21923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29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2349500"/>
            <a:ext cx="11328400" cy="1079500"/>
          </a:xfrm>
        </p:spPr>
        <p:txBody>
          <a:bodyPr lIns="0" tIns="0" rIns="0" bIns="7200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7" descr="CSCS_RGB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9" descr="eth_logo_kurz_pos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8096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tIns="0" anchor="b" anchorCtr="0">
            <a:noAutofit/>
          </a:bodyPr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800" y="1087439"/>
            <a:ext cx="11328400" cy="5140325"/>
          </a:xfrm>
        </p:spPr>
        <p:txBody>
          <a:bodyPr tIns="57600"/>
          <a:lstStyle>
            <a:lvl2pPr>
              <a:spcBef>
                <a:spcPts val="0"/>
              </a:spcBef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66792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31800" y="1087438"/>
            <a:ext cx="5471584" cy="5140325"/>
          </a:xfrm>
        </p:spPr>
        <p:txBody>
          <a:bodyPr tIns="72000">
            <a:normAutofit/>
          </a:bodyPr>
          <a:lstStyle>
            <a:lvl1pPr>
              <a:defRPr sz="2000"/>
            </a:lvl1pPr>
            <a:lvl2pPr>
              <a:spcBef>
                <a:spcPts val="0"/>
              </a:spcBef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88617" y="1087438"/>
            <a:ext cx="5471583" cy="5140325"/>
          </a:xfrm>
        </p:spPr>
        <p:txBody>
          <a:bodyPr tIns="72000">
            <a:normAutofit/>
          </a:bodyPr>
          <a:lstStyle>
            <a:lvl1pPr>
              <a:defRPr sz="2000"/>
            </a:lvl1pPr>
            <a:lvl2pPr>
              <a:spcBef>
                <a:spcPts val="0"/>
              </a:spcBef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tIns="0" anchor="b" anchorCtr="0">
            <a:no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57469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t>‹#›</a:t>
            </a:fld>
            <a:endParaRPr lang="de-CH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tIns="0" anchor="b" anchorCtr="0">
            <a:no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74311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1113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1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156" b="7446"/>
          <a:stretch/>
        </p:blipFill>
        <p:spPr>
          <a:xfrm>
            <a:off x="0" y="1231900"/>
            <a:ext cx="12192000" cy="219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Thank you for your attention.</a:t>
            </a:r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0593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  <a:prstGeom prst="rect">
            <a:avLst/>
          </a:prstGeom>
        </p:spPr>
        <p:txBody>
          <a:bodyPr vert="horz" lIns="0" tIns="45720" rIns="0" bIns="72000" rtlCol="0" anchor="b" anchorCtr="0">
            <a:norm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1800" y="1087439"/>
            <a:ext cx="11328400" cy="500585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6096000" y="6456392"/>
            <a:ext cx="0" cy="14401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14" descr="eth_logo_kurz_pos.eps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8213" y="6458507"/>
            <a:ext cx="815851" cy="13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6" descr="CSCS_2_RGB.eps"/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83" y="6302962"/>
            <a:ext cx="1081257" cy="43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60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1" r:id="rId2"/>
    <p:sldLayoutId id="2147483672" r:id="rId3"/>
    <p:sldLayoutId id="2147483662" r:id="rId4"/>
    <p:sldLayoutId id="2147483670" r:id="rId5"/>
    <p:sldLayoutId id="2147483652" r:id="rId6"/>
    <p:sldLayoutId id="2147483654" r:id="rId7"/>
    <p:sldLayoutId id="2147483655" r:id="rId8"/>
    <p:sldLayoutId id="2147483664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6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spcAft>
          <a:spcPts val="600"/>
        </a:spcAft>
        <a:buClr>
          <a:srgbClr val="A60B16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Clr>
          <a:srgbClr val="A60B16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Dynamic Deployment of Data Collection and Analysis Stacks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Dino </a:t>
            </a:r>
            <a:r>
              <a:rPr lang="en-US" dirty="0" err="1"/>
              <a:t>Conciatore</a:t>
            </a:r>
            <a:r>
              <a:rPr lang="en-US" dirty="0"/>
              <a:t> – System Engineer – HPC Ops</a:t>
            </a:r>
          </a:p>
          <a:p>
            <a:r>
              <a:rPr lang="en-US" dirty="0"/>
              <a:t>March 27</a:t>
            </a:r>
            <a:r>
              <a:rPr lang="en-US" baseline="30000" dirty="0"/>
              <a:t>th</a:t>
            </a:r>
            <a:r>
              <a:rPr lang="en-US" dirty="0"/>
              <a:t>, 2023</a:t>
            </a:r>
          </a:p>
          <a:p>
            <a:endParaRPr lang="en-US" dirty="0"/>
          </a:p>
          <a:p>
            <a:r>
              <a:rPr lang="en-US" dirty="0" err="1"/>
              <a:t>HEPiX</a:t>
            </a:r>
            <a:r>
              <a:rPr lang="en-US" dirty="0"/>
              <a:t> Spring 2023 Workshop –  ASGC, Taipei, Taiwan</a:t>
            </a:r>
          </a:p>
        </p:txBody>
      </p:sp>
    </p:spTree>
    <p:extLst>
      <p:ext uri="{BB962C8B-B14F-4D97-AF65-F5344CB8AC3E}">
        <p14:creationId xmlns:p14="http://schemas.microsoft.com/office/powerpoint/2010/main" val="2656271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E9C5D-4C46-382C-D02E-1E75149B7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Elastic Stack flow view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575CEC-D382-AAF9-C86F-DB00F08BB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23860E-F138-89ED-C9B4-58CE6194E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10</a:t>
            </a:fld>
            <a:endParaRPr lang="de-CH" dirty="0"/>
          </a:p>
        </p:txBody>
      </p:sp>
      <p:pic>
        <p:nvPicPr>
          <p:cNvPr id="15" name="Content Placeholder 1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4E41B33-68D3-6554-C3FF-203680E790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908051"/>
            <a:ext cx="11175867" cy="5427688"/>
          </a:xfrm>
        </p:spPr>
      </p:pic>
    </p:spTree>
    <p:extLst>
      <p:ext uri="{BB962C8B-B14F-4D97-AF65-F5344CB8AC3E}">
        <p14:creationId xmlns:p14="http://schemas.microsoft.com/office/powerpoint/2010/main" val="280858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DD81D-AE96-1B88-7A4A-0ED3C6144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Some Clients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AFF0FA-61EE-D440-7B59-539BCAC10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dirty="0"/>
              <a:t>Beats on K</a:t>
            </a:r>
            <a:r>
              <a:rPr lang="en-CH" dirty="0"/>
              <a:t>ubernetes (</a:t>
            </a:r>
            <a:r>
              <a:rPr lang="en-GB" dirty="0" err="1"/>
              <a:t>daemonset</a:t>
            </a:r>
            <a:r>
              <a:rPr lang="en-CH" dirty="0"/>
              <a:t>)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A</a:t>
            </a:r>
            <a:r>
              <a:rPr lang="en-CH" dirty="0"/>
              <a:t>utodiscovery</a:t>
            </a:r>
          </a:p>
          <a:p>
            <a:pPr lvl="2">
              <a:lnSpc>
                <a:spcPct val="110000"/>
              </a:lnSpc>
            </a:pPr>
            <a:r>
              <a:rPr lang="en-CH" dirty="0"/>
              <a:t>Triggered on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CH" dirty="0"/>
              <a:t>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Modified</a:t>
            </a:r>
            <a:r>
              <a:rPr lang="en-CH" dirty="0"/>
              <a:t> and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Deleted</a:t>
            </a:r>
            <a:r>
              <a:rPr lang="en-CH" dirty="0"/>
              <a:t> pod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Hint based</a:t>
            </a:r>
          </a:p>
          <a:p>
            <a:pPr lvl="2">
              <a:lnSpc>
                <a:spcPct val="110000"/>
              </a:lnSpc>
            </a:pPr>
            <a:r>
              <a:rPr lang="en-CH" dirty="0"/>
              <a:t>Configure Beat modules via pod Annotations:</a:t>
            </a:r>
          </a:p>
          <a:p>
            <a:pPr marL="1371600" lvl="3" indent="0">
              <a:lnSpc>
                <a:spcPct val="110000"/>
              </a:lnSpc>
              <a:buNone/>
            </a:pPr>
            <a:r>
              <a:rPr lang="en-GB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co.elastic.logs</a:t>
            </a:r>
            <a:r>
              <a:rPr lang="en-GB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/processors.10.add_fields.target: </a:t>
            </a:r>
            <a:r>
              <a:rPr lang="en-GB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data_stream</a:t>
            </a:r>
            <a:endParaRPr lang="en-GB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371600" lvl="3" indent="0">
              <a:lnSpc>
                <a:spcPct val="110000"/>
              </a:lnSpc>
              <a:buNone/>
            </a:pPr>
            <a:r>
              <a:rPr lang="en-GB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co.elastic.metrics.nordugrid</a:t>
            </a:r>
            <a:r>
              <a:rPr lang="en-GB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-arc/hosts: ${</a:t>
            </a:r>
            <a:r>
              <a:rPr lang="en-GB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data.host</a:t>
            </a:r>
            <a:r>
              <a:rPr lang="en-GB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}:9091</a:t>
            </a:r>
          </a:p>
          <a:p>
            <a:pPr marL="1371600" lvl="3" indent="0">
              <a:lnSpc>
                <a:spcPct val="110000"/>
              </a:lnSpc>
              <a:buNone/>
            </a:pPr>
            <a:r>
              <a:rPr lang="en-GB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co.elastic.metrics.nordugrid</a:t>
            </a:r>
            <a:r>
              <a:rPr lang="en-GB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-arc/</a:t>
            </a:r>
            <a:r>
              <a:rPr lang="en-GB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metrics_path</a:t>
            </a:r>
            <a:r>
              <a:rPr lang="en-GB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: /metrics</a:t>
            </a:r>
          </a:p>
          <a:p>
            <a:pPr marL="1371600" lvl="3" indent="0">
              <a:lnSpc>
                <a:spcPct val="110000"/>
              </a:lnSpc>
              <a:buNone/>
            </a:pPr>
            <a:r>
              <a:rPr lang="en-GB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co.elastic.metrics.nordugrid</a:t>
            </a:r>
            <a:r>
              <a:rPr lang="en-GB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-arc/</a:t>
            </a:r>
            <a:r>
              <a:rPr lang="en-GB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metricsets</a:t>
            </a:r>
            <a:r>
              <a:rPr lang="en-GB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: collector</a:t>
            </a:r>
          </a:p>
          <a:p>
            <a:pPr marL="1371600" lvl="3" indent="0">
              <a:lnSpc>
                <a:spcPct val="110000"/>
              </a:lnSpc>
              <a:buNone/>
            </a:pPr>
            <a:r>
              <a:rPr lang="en-GB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co.elastic.metrics.nordugrid</a:t>
            </a:r>
            <a:r>
              <a:rPr lang="en-GB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-arc/module: </a:t>
            </a:r>
            <a:r>
              <a:rPr lang="en-GB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prometheus</a:t>
            </a:r>
            <a:endParaRPr lang="en-GB" sz="1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371600" lvl="3" indent="0">
              <a:lnSpc>
                <a:spcPct val="110000"/>
              </a:lnSpc>
              <a:buNone/>
            </a:pPr>
            <a:r>
              <a:rPr lang="en-GB" sz="15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co.elastic.metrics.nordugrid</a:t>
            </a:r>
            <a:r>
              <a:rPr lang="en-GB" sz="1500" dirty="0">
                <a:latin typeface="Courier New" panose="02070309020205020404" pitchFamily="49" charset="0"/>
                <a:cs typeface="Courier New" panose="02070309020205020404" pitchFamily="49" charset="0"/>
              </a:rPr>
              <a:t>-arc/period: 1m</a:t>
            </a:r>
            <a:endParaRPr lang="en-CH" sz="3900" dirty="0"/>
          </a:p>
          <a:p>
            <a:pPr>
              <a:lnSpc>
                <a:spcPct val="110000"/>
              </a:lnSpc>
            </a:pPr>
            <a:r>
              <a:rPr lang="en-CH" dirty="0"/>
              <a:t>Slurm</a:t>
            </a:r>
          </a:p>
          <a:p>
            <a:pPr lvl="1">
              <a:lnSpc>
                <a:spcPct val="110000"/>
              </a:lnSpc>
            </a:pPr>
            <a:r>
              <a:rPr lang="en-GB" dirty="0" err="1"/>
              <a:t>Jobcomp</a:t>
            </a:r>
            <a:r>
              <a:rPr lang="en-GB" dirty="0"/>
              <a:t> (Accounting information)</a:t>
            </a:r>
            <a:r>
              <a:rPr lang="en-GB" sz="1800" dirty="0"/>
              <a:t>: </a:t>
            </a:r>
            <a:r>
              <a:rPr lang="en-GB" sz="2000" dirty="0">
                <a:latin typeface="Andale Mono" panose="020B0509000000000004" pitchFamily="49" charset="0"/>
              </a:rPr>
              <a:t>Job Completed </a:t>
            </a:r>
            <a:r>
              <a:rPr lang="en-GB" sz="2000" dirty="0">
                <a:latin typeface="Andale Mono" panose="020B0509000000000004" pitchFamily="49" charset="0"/>
                <a:sym typeface="Wingdings" pitchFamily="2" charset="2"/>
              </a:rPr>
              <a:t> HTTP POST</a:t>
            </a:r>
            <a:endParaRPr lang="en-GB" sz="2000" dirty="0">
              <a:latin typeface="Andale Mono" panose="020B0509000000000004" pitchFamily="49" charset="0"/>
            </a:endParaRPr>
          </a:p>
          <a:p>
            <a:pPr lvl="1">
              <a:lnSpc>
                <a:spcPct val="110000"/>
              </a:lnSpc>
            </a:pPr>
            <a:r>
              <a:rPr lang="en-GB" dirty="0" err="1"/>
              <a:t>Slurmrestd</a:t>
            </a:r>
            <a:r>
              <a:rPr lang="en-GB" dirty="0"/>
              <a:t> (Telemetry): </a:t>
            </a:r>
            <a:r>
              <a:rPr lang="en-GB" dirty="0" err="1">
                <a:latin typeface="Andale Mono" panose="020B0509000000000004" pitchFamily="49" charset="0"/>
              </a:rPr>
              <a:t>RestAPI</a:t>
            </a:r>
            <a:r>
              <a:rPr lang="en-GB" dirty="0">
                <a:latin typeface="Andale Mono" panose="020B0509000000000004" pitchFamily="49" charset="0"/>
              </a:rPr>
              <a:t> </a:t>
            </a:r>
            <a:r>
              <a:rPr lang="en-GB" dirty="0">
                <a:latin typeface="Andale Mono" panose="020B0509000000000004" pitchFamily="49" charset="0"/>
                <a:sym typeface="Wingdings" pitchFamily="2" charset="2"/>
              </a:rPr>
              <a:t> Beat HTTP GET (5m </a:t>
            </a:r>
            <a:r>
              <a:rPr lang="en-GB" dirty="0" err="1">
                <a:latin typeface="Andale Mono" panose="020B0509000000000004" pitchFamily="49" charset="0"/>
                <a:sym typeface="Wingdings" pitchFamily="2" charset="2"/>
              </a:rPr>
              <a:t>intervall</a:t>
            </a:r>
            <a:r>
              <a:rPr lang="en-GB" dirty="0">
                <a:latin typeface="Andale Mono" panose="020B0509000000000004" pitchFamily="49" charset="0"/>
                <a:sym typeface="Wingdings" pitchFamily="2" charset="2"/>
              </a:rPr>
              <a:t>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825FEE-D553-D8F9-CF57-86E59DF096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8C08FC-D48F-E615-3020-9DEAD97851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7556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AE5C8-FD14-D6A0-C4E6-C1839EF0E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708"/>
            <a:ext cx="11328400" cy="862012"/>
          </a:xfrm>
        </p:spPr>
        <p:txBody>
          <a:bodyPr/>
          <a:lstStyle/>
          <a:p>
            <a:r>
              <a:rPr lang="en-CH" dirty="0"/>
              <a:t>Data Streams workflow and data mirroring</a:t>
            </a:r>
            <a:br>
              <a:rPr lang="en-CH" dirty="0"/>
            </a:br>
            <a:r>
              <a:rPr lang="en-GB" sz="1200" dirty="0"/>
              <a:t>D</a:t>
            </a:r>
            <a:r>
              <a:rPr lang="en-CH" sz="1200" dirty="0"/>
              <a:t>atastreams are a simplified routing tecnique with an index names abstraction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F77F92-127F-07C4-CBCA-3AD5D6B3AB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26CECE-B374-B454-6EFC-9413EDD553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12</a:t>
            </a:fld>
            <a:endParaRPr lang="de-CH" dirty="0"/>
          </a:p>
        </p:txBody>
      </p:sp>
      <p:pic>
        <p:nvPicPr>
          <p:cNvPr id="21" name="Content Placeholder 20" descr="Graphical user interface&#10;&#10;Description automatically generated">
            <a:extLst>
              <a:ext uri="{FF2B5EF4-FFF2-40B4-BE49-F238E27FC236}">
                <a16:creationId xmlns:a16="http://schemas.microsoft.com/office/drawing/2014/main" id="{17FD2AC8-95B2-9880-713A-0C151ABFD5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2" y="1305623"/>
            <a:ext cx="11986735" cy="4753197"/>
          </a:xfrm>
        </p:spPr>
      </p:pic>
    </p:spTree>
    <p:extLst>
      <p:ext uri="{BB962C8B-B14F-4D97-AF65-F5344CB8AC3E}">
        <p14:creationId xmlns:p14="http://schemas.microsoft.com/office/powerpoint/2010/main" val="1545611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25DC94-4711-F08F-5BA0-078E56A009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91E059-574F-CC07-4D1F-8F82BBFE7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13</a:t>
            </a:fld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A65991-8BE0-CEA9-5D29-0BBBC71AF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257591"/>
            <a:ext cx="11328400" cy="862012"/>
          </a:xfrm>
        </p:spPr>
        <p:txBody>
          <a:bodyPr/>
          <a:lstStyle/>
          <a:p>
            <a:r>
              <a:rPr lang="en-CH" dirty="0"/>
              <a:t>Elasticsearch configuration in production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63508F-A173-B993-A817-642E973FCEFB}"/>
              </a:ext>
            </a:extLst>
          </p:cNvPr>
          <p:cNvSpPr txBox="1"/>
          <p:nvPr/>
        </p:nvSpPr>
        <p:spPr>
          <a:xfrm>
            <a:off x="7905509" y="10995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1A3F4E02-61A7-3B67-560F-61E0D40890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00" y="1087438"/>
            <a:ext cx="11328400" cy="5140325"/>
          </a:xfrm>
        </p:spPr>
        <p:txBody>
          <a:bodyPr/>
          <a:lstStyle/>
          <a:p>
            <a:r>
              <a:rPr lang="en-CH" dirty="0"/>
              <a:t>Phisical dedicated nodes for Elasticsearch data nodes</a:t>
            </a:r>
          </a:p>
          <a:p>
            <a:r>
              <a:rPr lang="en-GB" dirty="0"/>
              <a:t>2 Pods per node deployed:</a:t>
            </a:r>
          </a:p>
          <a:p>
            <a:pPr lvl="1"/>
            <a:r>
              <a:rPr lang="en-GB" dirty="0"/>
              <a:t>Java heap size: 32G (not more )</a:t>
            </a:r>
          </a:p>
          <a:p>
            <a:pPr lvl="1"/>
            <a:r>
              <a:rPr lang="en-GB" b="0" dirty="0">
                <a:effectLst/>
              </a:rPr>
              <a:t>Keep Replica shards on different nodes</a:t>
            </a:r>
          </a:p>
          <a:p>
            <a:pPr lvl="2"/>
            <a:r>
              <a:rPr lang="en-GB" b="0" dirty="0" err="1">
                <a:effectLst/>
                <a:latin typeface="Menlo" panose="020B0609030804020204" pitchFamily="49" charset="0"/>
              </a:rPr>
              <a:t>cluster.routing.allocation.awareness.attributes</a:t>
            </a:r>
            <a:r>
              <a:rPr lang="en-GB" b="0" dirty="0">
                <a:effectLst/>
                <a:latin typeface="Menlo" panose="020B0609030804020204" pitchFamily="49" charset="0"/>
              </a:rPr>
              <a:t>: k8s_node_name</a:t>
            </a:r>
          </a:p>
          <a:p>
            <a:r>
              <a:rPr lang="en-GB" dirty="0"/>
              <a:t>Virtual Memory</a:t>
            </a:r>
          </a:p>
          <a:p>
            <a:pPr lvl="1"/>
            <a:r>
              <a:rPr lang="en-GB" dirty="0" err="1"/>
              <a:t>vm.max_map_count</a:t>
            </a:r>
            <a:r>
              <a:rPr lang="en-GB" dirty="0"/>
              <a:t> to 262144 (</a:t>
            </a:r>
            <a:r>
              <a:rPr lang="en-GB" dirty="0" err="1"/>
              <a:t>sysctl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leave </a:t>
            </a:r>
            <a:r>
              <a:rPr lang="en-GB" dirty="0" err="1"/>
              <a:t>node.store.allow_mmap</a:t>
            </a:r>
            <a:r>
              <a:rPr lang="en-GB" dirty="0"/>
              <a:t> unset (Elasticsearch parameter)</a:t>
            </a:r>
            <a:endParaRPr lang="en-CH" dirty="0"/>
          </a:p>
          <a:p>
            <a:pPr marL="0" indent="0">
              <a:buNone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34164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DBE62-8BF2-67CF-2072-3A32903A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Upgrade procedures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E9AE5-9A8A-7C0E-5D40-613516FD6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Node upgrade</a:t>
            </a:r>
          </a:p>
          <a:p>
            <a:pPr lvl="1"/>
            <a:r>
              <a:rPr lang="en-US" dirty="0"/>
              <a:t>Done via Ansible playbook</a:t>
            </a:r>
          </a:p>
          <a:p>
            <a:pPr lvl="2"/>
            <a:r>
              <a:rPr lang="en-US" dirty="0"/>
              <a:t>drain k8s nodes 1 by 1</a:t>
            </a:r>
          </a:p>
          <a:p>
            <a:r>
              <a:rPr lang="en-US" dirty="0"/>
              <a:t>Kubernetes </a:t>
            </a:r>
            <a:r>
              <a:rPr lang="en-CH" dirty="0"/>
              <a:t>upgrade</a:t>
            </a:r>
          </a:p>
          <a:p>
            <a:pPr lvl="1"/>
            <a:r>
              <a:rPr lang="en-GB" dirty="0"/>
              <a:t>simply d</a:t>
            </a:r>
            <a:r>
              <a:rPr lang="en-CH" dirty="0"/>
              <a:t>one via Rancher UI or API</a:t>
            </a:r>
          </a:p>
          <a:p>
            <a:pPr lvl="1"/>
            <a:endParaRPr lang="en-CH" dirty="0"/>
          </a:p>
          <a:p>
            <a:r>
              <a:rPr lang="en-GB" dirty="0"/>
              <a:t>E</a:t>
            </a:r>
            <a:r>
              <a:rPr lang="en-CH" dirty="0"/>
              <a:t>lasticsearch via Operator</a:t>
            </a:r>
          </a:p>
          <a:p>
            <a:pPr lvl="1"/>
            <a:r>
              <a:rPr lang="en-CH" dirty="0"/>
              <a:t>The operator is taking care of all procedures to upgrade the Elasticsearch cluster</a:t>
            </a:r>
          </a:p>
          <a:p>
            <a:pPr lvl="2"/>
            <a:r>
              <a:rPr lang="en-GB" dirty="0"/>
              <a:t>s</a:t>
            </a:r>
            <a:r>
              <a:rPr lang="en-CH" dirty="0"/>
              <a:t>top shard relocation and re-start it at the end</a:t>
            </a:r>
          </a:p>
          <a:p>
            <a:r>
              <a:rPr lang="en-CH" dirty="0"/>
              <a:t>Strimzi (kafka) via Operator</a:t>
            </a:r>
          </a:p>
          <a:p>
            <a:r>
              <a:rPr lang="en-US" dirty="0"/>
              <a:t>Helm values</a:t>
            </a:r>
          </a:p>
          <a:p>
            <a:pPr lvl="1"/>
            <a:r>
              <a:rPr lang="en-US" dirty="0"/>
              <a:t>Grafana, and all base components</a:t>
            </a:r>
            <a:endParaRPr lang="en-CH" dirty="0"/>
          </a:p>
          <a:p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C57F8-A111-30F2-B70D-8D1D1B67E7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3B3CB4-5FD6-C2AE-1C84-BCE6E6A15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67356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B8238-D89B-734C-B2B6-132DA729E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116632"/>
            <a:ext cx="11328400" cy="862012"/>
          </a:xfrm>
        </p:spPr>
        <p:txBody>
          <a:bodyPr/>
          <a:lstStyle/>
          <a:p>
            <a:r>
              <a:rPr lang="en-US" dirty="0"/>
              <a:t>Production cluster numbers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5EA0D9-313B-F443-B1BF-E4CE1B10F0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Dynamic Deployment of Data Collection and Analysis Stacks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51F111-0524-1448-A9F2-391F2879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15</a:t>
            </a:fld>
            <a:endParaRPr lang="de-CH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4F547D9-58E3-8C42-8623-D8E0FEA2AE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820505"/>
              </p:ext>
            </p:extLst>
          </p:nvPr>
        </p:nvGraphicFramePr>
        <p:xfrm>
          <a:off x="431800" y="1124744"/>
          <a:ext cx="10128696" cy="259228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47776">
                  <a:extLst>
                    <a:ext uri="{9D8B030D-6E8A-4147-A177-3AD203B41FA5}">
                      <a16:colId xmlns:a16="http://schemas.microsoft.com/office/drawing/2014/main" val="3468062932"/>
                    </a:ext>
                  </a:extLst>
                </a:gridCol>
                <a:gridCol w="4580920">
                  <a:extLst>
                    <a:ext uri="{9D8B030D-6E8A-4147-A177-3AD203B41FA5}">
                      <a16:colId xmlns:a16="http://schemas.microsoft.com/office/drawing/2014/main" val="1108409103"/>
                    </a:ext>
                  </a:extLst>
                </a:gridCol>
                <a:gridCol w="3700000">
                  <a:extLst>
                    <a:ext uri="{9D8B030D-6E8A-4147-A177-3AD203B41FA5}">
                      <a16:colId xmlns:a16="http://schemas.microsoft.com/office/drawing/2014/main" val="4006745958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Input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45’000 doc/sec (Primary shards)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90’000 doc/sec (Total shards)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4728958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Max throughput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380’000 doc/sec (</a:t>
                      </a:r>
                      <a:r>
                        <a:rPr lang="en-US" dirty="0" err="1"/>
                        <a:t>esrally</a:t>
                      </a:r>
                      <a:r>
                        <a:rPr lang="en-US" dirty="0"/>
                        <a:t> Benchmark)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809071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Total Online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dirty="0"/>
                        <a:t>230 </a:t>
                      </a:r>
                      <a:r>
                        <a:rPr lang="en-US" dirty="0" err="1"/>
                        <a:t>Bil</a:t>
                      </a:r>
                      <a:r>
                        <a:rPr lang="en-US" dirty="0"/>
                        <a:t> docs (200 TB)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681417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Archive and</a:t>
                      </a:r>
                    </a:p>
                    <a:p>
                      <a:pPr algn="l"/>
                      <a:r>
                        <a:rPr lang="en-US" dirty="0"/>
                        <a:t>Backup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dirty="0"/>
                        <a:t>S3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498826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9C27730-F016-D6C7-E56B-4EF5B8FA71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568" y="3839658"/>
            <a:ext cx="6672743" cy="224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073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E3F93-5789-304C-0389-81F093B95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7EAD63-C800-2799-C9E6-F1569BAB04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</a:t>
            </a:r>
            <a:r>
              <a:rPr lang="en-CH" dirty="0"/>
              <a:t> complex infrastructure simplifies the management of the monitoring stacks</a:t>
            </a:r>
          </a:p>
          <a:p>
            <a:r>
              <a:rPr lang="en-CH" dirty="0"/>
              <a:t>GitOps simplifies the deployment workflow</a:t>
            </a:r>
          </a:p>
          <a:p>
            <a:r>
              <a:rPr lang="en-CH" dirty="0"/>
              <a:t>Easy disaster recovery</a:t>
            </a:r>
          </a:p>
          <a:p>
            <a:pPr lvl="1"/>
            <a:r>
              <a:rPr lang="en-US" dirty="0"/>
              <a:t>Reinstallation and redeploy of the full stack in 30 min</a:t>
            </a:r>
            <a:endParaRPr lang="en-CH" dirty="0"/>
          </a:p>
          <a:p>
            <a:r>
              <a:rPr lang="en-CH" dirty="0"/>
              <a:t>Separate clusters per purpose</a:t>
            </a:r>
          </a:p>
          <a:p>
            <a:pPr lvl="1"/>
            <a:r>
              <a:rPr lang="en-GB" dirty="0"/>
              <a:t>C</a:t>
            </a:r>
            <a:r>
              <a:rPr lang="en-CH" dirty="0"/>
              <a:t>ustumer specific stack</a:t>
            </a:r>
          </a:p>
          <a:p>
            <a:pPr lvl="1"/>
            <a:r>
              <a:rPr lang="en-GB" dirty="0"/>
              <a:t>test new releases</a:t>
            </a:r>
            <a:endParaRPr lang="en-CH" dirty="0"/>
          </a:p>
          <a:p>
            <a:pPr lvl="1"/>
            <a:endParaRPr lang="en-CH" dirty="0"/>
          </a:p>
          <a:p>
            <a:r>
              <a:rPr lang="en-GB" dirty="0"/>
              <a:t>Go for metal if needed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DBF70F-12B8-A230-42FE-8961799DBB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043EA6-8A96-4011-9441-516533A524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16</a:t>
            </a:fld>
            <a:endParaRPr lang="de-CH" dirty="0"/>
          </a:p>
        </p:txBody>
      </p:sp>
      <p:pic>
        <p:nvPicPr>
          <p:cNvPr id="6" name="Picture 2" descr="r/kubernetes - I GOT A FEVER AND THE ONLY PRESCRIPTION IS MORE CLUSTERS">
            <a:extLst>
              <a:ext uri="{FF2B5EF4-FFF2-40B4-BE49-F238E27FC236}">
                <a16:creationId xmlns:a16="http://schemas.microsoft.com/office/drawing/2014/main" id="{F08495AA-85C6-6B6C-006D-B5FCF4BE36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799" y="2780928"/>
            <a:ext cx="4370221" cy="3277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3509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152334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3298088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9444E-C812-15F0-588E-08633D9F8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Longhorn benchmark:</a:t>
            </a:r>
            <a:r>
              <a:rPr lang="en-GB" sz="2800" dirty="0">
                <a:solidFill>
                  <a:schemeClr val="bg1"/>
                </a:solidFill>
                <a:latin typeface="Andale Mono" panose="020B0509000000000004" pitchFamily="49" charset="0"/>
              </a:rPr>
              <a:t> </a:t>
            </a:r>
            <a:r>
              <a:rPr lang="en-GB" sz="2000" dirty="0">
                <a:solidFill>
                  <a:schemeClr val="tx1"/>
                </a:solidFill>
                <a:latin typeface="Andale Mono" panose="020B0509000000000004" pitchFamily="49" charset="0"/>
              </a:rPr>
              <a:t>Local-Path vs Longhorn replicated</a:t>
            </a:r>
            <a:endParaRPr lang="en-CH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DD810-7701-4BC1-2350-656874919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920" y="1124744"/>
            <a:ext cx="11328400" cy="5184576"/>
          </a:xfrm>
          <a:noFill/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================================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FIO Benchmark </a:t>
            </a:r>
            <a:r>
              <a:rPr lang="en-GB" sz="1100" b="0" dirty="0" err="1">
                <a:effectLst/>
                <a:latin typeface="Menlo" panose="020B0609030804020204" pitchFamily="49" charset="0"/>
              </a:rPr>
              <a:t>Comparsion</a:t>
            </a:r>
            <a:r>
              <a:rPr lang="en-GB" sz="1100" b="0" dirty="0">
                <a:effectLst/>
                <a:latin typeface="Menlo" panose="020B0609030804020204" pitchFamily="49" charset="0"/>
              </a:rPr>
              <a:t> Summary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For: Local-Path vs Longhorn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CPU Idleness Profiling: disabled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Size: 30G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Parameters: </a:t>
            </a:r>
            <a:r>
              <a:rPr lang="en-GB" sz="1100" b="0" dirty="0" err="1">
                <a:effectLst/>
                <a:latin typeface="Menlo" panose="020B0609030804020204" pitchFamily="49" charset="0"/>
              </a:rPr>
              <a:t>dataLocality</a:t>
            </a:r>
            <a:r>
              <a:rPr lang="en-GB" sz="1100" b="0" dirty="0">
                <a:effectLst/>
                <a:latin typeface="Menlo" panose="020B0609030804020204" pitchFamily="49" charset="0"/>
              </a:rPr>
              <a:t>=disabled, </a:t>
            </a:r>
            <a:r>
              <a:rPr lang="en-GB" sz="1100" b="0" dirty="0" err="1">
                <a:effectLst/>
                <a:latin typeface="Menlo" panose="020B0609030804020204" pitchFamily="49" charset="0"/>
              </a:rPr>
              <a:t>numberOfReplicas</a:t>
            </a:r>
            <a:r>
              <a:rPr lang="en-GB" sz="1100" b="0" dirty="0">
                <a:effectLst/>
                <a:latin typeface="Menlo" panose="020B0609030804020204" pitchFamily="49" charset="0"/>
              </a:rPr>
              <a:t>=3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================================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                              Local-Path   vs                 Longhorn    :              Change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IOPS (Read/Write)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        Random:        250,150 / 173,601   vs          28,026 / 21,830    :   -88.80% / -87.43%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    Sequential:        260,310 / 177,843   vs          48,834 / 28,718    :   -81.24% / -83.85%</a:t>
            </a:r>
          </a:p>
          <a:p>
            <a:pPr marL="0" indent="0">
              <a:buNone/>
            </a:pPr>
            <a:endParaRPr lang="en-GB" sz="1100" b="0" dirty="0">
              <a:effectLst/>
              <a:latin typeface="Menlo" panose="020B0609030804020204" pitchFamily="49" charset="0"/>
            </a:endParaRP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Bandwidth in KiB/sec (Read/Write)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        Random:    3,209,873 / 3,130,849   vs        988,534 / 219,959    :   -69.20% / -92.97%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    Sequential:    3,254,049 / 3,168,738   vs        226,560 / 219,498    :   -93.04% / -93.07%</a:t>
            </a:r>
          </a:p>
          <a:p>
            <a:pPr marL="0" indent="0">
              <a:buNone/>
            </a:pPr>
            <a:endParaRPr lang="en-GB" sz="1100" b="0" dirty="0">
              <a:effectLst/>
              <a:latin typeface="Menlo" panose="020B0609030804020204" pitchFamily="49" charset="0"/>
            </a:endParaRP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Latency in ns (Read/Write)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        Random:          84,128 / 18,001   vs        662,408 / 512,302    :  687.38% / 2745.96%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    Sequential:          15,223 / 17,955   vs        660,567 / 516,783    : 4239.27% / 2778.21%</a:t>
            </a:r>
          </a:p>
          <a:p>
            <a:pPr marL="0" indent="0">
              <a:buNone/>
            </a:pPr>
            <a:endParaRPr lang="en-GB" sz="1100" b="0" dirty="0">
              <a:effectLst/>
              <a:latin typeface="Menlo" panose="020B0609030804020204" pitchFamily="49" charset="0"/>
            </a:endParaRPr>
          </a:p>
          <a:p>
            <a:endParaRPr lang="en-CH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6A51FC-6F56-7A60-72B5-48C7284FFB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3860F-40F0-74AC-DF45-0EC046A748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65709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Dynamic Deployment of Data Collection and Analysis Stacks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2</a:t>
            </a:fld>
            <a:r>
              <a:rPr lang="de-CH" dirty="0"/>
              <a:t>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1800" y="908720"/>
            <a:ext cx="11496848" cy="5257253"/>
          </a:xfrm>
        </p:spPr>
        <p:txBody>
          <a:bodyPr>
            <a:normAutofit/>
          </a:bodyPr>
          <a:lstStyle/>
          <a:p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200 billion online documents.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Ingestion rate of 45k documents per second.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RKE2 cluster with 100 physical nodes.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Multiple virtual Kubernetes clusters dynamically deployed to accommodate custom workflows or external customers.</a:t>
            </a:r>
          </a:p>
        </p:txBody>
      </p:sp>
    </p:spTree>
    <p:extLst>
      <p:ext uri="{BB962C8B-B14F-4D97-AF65-F5344CB8AC3E}">
        <p14:creationId xmlns:p14="http://schemas.microsoft.com/office/powerpoint/2010/main" val="24492454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9444E-C812-15F0-588E-08633D9F8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Longhorn benchmark:</a:t>
            </a:r>
            <a:r>
              <a:rPr lang="en-GB" sz="2800" dirty="0">
                <a:solidFill>
                  <a:schemeClr val="bg1"/>
                </a:solidFill>
                <a:latin typeface="Andale Mono" panose="020B0509000000000004" pitchFamily="49" charset="0"/>
              </a:rPr>
              <a:t> </a:t>
            </a:r>
            <a:r>
              <a:rPr lang="en-GB" sz="2000" dirty="0">
                <a:solidFill>
                  <a:schemeClr val="tx1"/>
                </a:solidFill>
                <a:latin typeface="Andale Mono" panose="020B0509000000000004" pitchFamily="49" charset="0"/>
              </a:rPr>
              <a:t>Local-Path vs Longhorn data-locality</a:t>
            </a:r>
            <a:endParaRPr lang="en-CH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DD810-7701-4BC1-2350-656874919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920" y="1124744"/>
            <a:ext cx="11328400" cy="5184576"/>
          </a:xfrm>
          <a:noFill/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================================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FIO Benchmark </a:t>
            </a:r>
            <a:r>
              <a:rPr lang="en-GB" sz="1100" b="0" dirty="0" err="1">
                <a:effectLst/>
                <a:latin typeface="Menlo" panose="020B0609030804020204" pitchFamily="49" charset="0"/>
              </a:rPr>
              <a:t>Comparsion</a:t>
            </a:r>
            <a:r>
              <a:rPr lang="en-GB" sz="1100" b="0" dirty="0">
                <a:effectLst/>
                <a:latin typeface="Menlo" panose="020B0609030804020204" pitchFamily="49" charset="0"/>
              </a:rPr>
              <a:t> Summary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For: Local-Path vs Longhorn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CPU Idleness Profiling: disabled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Size: 30G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Parameters: </a:t>
            </a:r>
            <a:r>
              <a:rPr lang="en-GB" sz="1100" b="0" dirty="0" err="1">
                <a:effectLst/>
                <a:latin typeface="Menlo" panose="020B0609030804020204" pitchFamily="49" charset="0"/>
              </a:rPr>
              <a:t>dataLocality</a:t>
            </a:r>
            <a:r>
              <a:rPr lang="en-GB" sz="1100" b="0" dirty="0">
                <a:effectLst/>
                <a:latin typeface="Menlo" panose="020B0609030804020204" pitchFamily="49" charset="0"/>
              </a:rPr>
              <a:t>=best-</a:t>
            </a:r>
            <a:r>
              <a:rPr lang="en-GB" sz="1100" b="0" dirty="0" err="1">
                <a:effectLst/>
                <a:latin typeface="Menlo" panose="020B0609030804020204" pitchFamily="49" charset="0"/>
              </a:rPr>
              <a:t>effort,diskSelector</a:t>
            </a:r>
            <a:r>
              <a:rPr lang="en-GB" sz="1100" b="0" dirty="0">
                <a:effectLst/>
                <a:latin typeface="Menlo" panose="020B0609030804020204" pitchFamily="49" charset="0"/>
              </a:rPr>
              <a:t>=</a:t>
            </a:r>
            <a:r>
              <a:rPr lang="en-GB" sz="1100" b="0" dirty="0" err="1">
                <a:effectLst/>
                <a:latin typeface="Menlo" panose="020B0609030804020204" pitchFamily="49" charset="0"/>
              </a:rPr>
              <a:t>nvme,numberOfReplicas</a:t>
            </a:r>
            <a:r>
              <a:rPr lang="en-GB" sz="1100" b="0" dirty="0">
                <a:effectLst/>
                <a:latin typeface="Menlo" panose="020B0609030804020204" pitchFamily="49" charset="0"/>
              </a:rPr>
              <a:t>=1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================================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                              Local-Path   vs                 Longhorn    :              Change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IOPS (Read/Write)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        Random:        238,362 / 166,037   vs          28,841 / 29,132    :   -87.90% / -82.45%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    Sequential:        246,797 / 172,072   vs          49,896 / 39,139    :   -79.78% / -77.25%</a:t>
            </a:r>
          </a:p>
          <a:p>
            <a:pPr marL="0" indent="0">
              <a:buNone/>
            </a:pPr>
            <a:endParaRPr lang="en-GB" sz="1100" b="0" dirty="0">
              <a:effectLst/>
              <a:latin typeface="Menlo" panose="020B0609030804020204" pitchFamily="49" charset="0"/>
            </a:endParaRP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Bandwidth in KiB/sec (Read/Write)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        Random:    3,212,776 / 3,155,759   vs      1,149,367 / 227,344    :   -64.23% / -92.80%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    Sequential:    3,253,045 / 3,169,461   vs        441,299 / 242,646    :   -86.43% / -92.34%</a:t>
            </a:r>
          </a:p>
          <a:p>
            <a:pPr marL="0" indent="0">
              <a:buNone/>
            </a:pPr>
            <a:endParaRPr lang="en-GB" sz="1100" b="0" dirty="0">
              <a:effectLst/>
              <a:latin typeface="Menlo" panose="020B0609030804020204" pitchFamily="49" charset="0"/>
            </a:endParaRP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Latency in ns (Read/Write)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        Random:          84,603 / 18,647   vs        459,075 / 355,730    :  442.62% / 1807.71%</a:t>
            </a:r>
          </a:p>
          <a:p>
            <a:pPr marL="0" indent="0">
              <a:buNone/>
            </a:pPr>
            <a:r>
              <a:rPr lang="en-GB" sz="1100" b="0" dirty="0">
                <a:effectLst/>
                <a:latin typeface="Menlo" panose="020B0609030804020204" pitchFamily="49" charset="0"/>
              </a:rPr>
              <a:t>    Sequential:          14,721 / 18,373   vs        360,598 / 354,439    : 2349.55% / 1829.13%</a:t>
            </a:r>
          </a:p>
          <a:p>
            <a:pPr marL="0" indent="0">
              <a:buNone/>
            </a:pPr>
            <a:endParaRPr lang="en-GB" sz="1100" b="0" dirty="0">
              <a:effectLst/>
              <a:latin typeface="Menlo" panose="020B0609030804020204" pitchFamily="49" charset="0"/>
            </a:endParaRPr>
          </a:p>
          <a:p>
            <a:endParaRPr lang="en-CH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6A51FC-6F56-7A60-72B5-48C7284FFB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3860F-40F0-74AC-DF45-0EC046A748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20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90571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the future HPC machine at CSCS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CH"/>
              <a:t>Dynamic Deployment of Data Collection and Analysis Stacks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3</a:t>
            </a:fld>
            <a:r>
              <a:rPr lang="de-CH"/>
              <a:t> </a:t>
            </a:r>
            <a:endParaRPr lang="de-CH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1800" y="908720"/>
            <a:ext cx="11496848" cy="525725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Motivation:</a:t>
            </a:r>
          </a:p>
          <a:p>
            <a:pPr marL="400050" lvl="1" indent="0">
              <a:buNone/>
            </a:pPr>
            <a:r>
              <a:rPr lang="en-GB" dirty="0"/>
              <a:t>CSCS is embracing the multi-tenancy paradigm for its infrastructure and gradually moving its computational resources to this new environment.</a:t>
            </a:r>
          </a:p>
          <a:p>
            <a:pPr marL="400050" lvl="1" indent="0">
              <a:buNone/>
            </a:pPr>
            <a:r>
              <a:rPr lang="en-GB" sz="1500" i="1" dirty="0"/>
              <a:t>Tue 28.03 - The WLCG Journey at CSCS: from Piz </a:t>
            </a:r>
            <a:r>
              <a:rPr lang="en-GB" sz="1500" i="1" dirty="0" err="1"/>
              <a:t>Daint</a:t>
            </a:r>
            <a:r>
              <a:rPr lang="en-GB" sz="1500" i="1" dirty="0"/>
              <a:t> to Alps - Dr Riccardo Di Maria</a:t>
            </a:r>
            <a:endParaRPr lang="en-US" sz="1500" i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New Requirements:</a:t>
            </a:r>
          </a:p>
          <a:p>
            <a:r>
              <a:rPr lang="en-US" dirty="0"/>
              <a:t>Flexibility</a:t>
            </a:r>
          </a:p>
          <a:p>
            <a:pPr lvl="1"/>
            <a:r>
              <a:rPr lang="en-GB" dirty="0"/>
              <a:t>Multiple physical or virtual Kubernetes clusters dynamically deployed to accommodate custom workflows or external customers </a:t>
            </a:r>
          </a:p>
          <a:p>
            <a:r>
              <a:rPr lang="en-US" dirty="0"/>
              <a:t>Scalability</a:t>
            </a:r>
          </a:p>
          <a:p>
            <a:pPr lvl="1"/>
            <a:r>
              <a:rPr lang="en-GB" dirty="0"/>
              <a:t>Provides horizontal scalability to meet changing demands</a:t>
            </a:r>
          </a:p>
          <a:p>
            <a:r>
              <a:rPr lang="en-US" dirty="0" err="1"/>
              <a:t>GitOps</a:t>
            </a:r>
            <a:endParaRPr lang="en-US" dirty="0"/>
          </a:p>
          <a:p>
            <a:pPr lvl="1"/>
            <a:r>
              <a:rPr lang="en-GB" dirty="0"/>
              <a:t>Apply any changes to infrastructure and applications stored in a Git repository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370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F1979-2412-AD9A-73BE-6AE47EBFC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8064F0-65CF-59EF-53B4-1B5B335AAB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809684-BBD8-F2B6-5FCE-68016E4DB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Observability clusters deployment</a:t>
            </a:r>
          </a:p>
        </p:txBody>
      </p:sp>
      <p:pic>
        <p:nvPicPr>
          <p:cNvPr id="14" name="Picture 13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F29B4FDB-9D88-0353-D732-4A1823FDEF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1412776"/>
            <a:ext cx="9073008" cy="461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11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75A2D71-04F5-5E09-9D84-85786594748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734" y="782958"/>
            <a:ext cx="7920880" cy="5292083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0FAB6-BDB4-93AE-3973-79BFEC49D1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800" y="1087438"/>
            <a:ext cx="5808216" cy="5140325"/>
          </a:xfrm>
        </p:spPr>
        <p:txBody>
          <a:bodyPr/>
          <a:lstStyle/>
          <a:p>
            <a:r>
              <a:rPr lang="en-CH" dirty="0"/>
              <a:t>CNI: Cilium</a:t>
            </a:r>
          </a:p>
          <a:p>
            <a:pPr lvl="1"/>
            <a:r>
              <a:rPr lang="en-CH" dirty="0"/>
              <a:t>Service mesh (eBPF)</a:t>
            </a:r>
          </a:p>
          <a:p>
            <a:pPr lvl="1"/>
            <a:r>
              <a:rPr lang="en-CH" dirty="0"/>
              <a:t>Hubble (observability UI)</a:t>
            </a:r>
          </a:p>
          <a:p>
            <a:r>
              <a:rPr lang="en-CH" dirty="0"/>
              <a:t>Istio (only Ingress GWs)</a:t>
            </a:r>
          </a:p>
          <a:p>
            <a:pPr lvl="1"/>
            <a:r>
              <a:rPr lang="en-CH" dirty="0"/>
              <a:t>No sidecars</a:t>
            </a:r>
          </a:p>
          <a:p>
            <a:pPr lvl="1"/>
            <a:r>
              <a:rPr lang="en-CH" dirty="0"/>
              <a:t>Testing new API Gateway</a:t>
            </a:r>
          </a:p>
          <a:p>
            <a:r>
              <a:rPr lang="en-CH" dirty="0"/>
              <a:t>MetalLB</a:t>
            </a:r>
          </a:p>
          <a:p>
            <a:pPr lvl="1"/>
            <a:r>
              <a:rPr lang="en-CH" dirty="0"/>
              <a:t>Currently still via ARP</a:t>
            </a:r>
          </a:p>
          <a:p>
            <a:pPr lvl="1"/>
            <a:r>
              <a:rPr lang="en-CH" dirty="0"/>
              <a:t>BGP in the future</a:t>
            </a:r>
          </a:p>
          <a:p>
            <a:r>
              <a:rPr lang="en-CH" dirty="0"/>
              <a:t>Automated DNS and Certs</a:t>
            </a:r>
          </a:p>
          <a:p>
            <a:r>
              <a:rPr lang="en-CH" dirty="0"/>
              <a:t>GitOps manages:</a:t>
            </a:r>
          </a:p>
          <a:p>
            <a:pPr lvl="1"/>
            <a:r>
              <a:rPr lang="en-CH" dirty="0"/>
              <a:t>Applications</a:t>
            </a:r>
          </a:p>
          <a:p>
            <a:pPr lvl="1"/>
            <a:r>
              <a:rPr lang="en-CH" dirty="0"/>
              <a:t>Base components</a:t>
            </a:r>
          </a:p>
          <a:p>
            <a:r>
              <a:rPr lang="en-CH" dirty="0"/>
              <a:t>External Secret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4A854E-0758-9E49-99A9-36A9EF60B7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F12BC6-F0FE-9547-8878-1762CE9419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9D1769-A2BC-0E48-8CC7-5573BE9A6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observability cluster: base configuration</a:t>
            </a:r>
          </a:p>
        </p:txBody>
      </p:sp>
    </p:spTree>
    <p:extLst>
      <p:ext uri="{BB962C8B-B14F-4D97-AF65-F5344CB8AC3E}">
        <p14:creationId xmlns:p14="http://schemas.microsoft.com/office/powerpoint/2010/main" val="3161425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C46EF-7B7D-1EE3-98D1-C7C41C978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anchor="b">
            <a:normAutofit/>
          </a:bodyPr>
          <a:lstStyle/>
          <a:p>
            <a:r>
              <a:rPr lang="en-US" dirty="0"/>
              <a:t>Central observability cluster: Storage overview</a:t>
            </a:r>
            <a:endParaRPr lang="en-CH" dirty="0"/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1C5CC70E-C366-B062-1548-654A809D66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1800" y="1478303"/>
            <a:ext cx="11370329" cy="4263873"/>
          </a:xfrm>
          <a:prstGeom prst="rect">
            <a:avLst/>
          </a:prstGeo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848F25-69FB-678E-1176-1AB2DE09F0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noProof="0"/>
              <a:t>Dynamic Deployment of Data Collection and Analysis Stacks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F5E19E-ECB9-DBDD-D9FF-681BAF7C61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9C859BB-BF0B-4BDC-BBD4-42B4A100F88B}" type="slidenum">
              <a:rPr lang="de-CH" smtClean="0"/>
              <a:pPr>
                <a:spcAft>
                  <a:spcPts val="600"/>
                </a:spcAft>
              </a:pPr>
              <a:t>6</a:t>
            </a:fld>
            <a:endParaRPr lang="de-CH"/>
          </a:p>
        </p:txBody>
      </p:sp>
      <p:pic>
        <p:nvPicPr>
          <p:cNvPr id="7" name="Picture 6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7FD95665-DEC6-4683-8018-13184022E0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8370" y="408518"/>
            <a:ext cx="3421830" cy="707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389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8B1FC-0C8C-ABA0-8DAA-5ADF04E33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Longhorn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464179-1A75-3ACA-C5A1-CB688345C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Data locality not working as expected</a:t>
            </a:r>
          </a:p>
          <a:p>
            <a:pPr lvl="1"/>
            <a:r>
              <a:rPr lang="en-CH" dirty="0"/>
              <a:t>NVMe and SSD performace are very bad, iSCSI bottlenek</a:t>
            </a:r>
            <a:endParaRPr lang="en-GB" dirty="0"/>
          </a:p>
          <a:p>
            <a:pPr lvl="1"/>
            <a:r>
              <a:rPr lang="en-GB" dirty="0"/>
              <a:t>N</a:t>
            </a:r>
            <a:r>
              <a:rPr lang="en-CH" dirty="0"/>
              <a:t>vme_tcp will drasticaly improove the performances in future versions of Longhorn</a:t>
            </a:r>
          </a:p>
          <a:p>
            <a:r>
              <a:rPr lang="en-CH" dirty="0"/>
              <a:t>Rancher Local Path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212F0D-E41E-6883-BF15-F8C25D11D1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20EF76-972E-4291-EF35-5F127EA807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CC533F-E5E5-FE16-F1A8-1816D4B046A6}"/>
              </a:ext>
            </a:extLst>
          </p:cNvPr>
          <p:cNvSpPr txBox="1"/>
          <p:nvPr/>
        </p:nvSpPr>
        <p:spPr>
          <a:xfrm>
            <a:off x="175846" y="-1641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>
              <a:latin typeface="Andale Mono" panose="020B0509000000000004" pitchFamily="49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388531-DE09-1D37-CCD8-64189869A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652" y="2780928"/>
            <a:ext cx="10128696" cy="325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450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05394-E6E8-3C23-5365-2E54B94A3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Elastic Cloud on Kubernetes</a:t>
            </a:r>
            <a:r>
              <a:rPr lang="en-CH" dirty="0"/>
              <a:t> (ECK)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F4771D-48D7-9166-DC7E-7A44D6EB9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Elastic Operator</a:t>
            </a:r>
          </a:p>
          <a:p>
            <a:pPr lvl="1"/>
            <a:r>
              <a:rPr lang="en-CH" dirty="0"/>
              <a:t>Stack applications deployed</a:t>
            </a:r>
          </a:p>
          <a:p>
            <a:pPr lvl="2"/>
            <a:r>
              <a:rPr lang="en-GB" dirty="0"/>
              <a:t>Elasticsearch ✔️</a:t>
            </a:r>
          </a:p>
          <a:p>
            <a:pPr lvl="2"/>
            <a:r>
              <a:rPr lang="en-GB" dirty="0"/>
              <a:t>Kibana ✔️</a:t>
            </a:r>
          </a:p>
          <a:p>
            <a:pPr lvl="2"/>
            <a:r>
              <a:rPr lang="en-GB" dirty="0"/>
              <a:t>Logstash ✔️</a:t>
            </a:r>
          </a:p>
          <a:p>
            <a:pPr lvl="2"/>
            <a:r>
              <a:rPr lang="en-GB" dirty="0"/>
              <a:t>APM Server ✔️</a:t>
            </a:r>
          </a:p>
          <a:p>
            <a:pPr lvl="2"/>
            <a:r>
              <a:rPr lang="en-GB" dirty="0"/>
              <a:t>Beats ✔️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/>
              <a:t>Next to be tested</a:t>
            </a:r>
          </a:p>
          <a:p>
            <a:pPr lvl="2"/>
            <a:r>
              <a:rPr lang="en-GB" dirty="0"/>
              <a:t>Elastic Agent Server</a:t>
            </a:r>
          </a:p>
          <a:p>
            <a:pPr lvl="2"/>
            <a:r>
              <a:rPr lang="en-GB" dirty="0"/>
              <a:t>For:</a:t>
            </a:r>
          </a:p>
          <a:p>
            <a:pPr lvl="3"/>
            <a:r>
              <a:rPr lang="en-GB" dirty="0"/>
              <a:t>standalone Elastic Agent</a:t>
            </a:r>
          </a:p>
          <a:p>
            <a:pPr marL="914400" lvl="2" indent="0">
              <a:buNone/>
            </a:pPr>
            <a:r>
              <a:rPr lang="en-GB" dirty="0"/>
              <a:t>	OR</a:t>
            </a:r>
          </a:p>
          <a:p>
            <a:pPr lvl="3"/>
            <a:r>
              <a:rPr lang="en-GB" dirty="0"/>
              <a:t>Fleet-managed Elastic Agent</a:t>
            </a:r>
            <a:endParaRPr lang="en-CH" dirty="0"/>
          </a:p>
          <a:p>
            <a:pPr lvl="1"/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CF3BF7-891F-7B43-605A-609AC06FB5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0E0890-1485-F53B-15C0-BA82E5D62F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10022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2ABCB-9942-007B-0F17-2C8AC3CCC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Other apps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B7BC2-B1FD-9619-51D4-A41479759D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Strimzi operator to deploy Kafka</a:t>
            </a:r>
          </a:p>
          <a:p>
            <a:r>
              <a:rPr lang="en-CH" dirty="0"/>
              <a:t>Helm chart for Grafana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7E9EA3-000E-5C23-6D30-7E4B1A229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CEEC6A-1D1E-EE23-FF0C-BD6858754F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09771675"/>
      </p:ext>
    </p:extLst>
  </p:cSld>
  <p:clrMapOvr>
    <a:masterClrMapping/>
  </p:clrMapOvr>
</p:sld>
</file>

<file path=ppt/theme/theme1.xml><?xml version="1.0" encoding="utf-8"?>
<a:theme xmlns:a="http://schemas.openxmlformats.org/drawingml/2006/main" name="PPT Template CSCS">
  <a:themeElements>
    <a:clrScheme name="CSCS_Renato">
      <a:dk1>
        <a:sysClr val="windowText" lastClr="000000"/>
      </a:dk1>
      <a:lt1>
        <a:sysClr val="window" lastClr="FFFFFF"/>
      </a:lt1>
      <a:dk2>
        <a:srgbClr val="1F407A"/>
      </a:dk2>
      <a:lt2>
        <a:srgbClr val="E2001A"/>
      </a:lt2>
      <a:accent1>
        <a:srgbClr val="72791C"/>
      </a:accent1>
      <a:accent2>
        <a:srgbClr val="007A96"/>
      </a:accent2>
      <a:accent3>
        <a:srgbClr val="974806"/>
      </a:accent3>
      <a:accent4>
        <a:srgbClr val="800080"/>
      </a:accent4>
      <a:accent5>
        <a:srgbClr val="A78720"/>
      </a:accent5>
      <a:accent6>
        <a:srgbClr val="A60B16"/>
      </a:accent6>
      <a:hlink>
        <a:srgbClr val="A60B16"/>
      </a:hlink>
      <a:folHlink>
        <a:srgbClr val="A60B16"/>
      </a:folHlink>
    </a:clrScheme>
    <a:fontScheme name="CSC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_CSCS_E_vorlage_169_cscs2_v12.potx" id="{B1361C31-3486-4802-8FB1-ED9A73F0E5B5}" vid="{48833DF4-C07B-4928-B65C-E5B40020B3C7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CSCS PowerPoint Template 16to9 2015</Template>
  <TotalTime>91758</TotalTime>
  <Words>1791</Words>
  <Application>Microsoft Macintosh PowerPoint</Application>
  <PresentationFormat>Widescreen</PresentationFormat>
  <Paragraphs>308</Paragraphs>
  <Slides>20</Slides>
  <Notes>19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Andale Mono</vt:lpstr>
      <vt:lpstr>Arial</vt:lpstr>
      <vt:lpstr>Calibri</vt:lpstr>
      <vt:lpstr>Courier New</vt:lpstr>
      <vt:lpstr>Menlo</vt:lpstr>
      <vt:lpstr>Wingdings</vt:lpstr>
      <vt:lpstr>PPT Template CSCS</vt:lpstr>
      <vt:lpstr>Dynamic Deployment of Data Collection and Analysis Stacks</vt:lpstr>
      <vt:lpstr>Introduction</vt:lpstr>
      <vt:lpstr>Monitoring the future HPC machine at CSCS</vt:lpstr>
      <vt:lpstr>Observability clusters deployment</vt:lpstr>
      <vt:lpstr>Central observability cluster: base configuration</vt:lpstr>
      <vt:lpstr>Central observability cluster: Storage overview</vt:lpstr>
      <vt:lpstr>Longhorn performance</vt:lpstr>
      <vt:lpstr>Elastic Cloud on Kubernetes (ECK)</vt:lpstr>
      <vt:lpstr>Other apps</vt:lpstr>
      <vt:lpstr>Elastic Stack flow view</vt:lpstr>
      <vt:lpstr>Some Clients</vt:lpstr>
      <vt:lpstr>Data Streams workflow and data mirroring Datastreams are a simplified routing tecnique with an index names abstraction</vt:lpstr>
      <vt:lpstr>Elasticsearch configuration in production</vt:lpstr>
      <vt:lpstr>Upgrade procedures</vt:lpstr>
      <vt:lpstr>Production cluster numbers</vt:lpstr>
      <vt:lpstr>Conclusions</vt:lpstr>
      <vt:lpstr>Questions?</vt:lpstr>
      <vt:lpstr>Thank you for your attention.</vt:lpstr>
      <vt:lpstr>Longhorn benchmark: Local-Path vs Longhorn replicated</vt:lpstr>
      <vt:lpstr>Longhorn benchmark: Local-Path vs Longhorn data-locality</vt:lpstr>
    </vt:vector>
  </TitlesOfParts>
  <Manager/>
  <Company>CSCS Swiss National Supercomputing Centre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 Logs and Metrics Collector</dc:title>
  <dc:subject/>
  <dc:creator>Dino Conciatore</dc:creator>
  <cp:keywords/>
  <dc:description/>
  <cp:lastModifiedBy>Conciatore  Dino</cp:lastModifiedBy>
  <cp:revision>386</cp:revision>
  <cp:lastPrinted>2021-09-30T09:36:02Z</cp:lastPrinted>
  <dcterms:created xsi:type="dcterms:W3CDTF">2015-08-06T09:30:01Z</dcterms:created>
  <dcterms:modified xsi:type="dcterms:W3CDTF">2023-03-27T02:55:55Z</dcterms:modified>
  <cp:category/>
</cp:coreProperties>
</file>