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342" r:id="rId3"/>
    <p:sldId id="265" r:id="rId4"/>
    <p:sldId id="270" r:id="rId5"/>
    <p:sldId id="276" r:id="rId6"/>
    <p:sldId id="332" r:id="rId7"/>
    <p:sldId id="281" r:id="rId8"/>
    <p:sldId id="296" r:id="rId9"/>
    <p:sldId id="257" r:id="rId10"/>
    <p:sldId id="258" r:id="rId11"/>
    <p:sldId id="259" r:id="rId12"/>
    <p:sldId id="260" r:id="rId13"/>
    <p:sldId id="261" r:id="rId14"/>
    <p:sldId id="263" r:id="rId15"/>
    <p:sldId id="33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4"/>
    <p:restoredTop sz="94658"/>
  </p:normalViewPr>
  <p:slideViewPr>
    <p:cSldViewPr snapToGrid="0" snapToObjects="1">
      <p:cViewPr varScale="1">
        <p:scale>
          <a:sx n="122" d="100"/>
          <a:sy n="122" d="100"/>
        </p:scale>
        <p:origin x="11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04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52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574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92150"/>
            <a:ext cx="4405313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7713" y="692150"/>
            <a:ext cx="4406900" cy="568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B3D4E-627C-4643-91D3-FD968BFDF00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43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8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56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1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3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32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05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47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-2662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76770"/>
            <a:ext cx="8229600" cy="5249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81969-2B3C-9849-B237-008E5B570F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218242" y="63632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l-GR"/>
              <a:t>Εισαγωγή στη ΦΣΣ - Γ. Τσιπολίτης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38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11.png"/><Relationship Id="rId4" Type="http://schemas.openxmlformats.org/officeDocument/2006/relationships/image" Target="../media/image24.png"/><Relationship Id="rId9" Type="http://schemas.openxmlformats.org/officeDocument/2006/relationships/image" Target="../media/image2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-144463"/>
            <a:ext cx="9129142" cy="6886575"/>
            <a:chOff x="-50229" y="-144463"/>
            <a:chExt cx="9129142" cy="6886575"/>
          </a:xfrm>
        </p:grpSpPr>
        <p:sp>
          <p:nvSpPr>
            <p:cNvPr id="4098" name="AutoShape 22" descr="data:image/jpeg;base64,/9j/4AAQSkZJRgABAQAAAQABAAD/2wCEAAkGBhMSERUUExQVFRUWFxoaFhgXGB4cFxkXGB4XFRwbGhofHSYeGiAjGRwUHy8gJCkpLC0sFx4xNTAqNSYrLCkBCQoKDQwNDQwMDSkYEhgpKSkpKSkpKSkpKSkpKSkpKSkpKSkpKSkpKSkpKSkpKSkpKSkpKSkpKSkpKSkpKSkpKf/AABEIAOAA4QMBIgACEQEDEQH/xAAcAAACAgMBAQAAAAAAAAAAAAAGBwAFAQMIBAL/xABeEAACAQIDBAUGBwgNBwoHAAABAgMEEQASIQUGMUEHEyJRcRQyYYGRsRUjQlKSocEzQ1NicoLU1QgXJFRjc4OEk5TExdE0RGSisrXTFiU1dKOktMLl8Bils8PS4vL/xAAVAQEBAAAAAAAAAAAAAAAAAAAAAf/EABQRAQAAAAAAAAAAAAAAAAAAAAD/2gAMAwEAAhEDEQA/AD7frfaShkiVOo7aknrZI0OhtpnmT3HAyvS7UH94j+cU/wCmYtOk6tyTQjrRHdDp1/VE693whTX+i3iOGBVKonjUH+uf+uYC4/bem/0I+FRB+lYyemKUfJpDp++If0jFSawNxqvbV3/vzEVeYqj6LVRA/wB9HAWn7c8n4OlP86hHsHWnG+PpflOvVU3qqFt7dcU7Eka1Zv6alyPq2s2PoQHT90hr/wAOx9ueubAXbdK81r9VTeHX6nw7Nj6r4x+21Na4p4f6b/8AXFOtCCTeUEW5S2HsSsX68fI2Ytz21Hrc/WKw4C7PSzPypYif42Qf/Zx9Q9KdSxt5GvC+jzN/s0+KJdioBe4AI4/Gqfasyg/SxF2TGflx95BLW9ZaWQE+vAEK9KU3DyVb8wPKTb2UmM/tpT2v5ILd96kD2mjwOHZcR0AS9+PxQHqzj3rjJ2NbVkjA5ApBr+aKdicARP0pTcRSpb0vUA+zyPHzH0rTEf5GD4STD/apRgbGyYh8wX5CNLD1LTfZjKbGU8LH1afXTXwBQ3SfODY0QB7utlb/AGKVsbl6Q6oi4oGt41I99EMDUezIgTdFA4fc0bXx6q4xrqNgQG1oxfj/AJOh9p8nY4AqPSDVXsaAj8+f9ExqPSRVXIGz3J5W8pN/ZRHAtJu7Fr8UvoK06X+qgBHtONQ3YVjcU4PfaJU99F7gfDAGKdIlUT/0dKO+61f1fuDH2u/9VzoGH5tZ+r8BU27KfvcDxjhv/us4wN3Y7fcTfu6iEj/dJwBud/6n94v60rf1fjB6Q6gcaJx+ZWfoGAiPYa37MJv6KVD7tjY2Pu6T/m59dEtv9yYAuPSXPf8AyF/o1f6Dj6/bJm0/cUmv4lX+g4DP+TtuNNf0CiT9S4+02ESLGlt/NUH9yYAz/bEqP3hL9Cq/Qr/Vj4fpKm5UEx7/AIuqH9jwEHY6c6XUf6Ip/ufGxNgJcfuY+qjjPu2PfAGH7aMl7eQzeOSo/RMEG6+9JqzIDC0WQKe0sovmzD75FHwy8r8cKup2VGCQYD/UYgfr2QMGfRdSqjzWjCXRPvCxX1f5tJBf2v6uYMHExMTAL7pK2qIpYgZRHdCbGXqydf8Ar9Nf2N4jhgYpt4Ax7NT/AN6/9cwTdJFf1c8Pxwjuh0M5iv2uNvL6a/sbxHDFRTbUJ/zpSPRUn3/DJwGIdpMfv9z3Gpvp4fDJxYQykj7rcd3XN7vhQ49uzZy1rTFj6J2P94tgxoaHKozZifxmYj2M7+/ACFOtxfMx/lXP9rYY9MdOxGrsT3dYQf8Aba/twX9SvzR7MTqV7h7MAJikbXR/6Qn3n7cfTbNY/Jb6bj6gTgpanU8VU+oYnkyfNX2DAC6bKa1wre1r+3LjK7La2gf6Tn7Dgo6lbWyi3dbEEC2tlFu62mAGhslyPNe/pd/cRbGBsgj7248GP2RnBIKRAb5Fv35RfFbvPDJ5NI8AXrkXMl1DZspzFCDxDAFeIPa0IOAqnojwyP6xJ+inHx8FfwZ9Sf4UdsC/7atNNA6MPI6or8XJkDRFx2l7QBsDaxDgAAkXONmxum+HspWRFCdOsiAeI8r5QSwHhmvgCOLZluCH+jb7KUH68YbZI5x/9m/6N9uCHZtVTVMaywmKWNuDLYjw9BHMHUY9RoozxRfoj/DACTbHUcIv+zP20bHGqTYQb7yvp+JX7aDXBiKKP5ifRH+GNjQqRYgEd1tNPRgAtdkW06lbfxQH1Cg+3H22yv4Jf6Ie7yE2wWigjH3tPoj/AAxBQR/g0+iP8MAFtsRW406f0AJ8Ndn8Ma5N30uD5On9XX2f9HHBwaGM6FE+iP8ADEWhjF7Igvx7I1+rABCbCW1vJ0t39Qt7+HwdbGJN38trRDUcoU+zZpt4YOVpEHBFHgox9PTKbXUG3C44YBbybFtxgzeNMD7tlY88mwRa5pVP82BPs+CL4Y1TsiJh5iBuIOVePiVOBquolU6qg8EU++nOADanZqqD+52XwpiL/wDykYJejSnyyzdhl7C8UZb6nvpYb/X6sU20QCT2Yu7WOM/2XFz0cuBUTrlUHIpNlVflHksMffzJwDAxMTEwC/6TZ2SSAq5Tstwl6scV/wBPpgePc3iOdNs/aptrUa+mqv8A3y2LbpQrskkI63q7q2mcoTqO6tp7j6XqxSbN2kxtap9XlDH37ZIwBdsuqvxluf44n+2vgwGArZtWSReUk/x17+ry98GowExMTEwExMTEwExMTHwk6klQwJW2YA6i4uLjlca4D7xMTAPvIdol2VamKOMXIEK/G5dNXzMWv+QMAF9KvR91LGog0jkOqcAshu2lvkm2gtoR3WGFIKyQOFvwPaB1Xs8Se82vrx7jfDR2tspHBE9crsfN613BvobBzmNjw0B177gYXgpTFMXhlIKlsrKMtxcoTe/MFu7zh34A76D6SsNa00AZaM5lnLHsMQDkC/OcHLqOAuL6gF71ldHEheV0jQcWdgqjxJNsc7bqbP23UkCjmnSLgXMrLCDxPEkE3OoQE344PI+g7r7NtCvqaiS3yWGVfQOsDn2BfDAM6krElQPG6yI3msjBlPLQjQ63xuwMbrblQURtTzzkKSJFabMrMRe7rawaxU3ABtlvcYJ8BMTExMBMTExMBMTExMBMDW3EVWNgvrIHHXkwPPBLge244zG/H8pbewzofdgAzaMYOpK93nsT/qyAe3Fj0c28pmtb7mOf43cZGt9WPPtSRQDduXKRAPWDVn349nRvMGmm7QJyDQMG5nunk9w8eWAP8TExMAu+kypKzw/GFew2nXdXfUcvKob+w+OKjZ20v4Uj+dp9u0cX3SXIUkhYOVBVgbMy8CDxFTCOZ7/Viq2XtE8BOSO4Sn7dqHAEGy9pXI+MzfyqE/VWNf2YMVwI7PrWuLvoLaGS5PtrW+sYLhgM4mJiYCYmJiYBf9IlRV0Mi1tK3YNlnjK5oyw0RmW97kEJdbHsprbTC6230rNPIlRGGpKmNerkZXzxul84DDLfjm7JVh2ieIvhz7x7z0MKvFUyp2lOaMXZyp01VbsL3GumOb95IkFVenZ2jYnIzgqxU20Pg11vfUjv0wDQ2B07iwFbCAL5TLAcy3HMoTceFye5cMg0NFXJHOYoKhSt43aNX7J17JYEjw9uOW9nbPVuqRpUhSZu3I98iBWK6jnlGY2vqXHAWOOgdmb37H2ZRxQx1sLRxrYBHEsjEksSVS5uzEngBryGAvKzceilLF4Q2YgkZnC3AsLKGyrp3AY0UfRzs6I5lpkJvftlnF++zkj6sVm7nS/s+rJGcwEGw68ogb1hyATyBsTyvY2N8B8ogAAAAA0AHADC36SK+t2dMKylYGGQBZo3BMfWDQMR8nMtluCDdQNbgYZWKTebbFFHG0VZJGFddUY3Zl9Cr2+PMDjgEhtPpWklmWqgvST5ckozZ4pCvm3BUciRYg2FrEanBju/08xnKtdCYieMsXbivrc5dWA0+SX592FFvRSwR1LCndpIW812BBZbX1BANwQRrbVTjzbNoFkaKN5o4lka7SSEZUB0JIGptk9ZaxsBfAddUlWkqLJGyujgMrKbqwOoIPMY24Atmb47I2XQxwpWRyrEpsI3EsjkksTlS9iWJOtgL8sbN1emKgrWKZvJ3v2BOyLn5aEMRf8AFNieV9bAc4mJiYCYmJiYCYHtuVIViM+XxksOHd5TH7hghwObZq8jv2wOH3y1tByNVH7hgBXau0Cqk9elu4zn7dpqMeno32n1lRMvWq/xYNhIGtZgL28uqCOPzR48seWv2iRcmosP+sW/vZceno5qy9TJ8bnAi4df1nFl1t8IVNvHKvjyIMXExMTAL/pMkIlhAJHZbgQLm455lPsOKzZksot8Y/gZJPcJxiw6TXImhsWHYbzQTzH4pH14qNkyai/H1/44Av2VNISLuTrzZz76g+7BXgT2ZKARc+PaIwVrwwGcVOxd6KaqzCKQF0JDxk2kQqbG68bXB7QuDyJxbYRXTFuBJFO1bAG6pzmkK3zRSni2moVjrcfKuCQCMA0Nj7/0s0z0zuIamN2RopDYsVNrxtoJAeItrY6gYudr0XXQvHnlTMPOifJILa9luRPD145Fq9oSOxaVzI3ZBaU52sNATe7aCwtm0Nh4FO6vSdXURQo7TRmwNPISw42tGTdlJuCMug5q2Av6/o8lWRnSnrGVe0S6/GXJKnRJWWUnRtDqGsQLHAht3zQpidXDaF8vLuyksOXZPsvjquNrgGxFxex4j0HGcBzHux0T11c2bqvJ4jqZJVK8SD2U0Z/qX04cW7nQzs2lUZ4hUyc3nGYE+iPzAPUT6Tg7xMAObo7S2fMjCjSKMqbSRLGsckbDQh4wARrcX4HkTjRsLpHpKhzC7iCoVijQykA5lJU5G82QXB4a6agYXHSt0eTQTtX0ZcIxzv1ZIeFzcu4IIIQntEhgASdLHRV1s8srtJKxZ2YZmfme8kgFuAF9e48RgOttt7PM0LIHmjNrhoXySXHIG4Gvpt4jjhFVe5MoldxS1joBdi8TiQtqDcdY3WHgcys1ww4WOKbcnfzaFJNAkLPOkhUClYlwb2GVL6xkqcwIsNdQRjpwYDlHbOzyTlSGUNfQFQW4DhlJPHv9HG+l3u10MV1WQZE8miNrvILN6otGJ1+Vl9DHHSmJgAjdzof2dSAEwiok5vPZ9fQhGRfZf04t92do0NTEXpFi/GQIqOjfNkW11N+8eFxggxz10o7lTUFWaqnLJFKxZXQlTG7m5TMCMozXK6i4NgCQcA4d3OkCjrDkSQRz8GgkIWUMNCADo9jzQkYJMcb1VVIzM8hzsxLMWFiXOrEkgEkjNqeN8HO43SZWUk8EJL1EMpQdSxLyL1hsBETdrrppwN+AJuA6PxMTEwEwPbeqcrHtWt/CZeQ/0mP3YIcUG2KyzN8Yq25Z8v8AaE9wwAftfay2v14Ho8pH60UY9HRrXh6mUCUOOrvbrFe3aXXStn7/AJo48eRxtTaZt/lCgfxhb311sffR7UFqyW8vWfFHg4I85OQqZbeweOAYuJiYmAXvSbSM8sOVS1kb5DMOI5rBJbwuPDFRs3ZsgAsreBhkt6v3Li06UKPPNT/Flzkfgma2q8fiJLe0eBxWbL2URxpj/Vj9tCMAS7MrrSdVe0gAbIUfMR3gGBSfVe3PF1FvZTmsajZ8k4VWVX06xWF7x/OtqCOOnC2Fl0gbpyTwiWKAiWIG+WJlYpx7J8lBup1FmHnN6BhSV+2Z5iryu87ooALsS6qCWWzhg+hJILDT0jAdezzqis7sFVQSzMbAKNSSToABrfCb3o/ZAAMyUcKOuo6yc6Ny0jzqbH8Yg+gYHt1um2eJOrrF8qpzZHzkGYK1+ZsswsDowv3tgxoei6lroxU01SBFICUKQKpvw7QUqoKkFSAq8NddcAj6yo6wlrqC1yVUqApNyAACAACeAB4d4sLLdPfCOhqlqDTLOVHYV3ICseDjRtQLgePAG1mTVfsd5Xb/AC1MvL4lif8A6n24utgfsfaKEhqiSSpI+Sfi4/WqksfpW9GAo4Ok/a+17w7PpVgB0ebMW6sH+EYBUNvQW7sFu5JqqabyOp2lDNKtmaKRJDKQwv8AFTPIC6/mtY3GnI7oqGOFBHEixouiqihVHgBphbdNO4r1Ma1UC5pIltIo4vHxBA4EoS3cbMbHSxA6g3op2q5KTPlnQKcjaZ1ZQ+aP54F7G2oINxaxNlUVCxozuwVVBZmJsABqSTyAGOPa3aU11Z2Z7AZesZmsF4ZGPbFvxGPjg32D0xSrF1VagraViEdJbGZRxFnIyyjn2+1deI0JAo3p6f8AKxSihUgX+Mn4Ny0jDqQPE39GE89UGLsCO3c2GUEEnPysdGA4A+gjDq2X0V0tbElTS1KiFwSloAGuCQQ4zhQQeyQqrw9OKeq/Y91TvbyqDJfjka/Hjl15W0zYAO3K6RE2dM83kqzyMMqs0hXq15hRkIF+yPBQBYXucw9Iu2Ns3i2fTrTJwknzE5fR1pUBfBVLd1sXm7v7H6ihIaod6lh8k/FxfRBLH1tb0YZlJSJEipGioiiyqoCqB3ADQYAN3NqKmKU0c+0IJ5YbGSNonE1nUOCkjS9tQGXtZG5gkaWJKfeWB6qSlz5Z47ExtoWVlDB0+eutjbgQb20utum/cl5MtfACWjULMF4hVuyyjgezexNwQMpuADhK123Z3dWmkaVlsFZ2PWALcrZ7h9Lmx1wHYdRULGjO7BUUFmZjYBRqSTyAGExvj09xnPDSQRzR2ILz2KODxtFcEj8o+K4FtjdMNSkQiq1FbSv2HWZVaQWsdHK5ZOR7anUcuODHZfRHS1tOtTTVIyyC6HqFUaEgh0DCzA3UhbAZdB3glpqpLNYaMVNtOIN+AsOBYaD14JdxekGLZ9Q0z0oncjKjF8rRglmYqMpF2vY+Fr6m5h/8OtQz9urhC34rGxNvySQPrwX7t9BOz6Yhps1U4/CWEd/4scfBiwwA+d/9sbZXq9m03k0R0ecvfxAkKgD0hAzekYNdwpqtS9NVVVPUPBo4XP16E2Zcxe2dcpFntr3k3wYQwqqhVAVQLAAWAA5ADQYT3TZuhIsi7SpyykALMyEhlK6JJcEMBbskg6WXQ8gaNBvFBNNLAr2mhazxto9tCGA+UpBFmGnLQ6Yr9r1OVm1bjwEji30Zh7h4Y5ird4Z3l62ZzJKLWkzlZQQAoOZbMGsALsLmwve2DLdXpDrAB1jPURkkXfOZFItwdRZuI87j6MAfbW2qe9wfS8uvqztj09G8rNVS3JI6rS+b5y96gfXjwz3dOs6pyGAIPVVOoI0OkWLDo1itUSExlPi+JjkUHtLpd41v78AxcTExMAvOlKEGSBimayv97zc05+Q1IHtX18qHZVHnGZIEtextDc+B/wCZhgi6UaHOYT1RksrjSNntqnzaOoI9qX9NtFxJSGFgwgysOBank9zbLAPHngCHb2+sdAMvU9ZKOKiMKF59onZ6ejQfVhT7wbe8tmebqo4y2pjjByhuBYCxGvnE2GpOuDGk2RS1snUzRtDM98jxxsFZ9ScyeRKQT+KQCe7nurP2PNcD8VLTOvIsXjb1rka3tOAWVNNH2FcPlDXfIRci/IEWBtoCb4bOw+lR1hWh2Ls5g2ti7GRrtxdgNOOuZmCjTS2mPRsP9jo2YGrqFI5rDf62ZRp4AeOGtsHc+npI+rhQRrzCXXMRzZr53P5TNgBrdzbe1KSFpNrIhiXtPKroZIxwOaONLMt9eybqL+dyItsb600FE1aGE0ClLmIhtHdI9NbXGa9vRbHt2lsWGSKRGRirIysFJBZSCCONjcEix0xy1vlunU7MmKHrBDKLxubgSJocrjhnXS6ngdeBGA6p2NtyCriE1PIssbc1PA9xHFT6DY4CN/Ommm2fI0EaGonXzlDZUQ9zPY68NAD6SDjnzYG809JIJIJGhf5ycD3B08119BGDTdCn2ftWQwVJlgrJCxWQMHhlkJZm7LC6sSSbZtdbG9hgBfb+2vLJpZxEsZlN2SIWANgDotr345irXJOt9BWUlVCBGJVkZQSZFRwpbXkSht2coub2sdNcM3an7H2tzWilpXUcCc0Zt6VytY/nH/H3bC/Y5PcGrqVAHyIQTf8APYC30fXgNOyulipkiSi2Ns7qyosvaMpUE6sRlCg5jcu5Iudb4PN3Nt7TpIC+10Tq1sWmVlLxg2Xtoi2YX1zLwvwIF8EWw90KekiEUK5E5hLrmPezA53P5THG7a+xIZIJUaMsrIwZUJDMGUgi4OtxprgNO2d8KenozWZ+tgBS7REOLO6x3FjY2LXPh34sNlbXhqYllgkWWNuDKbjwPcRzB1GOVN7t2qrZkrQsZFilGZDqFlTRhnXgWU2zKeBHdYnx7ub1VFHJnp5GiYnUp5rdweM9hx6rjAP7f3poptnuYI0NROvnKGyoh7mex7X4oB9JGEHt3aAq5HmSJI85zGOIHKhsL2UcLm5vl5+dyBXuhs3Z21H6iXraesa+V8wkhlfVm0IDqx1a2fXXW5ti02n+x/rr2jkpWW+h7SG3hka3hmIwCzoaiEPF1yO0an4xUYKzC9zYldLiwve4t4YbcHS3NNGlFsSgMZAsugbIvMhfNGp1dyRc6gk407D/AGOkxYGrqIwo4rDdmP5zKAPYcNzYG58FJF1UK5E5hLrmPezA53PpZj6sBSbA29tClpw+10iVFIDTq4LLmIVesRFy2zEAup0uLiwLYvd4d7qejp1qZCWhZ0XPH2hZzYNpxA46X9F+GNu19hQywSxsjFXRlZVZgWBBBHGxPdfnjl7e3d+r2c7U0jSiGTtpqRHItwQSt8uZTa44qfUSHWFFXRzRrJE6uji6spupHoIwtt+em+mpJHp4YvKXW6yXbLEDwK3sS5GoIAtyvxwj93t8auiYmmmeK/ELYoT3tGbofGwI78Fe427uz9q3g+MpawKWU36yGW3E5WswI4lc3eQTqAAZtSo61nkVFRWYsEjByRhiTkA4KBe3AcOeLbdNY86tJC0qC11CXueOt6WUEXvz4WGlrYLaz9j5Xg2SSlYcjmZT7OrNvafHHv2J0KyQk+UlHOnZjRnU89Walfl832jAfTTPMQsNJlHppQdALaf80EAWwXdHVGUqpLxCM9UQbQ9X8pOfwfTA/Sbw5iqqt2VRAq0/ZHdTEfUuymv6yce/o4ocla56vIOpYX6gxjz4tLmhgv8ASPDzeYBmYmJiYBfdKlIHMGZQwyyWuiNbWP59JPblwy8OfJXVNCoP3EWHdBH7bjZgw1OkyJ2kgCrmGWS4ys2t0+bTze5fXgHTdKWRrGyL3mGUkeA8iA+sYAa2Vt6GjYymjEkovlY5FVR+T5CBfjrf2Yul2rvBtTK6E00BtkCnqY7dgA31kcdpDzUi9hbBRsTo5p0cPIzStyvDYA63IHk4tysfOBW4Ivg+mp6RAcyRM1iSGAZiSCxAzXNyCdOOuArdi7xJdIJpUp6woC0Ra8bm7ITFmtcZ1cZVIYEEHSxPph31i8sko3aNZ48vZZshkDqrgxgizcSCua+ndgP6TejN62OMQraaNZHUgjqTchjFdiWBY3Knzb30GYlefa5ZQ5WbOHTsFZL5ly6ZSDqLd2A643m3wjoKdp6hGVFsBYoSzHgqjNck6+oE8AThEb89M8m0oWphTxxRMVN2Jd7qQw1sAt7WNhwJ144H9jb7aLDtBHraVLlI2ldWjYjLmRwb6C4ynTU2trguPRfRV0KT7Plli6zRY5MkgD3y5D2lkXtaXIcc721wCpVhfX6sFe5W+kGziZBRrPUX+Lllk7MYtbsoE48bte/IW1uVR/sc64nWopQO8GQn2dWPfg93S6D6WkKvK5nlFjmKgBSLHsqbgWI0PnenAA9LtneLabrJGzwRkgplPURalQDzeQXZDrmBB9OGvsTeAMUgllWCrMauYWYujhge1EXszLcMLBrqQQRzNnLSUsdxljZwNAxzOTZbC7XbgE8AB3DAF0mdF71qoYAevjRip0EJW4PVXZiym9ypvluToLkqBVH0gQCsloneNJ4ios7FBJmRHGTMCCe1bLmvpzGPbvLvdHQU7T1CsqDTipLMb2VRmuSbH1Ak2AOOSNoJKsjLNnEinKwkvnBXs5TfUWta3oxc7I3q7KQ1qyVdKpusRmdTGTpmjIOmlxlItqeHHAFO/wB0yttKFqdadIoiwOZznkupuNbBUvw0voSL2JwuY2s2vp4H7fHDVi6KaOuhSegnkj6y+VJcjgNfLlNisiWNxfKw53trj5T9jpXX1qKUDvBkJ9nVj34Ad3H38p9mgutCs1Tc5ZpJfNB0siCPs+kg3N+NtMFXlO8W0JFlN4EuCkZbqY+IAzJfO4uQe3cGzdxGDfc3oWp6Kzu/Wy/PygZeGiA3A5i9r9o64L5qClUEZI3caWc5mJN+Ja7a5iT+UTz1Cs2RvLE7iBpRT1WRGMDtmVs6hgYy9i6627JBFiCBbH1s7fiOSqmpCYxPC+XIzFGkBVXDRqQb8SLZri1+BGBPpI6MDW26oP18cZZH4QsMxPU6klDcsynNYFjcWJI5/rEkWRllzCRTlYPfMGXs2N9QRa3otgOt95N7o6GBp6hSiDQDMpZ2PBUAOpOvosCSQAThC9IPS221IhAIEhjVw4LNnclQRYmwC3vfTuAvik2VvirhItpLNWU6X6teuZZIi1gSrX7WgAytoOVtblJ6JYKxI5dnVDZZfMSbIbEXuCytnFsrcY+XE8wWCEc7+o2+w4ONy+kCm2cmaKgElVYjr5JibX07KCPsi2mhudddcENH+xzqy3xtTTovemdz7CqD68H+6fQrR0REjM80oNw7WUKRqCgFypvbtA39OABKSXeGsnSpfMiKwYRO5hhKi7ZTEDnIIBW7AntDXhhgS1qSu6RyZZUIEkTr1xDEK1gTA7OttQVYix4DgCKWiplFkVGcEKMzZmDXVBckltCEvz7I7hhb787lh53kjhLNGi5iyKyuNQBHeKR8yqALEm4AtawBD0zhJGkj6oh0JBApxc2PHtbNsbixsCTr6za9H2z1Ssc9WyHqWGsUafLjNuxSxHuNix8OYXFHsxW18nXX/Rm/VzYYfRvRKlUxEPVnqWBPUhL9qPTN5BTn1Zzw802uAZOJiYmAXnSoVzwZinmvbMYO9OAmqYvqDeI5gkW344z2mitz7VPceASoPv4cMH3SjVZGg+MyXWT78Ir6pyNZT5vY1r8uaur9oqb/ALob+tKfq+EjgCms35SmhM6Mk4DBQmaO5uL+crkpZRmJKtq9rC2CTY299PXxmWPQEDrUWQEqQPloy2FlRzwIIjuNSLonbE1wbSZv5QN9Qqn92KCkrHiYPG7Iw4MpIPtHuwD43q6dPJHkpfJ+tlj7LP1uVQ1gbHICcynssFIFwbHCS3g29JWTtPIFDNbRb5QFAUBQSbCw4cBytg43a2TRbVhdZM0dcuZ5JQ2suZiesIZyHNyAVCpqR2gDpWVvQ7tJHAWEyRsezKmqkcQWAu6+sesjXACOzREZU68usWYdYYwC4XnlBIF7d/18MMnaPS0qQpSbKpnjQDKjSsXe9810iDFA2Yk5u0bm9gdcbNh9BE7kGdiB81FK+15ALfmq2Gju30Y09KLJlQ2sxjALn8qRwWPLQBRpwwCz3Y3q2lSFptoipenbLd3kYPEScqnIHD5CxXMoF7DTiQTTbnSmlJSCohnSqDMqxxkgkk2Y3ZbMhWPViwbtOFAFsEO8O40E8D02aRetQgkkMAFKtmNx8lshsCLm3LHNG8+6s1FJlksyFmCSobo+XiAeKsLi6mxFxyIJB/7v77wbTiMiqQ1ryxLKCylQxzEGMaWXRgbaLwOmK3ezpxjpGlpjA8k8ZysVkCx3sD5y3YEXsQOYIB545/o6ySJw8bsjqbhlJBB9BGGFsPY9FtWBixaKuF2lfPfrSxJMmV3Oe5PaC5LE8QCMAE7w7desqHnk0Z7aAkhQAAALk2AA4cByAGmPnYDU/lCeV9b1AN5BEBnIAJAFyALmwJvoL4JKjoh2kjqBAXR/NkS7Ja1wWAGdL/jKPtxfbC6CqmQgzEqNNFUr7WkC29StgPus6WzkWk2VRmNAMsectI/fdIgSitfXMcxvrx1xv2FvZtOjvNtLyh6dyqlzL242OosiuDlNrFbDS9rHDK3b6MIqVMqsEv53VjtN+VI9y2voFuVsbN69woamBqfPIvWC5a6lVyFWzkMO+wstr3PDiAG9s9MEdNSrNTzLUlmVVjcjNwzMXsA62XKNb9tyBouLDYG+8O0YjKiEMbGSJJQXVxoDlZRzEYBFwSyAa5rILebdaailKSWZbsEkXVJMhynKe8Hip1F9eV66irpIXEkTvG68GRirDwI1wD23u6eEhMtPHT9ZKhKM/WERZhxtl7bWNwRcDQ6kalJ7e25JV1Dzy+e5F7XsLAKALkmwAGnssNMGWwN2tn7RpgELw1SKOs7Vwx4F8jMS4J+aUsT4XrZuifaKyKogZkfVZUDNGRxBOVS6g6eco4jlrgBrZJh65PKOs6m/b6oKZCO5cxAudBc8L3seGGHWdKr5Epdk0zQoosmYtLKOd0S5RDxu1mJuddTjbsLoOmYg1JYDuHxY9byAN9FD44aG73R3TwpkSRE7xDlzH8qRszPy4gYAE3Z3yraZb7VM6JJIBHO0jdliL5HjR75bLm83SzLbt3Uk3h6WBQxRSK6VYlayoGW+VQGY9alwLZo11U3YPwAxY769HUVVAYRK6EES5mysqkBkBIC5je7DKCOB9fOm2diS00mSQcblWGqSKCVzI3yhcEd4IIIBuMB0TsHeunr062FXuWUsqspaOTMtgQ1rXYg9xu1jo1hTeDpcSV5Y4oVJBZM5chDl7OZQDqDYnlxHHmmtnbSlp5BJDI8TjgyMVP1e7FlsKoCixZhrpZ7f+dcAX006yyM7RwgsSzEqp1OvFiT7bnDH6MI1FQ5HVX6o+YEB85O4A24ejC5oqwC3xpH84N/qlwxujKcGoYA5viSScxJ86P8AHYeuwwDLxMTEwAF0m15jaG0nV3V/v/VXsU/0+lzf6/q5rOu24xv+6LjvFWT/AHw2Gf0l1fVmH44RXD8ZzFe2Tur6XNx/Htf5N9VptLanH90I3hWEn/fLYAO27tLOD8Zn8ZSx9Q8skv8AXgWvgs25tC6EdYGH8cW+ry2T3YEjgGP0deR0kL1lTUorsGRIhleSwIv2A+e7EaXUKAPO7Wmys6cKjrB1UMIRbKC6sZGUaAsyuAGy/NAwssZwHSY3/pfJlqZmYQkizxuxOZvkGNie0upIBv2SbaY92xd6dnzuPJ65Cw7QUowew1N1IBNufrxzAJWy5bnLe9r6XFwDbhexIv6cbKJnEidWxV8wysDlIa+hvy154Dpir23BR9qStQIVdFDs7Fs1tVuujCym1yDzte4COlPpOoaykaCA5y1m+5GwkBvmDNkINhbMAdHcEG4Kgm/cG0c0ZrrsFBVHXKUJOp1XTMba3sSFHdgYpqV5HCIrOzGyqoJYn0AanAawcMjo2pKWmiatqaiNMwZETOpfLezHIrGTMSLDsWA15git2N0ZPIM0r2A4pEA7CwZiGckRKbK2l2Oh0wdbP6P4YdI6WItwDTM0rlgzi9sgRdUI0W55A2bKA9tjpvmaQeTwxBBYF5EBlkA0u2pRCR3A68+WD6LpHo0plqZQGiYhQYiRJmOuVos1sw1J1HAnuum97dzKiGV5OrUxyFpF6o5gqNaThYEKFde1bL3E4F8B1Nu7vtsudviKkl7XKlWVrcyQUHDmRjy7T3igpBeatjKMrIobPmYdkkga6js5gOIbloMc1bOLiVOrYo+YBWBy5WJABzDhx44JN/KLaKtGa7tBRkR0y5ObG+UCzHXzgCbdwwBr0rdJtFW07QU/xgJDKTEVCyBrswZiraqSt8vNrjtAhP3x9RQMzBVBZibAAXJJ5ADUnBjsjo6ZtahmW3GOIZnA089vMjOo07TagZdRcLPcGeioac1k86mWRWVYVs0gUNr2Ve4LFR90CCwFib42v04T51CQQLECAcyZ5WQWGrEhc2UAeb7cEuztxo4fudJBdSNZWaV7/GjhlIuTGwAQa6HzdcLre7cWpp5ZHEYaIlnHVHOEQsw1A7QUEFc9sptoTgG7N0g0EcCTzojxymyNBcOToW+LvYZRbN2gRe1tRex2HvNsiocGGqfOBfKQ6sAPzAba62PrxzMcfcFQyMHRirKbgg2IPoOA6Yk3ip6K7T1qFXyhA7OzfFMHBvluQSbMoBte4vwK86WekGjrYhDT/GBWUo3VlBHa+axax7ebXS3YXQWuVttjb09UytO5dlXKNANLk8AAL3J1448AwGy+LPY1QFPED12+vrFxVDFrsV7G+YL+eqn65UwBfQ7QJ++g/wApe3srBhl9F1TmqXBct8SdC9/lR628pl9uUePIrehrwB93X1zR/btJcMnourFaoYCQP8U2glRrdqPXKtbOR45R48iDNxMTEwAJ0m1ZQw2fKLPf40x31Turqa/+v6uawrNrg3vP7aon++ThodJtYU6m0hj0e9pHS/mfNniB9ZPq5rWp2ux/zth41L+74UwAXtmozg3kv/KhvfWPgWOC/b1YCGtKTp+Fvf8A77J7jgQOAwcS+JiYDOMjHzfH3BLlYEgMAQSDwNjex8cA9N3maXZStXRplC3kaQ5M0XyC/K57HasCdDck4q9gbP2R1r+TyrnCMDeSQJlJIv2wA3he18nM2K83q32nriA+VI1N1jS4XN8431Zrczw1sBc4827G80lFN1sYDXGVla9mHHkQQQbG/wDjgOhlV9BZeBylSLKLyBgtrCykz2tp8XEe62xJ2ZO2oN143UKA90IBuAF7ar35Sg4Y5y/5S1IkaRZnjZzc9WxRe7RVsALaWwwNq9ICrQxSw1LmodMjRlg4B16wyI4IAu0liACes00BAgYtCnXPIhDI/XkSfJZ1EIZBmFsyGXObaAkBbAFRhV9LWxaSneMREeUXYTZMoRgNA+QG6NmDA2FjbvBwK7S3zrJ1yyTvk+YtkTUk2yqADqSde/FNfFGRh5bDZpNnjy4KLx3kEmgKi+RnGgvbIdbdq1+Jwk6CcpKjhQ+Rg+Ui4OQ5iCO6wN/RfF1vRv1U11hIVSMG/VpcKT3sSSWPibDkBc4Bh7CpNlRyu1PIhYXDATSZSmYnKGbLxsqasLg+k4MoVAAQRoqLYdm9iAQnEHgRHMtwbWqQfl6oLdfeqShkZkVXVxZ0fzWHEHTgRr7T348o3gqA7OsroXJzZGKLqCtsq2FspIt3G2A6RWtLG7KCTYknTtMQ1zwJDdlSBxE2XSzY8tAhqQ0XaT41ut+czRxwpFmtYuojzyZdLmFgOBGADbm/qpSpPBVM00oFoTkcI3aMjOGUkfdJhcWz9ZfUA4Ato75Vk4yvO2W98q2RdcvJQPmr9EYAg6U9k0sEydSbSkuJ0Fgt1awbKCShbtEjha1tc2AbEZyeOv8A7tjGAziYxjOAyMXOwagrft5b/wAJl/tEWKbF1sKuKcHyi/4Qr7qiP/3zwBlQbWAGk58PKLe7a64Y/RnX56hl6zNaJjbr+s+VGL2+EKi3jkH5XIrrZ21T++MvoFYB79qDDD6M9o9ZVMOtz/Etp5Qstu1HrYbQnI7r5Bx84XsQZuJiYmAAuk8kGEg20f5RXmnMTR+jmcLHaFY/4RvAVD/bXn3YZ/Si9uo7VriTv1+59zDCur6lRft+0v8AbMMAKbbqGIN2v4yM3vmbAucFG1pgQSGX80k++U4FzgPnEtjOMYCYxjNsTATEtiYmAzbBDNuNUCljqVKSI65sqEl1HpBAB9OUm2vdgeGGNuLUTjZ9QGDNDwiAF2zm+cKeS+adTbNw1JBBeJGSQACSTYADUk92DLYXRlNKM0zdUl9RoWB0NmYkIhtyLFvxcWRlpjMhTyNZQRkKmRGN/N+52S9iL5u1xvriznNT1QYi8a6ArZo1Fi1lK9hRxNhb3DAXWz92aaljKRvFGWXtvkM0jodGUs3V6EXBVRax53wD7R6LwAeoq4pSPkupjJ0uMurA314leB7sWplkyk3+rjbkdeNre23MDF4ux8koQuGE0JyuqkDXq2YK19M0edQeeIExVUjxuyOCrKbEHvGnr8RjThxdJFLS+Ss0joz/AHj5LKNSAoC3ymxGUgDzfNAzBPYoxjOJiYCYmJiYCYzjGM4DK4vt32I4EfSIP1SpiiGLzYQNrgc+eb7MAb0O0pB99b+nYe6tBwwujWvZ6hgZGYCImxn6zXNHrlNXKfXkHiOBXFDNwBIHg8vuD/4YY3RlU3qHGe/xTdm5I0aPUXkPf3c/aDJxMTEwAL0oSlRBYkfdOBUfg+bSJ9V/VhV1lQTwa3hLFb1/unXDW6S4iwgsGP3Tzb/wfGzL9uFvVUTnW8g/MmI9Z6/ACFexZSCx7vOB90jYFJoCDwPo0P8Ahg+rtmkntMx8Va31zYqJtji/G3psPte314AT6s9xxgoe7F/LsXU2IPda1vqbHwdkW5+Jyt9hOAowh7jjPVN3H2HFy+yyP/5fHyuyzbgT4B/8MBTtGRxB9mMiM9x9mLr4IYcVPrRv/wAcY+Dj3D1C3vOApgh7ji+q98ZnpI6UKkcaAAlVOd7X4kk243IW1ze98aTscnhe/oBPuGMNsyx1J8Cp/wAcB4dmVzwTJKnnRsGFxpcciOYPAjuOLTae9k8lSZ4c9MSAAImYWtx7QsTc3PrA4AY+Bso28w/Qe3tCnHs2fssK95IS6W+ZKLajXSME6XHr9GAudj7wrLSuaibq5o2zligzyILFVTsWds1wQdLG5BFyB2t3tq5ARfIuturjRDb8pUBPjfv78e2q2UrhBHGQQO2RHMQTZRa3VnmGP51uWPJ8Dt8xtO6OT67xYCicseOY631vx7/HHz1Z7j7MX3wC/wCDc+Ecn/BxsXYjc4pPHq5P+DgB0Ie44mQ9xxfDYTa3RvoSf8HGPgJvmv6fipP+CcBRmMjkfZiZD3YvTsNieDf0Un/BxkbvtfRHJ/Ik93k+AourPcfZiCM9x9mCFd3X/Byf0clv/DY9UW7DHhG5/kZD/ZDgBdIieR9hwSbE2cRyv39h/qITHvi3aIOsTf0Ev6Bixi2CR97e/d1Ev6BgPbQwZQOyVP4ob9JS2GH0bsfKGuzH4o6FmI86PkayYf6g8RwIBT7KbSySD+bv+ricMHo4iKTspBHxRteN1+UnNqKAf6xPo5gGJiYmJgArpEp2ZoCq3sJPvQktfq+Zgly/6t/TbQEq6F72aMXtx8mJP+rR2wyN9925KsRiNIWy579b1embJwz0s/ceGXlx5Ca9F8/4Kk9Xk/6rwArPsw2vkYH8WnkHvpgMeGTZUh+S/wDV5L/UgODiXotnNvi6Y992h/Vxv46Y+F6K5x97pbd2aD9WYAFOzX+Y39DL9q648MtC2oyH+it77+7DKHRXL+BpvVJCvu2YMZPRbNfSGnt/HR+/4OwCwfZJ4mO9+XV2/wDJlx8/A4J8y35pPujw0h0XTfgqY+MyfZs8Y1v0VTHjDSnxmH6D774BXtsgDgl/5N/eIsbPgh/wLeqKb7IcMteiWb5lP/SR/oHDHz+1JL+BpPpQn37NOAXI2G5v8Uw9Jicg/ShPuxhtiPfSM+Hk7e7qAMMn9qWX8FSnxNP9mzMSPohbnDTeIeH3fBtsAtfgVucLf1dftjxn4Fb8GfVTX91M31YZbdEDfJipvWYT/d+Mp0SPzipfTpTn+7dMAr/gIjjC1u/ydh/YcZk2I1vuJsefk59/wdfDO/ajkJN0pQPQtPf69nnHyOiGW/m0v0Kf6/8Am/ALVd32OohY/wA2b7NnEY+/+T0n4Bh/NW/VuGOOiOX5tJ9Cn/V+M/tRyfg6T2Qfq/ALY7vN+93/AKu36txn4BbgaZ/6uR/dt8MgdEUlvMpb/k09v934+V6IZfm0h/Mp/wBX4BdjYTAaU7f1dj79mY+PgRr/AOTsdeVOf1bhlL0SS80pPoU36vx9ftSyckpr/k0/6uwC4TYTfgD/AFY/qvGxd3m/e7f1Zv1Xhht0SSE+bTfRg/QMbR0UuBolKD35Ifd5HbAL+n2E371Y/wA1J/ug490ewbf5t/3Q/qTBqvRbJpdaTTujhv8A+Fxu/a0k7qXw6mn/AEPABibv91Nf0eSsfq+A8GfR3s9kqSTD1Y6pgD1Bj5ppf4Npu7hnP5J4jY3RvJawNOP5OL7KcYtt1d0ZaWYyOYCChXsRqrXJU8QgNtDzwBZiYmJgP//Z"/>
            <p:cNvSpPr>
              <a:spLocks noChangeAspect="1" noChangeArrowheads="1"/>
            </p:cNvSpPr>
            <p:nvPr/>
          </p:nvSpPr>
          <p:spPr bwMode="auto">
            <a:xfrm>
              <a:off x="155575" y="-144463"/>
              <a:ext cx="304800" cy="304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altLang="en-US" sz="180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4099" name="TextBox 1"/>
            <p:cNvSpPr txBox="1">
              <a:spLocks noChangeArrowheads="1"/>
            </p:cNvSpPr>
            <p:nvPr/>
          </p:nvSpPr>
          <p:spPr bwMode="auto">
            <a:xfrm>
              <a:off x="5326062" y="19050"/>
              <a:ext cx="375126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4000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Schools of </a:t>
              </a:r>
              <a:r>
                <a:rPr lang="en-US" altLang="en-US" sz="4000" dirty="0" err="1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NTUA</a:t>
              </a:r>
              <a:endParaRPr lang="en-US" altLang="en-US" sz="4000" dirty="0">
                <a:solidFill>
                  <a:srgbClr val="0432FF"/>
                </a:solidFill>
                <a:latin typeface="+mj-lt"/>
                <a:cs typeface="Times New Roman" pitchFamily="18" charset="0"/>
              </a:endParaRPr>
            </a:p>
          </p:txBody>
        </p:sp>
        <p:pic>
          <p:nvPicPr>
            <p:cNvPr id="4100" name="Picture 5" descr="C:\Users\user\Documents\ab-SEMFE\Presentations\20181121_4oGEL-NIonias\civil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701675"/>
              <a:ext cx="1790700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6" descr="C:\Users\user\Documents\ab-SEMFE\Presentations\20181121_4oGEL-NIonias\mech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3413" y="938783"/>
              <a:ext cx="1754187" cy="1169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2" name="Picture 7" descr="C:\Users\user\Documents\ab-SEMFE\Presentations\20181121_4oGEL-NIonias\ec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238" y="1405655"/>
              <a:ext cx="1614487" cy="1076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8" descr="C:\Users\user\Documents\ab-SEMFE\Presentations\20181121_4oGEL-NIonias\arch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5"/>
            <a:stretch>
              <a:fillRect/>
            </a:stretch>
          </p:blipFill>
          <p:spPr bwMode="auto">
            <a:xfrm>
              <a:off x="5372100" y="1914525"/>
              <a:ext cx="1722438" cy="120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9" descr="C:\Users\user\Documents\ab-SEMFE\Presentations\20181121_4oGEL-NIonias\chem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3"/>
            <a:stretch>
              <a:fillRect/>
            </a:stretch>
          </p:blipFill>
          <p:spPr bwMode="auto">
            <a:xfrm>
              <a:off x="7162800" y="2443163"/>
              <a:ext cx="1901825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10" descr="C:\Users\user\Documents\ab-SEMFE\Presentations\20181121_4oGEL-NIonias\survey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89"/>
            <a:stretch>
              <a:fillRect/>
            </a:stretch>
          </p:blipFill>
          <p:spPr bwMode="auto">
            <a:xfrm>
              <a:off x="77788" y="2857500"/>
              <a:ext cx="1960562" cy="136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11" descr="C:\Users\user\Documents\ab-SEMFE\Presentations\20181121_4oGEL-NIonias\metal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59"/>
            <a:stretch>
              <a:fillRect/>
            </a:stretch>
          </p:blipFill>
          <p:spPr bwMode="auto">
            <a:xfrm>
              <a:off x="2130425" y="3482975"/>
              <a:ext cx="1879600" cy="1368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Picture 12" descr="C:\Users\user\Documents\ab-SEMFE\Presentations\20181121_4oGEL-NIonias\naval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33"/>
            <a:stretch>
              <a:fillRect/>
            </a:stretch>
          </p:blipFill>
          <p:spPr bwMode="auto">
            <a:xfrm>
              <a:off x="4086225" y="4184650"/>
              <a:ext cx="1924050" cy="133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8" name="Picture 13" descr="C:\Users\user\Documents\ab-SEMFE\Presentations\20181121_4oGEL-NIonias\semfe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3217" y="4743449"/>
              <a:ext cx="2995696" cy="1998663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 contourW="50800">
              <a:contourClr>
                <a:srgbClr val="C0000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9" name="Picture 24" descr="http://www.wussu.com/fractals/images/wd950112.gif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9400" y="5913438"/>
              <a:ext cx="1065213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Box 2"/>
            <p:cNvSpPr txBox="1">
              <a:spLocks noChangeArrowheads="1"/>
            </p:cNvSpPr>
            <p:nvPr/>
          </p:nvSpPr>
          <p:spPr bwMode="auto">
            <a:xfrm>
              <a:off x="3638550" y="611905"/>
              <a:ext cx="166687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buNone/>
              </a:pPr>
              <a:r>
                <a:rPr lang="el-GR" sz="1600" b="1" dirty="0" err="1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Electrical</a:t>
              </a:r>
              <a:r>
                <a:rPr 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l-GR" sz="1600" b="1" dirty="0" err="1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and</a:t>
              </a:r>
              <a:r>
                <a:rPr lang="el-GR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l-GR" sz="1600" b="1" dirty="0" err="1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Computer</a:t>
              </a:r>
              <a:r>
                <a:rPr lang="el-GR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l-GR" sz="1600" b="1" dirty="0" err="1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Engineering</a:t>
              </a:r>
              <a:endParaRPr lang="el-GR" sz="1600" b="1" dirty="0">
                <a:solidFill>
                  <a:srgbClr val="C00000"/>
                </a:solidFill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4118" name="Straight Arrow Connector 3"/>
            <p:cNvCxnSpPr>
              <a:cxnSpLocks noChangeShapeType="1"/>
            </p:cNvCxnSpPr>
            <p:nvPr/>
          </p:nvCxnSpPr>
          <p:spPr bwMode="auto">
            <a:xfrm>
              <a:off x="4124325" y="6067425"/>
              <a:ext cx="1944000" cy="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19" name="TextBox 14"/>
            <p:cNvSpPr txBox="1">
              <a:spLocks noChangeArrowheads="1"/>
            </p:cNvSpPr>
            <p:nvPr/>
          </p:nvSpPr>
          <p:spPr bwMode="auto">
            <a:xfrm>
              <a:off x="-50229" y="170731"/>
              <a:ext cx="178377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Civil 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Engineering</a:t>
              </a:r>
            </a:p>
          </p:txBody>
        </p:sp>
        <p:sp>
          <p:nvSpPr>
            <p:cNvPr id="4120" name="TextBox 15"/>
            <p:cNvSpPr txBox="1">
              <a:spLocks noChangeArrowheads="1"/>
            </p:cNvSpPr>
            <p:nvPr/>
          </p:nvSpPr>
          <p:spPr bwMode="auto">
            <a:xfrm>
              <a:off x="1819275" y="400620"/>
              <a:ext cx="167640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Mechanical  Engineering</a:t>
              </a:r>
            </a:p>
          </p:txBody>
        </p:sp>
        <p:sp>
          <p:nvSpPr>
            <p:cNvPr id="4122" name="TextBox 18"/>
            <p:cNvSpPr txBox="1">
              <a:spLocks noChangeArrowheads="1"/>
            </p:cNvSpPr>
            <p:nvPr/>
          </p:nvSpPr>
          <p:spPr bwMode="auto">
            <a:xfrm>
              <a:off x="5295900" y="1371600"/>
              <a:ext cx="17621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 Architecture</a:t>
              </a:r>
              <a:endParaRPr lang="en-US" altLang="en-US" sz="1800" dirty="0">
                <a:solidFill>
                  <a:srgbClr val="C00000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4123" name="TextBox 19"/>
            <p:cNvSpPr txBox="1">
              <a:spLocks noChangeArrowheads="1"/>
            </p:cNvSpPr>
            <p:nvPr/>
          </p:nvSpPr>
          <p:spPr bwMode="auto">
            <a:xfrm>
              <a:off x="7107239" y="1657350"/>
              <a:ext cx="163671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 Chemical Engineering</a:t>
              </a:r>
            </a:p>
          </p:txBody>
        </p:sp>
        <p:sp>
          <p:nvSpPr>
            <p:cNvPr id="4124" name="TextBox 20"/>
            <p:cNvSpPr txBox="1">
              <a:spLocks noChangeArrowheads="1"/>
            </p:cNvSpPr>
            <p:nvPr/>
          </p:nvSpPr>
          <p:spPr bwMode="auto">
            <a:xfrm>
              <a:off x="15875" y="2082800"/>
              <a:ext cx="224760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 Topography 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and Surveying Engineering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1600" b="1" dirty="0">
                <a:solidFill>
                  <a:srgbClr val="C00000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4125" name="TextBox 2"/>
            <p:cNvSpPr txBox="1">
              <a:spLocks noChangeArrowheads="1"/>
            </p:cNvSpPr>
            <p:nvPr/>
          </p:nvSpPr>
          <p:spPr bwMode="auto">
            <a:xfrm>
              <a:off x="7877" y="5333078"/>
              <a:ext cx="4160498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2800" b="1" i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2800" b="1" i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Applied Mathematical and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2800" b="1" i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Physical Sciences   (1999)</a:t>
              </a:r>
              <a:endParaRPr lang="el-GR" altLang="en-US" sz="1800" b="1" dirty="0">
                <a:solidFill>
                  <a:srgbClr val="FFFFFF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4126" name="TextBox 21"/>
            <p:cNvSpPr txBox="1">
              <a:spLocks noChangeArrowheads="1"/>
            </p:cNvSpPr>
            <p:nvPr/>
          </p:nvSpPr>
          <p:spPr bwMode="auto">
            <a:xfrm>
              <a:off x="2063750" y="2693988"/>
              <a:ext cx="208915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 Mining 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and Metallurgical Engineering</a:t>
              </a:r>
            </a:p>
          </p:txBody>
        </p:sp>
        <p:sp>
          <p:nvSpPr>
            <p:cNvPr id="4127" name="TextBox 22"/>
            <p:cNvSpPr txBox="1">
              <a:spLocks noChangeArrowheads="1"/>
            </p:cNvSpPr>
            <p:nvPr/>
          </p:nvSpPr>
          <p:spPr bwMode="auto">
            <a:xfrm>
              <a:off x="4013200" y="3136900"/>
              <a:ext cx="193040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600" b="1" dirty="0">
                  <a:solidFill>
                    <a:srgbClr val="C00000"/>
                  </a:solidFill>
                  <a:latin typeface="+mj-lt"/>
                  <a:cs typeface="Times New Roman" pitchFamily="18" charset="0"/>
                </a:rPr>
                <a:t>School of Naval Architecture and Marine Engineering</a:t>
              </a:r>
            </a:p>
          </p:txBody>
        </p:sp>
        <p:sp>
          <p:nvSpPr>
            <p:cNvPr id="4128" name="TextBox 2"/>
            <p:cNvSpPr txBox="1">
              <a:spLocks noChangeArrowheads="1"/>
            </p:cNvSpPr>
            <p:nvPr/>
          </p:nvSpPr>
          <p:spPr bwMode="auto">
            <a:xfrm>
              <a:off x="8078788" y="4665663"/>
              <a:ext cx="8647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 typeface="Wingdings" panose="05000000000000000000" pitchFamily="2" charset="2"/>
                <a:buNone/>
              </a:pPr>
              <a:r>
                <a:rPr lang="en-US" altLang="en-US" sz="1800" b="1">
                  <a:solidFill>
                    <a:srgbClr val="FFFFFF"/>
                  </a:solidFill>
                  <a:latin typeface="+mj-lt"/>
                  <a:cs typeface="Times New Roman" pitchFamily="18" charset="0"/>
                </a:rPr>
                <a:t>SAMPS</a:t>
              </a:r>
              <a:endParaRPr lang="en-US" altLang="en-US" sz="1800" b="1">
                <a:solidFill>
                  <a:srgbClr val="4D4D4D"/>
                </a:solidFill>
                <a:latin typeface="+mj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559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F3ABB-99D5-5444-B3AC-EF01B7946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702" y="-266230"/>
            <a:ext cx="4924097" cy="1143000"/>
          </a:xfrm>
        </p:spPr>
        <p:txBody>
          <a:bodyPr>
            <a:normAutofit/>
          </a:bodyPr>
          <a:lstStyle/>
          <a:p>
            <a:r>
              <a:rPr lang="en-US" sz="3200" dirty="0"/>
              <a:t>ATLAS (1999 – today)</a:t>
            </a:r>
            <a:endParaRPr lang="el-GR" sz="3200" dirty="0"/>
          </a:p>
        </p:txBody>
      </p:sp>
      <p:pic>
        <p:nvPicPr>
          <p:cNvPr id="4" name="Picture 2" descr="lhcsymp_solodkov_18_0001">
            <a:extLst>
              <a:ext uri="{FF2B5EF4-FFF2-40B4-BE49-F238E27FC236}">
                <a16:creationId xmlns:a16="http://schemas.microsoft.com/office/drawing/2014/main" id="{4B700AEE-62B7-0546-AB3D-258713694E7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3" y="1254653"/>
            <a:ext cx="2872463" cy="307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8186FFF0-B71C-D048-9A06-CF751E2DF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278" y="1412311"/>
            <a:ext cx="2716561" cy="163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Screen Shot 2011-11-17 at 11.32.33 AM.png">
            <a:extLst>
              <a:ext uri="{FF2B5EF4-FFF2-40B4-BE49-F238E27FC236}">
                <a16:creationId xmlns:a16="http://schemas.microsoft.com/office/drawing/2014/main" id="{9B70F5AF-6BDA-9F44-B1CC-D6D35CF566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738" y="4407074"/>
            <a:ext cx="2974427" cy="22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Screen Shot 2011-11-17 at 11.35.18 AM.png">
            <a:extLst>
              <a:ext uri="{FF2B5EF4-FFF2-40B4-BE49-F238E27FC236}">
                <a16:creationId xmlns:a16="http://schemas.microsoft.com/office/drawing/2014/main" id="{450B442A-E239-2A48-8F2C-C7D75F7CC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86" y="4493854"/>
            <a:ext cx="2740711" cy="215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33D44E-DBB1-9E41-B6E1-DA843F586CE5}"/>
              </a:ext>
            </a:extLst>
          </p:cNvPr>
          <p:cNvSpPr txBox="1"/>
          <p:nvPr/>
        </p:nvSpPr>
        <p:spPr>
          <a:xfrm>
            <a:off x="6224749" y="1681655"/>
            <a:ext cx="2835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Construction &amp; installation  by a consortium of Greek Universities lead by NTUA</a:t>
            </a:r>
            <a:endParaRPr lang="el-GR" dirty="0">
              <a:solidFill>
                <a:srgbClr val="0432FF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82E96AA-1064-3949-8947-A4EBA0F61416}"/>
              </a:ext>
            </a:extLst>
          </p:cNvPr>
          <p:cNvCxnSpPr>
            <a:cxnSpLocks/>
          </p:cNvCxnSpPr>
          <p:nvPr/>
        </p:nvCxnSpPr>
        <p:spPr>
          <a:xfrm flipV="1">
            <a:off x="2370792" y="1860331"/>
            <a:ext cx="1473505" cy="918517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50A17DD-5B95-AB4F-9B4C-2CF960A264C3}"/>
              </a:ext>
            </a:extLst>
          </p:cNvPr>
          <p:cNvSpPr/>
          <p:nvPr/>
        </p:nvSpPr>
        <p:spPr>
          <a:xfrm rot="6659706">
            <a:off x="1949227" y="2927682"/>
            <a:ext cx="469782" cy="219610"/>
          </a:xfrm>
          <a:prstGeom prst="ellipse">
            <a:avLst/>
          </a:prstGeom>
          <a:noFill/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178947-CDCD-7849-AE7B-719D619321FE}"/>
              </a:ext>
            </a:extLst>
          </p:cNvPr>
          <p:cNvSpPr txBox="1"/>
          <p:nvPr/>
        </p:nvSpPr>
        <p:spPr>
          <a:xfrm>
            <a:off x="3847310" y="3690965"/>
            <a:ext cx="4754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Development of the DCS of the MDT &amp; CSC detectors of the muon system</a:t>
            </a:r>
            <a:endParaRPr lang="el-GR" dirty="0">
              <a:solidFill>
                <a:srgbClr val="0432FF"/>
              </a:solidFill>
            </a:endParaRPr>
          </a:p>
        </p:txBody>
      </p:sp>
      <p:pic>
        <p:nvPicPr>
          <p:cNvPr id="11" name="Picture 10" descr="pyrforos">
            <a:extLst>
              <a:ext uri="{FF2B5EF4-FFF2-40B4-BE49-F238E27FC236}">
                <a16:creationId xmlns:a16="http://schemas.microsoft.com/office/drawing/2014/main" id="{CADA5600-914D-6342-B533-93E8BBB01DC8}"/>
              </a:ext>
            </a:extLst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AB5AB35-4EA6-384C-B8CB-EB348E57D765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834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DB05110-8427-7648-A592-1F4FBCDE6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498114"/>
            <a:ext cx="3337560" cy="25031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BF6CEA-6CF3-2E4C-9A33-436340A510AE}"/>
              </a:ext>
            </a:extLst>
          </p:cNvPr>
          <p:cNvSpPr txBox="1"/>
          <p:nvPr/>
        </p:nvSpPr>
        <p:spPr>
          <a:xfrm>
            <a:off x="331470" y="1157039"/>
            <a:ext cx="2379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The ATLAS NSW project</a:t>
            </a:r>
            <a:endParaRPr lang="el-GR" dirty="0">
              <a:solidFill>
                <a:srgbClr val="0432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1277A7-DF32-FD46-A12A-E04988EE11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790" y="1484331"/>
            <a:ext cx="832399" cy="4507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A423FC-2A09-E44A-864E-DD6581A6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452" y="1557272"/>
            <a:ext cx="1000838" cy="1145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7AA988-594E-2F40-A339-6F314398CA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281" y="1431250"/>
            <a:ext cx="1506566" cy="15282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06F8F5-7B9F-EC4C-BC37-AC6AB2457E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00" y="2188644"/>
            <a:ext cx="1373776" cy="5138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D3ED04-C5F2-F842-BB9E-C34C387920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290" y="2811271"/>
            <a:ext cx="2160000" cy="62915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7A5E39-3CEC-3D44-99C8-F37841AB73F5}"/>
              </a:ext>
            </a:extLst>
          </p:cNvPr>
          <p:cNvSpPr txBox="1"/>
          <p:nvPr/>
        </p:nvSpPr>
        <p:spPr>
          <a:xfrm>
            <a:off x="3817891" y="1061918"/>
            <a:ext cx="497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Several electronics cards in collaboration with BNL</a:t>
            </a:r>
            <a:endParaRPr lang="el-GR" dirty="0">
              <a:solidFill>
                <a:srgbClr val="0432FF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14D4DA8-B55E-C94C-B3A5-F73F9AB4C0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4499082"/>
            <a:ext cx="2678137" cy="21036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B95AD9-CF7C-6246-80AB-AE2678F1008E}"/>
              </a:ext>
            </a:extLst>
          </p:cNvPr>
          <p:cNvSpPr txBox="1"/>
          <p:nvPr/>
        </p:nvSpPr>
        <p:spPr>
          <a:xfrm>
            <a:off x="331470" y="4041901"/>
            <a:ext cx="298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DCS of the NSW</a:t>
            </a:r>
            <a:endParaRPr lang="el-GR" dirty="0">
              <a:solidFill>
                <a:srgbClr val="0432FF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792842-1F1E-9B46-A026-0780C45BD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3738" y="3736422"/>
            <a:ext cx="2886271" cy="2886271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663E1F4-F823-2547-B5D2-75A8B0431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2702" y="-266230"/>
            <a:ext cx="4924097" cy="1143000"/>
          </a:xfrm>
        </p:spPr>
        <p:txBody>
          <a:bodyPr>
            <a:normAutofit/>
          </a:bodyPr>
          <a:lstStyle/>
          <a:p>
            <a:r>
              <a:rPr lang="en-US" sz="3200" dirty="0"/>
              <a:t>ATLAS (1999 – today)</a:t>
            </a:r>
            <a:endParaRPr lang="el-GR" sz="3200" dirty="0"/>
          </a:p>
        </p:txBody>
      </p:sp>
      <p:pic>
        <p:nvPicPr>
          <p:cNvPr id="19" name="Picture 18" descr="pyrforos">
            <a:extLst>
              <a:ext uri="{FF2B5EF4-FFF2-40B4-BE49-F238E27FC236}">
                <a16:creationId xmlns:a16="http://schemas.microsoft.com/office/drawing/2014/main" id="{19FCB616-A573-0C4E-995F-5E64F43BA32A}"/>
              </a:ext>
            </a:extLst>
          </p:cNvPr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EADB1E-B84C-6A4B-9150-46BBC1886E9B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017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88B43-ADD7-6241-8E13-B6A764D17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655" y="-266230"/>
            <a:ext cx="3849041" cy="1143000"/>
          </a:xfrm>
        </p:spPr>
        <p:txBody>
          <a:bodyPr>
            <a:noAutofit/>
          </a:bodyPr>
          <a:lstStyle/>
          <a:p>
            <a:r>
              <a:rPr lang="en-US" sz="3200" dirty="0"/>
              <a:t>CMS (2016 – today) </a:t>
            </a:r>
            <a:endParaRPr lang="el-GR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55E3A-8F4F-3C4A-B88D-BA940BE4D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3098"/>
            <a:ext cx="8229600" cy="5249393"/>
          </a:xfrm>
        </p:spPr>
        <p:txBody>
          <a:bodyPr>
            <a:normAutofit/>
          </a:bodyPr>
          <a:lstStyle/>
          <a:p>
            <a:r>
              <a:rPr lang="en-US" sz="2400" dirty="0"/>
              <a:t>Contributions to the Central DCS of the experiment</a:t>
            </a:r>
          </a:p>
          <a:p>
            <a:r>
              <a:rPr lang="en-US" sz="2400" dirty="0"/>
              <a:t>Contribution to the HGCAL upgrade of CMS – responsibility of the DCS </a:t>
            </a:r>
            <a:endParaRPr lang="el-GR" sz="2400" dirty="0"/>
          </a:p>
        </p:txBody>
      </p:sp>
      <p:pic>
        <p:nvPicPr>
          <p:cNvPr id="5" name="main.png" descr="main.png">
            <a:extLst>
              <a:ext uri="{FF2B5EF4-FFF2-40B4-BE49-F238E27FC236}">
                <a16:creationId xmlns:a16="http://schemas.microsoft.com/office/drawing/2014/main" id="{DC720FDF-4DD4-3349-8558-B284FB5AEF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7759" y="2103850"/>
            <a:ext cx="3084538" cy="2247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fsm.png" descr="fsm.png">
            <a:extLst>
              <a:ext uri="{FF2B5EF4-FFF2-40B4-BE49-F238E27FC236}">
                <a16:creationId xmlns:a16="http://schemas.microsoft.com/office/drawing/2014/main" id="{6271BB81-6CB7-7149-88F4-3EA92B20E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42197" y="4267736"/>
            <a:ext cx="5164253" cy="2590264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DC21C8-829B-0F4F-A147-970D072808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54" y="2940925"/>
            <a:ext cx="3940902" cy="2665673"/>
          </a:xfrm>
          <a:prstGeom prst="rect">
            <a:avLst/>
          </a:prstGeom>
        </p:spPr>
      </p:pic>
      <p:pic>
        <p:nvPicPr>
          <p:cNvPr id="7" name="Picture 6" descr="pyrforos">
            <a:extLst>
              <a:ext uri="{FF2B5EF4-FFF2-40B4-BE49-F238E27FC236}">
                <a16:creationId xmlns:a16="http://schemas.microsoft.com/office/drawing/2014/main" id="{2943773B-D953-1B45-8131-8A3B51F9BC5E}"/>
              </a:ext>
            </a:extLst>
          </p:cNvPr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57B49AE-E55F-F04F-9F4D-412E6B0194A0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3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C2E64-273E-7C42-B1DB-CA0166185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4648" y="-213680"/>
            <a:ext cx="4472152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RD51 (</a:t>
            </a:r>
            <a:r>
              <a:rPr lang="en-US" sz="3600" dirty="0"/>
              <a:t>2008</a:t>
            </a:r>
            <a:r>
              <a:rPr lang="en-US" dirty="0"/>
              <a:t> – today)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55167-D08E-1645-9A58-7ED9EEACA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18505"/>
            <a:ext cx="8229600" cy="5249393"/>
          </a:xfrm>
        </p:spPr>
        <p:txBody>
          <a:bodyPr>
            <a:normAutofit/>
          </a:bodyPr>
          <a:lstStyle/>
          <a:p>
            <a:r>
              <a:rPr lang="en-US" sz="2400" dirty="0"/>
              <a:t>Development of MPGD’s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Coordination of the Test Beams at SPS/NA </a:t>
            </a:r>
            <a:endParaRPr lang="el-GR" sz="2400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8C6290B-DEB7-2F40-9C3A-65F79BEB588E}"/>
              </a:ext>
            </a:extLst>
          </p:cNvPr>
          <p:cNvSpPr/>
          <p:nvPr/>
        </p:nvSpPr>
        <p:spPr>
          <a:xfrm>
            <a:off x="262219" y="1715695"/>
            <a:ext cx="4082923" cy="2551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485B72B7-0632-2E43-AB64-1DDD453B259D}"/>
              </a:ext>
            </a:extLst>
          </p:cNvPr>
          <p:cNvSpPr/>
          <p:nvPr/>
        </p:nvSpPr>
        <p:spPr>
          <a:xfrm>
            <a:off x="3764198" y="3130558"/>
            <a:ext cx="485100" cy="743093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E42C5420-5631-4740-B019-1CE678DCD9DD}"/>
              </a:ext>
            </a:extLst>
          </p:cNvPr>
          <p:cNvSpPr/>
          <p:nvPr/>
        </p:nvSpPr>
        <p:spPr>
          <a:xfrm>
            <a:off x="1581249" y="3100551"/>
            <a:ext cx="485100" cy="771696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501D3-9D5B-AE4D-AD7C-9F71011AD6D9}"/>
              </a:ext>
            </a:extLst>
          </p:cNvPr>
          <p:cNvSpPr/>
          <p:nvPr/>
        </p:nvSpPr>
        <p:spPr>
          <a:xfrm>
            <a:off x="368500" y="3873650"/>
            <a:ext cx="3880798" cy="6453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1EA8AB-3BE1-D44F-BEDF-B90E983EC71E}"/>
              </a:ext>
            </a:extLst>
          </p:cNvPr>
          <p:cNvSpPr/>
          <p:nvPr/>
        </p:nvSpPr>
        <p:spPr>
          <a:xfrm>
            <a:off x="429138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BD58EFD-FA93-7543-BB3C-C61C18FBDE4D}"/>
              </a:ext>
            </a:extLst>
          </p:cNvPr>
          <p:cNvSpPr/>
          <p:nvPr/>
        </p:nvSpPr>
        <p:spPr>
          <a:xfrm>
            <a:off x="67168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4EB42-D612-CD4C-8216-24BD060EC691}"/>
              </a:ext>
            </a:extLst>
          </p:cNvPr>
          <p:cNvSpPr/>
          <p:nvPr/>
        </p:nvSpPr>
        <p:spPr>
          <a:xfrm>
            <a:off x="91423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4A9209-B3D5-B745-BAB3-AADE1868AE47}"/>
              </a:ext>
            </a:extLst>
          </p:cNvPr>
          <p:cNvSpPr/>
          <p:nvPr/>
        </p:nvSpPr>
        <p:spPr>
          <a:xfrm>
            <a:off x="115678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BEDE42-8CF0-B948-8147-951B12D00490}"/>
              </a:ext>
            </a:extLst>
          </p:cNvPr>
          <p:cNvSpPr/>
          <p:nvPr/>
        </p:nvSpPr>
        <p:spPr>
          <a:xfrm>
            <a:off x="139933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4CED8E-1255-5B4E-9D4E-98974044D2A7}"/>
              </a:ext>
            </a:extLst>
          </p:cNvPr>
          <p:cNvSpPr/>
          <p:nvPr/>
        </p:nvSpPr>
        <p:spPr>
          <a:xfrm>
            <a:off x="164188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DA5963-4C31-8642-A504-04FCACBBCCBC}"/>
              </a:ext>
            </a:extLst>
          </p:cNvPr>
          <p:cNvSpPr/>
          <p:nvPr/>
        </p:nvSpPr>
        <p:spPr>
          <a:xfrm>
            <a:off x="188443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7965756-B40E-414B-856C-74448B1DF663}"/>
              </a:ext>
            </a:extLst>
          </p:cNvPr>
          <p:cNvSpPr/>
          <p:nvPr/>
        </p:nvSpPr>
        <p:spPr>
          <a:xfrm>
            <a:off x="2126987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A2C2FD-2647-A64D-BC03-8CDB4B30CD9F}"/>
              </a:ext>
            </a:extLst>
          </p:cNvPr>
          <p:cNvSpPr/>
          <p:nvPr/>
        </p:nvSpPr>
        <p:spPr>
          <a:xfrm>
            <a:off x="236953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0867DF2-E7F8-814A-9C38-2D3A1CF73058}"/>
              </a:ext>
            </a:extLst>
          </p:cNvPr>
          <p:cNvSpPr/>
          <p:nvPr/>
        </p:nvSpPr>
        <p:spPr>
          <a:xfrm>
            <a:off x="261208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4721F0-1027-8E46-BDCE-53E09FEB846A}"/>
              </a:ext>
            </a:extLst>
          </p:cNvPr>
          <p:cNvSpPr/>
          <p:nvPr/>
        </p:nvSpPr>
        <p:spPr>
          <a:xfrm>
            <a:off x="285463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CAA83A-CC6B-CC40-87DF-EFDEC227042B}"/>
              </a:ext>
            </a:extLst>
          </p:cNvPr>
          <p:cNvSpPr/>
          <p:nvPr/>
        </p:nvSpPr>
        <p:spPr>
          <a:xfrm>
            <a:off x="309718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3E6FF24-F89F-634F-B000-7C36E2F27A6C}"/>
              </a:ext>
            </a:extLst>
          </p:cNvPr>
          <p:cNvSpPr/>
          <p:nvPr/>
        </p:nvSpPr>
        <p:spPr>
          <a:xfrm>
            <a:off x="333973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7B36700-5ECC-FE4C-BFD1-7100B1EEE328}"/>
              </a:ext>
            </a:extLst>
          </p:cNvPr>
          <p:cNvSpPr/>
          <p:nvPr/>
        </p:nvSpPr>
        <p:spPr>
          <a:xfrm>
            <a:off x="358228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0CC054B-92DF-8540-845D-C23587278F2D}"/>
              </a:ext>
            </a:extLst>
          </p:cNvPr>
          <p:cNvSpPr/>
          <p:nvPr/>
        </p:nvSpPr>
        <p:spPr>
          <a:xfrm>
            <a:off x="3824836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9BE24-385E-DC41-916B-0FC3F5D959AD}"/>
              </a:ext>
            </a:extLst>
          </p:cNvPr>
          <p:cNvSpPr/>
          <p:nvPr/>
        </p:nvSpPr>
        <p:spPr>
          <a:xfrm>
            <a:off x="4067385" y="3809113"/>
            <a:ext cx="121275" cy="64537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E1D4CF7-7A0F-4D4A-996B-F39CCE79D079}"/>
              </a:ext>
            </a:extLst>
          </p:cNvPr>
          <p:cNvSpPr/>
          <p:nvPr/>
        </p:nvSpPr>
        <p:spPr>
          <a:xfrm>
            <a:off x="429138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92B7763-D736-7745-BE3B-B13715C330E6}"/>
              </a:ext>
            </a:extLst>
          </p:cNvPr>
          <p:cNvSpPr/>
          <p:nvPr/>
        </p:nvSpPr>
        <p:spPr>
          <a:xfrm>
            <a:off x="792962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F4A123F-9B2B-C449-B971-615CBBB30CFA}"/>
              </a:ext>
            </a:extLst>
          </p:cNvPr>
          <p:cNvSpPr/>
          <p:nvPr/>
        </p:nvSpPr>
        <p:spPr>
          <a:xfrm>
            <a:off x="1156787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333A95-9CAA-9F4A-A2CB-8922859506CB}"/>
              </a:ext>
            </a:extLst>
          </p:cNvPr>
          <p:cNvSpPr/>
          <p:nvPr/>
        </p:nvSpPr>
        <p:spPr>
          <a:xfrm>
            <a:off x="1520612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D4EFAE5-B068-6E4A-AB64-2B3CA2714C0D}"/>
              </a:ext>
            </a:extLst>
          </p:cNvPr>
          <p:cNvSpPr/>
          <p:nvPr/>
        </p:nvSpPr>
        <p:spPr>
          <a:xfrm>
            <a:off x="1884437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84C93F4-7A02-B640-B175-5D4402BA4C97}"/>
              </a:ext>
            </a:extLst>
          </p:cNvPr>
          <p:cNvSpPr/>
          <p:nvPr/>
        </p:nvSpPr>
        <p:spPr>
          <a:xfrm>
            <a:off x="2248262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E9501D9-142C-EE4B-8EC2-08292CE8BE58}"/>
              </a:ext>
            </a:extLst>
          </p:cNvPr>
          <p:cNvSpPr/>
          <p:nvPr/>
        </p:nvSpPr>
        <p:spPr>
          <a:xfrm>
            <a:off x="2612086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2DBFF1B-8309-1944-8495-597F95E84CFE}"/>
              </a:ext>
            </a:extLst>
          </p:cNvPr>
          <p:cNvSpPr/>
          <p:nvPr/>
        </p:nvSpPr>
        <p:spPr>
          <a:xfrm>
            <a:off x="2975911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FC26550-502B-2743-BE26-0BCF90E8AC13}"/>
              </a:ext>
            </a:extLst>
          </p:cNvPr>
          <p:cNvSpPr/>
          <p:nvPr/>
        </p:nvSpPr>
        <p:spPr>
          <a:xfrm>
            <a:off x="3339736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2DDDE78-8D08-CB4E-9B47-850BE61F5C95}"/>
              </a:ext>
            </a:extLst>
          </p:cNvPr>
          <p:cNvSpPr/>
          <p:nvPr/>
        </p:nvSpPr>
        <p:spPr>
          <a:xfrm>
            <a:off x="3703561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6604D13-0F80-6C48-9BFF-A0F4D586CB5C}"/>
              </a:ext>
            </a:extLst>
          </p:cNvPr>
          <p:cNvSpPr/>
          <p:nvPr/>
        </p:nvSpPr>
        <p:spPr>
          <a:xfrm>
            <a:off x="4067385" y="3228280"/>
            <a:ext cx="181912" cy="129074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B474675-7DBF-5C4B-A47F-F22319BFB6A0}"/>
              </a:ext>
            </a:extLst>
          </p:cNvPr>
          <p:cNvSpPr/>
          <p:nvPr/>
        </p:nvSpPr>
        <p:spPr>
          <a:xfrm>
            <a:off x="368500" y="1937541"/>
            <a:ext cx="3880798" cy="64537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773C61F-BEA0-7B4F-BF5A-DE25B71CAD02}"/>
              </a:ext>
            </a:extLst>
          </p:cNvPr>
          <p:cNvCxnSpPr/>
          <p:nvPr/>
        </p:nvCxnSpPr>
        <p:spPr>
          <a:xfrm rot="5400000">
            <a:off x="-122694" y="2614547"/>
            <a:ext cx="1226203" cy="1264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39">
            <a:extLst>
              <a:ext uri="{FF2B5EF4-FFF2-40B4-BE49-F238E27FC236}">
                <a16:creationId xmlns:a16="http://schemas.microsoft.com/office/drawing/2014/main" id="{507EC242-0FD2-324C-9907-2F884CAD9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138" y="2453836"/>
            <a:ext cx="453518" cy="23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5 mm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4481D69-E5FD-B74A-8D4F-C4ADA8AB755B}"/>
              </a:ext>
            </a:extLst>
          </p:cNvPr>
          <p:cNvCxnSpPr>
            <a:endCxn id="14" idx="0"/>
          </p:cNvCxnSpPr>
          <p:nvPr/>
        </p:nvCxnSpPr>
        <p:spPr>
          <a:xfrm rot="5400000">
            <a:off x="263896" y="3583315"/>
            <a:ext cx="451759" cy="2527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3">
            <a:extLst>
              <a:ext uri="{FF2B5EF4-FFF2-40B4-BE49-F238E27FC236}">
                <a16:creationId xmlns:a16="http://schemas.microsoft.com/office/drawing/2014/main" id="{33420305-BFDC-4E44-BC0A-C7EFB8686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05" y="3421891"/>
            <a:ext cx="558370" cy="23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128 </a:t>
            </a:r>
            <a:r>
              <a:rPr lang="el-GR" sz="1200">
                <a:latin typeface="Arial" charset="0"/>
                <a:cs typeface="Arial" charset="0"/>
              </a:rPr>
              <a:t>μ</a:t>
            </a:r>
            <a:r>
              <a:rPr lang="en-US" sz="120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B1A446-D1B3-D546-8D56-893651196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249" y="3446093"/>
            <a:ext cx="421936" cy="23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7" name="TextBox 47">
            <a:extLst>
              <a:ext uri="{FF2B5EF4-FFF2-40B4-BE49-F238E27FC236}">
                <a16:creationId xmlns:a16="http://schemas.microsoft.com/office/drawing/2014/main" id="{F282FE93-62A9-2644-B348-66211B94E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4198" y="3446093"/>
            <a:ext cx="421936" cy="23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C1578437-44A8-F14B-96B1-954C9F697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500" y="3938187"/>
            <a:ext cx="673329" cy="19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Anode Strips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C772C75-D5CE-D14E-B9B9-94E8D946CEDE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1131570" y="3873650"/>
            <a:ext cx="328405" cy="14971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51">
            <a:extLst>
              <a:ext uri="{FF2B5EF4-FFF2-40B4-BE49-F238E27FC236}">
                <a16:creationId xmlns:a16="http://schemas.microsoft.com/office/drawing/2014/main" id="{2A5FFF80-AB88-1245-B1EC-9E7E16A54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962" y="2905595"/>
            <a:ext cx="371404" cy="19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Mesh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26F3BB7-9E79-454B-A095-C13A0EE7D3E9}"/>
              </a:ext>
            </a:extLst>
          </p:cNvPr>
          <p:cNvCxnSpPr>
            <a:endCxn id="32" idx="1"/>
          </p:cNvCxnSpPr>
          <p:nvPr/>
        </p:nvCxnSpPr>
        <p:spPr>
          <a:xfrm>
            <a:off x="974875" y="3065594"/>
            <a:ext cx="208442" cy="18151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A8AA332-B079-BE40-8306-D2595126FFE5}"/>
              </a:ext>
            </a:extLst>
          </p:cNvPr>
          <p:cNvCxnSpPr/>
          <p:nvPr/>
        </p:nvCxnSpPr>
        <p:spPr>
          <a:xfrm rot="5400000">
            <a:off x="1689071" y="2060570"/>
            <a:ext cx="2452405" cy="181912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6">
            <a:extLst>
              <a:ext uri="{FF2B5EF4-FFF2-40B4-BE49-F238E27FC236}">
                <a16:creationId xmlns:a16="http://schemas.microsoft.com/office/drawing/2014/main" id="{05CDC9D2-5E2C-0446-A1AF-FEAE33FBE411}"/>
              </a:ext>
            </a:extLst>
          </p:cNvPr>
          <p:cNvSpPr txBox="1">
            <a:spLocks noChangeArrowheads="1"/>
          </p:cNvSpPr>
          <p:nvPr/>
        </p:nvSpPr>
        <p:spPr bwMode="auto">
          <a:xfrm rot="18486268">
            <a:off x="2878041" y="2293690"/>
            <a:ext cx="716629" cy="1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Charge track</a:t>
            </a:r>
          </a:p>
        </p:txBody>
      </p:sp>
      <p:sp>
        <p:nvSpPr>
          <p:cNvPr id="54" name="Extract 53">
            <a:extLst>
              <a:ext uri="{FF2B5EF4-FFF2-40B4-BE49-F238E27FC236}">
                <a16:creationId xmlns:a16="http://schemas.microsoft.com/office/drawing/2014/main" id="{2F1D4D4D-544A-AB4E-8F4C-0318BFC43934}"/>
              </a:ext>
            </a:extLst>
          </p:cNvPr>
          <p:cNvSpPr/>
          <p:nvPr/>
        </p:nvSpPr>
        <p:spPr>
          <a:xfrm>
            <a:off x="2690167" y="3446093"/>
            <a:ext cx="407019" cy="358352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TextBox 63">
            <a:extLst>
              <a:ext uri="{FF2B5EF4-FFF2-40B4-BE49-F238E27FC236}">
                <a16:creationId xmlns:a16="http://schemas.microsoft.com/office/drawing/2014/main" id="{3CDD44D9-ADB0-874D-B10B-EBB9E424C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600" y="1937541"/>
            <a:ext cx="993961" cy="19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Drift mesh - Cathode</a:t>
            </a:r>
          </a:p>
        </p:txBody>
      </p:sp>
      <p:sp>
        <p:nvSpPr>
          <p:cNvPr id="56" name="TextBox 69">
            <a:extLst>
              <a:ext uri="{FF2B5EF4-FFF2-40B4-BE49-F238E27FC236}">
                <a16:creationId xmlns:a16="http://schemas.microsoft.com/office/drawing/2014/main" id="{CF12A23B-3297-0A43-A151-8C7419E5D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5074" y="2389299"/>
            <a:ext cx="523747" cy="31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err="1">
                <a:latin typeface="Arial" charset="0"/>
                <a:cs typeface="Arial" charset="0"/>
              </a:rPr>
              <a:t>E</a:t>
            </a:r>
            <a:r>
              <a:rPr lang="en-US" sz="1800" b="1" baseline="-25000" dirty="0" err="1">
                <a:latin typeface="Arial" charset="0"/>
                <a:cs typeface="Arial" charset="0"/>
              </a:rPr>
              <a:t>drift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sp>
        <p:nvSpPr>
          <p:cNvPr id="57" name="TextBox 70">
            <a:extLst>
              <a:ext uri="{FF2B5EF4-FFF2-40B4-BE49-F238E27FC236}">
                <a16:creationId xmlns:a16="http://schemas.microsoft.com/office/drawing/2014/main" id="{62369959-B913-184A-99F9-D57D094F1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7186" y="3421891"/>
            <a:ext cx="429906" cy="234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ampl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58" name="TextBox 79">
            <a:extLst>
              <a:ext uri="{FF2B5EF4-FFF2-40B4-BE49-F238E27FC236}">
                <a16:creationId xmlns:a16="http://schemas.microsoft.com/office/drawing/2014/main" id="{17576D62-B25E-6E41-B16F-D8CE5807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1673" y="3619536"/>
            <a:ext cx="405682" cy="15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avalance</a:t>
            </a:r>
            <a:endParaRPr lang="en-US" sz="6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F91ECF12-1664-634B-8374-851668E51243}"/>
              </a:ext>
            </a:extLst>
          </p:cNvPr>
          <p:cNvSpPr/>
          <p:nvPr/>
        </p:nvSpPr>
        <p:spPr>
          <a:xfrm>
            <a:off x="2877132" y="3023839"/>
            <a:ext cx="98779" cy="422254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0" name="TextBox 51">
            <a:extLst>
              <a:ext uri="{FF2B5EF4-FFF2-40B4-BE49-F238E27FC236}">
                <a16:creationId xmlns:a16="http://schemas.microsoft.com/office/drawing/2014/main" id="{2A6A229B-B37B-004C-A174-E4488C80A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122" y="2527337"/>
            <a:ext cx="942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900" dirty="0">
                <a:latin typeface="Arial" charset="0"/>
                <a:cs typeface="Arial" charset="0"/>
              </a:rPr>
              <a:t>Mesh support pillars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A653A4A-B2B6-8C4F-A261-CCDF100C2457}"/>
              </a:ext>
            </a:extLst>
          </p:cNvPr>
          <p:cNvCxnSpPr>
            <a:cxnSpLocks/>
          </p:cNvCxnSpPr>
          <p:nvPr/>
        </p:nvCxnSpPr>
        <p:spPr>
          <a:xfrm>
            <a:off x="1600200" y="2868929"/>
            <a:ext cx="206545" cy="231621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301B177-30DE-C647-9B51-3C7155BDCACB}"/>
              </a:ext>
            </a:extLst>
          </p:cNvPr>
          <p:cNvSpPr txBox="1"/>
          <p:nvPr/>
        </p:nvSpPr>
        <p:spPr>
          <a:xfrm>
            <a:off x="1645900" y="1664712"/>
            <a:ext cx="999064" cy="286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original type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FAAE168-02D1-BB46-8D6A-9C43C82ADE8B}"/>
              </a:ext>
            </a:extLst>
          </p:cNvPr>
          <p:cNvGrpSpPr/>
          <p:nvPr/>
        </p:nvGrpSpPr>
        <p:grpSpPr>
          <a:xfrm>
            <a:off x="4816938" y="1665484"/>
            <a:ext cx="4106968" cy="3043676"/>
            <a:chOff x="6573982" y="623992"/>
            <a:chExt cx="4431226" cy="3083088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12302AE-F1D9-1347-9578-6F352B86DA86}"/>
                </a:ext>
              </a:extLst>
            </p:cNvPr>
            <p:cNvSpPr/>
            <p:nvPr/>
          </p:nvSpPr>
          <p:spPr>
            <a:xfrm>
              <a:off x="6599896" y="709507"/>
              <a:ext cx="4405312" cy="299757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F7ACE7-482A-6B41-92E1-449F89362792}"/>
                </a:ext>
              </a:extLst>
            </p:cNvPr>
            <p:cNvSpPr/>
            <p:nvPr/>
          </p:nvSpPr>
          <p:spPr>
            <a:xfrm>
              <a:off x="6665362" y="2915345"/>
              <a:ext cx="4189820" cy="1982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Can 65">
              <a:extLst>
                <a:ext uri="{FF2B5EF4-FFF2-40B4-BE49-F238E27FC236}">
                  <a16:creationId xmlns:a16="http://schemas.microsoft.com/office/drawing/2014/main" id="{76F64894-5FC2-C44D-BE9F-D6759D9BE617}"/>
                </a:ext>
              </a:extLst>
            </p:cNvPr>
            <p:cNvSpPr/>
            <p:nvPr/>
          </p:nvSpPr>
          <p:spPr>
            <a:xfrm>
              <a:off x="10331455" y="2127338"/>
              <a:ext cx="523727" cy="788007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Can 66">
              <a:extLst>
                <a:ext uri="{FF2B5EF4-FFF2-40B4-BE49-F238E27FC236}">
                  <a16:creationId xmlns:a16="http://schemas.microsoft.com/office/drawing/2014/main" id="{A9508D7D-0B5B-724D-A20E-B2B316C019E3}"/>
                </a:ext>
              </a:extLst>
            </p:cNvPr>
            <p:cNvSpPr/>
            <p:nvPr/>
          </p:nvSpPr>
          <p:spPr>
            <a:xfrm>
              <a:off x="7974682" y="2127338"/>
              <a:ext cx="523727" cy="788007"/>
            </a:xfrm>
            <a:prstGeom prst="can">
              <a:avLst>
                <a:gd name="adj" fmla="val 5035"/>
              </a:avLst>
            </a:prstGeom>
            <a:gradFill flip="none" rotWithShape="1">
              <a:gsLst>
                <a:gs pos="51000">
                  <a:schemeClr val="bg1">
                    <a:lumMod val="50000"/>
                  </a:schemeClr>
                </a:gs>
                <a:gs pos="97000">
                  <a:srgbClr val="FFFFFF"/>
                </a:gs>
              </a:gsLst>
              <a:lin ang="0" scaled="0"/>
              <a:tileRect/>
            </a:gradFill>
            <a:scene3d>
              <a:camera prst="orthographicFront"/>
              <a:lightRig rig="threePt" dir="t">
                <a:rot lat="0" lon="0" rev="2940000"/>
              </a:lightRig>
            </a:scene3d>
            <a:sp3d prstMaterial="flat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BB8A7BD-71FD-414E-9FFB-38F0D145B13F}"/>
                </a:ext>
              </a:extLst>
            </p:cNvPr>
            <p:cNvSpPr/>
            <p:nvPr/>
          </p:nvSpPr>
          <p:spPr>
            <a:xfrm>
              <a:off x="6665362" y="3127393"/>
              <a:ext cx="4189820" cy="134939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86BE669-C789-5A45-A5FD-A56C9A38E7B8}"/>
                </a:ext>
              </a:extLst>
            </p:cNvPr>
            <p:cNvSpPr/>
            <p:nvPr/>
          </p:nvSpPr>
          <p:spPr>
            <a:xfrm>
              <a:off x="6992692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E3BDC57-C1A9-B141-A133-5037899441B3}"/>
                </a:ext>
              </a:extLst>
            </p:cNvPr>
            <p:cNvSpPr/>
            <p:nvPr/>
          </p:nvSpPr>
          <p:spPr>
            <a:xfrm>
              <a:off x="7254555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76F4443-885C-7842-8EA6-4489A33CE914}"/>
                </a:ext>
              </a:extLst>
            </p:cNvPr>
            <p:cNvSpPr/>
            <p:nvPr/>
          </p:nvSpPr>
          <p:spPr>
            <a:xfrm>
              <a:off x="7516419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701900F-4406-7B4D-8114-B6ABDBE2EF3B}"/>
                </a:ext>
              </a:extLst>
            </p:cNvPr>
            <p:cNvSpPr/>
            <p:nvPr/>
          </p:nvSpPr>
          <p:spPr>
            <a:xfrm>
              <a:off x="7778283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5F1B17D-1968-754B-9187-A5B43F2A468F}"/>
                </a:ext>
              </a:extLst>
            </p:cNvPr>
            <p:cNvSpPr/>
            <p:nvPr/>
          </p:nvSpPr>
          <p:spPr>
            <a:xfrm>
              <a:off x="8040147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71DB003-FCD9-B848-B127-FADEFF4C4833}"/>
                </a:ext>
              </a:extLst>
            </p:cNvPr>
            <p:cNvSpPr/>
            <p:nvPr/>
          </p:nvSpPr>
          <p:spPr>
            <a:xfrm>
              <a:off x="8302010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4621B6A-C1E1-1F4D-832E-442ABC55DAA1}"/>
                </a:ext>
              </a:extLst>
            </p:cNvPr>
            <p:cNvSpPr/>
            <p:nvPr/>
          </p:nvSpPr>
          <p:spPr>
            <a:xfrm>
              <a:off x="8563874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28DCE85-B8C0-044A-AA90-EEE0FBC34DD4}"/>
                </a:ext>
              </a:extLst>
            </p:cNvPr>
            <p:cNvSpPr/>
            <p:nvPr/>
          </p:nvSpPr>
          <p:spPr>
            <a:xfrm>
              <a:off x="8825738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9C1ACFD-6D48-1943-9608-8775AC6959C0}"/>
                </a:ext>
              </a:extLst>
            </p:cNvPr>
            <p:cNvSpPr/>
            <p:nvPr/>
          </p:nvSpPr>
          <p:spPr>
            <a:xfrm>
              <a:off x="9087602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747CCFB-AB77-F441-ACF7-1D76502F046F}"/>
                </a:ext>
              </a:extLst>
            </p:cNvPr>
            <p:cNvSpPr/>
            <p:nvPr/>
          </p:nvSpPr>
          <p:spPr>
            <a:xfrm>
              <a:off x="9349465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E92547F-C9C4-D046-9F52-108D8A03CFED}"/>
                </a:ext>
              </a:extLst>
            </p:cNvPr>
            <p:cNvSpPr/>
            <p:nvPr/>
          </p:nvSpPr>
          <p:spPr>
            <a:xfrm>
              <a:off x="9611329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16F769A-680E-3847-AED6-D8C0099B8894}"/>
                </a:ext>
              </a:extLst>
            </p:cNvPr>
            <p:cNvSpPr/>
            <p:nvPr/>
          </p:nvSpPr>
          <p:spPr>
            <a:xfrm>
              <a:off x="9873193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BF5107D2-E7A4-254E-ACAA-21D8723EF6A2}"/>
                </a:ext>
              </a:extLst>
            </p:cNvPr>
            <p:cNvSpPr/>
            <p:nvPr/>
          </p:nvSpPr>
          <p:spPr>
            <a:xfrm>
              <a:off x="10135057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2D5BA2E-9284-D84E-A0FC-09E175A3F559}"/>
                </a:ext>
              </a:extLst>
            </p:cNvPr>
            <p:cNvSpPr/>
            <p:nvPr/>
          </p:nvSpPr>
          <p:spPr>
            <a:xfrm>
              <a:off x="10396920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C4F7586-184F-B942-BB20-298155D647BB}"/>
                </a:ext>
              </a:extLst>
            </p:cNvPr>
            <p:cNvSpPr/>
            <p:nvPr/>
          </p:nvSpPr>
          <p:spPr>
            <a:xfrm>
              <a:off x="10658784" y="3046154"/>
              <a:ext cx="130932" cy="66093"/>
            </a:xfrm>
            <a:prstGeom prst="rect">
              <a:avLst/>
            </a:prstGeom>
            <a:solidFill>
              <a:srgbClr val="C0504D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8093001-69EF-F540-AC98-917EB1C27F04}"/>
                </a:ext>
              </a:extLst>
            </p:cNvPr>
            <p:cNvSpPr/>
            <p:nvPr/>
          </p:nvSpPr>
          <p:spPr>
            <a:xfrm>
              <a:off x="7123624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14B9CC5-3D7B-B749-9D3E-81EB4FFBCC6A}"/>
                </a:ext>
              </a:extLst>
            </p:cNvPr>
            <p:cNvSpPr/>
            <p:nvPr/>
          </p:nvSpPr>
          <p:spPr>
            <a:xfrm>
              <a:off x="7516419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213FD1F-ED9D-2644-9C48-2EF314B3B3DE}"/>
                </a:ext>
              </a:extLst>
            </p:cNvPr>
            <p:cNvSpPr/>
            <p:nvPr/>
          </p:nvSpPr>
          <p:spPr>
            <a:xfrm>
              <a:off x="7909215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7F523B8A-BC32-5F49-927F-2C4172F748C2}"/>
                </a:ext>
              </a:extLst>
            </p:cNvPr>
            <p:cNvSpPr/>
            <p:nvPr/>
          </p:nvSpPr>
          <p:spPr>
            <a:xfrm>
              <a:off x="8302010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70717F6-2979-FD4F-98BC-D9087C3C7495}"/>
                </a:ext>
              </a:extLst>
            </p:cNvPr>
            <p:cNvSpPr/>
            <p:nvPr/>
          </p:nvSpPr>
          <p:spPr>
            <a:xfrm>
              <a:off x="8694806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9D9DFB56-8BB0-714A-B88C-CBEA990CF231}"/>
                </a:ext>
              </a:extLst>
            </p:cNvPr>
            <p:cNvSpPr/>
            <p:nvPr/>
          </p:nvSpPr>
          <p:spPr>
            <a:xfrm>
              <a:off x="9087602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E8FE1FB3-FF5E-3D47-9D61-378A7F2B9EA6}"/>
                </a:ext>
              </a:extLst>
            </p:cNvPr>
            <p:cNvSpPr/>
            <p:nvPr/>
          </p:nvSpPr>
          <p:spPr>
            <a:xfrm>
              <a:off x="9480397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A50B5DB-B586-6D45-9B41-E6A67168D90F}"/>
                </a:ext>
              </a:extLst>
            </p:cNvPr>
            <p:cNvSpPr/>
            <p:nvPr/>
          </p:nvSpPr>
          <p:spPr>
            <a:xfrm>
              <a:off x="9873193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1E5E2E6-7A71-7C45-A13B-D2F51C3E2593}"/>
                </a:ext>
              </a:extLst>
            </p:cNvPr>
            <p:cNvSpPr/>
            <p:nvPr/>
          </p:nvSpPr>
          <p:spPr>
            <a:xfrm>
              <a:off x="10265988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DBC636F-EE9E-154E-93EE-745B71D737AE}"/>
                </a:ext>
              </a:extLst>
            </p:cNvPr>
            <p:cNvSpPr/>
            <p:nvPr/>
          </p:nvSpPr>
          <p:spPr>
            <a:xfrm>
              <a:off x="10658784" y="2254420"/>
              <a:ext cx="196398" cy="132185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D0EC5CFF-38EF-CF41-8A47-C969A77FCEF9}"/>
                </a:ext>
              </a:extLst>
            </p:cNvPr>
            <p:cNvSpPr/>
            <p:nvPr/>
          </p:nvSpPr>
          <p:spPr>
            <a:xfrm>
              <a:off x="6665362" y="932569"/>
              <a:ext cx="4189820" cy="66093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TextBox 39">
              <a:extLst>
                <a:ext uri="{FF2B5EF4-FFF2-40B4-BE49-F238E27FC236}">
                  <a16:creationId xmlns:a16="http://schemas.microsoft.com/office/drawing/2014/main" id="{7BA5A899-1B91-FA47-A3FD-1A0808F34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7190" y="1347717"/>
              <a:ext cx="50526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Arial" charset="0"/>
                  <a:cs typeface="Arial" charset="0"/>
                </a:rPr>
                <a:t>5 mm</a:t>
              </a:r>
            </a:p>
          </p:txBody>
        </p:sp>
        <p:sp>
          <p:nvSpPr>
            <p:cNvPr id="96" name="TextBox 43">
              <a:extLst>
                <a:ext uri="{FF2B5EF4-FFF2-40B4-BE49-F238E27FC236}">
                  <a16:creationId xmlns:a16="http://schemas.microsoft.com/office/drawing/2014/main" id="{2068D4A6-8510-B54F-94DE-38826CA160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7189" y="2452698"/>
              <a:ext cx="61497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Arial" charset="0"/>
                  <a:cs typeface="Arial" charset="0"/>
                </a:rPr>
                <a:t>128 </a:t>
              </a:r>
              <a:r>
                <a:rPr lang="el-GR" sz="1000" dirty="0">
                  <a:latin typeface="Arial" charset="0"/>
                  <a:cs typeface="Arial" charset="0"/>
                </a:rPr>
                <a:t>μ</a:t>
              </a:r>
              <a:r>
                <a:rPr lang="en-US" sz="1000" dirty="0">
                  <a:latin typeface="Arial" charset="0"/>
                  <a:cs typeface="Arial" charset="0"/>
                </a:rPr>
                <a:t>m</a:t>
              </a:r>
            </a:p>
          </p:txBody>
        </p:sp>
        <p:sp>
          <p:nvSpPr>
            <p:cNvPr id="97" name="TextBox 45">
              <a:extLst>
                <a:ext uri="{FF2B5EF4-FFF2-40B4-BE49-F238E27FC236}">
                  <a16:creationId xmlns:a16="http://schemas.microsoft.com/office/drawing/2014/main" id="{27D5DA22-A68C-9941-A48E-4CC080BB2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4682" y="2477483"/>
              <a:ext cx="5245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98" name="TextBox 47">
              <a:extLst>
                <a:ext uri="{FF2B5EF4-FFF2-40B4-BE49-F238E27FC236}">
                  <a16:creationId xmlns:a16="http://schemas.microsoft.com/office/drawing/2014/main" id="{344E53FC-9634-9D47-B6BF-84B6D43230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1455" y="2477483"/>
              <a:ext cx="5245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Arial" charset="0"/>
                  <a:cs typeface="Arial" charset="0"/>
                </a:rPr>
                <a:t>Pillar</a:t>
              </a:r>
            </a:p>
          </p:txBody>
        </p:sp>
        <p:sp>
          <p:nvSpPr>
            <p:cNvPr id="99" name="TextBox 48">
              <a:extLst>
                <a:ext uri="{FF2B5EF4-FFF2-40B4-BE49-F238E27FC236}">
                  <a16:creationId xmlns:a16="http://schemas.microsoft.com/office/drawing/2014/main" id="{52A8A56A-DEAB-704F-91C4-DEF43CDDE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3535" y="3335308"/>
              <a:ext cx="14927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Anode Readout Cu Strips</a:t>
              </a:r>
            </a:p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0.15 mm x 100 mm</a:t>
              </a:r>
            </a:p>
          </p:txBody>
        </p:sp>
        <p:sp>
          <p:nvSpPr>
            <p:cNvPr id="100" name="TextBox 51">
              <a:extLst>
                <a:ext uri="{FF2B5EF4-FFF2-40B4-BE49-F238E27FC236}">
                  <a16:creationId xmlns:a16="http://schemas.microsoft.com/office/drawing/2014/main" id="{4DF150DF-3135-FA40-8CFD-84DDED7201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8408" y="2027509"/>
              <a:ext cx="46679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  <a:cs typeface="Arial" charset="0"/>
                </a:rPr>
                <a:t>Mesh</a:t>
              </a: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4CBC3081-27A4-BA4A-AAC1-DBED415A10D2}"/>
                </a:ext>
              </a:extLst>
            </p:cNvPr>
            <p:cNvCxnSpPr>
              <a:endCxn id="86" idx="7"/>
            </p:cNvCxnSpPr>
            <p:nvPr/>
          </p:nvCxnSpPr>
          <p:spPr>
            <a:xfrm flipH="1">
              <a:off x="8076851" y="2127337"/>
              <a:ext cx="538850" cy="146440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912707D3-188F-3040-A3C4-F7BDD00CC818}"/>
                </a:ext>
              </a:extLst>
            </p:cNvPr>
            <p:cNvCxnSpPr/>
            <p:nvPr/>
          </p:nvCxnSpPr>
          <p:spPr>
            <a:xfrm rot="5400000">
              <a:off x="7859555" y="1048543"/>
              <a:ext cx="2851619" cy="2223114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ysDash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56">
              <a:extLst>
                <a:ext uri="{FF2B5EF4-FFF2-40B4-BE49-F238E27FC236}">
                  <a16:creationId xmlns:a16="http://schemas.microsoft.com/office/drawing/2014/main" id="{67027DA2-7340-A546-9E68-EC83FB7EAF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486268">
              <a:off x="9393351" y="1193743"/>
              <a:ext cx="90922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Charged track</a:t>
              </a:r>
            </a:p>
          </p:txBody>
        </p:sp>
        <p:sp>
          <p:nvSpPr>
            <p:cNvPr id="104" name="Extract 103">
              <a:extLst>
                <a:ext uri="{FF2B5EF4-FFF2-40B4-BE49-F238E27FC236}">
                  <a16:creationId xmlns:a16="http://schemas.microsoft.com/office/drawing/2014/main" id="{4144F447-1928-0242-8AEF-2CB60575BDA8}"/>
                </a:ext>
              </a:extLst>
            </p:cNvPr>
            <p:cNvSpPr/>
            <p:nvPr/>
          </p:nvSpPr>
          <p:spPr>
            <a:xfrm>
              <a:off x="9118972" y="2386605"/>
              <a:ext cx="492359" cy="462649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TextBox 63">
              <a:extLst>
                <a:ext uri="{FF2B5EF4-FFF2-40B4-BE49-F238E27FC236}">
                  <a16:creationId xmlns:a16="http://schemas.microsoft.com/office/drawing/2014/main" id="{595A878A-E718-3445-B5DA-CC5C7A3682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73982" y="832052"/>
              <a:ext cx="124906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  <a:cs typeface="Arial" charset="0"/>
                </a:rPr>
                <a:t>Drift mesh - Cathode</a:t>
              </a:r>
            </a:p>
          </p:txBody>
        </p:sp>
        <p:sp>
          <p:nvSpPr>
            <p:cNvPr id="106" name="TextBox 69">
              <a:extLst>
                <a:ext uri="{FF2B5EF4-FFF2-40B4-BE49-F238E27FC236}">
                  <a16:creationId xmlns:a16="http://schemas.microsoft.com/office/drawing/2014/main" id="{E9F79C04-4F80-EA42-8594-2FDEC66BF8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6890" y="1076026"/>
              <a:ext cx="4860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i="1" dirty="0" err="1">
                  <a:latin typeface="Arial" charset="0"/>
                  <a:cs typeface="Arial" charset="0"/>
                </a:rPr>
                <a:t>E</a:t>
              </a:r>
              <a:r>
                <a:rPr lang="en-US" sz="1200" b="1" baseline="-25000" dirty="0" err="1">
                  <a:latin typeface="Arial" charset="0"/>
                  <a:cs typeface="Arial" charset="0"/>
                </a:rPr>
                <a:t>drift</a:t>
              </a:r>
              <a:endParaRPr lang="en-US" sz="1200" b="1" dirty="0">
                <a:latin typeface="Arial" charset="0"/>
                <a:cs typeface="Arial" charset="0"/>
              </a:endParaRPr>
            </a:p>
          </p:txBody>
        </p:sp>
        <p:sp>
          <p:nvSpPr>
            <p:cNvPr id="107" name="TextBox 70">
              <a:extLst>
                <a:ext uri="{FF2B5EF4-FFF2-40B4-BE49-F238E27FC236}">
                  <a16:creationId xmlns:a16="http://schemas.microsoft.com/office/drawing/2014/main" id="{F5A2752E-7557-4944-A66A-7144714084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8232" y="2445814"/>
              <a:ext cx="52770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i="1" dirty="0" err="1">
                  <a:latin typeface="Arial" charset="0"/>
                  <a:cs typeface="Arial" charset="0"/>
                </a:rPr>
                <a:t>E</a:t>
              </a:r>
              <a:r>
                <a:rPr lang="en-US" sz="1200" b="1" baseline="-25000" dirty="0" err="1">
                  <a:latin typeface="Arial" charset="0"/>
                  <a:cs typeface="Arial" charset="0"/>
                </a:rPr>
                <a:t>ampl</a:t>
              </a:r>
              <a:endParaRPr lang="en-US" sz="1200" b="1" dirty="0">
                <a:latin typeface="Arial" charset="0"/>
                <a:cs typeface="Arial" charset="0"/>
              </a:endParaRPr>
            </a:p>
          </p:txBody>
        </p:sp>
        <p:sp>
          <p:nvSpPr>
            <p:cNvPr id="108" name="TextBox 66">
              <a:extLst>
                <a:ext uri="{FF2B5EF4-FFF2-40B4-BE49-F238E27FC236}">
                  <a16:creationId xmlns:a16="http://schemas.microsoft.com/office/drawing/2014/main" id="{273B2948-0150-DE49-AB59-095C6D9E8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11381" y="3081954"/>
              <a:ext cx="4219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>
                  <a:latin typeface="Arial" charset="0"/>
                  <a:cs typeface="Arial" charset="0"/>
                </a:rPr>
                <a:t>PCB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34739B0-A012-E449-8C74-275D499C9B65}"/>
                </a:ext>
              </a:extLst>
            </p:cNvPr>
            <p:cNvSpPr/>
            <p:nvPr/>
          </p:nvSpPr>
          <p:spPr>
            <a:xfrm>
              <a:off x="6992692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3F8AA0AA-1F44-B346-9D7D-408341E7586E}"/>
                </a:ext>
              </a:extLst>
            </p:cNvPr>
            <p:cNvSpPr/>
            <p:nvPr/>
          </p:nvSpPr>
          <p:spPr>
            <a:xfrm>
              <a:off x="7254555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EB98775-E98D-F040-B50A-C35604E0FC49}"/>
                </a:ext>
              </a:extLst>
            </p:cNvPr>
            <p:cNvSpPr/>
            <p:nvPr/>
          </p:nvSpPr>
          <p:spPr>
            <a:xfrm>
              <a:off x="7516419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E070168-52C2-B34A-A486-B712052922DF}"/>
                </a:ext>
              </a:extLst>
            </p:cNvPr>
            <p:cNvSpPr/>
            <p:nvPr/>
          </p:nvSpPr>
          <p:spPr>
            <a:xfrm>
              <a:off x="7778283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720B1DB1-F302-534C-96B7-FE7A265B9CAB}"/>
                </a:ext>
              </a:extLst>
            </p:cNvPr>
            <p:cNvSpPr/>
            <p:nvPr/>
          </p:nvSpPr>
          <p:spPr>
            <a:xfrm>
              <a:off x="8040147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E766A88F-A295-5143-930A-811E0989E672}"/>
                </a:ext>
              </a:extLst>
            </p:cNvPr>
            <p:cNvSpPr/>
            <p:nvPr/>
          </p:nvSpPr>
          <p:spPr>
            <a:xfrm>
              <a:off x="8302010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F536E233-B9CA-1140-B69B-60EAEF33AB1C}"/>
                </a:ext>
              </a:extLst>
            </p:cNvPr>
            <p:cNvSpPr/>
            <p:nvPr/>
          </p:nvSpPr>
          <p:spPr>
            <a:xfrm>
              <a:off x="8563874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819F83F3-D315-7F48-A1FD-77FB80344445}"/>
                </a:ext>
              </a:extLst>
            </p:cNvPr>
            <p:cNvSpPr/>
            <p:nvPr/>
          </p:nvSpPr>
          <p:spPr>
            <a:xfrm>
              <a:off x="8825738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356EFADD-E95A-8F42-8C76-401F6BE44B3E}"/>
                </a:ext>
              </a:extLst>
            </p:cNvPr>
            <p:cNvSpPr/>
            <p:nvPr/>
          </p:nvSpPr>
          <p:spPr>
            <a:xfrm>
              <a:off x="9087602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51C8D632-411C-A141-BB84-EAD34106D209}"/>
                </a:ext>
              </a:extLst>
            </p:cNvPr>
            <p:cNvSpPr/>
            <p:nvPr/>
          </p:nvSpPr>
          <p:spPr>
            <a:xfrm>
              <a:off x="9349465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E1578089-5A98-BF45-A677-137C1F2EBBF7}"/>
                </a:ext>
              </a:extLst>
            </p:cNvPr>
            <p:cNvSpPr/>
            <p:nvPr/>
          </p:nvSpPr>
          <p:spPr>
            <a:xfrm>
              <a:off x="9611329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59493232-BB75-314F-ACFF-C4E9A680E863}"/>
                </a:ext>
              </a:extLst>
            </p:cNvPr>
            <p:cNvSpPr/>
            <p:nvPr/>
          </p:nvSpPr>
          <p:spPr>
            <a:xfrm>
              <a:off x="9873193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D979DADE-5315-9344-9A4B-88513771F7C4}"/>
                </a:ext>
              </a:extLst>
            </p:cNvPr>
            <p:cNvSpPr/>
            <p:nvPr/>
          </p:nvSpPr>
          <p:spPr>
            <a:xfrm>
              <a:off x="10135057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7A81BB39-AC40-9B44-8BAE-80E3C5A40AAA}"/>
                </a:ext>
              </a:extLst>
            </p:cNvPr>
            <p:cNvSpPr/>
            <p:nvPr/>
          </p:nvSpPr>
          <p:spPr>
            <a:xfrm>
              <a:off x="10396920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0C7DF4A9-5601-894F-9DC4-6A45D053BC0F}"/>
                </a:ext>
              </a:extLst>
            </p:cNvPr>
            <p:cNvSpPr/>
            <p:nvPr/>
          </p:nvSpPr>
          <p:spPr>
            <a:xfrm>
              <a:off x="10658784" y="2849253"/>
              <a:ext cx="130932" cy="6609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  <a:p>
              <a:pPr algn="ctr">
                <a:defRPr/>
              </a:pPr>
              <a:endParaRPr lang="en-US" dirty="0"/>
            </a:p>
          </p:txBody>
        </p:sp>
        <p:sp>
          <p:nvSpPr>
            <p:cNvPr id="124" name="TextBox 92">
              <a:extLst>
                <a:ext uri="{FF2B5EF4-FFF2-40B4-BE49-F238E27FC236}">
                  <a16:creationId xmlns:a16="http://schemas.microsoft.com/office/drawing/2014/main" id="{BC735448-F4AC-A845-ACC3-C7103F09F5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0635" y="2855068"/>
              <a:ext cx="95410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 dirty="0">
                  <a:latin typeface="Arial" charset="0"/>
                  <a:cs typeface="Arial" charset="0"/>
                </a:rPr>
                <a:t>Insulating layer</a:t>
              </a:r>
            </a:p>
          </p:txBody>
        </p:sp>
        <p:sp>
          <p:nvSpPr>
            <p:cNvPr id="125" name="TextBox 93">
              <a:extLst>
                <a:ext uri="{FF2B5EF4-FFF2-40B4-BE49-F238E27FC236}">
                  <a16:creationId xmlns:a16="http://schemas.microsoft.com/office/drawing/2014/main" id="{A1A6EB38-77F6-5742-92E9-D68663F13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15701" y="3280231"/>
              <a:ext cx="10120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900" dirty="0">
                  <a:latin typeface="Arial" charset="0"/>
                  <a:cs typeface="Arial" charset="0"/>
                </a:rPr>
                <a:t>Resistive  Strips</a:t>
              </a:r>
            </a:p>
            <a:p>
              <a:pPr eaLnBrk="1" hangingPunct="1"/>
              <a:r>
                <a:rPr lang="en-US" sz="900" dirty="0">
                  <a:latin typeface="Arial" charset="0"/>
                  <a:cs typeface="Arial" charset="0"/>
                </a:rPr>
                <a:t>10 – 20 M</a:t>
              </a:r>
              <a:r>
                <a:rPr lang="el-GR" sz="900" dirty="0">
                  <a:latin typeface="Arial" charset="0"/>
                  <a:cs typeface="Arial" charset="0"/>
                </a:rPr>
                <a:t>Ω</a:t>
              </a:r>
              <a:r>
                <a:rPr lang="en-US" sz="900" dirty="0">
                  <a:latin typeface="Arial" charset="0"/>
                  <a:cs typeface="Arial" charset="0"/>
                </a:rPr>
                <a:t>/cm</a:t>
              </a: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6EA21C6D-664F-654D-BF1F-3EAFE31C00FD}"/>
                </a:ext>
              </a:extLst>
            </p:cNvPr>
            <p:cNvCxnSpPr>
              <a:endCxn id="118" idx="2"/>
            </p:cNvCxnSpPr>
            <p:nvPr/>
          </p:nvCxnSpPr>
          <p:spPr>
            <a:xfrm rot="5400000" flipH="1" flipV="1">
              <a:off x="9026132" y="2978179"/>
              <a:ext cx="451632" cy="325965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643223ED-6226-1D4E-992D-8EB80440F987}"/>
                </a:ext>
              </a:extLst>
            </p:cNvPr>
            <p:cNvCxnSpPr/>
            <p:nvPr/>
          </p:nvCxnSpPr>
          <p:spPr>
            <a:xfrm flipV="1">
              <a:off x="7189089" y="3068184"/>
              <a:ext cx="343696" cy="320824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203">
              <a:extLst>
                <a:ext uri="{FF2B5EF4-FFF2-40B4-BE49-F238E27FC236}">
                  <a16:creationId xmlns:a16="http://schemas.microsoft.com/office/drawing/2014/main" id="{99410314-7B4C-BE42-B65E-A11536120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8971" y="2655106"/>
              <a:ext cx="62228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UB-Scrip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avalance</a:t>
              </a:r>
            </a:p>
          </p:txBody>
        </p:sp>
        <p:sp>
          <p:nvSpPr>
            <p:cNvPr id="129" name="Extract 128">
              <a:extLst>
                <a:ext uri="{FF2B5EF4-FFF2-40B4-BE49-F238E27FC236}">
                  <a16:creationId xmlns:a16="http://schemas.microsoft.com/office/drawing/2014/main" id="{EC000944-0880-B147-9B9B-7891F025F18A}"/>
                </a:ext>
              </a:extLst>
            </p:cNvPr>
            <p:cNvSpPr/>
            <p:nvPr/>
          </p:nvSpPr>
          <p:spPr>
            <a:xfrm>
              <a:off x="10055952" y="2501988"/>
              <a:ext cx="225040" cy="337627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0" name="Extract 129">
              <a:extLst>
                <a:ext uri="{FF2B5EF4-FFF2-40B4-BE49-F238E27FC236}">
                  <a16:creationId xmlns:a16="http://schemas.microsoft.com/office/drawing/2014/main" id="{E694806F-1950-8D4C-94E4-83EC3115837B}"/>
                </a:ext>
              </a:extLst>
            </p:cNvPr>
            <p:cNvSpPr/>
            <p:nvPr/>
          </p:nvSpPr>
          <p:spPr>
            <a:xfrm>
              <a:off x="9668188" y="2396217"/>
              <a:ext cx="225039" cy="440645"/>
            </a:xfrm>
            <a:prstGeom prst="flowChartExtract">
              <a:avLst/>
            </a:prstGeom>
            <a:solidFill>
              <a:srgbClr val="FF0C0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29E759DE-23A9-6A47-AFE1-EF80BD5A4802}"/>
                </a:ext>
              </a:extLst>
            </p:cNvPr>
            <p:cNvSpPr/>
            <p:nvPr/>
          </p:nvSpPr>
          <p:spPr>
            <a:xfrm>
              <a:off x="9355815" y="2027510"/>
              <a:ext cx="82550" cy="368707"/>
            </a:xfrm>
            <a:custGeom>
              <a:avLst/>
              <a:gdLst>
                <a:gd name="connsiteX0" fmla="*/ 12700 w 82550"/>
                <a:gd name="connsiteY0" fmla="*/ 0 h 444500"/>
                <a:gd name="connsiteX1" fmla="*/ 12700 w 82550"/>
                <a:gd name="connsiteY1" fmla="*/ 0 h 444500"/>
                <a:gd name="connsiteX2" fmla="*/ 57150 w 82550"/>
                <a:gd name="connsiteY2" fmla="*/ 82550 h 444500"/>
                <a:gd name="connsiteX3" fmla="*/ 76200 w 82550"/>
                <a:gd name="connsiteY3" fmla="*/ 101600 h 444500"/>
                <a:gd name="connsiteX4" fmla="*/ 76200 w 82550"/>
                <a:gd name="connsiteY4" fmla="*/ 133350 h 444500"/>
                <a:gd name="connsiteX5" fmla="*/ 0 w 82550"/>
                <a:gd name="connsiteY5" fmla="*/ 241300 h 444500"/>
                <a:gd name="connsiteX6" fmla="*/ 31750 w 82550"/>
                <a:gd name="connsiteY6" fmla="*/ 298450 h 444500"/>
                <a:gd name="connsiteX7" fmla="*/ 31750 w 82550"/>
                <a:gd name="connsiteY7" fmla="*/ 298450 h 444500"/>
                <a:gd name="connsiteX8" fmla="*/ 82550 w 82550"/>
                <a:gd name="connsiteY8" fmla="*/ 374650 h 444500"/>
                <a:gd name="connsiteX9" fmla="*/ 6350 w 82550"/>
                <a:gd name="connsiteY9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444500">
                  <a:moveTo>
                    <a:pt x="12700" y="0"/>
                  </a:moveTo>
                  <a:lnTo>
                    <a:pt x="12700" y="0"/>
                  </a:lnTo>
                  <a:cubicBezTo>
                    <a:pt x="17831" y="10261"/>
                    <a:pt x="41008" y="63180"/>
                    <a:pt x="57150" y="82550"/>
                  </a:cubicBezTo>
                  <a:cubicBezTo>
                    <a:pt x="62899" y="89449"/>
                    <a:pt x="73047" y="93192"/>
                    <a:pt x="76200" y="101600"/>
                  </a:cubicBezTo>
                  <a:cubicBezTo>
                    <a:pt x="79916" y="111509"/>
                    <a:pt x="76200" y="122767"/>
                    <a:pt x="76200" y="133350"/>
                  </a:cubicBezTo>
                  <a:lnTo>
                    <a:pt x="0" y="241300"/>
                  </a:lnTo>
                  <a:cubicBezTo>
                    <a:pt x="34211" y="289195"/>
                    <a:pt x="31750" y="267542"/>
                    <a:pt x="31750" y="298450"/>
                  </a:cubicBezTo>
                  <a:lnTo>
                    <a:pt x="31750" y="298450"/>
                  </a:lnTo>
                  <a:lnTo>
                    <a:pt x="82550" y="374650"/>
                  </a:lnTo>
                  <a:lnTo>
                    <a:pt x="6350" y="44450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EAA53875-B2CC-0F46-871F-61BEDE25A15F}"/>
                </a:ext>
              </a:extLst>
            </p:cNvPr>
            <p:cNvSpPr/>
            <p:nvPr/>
          </p:nvSpPr>
          <p:spPr>
            <a:xfrm flipH="1">
              <a:off x="9719126" y="1531062"/>
              <a:ext cx="82550" cy="884204"/>
            </a:xfrm>
            <a:custGeom>
              <a:avLst/>
              <a:gdLst>
                <a:gd name="connsiteX0" fmla="*/ 12700 w 82550"/>
                <a:gd name="connsiteY0" fmla="*/ 0 h 444500"/>
                <a:gd name="connsiteX1" fmla="*/ 12700 w 82550"/>
                <a:gd name="connsiteY1" fmla="*/ 0 h 444500"/>
                <a:gd name="connsiteX2" fmla="*/ 57150 w 82550"/>
                <a:gd name="connsiteY2" fmla="*/ 82550 h 444500"/>
                <a:gd name="connsiteX3" fmla="*/ 76200 w 82550"/>
                <a:gd name="connsiteY3" fmla="*/ 101600 h 444500"/>
                <a:gd name="connsiteX4" fmla="*/ 76200 w 82550"/>
                <a:gd name="connsiteY4" fmla="*/ 133350 h 444500"/>
                <a:gd name="connsiteX5" fmla="*/ 0 w 82550"/>
                <a:gd name="connsiteY5" fmla="*/ 241300 h 444500"/>
                <a:gd name="connsiteX6" fmla="*/ 31750 w 82550"/>
                <a:gd name="connsiteY6" fmla="*/ 298450 h 444500"/>
                <a:gd name="connsiteX7" fmla="*/ 31750 w 82550"/>
                <a:gd name="connsiteY7" fmla="*/ 298450 h 444500"/>
                <a:gd name="connsiteX8" fmla="*/ 82550 w 82550"/>
                <a:gd name="connsiteY8" fmla="*/ 374650 h 444500"/>
                <a:gd name="connsiteX9" fmla="*/ 6350 w 82550"/>
                <a:gd name="connsiteY9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444500">
                  <a:moveTo>
                    <a:pt x="12700" y="0"/>
                  </a:moveTo>
                  <a:lnTo>
                    <a:pt x="12700" y="0"/>
                  </a:lnTo>
                  <a:cubicBezTo>
                    <a:pt x="17831" y="10261"/>
                    <a:pt x="41008" y="63180"/>
                    <a:pt x="57150" y="82550"/>
                  </a:cubicBezTo>
                  <a:cubicBezTo>
                    <a:pt x="62899" y="89449"/>
                    <a:pt x="73047" y="93192"/>
                    <a:pt x="76200" y="101600"/>
                  </a:cubicBezTo>
                  <a:cubicBezTo>
                    <a:pt x="79916" y="111509"/>
                    <a:pt x="76200" y="122767"/>
                    <a:pt x="76200" y="133350"/>
                  </a:cubicBezTo>
                  <a:lnTo>
                    <a:pt x="0" y="241300"/>
                  </a:lnTo>
                  <a:cubicBezTo>
                    <a:pt x="34211" y="289195"/>
                    <a:pt x="31750" y="267542"/>
                    <a:pt x="31750" y="298450"/>
                  </a:cubicBezTo>
                  <a:lnTo>
                    <a:pt x="31750" y="298450"/>
                  </a:lnTo>
                  <a:lnTo>
                    <a:pt x="82550" y="374650"/>
                  </a:lnTo>
                  <a:lnTo>
                    <a:pt x="6350" y="44450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6AD71396-22D6-734E-8029-CB7FBC420CCC}"/>
                </a:ext>
              </a:extLst>
            </p:cNvPr>
            <p:cNvSpPr/>
            <p:nvPr/>
          </p:nvSpPr>
          <p:spPr>
            <a:xfrm>
              <a:off x="10170719" y="1033084"/>
              <a:ext cx="82550" cy="1491128"/>
            </a:xfrm>
            <a:custGeom>
              <a:avLst/>
              <a:gdLst>
                <a:gd name="connsiteX0" fmla="*/ 12700 w 82550"/>
                <a:gd name="connsiteY0" fmla="*/ 0 h 444500"/>
                <a:gd name="connsiteX1" fmla="*/ 12700 w 82550"/>
                <a:gd name="connsiteY1" fmla="*/ 0 h 444500"/>
                <a:gd name="connsiteX2" fmla="*/ 57150 w 82550"/>
                <a:gd name="connsiteY2" fmla="*/ 82550 h 444500"/>
                <a:gd name="connsiteX3" fmla="*/ 76200 w 82550"/>
                <a:gd name="connsiteY3" fmla="*/ 101600 h 444500"/>
                <a:gd name="connsiteX4" fmla="*/ 76200 w 82550"/>
                <a:gd name="connsiteY4" fmla="*/ 133350 h 444500"/>
                <a:gd name="connsiteX5" fmla="*/ 0 w 82550"/>
                <a:gd name="connsiteY5" fmla="*/ 241300 h 444500"/>
                <a:gd name="connsiteX6" fmla="*/ 31750 w 82550"/>
                <a:gd name="connsiteY6" fmla="*/ 298450 h 444500"/>
                <a:gd name="connsiteX7" fmla="*/ 31750 w 82550"/>
                <a:gd name="connsiteY7" fmla="*/ 298450 h 444500"/>
                <a:gd name="connsiteX8" fmla="*/ 82550 w 82550"/>
                <a:gd name="connsiteY8" fmla="*/ 374650 h 444500"/>
                <a:gd name="connsiteX9" fmla="*/ 6350 w 82550"/>
                <a:gd name="connsiteY9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50" h="444500">
                  <a:moveTo>
                    <a:pt x="12700" y="0"/>
                  </a:moveTo>
                  <a:lnTo>
                    <a:pt x="12700" y="0"/>
                  </a:lnTo>
                  <a:cubicBezTo>
                    <a:pt x="17831" y="10261"/>
                    <a:pt x="41008" y="63180"/>
                    <a:pt x="57150" y="82550"/>
                  </a:cubicBezTo>
                  <a:cubicBezTo>
                    <a:pt x="62899" y="89449"/>
                    <a:pt x="73047" y="93192"/>
                    <a:pt x="76200" y="101600"/>
                  </a:cubicBezTo>
                  <a:cubicBezTo>
                    <a:pt x="79916" y="111509"/>
                    <a:pt x="76200" y="122767"/>
                    <a:pt x="76200" y="133350"/>
                  </a:cubicBezTo>
                  <a:lnTo>
                    <a:pt x="0" y="241300"/>
                  </a:lnTo>
                  <a:cubicBezTo>
                    <a:pt x="34211" y="289195"/>
                    <a:pt x="31750" y="267542"/>
                    <a:pt x="31750" y="298450"/>
                  </a:cubicBezTo>
                  <a:lnTo>
                    <a:pt x="31750" y="298450"/>
                  </a:lnTo>
                  <a:lnTo>
                    <a:pt x="82550" y="374650"/>
                  </a:lnTo>
                  <a:lnTo>
                    <a:pt x="6350" y="44450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1381921-ADAA-A44E-9393-5EBD8F14770C}"/>
                </a:ext>
              </a:extLst>
            </p:cNvPr>
            <p:cNvSpPr txBox="1"/>
            <p:nvPr/>
          </p:nvSpPr>
          <p:spPr>
            <a:xfrm>
              <a:off x="7123624" y="623992"/>
              <a:ext cx="1316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resistive type</a:t>
              </a:r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42CBE541-6014-0B40-8215-3D99D8E7792F}"/>
              </a:ext>
            </a:extLst>
          </p:cNvPr>
          <p:cNvSpPr txBox="1"/>
          <p:nvPr/>
        </p:nvSpPr>
        <p:spPr>
          <a:xfrm>
            <a:off x="1400755" y="2170979"/>
            <a:ext cx="171713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Giomataris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&amp; G.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Charpak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6" name="Group 171">
            <a:extLst>
              <a:ext uri="{FF2B5EF4-FFF2-40B4-BE49-F238E27FC236}">
                <a16:creationId xmlns:a16="http://schemas.microsoft.com/office/drawing/2014/main" id="{65629A5C-679B-8747-921D-A8AE00B4ABD7}"/>
              </a:ext>
            </a:extLst>
          </p:cNvPr>
          <p:cNvGrpSpPr>
            <a:grpSpLocks/>
          </p:cNvGrpSpPr>
          <p:nvPr/>
        </p:nvGrpSpPr>
        <p:grpSpPr bwMode="auto">
          <a:xfrm rot="19857683">
            <a:off x="6106316" y="1686879"/>
            <a:ext cx="2105771" cy="750957"/>
            <a:chOff x="3183123" y="5862932"/>
            <a:chExt cx="5134929" cy="861282"/>
          </a:xfrm>
        </p:grpSpPr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08AA6FB1-3A18-4448-A061-5117B99D29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6070719"/>
              <a:ext cx="5134929" cy="65349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</p:pic>
        <p:pic>
          <p:nvPicPr>
            <p:cNvPr id="138" name="Picture 174">
              <a:extLst>
                <a:ext uri="{FF2B5EF4-FFF2-40B4-BE49-F238E27FC236}">
                  <a16:creationId xmlns:a16="http://schemas.microsoft.com/office/drawing/2014/main" id="{1C2274F4-1B86-364F-A728-50A8E9A8F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5862932"/>
              <a:ext cx="4855494" cy="281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FBB02540-42F1-B649-A604-0EBC0C9E7DB6}"/>
              </a:ext>
            </a:extLst>
          </p:cNvPr>
          <p:cNvSpPr txBox="1"/>
          <p:nvPr/>
        </p:nvSpPr>
        <p:spPr>
          <a:xfrm>
            <a:off x="457200" y="4331970"/>
            <a:ext cx="3954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One of the two technologies used at the NSW upgrade of ATLAS</a:t>
            </a:r>
            <a:endParaRPr lang="el-GR" dirty="0">
              <a:solidFill>
                <a:srgbClr val="0432FF"/>
              </a:solidFill>
            </a:endParaRPr>
          </a:p>
        </p:txBody>
      </p:sp>
      <p:pic>
        <p:nvPicPr>
          <p:cNvPr id="140" name="Picture 139" descr="pyrforos">
            <a:extLst>
              <a:ext uri="{FF2B5EF4-FFF2-40B4-BE49-F238E27FC236}">
                <a16:creationId xmlns:a16="http://schemas.microsoft.com/office/drawing/2014/main" id="{84855502-B4D5-0A40-A71E-D3681C8F497C}"/>
              </a:ext>
            </a:extLst>
          </p:cNvPr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" name="Rectangle 141">
            <a:extLst>
              <a:ext uri="{FF2B5EF4-FFF2-40B4-BE49-F238E27FC236}">
                <a16:creationId xmlns:a16="http://schemas.microsoft.com/office/drawing/2014/main" id="{6BDAF7C0-8EE3-3A43-9DE0-B5989837BBA0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683D8C-08E3-3142-A1CA-5D5A25ABD8AC}"/>
              </a:ext>
            </a:extLst>
          </p:cNvPr>
          <p:cNvCxnSpPr/>
          <p:nvPr/>
        </p:nvCxnSpPr>
        <p:spPr>
          <a:xfrm rot="5400000">
            <a:off x="4418863" y="2624030"/>
            <a:ext cx="1063554" cy="1085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CC915D0B-5207-A043-8B2B-3754AA3067E6}"/>
              </a:ext>
            </a:extLst>
          </p:cNvPr>
          <p:cNvSpPr/>
          <p:nvPr/>
        </p:nvSpPr>
        <p:spPr>
          <a:xfrm>
            <a:off x="4959440" y="3280781"/>
            <a:ext cx="156287" cy="111953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38E471-C9C6-5D48-BB44-2B7238885075}"/>
              </a:ext>
            </a:extLst>
          </p:cNvPr>
          <p:cNvCxnSpPr/>
          <p:nvPr/>
        </p:nvCxnSpPr>
        <p:spPr>
          <a:xfrm rot="5400000">
            <a:off x="4770919" y="3611140"/>
            <a:ext cx="391836" cy="2171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E65B8BEC-B580-DE40-ABCA-F4B30BAC6058}"/>
              </a:ext>
            </a:extLst>
          </p:cNvPr>
          <p:cNvSpPr/>
          <p:nvPr/>
        </p:nvSpPr>
        <p:spPr>
          <a:xfrm>
            <a:off x="4934499" y="4060493"/>
            <a:ext cx="121351" cy="65248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F69094D-047A-DD46-BEAF-0FBD9D0C03FA}"/>
              </a:ext>
            </a:extLst>
          </p:cNvPr>
          <p:cNvSpPr/>
          <p:nvPr/>
        </p:nvSpPr>
        <p:spPr>
          <a:xfrm>
            <a:off x="4934499" y="3866109"/>
            <a:ext cx="121351" cy="652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67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C2E64-273E-7C42-B1DB-CA0166185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6482" y="-266230"/>
            <a:ext cx="4640317" cy="1143000"/>
          </a:xfrm>
        </p:spPr>
        <p:txBody>
          <a:bodyPr>
            <a:normAutofit/>
          </a:bodyPr>
          <a:lstStyle/>
          <a:p>
            <a:r>
              <a:rPr lang="en-US" sz="3200" dirty="0"/>
              <a:t>RD51 (2008 – today)</a:t>
            </a:r>
            <a:endParaRPr lang="el-GR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55167-D08E-1645-9A58-7ED9EEACA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76466"/>
            <a:ext cx="8229600" cy="5249393"/>
          </a:xfrm>
        </p:spPr>
        <p:txBody>
          <a:bodyPr>
            <a:normAutofit/>
          </a:bodyPr>
          <a:lstStyle/>
          <a:p>
            <a:r>
              <a:rPr lang="en-US" sz="2400" dirty="0"/>
              <a:t>Development of fast MPGD’s (PICOSEC)</a:t>
            </a:r>
          </a:p>
          <a:p>
            <a:endParaRPr lang="en-US" sz="2400" dirty="0"/>
          </a:p>
        </p:txBody>
      </p:sp>
      <p:pic>
        <p:nvPicPr>
          <p:cNvPr id="3074" name="Picture 2" descr="page9image860933472">
            <a:extLst>
              <a:ext uri="{FF2B5EF4-FFF2-40B4-BE49-F238E27FC236}">
                <a16:creationId xmlns:a16="http://schemas.microsoft.com/office/drawing/2014/main" id="{15E405A7-8C83-9643-A9C3-01F41A00C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349" y="1524653"/>
            <a:ext cx="4101610" cy="322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page23image861180032">
            <a:extLst>
              <a:ext uri="{FF2B5EF4-FFF2-40B4-BE49-F238E27FC236}">
                <a16:creationId xmlns:a16="http://schemas.microsoft.com/office/drawing/2014/main" id="{C2905E86-B8CE-BF4E-9109-D9206FE67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1" y="1780020"/>
            <a:ext cx="4742042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Oval 138">
            <a:extLst>
              <a:ext uri="{FF2B5EF4-FFF2-40B4-BE49-F238E27FC236}">
                <a16:creationId xmlns:a16="http://schemas.microsoft.com/office/drawing/2014/main" id="{EE25636E-09D9-2B43-8FE5-7AB00CDE695A}"/>
              </a:ext>
            </a:extLst>
          </p:cNvPr>
          <p:cNvSpPr/>
          <p:nvPr/>
        </p:nvSpPr>
        <p:spPr>
          <a:xfrm>
            <a:off x="5199730" y="2059635"/>
            <a:ext cx="1268730" cy="35433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43" name="Picture 4">
            <a:extLst>
              <a:ext uri="{FF2B5EF4-FFF2-40B4-BE49-F238E27FC236}">
                <a16:creationId xmlns:a16="http://schemas.microsoft.com/office/drawing/2014/main" id="{BD32DA49-98AE-1F4B-A9D4-2C4F7F8E35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0768" r="38275" b="10768"/>
          <a:stretch/>
        </p:blipFill>
        <p:spPr bwMode="auto">
          <a:xfrm>
            <a:off x="0" y="4602588"/>
            <a:ext cx="2349538" cy="211919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Rectangle 143">
            <a:extLst>
              <a:ext uri="{FF2B5EF4-FFF2-40B4-BE49-F238E27FC236}">
                <a16:creationId xmlns:a16="http://schemas.microsoft.com/office/drawing/2014/main" id="{2AA53D03-AB08-7149-A455-44C21AFE03C9}"/>
              </a:ext>
            </a:extLst>
          </p:cNvPr>
          <p:cNvSpPr/>
          <p:nvPr/>
        </p:nvSpPr>
        <p:spPr>
          <a:xfrm>
            <a:off x="5189220" y="5508294"/>
            <a:ext cx="281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</a:rPr>
              <a:t>RD51 DCS (Control and monitoring)</a:t>
            </a:r>
          </a:p>
        </p:txBody>
      </p:sp>
      <p:pic>
        <p:nvPicPr>
          <p:cNvPr id="145" name="Picture 2">
            <a:extLst>
              <a:ext uri="{FF2B5EF4-FFF2-40B4-BE49-F238E27FC236}">
                <a16:creationId xmlns:a16="http://schemas.microsoft.com/office/drawing/2014/main" id="{BC30DD6B-B52B-2646-8AA2-C689CA1E0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32407" y="4607006"/>
            <a:ext cx="2531083" cy="216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yrforos">
            <a:extLst>
              <a:ext uri="{FF2B5EF4-FFF2-40B4-BE49-F238E27FC236}">
                <a16:creationId xmlns:a16="http://schemas.microsoft.com/office/drawing/2014/main" id="{E7D36BAA-8FDD-B541-9A1C-C5D52675C287}"/>
              </a:ext>
            </a:extLst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4BEBEF0-13BE-8F4A-B52A-5F8877C34FF3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272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82459" y="2708275"/>
            <a:ext cx="431881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Thank you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for your patience</a:t>
            </a:r>
            <a:r>
              <a:rPr lang="el-GR" alt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...</a:t>
            </a:r>
          </a:p>
        </p:txBody>
      </p:sp>
    </p:spTree>
    <p:extLst>
      <p:ext uri="{BB962C8B-B14F-4D97-AF65-F5344CB8AC3E}">
        <p14:creationId xmlns:p14="http://schemas.microsoft.com/office/powerpoint/2010/main" val="100670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085850" y="902772"/>
            <a:ext cx="6972300" cy="5327895"/>
            <a:chOff x="0" y="1702872"/>
            <a:chExt cx="7205712" cy="5327895"/>
          </a:xfrm>
        </p:grpSpPr>
        <p:sp>
          <p:nvSpPr>
            <p:cNvPr id="5123" name="Rectangle 14"/>
            <p:cNvSpPr>
              <a:spLocks noChangeArrowheads="1"/>
            </p:cNvSpPr>
            <p:nvPr/>
          </p:nvSpPr>
          <p:spPr bwMode="auto">
            <a:xfrm>
              <a:off x="0" y="1702872"/>
              <a:ext cx="190915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5125" name="Text Box 16"/>
            <p:cNvSpPr txBox="1">
              <a:spLocks noChangeArrowheads="1"/>
            </p:cNvSpPr>
            <p:nvPr/>
          </p:nvSpPr>
          <p:spPr bwMode="auto">
            <a:xfrm>
              <a:off x="39375" y="5738105"/>
              <a:ext cx="7166337" cy="1292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dirty="0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TO A UNIQUE DIPLOMA EQUIVALENT 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dirty="0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TO</a:t>
              </a:r>
              <a:r>
                <a:rPr lang="el-GR" altLang="en-US" sz="2600" b="1" dirty="0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n-US" altLang="en-US" sz="2600" b="1" dirty="0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INTEGRATED MASTER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600" b="1" dirty="0">
                  <a:solidFill>
                    <a:srgbClr val="FF0000"/>
                  </a:solidFill>
                  <a:latin typeface="+mj-lt"/>
                  <a:cs typeface="Times New Roman" pitchFamily="18" charset="0"/>
                </a:rPr>
                <a:t>(300 ECTS)</a:t>
              </a:r>
              <a:endParaRPr lang="el-GR" altLang="en-US" sz="2600" b="1" dirty="0">
                <a:solidFill>
                  <a:srgbClr val="FF0000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364222" y="2077832"/>
              <a:ext cx="68021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FIVE (5)</a:t>
              </a:r>
              <a:r>
                <a:rPr lang="el-GR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YEARS OF STUDIES 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LEADING 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THROUGH</a:t>
              </a:r>
              <a:r>
                <a:rPr lang="el-GR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TWO</a:t>
              </a:r>
              <a:r>
                <a:rPr lang="el-GR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DIFFERENT DIRECTIONS</a:t>
              </a:r>
              <a:endParaRPr lang="el-GR" alt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067421" y="4134413"/>
              <a:ext cx="222854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APPLIED </a:t>
              </a:r>
            </a:p>
            <a:p>
              <a:pPr algn="ctr"/>
              <a:r>
                <a:rPr lang="en-US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MATHEMATICS</a:t>
              </a:r>
              <a:r>
                <a:rPr lang="el-GR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 </a:t>
              </a:r>
              <a:endParaRPr lang="el-GR" sz="2400" dirty="0">
                <a:solidFill>
                  <a:srgbClr val="00B050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399825" y="4133837"/>
              <a:ext cx="136708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APPLIED </a:t>
              </a:r>
            </a:p>
            <a:p>
              <a:r>
                <a:rPr lang="en-US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PHYSICS</a:t>
              </a:r>
              <a:r>
                <a:rPr lang="el-GR" altLang="en-US" sz="2400" b="1" dirty="0">
                  <a:solidFill>
                    <a:srgbClr val="00B050"/>
                  </a:solidFill>
                  <a:latin typeface="+mj-lt"/>
                  <a:cs typeface="Times New Roman" pitchFamily="18" charset="0"/>
                </a:rPr>
                <a:t> </a:t>
              </a:r>
              <a:endParaRPr lang="el-GR" sz="2400" dirty="0">
                <a:solidFill>
                  <a:srgbClr val="00B050"/>
                </a:solidFill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6" name="Straight Arrow Connector 5"/>
            <p:cNvCxnSpPr>
              <a:endCxn id="4" idx="0"/>
            </p:cNvCxnSpPr>
            <p:nvPr/>
          </p:nvCxnSpPr>
          <p:spPr bwMode="auto">
            <a:xfrm flipH="1">
              <a:off x="2181695" y="3314700"/>
              <a:ext cx="712404" cy="81971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7" name="Picture 10" descr="pyrforos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7150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232368" y="253691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rot="10800000" flipH="1" flipV="1">
            <a:off x="3063397" y="4184070"/>
            <a:ext cx="563893" cy="7530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283842" y="2486163"/>
            <a:ext cx="733425" cy="8858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5407301" y="4171369"/>
            <a:ext cx="592207" cy="76814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2712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 Box 14"/>
          <p:cNvSpPr txBox="1">
            <a:spLocks noChangeArrowheads="1"/>
          </p:cNvSpPr>
          <p:nvPr/>
        </p:nvSpPr>
        <p:spPr bwMode="auto">
          <a:xfrm>
            <a:off x="323850" y="5445125"/>
            <a:ext cx="8496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en-GB" altLang="en-US" sz="180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65493" y="1326793"/>
            <a:ext cx="8575196" cy="4940076"/>
            <a:chOff x="141668" y="888643"/>
            <a:chExt cx="8575196" cy="4940076"/>
          </a:xfrm>
        </p:grpSpPr>
        <p:sp>
          <p:nvSpPr>
            <p:cNvPr id="238607" name="Text Box 15"/>
            <p:cNvSpPr txBox="1">
              <a:spLocks noChangeArrowheads="1"/>
            </p:cNvSpPr>
            <p:nvPr/>
          </p:nvSpPr>
          <p:spPr bwMode="auto">
            <a:xfrm>
              <a:off x="141668" y="4259059"/>
              <a:ext cx="8575196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indent="0" eaLnBrk="1" hangingPunct="1">
                <a:spcBef>
                  <a:spcPct val="50000"/>
                </a:spcBef>
                <a:buClrTx/>
                <a:buNone/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Besides its own program of studies, the School offers courses </a:t>
              </a:r>
            </a:p>
            <a:p>
              <a:pPr marL="0" indent="0" eaLnBrk="1" hangingPunct="1">
                <a:spcBef>
                  <a:spcPct val="50000"/>
                </a:spcBef>
                <a:buClrTx/>
                <a:buNone/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on Mathematics, Physics, Mechanics and Humanities </a:t>
              </a:r>
            </a:p>
            <a:p>
              <a:pPr marL="0" indent="0" eaLnBrk="1" hangingPunct="1">
                <a:spcBef>
                  <a:spcPct val="50000"/>
                </a:spcBef>
                <a:buClrTx/>
                <a:buNone/>
              </a:pPr>
              <a:r>
                <a:rPr lang="en-US" altLang="en-US" sz="2400" b="1" dirty="0">
                  <a:solidFill>
                    <a:srgbClr val="0432FF"/>
                  </a:solidFill>
                  <a:latin typeface="+mj-lt"/>
                  <a:cs typeface="Times New Roman" pitchFamily="18" charset="0"/>
                </a:rPr>
                <a:t>to all the other Schools of NTUA</a:t>
              </a:r>
              <a:endParaRPr lang="el-GR" alt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41668" y="888643"/>
              <a:ext cx="8575196" cy="3087302"/>
              <a:chOff x="141668" y="334851"/>
              <a:chExt cx="8575196" cy="3087302"/>
            </a:xfrm>
          </p:grpSpPr>
          <p:sp>
            <p:nvSpPr>
              <p:cNvPr id="3" name="Rectangle 2"/>
              <p:cNvSpPr/>
              <p:nvPr/>
            </p:nvSpPr>
            <p:spPr bwMode="auto">
              <a:xfrm>
                <a:off x="3309870" y="334851"/>
                <a:ext cx="2228045" cy="120032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1" i="0" u="none" strike="noStrike" cap="none" normalizeH="0" baseline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+mj-lt"/>
                    <a:cs typeface="Times New Roman" pitchFamily="18" charset="0"/>
                  </a:rPr>
                  <a:t>S.A.M.P.S.</a:t>
                </a:r>
                <a:endParaRPr kumimoji="0" lang="el-GR" sz="240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l-GR" sz="2400" b="1" dirty="0">
                    <a:solidFill>
                      <a:srgbClr val="FFFF00"/>
                    </a:solidFill>
                    <a:latin typeface="+mj-lt"/>
                    <a:cs typeface="Times New Roman" pitchFamily="18" charset="0"/>
                    <a:sym typeface="Symbol" panose="05050102010706020507" pitchFamily="18" charset="2"/>
                  </a:rPr>
                  <a:t> </a:t>
                </a:r>
                <a:r>
                  <a:rPr lang="en-US" sz="2400" b="1" dirty="0">
                    <a:solidFill>
                      <a:srgbClr val="FFFF00"/>
                    </a:solidFill>
                    <a:latin typeface="+mj-lt"/>
                    <a:cs typeface="Times New Roman" pitchFamily="18" charset="0"/>
                  </a:rPr>
                  <a:t>7</a:t>
                </a:r>
                <a:r>
                  <a:rPr lang="el-GR" sz="2400" b="1" dirty="0">
                    <a:solidFill>
                      <a:srgbClr val="FFFF00"/>
                    </a:solidFill>
                    <a:latin typeface="+mj-lt"/>
                    <a:cs typeface="Times New Roman" pitchFamily="18" charset="0"/>
                  </a:rPr>
                  <a:t>0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1" i="0" u="none" strike="noStrike" cap="none" normalizeH="0" baseline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+mj-lt"/>
                    <a:cs typeface="Times New Roman" pitchFamily="18" charset="0"/>
                  </a:rPr>
                  <a:t>Staff members</a:t>
                </a:r>
                <a:endParaRPr kumimoji="0" lang="el-GR" sz="2400" b="1" i="0" u="none" strike="noStrike" cap="none" normalizeH="0" baseline="0" dirty="0">
                  <a:ln>
                    <a:noFill/>
                  </a:ln>
                  <a:solidFill>
                    <a:srgbClr val="FFFF00"/>
                  </a:solidFill>
                  <a:effectLst/>
                  <a:latin typeface="+mj-lt"/>
                  <a:cs typeface="Times New Roman" pitchFamily="18" charset="0"/>
                </a:endParaRPr>
              </a:p>
            </p:txBody>
          </p:sp>
          <p:cxnSp>
            <p:nvCxnSpPr>
              <p:cNvPr id="5" name="Straight Connector 4"/>
              <p:cNvCxnSpPr>
                <a:stCxn id="3" idx="2"/>
              </p:cNvCxnSpPr>
              <p:nvPr/>
            </p:nvCxnSpPr>
            <p:spPr bwMode="auto">
              <a:xfrm flipH="1">
                <a:off x="4417455" y="1535180"/>
                <a:ext cx="6438" cy="61559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" name="Straight Connector 6"/>
              <p:cNvCxnSpPr/>
              <p:nvPr/>
            </p:nvCxnSpPr>
            <p:spPr bwMode="auto">
              <a:xfrm>
                <a:off x="1184856" y="2150770"/>
                <a:ext cx="6645499" cy="2575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1184856" y="2150770"/>
                <a:ext cx="0" cy="2447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Connector 12"/>
              <p:cNvCxnSpPr/>
              <p:nvPr/>
            </p:nvCxnSpPr>
            <p:spPr bwMode="auto">
              <a:xfrm>
                <a:off x="3309870" y="2176528"/>
                <a:ext cx="0" cy="23182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7830355" y="2176528"/>
                <a:ext cx="0" cy="21894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Rectangle 17"/>
              <p:cNvSpPr/>
              <p:nvPr/>
            </p:nvSpPr>
            <p:spPr bwMode="auto">
              <a:xfrm>
                <a:off x="141668" y="2408349"/>
                <a:ext cx="1944708" cy="1000274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Division of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MATHEMATICS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384737" y="2421879"/>
                <a:ext cx="1777286" cy="1000274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Division of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PHYSICS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 bwMode="auto">
              <a:xfrm>
                <a:off x="5456346" y="2164300"/>
                <a:ext cx="0" cy="2447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25"/>
              <p:cNvSpPr/>
              <p:nvPr/>
            </p:nvSpPr>
            <p:spPr bwMode="auto">
              <a:xfrm>
                <a:off x="4580580" y="2421879"/>
                <a:ext cx="1777286" cy="1000274"/>
              </a:xfrm>
              <a:prstGeom prst="rect">
                <a:avLst/>
              </a:prstGeom>
              <a:solidFill>
                <a:srgbClr val="CC00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Division of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MECHANICS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6939578" y="2406201"/>
                <a:ext cx="1777286" cy="1000274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Division of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HUMANITIES</a:t>
                </a:r>
                <a:r>
                  <a:rPr kumimoji="0" lang="en-US" b="1" i="0" u="none" strike="noStrike" cap="none" normalizeH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  <a:cs typeface="Times New Roman" pitchFamily="18" charset="0"/>
                  </a:rPr>
                  <a:t> </a:t>
                </a: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Times New Roman" pitchFamily="18" charset="0"/>
                </a:endParaRPr>
              </a:p>
            </p:txBody>
          </p:sp>
        </p:grpSp>
      </p:grpSp>
      <p:pic>
        <p:nvPicPr>
          <p:cNvPr id="19" name="Picture 10" descr="pyrforos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2857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152525" y="19050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7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640738" y="1951745"/>
            <a:ext cx="6195927" cy="4401205"/>
          </a:xfrm>
          <a:prstGeom prst="rect">
            <a:avLst/>
          </a:prstGeom>
          <a:noFill/>
          <a:ln w="25400" cmpd="dbl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Think as a </a:t>
            </a:r>
            <a:r>
              <a:rPr lang="en-US" altLang="en-US" sz="28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Physicist</a:t>
            </a:r>
            <a:r>
              <a:rPr lang="en-US" altLang="en-US" sz="28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,</a:t>
            </a:r>
            <a:endParaRPr lang="el-GR" altLang="en-US" sz="28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l-GR" altLang="en-US" sz="2800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	</a:t>
            </a: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Calculate as a </a:t>
            </a: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rgbClr val="00B050"/>
                </a:solidFill>
                <a:latin typeface="+mj-lt"/>
                <a:cs typeface="Times New Roman" pitchFamily="18" charset="0"/>
              </a:rPr>
              <a:t>Mathematician</a:t>
            </a:r>
            <a:r>
              <a:rPr lang="en-US" altLang="en-US" sz="28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,</a:t>
            </a:r>
            <a:endParaRPr lang="el-GR" altLang="en-US" sz="28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l-GR" altLang="en-US" sz="2800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			</a:t>
            </a: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Act as an</a:t>
            </a: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Engineer</a:t>
            </a:r>
            <a:endParaRPr lang="el-GR" altLang="en-US" sz="28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l-GR" altLang="en-US" sz="2800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and don’t forget:</a:t>
            </a:r>
            <a:endParaRPr lang="el-GR" altLang="en-US" sz="2800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		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«</a:t>
            </a:r>
            <a:r>
              <a:rPr lang="en-US" altLang="en-US" sz="2800" i="1" dirty="0">
                <a:solidFill>
                  <a:srgbClr val="0432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HUMAN</a:t>
            </a:r>
            <a:r>
              <a:rPr lang="en-US" altLang="en-US" sz="2800" i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 is the measure of everything</a:t>
            </a:r>
            <a:r>
              <a:rPr lang="el-GR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»</a:t>
            </a: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			(Protagoras, 450 B.C.)</a:t>
            </a:r>
          </a:p>
        </p:txBody>
      </p:sp>
      <p:sp>
        <p:nvSpPr>
          <p:cNvPr id="4" name="Rectangle 3"/>
          <p:cNvSpPr/>
          <p:nvPr/>
        </p:nvSpPr>
        <p:spPr>
          <a:xfrm>
            <a:off x="1577130" y="1234901"/>
            <a:ext cx="6323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Research</a:t>
            </a:r>
            <a:r>
              <a:rPr lang="el-GR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– </a:t>
            </a:r>
            <a:r>
              <a:rPr lang="en-US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Divisions of the Schools</a:t>
            </a:r>
            <a:endParaRPr lang="el-GR" sz="32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75" y="47625"/>
            <a:ext cx="3152775" cy="1131746"/>
            <a:chOff x="28575" y="28575"/>
            <a:chExt cx="3152775" cy="1131746"/>
          </a:xfrm>
        </p:grpSpPr>
        <p:pic>
          <p:nvPicPr>
            <p:cNvPr id="6" name="Picture 5" descr="pyrforos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5" y="28575"/>
              <a:ext cx="1133362" cy="113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152525" y="190500"/>
              <a:ext cx="202882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School of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Applied Mathematical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and Physical Sciences </a:t>
              </a:r>
              <a:endParaRPr lang="el-GR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35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0774" y="1089026"/>
            <a:ext cx="49212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u="sng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Division of Mechanics</a:t>
            </a:r>
            <a:endParaRPr lang="el-GR" sz="2800" i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0825" y="1667993"/>
            <a:ext cx="7785279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Mechanics of continua,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Elasticity - Plasticity,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Mechanics of rigid bodies</a:t>
            </a:r>
            <a:r>
              <a:rPr lang="el-GR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, 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  <a:sym typeface="Symbol" panose="05050102010706020507" pitchFamily="18" charset="2"/>
              </a:rPr>
              <a:t>M</a:t>
            </a: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echanics of deformable bodies,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Fracture Mechanics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Fluid mechanics, 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Composite materials,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Computational Mechanics,</a:t>
            </a:r>
          </a:p>
          <a:p>
            <a:pPr marL="628650" indent="-447675">
              <a:lnSpc>
                <a:spcPct val="12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Biomechanics</a:t>
            </a:r>
            <a:endParaRPr lang="el-GR" sz="2400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8764" y="5921273"/>
            <a:ext cx="8465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+mj-lt"/>
                <a:cs typeface="Times New Roman" pitchFamily="18" charset="0"/>
              </a:rPr>
              <a:t>Analytical, experimental and numerical methods are developed and applied.</a:t>
            </a:r>
            <a:endParaRPr lang="el-GR" sz="2000" dirty="0">
              <a:solidFill>
                <a:srgbClr val="00B05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675" y="47625"/>
            <a:ext cx="3152775" cy="1131746"/>
            <a:chOff x="28575" y="28575"/>
            <a:chExt cx="3152775" cy="1131746"/>
          </a:xfrm>
        </p:grpSpPr>
        <p:pic>
          <p:nvPicPr>
            <p:cNvPr id="6" name="Picture 5" descr="pyrforos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5" y="28575"/>
              <a:ext cx="1133362" cy="113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1152525" y="190500"/>
              <a:ext cx="202882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School of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Applied Mathematical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and Physical Sciences </a:t>
              </a:r>
              <a:endParaRPr lang="el-GR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384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1 - Τίτλος"/>
          <p:cNvSpPr>
            <a:spLocks/>
          </p:cNvSpPr>
          <p:nvPr/>
        </p:nvSpPr>
        <p:spPr bwMode="auto">
          <a:xfrm>
            <a:off x="385021" y="1074738"/>
            <a:ext cx="244848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Restoration of stone monuments</a:t>
            </a:r>
            <a:endParaRPr lang="el-GR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24579" name="Object 4"/>
          <p:cNvGraphicFramePr>
            <a:graphicFrameLocks noChangeAspect="1"/>
          </p:cNvGraphicFramePr>
          <p:nvPr/>
        </p:nvGraphicFramePr>
        <p:xfrm>
          <a:off x="468313" y="1963738"/>
          <a:ext cx="227330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Φωτογραφία του Photo Editor" r:id="rId3" imgW="4390476" imgH="8745171" progId="">
                  <p:embed/>
                </p:oleObj>
              </mc:Choice>
              <mc:Fallback>
                <p:oleObj name="Φωτογραφία του Photo Editor" r:id="rId3" imgW="4390476" imgH="8745171" progId="">
                  <p:embed/>
                  <p:pic>
                    <p:nvPicPr>
                      <p:cNvPr id="2457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1093"/>
                      <a:stretch>
                        <a:fillRect/>
                      </a:stretch>
                    </p:blipFill>
                    <p:spPr bwMode="auto">
                      <a:xfrm>
                        <a:off x="468313" y="1963738"/>
                        <a:ext cx="2273300" cy="4525962"/>
                      </a:xfrm>
                      <a:prstGeom prst="rect">
                        <a:avLst/>
                      </a:prstGeom>
                      <a:noFill/>
                      <a:ln w="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1366" name="1 - Τίτλος"/>
          <p:cNvSpPr>
            <a:spLocks/>
          </p:cNvSpPr>
          <p:nvPr/>
        </p:nvSpPr>
        <p:spPr bwMode="auto">
          <a:xfrm>
            <a:off x="6343650" y="981075"/>
            <a:ext cx="266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Biomechanics of the </a:t>
            </a:r>
            <a:r>
              <a:rPr lang="en-US" b="1" dirty="0" err="1">
                <a:solidFill>
                  <a:srgbClr val="0432FF"/>
                </a:solidFill>
                <a:latin typeface="+mj-lt"/>
                <a:cs typeface="Times New Roman" pitchFamily="18" charset="0"/>
              </a:rPr>
              <a:t>musculo</a:t>
            </a:r>
            <a:r>
              <a:rPr lang="en-US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 - skeletal system</a:t>
            </a:r>
            <a:endParaRPr lang="el-GR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2" r="33965"/>
          <a:stretch>
            <a:fillRect/>
          </a:stretch>
        </p:blipFill>
        <p:spPr bwMode="auto">
          <a:xfrm>
            <a:off x="6835620" y="1924027"/>
            <a:ext cx="1730375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1"/>
          <p:cNvSpPr txBox="1">
            <a:spLocks noChangeArrowheads="1"/>
          </p:cNvSpPr>
          <p:nvPr/>
        </p:nvSpPr>
        <p:spPr bwMode="auto">
          <a:xfrm>
            <a:off x="3124989" y="2185653"/>
            <a:ext cx="30830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Mechanical response </a:t>
            </a:r>
            <a:endParaRPr lang="el-GR" altLang="en-US" sz="20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and mechanical properties</a:t>
            </a:r>
            <a:endParaRPr lang="el-GR" altLang="en-US" sz="20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" name="Picture 11" descr="intact-s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473" y="2980723"/>
            <a:ext cx="3141385" cy="23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378427" y="5646308"/>
            <a:ext cx="26762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en-US" altLang="en-US" sz="18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Stress distribution in the vertebrae</a:t>
            </a:r>
            <a:endParaRPr lang="el-GR" altLang="en-US" sz="18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3" name="Straight Arrow Connector 2"/>
          <p:cNvCxnSpPr>
            <a:stCxn id="8" idx="0"/>
          </p:cNvCxnSpPr>
          <p:nvPr/>
        </p:nvCxnSpPr>
        <p:spPr bwMode="auto">
          <a:xfrm flipH="1" flipV="1">
            <a:off x="4705350" y="5238366"/>
            <a:ext cx="0" cy="4079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4222751" y="193676"/>
            <a:ext cx="49212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400" b="1" u="sng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Division of Mechanics</a:t>
            </a:r>
            <a:endParaRPr lang="el-GR" sz="24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6675" y="47625"/>
            <a:ext cx="3152775" cy="1131746"/>
            <a:chOff x="28575" y="28575"/>
            <a:chExt cx="3152775" cy="1131746"/>
          </a:xfrm>
        </p:grpSpPr>
        <p:pic>
          <p:nvPicPr>
            <p:cNvPr id="12" name="Picture 11" descr="pyrforos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575" y="28575"/>
              <a:ext cx="1133362" cy="1131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152525" y="190500"/>
              <a:ext cx="202882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School of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Applied Mathematical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and Physical Sciences </a:t>
              </a:r>
              <a:endParaRPr lang="el-GR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656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ChangeArrowheads="1"/>
          </p:cNvSpPr>
          <p:nvPr/>
        </p:nvSpPr>
        <p:spPr bwMode="auto">
          <a:xfrm>
            <a:off x="184189" y="5956598"/>
            <a:ext cx="41544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tabLst>
                <a:tab pos="3619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eaLnBrk="0" hangingPunct="0">
              <a:spcBef>
                <a:spcPct val="20000"/>
              </a:spcBef>
              <a:buChar char="–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tabLst>
                <a:tab pos="3619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800" b="1" dirty="0">
                <a:solidFill>
                  <a:srgbClr val="002060"/>
                </a:solidFill>
                <a:latin typeface="+mj-lt"/>
              </a:rPr>
              <a:t>Dynamic/fatigue loading</a:t>
            </a:r>
            <a:endParaRPr lang="el-GR" altLang="en-US" sz="1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8676" name="Rectangle 10"/>
          <p:cNvSpPr>
            <a:spLocks noChangeArrowheads="1"/>
          </p:cNvSpPr>
          <p:nvPr/>
        </p:nvSpPr>
        <p:spPr bwMode="auto">
          <a:xfrm>
            <a:off x="1076325" y="1099780"/>
            <a:ext cx="75247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Laboratory for testing and materials (1892)</a:t>
            </a:r>
            <a:endParaRPr lang="el-GR" altLang="en-US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3365" y="5597108"/>
            <a:ext cx="6038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b="1" dirty="0">
                <a:solidFill>
                  <a:srgbClr val="002060"/>
                </a:solidFill>
                <a:latin typeface="+mj-lt"/>
              </a:rPr>
              <a:t>Testing structural elements without dimension scaling </a:t>
            </a:r>
            <a:endParaRPr lang="el-GR" altLang="en-US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6" t="44896" r="15625" b="25174"/>
          <a:stretch>
            <a:fillRect/>
          </a:stretch>
        </p:blipFill>
        <p:spPr bwMode="auto">
          <a:xfrm>
            <a:off x="300530" y="1644541"/>
            <a:ext cx="2756995" cy="3612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 descr="P42708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796" y="1629532"/>
            <a:ext cx="3413279" cy="255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619" y="4314825"/>
            <a:ext cx="3413834" cy="228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22751" y="203201"/>
            <a:ext cx="49212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400" b="1" u="sng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Division of Mechanics</a:t>
            </a:r>
            <a:endParaRPr lang="el-GR" sz="2400" i="1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3" name="Picture 12" descr="pyrforos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1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00" y="1095375"/>
            <a:ext cx="8642350" cy="516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THEORY</a:t>
            </a:r>
            <a:endParaRPr lang="el-G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Elementary Particles Theory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Condensed Matter Theory</a:t>
            </a:r>
            <a:endParaRPr lang="en-US" sz="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defRPr/>
            </a:pPr>
            <a:endParaRPr lang="en-US" sz="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defRPr/>
            </a:pPr>
            <a:endParaRPr lang="el-GR" sz="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Times New Roman" pitchFamily="18" charset="0"/>
              </a:rPr>
              <a:t>EXPERIMENT</a:t>
            </a:r>
            <a:endParaRPr lang="el-G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Experimental High-Energy Physics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Experimental Nuclear Physics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Laser Development and Applications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Optical Spectroscopy of Condensed Matter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Physics of Micro-Nano-electronics</a:t>
            </a:r>
            <a:endParaRPr lang="el-GR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  <a:p>
            <a:pPr marL="266700" indent="-26670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rgbClr val="0432FF"/>
                </a:solidFill>
                <a:latin typeface="+mj-lt"/>
                <a:cs typeface="Times New Roman" pitchFamily="18" charset="0"/>
              </a:rPr>
              <a:t>Dielectric Spectroscopy - Polymers</a:t>
            </a:r>
            <a:endParaRPr lang="en-GB" sz="2400" b="1" dirty="0">
              <a:solidFill>
                <a:srgbClr val="0432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 rot="19344325">
            <a:off x="5595766" y="4957220"/>
            <a:ext cx="337178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itchFamily="18" charset="0"/>
              </a:rPr>
              <a:t>Nanotechnology</a:t>
            </a:r>
            <a:endParaRPr lang="en-US" sz="3200" b="0" cap="none" spc="0" dirty="0">
              <a:ln w="0"/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9" name="Picture 8" descr="pyrforos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13671" y="120134"/>
            <a:ext cx="2910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u="sng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Division of Physics</a:t>
            </a:r>
            <a:endParaRPr lang="en-US" dirty="0"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71368" y="3409985"/>
            <a:ext cx="1460684" cy="400110"/>
            <a:chOff x="4563280" y="3521821"/>
            <a:chExt cx="1460684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5265423" y="3521821"/>
              <a:ext cx="7585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C0066"/>
                  </a:solidFill>
                  <a:latin typeface="+mj-lt"/>
                  <a:cs typeface="Times New Roman" pitchFamily="18" charset="0"/>
                </a:rPr>
                <a:t>CERN</a:t>
              </a:r>
              <a:endParaRPr lang="el-GR" sz="2000" b="1" dirty="0">
                <a:solidFill>
                  <a:srgbClr val="CC0066"/>
                </a:solidFill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4563280" y="3747941"/>
              <a:ext cx="695459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" name="Group 4"/>
          <p:cNvGrpSpPr/>
          <p:nvPr/>
        </p:nvGrpSpPr>
        <p:grpSpPr>
          <a:xfrm>
            <a:off x="5371368" y="3862006"/>
            <a:ext cx="3019730" cy="400110"/>
            <a:chOff x="3970047" y="3931799"/>
            <a:chExt cx="3019730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4662665" y="3931799"/>
              <a:ext cx="23271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C0066"/>
                  </a:solidFill>
                  <a:latin typeface="+mj-lt"/>
                  <a:cs typeface="Times New Roman" pitchFamily="18" charset="0"/>
                </a:rPr>
                <a:t>N.C.S.R. </a:t>
              </a:r>
              <a:r>
                <a:rPr lang="en-US" sz="2000" b="1" dirty="0" err="1">
                  <a:solidFill>
                    <a:srgbClr val="CC0066"/>
                  </a:solidFill>
                  <a:latin typeface="+mj-lt"/>
                  <a:cs typeface="Times New Roman" pitchFamily="18" charset="0"/>
                </a:rPr>
                <a:t>Demokritos</a:t>
              </a:r>
              <a:endParaRPr lang="el-GR" sz="2000" b="1" dirty="0">
                <a:solidFill>
                  <a:srgbClr val="CC0066"/>
                </a:solidFill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3970047" y="4129344"/>
              <a:ext cx="695459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C0066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9389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74A13-E010-DD4F-803F-5B2E84C73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3724" y="-171640"/>
            <a:ext cx="4903076" cy="1143000"/>
          </a:xfrm>
        </p:spPr>
        <p:txBody>
          <a:bodyPr>
            <a:noAutofit/>
          </a:bodyPr>
          <a:lstStyle/>
          <a:p>
            <a:r>
              <a:rPr lang="en-US" sz="3200" dirty="0"/>
              <a:t>NTUA – HEP Lab &amp; CERN</a:t>
            </a:r>
            <a:endParaRPr lang="el-GR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6BE7F-98F1-394D-A1FD-8557723FA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6671"/>
            <a:ext cx="8445062" cy="5249393"/>
          </a:xfrm>
        </p:spPr>
        <p:txBody>
          <a:bodyPr>
            <a:normAutofit/>
          </a:bodyPr>
          <a:lstStyle/>
          <a:p>
            <a:r>
              <a:rPr lang="en-US" sz="2400" dirty="0"/>
              <a:t>The NTUA HEP-Lab involvement at CERN dates back to the 70’s</a:t>
            </a:r>
          </a:p>
          <a:p>
            <a:pPr lvl="1"/>
            <a:r>
              <a:rPr lang="en-US" sz="2000" dirty="0"/>
              <a:t>R806/R808       (ISR)</a:t>
            </a:r>
          </a:p>
          <a:p>
            <a:pPr lvl="1"/>
            <a:r>
              <a:rPr lang="en-US" sz="2000" dirty="0"/>
              <a:t>NA14/NA14’    (SPS)</a:t>
            </a:r>
          </a:p>
          <a:p>
            <a:pPr lvl="1"/>
            <a:r>
              <a:rPr lang="en-US" sz="2000" dirty="0"/>
              <a:t>DELPHI              (LEP)</a:t>
            </a:r>
          </a:p>
          <a:p>
            <a:endParaRPr lang="en-US" sz="2400" dirty="0"/>
          </a:p>
          <a:p>
            <a:r>
              <a:rPr lang="en-US" sz="2400" dirty="0"/>
              <a:t>Today the NTUA HEP-Lab is involved in ATLAS &amp; CMS experiments at LHC and the RD51 collaboration</a:t>
            </a:r>
          </a:p>
          <a:p>
            <a:pPr lvl="1"/>
            <a:r>
              <a:rPr lang="en-US" sz="2000" dirty="0"/>
              <a:t>Contribution to the HW and running of the experiments</a:t>
            </a:r>
          </a:p>
          <a:p>
            <a:pPr lvl="1"/>
            <a:r>
              <a:rPr lang="en-US" sz="2000" dirty="0"/>
              <a:t>Contributions to the Physics program of the experiments (Higgs, top, heavy </a:t>
            </a:r>
            <a:r>
              <a:rPr lang="en-US" sz="2000" dirty="0" err="1"/>
              <a:t>flavours</a:t>
            </a:r>
            <a:r>
              <a:rPr lang="en-US" sz="2000" dirty="0"/>
              <a:t>, SUSY…)</a:t>
            </a:r>
          </a:p>
          <a:p>
            <a:pPr lvl="1"/>
            <a:endParaRPr lang="en-US" sz="2000" dirty="0"/>
          </a:p>
          <a:p>
            <a:r>
              <a:rPr lang="en-US" sz="2400" dirty="0"/>
              <a:t>5 faculty members and many PhD &amp; MSc students</a:t>
            </a:r>
            <a:endParaRPr lang="el-GR" sz="2400" dirty="0"/>
          </a:p>
        </p:txBody>
      </p:sp>
      <p:pic>
        <p:nvPicPr>
          <p:cNvPr id="4" name="Picture 3" descr="pyrforos">
            <a:extLst>
              <a:ext uri="{FF2B5EF4-FFF2-40B4-BE49-F238E27FC236}">
                <a16:creationId xmlns:a16="http://schemas.microsoft.com/office/drawing/2014/main" id="{480AB73B-9DB4-BF49-B239-3F5A671FBA74}"/>
              </a:ext>
            </a:extLst>
          </p:cNvPr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47625"/>
            <a:ext cx="1133362" cy="113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C4D06EB-FAD0-384B-B28D-2165C9B8415B}"/>
              </a:ext>
            </a:extLst>
          </p:cNvPr>
          <p:cNvSpPr/>
          <p:nvPr/>
        </p:nvSpPr>
        <p:spPr>
          <a:xfrm>
            <a:off x="1190625" y="209550"/>
            <a:ext cx="20288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 of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Applied Mathematical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Physical Sciences </a:t>
            </a:r>
            <a:endParaRPr lang="el-GR" altLang="en-US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3555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1047</TotalTime>
  <Words>695</Words>
  <Application>Microsoft Macintosh PowerPoint</Application>
  <PresentationFormat>On-screen Show (4:3)</PresentationFormat>
  <Paragraphs>196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Symbol</vt:lpstr>
      <vt:lpstr>Times New Roman</vt:lpstr>
      <vt:lpstr>Wingdings</vt:lpstr>
      <vt:lpstr>Default Theme</vt:lpstr>
      <vt:lpstr>Φωτογραφία του Photo Editor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NTUA – HEP Lab &amp; CERN</vt:lpstr>
      <vt:lpstr>ATLAS (1999 – today)</vt:lpstr>
      <vt:lpstr>ATLAS (1999 – today)</vt:lpstr>
      <vt:lpstr>CMS (2016 – today) </vt:lpstr>
      <vt:lpstr>RD51 (2008 – today)</vt:lpstr>
      <vt:lpstr>RD51 (2008 – today)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Yorgos Tsipolitis</dc:creator>
  <cp:lastModifiedBy>Yorgos Tsipolitis</cp:lastModifiedBy>
  <cp:revision>23</cp:revision>
  <dcterms:created xsi:type="dcterms:W3CDTF">2023-01-16T09:23:27Z</dcterms:created>
  <dcterms:modified xsi:type="dcterms:W3CDTF">2023-01-17T19:20:01Z</dcterms:modified>
</cp:coreProperties>
</file>