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57" r:id="rId3"/>
    <p:sldId id="580" r:id="rId4"/>
    <p:sldId id="581" r:id="rId5"/>
    <p:sldId id="468" r:id="rId6"/>
    <p:sldId id="582" r:id="rId7"/>
    <p:sldId id="578" r:id="rId8"/>
  </p:sldIdLst>
  <p:sldSz cx="12192000" cy="6858000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5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144" userDrawn="1">
          <p15:clr>
            <a:srgbClr val="A4A3A4"/>
          </p15:clr>
        </p15:guide>
        <p15:guide id="2" pos="1630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33CCCC"/>
    <a:srgbClr val="99FF66"/>
    <a:srgbClr val="7C4D07"/>
    <a:srgbClr val="A57C5C"/>
    <a:srgbClr val="FF0000"/>
    <a:srgbClr val="0075C9"/>
    <a:srgbClr val="F1F1F1"/>
    <a:srgbClr val="E0E0E0"/>
    <a:srgbClr val="E1E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202B0CA-FC54-4496-8BCA-5EF66A818D29}" styleName="Σκούρο στυλ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660B408-B3CF-4A94-85FC-2B1E0A45F4A2}" styleName="Σκούρο στυλ 2 - Έμφαση 1/Έμφαση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Μεσαίο στυλ 3 - Έμφαση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3" autoAdjust="0"/>
    <p:restoredTop sz="94713" autoAdjust="0"/>
  </p:normalViewPr>
  <p:slideViewPr>
    <p:cSldViewPr snapToGrid="0">
      <p:cViewPr varScale="1">
        <p:scale>
          <a:sx n="105" d="100"/>
          <a:sy n="105" d="100"/>
        </p:scale>
        <p:origin x="906" y="114"/>
      </p:cViewPr>
      <p:guideLst>
        <p:guide orient="horz" pos="436"/>
        <p:guide pos="55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2790" y="-84"/>
      </p:cViewPr>
      <p:guideLst>
        <p:guide orient="horz" pos="4144"/>
        <p:guide pos="1630"/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805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5" y="1"/>
            <a:ext cx="2971800" cy="49805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2BCAFC7A-71DD-4C2C-B63D-60FDC7DD5449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71800" cy="4980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5" y="9428585"/>
            <a:ext cx="2971800" cy="4980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A6FC261-E491-4C42-A663-B95247CC46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31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805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1"/>
            <a:ext cx="2971800" cy="49805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85ECAFD-F005-4163-B10D-85806DC43F93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77193"/>
            <a:ext cx="5486400" cy="390861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71800" cy="4980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9428585"/>
            <a:ext cx="2971800" cy="4980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33E963C-1534-4F8D-B2A7-66D81AA259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50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2438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92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48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400" cap="small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276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4033" y="331651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2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Picture Placeholder 2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7423149" cy="5826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81240" y="2195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62090" y="4100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3" r:id="rId14"/>
    <p:sldLayoutId id="2147483665" r:id="rId15"/>
    <p:sldLayoutId id="2147483669" r:id="rId16"/>
    <p:sldLayoutId id="2147483670" r:id="rId17"/>
    <p:sldLayoutId id="2147483658" r:id="rId18"/>
    <p:sldLayoutId id="2147483659" r:id="rId19"/>
  </p:sldLayoutIdLst>
  <p:transition>
    <p:fade/>
  </p:transition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5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1873" y="2239880"/>
            <a:ext cx="88087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36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SMME – NTUA: Potential Contribution and Support to the FCC </a:t>
            </a:r>
            <a:endParaRPr lang="pt-BR" sz="2800" b="1" i="1" baseline="30000" dirty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5728BFBA-4ACB-1D19-B604-481F28AF7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9493" y="400431"/>
            <a:ext cx="7936992" cy="132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B8855C-FCAD-D4EE-EF8C-D641846FCCBB}"/>
              </a:ext>
            </a:extLst>
          </p:cNvPr>
          <p:cNvSpPr txBox="1"/>
          <p:nvPr/>
        </p:nvSpPr>
        <p:spPr>
          <a:xfrm>
            <a:off x="1279493" y="3782484"/>
            <a:ext cx="70937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Presentation:</a:t>
            </a:r>
          </a:p>
          <a:p>
            <a:r>
              <a:rPr lang="en-US" sz="2000" b="1" dirty="0"/>
              <a:t>Prof. Andreas Benardos  </a:t>
            </a:r>
          </a:p>
          <a:p>
            <a:r>
              <a:rPr lang="en-US" sz="2000" b="1" dirty="0"/>
              <a:t>Prof. Pavlos </a:t>
            </a:r>
            <a:r>
              <a:rPr lang="en-US" sz="2000" b="1" dirty="0" err="1"/>
              <a:t>Nomikos</a:t>
            </a:r>
            <a:r>
              <a:rPr lang="en-US" sz="2000" b="1" dirty="0"/>
              <a:t> 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31E5856-16DD-E56E-68A5-BF93F9FB9F68}"/>
              </a:ext>
            </a:extLst>
          </p:cNvPr>
          <p:cNvGrpSpPr/>
          <p:nvPr/>
        </p:nvGrpSpPr>
        <p:grpSpPr>
          <a:xfrm>
            <a:off x="1435723" y="4910328"/>
            <a:ext cx="8787270" cy="1786553"/>
            <a:chOff x="1638773" y="3911880"/>
            <a:chExt cx="9485147" cy="223799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B96CDC1-F7C9-58A5-2BFF-BA170E9EA6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69667" y="3911880"/>
              <a:ext cx="3154253" cy="223799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6B2E820-5E8C-6502-96EC-DBD195160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17411" y="3911880"/>
              <a:ext cx="3154254" cy="2237993"/>
            </a:xfrm>
            <a:prstGeom prst="rect">
              <a:avLst/>
            </a:prstGeom>
          </p:spPr>
        </p:pic>
        <p:pic>
          <p:nvPicPr>
            <p:cNvPr id="11" name="Picture 4" descr="Undergraduate Studies">
              <a:extLst>
                <a:ext uri="{FF2B5EF4-FFF2-40B4-BE49-F238E27FC236}">
                  <a16:creationId xmlns:a16="http://schemas.microsoft.com/office/drawing/2014/main" id="{4D6B4F99-7167-5F91-9F88-CA1378A482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8773" y="3911880"/>
              <a:ext cx="3154254" cy="22379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.1. Environmental Engineering and Geo-Environment">
            <a:extLst>
              <a:ext uri="{FF2B5EF4-FFF2-40B4-BE49-F238E27FC236}">
                <a16:creationId xmlns:a16="http://schemas.microsoft.com/office/drawing/2014/main" id="{19D18B95-87A7-1B02-6496-0923144AE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5822" y="2230990"/>
            <a:ext cx="2214562" cy="161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41590E-6E63-C47E-6E00-9A4CB1756A47}"/>
              </a:ext>
            </a:extLst>
          </p:cNvPr>
          <p:cNvSpPr txBox="1"/>
          <p:nvPr/>
        </p:nvSpPr>
        <p:spPr>
          <a:xfrm>
            <a:off x="791940" y="1560176"/>
            <a:ext cx="33623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1" i="0">
                <a:solidFill>
                  <a:srgbClr val="444444"/>
                </a:solidFill>
                <a:effectLst/>
                <a:latin typeface="Roboto Condensed" panose="02000000000000000000" pitchFamily="2" charset="0"/>
              </a:defRPr>
            </a:lvl1pPr>
          </a:lstStyle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Environmental Engineering and Geo-Environment</a:t>
            </a:r>
          </a:p>
        </p:txBody>
      </p:sp>
      <p:pic>
        <p:nvPicPr>
          <p:cNvPr id="6" name="Picture 4" descr="2.2. Mining Engineering">
            <a:extLst>
              <a:ext uri="{FF2B5EF4-FFF2-40B4-BE49-F238E27FC236}">
                <a16:creationId xmlns:a16="http://schemas.microsoft.com/office/drawing/2014/main" id="{8F437365-EE0A-1787-D41F-9A34BCFBF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5421" y="2206507"/>
            <a:ext cx="2214563" cy="161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73163B-02F1-D1E1-C84D-63045CF715AA}"/>
              </a:ext>
            </a:extLst>
          </p:cNvPr>
          <p:cNvSpPr txBox="1"/>
          <p:nvPr/>
        </p:nvSpPr>
        <p:spPr>
          <a:xfrm>
            <a:off x="4405091" y="1837175"/>
            <a:ext cx="2435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chemeClr val="tx1">
                    <a:lumMod val="75000"/>
                  </a:schemeClr>
                </a:solidFill>
                <a:effectLst/>
                <a:latin typeface="Roboto Condensed" panose="02000000000000000000" pitchFamily="2" charset="0"/>
              </a:rPr>
              <a:t>Mining Engineering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90E440-D9FB-6145-FA07-70853FCD0376}"/>
              </a:ext>
            </a:extLst>
          </p:cNvPr>
          <p:cNvSpPr txBox="1"/>
          <p:nvPr/>
        </p:nvSpPr>
        <p:spPr>
          <a:xfrm>
            <a:off x="7926959" y="1837175"/>
            <a:ext cx="1800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chemeClr val="tx1">
                    <a:lumMod val="75000"/>
                  </a:schemeClr>
                </a:solidFill>
                <a:effectLst/>
                <a:latin typeface="Roboto Condensed" panose="02000000000000000000" pitchFamily="2" charset="0"/>
              </a:rPr>
              <a:t>Geotechnology</a:t>
            </a:r>
          </a:p>
        </p:txBody>
      </p:sp>
      <p:pic>
        <p:nvPicPr>
          <p:cNvPr id="9" name="Picture 6" descr="2.3. Geotechnology">
            <a:extLst>
              <a:ext uri="{FF2B5EF4-FFF2-40B4-BE49-F238E27FC236}">
                <a16:creationId xmlns:a16="http://schemas.microsoft.com/office/drawing/2014/main" id="{226446E1-6C92-B6BB-2399-E52CDAB7A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6959" y="2230990"/>
            <a:ext cx="2214564" cy="161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AE2945-F49E-1B9C-85CF-75516D500BEF}"/>
              </a:ext>
            </a:extLst>
          </p:cNvPr>
          <p:cNvSpPr txBox="1"/>
          <p:nvPr/>
        </p:nvSpPr>
        <p:spPr>
          <a:xfrm>
            <a:off x="2901728" y="4077041"/>
            <a:ext cx="30067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chemeClr val="tx1">
                    <a:lumMod val="75000"/>
                  </a:schemeClr>
                </a:solidFill>
                <a:effectLst/>
                <a:latin typeface="Roboto Condensed" panose="02000000000000000000" pitchFamily="2" charset="0"/>
              </a:rPr>
              <a:t>Metallurgical Processes</a:t>
            </a:r>
          </a:p>
        </p:txBody>
      </p:sp>
      <p:pic>
        <p:nvPicPr>
          <p:cNvPr id="11" name="Picture 8" descr="2.4. Metallurgical Processes">
            <a:extLst>
              <a:ext uri="{FF2B5EF4-FFF2-40B4-BE49-F238E27FC236}">
                <a16:creationId xmlns:a16="http://schemas.microsoft.com/office/drawing/2014/main" id="{726AFB83-8A9C-3B22-085E-A9ADA7160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5348" y="4446373"/>
            <a:ext cx="2717833" cy="19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080EB9C-2C6D-768F-CC8D-8E4309CF5DA3}"/>
              </a:ext>
            </a:extLst>
          </p:cNvPr>
          <p:cNvSpPr txBox="1"/>
          <p:nvPr/>
        </p:nvSpPr>
        <p:spPr>
          <a:xfrm>
            <a:off x="6934200" y="4077041"/>
            <a:ext cx="3948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chemeClr val="tx1">
                    <a:lumMod val="75000"/>
                  </a:schemeClr>
                </a:solidFill>
                <a:effectLst/>
                <a:latin typeface="Roboto Condensed" panose="02000000000000000000" pitchFamily="2" charset="0"/>
              </a:rPr>
              <a:t>Materials Science and Engineering</a:t>
            </a:r>
          </a:p>
        </p:txBody>
      </p:sp>
      <p:pic>
        <p:nvPicPr>
          <p:cNvPr id="13" name="Picture 10" descr="2.5. Materials Science and Engineering">
            <a:extLst>
              <a:ext uri="{FF2B5EF4-FFF2-40B4-BE49-F238E27FC236}">
                <a16:creationId xmlns:a16="http://schemas.microsoft.com/office/drawing/2014/main" id="{D305BFA6-54A7-CCA4-4E53-143797266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3689" y="4512446"/>
            <a:ext cx="2717834" cy="198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2A764F20-95AB-E996-F44E-37CAA0EC6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1192" y="0"/>
            <a:ext cx="4940808" cy="90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3">
            <a:extLst>
              <a:ext uri="{FF2B5EF4-FFF2-40B4-BE49-F238E27FC236}">
                <a16:creationId xmlns:a16="http://schemas.microsoft.com/office/drawing/2014/main" id="{4AB3B4D2-4892-2297-AEEF-B26D23AFB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8868"/>
            <a:ext cx="10515600" cy="612775"/>
          </a:xfrm>
        </p:spPr>
        <p:txBody>
          <a:bodyPr>
            <a:noAutofit/>
          </a:bodyPr>
          <a:lstStyle/>
          <a:p>
            <a:pPr defTabSz="914400">
              <a:lnSpc>
                <a:spcPct val="90000"/>
              </a:lnSpc>
            </a:pPr>
            <a:r>
              <a:rPr lang="en-US" sz="3200" b="1" dirty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Disciplines</a:t>
            </a:r>
          </a:p>
        </p:txBody>
      </p:sp>
    </p:spTree>
    <p:extLst>
      <p:ext uri="{BB962C8B-B14F-4D97-AF65-F5344CB8AC3E}">
        <p14:creationId xmlns:p14="http://schemas.microsoft.com/office/powerpoint/2010/main" val="83368212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7797B05-321F-789D-F0ED-638B9EED4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713" y="792734"/>
            <a:ext cx="8911687" cy="658590"/>
          </a:xfrm>
        </p:spPr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sz="3200" b="1" dirty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School’s interest in FCC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0588B92-CF5F-731C-13D4-6EBC99D19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129" y="1890388"/>
            <a:ext cx="10948128" cy="4458342"/>
          </a:xfrm>
        </p:spPr>
        <p:txBody>
          <a:bodyPr>
            <a:normAutofit/>
          </a:bodyPr>
          <a:lstStyle/>
          <a:p>
            <a:pPr defTabSz="91440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800" b="1" dirty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Underground infrastructure (design, construction, operation):</a:t>
            </a:r>
          </a:p>
          <a:p>
            <a:pPr lvl="1" defTabSz="91440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 geological assessment and geotechnical characterization</a:t>
            </a:r>
          </a:p>
          <a:p>
            <a:pPr lvl="1" defTabSz="91440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Rock Mechanics issues for tunnels, caverns and shafts</a:t>
            </a:r>
          </a:p>
          <a:p>
            <a:pPr lvl="1" defTabSz="91440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Tunnel (and shaft) excavation and support</a:t>
            </a:r>
            <a:endParaRPr lang="el-GR" sz="2200" dirty="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4800000" scaled="0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defTabSz="91440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and Long-Term Monitoring</a:t>
            </a:r>
          </a:p>
          <a:p>
            <a:pPr lvl="1" defTabSz="91440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Feasibility and Cost-Benefit Assessment</a:t>
            </a:r>
          </a:p>
          <a:p>
            <a:pPr lvl="1" defTabSz="91440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Assessment of structural stability in fire events</a:t>
            </a:r>
          </a:p>
          <a:p>
            <a:pPr lvl="1" defTabSz="91440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and evacuation assessment of underground structures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393E430A-A5DD-C6F0-5048-434E489C3F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1192" y="0"/>
            <a:ext cx="4940808" cy="90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20438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CFEF043-74E5-C14B-F76F-DD31017B1588}"/>
              </a:ext>
            </a:extLst>
          </p:cNvPr>
          <p:cNvSpPr txBox="1">
            <a:spLocks/>
          </p:cNvSpPr>
          <p:nvPr/>
        </p:nvSpPr>
        <p:spPr>
          <a:xfrm>
            <a:off x="740209" y="-1243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Geological / Geotechnical Investigations</a:t>
            </a:r>
            <a:endParaRPr lang="el-G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BC60C00-5CC3-B29F-BF27-2922351D2E12}"/>
              </a:ext>
            </a:extLst>
          </p:cNvPr>
          <p:cNvGrpSpPr/>
          <p:nvPr/>
        </p:nvGrpSpPr>
        <p:grpSpPr>
          <a:xfrm>
            <a:off x="642736" y="1205730"/>
            <a:ext cx="10209054" cy="3081327"/>
            <a:chOff x="386746" y="3337560"/>
            <a:chExt cx="10209054" cy="308132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6827A21-23B2-1F7B-8120-2E188A3EA3AF}"/>
                </a:ext>
              </a:extLst>
            </p:cNvPr>
            <p:cNvSpPr txBox="1"/>
            <p:nvPr/>
          </p:nvSpPr>
          <p:spPr>
            <a:xfrm>
              <a:off x="386746" y="3486971"/>
              <a:ext cx="8345816" cy="2831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80990" indent="-380990">
                <a:spcAft>
                  <a:spcPts val="4200"/>
                </a:spcAft>
                <a:buFontTx/>
                <a:buChar char="-"/>
              </a:pPr>
              <a:r>
                <a:rPr lang="en-US" dirty="0">
                  <a:solidFill>
                    <a:srgbClr val="FFC000"/>
                  </a:solidFill>
                  <a:latin typeface="Century Gothic" panose="020B0502020202020204" pitchFamily="34" charset="0"/>
                </a:rPr>
                <a:t>Geological/ Geotechnical investigation campaign </a:t>
              </a:r>
              <a:r>
                <a:rPr lang="en-US" dirty="0">
                  <a:latin typeface="Century Gothic" panose="020B0502020202020204" pitchFamily="34" charset="0"/>
                </a:rPr>
                <a:t>to acquire info and knowledge of the conditions of the underground medium</a:t>
              </a:r>
            </a:p>
            <a:p>
              <a:pPr marL="380990" indent="-380990">
                <a:spcAft>
                  <a:spcPts val="4200"/>
                </a:spcAft>
                <a:buFontTx/>
                <a:buChar char="-"/>
              </a:pPr>
              <a:r>
                <a:rPr lang="en-US" dirty="0">
                  <a:solidFill>
                    <a:srgbClr val="FFC000"/>
                  </a:solidFill>
                  <a:latin typeface="Century Gothic" panose="020B0502020202020204" pitchFamily="34" charset="0"/>
                </a:rPr>
                <a:t>Probabilistic modelling of the parameters </a:t>
              </a:r>
              <a:r>
                <a:rPr lang="en-US" dirty="0">
                  <a:latin typeface="Century Gothic" panose="020B0502020202020204" pitchFamily="34" charset="0"/>
                </a:rPr>
                <a:t>to incorporate the uncertainty issues and ground variability in the end result</a:t>
              </a:r>
            </a:p>
            <a:p>
              <a:pPr marL="380990" indent="-380990">
                <a:spcAft>
                  <a:spcPts val="4200"/>
                </a:spcAft>
                <a:buFontTx/>
                <a:buChar char="-"/>
              </a:pPr>
              <a:r>
                <a:rPr lang="en-US" dirty="0">
                  <a:solidFill>
                    <a:srgbClr val="FFC000"/>
                  </a:solidFill>
                  <a:latin typeface="Century Gothic" panose="020B0502020202020204" pitchFamily="34" charset="0"/>
                </a:rPr>
                <a:t>Spatial modelling and correlation </a:t>
              </a:r>
              <a:r>
                <a:rPr lang="en-US" dirty="0">
                  <a:latin typeface="Century Gothic" panose="020B0502020202020204" pitchFamily="34" charset="0"/>
                </a:rPr>
                <a:t>with other parameters to assess the distribution of the modelled parameter in space (and depth)</a:t>
              </a:r>
              <a:endParaRPr lang="el-GR" dirty="0">
                <a:latin typeface="Century Gothic" panose="020B050202020202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919BF39-2AA8-15B0-04DF-0E37DB9A6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94985" y="4132159"/>
              <a:ext cx="1400815" cy="127669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F794D12-9CC3-C1EA-CB08-43D082F47F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7801"/>
            <a:stretch/>
          </p:blipFill>
          <p:spPr>
            <a:xfrm>
              <a:off x="9194985" y="3337560"/>
              <a:ext cx="1400815" cy="78916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E1A7528-556D-8277-2130-19FA6B8589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811" r="1" b="8980"/>
            <a:stretch/>
          </p:blipFill>
          <p:spPr>
            <a:xfrm>
              <a:off x="9194985" y="5414286"/>
              <a:ext cx="1400815" cy="1004601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AD75E63-A011-295F-26AE-CAA8B842A7A8}"/>
              </a:ext>
            </a:extLst>
          </p:cNvPr>
          <p:cNvGrpSpPr/>
          <p:nvPr/>
        </p:nvGrpSpPr>
        <p:grpSpPr>
          <a:xfrm>
            <a:off x="1074165" y="4881556"/>
            <a:ext cx="5198398" cy="1325563"/>
            <a:chOff x="1845938" y="3961701"/>
            <a:chExt cx="7363072" cy="211648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CED12FF-D564-6D7E-A18E-4CA9D3EDA1CB}"/>
                </a:ext>
              </a:extLst>
            </p:cNvPr>
            <p:cNvSpPr/>
            <p:nvPr/>
          </p:nvSpPr>
          <p:spPr>
            <a:xfrm>
              <a:off x="1845938" y="3961703"/>
              <a:ext cx="7272809" cy="2116484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 sz="12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442AB2B-FA6B-36C4-120B-2FF484759AAB}"/>
                </a:ext>
              </a:extLst>
            </p:cNvPr>
            <p:cNvGrpSpPr/>
            <p:nvPr/>
          </p:nvGrpSpPr>
          <p:grpSpPr>
            <a:xfrm>
              <a:off x="1845939" y="3961701"/>
              <a:ext cx="7363071" cy="1902935"/>
              <a:chOff x="1899692" y="3650588"/>
              <a:chExt cx="6552728" cy="1377659"/>
            </a:xfrm>
            <a:noFill/>
          </p:grpSpPr>
          <p:sp>
            <p:nvSpPr>
              <p:cNvPr id="19" name="4 - TextBox">
                <a:extLst>
                  <a:ext uri="{FF2B5EF4-FFF2-40B4-BE49-F238E27FC236}">
                    <a16:creationId xmlns:a16="http://schemas.microsoft.com/office/drawing/2014/main" id="{C1FF4B12-E185-A36E-FF5B-768CFE6EB659}"/>
                  </a:ext>
                </a:extLst>
              </p:cNvPr>
              <p:cNvSpPr txBox="1"/>
              <p:nvPr/>
            </p:nvSpPr>
            <p:spPr>
              <a:xfrm>
                <a:off x="3627884" y="3650588"/>
                <a:ext cx="2666275" cy="244231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entury Gothic" panose="020B0502020202020204" pitchFamily="34" charset="0"/>
                  </a:rPr>
                  <a:t>Uncertainty in ground properties</a:t>
                </a:r>
                <a:endParaRPr lang="el-GR" sz="1050" b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0" name="5 - TextBox">
                <a:extLst>
                  <a:ext uri="{FF2B5EF4-FFF2-40B4-BE49-F238E27FC236}">
                    <a16:creationId xmlns:a16="http://schemas.microsoft.com/office/drawing/2014/main" id="{A9AC9CA5-A915-9618-4233-4BBC35309CF5}"/>
                  </a:ext>
                </a:extLst>
              </p:cNvPr>
              <p:cNvSpPr txBox="1"/>
              <p:nvPr/>
            </p:nvSpPr>
            <p:spPr>
              <a:xfrm>
                <a:off x="2403748" y="4102382"/>
                <a:ext cx="2038783" cy="2516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entury Gothic" panose="020B0502020202020204" pitchFamily="34" charset="0"/>
                  </a:rPr>
                  <a:t>Data scatter (Aleatory)</a:t>
                </a:r>
                <a:endParaRPr lang="el-GR" sz="1050" b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1" name="6 - TextBox">
                <a:extLst>
                  <a:ext uri="{FF2B5EF4-FFF2-40B4-BE49-F238E27FC236}">
                    <a16:creationId xmlns:a16="http://schemas.microsoft.com/office/drawing/2014/main" id="{6947BBDE-F997-A7D2-04A1-37EF199FDA1E}"/>
                  </a:ext>
                </a:extLst>
              </p:cNvPr>
              <p:cNvSpPr txBox="1"/>
              <p:nvPr/>
            </p:nvSpPr>
            <p:spPr>
              <a:xfrm>
                <a:off x="1899692" y="4613795"/>
                <a:ext cx="1407678" cy="41445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i="1" dirty="0">
                    <a:latin typeface="Century Gothic" panose="020B0502020202020204" pitchFamily="34" charset="0"/>
                  </a:rPr>
                  <a:t>Actual spatial</a:t>
                </a:r>
              </a:p>
              <a:p>
                <a:pPr algn="ctr"/>
                <a:r>
                  <a:rPr lang="en-US" sz="1050" i="1" dirty="0">
                    <a:latin typeface="Century Gothic" panose="020B0502020202020204" pitchFamily="34" charset="0"/>
                  </a:rPr>
                  <a:t>variability</a:t>
                </a:r>
                <a:endParaRPr lang="el-GR" sz="1050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2" name="7 - TextBox">
                <a:extLst>
                  <a:ext uri="{FF2B5EF4-FFF2-40B4-BE49-F238E27FC236}">
                    <a16:creationId xmlns:a16="http://schemas.microsoft.com/office/drawing/2014/main" id="{08FCC54F-A389-1D2B-26E9-B9B50B420CF1}"/>
                  </a:ext>
                </a:extLst>
              </p:cNvPr>
              <p:cNvSpPr txBox="1"/>
              <p:nvPr/>
            </p:nvSpPr>
            <p:spPr>
              <a:xfrm>
                <a:off x="3555878" y="4613794"/>
                <a:ext cx="1368151" cy="41445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i="1" dirty="0">
                    <a:latin typeface="Century Gothic" panose="020B0502020202020204" pitchFamily="34" charset="0"/>
                  </a:rPr>
                  <a:t>Random</a:t>
                </a:r>
              </a:p>
              <a:p>
                <a:pPr algn="ctr"/>
                <a:r>
                  <a:rPr lang="en-US" sz="1050" i="1" dirty="0">
                    <a:latin typeface="Century Gothic" panose="020B0502020202020204" pitchFamily="34" charset="0"/>
                  </a:rPr>
                  <a:t>testing errors</a:t>
                </a:r>
                <a:endParaRPr lang="el-GR" sz="1050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3" name="8 - Ορθογώνιο">
                <a:extLst>
                  <a:ext uri="{FF2B5EF4-FFF2-40B4-BE49-F238E27FC236}">
                    <a16:creationId xmlns:a16="http://schemas.microsoft.com/office/drawing/2014/main" id="{E37BA31F-6594-3BBB-8AFA-BBE26BC05E60}"/>
                  </a:ext>
                </a:extLst>
              </p:cNvPr>
              <p:cNvSpPr/>
              <p:nvPr/>
            </p:nvSpPr>
            <p:spPr>
              <a:xfrm>
                <a:off x="5534048" y="4102380"/>
                <a:ext cx="2433313" cy="251632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en-US" sz="1050" b="1" dirty="0">
                    <a:latin typeface="Century Gothic" panose="020B0502020202020204" pitchFamily="34" charset="0"/>
                  </a:rPr>
                  <a:t>Systematic error (Epistemic)</a:t>
                </a:r>
                <a:endParaRPr lang="el-GR" sz="1050" b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4" name="9 - Ορθογώνιο">
                <a:extLst>
                  <a:ext uri="{FF2B5EF4-FFF2-40B4-BE49-F238E27FC236}">
                    <a16:creationId xmlns:a16="http://schemas.microsoft.com/office/drawing/2014/main" id="{FC54D045-E741-CC1B-A65A-B26D1156AE08}"/>
                  </a:ext>
                </a:extLst>
              </p:cNvPr>
              <p:cNvSpPr/>
              <p:nvPr/>
            </p:nvSpPr>
            <p:spPr>
              <a:xfrm>
                <a:off x="5140050" y="4613794"/>
                <a:ext cx="1440166" cy="414452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i="1" dirty="0">
                    <a:latin typeface="Century Gothic" panose="020B0502020202020204" pitchFamily="34" charset="0"/>
                  </a:rPr>
                  <a:t>Statistical error</a:t>
                </a:r>
              </a:p>
              <a:p>
                <a:pPr algn="ctr"/>
                <a:r>
                  <a:rPr lang="en-US" sz="1050" i="1" dirty="0">
                    <a:latin typeface="Century Gothic" panose="020B0502020202020204" pitchFamily="34" charset="0"/>
                  </a:rPr>
                  <a:t>(of the mean)</a:t>
                </a:r>
                <a:endParaRPr lang="el-GR" sz="1050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5" name="10 - Ορθογώνιο">
                <a:extLst>
                  <a:ext uri="{FF2B5EF4-FFF2-40B4-BE49-F238E27FC236}">
                    <a16:creationId xmlns:a16="http://schemas.microsoft.com/office/drawing/2014/main" id="{2796D336-7BFA-D4CC-CDA5-CC00B1ABAE6F}"/>
                  </a:ext>
                </a:extLst>
              </p:cNvPr>
              <p:cNvSpPr/>
              <p:nvPr/>
            </p:nvSpPr>
            <p:spPr>
              <a:xfrm>
                <a:off x="6544209" y="4613794"/>
                <a:ext cx="1908211" cy="414452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i="1" dirty="0">
                    <a:latin typeface="Century Gothic" panose="020B0502020202020204" pitchFamily="34" charset="0"/>
                  </a:rPr>
                  <a:t>Bias in measurement</a:t>
                </a:r>
              </a:p>
              <a:p>
                <a:pPr algn="ctr"/>
                <a:r>
                  <a:rPr lang="en-US" sz="1050" i="1" dirty="0">
                    <a:latin typeface="Century Gothic" panose="020B0502020202020204" pitchFamily="34" charset="0"/>
                  </a:rPr>
                  <a:t>procedures</a:t>
                </a:r>
                <a:endParaRPr lang="el-GR" sz="1050" i="1" dirty="0"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26" name="12 - Γωνιακή σύνδεση">
                <a:extLst>
                  <a:ext uri="{FF2B5EF4-FFF2-40B4-BE49-F238E27FC236}">
                    <a16:creationId xmlns:a16="http://schemas.microsoft.com/office/drawing/2014/main" id="{3F37ADC6-B3DD-1204-A7A8-5A069AACB06A}"/>
                  </a:ext>
                </a:extLst>
              </p:cNvPr>
              <p:cNvCxnSpPr>
                <a:stCxn id="19" idx="2"/>
                <a:endCxn id="20" idx="0"/>
              </p:cNvCxnSpPr>
              <p:nvPr/>
            </p:nvCxnSpPr>
            <p:spPr>
              <a:xfrm rot="5400000">
                <a:off x="4088300" y="3229661"/>
                <a:ext cx="207563" cy="1537881"/>
              </a:xfrm>
              <a:prstGeom prst="bentConnector3">
                <a:avLst>
                  <a:gd name="adj1" fmla="val 50000"/>
                </a:avLst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14 - Γωνιακή σύνδεση">
                <a:extLst>
                  <a:ext uri="{FF2B5EF4-FFF2-40B4-BE49-F238E27FC236}">
                    <a16:creationId xmlns:a16="http://schemas.microsoft.com/office/drawing/2014/main" id="{06FDB5B9-F154-C0E7-062E-3A2357A7F222}"/>
                  </a:ext>
                </a:extLst>
              </p:cNvPr>
              <p:cNvCxnSpPr>
                <a:stCxn id="19" idx="2"/>
                <a:endCxn id="23" idx="0"/>
              </p:cNvCxnSpPr>
              <p:nvPr/>
            </p:nvCxnSpPr>
            <p:spPr>
              <a:xfrm rot="16200000" flipH="1">
                <a:off x="5752082" y="3103758"/>
                <a:ext cx="207561" cy="1789683"/>
              </a:xfrm>
              <a:prstGeom prst="bentConnector3">
                <a:avLst>
                  <a:gd name="adj1" fmla="val 50000"/>
                </a:avLst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16 - Γωνιακή σύνδεση">
                <a:extLst>
                  <a:ext uri="{FF2B5EF4-FFF2-40B4-BE49-F238E27FC236}">
                    <a16:creationId xmlns:a16="http://schemas.microsoft.com/office/drawing/2014/main" id="{3C9BA2B4-E7CC-578B-E25D-54BA885C35A2}"/>
                  </a:ext>
                </a:extLst>
              </p:cNvPr>
              <p:cNvCxnSpPr>
                <a:cxnSpLocks/>
                <a:stCxn id="20" idx="2"/>
                <a:endCxn id="21" idx="0"/>
              </p:cNvCxnSpPr>
              <p:nvPr/>
            </p:nvCxnSpPr>
            <p:spPr>
              <a:xfrm rot="5400000">
                <a:off x="2883446" y="4074100"/>
                <a:ext cx="259781" cy="819610"/>
              </a:xfrm>
              <a:prstGeom prst="bentConnector3">
                <a:avLst>
                  <a:gd name="adj1" fmla="val 50000"/>
                </a:avLst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18 - Γωνιακή σύνδεση">
                <a:extLst>
                  <a:ext uri="{FF2B5EF4-FFF2-40B4-BE49-F238E27FC236}">
                    <a16:creationId xmlns:a16="http://schemas.microsoft.com/office/drawing/2014/main" id="{D1EC89DD-E316-70E2-6953-931297FBCD33}"/>
                  </a:ext>
                </a:extLst>
              </p:cNvPr>
              <p:cNvCxnSpPr>
                <a:stCxn id="20" idx="2"/>
                <a:endCxn id="22" idx="0"/>
              </p:cNvCxnSpPr>
              <p:nvPr/>
            </p:nvCxnSpPr>
            <p:spPr>
              <a:xfrm rot="16200000" flipH="1">
                <a:off x="3701657" y="4075498"/>
                <a:ext cx="259781" cy="816812"/>
              </a:xfrm>
              <a:prstGeom prst="bentConnector3">
                <a:avLst>
                  <a:gd name="adj1" fmla="val 50000"/>
                </a:avLst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20 - Γωνιακή σύνδεση">
                <a:extLst>
                  <a:ext uri="{FF2B5EF4-FFF2-40B4-BE49-F238E27FC236}">
                    <a16:creationId xmlns:a16="http://schemas.microsoft.com/office/drawing/2014/main" id="{54ED9314-A61D-E2B5-D31A-C2CDDA3DB935}"/>
                  </a:ext>
                </a:extLst>
              </p:cNvPr>
              <p:cNvCxnSpPr>
                <a:cxnSpLocks/>
                <a:stCxn id="23" idx="2"/>
                <a:endCxn id="24" idx="0"/>
              </p:cNvCxnSpPr>
              <p:nvPr/>
            </p:nvCxnSpPr>
            <p:spPr>
              <a:xfrm rot="5400000">
                <a:off x="6175528" y="4038618"/>
                <a:ext cx="259782" cy="890571"/>
              </a:xfrm>
              <a:prstGeom prst="bentConnector3">
                <a:avLst>
                  <a:gd name="adj1" fmla="val 50000"/>
                </a:avLst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22 - Γωνιακή σύνδεση">
                <a:extLst>
                  <a:ext uri="{FF2B5EF4-FFF2-40B4-BE49-F238E27FC236}">
                    <a16:creationId xmlns:a16="http://schemas.microsoft.com/office/drawing/2014/main" id="{CCB46945-B39F-20EB-19AF-B3B81F0C9EF7}"/>
                  </a:ext>
                </a:extLst>
              </p:cNvPr>
              <p:cNvCxnSpPr>
                <a:cxnSpLocks/>
                <a:stCxn id="23" idx="2"/>
                <a:endCxn id="25" idx="0"/>
              </p:cNvCxnSpPr>
              <p:nvPr/>
            </p:nvCxnSpPr>
            <p:spPr>
              <a:xfrm rot="16200000" flipH="1">
                <a:off x="6994619" y="4110098"/>
                <a:ext cx="259782" cy="747611"/>
              </a:xfrm>
              <a:prstGeom prst="bentConnector3">
                <a:avLst>
                  <a:gd name="adj1" fmla="val 50000"/>
                </a:avLst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4" name="Picture 6">
            <a:extLst>
              <a:ext uri="{FF2B5EF4-FFF2-40B4-BE49-F238E27FC236}">
                <a16:creationId xmlns:a16="http://schemas.microsoft.com/office/drawing/2014/main" id="{B5E81DA7-7A56-6EEC-2B32-D4A77B522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8552" y="0"/>
            <a:ext cx="3203448" cy="58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65EAEB9-61F8-30ED-43B3-97240638DB9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526" y="4881556"/>
            <a:ext cx="3544045" cy="123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18692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1EBB8E0-D564-D2ED-2BB6-B4D746081739}"/>
              </a:ext>
            </a:extLst>
          </p:cNvPr>
          <p:cNvSpPr txBox="1">
            <a:spLocks/>
          </p:cNvSpPr>
          <p:nvPr/>
        </p:nvSpPr>
        <p:spPr>
          <a:xfrm>
            <a:off x="874713" y="192137"/>
            <a:ext cx="8339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Rock Mechanics – Excavation Design and Support</a:t>
            </a:r>
            <a:endParaRPr lang="el-G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54778B-35C8-6113-1099-54B638884CDC}"/>
              </a:ext>
            </a:extLst>
          </p:cNvPr>
          <p:cNvSpPr txBox="1"/>
          <p:nvPr/>
        </p:nvSpPr>
        <p:spPr>
          <a:xfrm>
            <a:off x="712777" y="1590965"/>
            <a:ext cx="7827718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spcAft>
                <a:spcPts val="4200"/>
              </a:spcAft>
              <a:buFontTx/>
              <a:buChar char="-"/>
            </a:pPr>
            <a:r>
              <a:rPr lang="en-US" dirty="0">
                <a:solidFill>
                  <a:srgbClr val="FFC000"/>
                </a:solidFill>
                <a:latin typeface="Century Gothic" panose="020B0502020202020204" pitchFamily="34" charset="0"/>
              </a:rPr>
              <a:t>Laboratory testing/assessment of samples </a:t>
            </a:r>
            <a:r>
              <a:rPr lang="en-US" dirty="0">
                <a:latin typeface="Century Gothic" panose="020B0502020202020204" pitchFamily="34" charset="0"/>
              </a:rPr>
              <a:t>to accurately characterize the ground properties (rocks/soils)</a:t>
            </a:r>
          </a:p>
          <a:p>
            <a:pPr marL="380990" indent="-380990">
              <a:spcAft>
                <a:spcPts val="4200"/>
              </a:spcAft>
              <a:buFontTx/>
              <a:buChar char="-"/>
            </a:pPr>
            <a:r>
              <a:rPr lang="en-US" dirty="0">
                <a:solidFill>
                  <a:srgbClr val="FFC000"/>
                </a:solidFill>
                <a:latin typeface="Century Gothic" panose="020B0502020202020204" pitchFamily="34" charset="0"/>
              </a:rPr>
              <a:t>Numerical modeling for assessing the stability of the underground excavations </a:t>
            </a:r>
            <a:r>
              <a:rPr lang="en-US" dirty="0">
                <a:latin typeface="Century Gothic" panose="020B0502020202020204" pitchFamily="34" charset="0"/>
              </a:rPr>
              <a:t>for the optimum design (cross-section, excavation phases, support selection, etc.)</a:t>
            </a:r>
          </a:p>
          <a:p>
            <a:pPr marL="380990" indent="-380990">
              <a:spcAft>
                <a:spcPts val="4200"/>
              </a:spcAft>
              <a:buFontTx/>
              <a:buChar char="-"/>
            </a:pPr>
            <a:r>
              <a:rPr lang="en-US" dirty="0">
                <a:solidFill>
                  <a:srgbClr val="FFC000"/>
                </a:solidFill>
                <a:latin typeface="Century Gothic" panose="020B0502020202020204" pitchFamily="34" charset="0"/>
              </a:rPr>
              <a:t>Excavation design (D&amp;B, Road-Header, TBM’s) </a:t>
            </a:r>
            <a:r>
              <a:rPr lang="en-US" dirty="0">
                <a:latin typeface="Century Gothic" panose="020B0502020202020204" pitchFamily="34" charset="0"/>
              </a:rPr>
              <a:t>to assess the characteristics of the construction sequence, vibrations, TBM performance prediction, construction scheduling, etc.</a:t>
            </a:r>
          </a:p>
          <a:p>
            <a:pPr marL="380990" indent="-380990">
              <a:spcAft>
                <a:spcPts val="4200"/>
              </a:spcAft>
              <a:buFontTx/>
              <a:buChar char="-"/>
            </a:pPr>
            <a:r>
              <a:rPr lang="en-US" dirty="0">
                <a:solidFill>
                  <a:srgbClr val="FFC000"/>
                </a:solidFill>
                <a:latin typeface="Century Gothic" panose="020B0502020202020204" pitchFamily="34" charset="0"/>
              </a:rPr>
              <a:t>Monitoring,  back-analysis and assessment </a:t>
            </a:r>
            <a:r>
              <a:rPr lang="en-US" dirty="0">
                <a:latin typeface="Century Gothic" panose="020B0502020202020204" pitchFamily="34" charset="0"/>
              </a:rPr>
              <a:t>to ensure the stability conditions of the excavated infrastructure</a:t>
            </a:r>
            <a:endParaRPr lang="el-GR" dirty="0"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AA3AE9-FD7E-0F64-6F1F-3625E54530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13" b="7749"/>
          <a:stretch/>
        </p:blipFill>
        <p:spPr bwMode="auto">
          <a:xfrm>
            <a:off x="10017812" y="2826148"/>
            <a:ext cx="2044576" cy="1143001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091A70-82BE-813C-937B-E35F9244B5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6274" y="5130471"/>
            <a:ext cx="1616114" cy="1677205"/>
          </a:xfrm>
          <a:prstGeom prst="rect">
            <a:avLst/>
          </a:prstGeom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6C688C9F-5616-9247-105B-52FD2614D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8552" y="0"/>
            <a:ext cx="3203448" cy="58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28446E86-D2E5-9370-0C87-AE81235B0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2742" y="612457"/>
            <a:ext cx="2089646" cy="112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55750E4C-1593-9282-0ADA-7F3AEE293B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21" y="1742158"/>
            <a:ext cx="2083567" cy="1140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414A081-9501-9A02-9688-319E354B30E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6713" y="3904407"/>
            <a:ext cx="3045675" cy="12908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057091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761137" y="-8243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 and Emergency response</a:t>
            </a:r>
            <a:endParaRPr lang="el-G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1137" y="1029902"/>
            <a:ext cx="10893019" cy="1060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dirty="0">
                <a:solidFill>
                  <a:srgbClr val="FFC000"/>
                </a:solidFill>
              </a:rPr>
              <a:t>The emergency response management </a:t>
            </a:r>
            <a:r>
              <a:rPr lang="en-US" dirty="0"/>
              <a:t>is required to estimate the egress time and overall behavior of the affected users in the event of an emergency scenario.</a:t>
            </a:r>
            <a:endParaRPr lang="en-US" b="1" dirty="0"/>
          </a:p>
          <a:p>
            <a:pPr>
              <a:lnSpc>
                <a:spcPts val="2600"/>
              </a:lnSpc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2F9EAE-4498-C239-1CDF-5846C20AEAA1}"/>
              </a:ext>
            </a:extLst>
          </p:cNvPr>
          <p:cNvSpPr/>
          <p:nvPr/>
        </p:nvSpPr>
        <p:spPr>
          <a:xfrm>
            <a:off x="761137" y="1953615"/>
            <a:ext cx="6346999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73050" algn="l"/>
              </a:tabLst>
            </a:pPr>
            <a:r>
              <a:rPr lang="en-US" dirty="0">
                <a:solidFill>
                  <a:srgbClr val="FFC000"/>
                </a:solidFill>
              </a:rPr>
              <a:t>Assessment of structural stability in fire events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73050" algn="l"/>
              </a:tabLst>
            </a:pPr>
            <a:r>
              <a:rPr lang="en-US" dirty="0">
                <a:solidFill>
                  <a:srgbClr val="FFC000"/>
                </a:solidFill>
              </a:rPr>
              <a:t>Testing and validation of evacuation plans</a:t>
            </a:r>
            <a:endParaRPr lang="en-US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73050" algn="l"/>
              </a:tabLst>
            </a:pPr>
            <a:r>
              <a:rPr lang="en-US" dirty="0">
                <a:solidFill>
                  <a:srgbClr val="FFC000"/>
                </a:solidFill>
              </a:rPr>
              <a:t>Options of testing different and complex scenarios</a:t>
            </a:r>
            <a:endParaRPr lang="en-US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73050" algn="l"/>
              </a:tabLst>
            </a:pPr>
            <a:r>
              <a:rPr lang="en-US" dirty="0">
                <a:solidFill>
                  <a:srgbClr val="FFC000"/>
                </a:solidFill>
              </a:rPr>
              <a:t>Possibility of integrating CFD</a:t>
            </a:r>
            <a:endParaRPr lang="el-GR" dirty="0"/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4FE8DEA9-D465-D889-EA01-1DD2BCC5C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8552" y="0"/>
            <a:ext cx="3203448" cy="58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86D9054-8BC6-C7C6-21A9-0D0FFDE5BF9D}"/>
              </a:ext>
            </a:extLst>
          </p:cNvPr>
          <p:cNvSpPr txBox="1"/>
          <p:nvPr/>
        </p:nvSpPr>
        <p:spPr>
          <a:xfrm>
            <a:off x="761137" y="6403879"/>
            <a:ext cx="6657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Dimokratias</a:t>
            </a:r>
            <a:r>
              <a:rPr lang="en-GB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Metro Station (Thessaloniki Metro) evacuation assessment</a:t>
            </a:r>
            <a:endParaRPr lang="el-GR" sz="1200" i="1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E18E20B-D7D4-0204-53DA-A944AF1DA9E2}"/>
              </a:ext>
            </a:extLst>
          </p:cNvPr>
          <p:cNvGrpSpPr/>
          <p:nvPr/>
        </p:nvGrpSpPr>
        <p:grpSpPr>
          <a:xfrm>
            <a:off x="7670748" y="2748585"/>
            <a:ext cx="4183222" cy="3655294"/>
            <a:chOff x="7670749" y="3202706"/>
            <a:chExt cx="4183222" cy="3655294"/>
          </a:xfrm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0EDB1EF4-CA67-7FF8-6CA8-8F5B9A37CA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0749" y="3202706"/>
              <a:ext cx="4183222" cy="3655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0" name="Group 34">
              <a:extLst>
                <a:ext uri="{FF2B5EF4-FFF2-40B4-BE49-F238E27FC236}">
                  <a16:creationId xmlns:a16="http://schemas.microsoft.com/office/drawing/2014/main" id="{BFE1CF19-2400-327C-0A14-C975CBA75D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9836" y="5765651"/>
              <a:ext cx="1197451" cy="751243"/>
              <a:chOff x="0" y="0"/>
              <a:chExt cx="20764" cy="12192"/>
            </a:xfrm>
          </p:grpSpPr>
          <p:pic>
            <p:nvPicPr>
              <p:cNvPr id="21" name="Picture 47" descr="damage_ini">
                <a:extLst>
                  <a:ext uri="{FF2B5EF4-FFF2-40B4-BE49-F238E27FC236}">
                    <a16:creationId xmlns:a16="http://schemas.microsoft.com/office/drawing/2014/main" id="{9619F16E-636F-FA8C-99A5-2A1F4223E56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013" t="7732" r="75433" b="73163"/>
              <a:stretch>
                <a:fillRect/>
              </a:stretch>
            </p:blipFill>
            <p:spPr bwMode="auto">
              <a:xfrm>
                <a:off x="0" y="0"/>
                <a:ext cx="19431" cy="118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48" descr="damage_ini">
                <a:extLst>
                  <a:ext uri="{FF2B5EF4-FFF2-40B4-BE49-F238E27FC236}">
                    <a16:creationId xmlns:a16="http://schemas.microsoft.com/office/drawing/2014/main" id="{EF6DB341-4EA8-B08E-5A1F-C0A9A63189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60" t="26691" r="85823" b="60092"/>
              <a:stretch>
                <a:fillRect/>
              </a:stretch>
            </p:blipFill>
            <p:spPr bwMode="auto">
              <a:xfrm>
                <a:off x="10191" y="4020"/>
                <a:ext cx="10573" cy="81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14569B6F-D516-C114-5A18-159B803C799F}"/>
              </a:ext>
            </a:extLst>
          </p:cNvPr>
          <p:cNvSpPr/>
          <p:nvPr/>
        </p:nvSpPr>
        <p:spPr>
          <a:xfrm>
            <a:off x="7753739" y="6092452"/>
            <a:ext cx="4100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/>
              <a:t>Damage evolution in the tunnel structure with time (expressed by the plastic tensile strain) for spalling rate 5 mm/min (0-30 min spalling)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0075FBE-02E7-9CC6-5313-481385AD299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441" y="3521995"/>
            <a:ext cx="5111496" cy="288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808710"/>
      </p:ext>
    </p:extLst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103417222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78CBB3-73F7-4AE4-8F66-D704F33A81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TW_CityLandscape</Template>
  <TotalTime>17597</TotalTime>
  <Words>372</Words>
  <Application>Microsoft Office PowerPoint</Application>
  <PresentationFormat>Widescreen</PresentationFormat>
  <Paragraphs>49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Century Gothic</vt:lpstr>
      <vt:lpstr>Roboto Condensed</vt:lpstr>
      <vt:lpstr>Wingdings</vt:lpstr>
      <vt:lpstr>Wingdings 3</vt:lpstr>
      <vt:lpstr>TS103417222</vt:lpstr>
      <vt:lpstr>PowerPoint Presentation</vt:lpstr>
      <vt:lpstr>Main Disciplines</vt:lpstr>
      <vt:lpstr>Our School’s interest in FCC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Name</dc:title>
  <dc:creator>Andreas B</dc:creator>
  <cp:lastModifiedBy>Andreas Benardos</cp:lastModifiedBy>
  <cp:revision>474</cp:revision>
  <cp:lastPrinted>2022-11-22T15:20:24Z</cp:lastPrinted>
  <dcterms:created xsi:type="dcterms:W3CDTF">2013-09-02T15:42:42Z</dcterms:created>
  <dcterms:modified xsi:type="dcterms:W3CDTF">2023-01-19T09:43:03Z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TC034172229991</vt:lpwstr>
  </property>
</Properties>
</file>