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9.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10.xml" ContentType="application/vnd.openxmlformats-officedocument.theme+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1.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2.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13.xml" ContentType="application/vnd.openxmlformats-officedocument.theme+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08" r:id="rId1"/>
    <p:sldMasterId id="2147483991" r:id="rId2"/>
    <p:sldMasterId id="2147484149" r:id="rId3"/>
    <p:sldMasterId id="2147484161" r:id="rId4"/>
    <p:sldMasterId id="2147484170" r:id="rId5"/>
    <p:sldMasterId id="2147484201" r:id="rId6"/>
    <p:sldMasterId id="2147484213" r:id="rId7"/>
    <p:sldMasterId id="2147484225" r:id="rId8"/>
    <p:sldMasterId id="2147484237" r:id="rId9"/>
    <p:sldMasterId id="2147484274" r:id="rId10"/>
    <p:sldMasterId id="2147484302" r:id="rId11"/>
    <p:sldMasterId id="2147484326" r:id="rId12"/>
    <p:sldMasterId id="2147484338" r:id="rId13"/>
    <p:sldMasterId id="2147484351" r:id="rId14"/>
  </p:sldMasterIdLst>
  <p:notesMasterIdLst>
    <p:notesMasterId r:id="rId41"/>
  </p:notesMasterIdLst>
  <p:handoutMasterIdLst>
    <p:handoutMasterId r:id="rId42"/>
  </p:handoutMasterIdLst>
  <p:sldIdLst>
    <p:sldId id="1276" r:id="rId15"/>
    <p:sldId id="2872" r:id="rId16"/>
    <p:sldId id="2798" r:id="rId17"/>
    <p:sldId id="2892" r:id="rId18"/>
    <p:sldId id="2799" r:id="rId19"/>
    <p:sldId id="2834" r:id="rId20"/>
    <p:sldId id="380" r:id="rId21"/>
    <p:sldId id="2896" r:id="rId22"/>
    <p:sldId id="2893" r:id="rId23"/>
    <p:sldId id="287" r:id="rId24"/>
    <p:sldId id="2894" r:id="rId25"/>
    <p:sldId id="2902" r:id="rId26"/>
    <p:sldId id="1422" r:id="rId27"/>
    <p:sldId id="2897" r:id="rId28"/>
    <p:sldId id="1398" r:id="rId29"/>
    <p:sldId id="1243" r:id="rId30"/>
    <p:sldId id="2878" r:id="rId31"/>
    <p:sldId id="2873" r:id="rId32"/>
    <p:sldId id="2898" r:id="rId33"/>
    <p:sldId id="2881" r:id="rId34"/>
    <p:sldId id="2900" r:id="rId35"/>
    <p:sldId id="2901" r:id="rId36"/>
    <p:sldId id="2903" r:id="rId37"/>
    <p:sldId id="2899" r:id="rId38"/>
    <p:sldId id="1271" r:id="rId39"/>
    <p:sldId id="301" r:id="rId4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nneman"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00"/>
    <a:srgbClr val="003399"/>
    <a:srgbClr val="0C377B"/>
    <a:srgbClr val="66FF66"/>
    <a:srgbClr val="FF6600"/>
    <a:srgbClr val="00CC00"/>
    <a:srgbClr val="006600"/>
    <a:srgbClr val="006666"/>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593" autoAdjust="0"/>
    <p:restoredTop sz="93515" autoAdjust="0"/>
  </p:normalViewPr>
  <p:slideViewPr>
    <p:cSldViewPr>
      <p:cViewPr varScale="1">
        <p:scale>
          <a:sx n="75" d="100"/>
          <a:sy n="75" d="100"/>
        </p:scale>
        <p:origin x="48" y="36"/>
      </p:cViewPr>
      <p:guideLst>
        <p:guide orient="horz" pos="2160"/>
        <p:guide pos="3840"/>
      </p:guideLst>
    </p:cSldViewPr>
  </p:slideViewPr>
  <p:outlineViewPr>
    <p:cViewPr>
      <p:scale>
        <a:sx n="33" d="100"/>
        <a:sy n="33" d="100"/>
      </p:scale>
      <p:origin x="0" y="0"/>
    </p:cViewPr>
  </p:outlineViewPr>
  <p:notesTextViewPr>
    <p:cViewPr>
      <p:scale>
        <a:sx n="95" d="100"/>
        <a:sy n="95" d="100"/>
      </p:scale>
      <p:origin x="0" y="0"/>
    </p:cViewPr>
  </p:notesTextViewPr>
  <p:sorterViewPr>
    <p:cViewPr>
      <p:scale>
        <a:sx n="125" d="100"/>
        <a:sy n="125" d="100"/>
      </p:scale>
      <p:origin x="0" y="-6600"/>
    </p:cViewPr>
  </p:sorterViewPr>
  <p:notesViewPr>
    <p:cSldViewPr>
      <p:cViewPr varScale="1">
        <p:scale>
          <a:sx n="101" d="100"/>
          <a:sy n="101" d="100"/>
        </p:scale>
        <p:origin x="-3576" y="-90"/>
      </p:cViewPr>
      <p:guideLst>
        <p:guide orient="horz" pos="2929"/>
        <p:guide pos="220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2.xml"/><Relationship Id="rId29"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commentAuthors" Target="commentAuthor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theme" Target="theme/theme1.xml"/><Relationship Id="rId20" Type="http://schemas.openxmlformats.org/officeDocument/2006/relationships/slide" Target="slides/slide6.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9D1701-1E59-43E9-85A3-9D6E83D98888}" type="doc">
      <dgm:prSet loTypeId="urn:microsoft.com/office/officeart/2005/8/layout/hierarchy3" loCatId="hierarchy" qsTypeId="urn:microsoft.com/office/officeart/2005/8/quickstyle/simple3" qsCatId="simple" csTypeId="urn:microsoft.com/office/officeart/2005/8/colors/colorful5" csCatId="colorful" phldr="1"/>
      <dgm:spPr/>
      <dgm:t>
        <a:bodyPr/>
        <a:lstStyle/>
        <a:p>
          <a:endParaRPr lang="en-GB"/>
        </a:p>
      </dgm:t>
    </dgm:pt>
    <dgm:pt modelId="{0AD607E0-162F-40E4-B3A2-CA30A1E10B7E}">
      <dgm:prSet phldrT="[Text]" custT="1"/>
      <dgm:spPr/>
      <dgm:t>
        <a:bodyPr/>
        <a:lstStyle/>
        <a:p>
          <a:pPr marL="0" lvl="0" algn="ctr" defTabSz="533400">
            <a:lnSpc>
              <a:spcPct val="100000"/>
            </a:lnSpc>
            <a:spcBef>
              <a:spcPct val="0"/>
            </a:spcBef>
            <a:spcAft>
              <a:spcPts val="0"/>
            </a:spcAft>
            <a:buNone/>
          </a:pPr>
          <a:r>
            <a:rPr lang="fr-CH" sz="1200" b="1" kern="1200" dirty="0">
              <a:latin typeface="Arial Narrow" panose="020B0606020202030204" pitchFamily="34" charset="0"/>
            </a:rPr>
            <a:t>Physics, </a:t>
          </a:r>
          <a:r>
            <a:rPr lang="fr-CH" sz="1200" b="1" kern="1200" dirty="0" err="1">
              <a:latin typeface="Arial Narrow" panose="020B0606020202030204" pitchFamily="34" charset="0"/>
            </a:rPr>
            <a:t>Experiments</a:t>
          </a:r>
          <a:r>
            <a:rPr lang="fr-CH" sz="1200" b="1" kern="1200" dirty="0">
              <a:latin typeface="Arial Narrow" panose="020B0606020202030204" pitchFamily="34" charset="0"/>
            </a:rPr>
            <a:t> and Detectors</a:t>
          </a:r>
          <a:br>
            <a:rPr lang="fr-CH" sz="1200" b="1" kern="1200" dirty="0">
              <a:latin typeface="Arial Narrow" panose="020B0606020202030204" pitchFamily="34" charset="0"/>
            </a:rPr>
          </a:br>
          <a:r>
            <a:rPr lang="fr-CH" sz="1000" b="0" kern="1200" dirty="0">
              <a:solidFill>
                <a:prstClr val="black"/>
              </a:solidFill>
              <a:latin typeface="Arial Narrow" panose="020B0606020202030204" pitchFamily="34" charset="0"/>
              <a:ea typeface="+mn-ea"/>
              <a:cs typeface="+mn-cs"/>
            </a:rPr>
            <a:t>Patrick Janot, Christophe Grojean</a:t>
          </a:r>
          <a:endParaRPr lang="en-GB" sz="1000" b="0" kern="1200" dirty="0">
            <a:solidFill>
              <a:prstClr val="black"/>
            </a:solidFill>
            <a:latin typeface="Arial Narrow" panose="020B0606020202030204" pitchFamily="34" charset="0"/>
            <a:ea typeface="+mn-ea"/>
            <a:cs typeface="+mn-cs"/>
          </a:endParaRPr>
        </a:p>
      </dgm:t>
    </dgm:pt>
    <dgm:pt modelId="{C740FFED-7D1C-47FE-8AAE-92E2B33F01DF}" type="parTrans" cxnId="{C9C543AF-E94B-47C9-9FC7-DE0DBDB900A8}">
      <dgm:prSet/>
      <dgm:spPr/>
      <dgm:t>
        <a:bodyPr/>
        <a:lstStyle/>
        <a:p>
          <a:endParaRPr lang="en-GB"/>
        </a:p>
      </dgm:t>
    </dgm:pt>
    <dgm:pt modelId="{89DD05DE-4F5D-4E4A-BD73-2B2F83375E6D}" type="sibTrans" cxnId="{C9C543AF-E94B-47C9-9FC7-DE0DBDB900A8}">
      <dgm:prSet/>
      <dgm:spPr/>
      <dgm:t>
        <a:bodyPr/>
        <a:lstStyle/>
        <a:p>
          <a:endParaRPr lang="en-US"/>
        </a:p>
      </dgm:t>
    </dgm:pt>
    <dgm:pt modelId="{04B9474B-0DE3-4020-8991-3FC6735182F6}">
      <dgm:prSet phldrT="[Text]" custT="1"/>
      <dgm:spPr/>
      <dgm:t>
        <a:bodyPr/>
        <a:lstStyle/>
        <a:p>
          <a:r>
            <a:rPr lang="fr-CH" sz="1000" b="1" dirty="0" err="1">
              <a:latin typeface="Arial Narrow" panose="020B0606020202030204" pitchFamily="34" charset="0"/>
            </a:rPr>
            <a:t>Physics</a:t>
          </a:r>
          <a:r>
            <a:rPr lang="fr-CH" sz="1000" b="1" dirty="0">
              <a:latin typeface="Arial Narrow" panose="020B0606020202030204" pitchFamily="34" charset="0"/>
            </a:rPr>
            <a:t> programme</a:t>
          </a:r>
        </a:p>
        <a:p>
          <a:r>
            <a:rPr lang="fr-CH" sz="1000" b="0" dirty="0">
              <a:latin typeface="Arial Narrow" panose="020B0606020202030204" pitchFamily="34" charset="0"/>
            </a:rPr>
            <a:t>Matthew </a:t>
          </a:r>
          <a:r>
            <a:rPr lang="fr-CH" sz="1000" b="0" dirty="0" err="1">
              <a:latin typeface="Arial Narrow" panose="020B0606020202030204" pitchFamily="34" charset="0"/>
            </a:rPr>
            <a:t>McCullough</a:t>
          </a:r>
          <a:r>
            <a:rPr lang="fr-CH" sz="1000" b="0" dirty="0">
              <a:latin typeface="Arial Narrow" panose="020B0606020202030204" pitchFamily="34" charset="0"/>
            </a:rPr>
            <a:t>, Frank Simon</a:t>
          </a:r>
          <a:endParaRPr lang="en-GB" sz="1000" b="0" dirty="0">
            <a:latin typeface="Arial Narrow" panose="020B0606020202030204" pitchFamily="34" charset="0"/>
          </a:endParaRPr>
        </a:p>
      </dgm:t>
    </dgm:pt>
    <dgm:pt modelId="{683C1EF2-D028-412C-A003-41159C074487}" type="parTrans" cxnId="{65A198D2-D5C8-433B-BD66-C93C7064ECE8}">
      <dgm:prSet/>
      <dgm:spPr/>
      <dgm:t>
        <a:bodyPr/>
        <a:lstStyle/>
        <a:p>
          <a:endParaRPr lang="en-GB"/>
        </a:p>
      </dgm:t>
    </dgm:pt>
    <dgm:pt modelId="{5C4835B3-250E-44EE-BE6D-F3ECEA5FE8B3}" type="sibTrans" cxnId="{65A198D2-D5C8-433B-BD66-C93C7064ECE8}">
      <dgm:prSet/>
      <dgm:spPr/>
      <dgm:t>
        <a:bodyPr/>
        <a:lstStyle/>
        <a:p>
          <a:endParaRPr lang="en-GB"/>
        </a:p>
      </dgm:t>
    </dgm:pt>
    <dgm:pt modelId="{BCDC02AD-1057-4955-9A4E-C71E0E336E86}">
      <dgm:prSet phldrT="[Text]" custT="1"/>
      <dgm:spPr/>
      <dgm:t>
        <a:bodyPr/>
        <a:lstStyle/>
        <a:p>
          <a:pPr>
            <a:lnSpc>
              <a:spcPct val="90000"/>
            </a:lnSpc>
          </a:pPr>
          <a:r>
            <a:rPr lang="fr-CH" sz="1200" b="1" dirty="0" err="1">
              <a:latin typeface="Arial Narrow" panose="020B0606020202030204" pitchFamily="34" charset="0"/>
            </a:rPr>
            <a:t>Accelerators</a:t>
          </a:r>
          <a:endParaRPr lang="fr-CH" sz="1200" b="1" dirty="0">
            <a:latin typeface="Arial Narrow" panose="020B0606020202030204" pitchFamily="34" charset="0"/>
          </a:endParaRPr>
        </a:p>
        <a:p>
          <a:pPr>
            <a:lnSpc>
              <a:spcPct val="100000"/>
            </a:lnSpc>
          </a:pPr>
          <a:r>
            <a:rPr lang="fr-CH" sz="1000" b="0" dirty="0">
              <a:latin typeface="Arial Narrow" panose="020B0606020202030204" pitchFamily="34" charset="0"/>
            </a:rPr>
            <a:t>Tor Raubenheimer</a:t>
          </a:r>
          <a:br>
            <a:rPr lang="fr-CH" sz="1000" b="0" dirty="0">
              <a:latin typeface="Arial Narrow" panose="020B0606020202030204" pitchFamily="34" charset="0"/>
            </a:rPr>
          </a:br>
          <a:r>
            <a:rPr lang="fr-CH" sz="1000" b="0" dirty="0">
              <a:latin typeface="Arial Narrow" panose="020B0606020202030204" pitchFamily="34" charset="0"/>
            </a:rPr>
            <a:t>Frank Zimmermann</a:t>
          </a:r>
          <a:endParaRPr lang="en-GB" sz="1000" b="0" dirty="0">
            <a:latin typeface="Arial Narrow" panose="020B0606020202030204" pitchFamily="34" charset="0"/>
          </a:endParaRPr>
        </a:p>
      </dgm:t>
    </dgm:pt>
    <dgm:pt modelId="{3A17677B-566D-4198-A23A-C7CDEDDE7A22}" type="parTrans" cxnId="{3C96C010-0DD2-4432-9D70-57A13B4C6BA4}">
      <dgm:prSet/>
      <dgm:spPr/>
      <dgm:t>
        <a:bodyPr/>
        <a:lstStyle/>
        <a:p>
          <a:endParaRPr lang="en-GB"/>
        </a:p>
      </dgm:t>
    </dgm:pt>
    <dgm:pt modelId="{16CE5DEC-BC0B-4FC9-BDD7-520BBB48918A}" type="sibTrans" cxnId="{3C96C010-0DD2-4432-9D70-57A13B4C6BA4}">
      <dgm:prSet/>
      <dgm:spPr/>
      <dgm:t>
        <a:bodyPr/>
        <a:lstStyle/>
        <a:p>
          <a:endParaRPr lang="en-US"/>
        </a:p>
      </dgm:t>
    </dgm:pt>
    <dgm:pt modelId="{916B0471-ECB1-4B96-BE91-6B40900960EE}">
      <dgm:prSet phldrT="[Text]" custT="1"/>
      <dgm:spPr/>
      <dgm:t>
        <a:bodyPr/>
        <a:lstStyle/>
        <a:p>
          <a:r>
            <a:rPr lang="fr-CH" sz="1000" b="1" dirty="0">
              <a:latin typeface="Arial Narrow" panose="020B0606020202030204" pitchFamily="34" charset="0"/>
            </a:rPr>
            <a:t>Project organisation model</a:t>
          </a:r>
        </a:p>
        <a:p>
          <a:r>
            <a:rPr lang="fr-CH" sz="1000" b="0" dirty="0">
              <a:latin typeface="Arial Narrow" panose="020B0606020202030204" pitchFamily="34" charset="0"/>
            </a:rPr>
            <a:t>NN</a:t>
          </a:r>
          <a:endParaRPr lang="en-GB" sz="1000" b="0" dirty="0">
            <a:latin typeface="Arial Narrow" panose="020B0606020202030204" pitchFamily="34" charset="0"/>
          </a:endParaRPr>
        </a:p>
      </dgm:t>
    </dgm:pt>
    <dgm:pt modelId="{DA6F557D-82D3-4AC0-9F43-514BA5E765EB}" type="parTrans" cxnId="{0EA3BFD4-3E3A-49AC-B144-2C9B1A20AC7B}">
      <dgm:prSet/>
      <dgm:spPr/>
      <dgm:t>
        <a:bodyPr/>
        <a:lstStyle/>
        <a:p>
          <a:endParaRPr lang="en-GB"/>
        </a:p>
      </dgm:t>
    </dgm:pt>
    <dgm:pt modelId="{B1EB2BDC-3156-4494-8CA7-CF3621E856F9}" type="sibTrans" cxnId="{0EA3BFD4-3E3A-49AC-B144-2C9B1A20AC7B}">
      <dgm:prSet/>
      <dgm:spPr/>
      <dgm:t>
        <a:bodyPr/>
        <a:lstStyle/>
        <a:p>
          <a:endParaRPr lang="en-GB"/>
        </a:p>
      </dgm:t>
    </dgm:pt>
    <dgm:pt modelId="{D2BA2B12-318D-4358-94A9-777AFD9BEA68}">
      <dgm:prSet phldrT="[Text]" custT="1"/>
      <dgm:spPr/>
      <dgm:t>
        <a:bodyPr/>
        <a:lstStyle/>
        <a:p>
          <a:r>
            <a:rPr lang="fr-CH" sz="1200" b="1" dirty="0">
              <a:latin typeface="Arial Narrow" panose="020B0606020202030204" pitchFamily="34" charset="0"/>
            </a:rPr>
            <a:t>Technical Infrastructures</a:t>
          </a:r>
        </a:p>
        <a:p>
          <a:r>
            <a:rPr lang="fr-CH" sz="1000" b="0" dirty="0">
              <a:latin typeface="Arial Narrow" panose="020B0606020202030204" pitchFamily="34" charset="0"/>
            </a:rPr>
            <a:t>Klaus Hanke</a:t>
          </a:r>
          <a:endParaRPr lang="en-GB" sz="1000" b="0" dirty="0">
            <a:latin typeface="Arial Narrow" panose="020B0606020202030204" pitchFamily="34" charset="0"/>
          </a:endParaRPr>
        </a:p>
      </dgm:t>
    </dgm:pt>
    <dgm:pt modelId="{9F8AA1F6-DFFA-4CEF-8547-B69F18AADD74}" type="parTrans" cxnId="{FCDA1E4E-6A6E-4980-BFA5-EF3579906E60}">
      <dgm:prSet/>
      <dgm:spPr/>
      <dgm:t>
        <a:bodyPr/>
        <a:lstStyle/>
        <a:p>
          <a:endParaRPr lang="en-GB"/>
        </a:p>
      </dgm:t>
    </dgm:pt>
    <dgm:pt modelId="{78CFA68D-569A-44EC-9E3E-9F8F3B46C9F8}" type="sibTrans" cxnId="{FCDA1E4E-6A6E-4980-BFA5-EF3579906E60}">
      <dgm:prSet/>
      <dgm:spPr/>
      <dgm:t>
        <a:bodyPr/>
        <a:lstStyle/>
        <a:p>
          <a:endParaRPr lang="en-US"/>
        </a:p>
      </dgm:t>
    </dgm:pt>
    <dgm:pt modelId="{60D42176-B5EC-462F-A49C-805DFA1FF0A9}">
      <dgm:prSet phldrT="[Text]" custT="1"/>
      <dgm:spPr/>
      <dgm:t>
        <a:bodyPr/>
        <a:lstStyle/>
        <a:p>
          <a:r>
            <a:rPr lang="fr-CH" sz="1200" b="1" dirty="0">
              <a:latin typeface="Arial Narrow" panose="020B0606020202030204" pitchFamily="34" charset="0"/>
            </a:rPr>
            <a:t>Host State </a:t>
          </a:r>
          <a:r>
            <a:rPr lang="fr-CH" sz="1200" b="1" dirty="0" err="1">
              <a:latin typeface="Arial Narrow" panose="020B0606020202030204" pitchFamily="34" charset="0"/>
            </a:rPr>
            <a:t>processes</a:t>
          </a:r>
          <a:r>
            <a:rPr lang="fr-CH" sz="1200" b="1" dirty="0">
              <a:latin typeface="Arial Narrow" panose="020B0606020202030204" pitchFamily="34" charset="0"/>
            </a:rPr>
            <a:t> and civil engineering</a:t>
          </a:r>
        </a:p>
        <a:p>
          <a:r>
            <a:rPr lang="fr-CH" sz="1000" b="0" dirty="0">
              <a:latin typeface="Arial Narrow" panose="020B0606020202030204" pitchFamily="34" charset="0"/>
            </a:rPr>
            <a:t>Timothy Watson</a:t>
          </a:r>
          <a:endParaRPr lang="en-GB" sz="1000" b="0" dirty="0">
            <a:latin typeface="Arial Narrow" panose="020B0606020202030204" pitchFamily="34" charset="0"/>
          </a:endParaRPr>
        </a:p>
      </dgm:t>
    </dgm:pt>
    <dgm:pt modelId="{6672196C-465B-456E-AC14-6751408813AF}" type="parTrans" cxnId="{3A596355-D153-42EF-9B5F-2DE8EE167021}">
      <dgm:prSet/>
      <dgm:spPr/>
      <dgm:t>
        <a:bodyPr/>
        <a:lstStyle/>
        <a:p>
          <a:endParaRPr lang="en-GB"/>
        </a:p>
      </dgm:t>
    </dgm:pt>
    <dgm:pt modelId="{9555440F-5F5C-421B-A430-35B4A3EABAB7}" type="sibTrans" cxnId="{3A596355-D153-42EF-9B5F-2DE8EE167021}">
      <dgm:prSet/>
      <dgm:spPr/>
      <dgm:t>
        <a:bodyPr/>
        <a:lstStyle/>
        <a:p>
          <a:endParaRPr lang="en-US"/>
        </a:p>
      </dgm:t>
    </dgm:pt>
    <dgm:pt modelId="{981DE575-891F-4779-A80E-50F0EEDEB373}">
      <dgm:prSet phldrT="[Text]" custT="1"/>
      <dgm:spPr/>
      <dgm:t>
        <a:bodyPr/>
        <a:lstStyle/>
        <a:p>
          <a:r>
            <a:rPr lang="fr-CH" sz="1200" b="1" dirty="0">
              <a:latin typeface="Arial Narrow" panose="020B0606020202030204" pitchFamily="34" charset="0"/>
            </a:rPr>
            <a:t>Organisation and </a:t>
          </a:r>
          <a:r>
            <a:rPr lang="fr-CH" sz="1200" b="1" dirty="0" err="1">
              <a:latin typeface="Arial Narrow" panose="020B0606020202030204" pitchFamily="34" charset="0"/>
            </a:rPr>
            <a:t>financing</a:t>
          </a:r>
          <a:r>
            <a:rPr lang="fr-CH" sz="1200" b="1" dirty="0">
              <a:latin typeface="Arial Narrow" panose="020B0606020202030204" pitchFamily="34" charset="0"/>
            </a:rPr>
            <a:t> </a:t>
          </a:r>
          <a:r>
            <a:rPr lang="fr-CH" sz="1200" b="1" dirty="0" err="1">
              <a:latin typeface="Arial Narrow" panose="020B0606020202030204" pitchFamily="34" charset="0"/>
            </a:rPr>
            <a:t>models</a:t>
          </a:r>
          <a:endParaRPr lang="fr-CH" sz="1200" b="1" dirty="0">
            <a:latin typeface="Arial Narrow" panose="020B0606020202030204" pitchFamily="34" charset="0"/>
          </a:endParaRPr>
        </a:p>
        <a:p>
          <a:r>
            <a:rPr lang="fr-CH" sz="1000" b="0" dirty="0">
              <a:latin typeface="Arial Narrow" panose="020B0606020202030204" pitchFamily="34" charset="0"/>
            </a:rPr>
            <a:t>Paul Collier (</a:t>
          </a:r>
          <a:r>
            <a:rPr lang="fr-CH" sz="1000" b="0" dirty="0" err="1">
              <a:latin typeface="Arial Narrow" panose="020B0606020202030204" pitchFamily="34" charset="0"/>
            </a:rPr>
            <a:t>interim</a:t>
          </a:r>
          <a:r>
            <a:rPr lang="fr-CH" sz="1000" b="0" dirty="0">
              <a:latin typeface="Arial Narrow" panose="020B0606020202030204" pitchFamily="34" charset="0"/>
            </a:rPr>
            <a:t>), Florian </a:t>
          </a:r>
          <a:r>
            <a:rPr lang="fr-CH" sz="1000" b="0" dirty="0" err="1">
              <a:latin typeface="Arial Narrow" panose="020B0606020202030204" pitchFamily="34" charset="0"/>
            </a:rPr>
            <a:t>Sonnemann</a:t>
          </a:r>
          <a:endParaRPr lang="en-GB" sz="1000" b="0" dirty="0">
            <a:latin typeface="Arial Narrow" panose="020B0606020202030204" pitchFamily="34" charset="0"/>
          </a:endParaRPr>
        </a:p>
      </dgm:t>
    </dgm:pt>
    <dgm:pt modelId="{075F0E05-3A99-4BAC-93E0-B3C6501EA08D}" type="parTrans" cxnId="{CFB2FBEB-3F19-49BB-907A-8E686572020E}">
      <dgm:prSet/>
      <dgm:spPr/>
      <dgm:t>
        <a:bodyPr/>
        <a:lstStyle/>
        <a:p>
          <a:endParaRPr lang="en-GB"/>
        </a:p>
      </dgm:t>
    </dgm:pt>
    <dgm:pt modelId="{C4F65E80-9D2A-47E5-9A40-165D098BA13B}" type="sibTrans" cxnId="{CFB2FBEB-3F19-49BB-907A-8E686572020E}">
      <dgm:prSet/>
      <dgm:spPr/>
      <dgm:t>
        <a:bodyPr/>
        <a:lstStyle/>
        <a:p>
          <a:endParaRPr lang="en-US"/>
        </a:p>
      </dgm:t>
    </dgm:pt>
    <dgm:pt modelId="{C4EC2BD6-362C-40AE-B544-09DAEE30BDA5}">
      <dgm:prSet phldrT="[Text]" custT="1"/>
      <dgm:spPr/>
      <dgm:t>
        <a:bodyPr/>
        <a:lstStyle/>
        <a:p>
          <a:r>
            <a:rPr lang="en-GB" sz="1000" b="1" dirty="0">
              <a:latin typeface="Arial Narrow" panose="020B0606020202030204" pitchFamily="34" charset="0"/>
            </a:rPr>
            <a:t>FCC-ee collider design</a:t>
          </a:r>
        </a:p>
        <a:p>
          <a:r>
            <a:rPr lang="en-GB" sz="1000" b="0" dirty="0">
              <a:latin typeface="Arial Narrow" panose="020B0606020202030204" pitchFamily="34" charset="0"/>
            </a:rPr>
            <a:t>Katsunobu Oide </a:t>
          </a:r>
        </a:p>
      </dgm:t>
    </dgm:pt>
    <dgm:pt modelId="{E2B5B9A7-B106-4DF2-96D3-A4FCC5A51824}" type="parTrans" cxnId="{C381F0D3-18C6-4198-B938-77DD9C7B245F}">
      <dgm:prSet/>
      <dgm:spPr/>
      <dgm:t>
        <a:bodyPr/>
        <a:lstStyle/>
        <a:p>
          <a:endParaRPr lang="en-GB"/>
        </a:p>
      </dgm:t>
    </dgm:pt>
    <dgm:pt modelId="{70006FBC-E506-4ADF-92F0-6FF6FB9F12E1}" type="sibTrans" cxnId="{C381F0D3-18C6-4198-B938-77DD9C7B245F}">
      <dgm:prSet/>
      <dgm:spPr/>
      <dgm:t>
        <a:bodyPr/>
        <a:lstStyle/>
        <a:p>
          <a:endParaRPr lang="en-GB"/>
        </a:p>
      </dgm:t>
    </dgm:pt>
    <dgm:pt modelId="{9F053164-D350-4235-B865-24DDB0D8EBC9}">
      <dgm:prSet phldrT="[Text]" custT="1"/>
      <dgm:spPr/>
      <dgm:t>
        <a:bodyPr/>
        <a:lstStyle/>
        <a:p>
          <a:r>
            <a:rPr lang="en-GB" sz="1000" b="1" dirty="0">
              <a:latin typeface="Arial Narrow" panose="020B0606020202030204" pitchFamily="34" charset="0"/>
            </a:rPr>
            <a:t>FCC-hh design</a:t>
          </a:r>
        </a:p>
        <a:p>
          <a:r>
            <a:rPr lang="en-GB" sz="1000" b="0" dirty="0">
              <a:latin typeface="Arial Narrow" panose="020B0606020202030204" pitchFamily="34" charset="0"/>
            </a:rPr>
            <a:t>Massimo Giovannozzi</a:t>
          </a:r>
        </a:p>
      </dgm:t>
    </dgm:pt>
    <dgm:pt modelId="{F2FED24D-DCDF-4F58-8330-22DDC8DB0CD7}" type="parTrans" cxnId="{5837E184-628A-466C-87CD-12FC1B84E7DB}">
      <dgm:prSet/>
      <dgm:spPr/>
      <dgm:t>
        <a:bodyPr/>
        <a:lstStyle/>
        <a:p>
          <a:endParaRPr lang="en-GB"/>
        </a:p>
      </dgm:t>
    </dgm:pt>
    <dgm:pt modelId="{8BA4ACCE-9F16-44A9-9669-23752CC7F7C8}" type="sibTrans" cxnId="{5837E184-628A-466C-87CD-12FC1B84E7DB}">
      <dgm:prSet/>
      <dgm:spPr/>
      <dgm:t>
        <a:bodyPr/>
        <a:lstStyle/>
        <a:p>
          <a:endParaRPr lang="en-GB"/>
        </a:p>
      </dgm:t>
    </dgm:pt>
    <dgm:pt modelId="{1EF12FB3-DBAA-4488-BE5C-EA024F87ED8C}">
      <dgm:prSet phldrT="[Text]" custT="1"/>
      <dgm:spPr/>
      <dgm:t>
        <a:bodyPr/>
        <a:lstStyle/>
        <a:p>
          <a:r>
            <a:rPr lang="en-GB" sz="1000" b="1" dirty="0">
              <a:latin typeface="Arial Narrow" panose="020B0606020202030204" pitchFamily="34" charset="0"/>
            </a:rPr>
            <a:t>Technology R&amp;D</a:t>
          </a:r>
        </a:p>
        <a:p>
          <a:r>
            <a:rPr lang="en-GB" sz="1000" b="0" dirty="0">
              <a:latin typeface="Arial Narrow" panose="020B0606020202030204" pitchFamily="34" charset="0"/>
            </a:rPr>
            <a:t>Roberto Losito</a:t>
          </a:r>
        </a:p>
      </dgm:t>
    </dgm:pt>
    <dgm:pt modelId="{4B36FC1A-D3C9-486F-93BE-AB463F2FBF6A}" type="parTrans" cxnId="{52930121-76FB-445C-A119-7E95D3ADA89D}">
      <dgm:prSet/>
      <dgm:spPr/>
      <dgm:t>
        <a:bodyPr/>
        <a:lstStyle/>
        <a:p>
          <a:endParaRPr lang="en-GB"/>
        </a:p>
      </dgm:t>
    </dgm:pt>
    <dgm:pt modelId="{3C3DA88B-D23D-4735-94F0-5781854EF7AA}" type="sibTrans" cxnId="{52930121-76FB-445C-A119-7E95D3ADA89D}">
      <dgm:prSet/>
      <dgm:spPr/>
      <dgm:t>
        <a:bodyPr/>
        <a:lstStyle/>
        <a:p>
          <a:endParaRPr lang="en-GB"/>
        </a:p>
      </dgm:t>
    </dgm:pt>
    <dgm:pt modelId="{864290A5-5BA5-4C7F-B405-4729EEBD6B6B}">
      <dgm:prSet phldrT="[Text]" custT="1"/>
      <dgm:spPr/>
      <dgm:t>
        <a:bodyPr/>
        <a:lstStyle/>
        <a:p>
          <a:r>
            <a:rPr lang="en-GB" sz="1000" b="1" dirty="0">
              <a:latin typeface="Arial Narrow" panose="020B0606020202030204" pitchFamily="34" charset="0"/>
            </a:rPr>
            <a:t>FCC-</a:t>
          </a:r>
          <a:r>
            <a:rPr lang="en-GB" sz="1000" b="1" dirty="0" err="1">
              <a:latin typeface="Arial Narrow" panose="020B0606020202030204" pitchFamily="34" charset="0"/>
            </a:rPr>
            <a:t>ee</a:t>
          </a:r>
          <a:r>
            <a:rPr lang="en-GB" sz="1000" b="1" dirty="0">
              <a:latin typeface="Arial Narrow" panose="020B0606020202030204" pitchFamily="34" charset="0"/>
            </a:rPr>
            <a:t> booster design</a:t>
          </a:r>
        </a:p>
        <a:p>
          <a:r>
            <a:rPr lang="en-GB" sz="1000" b="0" dirty="0">
              <a:latin typeface="Arial Narrow" panose="020B0606020202030204" pitchFamily="34" charset="0"/>
            </a:rPr>
            <a:t>Antoine </a:t>
          </a:r>
          <a:r>
            <a:rPr lang="en-GB" sz="1000" b="0" dirty="0" err="1">
              <a:latin typeface="Arial Narrow" panose="020B0606020202030204" pitchFamily="34" charset="0"/>
            </a:rPr>
            <a:t>Chancé</a:t>
          </a:r>
          <a:endParaRPr lang="en-GB" sz="1000" b="0" dirty="0">
            <a:latin typeface="Arial Narrow" panose="020B0606020202030204" pitchFamily="34" charset="0"/>
          </a:endParaRPr>
        </a:p>
      </dgm:t>
    </dgm:pt>
    <dgm:pt modelId="{1644F5A3-6AFE-4CFC-9E2F-6FD715E5E3E9}" type="parTrans" cxnId="{D10F20F8-BF9E-4F81-84A8-49A781D3C1BF}">
      <dgm:prSet/>
      <dgm:spPr/>
      <dgm:t>
        <a:bodyPr/>
        <a:lstStyle/>
        <a:p>
          <a:endParaRPr lang="en-GB"/>
        </a:p>
      </dgm:t>
    </dgm:pt>
    <dgm:pt modelId="{AA788E5F-BAF3-44DC-AF7E-6BF4CD225AF9}" type="sibTrans" cxnId="{D10F20F8-BF9E-4F81-84A8-49A781D3C1BF}">
      <dgm:prSet/>
      <dgm:spPr/>
      <dgm:t>
        <a:bodyPr/>
        <a:lstStyle/>
        <a:p>
          <a:endParaRPr lang="en-GB"/>
        </a:p>
      </dgm:t>
    </dgm:pt>
    <dgm:pt modelId="{DB84F1F5-894D-4EA8-9100-3AFB6CFDF179}">
      <dgm:prSet phldrT="[Text]" custT="1"/>
      <dgm:spPr/>
      <dgm:t>
        <a:bodyPr/>
        <a:lstStyle/>
        <a:p>
          <a:r>
            <a:rPr lang="en-GB" sz="1000" b="1" dirty="0">
              <a:latin typeface="Arial Narrow" panose="020B0606020202030204" pitchFamily="34" charset="0"/>
            </a:rPr>
            <a:t>FCC-</a:t>
          </a:r>
          <a:r>
            <a:rPr lang="en-GB" sz="1000" b="1" dirty="0" err="1">
              <a:latin typeface="Arial Narrow" panose="020B0606020202030204" pitchFamily="34" charset="0"/>
            </a:rPr>
            <a:t>ee</a:t>
          </a:r>
          <a:r>
            <a:rPr lang="en-GB" sz="1000" b="1" dirty="0">
              <a:latin typeface="Arial Narrow" panose="020B0606020202030204" pitchFamily="34" charset="0"/>
            </a:rPr>
            <a:t> injector</a:t>
          </a:r>
        </a:p>
        <a:p>
          <a:r>
            <a:rPr lang="en-GB" sz="1000" b="0" dirty="0">
              <a:latin typeface="Arial Narrow" panose="020B0606020202030204" pitchFamily="34" charset="0"/>
            </a:rPr>
            <a:t>Paolo Craievich, Alexej Grudiev</a:t>
          </a:r>
        </a:p>
      </dgm:t>
    </dgm:pt>
    <dgm:pt modelId="{8CA4E8D1-0483-4EC7-AA9B-1ED0DF9A0684}" type="parTrans" cxnId="{AF022EE6-FC97-4CE0-B497-E8AD768C2DB6}">
      <dgm:prSet/>
      <dgm:spPr/>
      <dgm:t>
        <a:bodyPr/>
        <a:lstStyle/>
        <a:p>
          <a:endParaRPr lang="en-GB"/>
        </a:p>
      </dgm:t>
    </dgm:pt>
    <dgm:pt modelId="{845B2DFF-2567-4C10-9248-1336BCC03842}" type="sibTrans" cxnId="{AF022EE6-FC97-4CE0-B497-E8AD768C2DB6}">
      <dgm:prSet/>
      <dgm:spPr/>
      <dgm:t>
        <a:bodyPr/>
        <a:lstStyle/>
        <a:p>
          <a:endParaRPr lang="en-GB"/>
        </a:p>
      </dgm:t>
    </dgm:pt>
    <dgm:pt modelId="{ACE229B5-4145-420A-96C2-EAAEC67B60D4}">
      <dgm:prSet phldrT="[Text]" custT="1"/>
      <dgm:spPr/>
      <dgm:t>
        <a:bodyPr/>
        <a:lstStyle/>
        <a:p>
          <a:r>
            <a:rPr lang="en-GB" sz="900" b="1" dirty="0">
              <a:latin typeface="Arial Narrow" panose="020B0606020202030204" pitchFamily="34" charset="0"/>
            </a:rPr>
            <a:t>FCC-ee energy calibration  polarization</a:t>
          </a:r>
        </a:p>
        <a:p>
          <a:r>
            <a:rPr lang="en-GB" sz="1000" b="0" dirty="0">
              <a:latin typeface="Arial Narrow" panose="020B0606020202030204" pitchFamily="34" charset="0"/>
            </a:rPr>
            <a:t>Alain Blondel, Jorg Wenninger</a:t>
          </a:r>
        </a:p>
      </dgm:t>
    </dgm:pt>
    <dgm:pt modelId="{7FBBFB9E-FBD6-4E83-B0F4-071BA7B27B66}" type="parTrans" cxnId="{3F6CFD9F-3EB9-4FA9-8BA8-379BCFE8E10A}">
      <dgm:prSet/>
      <dgm:spPr/>
      <dgm:t>
        <a:bodyPr/>
        <a:lstStyle/>
        <a:p>
          <a:endParaRPr lang="en-GB"/>
        </a:p>
      </dgm:t>
    </dgm:pt>
    <dgm:pt modelId="{CD205E92-B581-432D-82D8-0B029D0CF57D}" type="sibTrans" cxnId="{3F6CFD9F-3EB9-4FA9-8BA8-379BCFE8E10A}">
      <dgm:prSet/>
      <dgm:spPr/>
      <dgm:t>
        <a:bodyPr/>
        <a:lstStyle/>
        <a:p>
          <a:endParaRPr lang="en-GB"/>
        </a:p>
      </dgm:t>
    </dgm:pt>
    <dgm:pt modelId="{5A1B5F4E-5A9F-4398-BE40-74D84846C67D}">
      <dgm:prSet phldrT="[Text]" custT="1"/>
      <dgm:spPr/>
      <dgm:t>
        <a:bodyPr/>
        <a:lstStyle/>
        <a:p>
          <a:r>
            <a:rPr lang="en-GB" sz="1000" b="1" dirty="0">
              <a:latin typeface="Arial Narrow" panose="020B0606020202030204" pitchFamily="34" charset="0"/>
            </a:rPr>
            <a:t>FCC-ee MDI</a:t>
          </a:r>
          <a:br>
            <a:rPr lang="en-GB" sz="1000" b="1" dirty="0">
              <a:latin typeface="Arial Narrow" panose="020B0606020202030204" pitchFamily="34" charset="0"/>
            </a:rPr>
          </a:br>
          <a:r>
            <a:rPr lang="en-GB" sz="1000" b="0" dirty="0">
              <a:latin typeface="Arial Narrow" panose="020B0606020202030204" pitchFamily="34" charset="0"/>
            </a:rPr>
            <a:t>Manuela Boscolo, Mike Sullivan</a:t>
          </a:r>
        </a:p>
      </dgm:t>
    </dgm:pt>
    <dgm:pt modelId="{CAB41AAA-C381-4140-908F-A9B74EC91AD9}" type="parTrans" cxnId="{9AB29169-45D0-4247-A06B-C423FE9F39A9}">
      <dgm:prSet/>
      <dgm:spPr/>
      <dgm:t>
        <a:bodyPr/>
        <a:lstStyle/>
        <a:p>
          <a:endParaRPr lang="en-GB"/>
        </a:p>
      </dgm:t>
    </dgm:pt>
    <dgm:pt modelId="{E71C7DDF-055B-4E84-A95B-7ACA30533A81}" type="sibTrans" cxnId="{9AB29169-45D0-4247-A06B-C423FE9F39A9}">
      <dgm:prSet/>
      <dgm:spPr/>
      <dgm:t>
        <a:bodyPr/>
        <a:lstStyle/>
        <a:p>
          <a:endParaRPr lang="en-GB"/>
        </a:p>
      </dgm:t>
    </dgm:pt>
    <dgm:pt modelId="{74FBC27C-806E-45D1-BC82-17AA2D8D0F32}">
      <dgm:prSet phldrT="[Text]" custT="1"/>
      <dgm:spPr/>
      <dgm:t>
        <a:bodyPr/>
        <a:lstStyle/>
        <a:p>
          <a:r>
            <a:rPr lang="en-GB" sz="1000" b="1" dirty="0">
              <a:latin typeface="Arial Narrow" panose="020B0606020202030204" pitchFamily="34" charset="0"/>
            </a:rPr>
            <a:t>Integration</a:t>
          </a:r>
        </a:p>
        <a:p>
          <a:r>
            <a:rPr lang="en-GB" sz="1000" b="0" dirty="0">
              <a:latin typeface="Arial Narrow" panose="020B0606020202030204" pitchFamily="34" charset="0"/>
            </a:rPr>
            <a:t>Jean-Pierre Corso</a:t>
          </a:r>
        </a:p>
      </dgm:t>
    </dgm:pt>
    <dgm:pt modelId="{CA643E4A-7B75-4255-BED5-353EF82BA8D6}" type="parTrans" cxnId="{A2C369C2-224A-449B-83B2-5F1CEBA036D5}">
      <dgm:prSet/>
      <dgm:spPr/>
      <dgm:t>
        <a:bodyPr/>
        <a:lstStyle/>
        <a:p>
          <a:endParaRPr lang="en-GB"/>
        </a:p>
      </dgm:t>
    </dgm:pt>
    <dgm:pt modelId="{2F2B27D8-34AC-4984-849B-D2FB48CC02EF}" type="sibTrans" cxnId="{A2C369C2-224A-449B-83B2-5F1CEBA036D5}">
      <dgm:prSet/>
      <dgm:spPr/>
      <dgm:t>
        <a:bodyPr/>
        <a:lstStyle/>
        <a:p>
          <a:endParaRPr lang="en-GB"/>
        </a:p>
      </dgm:t>
    </dgm:pt>
    <dgm:pt modelId="{4C3A2EC1-70EC-4C39-AD91-C6F10F6903E4}">
      <dgm:prSet phldrT="[Text]" custT="1"/>
      <dgm:spPr/>
      <dgm:t>
        <a:bodyPr/>
        <a:lstStyle/>
        <a:p>
          <a:r>
            <a:rPr lang="en-GB" sz="1000" b="1" dirty="0">
              <a:latin typeface="Arial Narrow" panose="020B0606020202030204" pitchFamily="34" charset="0"/>
            </a:rPr>
            <a:t>Geodesy &amp; survey</a:t>
          </a:r>
        </a:p>
        <a:p>
          <a:r>
            <a:rPr lang="en-GB" sz="1000" b="0" dirty="0">
              <a:latin typeface="Arial Narrow" panose="020B0606020202030204" pitchFamily="34" charset="0"/>
            </a:rPr>
            <a:t>Hélène Mainaud Durand</a:t>
          </a:r>
        </a:p>
      </dgm:t>
    </dgm:pt>
    <dgm:pt modelId="{875B0ED4-E783-4367-8C04-1AC0697725D1}" type="parTrans" cxnId="{01B26E75-37C0-44E4-8FD8-FD1BD708FC43}">
      <dgm:prSet/>
      <dgm:spPr/>
      <dgm:t>
        <a:bodyPr/>
        <a:lstStyle/>
        <a:p>
          <a:endParaRPr lang="en-GB"/>
        </a:p>
      </dgm:t>
    </dgm:pt>
    <dgm:pt modelId="{53775FC3-8A4F-4999-9339-1D7273AEF035}" type="sibTrans" cxnId="{01B26E75-37C0-44E4-8FD8-FD1BD708FC43}">
      <dgm:prSet/>
      <dgm:spPr/>
      <dgm:t>
        <a:bodyPr/>
        <a:lstStyle/>
        <a:p>
          <a:endParaRPr lang="en-GB"/>
        </a:p>
      </dgm:t>
    </dgm:pt>
    <dgm:pt modelId="{B9D75E0E-6922-4DA6-83AA-C11CCD107095}">
      <dgm:prSet phldrT="[Text]" custT="1"/>
      <dgm:spPr/>
      <dgm:t>
        <a:bodyPr/>
        <a:lstStyle/>
        <a:p>
          <a:r>
            <a:rPr lang="en-GB" sz="1000" b="1" dirty="0">
              <a:latin typeface="Arial Narrow" panose="020B0606020202030204" pitchFamily="34" charset="0"/>
            </a:rPr>
            <a:t>Electricity and energy management</a:t>
          </a:r>
        </a:p>
        <a:p>
          <a:r>
            <a:rPr lang="en-GB" sz="1000" b="0" dirty="0">
              <a:latin typeface="Arial Narrow" panose="020B0606020202030204" pitchFamily="34" charset="0"/>
            </a:rPr>
            <a:t>Jean-Paul Burnet</a:t>
          </a:r>
        </a:p>
      </dgm:t>
    </dgm:pt>
    <dgm:pt modelId="{410E67EA-0B91-47D5-A541-36B89BF97D69}" type="parTrans" cxnId="{CF61D25D-30C6-4E7C-9DEB-DA6344B5596A}">
      <dgm:prSet/>
      <dgm:spPr/>
      <dgm:t>
        <a:bodyPr/>
        <a:lstStyle/>
        <a:p>
          <a:endParaRPr lang="en-GB"/>
        </a:p>
      </dgm:t>
    </dgm:pt>
    <dgm:pt modelId="{7099E7B5-8C6E-4C3C-B05A-5798DFD69EA0}" type="sibTrans" cxnId="{CF61D25D-30C6-4E7C-9DEB-DA6344B5596A}">
      <dgm:prSet/>
      <dgm:spPr/>
      <dgm:t>
        <a:bodyPr/>
        <a:lstStyle/>
        <a:p>
          <a:endParaRPr lang="en-GB"/>
        </a:p>
      </dgm:t>
    </dgm:pt>
    <dgm:pt modelId="{47460C77-1168-4D62-B47A-E3D5C136FF90}">
      <dgm:prSet phldrT="[Text]" custT="1"/>
      <dgm:spPr/>
      <dgm:t>
        <a:bodyPr/>
        <a:lstStyle/>
        <a:p>
          <a:r>
            <a:rPr lang="en-GB" sz="1000" b="1" dirty="0">
              <a:latin typeface="Arial Narrow" panose="020B0606020202030204" pitchFamily="34" charset="0"/>
            </a:rPr>
            <a:t>Cooling and ventilation</a:t>
          </a:r>
        </a:p>
        <a:p>
          <a:r>
            <a:rPr lang="en-GB" sz="1000" b="0" dirty="0">
              <a:latin typeface="Arial Narrow" panose="020B0606020202030204" pitchFamily="34" charset="0"/>
            </a:rPr>
            <a:t>Guillermo Peon</a:t>
          </a:r>
        </a:p>
      </dgm:t>
    </dgm:pt>
    <dgm:pt modelId="{0526B7CE-9F06-43A8-BAB7-EA1FF6091568}" type="parTrans" cxnId="{04DA0EEC-EC4F-4655-A7E8-3FA1434B786F}">
      <dgm:prSet/>
      <dgm:spPr/>
      <dgm:t>
        <a:bodyPr/>
        <a:lstStyle/>
        <a:p>
          <a:endParaRPr lang="en-GB"/>
        </a:p>
      </dgm:t>
    </dgm:pt>
    <dgm:pt modelId="{51705DD9-CC83-44FE-A63D-5B935E9C0BE0}" type="sibTrans" cxnId="{04DA0EEC-EC4F-4655-A7E8-3FA1434B786F}">
      <dgm:prSet/>
      <dgm:spPr/>
      <dgm:t>
        <a:bodyPr/>
        <a:lstStyle/>
        <a:p>
          <a:endParaRPr lang="en-GB"/>
        </a:p>
      </dgm:t>
    </dgm:pt>
    <dgm:pt modelId="{F56FFDF8-85AC-4F56-B64B-3EE013A5E12B}">
      <dgm:prSet phldrT="[Text]" custT="1"/>
      <dgm:spPr/>
      <dgm:t>
        <a:bodyPr/>
        <a:lstStyle/>
        <a:p>
          <a:r>
            <a:rPr lang="en-GB" sz="1000" b="1" dirty="0">
              <a:latin typeface="Arial Narrow" panose="020B0606020202030204" pitchFamily="34" charset="0"/>
            </a:rPr>
            <a:t>Cryogenics systems</a:t>
          </a:r>
        </a:p>
        <a:p>
          <a:r>
            <a:rPr lang="en-GB" sz="1000" b="0" dirty="0">
              <a:latin typeface="Arial Narrow" panose="020B0606020202030204" pitchFamily="34" charset="0"/>
            </a:rPr>
            <a:t>Laurent Delprat</a:t>
          </a:r>
        </a:p>
      </dgm:t>
    </dgm:pt>
    <dgm:pt modelId="{213585A8-030B-49D4-9F5E-CA6EAAF9759C}" type="parTrans" cxnId="{13CE18BD-7674-45C1-B49A-5F0F2E73E3F0}">
      <dgm:prSet/>
      <dgm:spPr/>
      <dgm:t>
        <a:bodyPr/>
        <a:lstStyle/>
        <a:p>
          <a:endParaRPr lang="en-GB"/>
        </a:p>
      </dgm:t>
    </dgm:pt>
    <dgm:pt modelId="{ED2DF689-DA4B-4E1C-A217-4169C6EE970B}" type="sibTrans" cxnId="{13CE18BD-7674-45C1-B49A-5F0F2E73E3F0}">
      <dgm:prSet/>
      <dgm:spPr/>
      <dgm:t>
        <a:bodyPr/>
        <a:lstStyle/>
        <a:p>
          <a:endParaRPr lang="en-GB"/>
        </a:p>
      </dgm:t>
    </dgm:pt>
    <dgm:pt modelId="{8F51F2FF-B39E-43DA-8CD6-F43752862275}">
      <dgm:prSet phldrT="[Text]" custT="1"/>
      <dgm:spPr/>
      <dgm:t>
        <a:bodyPr/>
        <a:lstStyle/>
        <a:p>
          <a:r>
            <a:rPr lang="en-GB" sz="900" b="1" dirty="0">
              <a:latin typeface="Arial Narrow" panose="020B0606020202030204" pitchFamily="34" charset="0"/>
            </a:rPr>
            <a:t>Computing and controls infrastructure, communication and network</a:t>
          </a:r>
        </a:p>
        <a:p>
          <a:r>
            <a:rPr lang="en-GB" sz="1000" b="0" dirty="0">
              <a:latin typeface="Arial Narrow" panose="020B0606020202030204" pitchFamily="34" charset="0"/>
            </a:rPr>
            <a:t>Pablo </a:t>
          </a:r>
          <a:r>
            <a:rPr lang="en-GB" sz="1000" b="0" dirty="0" err="1">
              <a:latin typeface="Arial Narrow" panose="020B0606020202030204" pitchFamily="34" charset="0"/>
            </a:rPr>
            <a:t>Saiz</a:t>
          </a:r>
          <a:endParaRPr lang="en-GB" sz="1000" b="0" dirty="0">
            <a:latin typeface="Arial Narrow" panose="020B0606020202030204" pitchFamily="34" charset="0"/>
          </a:endParaRPr>
        </a:p>
      </dgm:t>
    </dgm:pt>
    <dgm:pt modelId="{2F21F213-A3BF-42FD-9966-6FA93A91F993}" type="parTrans" cxnId="{8B53C416-D308-4D00-8488-7EA2E3A991F9}">
      <dgm:prSet/>
      <dgm:spPr/>
      <dgm:t>
        <a:bodyPr/>
        <a:lstStyle/>
        <a:p>
          <a:endParaRPr lang="en-GB"/>
        </a:p>
      </dgm:t>
    </dgm:pt>
    <dgm:pt modelId="{668508C5-36FD-4914-90D5-142A301988A9}" type="sibTrans" cxnId="{8B53C416-D308-4D00-8488-7EA2E3A991F9}">
      <dgm:prSet/>
      <dgm:spPr/>
      <dgm:t>
        <a:bodyPr/>
        <a:lstStyle/>
        <a:p>
          <a:endParaRPr lang="en-GB"/>
        </a:p>
      </dgm:t>
    </dgm:pt>
    <dgm:pt modelId="{9C30D336-3C45-41F5-A7D9-650C29DC66B8}">
      <dgm:prSet phldrT="[Text]" custT="1"/>
      <dgm:spPr/>
      <dgm:t>
        <a:bodyPr/>
        <a:lstStyle/>
        <a:p>
          <a:r>
            <a:rPr lang="en-GB" sz="1000" b="1" dirty="0">
              <a:latin typeface="Arial Narrow" panose="020B0606020202030204" pitchFamily="34" charset="0"/>
            </a:rPr>
            <a:t>Safety</a:t>
          </a:r>
        </a:p>
        <a:p>
          <a:r>
            <a:rPr lang="en-GB" sz="1000" b="0" dirty="0">
              <a:latin typeface="Arial Narrow" panose="020B0606020202030204" pitchFamily="34" charset="0"/>
            </a:rPr>
            <a:t>Thomas Otto</a:t>
          </a:r>
        </a:p>
      </dgm:t>
    </dgm:pt>
    <dgm:pt modelId="{8A6BABDB-1781-4F0B-9373-EA754E1705BE}" type="parTrans" cxnId="{6C3D0B23-AC36-4751-883E-89E76F521EC4}">
      <dgm:prSet/>
      <dgm:spPr/>
      <dgm:t>
        <a:bodyPr/>
        <a:lstStyle/>
        <a:p>
          <a:endParaRPr lang="en-GB"/>
        </a:p>
      </dgm:t>
    </dgm:pt>
    <dgm:pt modelId="{5B59FF52-FB5F-4643-B07A-C6231F7B9489}" type="sibTrans" cxnId="{6C3D0B23-AC36-4751-883E-89E76F521EC4}">
      <dgm:prSet/>
      <dgm:spPr/>
      <dgm:t>
        <a:bodyPr/>
        <a:lstStyle/>
        <a:p>
          <a:endParaRPr lang="en-GB"/>
        </a:p>
      </dgm:t>
    </dgm:pt>
    <dgm:pt modelId="{4C38C383-9714-43D7-BF45-57F634EC90E8}">
      <dgm:prSet phldrT="[Text]" custT="1"/>
      <dgm:spPr/>
      <dgm:t>
        <a:bodyPr/>
        <a:lstStyle/>
        <a:p>
          <a:r>
            <a:rPr lang="en-GB" sz="900" b="1" dirty="0">
              <a:latin typeface="Arial Narrow" panose="020B0606020202030204" pitchFamily="34" charset="0"/>
            </a:rPr>
            <a:t>Operation, maintenance, availability, reliability</a:t>
          </a:r>
        </a:p>
        <a:p>
          <a:r>
            <a:rPr lang="en-GB" sz="1000" b="0" dirty="0">
              <a:latin typeface="Arial Narrow" panose="020B0606020202030204" pitchFamily="34" charset="0"/>
            </a:rPr>
            <a:t>Jesper Nielsen</a:t>
          </a:r>
        </a:p>
      </dgm:t>
    </dgm:pt>
    <dgm:pt modelId="{0A2E4F3B-52EC-4741-A081-F39CCD9127EF}" type="parTrans" cxnId="{0F0D7E47-15A6-4636-9F46-C93FB1C3242E}">
      <dgm:prSet/>
      <dgm:spPr/>
      <dgm:t>
        <a:bodyPr/>
        <a:lstStyle/>
        <a:p>
          <a:endParaRPr lang="en-GB"/>
        </a:p>
      </dgm:t>
    </dgm:pt>
    <dgm:pt modelId="{79B8C91B-BB52-45A7-B32F-32ABB0A21B46}" type="sibTrans" cxnId="{0F0D7E47-15A6-4636-9F46-C93FB1C3242E}">
      <dgm:prSet/>
      <dgm:spPr/>
      <dgm:t>
        <a:bodyPr/>
        <a:lstStyle/>
        <a:p>
          <a:endParaRPr lang="en-GB"/>
        </a:p>
      </dgm:t>
    </dgm:pt>
    <dgm:pt modelId="{42298260-1522-4932-B0A8-573C02CFCD53}">
      <dgm:prSet phldrT="[Text]" custT="1"/>
      <dgm:spPr/>
      <dgm:t>
        <a:bodyPr/>
        <a:lstStyle/>
        <a:p>
          <a:r>
            <a:rPr lang="en-GB" sz="1000" b="1" dirty="0">
              <a:latin typeface="Arial Narrow" panose="020B0606020202030204" pitchFamily="34" charset="0"/>
            </a:rPr>
            <a:t>Transport, installation concepts</a:t>
          </a:r>
        </a:p>
        <a:p>
          <a:r>
            <a:rPr lang="en-GB" sz="1000" dirty="0"/>
            <a:t>Roberto </a:t>
          </a:r>
          <a:r>
            <a:rPr lang="en-GB" sz="1000" dirty="0" err="1"/>
            <a:t>Rinaldesi</a:t>
          </a:r>
          <a:endParaRPr lang="en-GB" sz="1000" b="0" dirty="0">
            <a:latin typeface="Arial Narrow" panose="020B0606020202030204" pitchFamily="34" charset="0"/>
          </a:endParaRPr>
        </a:p>
      </dgm:t>
    </dgm:pt>
    <dgm:pt modelId="{4CD472AC-06CC-429C-887F-10BD3A86E94A}" type="parTrans" cxnId="{3F37E856-422C-4FE8-8E9E-A61FE1C155A5}">
      <dgm:prSet/>
      <dgm:spPr/>
      <dgm:t>
        <a:bodyPr/>
        <a:lstStyle/>
        <a:p>
          <a:endParaRPr lang="en-GB"/>
        </a:p>
      </dgm:t>
    </dgm:pt>
    <dgm:pt modelId="{7084E2E1-2EE9-4399-96D3-000293C27805}" type="sibTrans" cxnId="{3F37E856-422C-4FE8-8E9E-A61FE1C155A5}">
      <dgm:prSet/>
      <dgm:spPr/>
      <dgm:t>
        <a:bodyPr/>
        <a:lstStyle/>
        <a:p>
          <a:endParaRPr lang="en-GB"/>
        </a:p>
      </dgm:t>
    </dgm:pt>
    <dgm:pt modelId="{10CD4B3C-BB06-468D-AE7A-A326A234D56E}">
      <dgm:prSet phldrT="[Text]" custT="1"/>
      <dgm:spPr/>
      <dgm:t>
        <a:bodyPr/>
        <a:lstStyle/>
        <a:p>
          <a:r>
            <a:rPr lang="en-GB" sz="1000" b="1" dirty="0">
              <a:latin typeface="Arial Narrow" panose="020B0606020202030204" pitchFamily="34" charset="0"/>
            </a:rPr>
            <a:t>Administrative processes</a:t>
          </a:r>
        </a:p>
        <a:p>
          <a:r>
            <a:rPr lang="en-GB" sz="1000" b="0" dirty="0">
              <a:latin typeface="Arial Narrow" panose="020B0606020202030204" pitchFamily="34" charset="0"/>
            </a:rPr>
            <a:t>Friedemann Eder</a:t>
          </a:r>
        </a:p>
      </dgm:t>
    </dgm:pt>
    <dgm:pt modelId="{13F6DB5B-5735-46C2-B624-16C384BCDDD4}" type="parTrans" cxnId="{84092A9F-633A-48E7-9FEE-9C9711B95414}">
      <dgm:prSet/>
      <dgm:spPr/>
      <dgm:t>
        <a:bodyPr/>
        <a:lstStyle/>
        <a:p>
          <a:endParaRPr lang="en-GB"/>
        </a:p>
      </dgm:t>
    </dgm:pt>
    <dgm:pt modelId="{AE1EEAFA-C9B6-41DD-8A2C-F4287498DFB8}" type="sibTrans" cxnId="{84092A9F-633A-48E7-9FEE-9C9711B95414}">
      <dgm:prSet/>
      <dgm:spPr/>
      <dgm:t>
        <a:bodyPr/>
        <a:lstStyle/>
        <a:p>
          <a:endParaRPr lang="en-GB"/>
        </a:p>
      </dgm:t>
    </dgm:pt>
    <dgm:pt modelId="{1CB3DF85-3CCE-432D-8F97-29122EF1A6A7}">
      <dgm:prSet phldrT="[Text]" custT="1"/>
      <dgm:spPr/>
      <dgm:t>
        <a:bodyPr/>
        <a:lstStyle/>
        <a:p>
          <a:r>
            <a:rPr lang="en-GB" sz="1000" b="1" dirty="0">
              <a:latin typeface="Arial Narrow" panose="020B0606020202030204" pitchFamily="34" charset="0"/>
            </a:rPr>
            <a:t>Placement studies</a:t>
          </a:r>
        </a:p>
        <a:p>
          <a:r>
            <a:rPr lang="en-GB" sz="1000" b="0" dirty="0">
              <a:latin typeface="Arial Narrow" panose="020B0606020202030204" pitchFamily="34" charset="0"/>
            </a:rPr>
            <a:t>Johannes Gutleber, Volker Mertens</a:t>
          </a:r>
        </a:p>
      </dgm:t>
    </dgm:pt>
    <dgm:pt modelId="{4C0E4C23-BB6A-4EBA-9330-676D943F1161}" type="parTrans" cxnId="{01B51F10-1B65-4F93-BE32-D33F384784CC}">
      <dgm:prSet/>
      <dgm:spPr/>
      <dgm:t>
        <a:bodyPr/>
        <a:lstStyle/>
        <a:p>
          <a:endParaRPr lang="en-GB"/>
        </a:p>
      </dgm:t>
    </dgm:pt>
    <dgm:pt modelId="{4BD38496-DAE5-4694-B5D7-85F750A72AC4}" type="sibTrans" cxnId="{01B51F10-1B65-4F93-BE32-D33F384784CC}">
      <dgm:prSet/>
      <dgm:spPr/>
      <dgm:t>
        <a:bodyPr/>
        <a:lstStyle/>
        <a:p>
          <a:endParaRPr lang="en-GB"/>
        </a:p>
      </dgm:t>
    </dgm:pt>
    <dgm:pt modelId="{5F8A2308-0C30-41D5-A311-CC3B25C24265}">
      <dgm:prSet phldrT="[Text]" custT="1"/>
      <dgm:spPr/>
      <dgm:t>
        <a:bodyPr/>
        <a:lstStyle/>
        <a:p>
          <a:r>
            <a:rPr lang="en-GB" sz="1000" b="1" dirty="0">
              <a:latin typeface="Arial Narrow" panose="020B0606020202030204" pitchFamily="34" charset="0"/>
            </a:rPr>
            <a:t>Environmental evaluation</a:t>
          </a:r>
        </a:p>
        <a:p>
          <a:r>
            <a:rPr lang="en-GB" sz="1000" b="0" dirty="0">
              <a:latin typeface="Arial Narrow" panose="020B0606020202030204" pitchFamily="34" charset="0"/>
            </a:rPr>
            <a:t>Johannes Gutleber</a:t>
          </a:r>
        </a:p>
      </dgm:t>
    </dgm:pt>
    <dgm:pt modelId="{76C49677-4040-4EAE-AED5-B44531469B8F}" type="parTrans" cxnId="{DB39283A-07CD-4615-B21F-CED6A28712FD}">
      <dgm:prSet/>
      <dgm:spPr/>
      <dgm:t>
        <a:bodyPr/>
        <a:lstStyle/>
        <a:p>
          <a:endParaRPr lang="en-GB"/>
        </a:p>
      </dgm:t>
    </dgm:pt>
    <dgm:pt modelId="{96D2CC92-0C04-43E2-95C9-7ADB7BB8D284}" type="sibTrans" cxnId="{DB39283A-07CD-4615-B21F-CED6A28712FD}">
      <dgm:prSet/>
      <dgm:spPr/>
      <dgm:t>
        <a:bodyPr/>
        <a:lstStyle/>
        <a:p>
          <a:endParaRPr lang="en-GB"/>
        </a:p>
      </dgm:t>
    </dgm:pt>
    <dgm:pt modelId="{A0DEBF49-346A-472E-A329-EF86BBFB68EA}">
      <dgm:prSet phldrT="[Text]" custT="1"/>
      <dgm:spPr/>
      <dgm:t>
        <a:bodyPr/>
        <a:lstStyle/>
        <a:p>
          <a:r>
            <a:rPr lang="en-GB" sz="1000" b="1" dirty="0">
              <a:latin typeface="Arial Narrow" panose="020B0606020202030204" pitchFamily="34" charset="0"/>
            </a:rPr>
            <a:t>Tunnel, subsurface design</a:t>
          </a:r>
        </a:p>
        <a:p>
          <a:r>
            <a:rPr lang="en-GB" sz="1000" b="0" dirty="0">
              <a:latin typeface="Arial Narrow" panose="020B0606020202030204" pitchFamily="34" charset="0"/>
            </a:rPr>
            <a:t>John Osborne</a:t>
          </a:r>
        </a:p>
      </dgm:t>
    </dgm:pt>
    <dgm:pt modelId="{4D176164-2A02-4B9B-BF5C-704E4FCCF9C1}" type="parTrans" cxnId="{EECA3D30-534F-4256-A782-A6C466283DB2}">
      <dgm:prSet/>
      <dgm:spPr/>
      <dgm:t>
        <a:bodyPr/>
        <a:lstStyle/>
        <a:p>
          <a:endParaRPr lang="en-GB"/>
        </a:p>
      </dgm:t>
    </dgm:pt>
    <dgm:pt modelId="{73D669D1-E040-4B3B-BE86-FBA11E38C86E}" type="sibTrans" cxnId="{EECA3D30-534F-4256-A782-A6C466283DB2}">
      <dgm:prSet/>
      <dgm:spPr/>
      <dgm:t>
        <a:bodyPr/>
        <a:lstStyle/>
        <a:p>
          <a:endParaRPr lang="en-GB"/>
        </a:p>
      </dgm:t>
    </dgm:pt>
    <dgm:pt modelId="{EFE902A7-7A5F-4CAF-9658-6DCA7D1F3994}">
      <dgm:prSet phldrT="[Text]" custT="1"/>
      <dgm:spPr/>
      <dgm:t>
        <a:bodyPr/>
        <a:lstStyle/>
        <a:p>
          <a:pPr marL="0" lvl="0" indent="0" algn="ctr" defTabSz="444500">
            <a:lnSpc>
              <a:spcPct val="90000"/>
            </a:lnSpc>
            <a:spcBef>
              <a:spcPct val="0"/>
            </a:spcBef>
            <a:spcAft>
              <a:spcPct val="35000"/>
            </a:spcAft>
            <a:buNone/>
          </a:pPr>
          <a:r>
            <a:rPr lang="en-GB" sz="1000" b="1" kern="1200" dirty="0">
              <a:solidFill>
                <a:prstClr val="black">
                  <a:hueOff val="0"/>
                  <a:satOff val="0"/>
                  <a:lumOff val="0"/>
                  <a:alphaOff val="0"/>
                </a:prstClr>
              </a:solidFill>
              <a:latin typeface="Arial Narrow" panose="020B0606020202030204" pitchFamily="34" charset="0"/>
              <a:ea typeface="+mn-ea"/>
              <a:cs typeface="+mn-cs"/>
            </a:rPr>
            <a:t>Surface sites layout, access and building design</a:t>
          </a:r>
        </a:p>
        <a:p>
          <a:pPr marL="0" lvl="0" algn="ctr" defTabSz="444500">
            <a:lnSpc>
              <a:spcPct val="90000"/>
            </a:lnSpc>
            <a:spcBef>
              <a:spcPct val="0"/>
            </a:spcBef>
            <a:spcAft>
              <a:spcPct val="35000"/>
            </a:spcAft>
            <a:buNone/>
          </a:pPr>
          <a:r>
            <a:rPr lang="en-GB" sz="1000" b="0" kern="1200" dirty="0">
              <a:latin typeface="Arial Narrow" panose="020B0606020202030204" pitchFamily="34" charset="0"/>
            </a:rPr>
            <a:t>LD opening</a:t>
          </a:r>
        </a:p>
      </dgm:t>
    </dgm:pt>
    <dgm:pt modelId="{34BDDC05-178E-437C-8ED9-EB57189029C5}" type="parTrans" cxnId="{7A2B04DA-7F69-4486-BD9B-9E4A3DD366B9}">
      <dgm:prSet/>
      <dgm:spPr/>
      <dgm:t>
        <a:bodyPr/>
        <a:lstStyle/>
        <a:p>
          <a:endParaRPr lang="en-GB"/>
        </a:p>
      </dgm:t>
    </dgm:pt>
    <dgm:pt modelId="{95739633-4A26-49B8-AA05-719D9DACB920}" type="sibTrans" cxnId="{7A2B04DA-7F69-4486-BD9B-9E4A3DD366B9}">
      <dgm:prSet/>
      <dgm:spPr/>
      <dgm:t>
        <a:bodyPr/>
        <a:lstStyle/>
        <a:p>
          <a:endParaRPr lang="en-GB"/>
        </a:p>
      </dgm:t>
    </dgm:pt>
    <dgm:pt modelId="{9BA24F66-2E99-48FA-A543-208054E28EF4}">
      <dgm:prSet phldrT="[Text]" custT="1"/>
      <dgm:spPr/>
      <dgm:t>
        <a:bodyPr/>
        <a:lstStyle/>
        <a:p>
          <a:r>
            <a:rPr lang="fr-CH" sz="1000" b="1" dirty="0">
              <a:latin typeface="Arial Narrow" panose="020B0606020202030204" pitchFamily="34" charset="0"/>
            </a:rPr>
            <a:t>Detector concept</a:t>
          </a:r>
        </a:p>
        <a:p>
          <a:r>
            <a:rPr lang="fr-CH" sz="1000" b="0" dirty="0">
              <a:latin typeface="Arial Narrow" panose="020B0606020202030204" pitchFamily="34" charset="0"/>
            </a:rPr>
            <a:t>Mogens Dam</a:t>
          </a:r>
          <a:endParaRPr lang="en-GB" sz="1000" b="0" dirty="0">
            <a:latin typeface="Arial Narrow" panose="020B0606020202030204" pitchFamily="34" charset="0"/>
          </a:endParaRPr>
        </a:p>
      </dgm:t>
    </dgm:pt>
    <dgm:pt modelId="{5EC2735F-32EE-4395-9289-80EC1272FCCB}" type="parTrans" cxnId="{11E529E3-F861-491E-B5D6-ED356D7CEA56}">
      <dgm:prSet/>
      <dgm:spPr/>
      <dgm:t>
        <a:bodyPr/>
        <a:lstStyle/>
        <a:p>
          <a:endParaRPr lang="en-GB"/>
        </a:p>
      </dgm:t>
    </dgm:pt>
    <dgm:pt modelId="{BD62F5D3-5E5D-4468-8911-BF8FFFB98817}" type="sibTrans" cxnId="{11E529E3-F861-491E-B5D6-ED356D7CEA56}">
      <dgm:prSet/>
      <dgm:spPr/>
      <dgm:t>
        <a:bodyPr/>
        <a:lstStyle/>
        <a:p>
          <a:endParaRPr lang="en-GB"/>
        </a:p>
      </dgm:t>
    </dgm:pt>
    <dgm:pt modelId="{50EF01B2-63E9-4CCB-B806-27773B32A418}">
      <dgm:prSet phldrT="[Text]" custT="1"/>
      <dgm:spPr/>
      <dgm:t>
        <a:bodyPr/>
        <a:lstStyle/>
        <a:p>
          <a:r>
            <a:rPr lang="fr-CH" sz="1000" b="1" dirty="0" err="1">
              <a:latin typeface="Arial Narrow" panose="020B0606020202030204" pitchFamily="34" charset="0"/>
            </a:rPr>
            <a:t>Physics</a:t>
          </a:r>
          <a:r>
            <a:rPr lang="fr-CH" sz="1000" b="1" dirty="0">
              <a:latin typeface="Arial Narrow" panose="020B0606020202030204" pitchFamily="34" charset="0"/>
            </a:rPr>
            <a:t> performance</a:t>
          </a:r>
        </a:p>
        <a:p>
          <a:r>
            <a:rPr lang="fr-CH" sz="1000" b="0" dirty="0">
              <a:latin typeface="Arial Narrow" panose="020B0606020202030204" pitchFamily="34" charset="0"/>
            </a:rPr>
            <a:t>Patrizia Azzi, Emmanuel Perez</a:t>
          </a:r>
          <a:endParaRPr lang="en-GB" sz="1000" b="0" dirty="0">
            <a:latin typeface="Arial Narrow" panose="020B0606020202030204" pitchFamily="34" charset="0"/>
          </a:endParaRPr>
        </a:p>
      </dgm:t>
    </dgm:pt>
    <dgm:pt modelId="{932EE39B-F98E-49E1-874D-BAABDBE439E7}" type="parTrans" cxnId="{71ACDA14-0EE9-400E-A10D-CA5766941C19}">
      <dgm:prSet/>
      <dgm:spPr/>
      <dgm:t>
        <a:bodyPr/>
        <a:lstStyle/>
        <a:p>
          <a:endParaRPr lang="en-GB"/>
        </a:p>
      </dgm:t>
    </dgm:pt>
    <dgm:pt modelId="{5545D937-B9AB-4F07-87F7-0C9A8168F480}" type="sibTrans" cxnId="{71ACDA14-0EE9-400E-A10D-CA5766941C19}">
      <dgm:prSet/>
      <dgm:spPr/>
      <dgm:t>
        <a:bodyPr/>
        <a:lstStyle/>
        <a:p>
          <a:endParaRPr lang="en-GB"/>
        </a:p>
      </dgm:t>
    </dgm:pt>
    <dgm:pt modelId="{4D137038-B9C7-4CD0-BE32-109AC2EEE7BD}">
      <dgm:prSet phldrT="[Text]" custT="1"/>
      <dgm:spPr/>
      <dgm:t>
        <a:bodyPr/>
        <a:lstStyle/>
        <a:p>
          <a:r>
            <a:rPr lang="fr-CH" sz="1000" b="1" dirty="0">
              <a:latin typeface="Arial Narrow" panose="020B0606020202030204" pitchFamily="34" charset="0"/>
            </a:rPr>
            <a:t>Software and </a:t>
          </a:r>
          <a:r>
            <a:rPr lang="fr-CH" sz="1000" b="1" dirty="0" err="1">
              <a:latin typeface="Arial Narrow" panose="020B0606020202030204" pitchFamily="34" charset="0"/>
            </a:rPr>
            <a:t>computing</a:t>
          </a:r>
          <a:endParaRPr lang="fr-CH" sz="1000" b="1" dirty="0">
            <a:latin typeface="Arial Narrow" panose="020B0606020202030204" pitchFamily="34" charset="0"/>
          </a:endParaRPr>
        </a:p>
        <a:p>
          <a:r>
            <a:rPr lang="en-GB" sz="1000" b="0" dirty="0">
              <a:latin typeface="Arial Narrow" panose="020B0606020202030204" pitchFamily="34" charset="0"/>
            </a:rPr>
            <a:t>Gerardo Ganis, Clément Helsens</a:t>
          </a:r>
        </a:p>
      </dgm:t>
    </dgm:pt>
    <dgm:pt modelId="{CD138404-4045-475D-AF50-B5863E86036B}" type="parTrans" cxnId="{1D7AB037-8604-41EB-9AAB-7C1B7F5F29A5}">
      <dgm:prSet/>
      <dgm:spPr/>
      <dgm:t>
        <a:bodyPr/>
        <a:lstStyle/>
        <a:p>
          <a:endParaRPr lang="en-GB"/>
        </a:p>
      </dgm:t>
    </dgm:pt>
    <dgm:pt modelId="{CA422764-79A5-49AC-9A66-8F1A095601A1}" type="sibTrans" cxnId="{1D7AB037-8604-41EB-9AAB-7C1B7F5F29A5}">
      <dgm:prSet/>
      <dgm:spPr/>
      <dgm:t>
        <a:bodyPr/>
        <a:lstStyle/>
        <a:p>
          <a:endParaRPr lang="en-GB"/>
        </a:p>
      </dgm:t>
    </dgm:pt>
    <dgm:pt modelId="{3893FA70-8DFE-4030-A769-9242E40A4926}">
      <dgm:prSet phldrT="[Text]" custT="1"/>
      <dgm:spPr/>
      <dgm:t>
        <a:bodyPr/>
        <a:lstStyle/>
        <a:p>
          <a:r>
            <a:rPr lang="fr-CH" sz="1000" b="1" dirty="0" err="1">
              <a:latin typeface="Arial Narrow" panose="020B0606020202030204" pitchFamily="34" charset="0"/>
            </a:rPr>
            <a:t>Financing</a:t>
          </a:r>
          <a:r>
            <a:rPr lang="fr-CH" sz="1000" b="1" dirty="0">
              <a:latin typeface="Arial Narrow" panose="020B0606020202030204" pitchFamily="34" charset="0"/>
            </a:rPr>
            <a:t> model</a:t>
          </a:r>
        </a:p>
        <a:p>
          <a:r>
            <a:rPr lang="fr-CH" sz="1000" b="0" dirty="0">
              <a:latin typeface="Arial Narrow" panose="020B0606020202030204" pitchFamily="34" charset="0"/>
            </a:rPr>
            <a:t>Florian Sonnemann</a:t>
          </a:r>
        </a:p>
      </dgm:t>
    </dgm:pt>
    <dgm:pt modelId="{62E74E63-1676-44E1-B147-776AD3D421B7}" type="parTrans" cxnId="{62647B90-C141-4F10-AAA7-008C4C69266E}">
      <dgm:prSet/>
      <dgm:spPr/>
      <dgm:t>
        <a:bodyPr/>
        <a:lstStyle/>
        <a:p>
          <a:endParaRPr lang="en-GB"/>
        </a:p>
      </dgm:t>
    </dgm:pt>
    <dgm:pt modelId="{7356DBCF-D5DF-4F7F-956A-740AF821B076}" type="sibTrans" cxnId="{62647B90-C141-4F10-AAA7-008C4C69266E}">
      <dgm:prSet/>
      <dgm:spPr/>
      <dgm:t>
        <a:bodyPr/>
        <a:lstStyle/>
        <a:p>
          <a:endParaRPr lang="en-GB"/>
        </a:p>
      </dgm:t>
    </dgm:pt>
    <dgm:pt modelId="{6CE4D3FC-E205-4877-91E1-07D18CEB54BB}">
      <dgm:prSet phldrT="[Text]" custT="1"/>
      <dgm:spPr/>
      <dgm:t>
        <a:bodyPr/>
        <a:lstStyle/>
        <a:p>
          <a:r>
            <a:rPr lang="fr-CH" sz="1000" b="1" dirty="0">
              <a:latin typeface="Arial Narrow" panose="020B0606020202030204" pitchFamily="34" charset="0"/>
            </a:rPr>
            <a:t>Procurement </a:t>
          </a:r>
          <a:r>
            <a:rPr lang="fr-CH" sz="1000" b="1" dirty="0" err="1">
              <a:latin typeface="Arial Narrow" panose="020B0606020202030204" pitchFamily="34" charset="0"/>
            </a:rPr>
            <a:t>strategy</a:t>
          </a:r>
          <a:r>
            <a:rPr lang="fr-CH" sz="1000" b="1" dirty="0">
              <a:latin typeface="Arial Narrow" panose="020B0606020202030204" pitchFamily="34" charset="0"/>
            </a:rPr>
            <a:t> and </a:t>
          </a:r>
          <a:r>
            <a:rPr lang="fr-CH" sz="1000" b="1" dirty="0" err="1">
              <a:latin typeface="Arial Narrow" panose="020B0606020202030204" pitchFamily="34" charset="0"/>
            </a:rPr>
            <a:t>rules</a:t>
          </a:r>
          <a:endParaRPr lang="fr-CH" sz="1000" b="1" dirty="0">
            <a:latin typeface="Arial Narrow" panose="020B0606020202030204" pitchFamily="34" charset="0"/>
          </a:endParaRPr>
        </a:p>
        <a:p>
          <a:r>
            <a:rPr lang="en-GB" sz="1000" b="0" dirty="0">
              <a:latin typeface="Arial Narrow" panose="020B0606020202030204" pitchFamily="34" charset="0"/>
            </a:rPr>
            <a:t>NN</a:t>
          </a:r>
        </a:p>
      </dgm:t>
    </dgm:pt>
    <dgm:pt modelId="{A8494960-EA3E-48E0-9909-4AE169749932}" type="parTrans" cxnId="{C580ABCE-5F80-4B0C-A581-819120DE9B19}">
      <dgm:prSet/>
      <dgm:spPr/>
      <dgm:t>
        <a:bodyPr/>
        <a:lstStyle/>
        <a:p>
          <a:endParaRPr lang="en-GB"/>
        </a:p>
      </dgm:t>
    </dgm:pt>
    <dgm:pt modelId="{552708FC-6C4F-4755-8734-27565634C45B}" type="sibTrans" cxnId="{C580ABCE-5F80-4B0C-A581-819120DE9B19}">
      <dgm:prSet/>
      <dgm:spPr/>
      <dgm:t>
        <a:bodyPr/>
        <a:lstStyle/>
        <a:p>
          <a:endParaRPr lang="en-GB"/>
        </a:p>
      </dgm:t>
    </dgm:pt>
    <dgm:pt modelId="{40C37F9A-7B0D-492D-9EFF-2CC27CC09789}">
      <dgm:prSet phldrT="[Text]" custT="1"/>
      <dgm:spPr/>
      <dgm:t>
        <a:bodyPr/>
        <a:lstStyle/>
        <a:p>
          <a:r>
            <a:rPr lang="fr-CH" sz="1000" b="1" dirty="0">
              <a:latin typeface="Arial Narrow" panose="020B0606020202030204" pitchFamily="34" charset="0"/>
            </a:rPr>
            <a:t>In-</a:t>
          </a:r>
          <a:r>
            <a:rPr lang="fr-CH" sz="1000" b="1" dirty="0" err="1">
              <a:latin typeface="Arial Narrow" panose="020B0606020202030204" pitchFamily="34" charset="0"/>
            </a:rPr>
            <a:t>kind</a:t>
          </a:r>
          <a:r>
            <a:rPr lang="fr-CH" sz="1000" b="1" dirty="0">
              <a:latin typeface="Arial Narrow" panose="020B0606020202030204" pitchFamily="34" charset="0"/>
            </a:rPr>
            <a:t> contributions</a:t>
          </a:r>
        </a:p>
        <a:p>
          <a:r>
            <a:rPr lang="en-GB" sz="1000" b="0" dirty="0">
              <a:latin typeface="Arial Narrow" panose="020B0606020202030204" pitchFamily="34" charset="0"/>
            </a:rPr>
            <a:t>NN</a:t>
          </a:r>
        </a:p>
      </dgm:t>
    </dgm:pt>
    <dgm:pt modelId="{5F0A3744-E702-4A17-8597-7AA077B9FCEE}" type="parTrans" cxnId="{A743F6C1-3B41-4146-BEE4-94E4DE11E0F7}">
      <dgm:prSet/>
      <dgm:spPr/>
      <dgm:t>
        <a:bodyPr/>
        <a:lstStyle/>
        <a:p>
          <a:endParaRPr lang="en-GB"/>
        </a:p>
      </dgm:t>
    </dgm:pt>
    <dgm:pt modelId="{DEF31227-3FCC-460E-9DCE-1F22671DC590}" type="sibTrans" cxnId="{A743F6C1-3B41-4146-BEE4-94E4DE11E0F7}">
      <dgm:prSet/>
      <dgm:spPr/>
      <dgm:t>
        <a:bodyPr/>
        <a:lstStyle/>
        <a:p>
          <a:endParaRPr lang="en-GB"/>
        </a:p>
      </dgm:t>
    </dgm:pt>
    <dgm:pt modelId="{B2ADA22C-CC29-42C0-8538-484344544218}">
      <dgm:prSet phldrT="[Text]" custT="1"/>
      <dgm:spPr/>
      <dgm:t>
        <a:bodyPr/>
        <a:lstStyle/>
        <a:p>
          <a:r>
            <a:rPr lang="fr-CH" sz="1000" b="1" dirty="0" err="1">
              <a:latin typeface="Arial Narrow" panose="020B0606020202030204" pitchFamily="34" charset="0"/>
            </a:rPr>
            <a:t>Operation</a:t>
          </a:r>
          <a:r>
            <a:rPr lang="fr-CH" sz="1000" b="1" dirty="0">
              <a:latin typeface="Arial Narrow" panose="020B0606020202030204" pitchFamily="34" charset="0"/>
            </a:rPr>
            <a:t> model</a:t>
          </a:r>
        </a:p>
        <a:p>
          <a:r>
            <a:rPr lang="fr-CH" sz="1000" b="0" dirty="0">
              <a:latin typeface="Arial Narrow" panose="020B0606020202030204" pitchFamily="34" charset="0"/>
            </a:rPr>
            <a:t>Paul Collier, Jorg Wenninger</a:t>
          </a:r>
          <a:endParaRPr lang="en-GB" sz="1000" b="0" dirty="0">
            <a:latin typeface="Arial Narrow" panose="020B0606020202030204" pitchFamily="34" charset="0"/>
          </a:endParaRPr>
        </a:p>
      </dgm:t>
    </dgm:pt>
    <dgm:pt modelId="{6321587B-2251-4FA4-B9DA-90FD16707608}" type="parTrans" cxnId="{6400C68B-E68C-49B5-9B1C-1E04005ED7D3}">
      <dgm:prSet/>
      <dgm:spPr/>
      <dgm:t>
        <a:bodyPr/>
        <a:lstStyle/>
        <a:p>
          <a:endParaRPr lang="en-GB"/>
        </a:p>
      </dgm:t>
    </dgm:pt>
    <dgm:pt modelId="{04BB381D-DF63-4CD3-9CC6-B7B5A6A04634}" type="sibTrans" cxnId="{6400C68B-E68C-49B5-9B1C-1E04005ED7D3}">
      <dgm:prSet/>
      <dgm:spPr/>
      <dgm:t>
        <a:bodyPr/>
        <a:lstStyle/>
        <a:p>
          <a:endParaRPr lang="en-GB"/>
        </a:p>
      </dgm:t>
    </dgm:pt>
    <dgm:pt modelId="{F43444C6-560A-4D2D-9A94-937FD894C93E}" type="pres">
      <dgm:prSet presAssocID="{B39D1701-1E59-43E9-85A3-9D6E83D98888}" presName="diagram" presStyleCnt="0">
        <dgm:presLayoutVars>
          <dgm:chPref val="1"/>
          <dgm:dir/>
          <dgm:animOne val="branch"/>
          <dgm:animLvl val="lvl"/>
          <dgm:resizeHandles/>
        </dgm:presLayoutVars>
      </dgm:prSet>
      <dgm:spPr/>
    </dgm:pt>
    <dgm:pt modelId="{1CD31A6E-DD37-49CE-97C8-5E021171A084}" type="pres">
      <dgm:prSet presAssocID="{0AD607E0-162F-40E4-B3A2-CA30A1E10B7E}" presName="root" presStyleCnt="0"/>
      <dgm:spPr/>
    </dgm:pt>
    <dgm:pt modelId="{9B90FBC6-49A3-4E96-9FE0-E0069943F1AF}" type="pres">
      <dgm:prSet presAssocID="{0AD607E0-162F-40E4-B3A2-CA30A1E10B7E}" presName="rootComposite" presStyleCnt="0"/>
      <dgm:spPr/>
    </dgm:pt>
    <dgm:pt modelId="{1DBB725A-3D00-48C8-83F0-8741127E149D}" type="pres">
      <dgm:prSet presAssocID="{0AD607E0-162F-40E4-B3A2-CA30A1E10B7E}" presName="rootText" presStyleLbl="node1" presStyleIdx="0" presStyleCnt="5" custScaleX="255272" custScaleY="155802"/>
      <dgm:spPr/>
    </dgm:pt>
    <dgm:pt modelId="{FD3B7D6A-127D-4D77-BB2C-3BA9AFFB7B3B}" type="pres">
      <dgm:prSet presAssocID="{0AD607E0-162F-40E4-B3A2-CA30A1E10B7E}" presName="rootConnector" presStyleLbl="node1" presStyleIdx="0" presStyleCnt="5"/>
      <dgm:spPr/>
    </dgm:pt>
    <dgm:pt modelId="{676DBC5E-DDA0-4E74-8790-F76EFBA388CF}" type="pres">
      <dgm:prSet presAssocID="{0AD607E0-162F-40E4-B3A2-CA30A1E10B7E}" presName="childShape" presStyleCnt="0"/>
      <dgm:spPr/>
    </dgm:pt>
    <dgm:pt modelId="{8BBE493F-5CC8-4C16-BBD2-AA4EE02894E5}" type="pres">
      <dgm:prSet presAssocID="{683C1EF2-D028-412C-A003-41159C074487}" presName="Name13" presStyleLbl="parChTrans1D2" presStyleIdx="0" presStyleCnt="30"/>
      <dgm:spPr/>
    </dgm:pt>
    <dgm:pt modelId="{7EB38FF2-756D-4C30-A417-436D26430F41}" type="pres">
      <dgm:prSet presAssocID="{04B9474B-0DE3-4020-8991-3FC6735182F6}" presName="childText" presStyleLbl="bgAcc1" presStyleIdx="0" presStyleCnt="30" custScaleX="319091">
        <dgm:presLayoutVars>
          <dgm:bulletEnabled val="1"/>
        </dgm:presLayoutVars>
      </dgm:prSet>
      <dgm:spPr/>
    </dgm:pt>
    <dgm:pt modelId="{B923D454-4D81-4020-824C-28FF3097381C}" type="pres">
      <dgm:prSet presAssocID="{5EC2735F-32EE-4395-9289-80EC1272FCCB}" presName="Name13" presStyleLbl="parChTrans1D2" presStyleIdx="1" presStyleCnt="30"/>
      <dgm:spPr/>
    </dgm:pt>
    <dgm:pt modelId="{82A946C0-5DEB-4BB1-8103-57A80E8DC44E}" type="pres">
      <dgm:prSet presAssocID="{9BA24F66-2E99-48FA-A543-208054E28EF4}" presName="childText" presStyleLbl="bgAcc1" presStyleIdx="1" presStyleCnt="30" custScaleX="319091">
        <dgm:presLayoutVars>
          <dgm:bulletEnabled val="1"/>
        </dgm:presLayoutVars>
      </dgm:prSet>
      <dgm:spPr/>
    </dgm:pt>
    <dgm:pt modelId="{8D4F3252-841D-4A18-887D-9A411EC8FD82}" type="pres">
      <dgm:prSet presAssocID="{932EE39B-F98E-49E1-874D-BAABDBE439E7}" presName="Name13" presStyleLbl="parChTrans1D2" presStyleIdx="2" presStyleCnt="30"/>
      <dgm:spPr/>
    </dgm:pt>
    <dgm:pt modelId="{FF39128D-7980-4083-8E54-E8C66BFC219A}" type="pres">
      <dgm:prSet presAssocID="{50EF01B2-63E9-4CCB-B806-27773B32A418}" presName="childText" presStyleLbl="bgAcc1" presStyleIdx="2" presStyleCnt="30" custScaleX="319091">
        <dgm:presLayoutVars>
          <dgm:bulletEnabled val="1"/>
        </dgm:presLayoutVars>
      </dgm:prSet>
      <dgm:spPr/>
    </dgm:pt>
    <dgm:pt modelId="{5B4CB4EF-62C5-4F7F-9B7B-A20AB972427D}" type="pres">
      <dgm:prSet presAssocID="{CD138404-4045-475D-AF50-B5863E86036B}" presName="Name13" presStyleLbl="parChTrans1D2" presStyleIdx="3" presStyleCnt="30"/>
      <dgm:spPr/>
    </dgm:pt>
    <dgm:pt modelId="{001F25B5-77CF-4F42-865F-5C93D39D74FA}" type="pres">
      <dgm:prSet presAssocID="{4D137038-B9C7-4CD0-BE32-109AC2EEE7BD}" presName="childText" presStyleLbl="bgAcc1" presStyleIdx="3" presStyleCnt="30" custScaleX="319091">
        <dgm:presLayoutVars>
          <dgm:bulletEnabled val="1"/>
        </dgm:presLayoutVars>
      </dgm:prSet>
      <dgm:spPr/>
    </dgm:pt>
    <dgm:pt modelId="{4504F779-B75B-4F6A-AB29-21EB16B195B3}" type="pres">
      <dgm:prSet presAssocID="{BCDC02AD-1057-4955-9A4E-C71E0E336E86}" presName="root" presStyleCnt="0"/>
      <dgm:spPr/>
    </dgm:pt>
    <dgm:pt modelId="{708717CE-C397-45CE-8582-F32AD81F96F9}" type="pres">
      <dgm:prSet presAssocID="{BCDC02AD-1057-4955-9A4E-C71E0E336E86}" presName="rootComposite" presStyleCnt="0"/>
      <dgm:spPr/>
    </dgm:pt>
    <dgm:pt modelId="{12D1126F-F044-4FEC-A191-CDD636500143}" type="pres">
      <dgm:prSet presAssocID="{BCDC02AD-1057-4955-9A4E-C71E0E336E86}" presName="rootText" presStyleLbl="node1" presStyleIdx="1" presStyleCnt="5" custScaleX="255272" custScaleY="155802"/>
      <dgm:spPr/>
    </dgm:pt>
    <dgm:pt modelId="{EBCBD29D-6530-4EDD-87A6-66F3986326D7}" type="pres">
      <dgm:prSet presAssocID="{BCDC02AD-1057-4955-9A4E-C71E0E336E86}" presName="rootConnector" presStyleLbl="node1" presStyleIdx="1" presStyleCnt="5"/>
      <dgm:spPr/>
    </dgm:pt>
    <dgm:pt modelId="{43E4BF20-4918-421C-B930-E8F06645A954}" type="pres">
      <dgm:prSet presAssocID="{BCDC02AD-1057-4955-9A4E-C71E0E336E86}" presName="childShape" presStyleCnt="0"/>
      <dgm:spPr/>
    </dgm:pt>
    <dgm:pt modelId="{634271F2-A2D1-4204-B660-1617D8921CCB}" type="pres">
      <dgm:prSet presAssocID="{E2B5B9A7-B106-4DF2-96D3-A4FCC5A51824}" presName="Name13" presStyleLbl="parChTrans1D2" presStyleIdx="4" presStyleCnt="30"/>
      <dgm:spPr/>
    </dgm:pt>
    <dgm:pt modelId="{464F1B49-BB19-4913-9D27-47685F8CF750}" type="pres">
      <dgm:prSet presAssocID="{C4EC2BD6-362C-40AE-B544-09DAEE30BDA5}" presName="childText" presStyleLbl="bgAcc1" presStyleIdx="4" presStyleCnt="30" custScaleX="319091">
        <dgm:presLayoutVars>
          <dgm:bulletEnabled val="1"/>
        </dgm:presLayoutVars>
      </dgm:prSet>
      <dgm:spPr/>
    </dgm:pt>
    <dgm:pt modelId="{647437E2-5D5A-45E8-B2AB-BE4058E8A1F4}" type="pres">
      <dgm:prSet presAssocID="{F2FED24D-DCDF-4F58-8330-22DDC8DB0CD7}" presName="Name13" presStyleLbl="parChTrans1D2" presStyleIdx="5" presStyleCnt="30"/>
      <dgm:spPr/>
    </dgm:pt>
    <dgm:pt modelId="{02AEB49A-40BA-4730-97CA-57F9C6536B5D}" type="pres">
      <dgm:prSet presAssocID="{9F053164-D350-4235-B865-24DDB0D8EBC9}" presName="childText" presStyleLbl="bgAcc1" presStyleIdx="5" presStyleCnt="30" custScaleX="319091">
        <dgm:presLayoutVars>
          <dgm:bulletEnabled val="1"/>
        </dgm:presLayoutVars>
      </dgm:prSet>
      <dgm:spPr/>
    </dgm:pt>
    <dgm:pt modelId="{9E4E1DE3-8C38-4990-82EA-A15C9D936BBE}" type="pres">
      <dgm:prSet presAssocID="{4B36FC1A-D3C9-486F-93BE-AB463F2FBF6A}" presName="Name13" presStyleLbl="parChTrans1D2" presStyleIdx="6" presStyleCnt="30"/>
      <dgm:spPr/>
    </dgm:pt>
    <dgm:pt modelId="{08A680AD-4462-4256-AE98-6E969DF92488}" type="pres">
      <dgm:prSet presAssocID="{1EF12FB3-DBAA-4488-BE5C-EA024F87ED8C}" presName="childText" presStyleLbl="bgAcc1" presStyleIdx="6" presStyleCnt="30" custScaleX="319091">
        <dgm:presLayoutVars>
          <dgm:bulletEnabled val="1"/>
        </dgm:presLayoutVars>
      </dgm:prSet>
      <dgm:spPr/>
    </dgm:pt>
    <dgm:pt modelId="{02E62115-7127-4B06-9A4E-E0857454FD02}" type="pres">
      <dgm:prSet presAssocID="{1644F5A3-6AFE-4CFC-9E2F-6FD715E5E3E9}" presName="Name13" presStyleLbl="parChTrans1D2" presStyleIdx="7" presStyleCnt="30"/>
      <dgm:spPr/>
    </dgm:pt>
    <dgm:pt modelId="{1BA601D0-9099-40D8-9C19-EBE5D72E8DF5}" type="pres">
      <dgm:prSet presAssocID="{864290A5-5BA5-4C7F-B405-4729EEBD6B6B}" presName="childText" presStyleLbl="bgAcc1" presStyleIdx="7" presStyleCnt="30" custScaleX="319091">
        <dgm:presLayoutVars>
          <dgm:bulletEnabled val="1"/>
        </dgm:presLayoutVars>
      </dgm:prSet>
      <dgm:spPr/>
    </dgm:pt>
    <dgm:pt modelId="{88716B07-9F52-4126-8E7F-83F00DCFCBCE}" type="pres">
      <dgm:prSet presAssocID="{8CA4E8D1-0483-4EC7-AA9B-1ED0DF9A0684}" presName="Name13" presStyleLbl="parChTrans1D2" presStyleIdx="8" presStyleCnt="30"/>
      <dgm:spPr/>
    </dgm:pt>
    <dgm:pt modelId="{1F84E47A-9B02-4FF5-A8EB-4A2F78D0F4BE}" type="pres">
      <dgm:prSet presAssocID="{DB84F1F5-894D-4EA8-9100-3AFB6CFDF179}" presName="childText" presStyleLbl="bgAcc1" presStyleIdx="8" presStyleCnt="30" custScaleX="319091">
        <dgm:presLayoutVars>
          <dgm:bulletEnabled val="1"/>
        </dgm:presLayoutVars>
      </dgm:prSet>
      <dgm:spPr/>
    </dgm:pt>
    <dgm:pt modelId="{C6C6C59A-5C7C-4657-AC1D-CF836736D23B}" type="pres">
      <dgm:prSet presAssocID="{7FBBFB9E-FBD6-4E83-B0F4-071BA7B27B66}" presName="Name13" presStyleLbl="parChTrans1D2" presStyleIdx="9" presStyleCnt="30"/>
      <dgm:spPr/>
    </dgm:pt>
    <dgm:pt modelId="{81EECF1A-E566-4370-AE1F-070FBC5D870D}" type="pres">
      <dgm:prSet presAssocID="{ACE229B5-4145-420A-96C2-EAAEC67B60D4}" presName="childText" presStyleLbl="bgAcc1" presStyleIdx="9" presStyleCnt="30" custScaleX="319091">
        <dgm:presLayoutVars>
          <dgm:bulletEnabled val="1"/>
        </dgm:presLayoutVars>
      </dgm:prSet>
      <dgm:spPr/>
    </dgm:pt>
    <dgm:pt modelId="{ECBE077F-D64D-4A59-B932-0C98F6E424D8}" type="pres">
      <dgm:prSet presAssocID="{CAB41AAA-C381-4140-908F-A9B74EC91AD9}" presName="Name13" presStyleLbl="parChTrans1D2" presStyleIdx="10" presStyleCnt="30"/>
      <dgm:spPr/>
    </dgm:pt>
    <dgm:pt modelId="{3698893E-E07C-496D-B613-3E7A42715700}" type="pres">
      <dgm:prSet presAssocID="{5A1B5F4E-5A9F-4398-BE40-74D84846C67D}" presName="childText" presStyleLbl="bgAcc1" presStyleIdx="10" presStyleCnt="30" custScaleX="319091">
        <dgm:presLayoutVars>
          <dgm:bulletEnabled val="1"/>
        </dgm:presLayoutVars>
      </dgm:prSet>
      <dgm:spPr/>
    </dgm:pt>
    <dgm:pt modelId="{D5BAA0D0-BA77-43EF-ABAC-9173DA921743}" type="pres">
      <dgm:prSet presAssocID="{D2BA2B12-318D-4358-94A9-777AFD9BEA68}" presName="root" presStyleCnt="0"/>
      <dgm:spPr/>
    </dgm:pt>
    <dgm:pt modelId="{39AF30CA-582E-4C0B-82B9-002FAC40604B}" type="pres">
      <dgm:prSet presAssocID="{D2BA2B12-318D-4358-94A9-777AFD9BEA68}" presName="rootComposite" presStyleCnt="0"/>
      <dgm:spPr/>
    </dgm:pt>
    <dgm:pt modelId="{1EE12186-D6E1-4EE5-9326-DF3F73B355DD}" type="pres">
      <dgm:prSet presAssocID="{D2BA2B12-318D-4358-94A9-777AFD9BEA68}" presName="rootText" presStyleLbl="node1" presStyleIdx="2" presStyleCnt="5" custScaleX="255272" custScaleY="153796"/>
      <dgm:spPr/>
    </dgm:pt>
    <dgm:pt modelId="{49DE2518-2A73-4138-8974-6E85EFFFF171}" type="pres">
      <dgm:prSet presAssocID="{D2BA2B12-318D-4358-94A9-777AFD9BEA68}" presName="rootConnector" presStyleLbl="node1" presStyleIdx="2" presStyleCnt="5"/>
      <dgm:spPr/>
    </dgm:pt>
    <dgm:pt modelId="{CEEAFF8B-CB6C-4FFB-8A3C-0B6672637F02}" type="pres">
      <dgm:prSet presAssocID="{D2BA2B12-318D-4358-94A9-777AFD9BEA68}" presName="childShape" presStyleCnt="0"/>
      <dgm:spPr/>
    </dgm:pt>
    <dgm:pt modelId="{368A94F5-EB5F-4DEC-9B52-C628958B3818}" type="pres">
      <dgm:prSet presAssocID="{CA643E4A-7B75-4255-BED5-353EF82BA8D6}" presName="Name13" presStyleLbl="parChTrans1D2" presStyleIdx="11" presStyleCnt="30"/>
      <dgm:spPr/>
    </dgm:pt>
    <dgm:pt modelId="{65DC6756-4D7B-4444-9B5F-67B1B2FE1B25}" type="pres">
      <dgm:prSet presAssocID="{74FBC27C-806E-45D1-BC82-17AA2D8D0F32}" presName="childText" presStyleLbl="bgAcc1" presStyleIdx="11" presStyleCnt="30" custScaleX="300303">
        <dgm:presLayoutVars>
          <dgm:bulletEnabled val="1"/>
        </dgm:presLayoutVars>
      </dgm:prSet>
      <dgm:spPr/>
    </dgm:pt>
    <dgm:pt modelId="{616CA57B-F2D4-4F59-8DC6-C861ED6A70F4}" type="pres">
      <dgm:prSet presAssocID="{875B0ED4-E783-4367-8C04-1AC0697725D1}" presName="Name13" presStyleLbl="parChTrans1D2" presStyleIdx="12" presStyleCnt="30"/>
      <dgm:spPr/>
    </dgm:pt>
    <dgm:pt modelId="{36047BAB-FD74-4934-8EC9-58D790FF5EE0}" type="pres">
      <dgm:prSet presAssocID="{4C3A2EC1-70EC-4C39-AD91-C6F10F6903E4}" presName="childText" presStyleLbl="bgAcc1" presStyleIdx="12" presStyleCnt="30" custScaleX="300303">
        <dgm:presLayoutVars>
          <dgm:bulletEnabled val="1"/>
        </dgm:presLayoutVars>
      </dgm:prSet>
      <dgm:spPr/>
    </dgm:pt>
    <dgm:pt modelId="{37995972-3FEC-4AE7-A27A-FC35E25BA8B5}" type="pres">
      <dgm:prSet presAssocID="{410E67EA-0B91-47D5-A541-36B89BF97D69}" presName="Name13" presStyleLbl="parChTrans1D2" presStyleIdx="13" presStyleCnt="30"/>
      <dgm:spPr/>
    </dgm:pt>
    <dgm:pt modelId="{FA7FCAA9-23E8-4A0C-8B91-4F0BBB133859}" type="pres">
      <dgm:prSet presAssocID="{B9D75E0E-6922-4DA6-83AA-C11CCD107095}" presName="childText" presStyleLbl="bgAcc1" presStyleIdx="13" presStyleCnt="30" custScaleX="300303">
        <dgm:presLayoutVars>
          <dgm:bulletEnabled val="1"/>
        </dgm:presLayoutVars>
      </dgm:prSet>
      <dgm:spPr/>
    </dgm:pt>
    <dgm:pt modelId="{D23BE7C7-B4A4-435A-87F4-FD5F36A161FF}" type="pres">
      <dgm:prSet presAssocID="{0526B7CE-9F06-43A8-BAB7-EA1FF6091568}" presName="Name13" presStyleLbl="parChTrans1D2" presStyleIdx="14" presStyleCnt="30"/>
      <dgm:spPr/>
    </dgm:pt>
    <dgm:pt modelId="{77628C85-01C6-4DD9-AFAD-CD70D9F94381}" type="pres">
      <dgm:prSet presAssocID="{47460C77-1168-4D62-B47A-E3D5C136FF90}" presName="childText" presStyleLbl="bgAcc1" presStyleIdx="14" presStyleCnt="30" custScaleX="300303">
        <dgm:presLayoutVars>
          <dgm:bulletEnabled val="1"/>
        </dgm:presLayoutVars>
      </dgm:prSet>
      <dgm:spPr/>
    </dgm:pt>
    <dgm:pt modelId="{E9405FF9-9A13-419B-9308-614790517D8C}" type="pres">
      <dgm:prSet presAssocID="{213585A8-030B-49D4-9F5E-CA6EAAF9759C}" presName="Name13" presStyleLbl="parChTrans1D2" presStyleIdx="15" presStyleCnt="30"/>
      <dgm:spPr/>
    </dgm:pt>
    <dgm:pt modelId="{13FBE748-81AA-45A4-BE7F-8F2BCAA5A25F}" type="pres">
      <dgm:prSet presAssocID="{F56FFDF8-85AC-4F56-B64B-3EE013A5E12B}" presName="childText" presStyleLbl="bgAcc1" presStyleIdx="15" presStyleCnt="30" custScaleX="300303">
        <dgm:presLayoutVars>
          <dgm:bulletEnabled val="1"/>
        </dgm:presLayoutVars>
      </dgm:prSet>
      <dgm:spPr/>
    </dgm:pt>
    <dgm:pt modelId="{CE884F2A-DE29-44DC-B798-2214612D715E}" type="pres">
      <dgm:prSet presAssocID="{2F21F213-A3BF-42FD-9966-6FA93A91F993}" presName="Name13" presStyleLbl="parChTrans1D2" presStyleIdx="16" presStyleCnt="30"/>
      <dgm:spPr/>
    </dgm:pt>
    <dgm:pt modelId="{94F87380-4A5A-4709-835D-004FABC4D53A}" type="pres">
      <dgm:prSet presAssocID="{8F51F2FF-B39E-43DA-8CD6-F43752862275}" presName="childText" presStyleLbl="bgAcc1" presStyleIdx="16" presStyleCnt="30" custScaleX="300303">
        <dgm:presLayoutVars>
          <dgm:bulletEnabled val="1"/>
        </dgm:presLayoutVars>
      </dgm:prSet>
      <dgm:spPr/>
    </dgm:pt>
    <dgm:pt modelId="{3B548795-DC6E-4AD9-B91F-9591FCEFDF7A}" type="pres">
      <dgm:prSet presAssocID="{8A6BABDB-1781-4F0B-9373-EA754E1705BE}" presName="Name13" presStyleLbl="parChTrans1D2" presStyleIdx="17" presStyleCnt="30"/>
      <dgm:spPr/>
    </dgm:pt>
    <dgm:pt modelId="{3F874FE9-FD5C-4764-9A3F-E3EB3D762062}" type="pres">
      <dgm:prSet presAssocID="{9C30D336-3C45-41F5-A7D9-650C29DC66B8}" presName="childText" presStyleLbl="bgAcc1" presStyleIdx="17" presStyleCnt="30" custScaleX="300303">
        <dgm:presLayoutVars>
          <dgm:bulletEnabled val="1"/>
        </dgm:presLayoutVars>
      </dgm:prSet>
      <dgm:spPr/>
    </dgm:pt>
    <dgm:pt modelId="{23FAF52F-B330-4A10-B7B1-12E1AF8889AF}" type="pres">
      <dgm:prSet presAssocID="{0A2E4F3B-52EC-4741-A081-F39CCD9127EF}" presName="Name13" presStyleLbl="parChTrans1D2" presStyleIdx="18" presStyleCnt="30"/>
      <dgm:spPr/>
    </dgm:pt>
    <dgm:pt modelId="{F32961E8-171F-4939-AAC8-B9A451D5140A}" type="pres">
      <dgm:prSet presAssocID="{4C38C383-9714-43D7-BF45-57F634EC90E8}" presName="childText" presStyleLbl="bgAcc1" presStyleIdx="18" presStyleCnt="30" custScaleX="300303">
        <dgm:presLayoutVars>
          <dgm:bulletEnabled val="1"/>
        </dgm:presLayoutVars>
      </dgm:prSet>
      <dgm:spPr/>
    </dgm:pt>
    <dgm:pt modelId="{0DFE98E6-E63D-4115-BC41-0BA5544A0B20}" type="pres">
      <dgm:prSet presAssocID="{4CD472AC-06CC-429C-887F-10BD3A86E94A}" presName="Name13" presStyleLbl="parChTrans1D2" presStyleIdx="19" presStyleCnt="30"/>
      <dgm:spPr/>
    </dgm:pt>
    <dgm:pt modelId="{FCB02DA6-A4DE-4FD5-A99A-3B2C2AC44B3D}" type="pres">
      <dgm:prSet presAssocID="{42298260-1522-4932-B0A8-573C02CFCD53}" presName="childText" presStyleLbl="bgAcc1" presStyleIdx="19" presStyleCnt="30" custScaleX="300303">
        <dgm:presLayoutVars>
          <dgm:bulletEnabled val="1"/>
        </dgm:presLayoutVars>
      </dgm:prSet>
      <dgm:spPr/>
    </dgm:pt>
    <dgm:pt modelId="{72752B1D-79A3-48EA-BA0C-55D3310470F2}" type="pres">
      <dgm:prSet presAssocID="{60D42176-B5EC-462F-A49C-805DFA1FF0A9}" presName="root" presStyleCnt="0"/>
      <dgm:spPr/>
    </dgm:pt>
    <dgm:pt modelId="{41D5D98A-6C93-43C8-8E80-A09DDDB73751}" type="pres">
      <dgm:prSet presAssocID="{60D42176-B5EC-462F-A49C-805DFA1FF0A9}" presName="rootComposite" presStyleCnt="0"/>
      <dgm:spPr/>
    </dgm:pt>
    <dgm:pt modelId="{AD38DA6C-842A-4CCC-A757-80C29A45E1CC}" type="pres">
      <dgm:prSet presAssocID="{60D42176-B5EC-462F-A49C-805DFA1FF0A9}" presName="rootText" presStyleLbl="node1" presStyleIdx="3" presStyleCnt="5" custScaleX="255272" custScaleY="151200"/>
      <dgm:spPr/>
    </dgm:pt>
    <dgm:pt modelId="{7C1F65DB-D6C0-42EE-85E0-335A4E1353BD}" type="pres">
      <dgm:prSet presAssocID="{60D42176-B5EC-462F-A49C-805DFA1FF0A9}" presName="rootConnector" presStyleLbl="node1" presStyleIdx="3" presStyleCnt="5"/>
      <dgm:spPr/>
    </dgm:pt>
    <dgm:pt modelId="{6DE5D9FE-BEC2-474C-9C90-F711CD9FC3CF}" type="pres">
      <dgm:prSet presAssocID="{60D42176-B5EC-462F-A49C-805DFA1FF0A9}" presName="childShape" presStyleCnt="0"/>
      <dgm:spPr/>
    </dgm:pt>
    <dgm:pt modelId="{4574AA90-CE49-46B8-A3D5-600D692577EE}" type="pres">
      <dgm:prSet presAssocID="{13F6DB5B-5735-46C2-B624-16C384BCDDD4}" presName="Name13" presStyleLbl="parChTrans1D2" presStyleIdx="20" presStyleCnt="30"/>
      <dgm:spPr/>
    </dgm:pt>
    <dgm:pt modelId="{4B658EA6-74D6-4683-A928-CD5A2DD2133B}" type="pres">
      <dgm:prSet presAssocID="{10CD4B3C-BB06-468D-AE7A-A326A234D56E}" presName="childText" presStyleLbl="bgAcc1" presStyleIdx="20" presStyleCnt="30" custScaleX="300303">
        <dgm:presLayoutVars>
          <dgm:bulletEnabled val="1"/>
        </dgm:presLayoutVars>
      </dgm:prSet>
      <dgm:spPr/>
    </dgm:pt>
    <dgm:pt modelId="{3D05F72E-CC1A-45FF-979A-01A3C8456956}" type="pres">
      <dgm:prSet presAssocID="{4C0E4C23-BB6A-4EBA-9330-676D943F1161}" presName="Name13" presStyleLbl="parChTrans1D2" presStyleIdx="21" presStyleCnt="30"/>
      <dgm:spPr/>
    </dgm:pt>
    <dgm:pt modelId="{2766C6E8-5066-47B9-89C3-965ADCF5DA24}" type="pres">
      <dgm:prSet presAssocID="{1CB3DF85-3CCE-432D-8F97-29122EF1A6A7}" presName="childText" presStyleLbl="bgAcc1" presStyleIdx="21" presStyleCnt="30" custScaleX="300303">
        <dgm:presLayoutVars>
          <dgm:bulletEnabled val="1"/>
        </dgm:presLayoutVars>
      </dgm:prSet>
      <dgm:spPr/>
    </dgm:pt>
    <dgm:pt modelId="{6B046FA5-7DE1-4D12-B2DE-460FB7B2870F}" type="pres">
      <dgm:prSet presAssocID="{76C49677-4040-4EAE-AED5-B44531469B8F}" presName="Name13" presStyleLbl="parChTrans1D2" presStyleIdx="22" presStyleCnt="30"/>
      <dgm:spPr/>
    </dgm:pt>
    <dgm:pt modelId="{15D70782-B836-4CF7-97A1-F232DA4F4D58}" type="pres">
      <dgm:prSet presAssocID="{5F8A2308-0C30-41D5-A311-CC3B25C24265}" presName="childText" presStyleLbl="bgAcc1" presStyleIdx="22" presStyleCnt="30" custScaleX="300303">
        <dgm:presLayoutVars>
          <dgm:bulletEnabled val="1"/>
        </dgm:presLayoutVars>
      </dgm:prSet>
      <dgm:spPr/>
    </dgm:pt>
    <dgm:pt modelId="{553BB5A3-B090-45FA-8924-ACCC507ACE92}" type="pres">
      <dgm:prSet presAssocID="{4D176164-2A02-4B9B-BF5C-704E4FCCF9C1}" presName="Name13" presStyleLbl="parChTrans1D2" presStyleIdx="23" presStyleCnt="30"/>
      <dgm:spPr/>
    </dgm:pt>
    <dgm:pt modelId="{8BB5185E-F168-4CF0-BA45-A9471055C57B}" type="pres">
      <dgm:prSet presAssocID="{A0DEBF49-346A-472E-A329-EF86BBFB68EA}" presName="childText" presStyleLbl="bgAcc1" presStyleIdx="23" presStyleCnt="30" custScaleX="300303">
        <dgm:presLayoutVars>
          <dgm:bulletEnabled val="1"/>
        </dgm:presLayoutVars>
      </dgm:prSet>
      <dgm:spPr/>
    </dgm:pt>
    <dgm:pt modelId="{9C712BB7-0D49-4EA5-8190-A20B0E5FA277}" type="pres">
      <dgm:prSet presAssocID="{34BDDC05-178E-437C-8ED9-EB57189029C5}" presName="Name13" presStyleLbl="parChTrans1D2" presStyleIdx="24" presStyleCnt="30"/>
      <dgm:spPr/>
    </dgm:pt>
    <dgm:pt modelId="{8090CCDC-B628-4C73-B974-4076F446C102}" type="pres">
      <dgm:prSet presAssocID="{EFE902A7-7A5F-4CAF-9658-6DCA7D1F3994}" presName="childText" presStyleLbl="bgAcc1" presStyleIdx="24" presStyleCnt="30" custScaleX="300303">
        <dgm:presLayoutVars>
          <dgm:bulletEnabled val="1"/>
        </dgm:presLayoutVars>
      </dgm:prSet>
      <dgm:spPr/>
    </dgm:pt>
    <dgm:pt modelId="{F8629BD5-3EBC-4C48-AAFC-6BA15F236A21}" type="pres">
      <dgm:prSet presAssocID="{981DE575-891F-4779-A80E-50F0EEDEB373}" presName="root" presStyleCnt="0"/>
      <dgm:spPr/>
    </dgm:pt>
    <dgm:pt modelId="{D8760441-11D3-4C4D-B4CD-F38D6357D8D4}" type="pres">
      <dgm:prSet presAssocID="{981DE575-891F-4779-A80E-50F0EEDEB373}" presName="rootComposite" presStyleCnt="0"/>
      <dgm:spPr/>
    </dgm:pt>
    <dgm:pt modelId="{6D67F3D8-3D25-4D45-B700-190E180C4E1B}" type="pres">
      <dgm:prSet presAssocID="{981DE575-891F-4779-A80E-50F0EEDEB373}" presName="rootText" presStyleLbl="node1" presStyleIdx="4" presStyleCnt="5" custScaleX="376327" custScaleY="151201"/>
      <dgm:spPr/>
    </dgm:pt>
    <dgm:pt modelId="{85E4F714-3792-4FE0-B1DB-F0DB93E51054}" type="pres">
      <dgm:prSet presAssocID="{981DE575-891F-4779-A80E-50F0EEDEB373}" presName="rootConnector" presStyleLbl="node1" presStyleIdx="4" presStyleCnt="5"/>
      <dgm:spPr/>
    </dgm:pt>
    <dgm:pt modelId="{82BEB981-0DD7-43A4-80DF-C3CF4C2FE2E0}" type="pres">
      <dgm:prSet presAssocID="{981DE575-891F-4779-A80E-50F0EEDEB373}" presName="childShape" presStyleCnt="0"/>
      <dgm:spPr/>
    </dgm:pt>
    <dgm:pt modelId="{A978A081-0050-4BC6-8244-85DA56608DBB}" type="pres">
      <dgm:prSet presAssocID="{DA6F557D-82D3-4AC0-9F43-514BA5E765EB}" presName="Name13" presStyleLbl="parChTrans1D2" presStyleIdx="25" presStyleCnt="30"/>
      <dgm:spPr/>
    </dgm:pt>
    <dgm:pt modelId="{5CF5CA98-FA5F-4C1F-9847-9386340C3496}" type="pres">
      <dgm:prSet presAssocID="{916B0471-ECB1-4B96-BE91-6B40900960EE}" presName="childText" presStyleLbl="bgAcc1" presStyleIdx="25" presStyleCnt="30" custScaleX="300303">
        <dgm:presLayoutVars>
          <dgm:bulletEnabled val="1"/>
        </dgm:presLayoutVars>
      </dgm:prSet>
      <dgm:spPr/>
    </dgm:pt>
    <dgm:pt modelId="{9D29223D-4463-4B1A-939F-4006ED4A4AC1}" type="pres">
      <dgm:prSet presAssocID="{62E74E63-1676-44E1-B147-776AD3D421B7}" presName="Name13" presStyleLbl="parChTrans1D2" presStyleIdx="26" presStyleCnt="30"/>
      <dgm:spPr/>
    </dgm:pt>
    <dgm:pt modelId="{FBED6BF6-3285-4624-BB11-BD68F702A334}" type="pres">
      <dgm:prSet presAssocID="{3893FA70-8DFE-4030-A769-9242E40A4926}" presName="childText" presStyleLbl="bgAcc1" presStyleIdx="26" presStyleCnt="30" custScaleX="300303">
        <dgm:presLayoutVars>
          <dgm:bulletEnabled val="1"/>
        </dgm:presLayoutVars>
      </dgm:prSet>
      <dgm:spPr/>
    </dgm:pt>
    <dgm:pt modelId="{E65219C9-6ABF-4039-8FA5-A6F42A99B0BB}" type="pres">
      <dgm:prSet presAssocID="{A8494960-EA3E-48E0-9909-4AE169749932}" presName="Name13" presStyleLbl="parChTrans1D2" presStyleIdx="27" presStyleCnt="30"/>
      <dgm:spPr/>
    </dgm:pt>
    <dgm:pt modelId="{60F27483-5560-48B1-AB50-D2A749827352}" type="pres">
      <dgm:prSet presAssocID="{6CE4D3FC-E205-4877-91E1-07D18CEB54BB}" presName="childText" presStyleLbl="bgAcc1" presStyleIdx="27" presStyleCnt="30" custScaleX="300303">
        <dgm:presLayoutVars>
          <dgm:bulletEnabled val="1"/>
        </dgm:presLayoutVars>
      </dgm:prSet>
      <dgm:spPr/>
    </dgm:pt>
    <dgm:pt modelId="{4436804C-0802-4BED-AF37-D9069F91A185}" type="pres">
      <dgm:prSet presAssocID="{5F0A3744-E702-4A17-8597-7AA077B9FCEE}" presName="Name13" presStyleLbl="parChTrans1D2" presStyleIdx="28" presStyleCnt="30"/>
      <dgm:spPr/>
    </dgm:pt>
    <dgm:pt modelId="{29F9F7B1-BEE9-4659-B79A-B48030BD56F2}" type="pres">
      <dgm:prSet presAssocID="{40C37F9A-7B0D-492D-9EFF-2CC27CC09789}" presName="childText" presStyleLbl="bgAcc1" presStyleIdx="28" presStyleCnt="30" custScaleX="300303">
        <dgm:presLayoutVars>
          <dgm:bulletEnabled val="1"/>
        </dgm:presLayoutVars>
      </dgm:prSet>
      <dgm:spPr/>
    </dgm:pt>
    <dgm:pt modelId="{19A2F7C7-0B63-481E-B1B8-F27395626569}" type="pres">
      <dgm:prSet presAssocID="{6321587B-2251-4FA4-B9DA-90FD16707608}" presName="Name13" presStyleLbl="parChTrans1D2" presStyleIdx="29" presStyleCnt="30"/>
      <dgm:spPr/>
    </dgm:pt>
    <dgm:pt modelId="{3BBBA7E0-C4A8-4E27-ABD9-6C7F4AFE784E}" type="pres">
      <dgm:prSet presAssocID="{B2ADA22C-CC29-42C0-8538-484344544218}" presName="childText" presStyleLbl="bgAcc1" presStyleIdx="29" presStyleCnt="30" custScaleX="300303">
        <dgm:presLayoutVars>
          <dgm:bulletEnabled val="1"/>
        </dgm:presLayoutVars>
      </dgm:prSet>
      <dgm:spPr/>
    </dgm:pt>
  </dgm:ptLst>
  <dgm:cxnLst>
    <dgm:cxn modelId="{A5D6FC00-3B84-4965-B320-10E72B8D3A19}" type="presOf" srcId="{B39D1701-1E59-43E9-85A3-9D6E83D98888}" destId="{F43444C6-560A-4D2D-9A94-937FD894C93E}" srcOrd="0" destOrd="0" presId="urn:microsoft.com/office/officeart/2005/8/layout/hierarchy3"/>
    <dgm:cxn modelId="{FF58E508-E700-4432-B966-24CBF7BBDB70}" type="presOf" srcId="{5EC2735F-32EE-4395-9289-80EC1272FCCB}" destId="{B923D454-4D81-4020-824C-28FF3097381C}" srcOrd="0" destOrd="0" presId="urn:microsoft.com/office/officeart/2005/8/layout/hierarchy3"/>
    <dgm:cxn modelId="{486D680E-2F85-4A80-A7EB-CD394747D440}" type="presOf" srcId="{1CB3DF85-3CCE-432D-8F97-29122EF1A6A7}" destId="{2766C6E8-5066-47B9-89C3-965ADCF5DA24}" srcOrd="0" destOrd="0" presId="urn:microsoft.com/office/officeart/2005/8/layout/hierarchy3"/>
    <dgm:cxn modelId="{01B51F10-1B65-4F93-BE32-D33F384784CC}" srcId="{60D42176-B5EC-462F-A49C-805DFA1FF0A9}" destId="{1CB3DF85-3CCE-432D-8F97-29122EF1A6A7}" srcOrd="1" destOrd="0" parTransId="{4C0E4C23-BB6A-4EBA-9330-676D943F1161}" sibTransId="{4BD38496-DAE5-4694-B5D7-85F750A72AC4}"/>
    <dgm:cxn modelId="{3C96C010-0DD2-4432-9D70-57A13B4C6BA4}" srcId="{B39D1701-1E59-43E9-85A3-9D6E83D98888}" destId="{BCDC02AD-1057-4955-9A4E-C71E0E336E86}" srcOrd="1" destOrd="0" parTransId="{3A17677B-566D-4198-A23A-C7CDEDDE7A22}" sibTransId="{16CE5DEC-BC0B-4FC9-BDD7-520BBB48918A}"/>
    <dgm:cxn modelId="{AD081613-819C-4B59-9DD3-5B7AF6845894}" type="presOf" srcId="{42298260-1522-4932-B0A8-573C02CFCD53}" destId="{FCB02DA6-A4DE-4FD5-A99A-3B2C2AC44B3D}" srcOrd="0" destOrd="0" presId="urn:microsoft.com/office/officeart/2005/8/layout/hierarchy3"/>
    <dgm:cxn modelId="{EA5DCB13-433C-436F-A267-5F977D9F8787}" type="presOf" srcId="{BCDC02AD-1057-4955-9A4E-C71E0E336E86}" destId="{12D1126F-F044-4FEC-A191-CDD636500143}" srcOrd="0" destOrd="0" presId="urn:microsoft.com/office/officeart/2005/8/layout/hierarchy3"/>
    <dgm:cxn modelId="{71ACDA14-0EE9-400E-A10D-CA5766941C19}" srcId="{0AD607E0-162F-40E4-B3A2-CA30A1E10B7E}" destId="{50EF01B2-63E9-4CCB-B806-27773B32A418}" srcOrd="2" destOrd="0" parTransId="{932EE39B-F98E-49E1-874D-BAABDBE439E7}" sibTransId="{5545D937-B9AB-4F07-87F7-0C9A8168F480}"/>
    <dgm:cxn modelId="{948F4516-3EDE-4B5A-987F-9684C219F27B}" type="presOf" srcId="{981DE575-891F-4779-A80E-50F0EEDEB373}" destId="{85E4F714-3792-4FE0-B1DB-F0DB93E51054}" srcOrd="1" destOrd="0" presId="urn:microsoft.com/office/officeart/2005/8/layout/hierarchy3"/>
    <dgm:cxn modelId="{8B53C416-D308-4D00-8488-7EA2E3A991F9}" srcId="{D2BA2B12-318D-4358-94A9-777AFD9BEA68}" destId="{8F51F2FF-B39E-43DA-8CD6-F43752862275}" srcOrd="5" destOrd="0" parTransId="{2F21F213-A3BF-42FD-9966-6FA93A91F993}" sibTransId="{668508C5-36FD-4914-90D5-142A301988A9}"/>
    <dgm:cxn modelId="{59D58917-5FAD-42B0-915B-50EFC65877BC}" type="presOf" srcId="{34BDDC05-178E-437C-8ED9-EB57189029C5}" destId="{9C712BB7-0D49-4EA5-8190-A20B0E5FA277}" srcOrd="0" destOrd="0" presId="urn:microsoft.com/office/officeart/2005/8/layout/hierarchy3"/>
    <dgm:cxn modelId="{067A8B18-16D3-4D2B-A1B1-1D1969874186}" type="presOf" srcId="{50EF01B2-63E9-4CCB-B806-27773B32A418}" destId="{FF39128D-7980-4083-8E54-E8C66BFC219A}" srcOrd="0" destOrd="0" presId="urn:microsoft.com/office/officeart/2005/8/layout/hierarchy3"/>
    <dgm:cxn modelId="{52930121-76FB-445C-A119-7E95D3ADA89D}" srcId="{BCDC02AD-1057-4955-9A4E-C71E0E336E86}" destId="{1EF12FB3-DBAA-4488-BE5C-EA024F87ED8C}" srcOrd="2" destOrd="0" parTransId="{4B36FC1A-D3C9-486F-93BE-AB463F2FBF6A}" sibTransId="{3C3DA88B-D23D-4735-94F0-5781854EF7AA}"/>
    <dgm:cxn modelId="{5FB53821-1C80-4457-9D8F-B9B866D14851}" type="presOf" srcId="{0AD607E0-162F-40E4-B3A2-CA30A1E10B7E}" destId="{FD3B7D6A-127D-4D77-BB2C-3BA9AFFB7B3B}" srcOrd="1" destOrd="0" presId="urn:microsoft.com/office/officeart/2005/8/layout/hierarchy3"/>
    <dgm:cxn modelId="{C7620922-ECDA-40A3-80FD-890ED5BB78F0}" type="presOf" srcId="{62E74E63-1676-44E1-B147-776AD3D421B7}" destId="{9D29223D-4463-4B1A-939F-4006ED4A4AC1}" srcOrd="0" destOrd="0" presId="urn:microsoft.com/office/officeart/2005/8/layout/hierarchy3"/>
    <dgm:cxn modelId="{6C3D0B23-AC36-4751-883E-89E76F521EC4}" srcId="{D2BA2B12-318D-4358-94A9-777AFD9BEA68}" destId="{9C30D336-3C45-41F5-A7D9-650C29DC66B8}" srcOrd="6" destOrd="0" parTransId="{8A6BABDB-1781-4F0B-9373-EA754E1705BE}" sibTransId="{5B59FF52-FB5F-4643-B07A-C6231F7B9489}"/>
    <dgm:cxn modelId="{2EDFB12C-7CA3-41C5-BF88-A9AC86A6481A}" type="presOf" srcId="{74FBC27C-806E-45D1-BC82-17AA2D8D0F32}" destId="{65DC6756-4D7B-4444-9B5F-67B1B2FE1B25}" srcOrd="0" destOrd="0" presId="urn:microsoft.com/office/officeart/2005/8/layout/hierarchy3"/>
    <dgm:cxn modelId="{EECA3D30-534F-4256-A782-A6C466283DB2}" srcId="{60D42176-B5EC-462F-A49C-805DFA1FF0A9}" destId="{A0DEBF49-346A-472E-A329-EF86BBFB68EA}" srcOrd="3" destOrd="0" parTransId="{4D176164-2A02-4B9B-BF5C-704E4FCCF9C1}" sibTransId="{73D669D1-E040-4B3B-BE86-FBA11E38C86E}"/>
    <dgm:cxn modelId="{C3412931-D7C0-4680-8A3D-1880E29EC485}" type="presOf" srcId="{8F51F2FF-B39E-43DA-8CD6-F43752862275}" destId="{94F87380-4A5A-4709-835D-004FABC4D53A}" srcOrd="0" destOrd="0" presId="urn:microsoft.com/office/officeart/2005/8/layout/hierarchy3"/>
    <dgm:cxn modelId="{BE404232-7AC2-4578-AE8C-184BF20361CA}" type="presOf" srcId="{E2B5B9A7-B106-4DF2-96D3-A4FCC5A51824}" destId="{634271F2-A2D1-4204-B660-1617D8921CCB}" srcOrd="0" destOrd="0" presId="urn:microsoft.com/office/officeart/2005/8/layout/hierarchy3"/>
    <dgm:cxn modelId="{2F6DFF32-2857-4CF6-834F-A895283859A5}" type="presOf" srcId="{683C1EF2-D028-412C-A003-41159C074487}" destId="{8BBE493F-5CC8-4C16-BBD2-AA4EE02894E5}" srcOrd="0" destOrd="0" presId="urn:microsoft.com/office/officeart/2005/8/layout/hierarchy3"/>
    <dgm:cxn modelId="{1D7AB037-8604-41EB-9AAB-7C1B7F5F29A5}" srcId="{0AD607E0-162F-40E4-B3A2-CA30A1E10B7E}" destId="{4D137038-B9C7-4CD0-BE32-109AC2EEE7BD}" srcOrd="3" destOrd="0" parTransId="{CD138404-4045-475D-AF50-B5863E86036B}" sibTransId="{CA422764-79A5-49AC-9A66-8F1A095601A1}"/>
    <dgm:cxn modelId="{3D89B138-17EA-41B5-9475-283FC295F69A}" type="presOf" srcId="{BCDC02AD-1057-4955-9A4E-C71E0E336E86}" destId="{EBCBD29D-6530-4EDD-87A6-66F3986326D7}" srcOrd="1" destOrd="0" presId="urn:microsoft.com/office/officeart/2005/8/layout/hierarchy3"/>
    <dgm:cxn modelId="{DB39283A-07CD-4615-B21F-CED6A28712FD}" srcId="{60D42176-B5EC-462F-A49C-805DFA1FF0A9}" destId="{5F8A2308-0C30-41D5-A311-CC3B25C24265}" srcOrd="2" destOrd="0" parTransId="{76C49677-4040-4EAE-AED5-B44531469B8F}" sibTransId="{96D2CC92-0C04-43E2-95C9-7ADB7BB8D284}"/>
    <dgm:cxn modelId="{77F7943C-EDDB-4642-9322-CC0DF966038E}" type="presOf" srcId="{0526B7CE-9F06-43A8-BAB7-EA1FF6091568}" destId="{D23BE7C7-B4A4-435A-87F4-FD5F36A161FF}" srcOrd="0" destOrd="0" presId="urn:microsoft.com/office/officeart/2005/8/layout/hierarchy3"/>
    <dgm:cxn modelId="{3001783D-D552-4627-AB74-39EE1571D54D}" type="presOf" srcId="{04B9474B-0DE3-4020-8991-3FC6735182F6}" destId="{7EB38FF2-756D-4C30-A417-436D26430F41}" srcOrd="0" destOrd="0" presId="urn:microsoft.com/office/officeart/2005/8/layout/hierarchy3"/>
    <dgm:cxn modelId="{60D0BE3D-120D-484D-A376-4C55BADE5556}" type="presOf" srcId="{6321587B-2251-4FA4-B9DA-90FD16707608}" destId="{19A2F7C7-0B63-481E-B1B8-F27395626569}" srcOrd="0" destOrd="0" presId="urn:microsoft.com/office/officeart/2005/8/layout/hierarchy3"/>
    <dgm:cxn modelId="{8FE02A3E-E3DB-40EE-A9D2-0E95417689D2}" type="presOf" srcId="{5F8A2308-0C30-41D5-A311-CC3B25C24265}" destId="{15D70782-B836-4CF7-97A1-F232DA4F4D58}" srcOrd="0" destOrd="0" presId="urn:microsoft.com/office/officeart/2005/8/layout/hierarchy3"/>
    <dgm:cxn modelId="{7E6DDC3F-B63A-4942-B0F6-2D1E84E6ADD6}" type="presOf" srcId="{4B36FC1A-D3C9-486F-93BE-AB463F2FBF6A}" destId="{9E4E1DE3-8C38-4990-82EA-A15C9D936BBE}" srcOrd="0" destOrd="0" presId="urn:microsoft.com/office/officeart/2005/8/layout/hierarchy3"/>
    <dgm:cxn modelId="{8A404D5C-A59E-4081-A5C3-0403868EA6A1}" type="presOf" srcId="{916B0471-ECB1-4B96-BE91-6B40900960EE}" destId="{5CF5CA98-FA5F-4C1F-9847-9386340C3496}" srcOrd="0" destOrd="0" presId="urn:microsoft.com/office/officeart/2005/8/layout/hierarchy3"/>
    <dgm:cxn modelId="{CF61D25D-30C6-4E7C-9DEB-DA6344B5596A}" srcId="{D2BA2B12-318D-4358-94A9-777AFD9BEA68}" destId="{B9D75E0E-6922-4DA6-83AA-C11CCD107095}" srcOrd="2" destOrd="0" parTransId="{410E67EA-0B91-47D5-A541-36B89BF97D69}" sibTransId="{7099E7B5-8C6E-4C3C-B05A-5798DFD69EA0}"/>
    <dgm:cxn modelId="{DF11B062-56DB-40B2-9E04-46342AC2534C}" type="presOf" srcId="{F2FED24D-DCDF-4F58-8330-22DDC8DB0CD7}" destId="{647437E2-5D5A-45E8-B2AB-BE4058E8A1F4}" srcOrd="0" destOrd="0" presId="urn:microsoft.com/office/officeart/2005/8/layout/hierarchy3"/>
    <dgm:cxn modelId="{1D887B47-3F9C-4405-8A8B-5D40377B1759}" type="presOf" srcId="{76C49677-4040-4EAE-AED5-B44531469B8F}" destId="{6B046FA5-7DE1-4D12-B2DE-460FB7B2870F}" srcOrd="0" destOrd="0" presId="urn:microsoft.com/office/officeart/2005/8/layout/hierarchy3"/>
    <dgm:cxn modelId="{0F0D7E47-15A6-4636-9F46-C93FB1C3242E}" srcId="{D2BA2B12-318D-4358-94A9-777AFD9BEA68}" destId="{4C38C383-9714-43D7-BF45-57F634EC90E8}" srcOrd="7" destOrd="0" parTransId="{0A2E4F3B-52EC-4741-A081-F39CCD9127EF}" sibTransId="{79B8C91B-BB52-45A7-B32F-32ABB0A21B46}"/>
    <dgm:cxn modelId="{9AB29169-45D0-4247-A06B-C423FE9F39A9}" srcId="{BCDC02AD-1057-4955-9A4E-C71E0E336E86}" destId="{5A1B5F4E-5A9F-4398-BE40-74D84846C67D}" srcOrd="6" destOrd="0" parTransId="{CAB41AAA-C381-4140-908F-A9B74EC91AD9}" sibTransId="{E71C7DDF-055B-4E84-A95B-7ACA30533A81}"/>
    <dgm:cxn modelId="{2F13EF4A-1051-4A92-A3BB-01978D07D821}" type="presOf" srcId="{0AD607E0-162F-40E4-B3A2-CA30A1E10B7E}" destId="{1DBB725A-3D00-48C8-83F0-8741127E149D}" srcOrd="0" destOrd="0" presId="urn:microsoft.com/office/officeart/2005/8/layout/hierarchy3"/>
    <dgm:cxn modelId="{E816DB4B-BA3E-4173-9E8B-2ADD89E7115C}" type="presOf" srcId="{EFE902A7-7A5F-4CAF-9658-6DCA7D1F3994}" destId="{8090CCDC-B628-4C73-B974-4076F446C102}" srcOrd="0" destOrd="0" presId="urn:microsoft.com/office/officeart/2005/8/layout/hierarchy3"/>
    <dgm:cxn modelId="{C632B26D-DE9A-4C4D-8597-07A9FFE976B3}" type="presOf" srcId="{4C3A2EC1-70EC-4C39-AD91-C6F10F6903E4}" destId="{36047BAB-FD74-4934-8EC9-58D790FF5EE0}" srcOrd="0" destOrd="0" presId="urn:microsoft.com/office/officeart/2005/8/layout/hierarchy3"/>
    <dgm:cxn modelId="{FCDA1E4E-6A6E-4980-BFA5-EF3579906E60}" srcId="{B39D1701-1E59-43E9-85A3-9D6E83D98888}" destId="{D2BA2B12-318D-4358-94A9-777AFD9BEA68}" srcOrd="2" destOrd="0" parTransId="{9F8AA1F6-DFFA-4CEF-8547-B69F18AADD74}" sibTransId="{78CFA68D-569A-44EC-9E3E-9F8F3B46C9F8}"/>
    <dgm:cxn modelId="{541A946E-EB08-4AFC-AFD7-D8D57F0B5700}" type="presOf" srcId="{13F6DB5B-5735-46C2-B624-16C384BCDDD4}" destId="{4574AA90-CE49-46B8-A3D5-600D692577EE}" srcOrd="0" destOrd="0" presId="urn:microsoft.com/office/officeart/2005/8/layout/hierarchy3"/>
    <dgm:cxn modelId="{C4C8754F-E5EB-48F0-9E18-0BE44F7641DD}" type="presOf" srcId="{40C37F9A-7B0D-492D-9EFF-2CC27CC09789}" destId="{29F9F7B1-BEE9-4659-B79A-B48030BD56F2}" srcOrd="0" destOrd="0" presId="urn:microsoft.com/office/officeart/2005/8/layout/hierarchy3"/>
    <dgm:cxn modelId="{DFEA816F-BA08-4FDD-AAC0-AD3790A19130}" type="presOf" srcId="{A8494960-EA3E-48E0-9909-4AE169749932}" destId="{E65219C9-6ABF-4039-8FA5-A6F42A99B0BB}" srcOrd="0" destOrd="0" presId="urn:microsoft.com/office/officeart/2005/8/layout/hierarchy3"/>
    <dgm:cxn modelId="{3A596355-D153-42EF-9B5F-2DE8EE167021}" srcId="{B39D1701-1E59-43E9-85A3-9D6E83D98888}" destId="{60D42176-B5EC-462F-A49C-805DFA1FF0A9}" srcOrd="3" destOrd="0" parTransId="{6672196C-465B-456E-AC14-6751408813AF}" sibTransId="{9555440F-5F5C-421B-A430-35B4A3EABAB7}"/>
    <dgm:cxn modelId="{7B844D75-EB49-4B9E-83F5-C23B24083E2B}" type="presOf" srcId="{9C30D336-3C45-41F5-A7D9-650C29DC66B8}" destId="{3F874FE9-FD5C-4764-9A3F-E3EB3D762062}" srcOrd="0" destOrd="0" presId="urn:microsoft.com/office/officeart/2005/8/layout/hierarchy3"/>
    <dgm:cxn modelId="{01B26E75-37C0-44E4-8FD8-FD1BD708FC43}" srcId="{D2BA2B12-318D-4358-94A9-777AFD9BEA68}" destId="{4C3A2EC1-70EC-4C39-AD91-C6F10F6903E4}" srcOrd="1" destOrd="0" parTransId="{875B0ED4-E783-4367-8C04-1AC0697725D1}" sibTransId="{53775FC3-8A4F-4999-9339-1D7273AEF035}"/>
    <dgm:cxn modelId="{05B16B56-2CB8-4768-9140-7FCA8F79432D}" type="presOf" srcId="{1EF12FB3-DBAA-4488-BE5C-EA024F87ED8C}" destId="{08A680AD-4462-4256-AE98-6E969DF92488}" srcOrd="0" destOrd="0" presId="urn:microsoft.com/office/officeart/2005/8/layout/hierarchy3"/>
    <dgm:cxn modelId="{3F37E856-422C-4FE8-8E9E-A61FE1C155A5}" srcId="{D2BA2B12-318D-4358-94A9-777AFD9BEA68}" destId="{42298260-1522-4932-B0A8-573C02CFCD53}" srcOrd="8" destOrd="0" parTransId="{4CD472AC-06CC-429C-887F-10BD3A86E94A}" sibTransId="{7084E2E1-2EE9-4399-96D3-000293C27805}"/>
    <dgm:cxn modelId="{CC6BB357-06FE-4C12-8D1B-84F8B3DA98E7}" type="presOf" srcId="{6CE4D3FC-E205-4877-91E1-07D18CEB54BB}" destId="{60F27483-5560-48B1-AB50-D2A749827352}" srcOrd="0" destOrd="0" presId="urn:microsoft.com/office/officeart/2005/8/layout/hierarchy3"/>
    <dgm:cxn modelId="{5837E184-628A-466C-87CD-12FC1B84E7DB}" srcId="{BCDC02AD-1057-4955-9A4E-C71E0E336E86}" destId="{9F053164-D350-4235-B865-24DDB0D8EBC9}" srcOrd="1" destOrd="0" parTransId="{F2FED24D-DCDF-4F58-8330-22DDC8DB0CD7}" sibTransId="{8BA4ACCE-9F16-44A9-9669-23752CC7F7C8}"/>
    <dgm:cxn modelId="{07D52D85-E686-4434-B6CE-5380AA8FC278}" type="presOf" srcId="{864290A5-5BA5-4C7F-B405-4729EEBD6B6B}" destId="{1BA601D0-9099-40D8-9C19-EBE5D72E8DF5}" srcOrd="0" destOrd="0" presId="urn:microsoft.com/office/officeart/2005/8/layout/hierarchy3"/>
    <dgm:cxn modelId="{1E077F85-56C4-4E91-9F07-8E67263F0ADD}" type="presOf" srcId="{C4EC2BD6-362C-40AE-B544-09DAEE30BDA5}" destId="{464F1B49-BB19-4913-9D27-47685F8CF750}" srcOrd="0" destOrd="0" presId="urn:microsoft.com/office/officeart/2005/8/layout/hierarchy3"/>
    <dgm:cxn modelId="{6400C68B-E68C-49B5-9B1C-1E04005ED7D3}" srcId="{981DE575-891F-4779-A80E-50F0EEDEB373}" destId="{B2ADA22C-CC29-42C0-8538-484344544218}" srcOrd="4" destOrd="0" parTransId="{6321587B-2251-4FA4-B9DA-90FD16707608}" sibTransId="{04BB381D-DF63-4CD3-9CC6-B7B5A6A04634}"/>
    <dgm:cxn modelId="{74EA3D8E-4AB0-4953-9E16-04930CF84CE7}" type="presOf" srcId="{D2BA2B12-318D-4358-94A9-777AFD9BEA68}" destId="{49DE2518-2A73-4138-8974-6E85EFFFF171}" srcOrd="1" destOrd="0" presId="urn:microsoft.com/office/officeart/2005/8/layout/hierarchy3"/>
    <dgm:cxn modelId="{00506390-60AE-4A28-8A0D-FACEE789B09B}" type="presOf" srcId="{4C38C383-9714-43D7-BF45-57F634EC90E8}" destId="{F32961E8-171F-4939-AAC8-B9A451D5140A}" srcOrd="0" destOrd="0" presId="urn:microsoft.com/office/officeart/2005/8/layout/hierarchy3"/>
    <dgm:cxn modelId="{62647B90-C141-4F10-AAA7-008C4C69266E}" srcId="{981DE575-891F-4779-A80E-50F0EEDEB373}" destId="{3893FA70-8DFE-4030-A769-9242E40A4926}" srcOrd="1" destOrd="0" parTransId="{62E74E63-1676-44E1-B147-776AD3D421B7}" sibTransId="{7356DBCF-D5DF-4F7F-956A-740AF821B076}"/>
    <dgm:cxn modelId="{CE43F394-85C5-4098-AD71-48C0F3AED500}" type="presOf" srcId="{47460C77-1168-4D62-B47A-E3D5C136FF90}" destId="{77628C85-01C6-4DD9-AFAD-CD70D9F94381}" srcOrd="0" destOrd="0" presId="urn:microsoft.com/office/officeart/2005/8/layout/hierarchy3"/>
    <dgm:cxn modelId="{C3895E98-7E6D-417E-9034-3E5EF4D76499}" type="presOf" srcId="{F56FFDF8-85AC-4F56-B64B-3EE013A5E12B}" destId="{13FBE748-81AA-45A4-BE7F-8F2BCAA5A25F}" srcOrd="0" destOrd="0" presId="urn:microsoft.com/office/officeart/2005/8/layout/hierarchy3"/>
    <dgm:cxn modelId="{6F07329A-8707-4E10-B918-2DFD0F7EA069}" type="presOf" srcId="{213585A8-030B-49D4-9F5E-CA6EAAF9759C}" destId="{E9405FF9-9A13-419B-9308-614790517D8C}" srcOrd="0" destOrd="0" presId="urn:microsoft.com/office/officeart/2005/8/layout/hierarchy3"/>
    <dgm:cxn modelId="{3FCFF39A-D0A2-4788-B0F6-BFE217F4AAAD}" type="presOf" srcId="{981DE575-891F-4779-A80E-50F0EEDEB373}" destId="{6D67F3D8-3D25-4D45-B700-190E180C4E1B}" srcOrd="0" destOrd="0" presId="urn:microsoft.com/office/officeart/2005/8/layout/hierarchy3"/>
    <dgm:cxn modelId="{20ABA49B-E731-4F6B-9BBE-4D04E276169D}" type="presOf" srcId="{0A2E4F3B-52EC-4741-A081-F39CCD9127EF}" destId="{23FAF52F-B330-4A10-B7B1-12E1AF8889AF}" srcOrd="0" destOrd="0" presId="urn:microsoft.com/office/officeart/2005/8/layout/hierarchy3"/>
    <dgm:cxn modelId="{AAF6139F-DBA3-4562-B76F-0914A24A9136}" type="presOf" srcId="{5A1B5F4E-5A9F-4398-BE40-74D84846C67D}" destId="{3698893E-E07C-496D-B613-3E7A42715700}" srcOrd="0" destOrd="0" presId="urn:microsoft.com/office/officeart/2005/8/layout/hierarchy3"/>
    <dgm:cxn modelId="{84092A9F-633A-48E7-9FEE-9C9711B95414}" srcId="{60D42176-B5EC-462F-A49C-805DFA1FF0A9}" destId="{10CD4B3C-BB06-468D-AE7A-A326A234D56E}" srcOrd="0" destOrd="0" parTransId="{13F6DB5B-5735-46C2-B624-16C384BCDDD4}" sibTransId="{AE1EEAFA-C9B6-41DD-8A2C-F4287498DFB8}"/>
    <dgm:cxn modelId="{6CBBD99F-90BB-4290-968C-6F1E73A48521}" type="presOf" srcId="{CA643E4A-7B75-4255-BED5-353EF82BA8D6}" destId="{368A94F5-EB5F-4DEC-9B52-C628958B3818}" srcOrd="0" destOrd="0" presId="urn:microsoft.com/office/officeart/2005/8/layout/hierarchy3"/>
    <dgm:cxn modelId="{3F6CFD9F-3EB9-4FA9-8BA8-379BCFE8E10A}" srcId="{BCDC02AD-1057-4955-9A4E-C71E0E336E86}" destId="{ACE229B5-4145-420A-96C2-EAAEC67B60D4}" srcOrd="5" destOrd="0" parTransId="{7FBBFB9E-FBD6-4E83-B0F4-071BA7B27B66}" sibTransId="{CD205E92-B581-432D-82D8-0B029D0CF57D}"/>
    <dgm:cxn modelId="{5950ECA0-4CCA-44FC-AD55-7CA63A439596}" type="presOf" srcId="{8A6BABDB-1781-4F0B-9373-EA754E1705BE}" destId="{3B548795-DC6E-4AD9-B91F-9591FCEFDF7A}" srcOrd="0" destOrd="0" presId="urn:microsoft.com/office/officeart/2005/8/layout/hierarchy3"/>
    <dgm:cxn modelId="{C1C001A3-9054-46B7-8304-059AE20BBF25}" type="presOf" srcId="{4D137038-B9C7-4CD0-BE32-109AC2EEE7BD}" destId="{001F25B5-77CF-4F42-865F-5C93D39D74FA}" srcOrd="0" destOrd="0" presId="urn:microsoft.com/office/officeart/2005/8/layout/hierarchy3"/>
    <dgm:cxn modelId="{0CFC2FA4-BFB6-437E-946B-833B320D7292}" type="presOf" srcId="{DB84F1F5-894D-4EA8-9100-3AFB6CFDF179}" destId="{1F84E47A-9B02-4FF5-A8EB-4A2F78D0F4BE}" srcOrd="0" destOrd="0" presId="urn:microsoft.com/office/officeart/2005/8/layout/hierarchy3"/>
    <dgm:cxn modelId="{06B2B6A5-86DB-434A-89EA-1E1775DC59DC}" type="presOf" srcId="{9F053164-D350-4235-B865-24DDB0D8EBC9}" destId="{02AEB49A-40BA-4730-97CA-57F9C6536B5D}" srcOrd="0" destOrd="0" presId="urn:microsoft.com/office/officeart/2005/8/layout/hierarchy3"/>
    <dgm:cxn modelId="{BB7904AD-46D4-4931-A5A5-6151346D6FA4}" type="presOf" srcId="{932EE39B-F98E-49E1-874D-BAABDBE439E7}" destId="{8D4F3252-841D-4A18-887D-9A411EC8FD82}" srcOrd="0" destOrd="0" presId="urn:microsoft.com/office/officeart/2005/8/layout/hierarchy3"/>
    <dgm:cxn modelId="{712A1EAE-D319-4005-A013-3FB2FC7BEE5E}" type="presOf" srcId="{2F21F213-A3BF-42FD-9966-6FA93A91F993}" destId="{CE884F2A-DE29-44DC-B798-2214612D715E}" srcOrd="0" destOrd="0" presId="urn:microsoft.com/office/officeart/2005/8/layout/hierarchy3"/>
    <dgm:cxn modelId="{C9C543AF-E94B-47C9-9FC7-DE0DBDB900A8}" srcId="{B39D1701-1E59-43E9-85A3-9D6E83D98888}" destId="{0AD607E0-162F-40E4-B3A2-CA30A1E10B7E}" srcOrd="0" destOrd="0" parTransId="{C740FFED-7D1C-47FE-8AAE-92E2B33F01DF}" sibTransId="{89DD05DE-4F5D-4E4A-BD73-2B2F83375E6D}"/>
    <dgm:cxn modelId="{52A1F5B1-E21E-467E-B5BC-DFB59EBC0FDC}" type="presOf" srcId="{ACE229B5-4145-420A-96C2-EAAEC67B60D4}" destId="{81EECF1A-E566-4370-AE1F-070FBC5D870D}" srcOrd="0" destOrd="0" presId="urn:microsoft.com/office/officeart/2005/8/layout/hierarchy3"/>
    <dgm:cxn modelId="{CF2FF8B4-9E10-4F9C-9ECC-EEA59C305A7C}" type="presOf" srcId="{D2BA2B12-318D-4358-94A9-777AFD9BEA68}" destId="{1EE12186-D6E1-4EE5-9326-DF3F73B355DD}" srcOrd="0" destOrd="0" presId="urn:microsoft.com/office/officeart/2005/8/layout/hierarchy3"/>
    <dgm:cxn modelId="{49026CB5-0C6F-4232-BFF8-0109CAB57A1E}" type="presOf" srcId="{A0DEBF49-346A-472E-A329-EF86BBFB68EA}" destId="{8BB5185E-F168-4CF0-BA45-A9471055C57B}" srcOrd="0" destOrd="0" presId="urn:microsoft.com/office/officeart/2005/8/layout/hierarchy3"/>
    <dgm:cxn modelId="{95E16BB6-406C-4FBF-A492-8AB82F683CC8}" type="presOf" srcId="{CAB41AAA-C381-4140-908F-A9B74EC91AD9}" destId="{ECBE077F-D64D-4A59-B932-0C98F6E424D8}" srcOrd="0" destOrd="0" presId="urn:microsoft.com/office/officeart/2005/8/layout/hierarchy3"/>
    <dgm:cxn modelId="{16BBC9B8-4D36-499A-8E0A-E805F2624B4C}" type="presOf" srcId="{9BA24F66-2E99-48FA-A543-208054E28EF4}" destId="{82A946C0-5DEB-4BB1-8103-57A80E8DC44E}" srcOrd="0" destOrd="0" presId="urn:microsoft.com/office/officeart/2005/8/layout/hierarchy3"/>
    <dgm:cxn modelId="{13CE18BD-7674-45C1-B49A-5F0F2E73E3F0}" srcId="{D2BA2B12-318D-4358-94A9-777AFD9BEA68}" destId="{F56FFDF8-85AC-4F56-B64B-3EE013A5E12B}" srcOrd="4" destOrd="0" parTransId="{213585A8-030B-49D4-9F5E-CA6EAAF9759C}" sibTransId="{ED2DF689-DA4B-4E1C-A217-4169C6EE970B}"/>
    <dgm:cxn modelId="{A743F6C1-3B41-4146-BEE4-94E4DE11E0F7}" srcId="{981DE575-891F-4779-A80E-50F0EEDEB373}" destId="{40C37F9A-7B0D-492D-9EFF-2CC27CC09789}" srcOrd="3" destOrd="0" parTransId="{5F0A3744-E702-4A17-8597-7AA077B9FCEE}" sibTransId="{DEF31227-3FCC-460E-9DCE-1F22671DC590}"/>
    <dgm:cxn modelId="{A2C369C2-224A-449B-83B2-5F1CEBA036D5}" srcId="{D2BA2B12-318D-4358-94A9-777AFD9BEA68}" destId="{74FBC27C-806E-45D1-BC82-17AA2D8D0F32}" srcOrd="0" destOrd="0" parTransId="{CA643E4A-7B75-4255-BED5-353EF82BA8D6}" sibTransId="{2F2B27D8-34AC-4984-849B-D2FB48CC02EF}"/>
    <dgm:cxn modelId="{ABE2A6C8-32A6-400D-89BF-9ABD58129A25}" type="presOf" srcId="{60D42176-B5EC-462F-A49C-805DFA1FF0A9}" destId="{7C1F65DB-D6C0-42EE-85E0-335A4E1353BD}" srcOrd="1" destOrd="0" presId="urn:microsoft.com/office/officeart/2005/8/layout/hierarchy3"/>
    <dgm:cxn modelId="{C580ABCE-5F80-4B0C-A581-819120DE9B19}" srcId="{981DE575-891F-4779-A80E-50F0EEDEB373}" destId="{6CE4D3FC-E205-4877-91E1-07D18CEB54BB}" srcOrd="2" destOrd="0" parTransId="{A8494960-EA3E-48E0-9909-4AE169749932}" sibTransId="{552708FC-6C4F-4755-8734-27565634C45B}"/>
    <dgm:cxn modelId="{B92EB8D1-DAC2-43B9-9753-5A5C966C5596}" type="presOf" srcId="{4C0E4C23-BB6A-4EBA-9330-676D943F1161}" destId="{3D05F72E-CC1A-45FF-979A-01A3C8456956}" srcOrd="0" destOrd="0" presId="urn:microsoft.com/office/officeart/2005/8/layout/hierarchy3"/>
    <dgm:cxn modelId="{43FA7CD2-23FA-46B0-B9DF-C150B5B80133}" type="presOf" srcId="{10CD4B3C-BB06-468D-AE7A-A326A234D56E}" destId="{4B658EA6-74D6-4683-A928-CD5A2DD2133B}" srcOrd="0" destOrd="0" presId="urn:microsoft.com/office/officeart/2005/8/layout/hierarchy3"/>
    <dgm:cxn modelId="{65A198D2-D5C8-433B-BD66-C93C7064ECE8}" srcId="{0AD607E0-162F-40E4-B3A2-CA30A1E10B7E}" destId="{04B9474B-0DE3-4020-8991-3FC6735182F6}" srcOrd="0" destOrd="0" parTransId="{683C1EF2-D028-412C-A003-41159C074487}" sibTransId="{5C4835B3-250E-44EE-BE6D-F3ECEA5FE8B3}"/>
    <dgm:cxn modelId="{C381F0D3-18C6-4198-B938-77DD9C7B245F}" srcId="{BCDC02AD-1057-4955-9A4E-C71E0E336E86}" destId="{C4EC2BD6-362C-40AE-B544-09DAEE30BDA5}" srcOrd="0" destOrd="0" parTransId="{E2B5B9A7-B106-4DF2-96D3-A4FCC5A51824}" sibTransId="{70006FBC-E506-4ADF-92F0-6FF6FB9F12E1}"/>
    <dgm:cxn modelId="{522C48D4-EB2A-4C79-BF3A-9D7599E867DD}" type="presOf" srcId="{8CA4E8D1-0483-4EC7-AA9B-1ED0DF9A0684}" destId="{88716B07-9F52-4126-8E7F-83F00DCFCBCE}" srcOrd="0" destOrd="0" presId="urn:microsoft.com/office/officeart/2005/8/layout/hierarchy3"/>
    <dgm:cxn modelId="{0EA3BFD4-3E3A-49AC-B144-2C9B1A20AC7B}" srcId="{981DE575-891F-4779-A80E-50F0EEDEB373}" destId="{916B0471-ECB1-4B96-BE91-6B40900960EE}" srcOrd="0" destOrd="0" parTransId="{DA6F557D-82D3-4AC0-9F43-514BA5E765EB}" sibTransId="{B1EB2BDC-3156-4494-8CA7-CF3621E856F9}"/>
    <dgm:cxn modelId="{F88EDAD7-F839-4DE1-95DA-AB08ED870B89}" type="presOf" srcId="{5F0A3744-E702-4A17-8597-7AA077B9FCEE}" destId="{4436804C-0802-4BED-AF37-D9069F91A185}" srcOrd="0" destOrd="0" presId="urn:microsoft.com/office/officeart/2005/8/layout/hierarchy3"/>
    <dgm:cxn modelId="{620D58D8-DDEA-47E9-807C-CDABBEED2FDA}" type="presOf" srcId="{CD138404-4045-475D-AF50-B5863E86036B}" destId="{5B4CB4EF-62C5-4F7F-9B7B-A20AB972427D}" srcOrd="0" destOrd="0" presId="urn:microsoft.com/office/officeart/2005/8/layout/hierarchy3"/>
    <dgm:cxn modelId="{7A2B04DA-7F69-4486-BD9B-9E4A3DD366B9}" srcId="{60D42176-B5EC-462F-A49C-805DFA1FF0A9}" destId="{EFE902A7-7A5F-4CAF-9658-6DCA7D1F3994}" srcOrd="4" destOrd="0" parTransId="{34BDDC05-178E-437C-8ED9-EB57189029C5}" sibTransId="{95739633-4A26-49B8-AA05-719D9DACB920}"/>
    <dgm:cxn modelId="{6226F0E1-5C12-4D91-9AF8-107AA799B27F}" type="presOf" srcId="{B9D75E0E-6922-4DA6-83AA-C11CCD107095}" destId="{FA7FCAA9-23E8-4A0C-8B91-4F0BBB133859}" srcOrd="0" destOrd="0" presId="urn:microsoft.com/office/officeart/2005/8/layout/hierarchy3"/>
    <dgm:cxn modelId="{11E529E3-F861-491E-B5D6-ED356D7CEA56}" srcId="{0AD607E0-162F-40E4-B3A2-CA30A1E10B7E}" destId="{9BA24F66-2E99-48FA-A543-208054E28EF4}" srcOrd="1" destOrd="0" parTransId="{5EC2735F-32EE-4395-9289-80EC1272FCCB}" sibTransId="{BD62F5D3-5E5D-4468-8911-BF8FFFB98817}"/>
    <dgm:cxn modelId="{A819D3E4-5DEA-4AF5-8534-92D51A3D0C18}" type="presOf" srcId="{1644F5A3-6AFE-4CFC-9E2F-6FD715E5E3E9}" destId="{02E62115-7127-4B06-9A4E-E0857454FD02}" srcOrd="0" destOrd="0" presId="urn:microsoft.com/office/officeart/2005/8/layout/hierarchy3"/>
    <dgm:cxn modelId="{29B4EAE5-5C2C-4D80-AE82-5B391DDC86B6}" type="presOf" srcId="{4D176164-2A02-4B9B-BF5C-704E4FCCF9C1}" destId="{553BB5A3-B090-45FA-8924-ACCC507ACE92}" srcOrd="0" destOrd="0" presId="urn:microsoft.com/office/officeart/2005/8/layout/hierarchy3"/>
    <dgm:cxn modelId="{AF022EE6-FC97-4CE0-B497-E8AD768C2DB6}" srcId="{BCDC02AD-1057-4955-9A4E-C71E0E336E86}" destId="{DB84F1F5-894D-4EA8-9100-3AFB6CFDF179}" srcOrd="4" destOrd="0" parTransId="{8CA4E8D1-0483-4EC7-AA9B-1ED0DF9A0684}" sibTransId="{845B2DFF-2567-4C10-9248-1336BCC03842}"/>
    <dgm:cxn modelId="{54BB1FE9-0169-410D-8D1D-159994AE3A9B}" type="presOf" srcId="{4CD472AC-06CC-429C-887F-10BD3A86E94A}" destId="{0DFE98E6-E63D-4115-BC41-0BA5544A0B20}" srcOrd="0" destOrd="0" presId="urn:microsoft.com/office/officeart/2005/8/layout/hierarchy3"/>
    <dgm:cxn modelId="{EDFFF1E9-147E-4F07-B8A7-2E1FBC57F9BB}" type="presOf" srcId="{875B0ED4-E783-4367-8C04-1AC0697725D1}" destId="{616CA57B-F2D4-4F59-8DC6-C861ED6A70F4}" srcOrd="0" destOrd="0" presId="urn:microsoft.com/office/officeart/2005/8/layout/hierarchy3"/>
    <dgm:cxn modelId="{CFB2FBEB-3F19-49BB-907A-8E686572020E}" srcId="{B39D1701-1E59-43E9-85A3-9D6E83D98888}" destId="{981DE575-891F-4779-A80E-50F0EEDEB373}" srcOrd="4" destOrd="0" parTransId="{075F0E05-3A99-4BAC-93E0-B3C6501EA08D}" sibTransId="{C4F65E80-9D2A-47E5-9A40-165D098BA13B}"/>
    <dgm:cxn modelId="{04DA0EEC-EC4F-4655-A7E8-3FA1434B786F}" srcId="{D2BA2B12-318D-4358-94A9-777AFD9BEA68}" destId="{47460C77-1168-4D62-B47A-E3D5C136FF90}" srcOrd="3" destOrd="0" parTransId="{0526B7CE-9F06-43A8-BAB7-EA1FF6091568}" sibTransId="{51705DD9-CC83-44FE-A63D-5B935E9C0BE0}"/>
    <dgm:cxn modelId="{88B847EE-7864-4303-8052-5B291297B0B3}" type="presOf" srcId="{60D42176-B5EC-462F-A49C-805DFA1FF0A9}" destId="{AD38DA6C-842A-4CCC-A757-80C29A45E1CC}" srcOrd="0" destOrd="0" presId="urn:microsoft.com/office/officeart/2005/8/layout/hierarchy3"/>
    <dgm:cxn modelId="{FA586DF2-F6E0-45E5-90B7-66D92FCB32D1}" type="presOf" srcId="{3893FA70-8DFE-4030-A769-9242E40A4926}" destId="{FBED6BF6-3285-4624-BB11-BD68F702A334}" srcOrd="0" destOrd="0" presId="urn:microsoft.com/office/officeart/2005/8/layout/hierarchy3"/>
    <dgm:cxn modelId="{F600B5F7-EA36-4C31-A7E0-49DEA349ED84}" type="presOf" srcId="{410E67EA-0B91-47D5-A541-36B89BF97D69}" destId="{37995972-3FEC-4AE7-A27A-FC35E25BA8B5}" srcOrd="0" destOrd="0" presId="urn:microsoft.com/office/officeart/2005/8/layout/hierarchy3"/>
    <dgm:cxn modelId="{D10F20F8-BF9E-4F81-84A8-49A781D3C1BF}" srcId="{BCDC02AD-1057-4955-9A4E-C71E0E336E86}" destId="{864290A5-5BA5-4C7F-B405-4729EEBD6B6B}" srcOrd="3" destOrd="0" parTransId="{1644F5A3-6AFE-4CFC-9E2F-6FD715E5E3E9}" sibTransId="{AA788E5F-BAF3-44DC-AF7E-6BF4CD225AF9}"/>
    <dgm:cxn modelId="{7EC1B1F9-91D3-4C90-9443-84CC7E7D2609}" type="presOf" srcId="{B2ADA22C-CC29-42C0-8538-484344544218}" destId="{3BBBA7E0-C4A8-4E27-ABD9-6C7F4AFE784E}" srcOrd="0" destOrd="0" presId="urn:microsoft.com/office/officeart/2005/8/layout/hierarchy3"/>
    <dgm:cxn modelId="{2572BDF9-DA3F-41B0-BABF-E5B658593102}" type="presOf" srcId="{DA6F557D-82D3-4AC0-9F43-514BA5E765EB}" destId="{A978A081-0050-4BC6-8244-85DA56608DBB}" srcOrd="0" destOrd="0" presId="urn:microsoft.com/office/officeart/2005/8/layout/hierarchy3"/>
    <dgm:cxn modelId="{B4BAA8FC-ED6F-4747-B473-F15922EF66D2}" type="presOf" srcId="{7FBBFB9E-FBD6-4E83-B0F4-071BA7B27B66}" destId="{C6C6C59A-5C7C-4657-AC1D-CF836736D23B}" srcOrd="0" destOrd="0" presId="urn:microsoft.com/office/officeart/2005/8/layout/hierarchy3"/>
    <dgm:cxn modelId="{C9D52475-51E2-4B6D-B0D6-F3940A0B35F6}" type="presParOf" srcId="{F43444C6-560A-4D2D-9A94-937FD894C93E}" destId="{1CD31A6E-DD37-49CE-97C8-5E021171A084}" srcOrd="0" destOrd="0" presId="urn:microsoft.com/office/officeart/2005/8/layout/hierarchy3"/>
    <dgm:cxn modelId="{FD2449A7-D53E-4A19-A7D0-A7645762D9D8}" type="presParOf" srcId="{1CD31A6E-DD37-49CE-97C8-5E021171A084}" destId="{9B90FBC6-49A3-4E96-9FE0-E0069943F1AF}" srcOrd="0" destOrd="0" presId="urn:microsoft.com/office/officeart/2005/8/layout/hierarchy3"/>
    <dgm:cxn modelId="{E49B6832-FF41-4522-B69D-800271D9A5F5}" type="presParOf" srcId="{9B90FBC6-49A3-4E96-9FE0-E0069943F1AF}" destId="{1DBB725A-3D00-48C8-83F0-8741127E149D}" srcOrd="0" destOrd="0" presId="urn:microsoft.com/office/officeart/2005/8/layout/hierarchy3"/>
    <dgm:cxn modelId="{97FB12BE-0132-4239-A9F7-85B759B44CB5}" type="presParOf" srcId="{9B90FBC6-49A3-4E96-9FE0-E0069943F1AF}" destId="{FD3B7D6A-127D-4D77-BB2C-3BA9AFFB7B3B}" srcOrd="1" destOrd="0" presId="urn:microsoft.com/office/officeart/2005/8/layout/hierarchy3"/>
    <dgm:cxn modelId="{CABFA120-6A60-4375-8913-4C5618A7F3A1}" type="presParOf" srcId="{1CD31A6E-DD37-49CE-97C8-5E021171A084}" destId="{676DBC5E-DDA0-4E74-8790-F76EFBA388CF}" srcOrd="1" destOrd="0" presId="urn:microsoft.com/office/officeart/2005/8/layout/hierarchy3"/>
    <dgm:cxn modelId="{0873FBD2-6100-4651-9B94-1079B938053A}" type="presParOf" srcId="{676DBC5E-DDA0-4E74-8790-F76EFBA388CF}" destId="{8BBE493F-5CC8-4C16-BBD2-AA4EE02894E5}" srcOrd="0" destOrd="0" presId="urn:microsoft.com/office/officeart/2005/8/layout/hierarchy3"/>
    <dgm:cxn modelId="{E6B2B7BB-DA14-4028-A97C-96FE4C17189D}" type="presParOf" srcId="{676DBC5E-DDA0-4E74-8790-F76EFBA388CF}" destId="{7EB38FF2-756D-4C30-A417-436D26430F41}" srcOrd="1" destOrd="0" presId="urn:microsoft.com/office/officeart/2005/8/layout/hierarchy3"/>
    <dgm:cxn modelId="{97035307-26C2-407F-8843-DD4CDC7BC9E6}" type="presParOf" srcId="{676DBC5E-DDA0-4E74-8790-F76EFBA388CF}" destId="{B923D454-4D81-4020-824C-28FF3097381C}" srcOrd="2" destOrd="0" presId="urn:microsoft.com/office/officeart/2005/8/layout/hierarchy3"/>
    <dgm:cxn modelId="{39BAE779-BD32-4E2C-AB42-99073196A977}" type="presParOf" srcId="{676DBC5E-DDA0-4E74-8790-F76EFBA388CF}" destId="{82A946C0-5DEB-4BB1-8103-57A80E8DC44E}" srcOrd="3" destOrd="0" presId="urn:microsoft.com/office/officeart/2005/8/layout/hierarchy3"/>
    <dgm:cxn modelId="{11FD1D14-CCFF-4719-8964-0F886552B007}" type="presParOf" srcId="{676DBC5E-DDA0-4E74-8790-F76EFBA388CF}" destId="{8D4F3252-841D-4A18-887D-9A411EC8FD82}" srcOrd="4" destOrd="0" presId="urn:microsoft.com/office/officeart/2005/8/layout/hierarchy3"/>
    <dgm:cxn modelId="{F893C91A-7B63-4ADC-BD0C-F161B2F8E392}" type="presParOf" srcId="{676DBC5E-DDA0-4E74-8790-F76EFBA388CF}" destId="{FF39128D-7980-4083-8E54-E8C66BFC219A}" srcOrd="5" destOrd="0" presId="urn:microsoft.com/office/officeart/2005/8/layout/hierarchy3"/>
    <dgm:cxn modelId="{DADCE241-0576-47B4-AD21-13BD47728252}" type="presParOf" srcId="{676DBC5E-DDA0-4E74-8790-F76EFBA388CF}" destId="{5B4CB4EF-62C5-4F7F-9B7B-A20AB972427D}" srcOrd="6" destOrd="0" presId="urn:microsoft.com/office/officeart/2005/8/layout/hierarchy3"/>
    <dgm:cxn modelId="{F889E980-30EE-4E55-A9B9-94D4F09D577E}" type="presParOf" srcId="{676DBC5E-DDA0-4E74-8790-F76EFBA388CF}" destId="{001F25B5-77CF-4F42-865F-5C93D39D74FA}" srcOrd="7" destOrd="0" presId="urn:microsoft.com/office/officeart/2005/8/layout/hierarchy3"/>
    <dgm:cxn modelId="{DEB028ED-0A7E-45FF-A93C-60363A5A45C5}" type="presParOf" srcId="{F43444C6-560A-4D2D-9A94-937FD894C93E}" destId="{4504F779-B75B-4F6A-AB29-21EB16B195B3}" srcOrd="1" destOrd="0" presId="urn:microsoft.com/office/officeart/2005/8/layout/hierarchy3"/>
    <dgm:cxn modelId="{3E0EF307-5B48-43E7-A6E1-5553C56F5321}" type="presParOf" srcId="{4504F779-B75B-4F6A-AB29-21EB16B195B3}" destId="{708717CE-C397-45CE-8582-F32AD81F96F9}" srcOrd="0" destOrd="0" presId="urn:microsoft.com/office/officeart/2005/8/layout/hierarchy3"/>
    <dgm:cxn modelId="{D4DBBAD5-4892-4F00-B533-E6EA1A1F0F81}" type="presParOf" srcId="{708717CE-C397-45CE-8582-F32AD81F96F9}" destId="{12D1126F-F044-4FEC-A191-CDD636500143}" srcOrd="0" destOrd="0" presId="urn:microsoft.com/office/officeart/2005/8/layout/hierarchy3"/>
    <dgm:cxn modelId="{BD9C7086-081C-4C1C-A040-FF8B505BEDA6}" type="presParOf" srcId="{708717CE-C397-45CE-8582-F32AD81F96F9}" destId="{EBCBD29D-6530-4EDD-87A6-66F3986326D7}" srcOrd="1" destOrd="0" presId="urn:microsoft.com/office/officeart/2005/8/layout/hierarchy3"/>
    <dgm:cxn modelId="{D02F73F2-F2AD-4989-B023-FAEEC5FB91D9}" type="presParOf" srcId="{4504F779-B75B-4F6A-AB29-21EB16B195B3}" destId="{43E4BF20-4918-421C-B930-E8F06645A954}" srcOrd="1" destOrd="0" presId="urn:microsoft.com/office/officeart/2005/8/layout/hierarchy3"/>
    <dgm:cxn modelId="{2335B5B2-6BE9-4D40-A3D4-525CD7681C81}" type="presParOf" srcId="{43E4BF20-4918-421C-B930-E8F06645A954}" destId="{634271F2-A2D1-4204-B660-1617D8921CCB}" srcOrd="0" destOrd="0" presId="urn:microsoft.com/office/officeart/2005/8/layout/hierarchy3"/>
    <dgm:cxn modelId="{0DE8E382-9BED-4FE4-A895-BBAFB64EFFDE}" type="presParOf" srcId="{43E4BF20-4918-421C-B930-E8F06645A954}" destId="{464F1B49-BB19-4913-9D27-47685F8CF750}" srcOrd="1" destOrd="0" presId="urn:microsoft.com/office/officeart/2005/8/layout/hierarchy3"/>
    <dgm:cxn modelId="{725E8EC0-08A3-410F-B1C9-94C3B91FC279}" type="presParOf" srcId="{43E4BF20-4918-421C-B930-E8F06645A954}" destId="{647437E2-5D5A-45E8-B2AB-BE4058E8A1F4}" srcOrd="2" destOrd="0" presId="urn:microsoft.com/office/officeart/2005/8/layout/hierarchy3"/>
    <dgm:cxn modelId="{7E7841F6-53BE-4B1A-BA0F-6B058D313984}" type="presParOf" srcId="{43E4BF20-4918-421C-B930-E8F06645A954}" destId="{02AEB49A-40BA-4730-97CA-57F9C6536B5D}" srcOrd="3" destOrd="0" presId="urn:microsoft.com/office/officeart/2005/8/layout/hierarchy3"/>
    <dgm:cxn modelId="{08B85702-03F7-42D8-8DC0-A59723BBA5CE}" type="presParOf" srcId="{43E4BF20-4918-421C-B930-E8F06645A954}" destId="{9E4E1DE3-8C38-4990-82EA-A15C9D936BBE}" srcOrd="4" destOrd="0" presId="urn:microsoft.com/office/officeart/2005/8/layout/hierarchy3"/>
    <dgm:cxn modelId="{CA52C482-2F9E-4712-953C-E523B8564566}" type="presParOf" srcId="{43E4BF20-4918-421C-B930-E8F06645A954}" destId="{08A680AD-4462-4256-AE98-6E969DF92488}" srcOrd="5" destOrd="0" presId="urn:microsoft.com/office/officeart/2005/8/layout/hierarchy3"/>
    <dgm:cxn modelId="{8BD97B56-1798-451C-B2DF-8B20BA6B8402}" type="presParOf" srcId="{43E4BF20-4918-421C-B930-E8F06645A954}" destId="{02E62115-7127-4B06-9A4E-E0857454FD02}" srcOrd="6" destOrd="0" presId="urn:microsoft.com/office/officeart/2005/8/layout/hierarchy3"/>
    <dgm:cxn modelId="{1E2319E0-E61B-44AD-80F9-BCEFDCEFA860}" type="presParOf" srcId="{43E4BF20-4918-421C-B930-E8F06645A954}" destId="{1BA601D0-9099-40D8-9C19-EBE5D72E8DF5}" srcOrd="7" destOrd="0" presId="urn:microsoft.com/office/officeart/2005/8/layout/hierarchy3"/>
    <dgm:cxn modelId="{818A7677-A610-460D-B6E6-E1869C2FC519}" type="presParOf" srcId="{43E4BF20-4918-421C-B930-E8F06645A954}" destId="{88716B07-9F52-4126-8E7F-83F00DCFCBCE}" srcOrd="8" destOrd="0" presId="urn:microsoft.com/office/officeart/2005/8/layout/hierarchy3"/>
    <dgm:cxn modelId="{3B357405-8480-4FB5-8AB5-A4242397A520}" type="presParOf" srcId="{43E4BF20-4918-421C-B930-E8F06645A954}" destId="{1F84E47A-9B02-4FF5-A8EB-4A2F78D0F4BE}" srcOrd="9" destOrd="0" presId="urn:microsoft.com/office/officeart/2005/8/layout/hierarchy3"/>
    <dgm:cxn modelId="{6F772E73-ADA1-4B99-9D01-0668167B6FA9}" type="presParOf" srcId="{43E4BF20-4918-421C-B930-E8F06645A954}" destId="{C6C6C59A-5C7C-4657-AC1D-CF836736D23B}" srcOrd="10" destOrd="0" presId="urn:microsoft.com/office/officeart/2005/8/layout/hierarchy3"/>
    <dgm:cxn modelId="{62B6E06D-9A6D-4D7A-A131-4FE0F80A0CF3}" type="presParOf" srcId="{43E4BF20-4918-421C-B930-E8F06645A954}" destId="{81EECF1A-E566-4370-AE1F-070FBC5D870D}" srcOrd="11" destOrd="0" presId="urn:microsoft.com/office/officeart/2005/8/layout/hierarchy3"/>
    <dgm:cxn modelId="{D16E8BBC-9C36-4ED0-B4CA-9F0EF871BE50}" type="presParOf" srcId="{43E4BF20-4918-421C-B930-E8F06645A954}" destId="{ECBE077F-D64D-4A59-B932-0C98F6E424D8}" srcOrd="12" destOrd="0" presId="urn:microsoft.com/office/officeart/2005/8/layout/hierarchy3"/>
    <dgm:cxn modelId="{7BAF6319-6779-4F22-9FDE-B4A54017F0F3}" type="presParOf" srcId="{43E4BF20-4918-421C-B930-E8F06645A954}" destId="{3698893E-E07C-496D-B613-3E7A42715700}" srcOrd="13" destOrd="0" presId="urn:microsoft.com/office/officeart/2005/8/layout/hierarchy3"/>
    <dgm:cxn modelId="{41143042-67D7-49A7-ABA9-275C7895B8A3}" type="presParOf" srcId="{F43444C6-560A-4D2D-9A94-937FD894C93E}" destId="{D5BAA0D0-BA77-43EF-ABAC-9173DA921743}" srcOrd="2" destOrd="0" presId="urn:microsoft.com/office/officeart/2005/8/layout/hierarchy3"/>
    <dgm:cxn modelId="{CFE14C15-8166-4127-AE10-5D6C408096DC}" type="presParOf" srcId="{D5BAA0D0-BA77-43EF-ABAC-9173DA921743}" destId="{39AF30CA-582E-4C0B-82B9-002FAC40604B}" srcOrd="0" destOrd="0" presId="urn:microsoft.com/office/officeart/2005/8/layout/hierarchy3"/>
    <dgm:cxn modelId="{BC1C30E5-59D2-401B-A6CE-1985E21396C7}" type="presParOf" srcId="{39AF30CA-582E-4C0B-82B9-002FAC40604B}" destId="{1EE12186-D6E1-4EE5-9326-DF3F73B355DD}" srcOrd="0" destOrd="0" presId="urn:microsoft.com/office/officeart/2005/8/layout/hierarchy3"/>
    <dgm:cxn modelId="{E0B04051-D7D9-4959-9094-319217EEF96A}" type="presParOf" srcId="{39AF30CA-582E-4C0B-82B9-002FAC40604B}" destId="{49DE2518-2A73-4138-8974-6E85EFFFF171}" srcOrd="1" destOrd="0" presId="urn:microsoft.com/office/officeart/2005/8/layout/hierarchy3"/>
    <dgm:cxn modelId="{8AA48964-B0E2-4488-9F7C-7143FCF6EC5C}" type="presParOf" srcId="{D5BAA0D0-BA77-43EF-ABAC-9173DA921743}" destId="{CEEAFF8B-CB6C-4FFB-8A3C-0B6672637F02}" srcOrd="1" destOrd="0" presId="urn:microsoft.com/office/officeart/2005/8/layout/hierarchy3"/>
    <dgm:cxn modelId="{97AD8766-67CA-42E2-9955-71127DB08128}" type="presParOf" srcId="{CEEAFF8B-CB6C-4FFB-8A3C-0B6672637F02}" destId="{368A94F5-EB5F-4DEC-9B52-C628958B3818}" srcOrd="0" destOrd="0" presId="urn:microsoft.com/office/officeart/2005/8/layout/hierarchy3"/>
    <dgm:cxn modelId="{83E111DC-50C3-4946-9A16-11B952A4A0CE}" type="presParOf" srcId="{CEEAFF8B-CB6C-4FFB-8A3C-0B6672637F02}" destId="{65DC6756-4D7B-4444-9B5F-67B1B2FE1B25}" srcOrd="1" destOrd="0" presId="urn:microsoft.com/office/officeart/2005/8/layout/hierarchy3"/>
    <dgm:cxn modelId="{ED371E11-B2A6-4920-A598-8280FE79EAA7}" type="presParOf" srcId="{CEEAFF8B-CB6C-4FFB-8A3C-0B6672637F02}" destId="{616CA57B-F2D4-4F59-8DC6-C861ED6A70F4}" srcOrd="2" destOrd="0" presId="urn:microsoft.com/office/officeart/2005/8/layout/hierarchy3"/>
    <dgm:cxn modelId="{E2AC962F-1794-4195-ADF9-C44DC0B3F270}" type="presParOf" srcId="{CEEAFF8B-CB6C-4FFB-8A3C-0B6672637F02}" destId="{36047BAB-FD74-4934-8EC9-58D790FF5EE0}" srcOrd="3" destOrd="0" presId="urn:microsoft.com/office/officeart/2005/8/layout/hierarchy3"/>
    <dgm:cxn modelId="{19D7A054-0E1A-47C8-888B-848E8D3CB3C3}" type="presParOf" srcId="{CEEAFF8B-CB6C-4FFB-8A3C-0B6672637F02}" destId="{37995972-3FEC-4AE7-A27A-FC35E25BA8B5}" srcOrd="4" destOrd="0" presId="urn:microsoft.com/office/officeart/2005/8/layout/hierarchy3"/>
    <dgm:cxn modelId="{6E648267-2C7D-40D1-AC76-03BBBE715799}" type="presParOf" srcId="{CEEAFF8B-CB6C-4FFB-8A3C-0B6672637F02}" destId="{FA7FCAA9-23E8-4A0C-8B91-4F0BBB133859}" srcOrd="5" destOrd="0" presId="urn:microsoft.com/office/officeart/2005/8/layout/hierarchy3"/>
    <dgm:cxn modelId="{F88C3A56-C925-4C60-B061-9B1F1B8AC74B}" type="presParOf" srcId="{CEEAFF8B-CB6C-4FFB-8A3C-0B6672637F02}" destId="{D23BE7C7-B4A4-435A-87F4-FD5F36A161FF}" srcOrd="6" destOrd="0" presId="urn:microsoft.com/office/officeart/2005/8/layout/hierarchy3"/>
    <dgm:cxn modelId="{CC3D7BB7-AB79-43BF-95C3-8E537305CB1F}" type="presParOf" srcId="{CEEAFF8B-CB6C-4FFB-8A3C-0B6672637F02}" destId="{77628C85-01C6-4DD9-AFAD-CD70D9F94381}" srcOrd="7" destOrd="0" presId="urn:microsoft.com/office/officeart/2005/8/layout/hierarchy3"/>
    <dgm:cxn modelId="{FFFF60BF-1B12-4296-BCFC-139077BE7BDA}" type="presParOf" srcId="{CEEAFF8B-CB6C-4FFB-8A3C-0B6672637F02}" destId="{E9405FF9-9A13-419B-9308-614790517D8C}" srcOrd="8" destOrd="0" presId="urn:microsoft.com/office/officeart/2005/8/layout/hierarchy3"/>
    <dgm:cxn modelId="{7812BC81-5789-49E8-BAC9-3BFEC3640081}" type="presParOf" srcId="{CEEAFF8B-CB6C-4FFB-8A3C-0B6672637F02}" destId="{13FBE748-81AA-45A4-BE7F-8F2BCAA5A25F}" srcOrd="9" destOrd="0" presId="urn:microsoft.com/office/officeart/2005/8/layout/hierarchy3"/>
    <dgm:cxn modelId="{B8D4E474-4042-4E8D-931A-92F934DA40EA}" type="presParOf" srcId="{CEEAFF8B-CB6C-4FFB-8A3C-0B6672637F02}" destId="{CE884F2A-DE29-44DC-B798-2214612D715E}" srcOrd="10" destOrd="0" presId="urn:microsoft.com/office/officeart/2005/8/layout/hierarchy3"/>
    <dgm:cxn modelId="{CEAF8880-335F-4504-835B-53E36D371F8D}" type="presParOf" srcId="{CEEAFF8B-CB6C-4FFB-8A3C-0B6672637F02}" destId="{94F87380-4A5A-4709-835D-004FABC4D53A}" srcOrd="11" destOrd="0" presId="urn:microsoft.com/office/officeart/2005/8/layout/hierarchy3"/>
    <dgm:cxn modelId="{CCEA5F0C-61B7-448C-8358-AC1BA3338BB8}" type="presParOf" srcId="{CEEAFF8B-CB6C-4FFB-8A3C-0B6672637F02}" destId="{3B548795-DC6E-4AD9-B91F-9591FCEFDF7A}" srcOrd="12" destOrd="0" presId="urn:microsoft.com/office/officeart/2005/8/layout/hierarchy3"/>
    <dgm:cxn modelId="{F23446D7-8179-4FF8-A798-5FF0D1677867}" type="presParOf" srcId="{CEEAFF8B-CB6C-4FFB-8A3C-0B6672637F02}" destId="{3F874FE9-FD5C-4764-9A3F-E3EB3D762062}" srcOrd="13" destOrd="0" presId="urn:microsoft.com/office/officeart/2005/8/layout/hierarchy3"/>
    <dgm:cxn modelId="{81DDD46D-6422-4247-ADA9-096105D11ACA}" type="presParOf" srcId="{CEEAFF8B-CB6C-4FFB-8A3C-0B6672637F02}" destId="{23FAF52F-B330-4A10-B7B1-12E1AF8889AF}" srcOrd="14" destOrd="0" presId="urn:microsoft.com/office/officeart/2005/8/layout/hierarchy3"/>
    <dgm:cxn modelId="{4331C1DC-35F4-4DE8-B8F2-5D842FC80315}" type="presParOf" srcId="{CEEAFF8B-CB6C-4FFB-8A3C-0B6672637F02}" destId="{F32961E8-171F-4939-AAC8-B9A451D5140A}" srcOrd="15" destOrd="0" presId="urn:microsoft.com/office/officeart/2005/8/layout/hierarchy3"/>
    <dgm:cxn modelId="{F0DBDD24-EF3B-4469-9221-B626AA2D3CC4}" type="presParOf" srcId="{CEEAFF8B-CB6C-4FFB-8A3C-0B6672637F02}" destId="{0DFE98E6-E63D-4115-BC41-0BA5544A0B20}" srcOrd="16" destOrd="0" presId="urn:microsoft.com/office/officeart/2005/8/layout/hierarchy3"/>
    <dgm:cxn modelId="{B24D1B31-F8A6-454A-AE6D-722CD58590F7}" type="presParOf" srcId="{CEEAFF8B-CB6C-4FFB-8A3C-0B6672637F02}" destId="{FCB02DA6-A4DE-4FD5-A99A-3B2C2AC44B3D}" srcOrd="17" destOrd="0" presId="urn:microsoft.com/office/officeart/2005/8/layout/hierarchy3"/>
    <dgm:cxn modelId="{7774EA60-1FC7-4D21-AA61-32AA3CC27DC3}" type="presParOf" srcId="{F43444C6-560A-4D2D-9A94-937FD894C93E}" destId="{72752B1D-79A3-48EA-BA0C-55D3310470F2}" srcOrd="3" destOrd="0" presId="urn:microsoft.com/office/officeart/2005/8/layout/hierarchy3"/>
    <dgm:cxn modelId="{D63B4A36-D06A-4EC1-970B-1490531F3A29}" type="presParOf" srcId="{72752B1D-79A3-48EA-BA0C-55D3310470F2}" destId="{41D5D98A-6C93-43C8-8E80-A09DDDB73751}" srcOrd="0" destOrd="0" presId="urn:microsoft.com/office/officeart/2005/8/layout/hierarchy3"/>
    <dgm:cxn modelId="{6B3451B2-DB8D-41B8-BA85-B5C3DF3C2035}" type="presParOf" srcId="{41D5D98A-6C93-43C8-8E80-A09DDDB73751}" destId="{AD38DA6C-842A-4CCC-A757-80C29A45E1CC}" srcOrd="0" destOrd="0" presId="urn:microsoft.com/office/officeart/2005/8/layout/hierarchy3"/>
    <dgm:cxn modelId="{88692B51-BFA2-4361-965C-248833725F5E}" type="presParOf" srcId="{41D5D98A-6C93-43C8-8E80-A09DDDB73751}" destId="{7C1F65DB-D6C0-42EE-85E0-335A4E1353BD}" srcOrd="1" destOrd="0" presId="urn:microsoft.com/office/officeart/2005/8/layout/hierarchy3"/>
    <dgm:cxn modelId="{BB76487D-E34B-4739-A17D-486B164665E1}" type="presParOf" srcId="{72752B1D-79A3-48EA-BA0C-55D3310470F2}" destId="{6DE5D9FE-BEC2-474C-9C90-F711CD9FC3CF}" srcOrd="1" destOrd="0" presId="urn:microsoft.com/office/officeart/2005/8/layout/hierarchy3"/>
    <dgm:cxn modelId="{F088AABD-4F4D-46D6-941B-93A1D589167A}" type="presParOf" srcId="{6DE5D9FE-BEC2-474C-9C90-F711CD9FC3CF}" destId="{4574AA90-CE49-46B8-A3D5-600D692577EE}" srcOrd="0" destOrd="0" presId="urn:microsoft.com/office/officeart/2005/8/layout/hierarchy3"/>
    <dgm:cxn modelId="{A5DF1E69-301E-46C4-864B-118CAD233C3C}" type="presParOf" srcId="{6DE5D9FE-BEC2-474C-9C90-F711CD9FC3CF}" destId="{4B658EA6-74D6-4683-A928-CD5A2DD2133B}" srcOrd="1" destOrd="0" presId="urn:microsoft.com/office/officeart/2005/8/layout/hierarchy3"/>
    <dgm:cxn modelId="{0B397CF0-9D8B-49D2-B095-EBC253B2565E}" type="presParOf" srcId="{6DE5D9FE-BEC2-474C-9C90-F711CD9FC3CF}" destId="{3D05F72E-CC1A-45FF-979A-01A3C8456956}" srcOrd="2" destOrd="0" presId="urn:microsoft.com/office/officeart/2005/8/layout/hierarchy3"/>
    <dgm:cxn modelId="{D857D52B-7062-4B44-B82A-0E337DC2D5FE}" type="presParOf" srcId="{6DE5D9FE-BEC2-474C-9C90-F711CD9FC3CF}" destId="{2766C6E8-5066-47B9-89C3-965ADCF5DA24}" srcOrd="3" destOrd="0" presId="urn:microsoft.com/office/officeart/2005/8/layout/hierarchy3"/>
    <dgm:cxn modelId="{EE580DBD-ACBD-425E-8912-32BBBE8B2181}" type="presParOf" srcId="{6DE5D9FE-BEC2-474C-9C90-F711CD9FC3CF}" destId="{6B046FA5-7DE1-4D12-B2DE-460FB7B2870F}" srcOrd="4" destOrd="0" presId="urn:microsoft.com/office/officeart/2005/8/layout/hierarchy3"/>
    <dgm:cxn modelId="{83C780B6-F34B-43BA-8ED0-3501A8E0E664}" type="presParOf" srcId="{6DE5D9FE-BEC2-474C-9C90-F711CD9FC3CF}" destId="{15D70782-B836-4CF7-97A1-F232DA4F4D58}" srcOrd="5" destOrd="0" presId="urn:microsoft.com/office/officeart/2005/8/layout/hierarchy3"/>
    <dgm:cxn modelId="{076B70A3-ABD1-4B6F-8FA7-F05350D1F62C}" type="presParOf" srcId="{6DE5D9FE-BEC2-474C-9C90-F711CD9FC3CF}" destId="{553BB5A3-B090-45FA-8924-ACCC507ACE92}" srcOrd="6" destOrd="0" presId="urn:microsoft.com/office/officeart/2005/8/layout/hierarchy3"/>
    <dgm:cxn modelId="{35E498DF-CCC0-4813-97EA-7FE8C9F87633}" type="presParOf" srcId="{6DE5D9FE-BEC2-474C-9C90-F711CD9FC3CF}" destId="{8BB5185E-F168-4CF0-BA45-A9471055C57B}" srcOrd="7" destOrd="0" presId="urn:microsoft.com/office/officeart/2005/8/layout/hierarchy3"/>
    <dgm:cxn modelId="{686179B2-EA79-46C2-BFFC-E6C58419507A}" type="presParOf" srcId="{6DE5D9FE-BEC2-474C-9C90-F711CD9FC3CF}" destId="{9C712BB7-0D49-4EA5-8190-A20B0E5FA277}" srcOrd="8" destOrd="0" presId="urn:microsoft.com/office/officeart/2005/8/layout/hierarchy3"/>
    <dgm:cxn modelId="{87C19A3F-25F5-428E-A895-0889992BC9C2}" type="presParOf" srcId="{6DE5D9FE-BEC2-474C-9C90-F711CD9FC3CF}" destId="{8090CCDC-B628-4C73-B974-4076F446C102}" srcOrd="9" destOrd="0" presId="urn:microsoft.com/office/officeart/2005/8/layout/hierarchy3"/>
    <dgm:cxn modelId="{ED6BBBE7-EE22-4C97-A34C-82DE50FCECB3}" type="presParOf" srcId="{F43444C6-560A-4D2D-9A94-937FD894C93E}" destId="{F8629BD5-3EBC-4C48-AAFC-6BA15F236A21}" srcOrd="4" destOrd="0" presId="urn:microsoft.com/office/officeart/2005/8/layout/hierarchy3"/>
    <dgm:cxn modelId="{BCDAD2AC-9684-4D0F-80B4-D9418C263666}" type="presParOf" srcId="{F8629BD5-3EBC-4C48-AAFC-6BA15F236A21}" destId="{D8760441-11D3-4C4D-B4CD-F38D6357D8D4}" srcOrd="0" destOrd="0" presId="urn:microsoft.com/office/officeart/2005/8/layout/hierarchy3"/>
    <dgm:cxn modelId="{E63404FA-E47F-4F75-8D52-AC085FA50E97}" type="presParOf" srcId="{D8760441-11D3-4C4D-B4CD-F38D6357D8D4}" destId="{6D67F3D8-3D25-4D45-B700-190E180C4E1B}" srcOrd="0" destOrd="0" presId="urn:microsoft.com/office/officeart/2005/8/layout/hierarchy3"/>
    <dgm:cxn modelId="{B42B8D2B-F17F-49C1-B4C9-8C3FFCBF8A09}" type="presParOf" srcId="{D8760441-11D3-4C4D-B4CD-F38D6357D8D4}" destId="{85E4F714-3792-4FE0-B1DB-F0DB93E51054}" srcOrd="1" destOrd="0" presId="urn:microsoft.com/office/officeart/2005/8/layout/hierarchy3"/>
    <dgm:cxn modelId="{257C8751-B835-43FA-BBC9-095A80DCB51D}" type="presParOf" srcId="{F8629BD5-3EBC-4C48-AAFC-6BA15F236A21}" destId="{82BEB981-0DD7-43A4-80DF-C3CF4C2FE2E0}" srcOrd="1" destOrd="0" presId="urn:microsoft.com/office/officeart/2005/8/layout/hierarchy3"/>
    <dgm:cxn modelId="{250DCC83-F5FF-4116-A045-1F79CF99B5BA}" type="presParOf" srcId="{82BEB981-0DD7-43A4-80DF-C3CF4C2FE2E0}" destId="{A978A081-0050-4BC6-8244-85DA56608DBB}" srcOrd="0" destOrd="0" presId="urn:microsoft.com/office/officeart/2005/8/layout/hierarchy3"/>
    <dgm:cxn modelId="{6C653ACA-2823-4C4D-BE98-037E2DCBEDBD}" type="presParOf" srcId="{82BEB981-0DD7-43A4-80DF-C3CF4C2FE2E0}" destId="{5CF5CA98-FA5F-4C1F-9847-9386340C3496}" srcOrd="1" destOrd="0" presId="urn:microsoft.com/office/officeart/2005/8/layout/hierarchy3"/>
    <dgm:cxn modelId="{ED3BC19D-3148-4C84-BD05-CF35D4D0AA3D}" type="presParOf" srcId="{82BEB981-0DD7-43A4-80DF-C3CF4C2FE2E0}" destId="{9D29223D-4463-4B1A-939F-4006ED4A4AC1}" srcOrd="2" destOrd="0" presId="urn:microsoft.com/office/officeart/2005/8/layout/hierarchy3"/>
    <dgm:cxn modelId="{F5EF3BFB-7A59-4A89-8A91-AC607B8D0F08}" type="presParOf" srcId="{82BEB981-0DD7-43A4-80DF-C3CF4C2FE2E0}" destId="{FBED6BF6-3285-4624-BB11-BD68F702A334}" srcOrd="3" destOrd="0" presId="urn:microsoft.com/office/officeart/2005/8/layout/hierarchy3"/>
    <dgm:cxn modelId="{9532E90C-E8F2-408A-80E1-9041C1D6A28F}" type="presParOf" srcId="{82BEB981-0DD7-43A4-80DF-C3CF4C2FE2E0}" destId="{E65219C9-6ABF-4039-8FA5-A6F42A99B0BB}" srcOrd="4" destOrd="0" presId="urn:microsoft.com/office/officeart/2005/8/layout/hierarchy3"/>
    <dgm:cxn modelId="{A520C87A-36C5-4064-9BD7-BBC2A99F00D0}" type="presParOf" srcId="{82BEB981-0DD7-43A4-80DF-C3CF4C2FE2E0}" destId="{60F27483-5560-48B1-AB50-D2A749827352}" srcOrd="5" destOrd="0" presId="urn:microsoft.com/office/officeart/2005/8/layout/hierarchy3"/>
    <dgm:cxn modelId="{901D9125-267A-48D2-9515-B28B7EB4776F}" type="presParOf" srcId="{82BEB981-0DD7-43A4-80DF-C3CF4C2FE2E0}" destId="{4436804C-0802-4BED-AF37-D9069F91A185}" srcOrd="6" destOrd="0" presId="urn:microsoft.com/office/officeart/2005/8/layout/hierarchy3"/>
    <dgm:cxn modelId="{B0E8E042-808A-4C32-90A2-7C11E243EA60}" type="presParOf" srcId="{82BEB981-0DD7-43A4-80DF-C3CF4C2FE2E0}" destId="{29F9F7B1-BEE9-4659-B79A-B48030BD56F2}" srcOrd="7" destOrd="0" presId="urn:microsoft.com/office/officeart/2005/8/layout/hierarchy3"/>
    <dgm:cxn modelId="{799C0782-6AFA-45D9-9626-0C1CDD599E70}" type="presParOf" srcId="{82BEB981-0DD7-43A4-80DF-C3CF4C2FE2E0}" destId="{19A2F7C7-0B63-481E-B1B8-F27395626569}" srcOrd="8" destOrd="0" presId="urn:microsoft.com/office/officeart/2005/8/layout/hierarchy3"/>
    <dgm:cxn modelId="{B66E7305-F3B3-41A4-BBD2-DE26449ED1FB}" type="presParOf" srcId="{82BEB981-0DD7-43A4-80DF-C3CF4C2FE2E0}" destId="{3BBBA7E0-C4A8-4E27-ABD9-6C7F4AFE784E}"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B725A-3D00-48C8-83F0-8741127E149D}">
      <dsp:nvSpPr>
        <dsp:cNvPr id="0" name=""/>
        <dsp:cNvSpPr/>
      </dsp:nvSpPr>
      <dsp:spPr>
        <a:xfrm>
          <a:off x="238800" y="2641"/>
          <a:ext cx="1936305" cy="590899"/>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ts val="0"/>
            </a:spcAft>
            <a:buNone/>
          </a:pPr>
          <a:r>
            <a:rPr lang="fr-CH" sz="1200" b="1" kern="1200" dirty="0">
              <a:latin typeface="Arial Narrow" panose="020B0606020202030204" pitchFamily="34" charset="0"/>
            </a:rPr>
            <a:t>Physics, </a:t>
          </a:r>
          <a:r>
            <a:rPr lang="fr-CH" sz="1200" b="1" kern="1200" dirty="0" err="1">
              <a:latin typeface="Arial Narrow" panose="020B0606020202030204" pitchFamily="34" charset="0"/>
            </a:rPr>
            <a:t>Experiments</a:t>
          </a:r>
          <a:r>
            <a:rPr lang="fr-CH" sz="1200" b="1" kern="1200" dirty="0">
              <a:latin typeface="Arial Narrow" panose="020B0606020202030204" pitchFamily="34" charset="0"/>
            </a:rPr>
            <a:t> and Detectors</a:t>
          </a:r>
          <a:br>
            <a:rPr lang="fr-CH" sz="1200" b="1" kern="1200" dirty="0">
              <a:latin typeface="Arial Narrow" panose="020B0606020202030204" pitchFamily="34" charset="0"/>
            </a:rPr>
          </a:br>
          <a:r>
            <a:rPr lang="fr-CH" sz="1000" b="0" kern="1200" dirty="0">
              <a:solidFill>
                <a:prstClr val="black"/>
              </a:solidFill>
              <a:latin typeface="Arial Narrow" panose="020B0606020202030204" pitchFamily="34" charset="0"/>
              <a:ea typeface="+mn-ea"/>
              <a:cs typeface="+mn-cs"/>
            </a:rPr>
            <a:t>Patrick Janot, Christophe Grojean</a:t>
          </a:r>
          <a:endParaRPr lang="en-GB" sz="1000" b="0" kern="1200" dirty="0">
            <a:solidFill>
              <a:prstClr val="black"/>
            </a:solidFill>
            <a:latin typeface="Arial Narrow" panose="020B0606020202030204" pitchFamily="34" charset="0"/>
            <a:ea typeface="+mn-ea"/>
            <a:cs typeface="+mn-cs"/>
          </a:endParaRPr>
        </a:p>
      </dsp:txBody>
      <dsp:txXfrm>
        <a:off x="256107" y="19948"/>
        <a:ext cx="1901691" cy="556285"/>
      </dsp:txXfrm>
    </dsp:sp>
    <dsp:sp modelId="{8BBE493F-5CC8-4C16-BBD2-AA4EE02894E5}">
      <dsp:nvSpPr>
        <dsp:cNvPr id="0" name=""/>
        <dsp:cNvSpPr/>
      </dsp:nvSpPr>
      <dsp:spPr>
        <a:xfrm>
          <a:off x="432431" y="59354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B38FF2-756D-4C30-A417-436D26430F41}">
      <dsp:nvSpPr>
        <dsp:cNvPr id="0" name=""/>
        <dsp:cNvSpPr/>
      </dsp:nvSpPr>
      <dsp:spPr>
        <a:xfrm>
          <a:off x="626061" y="688357"/>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Physics</a:t>
          </a:r>
          <a:r>
            <a:rPr lang="fr-CH" sz="1000" b="1" kern="1200" dirty="0">
              <a:latin typeface="Arial Narrow" panose="020B0606020202030204" pitchFamily="34" charset="0"/>
            </a:rPr>
            <a:t> programme</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Matthew </a:t>
          </a:r>
          <a:r>
            <a:rPr lang="fr-CH" sz="1000" b="0" kern="1200" dirty="0" err="1">
              <a:latin typeface="Arial Narrow" panose="020B0606020202030204" pitchFamily="34" charset="0"/>
            </a:rPr>
            <a:t>McCullough</a:t>
          </a:r>
          <a:r>
            <a:rPr lang="fr-CH" sz="1000" b="0" kern="1200" dirty="0">
              <a:latin typeface="Arial Narrow" panose="020B0606020202030204" pitchFamily="34" charset="0"/>
            </a:rPr>
            <a:t>, Frank Simon</a:t>
          </a:r>
          <a:endParaRPr lang="en-GB" sz="1000" b="0" kern="1200" dirty="0">
            <a:latin typeface="Arial Narrow" panose="020B0606020202030204" pitchFamily="34" charset="0"/>
          </a:endParaRPr>
        </a:p>
      </dsp:txBody>
      <dsp:txXfrm>
        <a:off x="637169" y="699465"/>
        <a:ext cx="1914095" cy="357047"/>
      </dsp:txXfrm>
    </dsp:sp>
    <dsp:sp modelId="{B923D454-4D81-4020-824C-28FF3097381C}">
      <dsp:nvSpPr>
        <dsp:cNvPr id="0" name=""/>
        <dsp:cNvSpPr/>
      </dsp:nvSpPr>
      <dsp:spPr>
        <a:xfrm>
          <a:off x="432431" y="59354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A946C0-5DEB-4BB1-8103-57A80E8DC44E}">
      <dsp:nvSpPr>
        <dsp:cNvPr id="0" name=""/>
        <dsp:cNvSpPr/>
      </dsp:nvSpPr>
      <dsp:spPr>
        <a:xfrm>
          <a:off x="626061" y="1162436"/>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33053"/>
              <a:satOff val="-601"/>
              <a:lumOff val="-40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Detector concept</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Mogens Dam</a:t>
          </a:r>
          <a:endParaRPr lang="en-GB" sz="1000" b="0" kern="1200" dirty="0">
            <a:latin typeface="Arial Narrow" panose="020B0606020202030204" pitchFamily="34" charset="0"/>
          </a:endParaRPr>
        </a:p>
      </dsp:txBody>
      <dsp:txXfrm>
        <a:off x="637169" y="1173544"/>
        <a:ext cx="1914095" cy="357047"/>
      </dsp:txXfrm>
    </dsp:sp>
    <dsp:sp modelId="{8D4F3252-841D-4A18-887D-9A411EC8FD82}">
      <dsp:nvSpPr>
        <dsp:cNvPr id="0" name=""/>
        <dsp:cNvSpPr/>
      </dsp:nvSpPr>
      <dsp:spPr>
        <a:xfrm>
          <a:off x="432431" y="59354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39128D-7980-4083-8E54-E8C66BFC219A}">
      <dsp:nvSpPr>
        <dsp:cNvPr id="0" name=""/>
        <dsp:cNvSpPr/>
      </dsp:nvSpPr>
      <dsp:spPr>
        <a:xfrm>
          <a:off x="626061" y="1636515"/>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66106"/>
              <a:satOff val="-1201"/>
              <a:lumOff val="-81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Physics</a:t>
          </a:r>
          <a:r>
            <a:rPr lang="fr-CH" sz="1000" b="1" kern="1200" dirty="0">
              <a:latin typeface="Arial Narrow" panose="020B0606020202030204" pitchFamily="34" charset="0"/>
            </a:rPr>
            <a:t> performance</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Patrizia Azzi, Emmanuel Perez</a:t>
          </a:r>
          <a:endParaRPr lang="en-GB" sz="1000" b="0" kern="1200" dirty="0">
            <a:latin typeface="Arial Narrow" panose="020B0606020202030204" pitchFamily="34" charset="0"/>
          </a:endParaRPr>
        </a:p>
      </dsp:txBody>
      <dsp:txXfrm>
        <a:off x="637169" y="1647623"/>
        <a:ext cx="1914095" cy="357047"/>
      </dsp:txXfrm>
    </dsp:sp>
    <dsp:sp modelId="{5B4CB4EF-62C5-4F7F-9B7B-A20AB972427D}">
      <dsp:nvSpPr>
        <dsp:cNvPr id="0" name=""/>
        <dsp:cNvSpPr/>
      </dsp:nvSpPr>
      <dsp:spPr>
        <a:xfrm>
          <a:off x="432431" y="59354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1F25B5-77CF-4F42-865F-5C93D39D74FA}">
      <dsp:nvSpPr>
        <dsp:cNvPr id="0" name=""/>
        <dsp:cNvSpPr/>
      </dsp:nvSpPr>
      <dsp:spPr>
        <a:xfrm>
          <a:off x="626061" y="2110594"/>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99160"/>
              <a:satOff val="-1802"/>
              <a:lumOff val="-121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Software and </a:t>
          </a:r>
          <a:r>
            <a:rPr lang="fr-CH" sz="1000" b="1" kern="1200" dirty="0" err="1">
              <a:latin typeface="Arial Narrow" panose="020B0606020202030204" pitchFamily="34" charset="0"/>
            </a:rPr>
            <a:t>computing</a:t>
          </a:r>
          <a:endParaRPr lang="fr-CH" sz="1000" b="1" kern="1200" dirty="0">
            <a:latin typeface="Arial Narrow" panose="020B0606020202030204" pitchFamily="34" charset="0"/>
          </a:endParaRP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Gerardo Ganis, Clément Helsens</a:t>
          </a:r>
        </a:p>
      </dsp:txBody>
      <dsp:txXfrm>
        <a:off x="637169" y="2121702"/>
        <a:ext cx="1914095" cy="357047"/>
      </dsp:txXfrm>
    </dsp:sp>
    <dsp:sp modelId="{12D1126F-F044-4FEC-A191-CDD636500143}">
      <dsp:nvSpPr>
        <dsp:cNvPr id="0" name=""/>
        <dsp:cNvSpPr/>
      </dsp:nvSpPr>
      <dsp:spPr>
        <a:xfrm>
          <a:off x="2364743" y="2641"/>
          <a:ext cx="1936305" cy="590899"/>
        </a:xfrm>
        <a:prstGeom prst="roundRect">
          <a:avLst>
            <a:gd name="adj" fmla="val 10000"/>
          </a:avLst>
        </a:prstGeom>
        <a:gradFill rotWithShape="0">
          <a:gsLst>
            <a:gs pos="0">
              <a:schemeClr val="accent5">
                <a:hueOff val="-1689636"/>
                <a:satOff val="-4355"/>
                <a:lumOff val="-2941"/>
                <a:alphaOff val="0"/>
                <a:lumMod val="110000"/>
                <a:satMod val="105000"/>
                <a:tint val="67000"/>
              </a:schemeClr>
            </a:gs>
            <a:gs pos="50000">
              <a:schemeClr val="accent5">
                <a:hueOff val="-1689636"/>
                <a:satOff val="-4355"/>
                <a:lumOff val="-2941"/>
                <a:alphaOff val="0"/>
                <a:lumMod val="105000"/>
                <a:satMod val="103000"/>
                <a:tint val="73000"/>
              </a:schemeClr>
            </a:gs>
            <a:gs pos="100000">
              <a:schemeClr val="accent5">
                <a:hueOff val="-1689636"/>
                <a:satOff val="-4355"/>
                <a:lumOff val="-294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err="1">
              <a:latin typeface="Arial Narrow" panose="020B0606020202030204" pitchFamily="34" charset="0"/>
            </a:rPr>
            <a:t>Accelerators</a:t>
          </a:r>
          <a:endParaRPr lang="fr-CH" sz="1200" b="1" kern="1200" dirty="0">
            <a:latin typeface="Arial Narrow" panose="020B0606020202030204" pitchFamily="34" charset="0"/>
          </a:endParaRPr>
        </a:p>
        <a:p>
          <a:pPr marL="0" lvl="0" indent="0" algn="ctr" defTabSz="533400">
            <a:lnSpc>
              <a:spcPct val="100000"/>
            </a:lnSpc>
            <a:spcBef>
              <a:spcPct val="0"/>
            </a:spcBef>
            <a:spcAft>
              <a:spcPct val="35000"/>
            </a:spcAft>
            <a:buNone/>
          </a:pPr>
          <a:r>
            <a:rPr lang="fr-CH" sz="1000" b="0" kern="1200" dirty="0">
              <a:latin typeface="Arial Narrow" panose="020B0606020202030204" pitchFamily="34" charset="0"/>
            </a:rPr>
            <a:t>Tor Raubenheimer</a:t>
          </a:r>
          <a:br>
            <a:rPr lang="fr-CH" sz="1000" b="0" kern="1200" dirty="0">
              <a:latin typeface="Arial Narrow" panose="020B0606020202030204" pitchFamily="34" charset="0"/>
            </a:rPr>
          </a:br>
          <a:r>
            <a:rPr lang="fr-CH" sz="1000" b="0" kern="1200" dirty="0">
              <a:latin typeface="Arial Narrow" panose="020B0606020202030204" pitchFamily="34" charset="0"/>
            </a:rPr>
            <a:t>Frank Zimmermann</a:t>
          </a:r>
          <a:endParaRPr lang="en-GB" sz="1000" b="0" kern="1200" dirty="0">
            <a:latin typeface="Arial Narrow" panose="020B0606020202030204" pitchFamily="34" charset="0"/>
          </a:endParaRPr>
        </a:p>
      </dsp:txBody>
      <dsp:txXfrm>
        <a:off x="2382050" y="19948"/>
        <a:ext cx="1901691" cy="556285"/>
      </dsp:txXfrm>
    </dsp:sp>
    <dsp:sp modelId="{634271F2-A2D1-4204-B660-1617D8921CCB}">
      <dsp:nvSpPr>
        <dsp:cNvPr id="0" name=""/>
        <dsp:cNvSpPr/>
      </dsp:nvSpPr>
      <dsp:spPr>
        <a:xfrm>
          <a:off x="2558374" y="59354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4F1B49-BB19-4913-9D27-47685F8CF750}">
      <dsp:nvSpPr>
        <dsp:cNvPr id="0" name=""/>
        <dsp:cNvSpPr/>
      </dsp:nvSpPr>
      <dsp:spPr>
        <a:xfrm>
          <a:off x="2752004" y="688357"/>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932213"/>
              <a:satOff val="-2403"/>
              <a:lumOff val="-162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FCC-ee collider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Katsunobu Oide </a:t>
          </a:r>
        </a:p>
      </dsp:txBody>
      <dsp:txXfrm>
        <a:off x="2763112" y="699465"/>
        <a:ext cx="1914095" cy="357047"/>
      </dsp:txXfrm>
    </dsp:sp>
    <dsp:sp modelId="{647437E2-5D5A-45E8-B2AB-BE4058E8A1F4}">
      <dsp:nvSpPr>
        <dsp:cNvPr id="0" name=""/>
        <dsp:cNvSpPr/>
      </dsp:nvSpPr>
      <dsp:spPr>
        <a:xfrm>
          <a:off x="2558374" y="59354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AEB49A-40BA-4730-97CA-57F9C6536B5D}">
      <dsp:nvSpPr>
        <dsp:cNvPr id="0" name=""/>
        <dsp:cNvSpPr/>
      </dsp:nvSpPr>
      <dsp:spPr>
        <a:xfrm>
          <a:off x="2752004" y="1162436"/>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165266"/>
              <a:satOff val="-3003"/>
              <a:lumOff val="-202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FCC-hh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Massimo Giovannozzi</a:t>
          </a:r>
        </a:p>
      </dsp:txBody>
      <dsp:txXfrm>
        <a:off x="2763112" y="1173544"/>
        <a:ext cx="1914095" cy="357047"/>
      </dsp:txXfrm>
    </dsp:sp>
    <dsp:sp modelId="{9E4E1DE3-8C38-4990-82EA-A15C9D936BBE}">
      <dsp:nvSpPr>
        <dsp:cNvPr id="0" name=""/>
        <dsp:cNvSpPr/>
      </dsp:nvSpPr>
      <dsp:spPr>
        <a:xfrm>
          <a:off x="2558374" y="59354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A680AD-4462-4256-AE98-6E969DF92488}">
      <dsp:nvSpPr>
        <dsp:cNvPr id="0" name=""/>
        <dsp:cNvSpPr/>
      </dsp:nvSpPr>
      <dsp:spPr>
        <a:xfrm>
          <a:off x="2752004" y="1636515"/>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398319"/>
              <a:satOff val="-3604"/>
              <a:lumOff val="-243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Technology R&amp;D</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Roberto Losito</a:t>
          </a:r>
        </a:p>
      </dsp:txBody>
      <dsp:txXfrm>
        <a:off x="2763112" y="1647623"/>
        <a:ext cx="1914095" cy="357047"/>
      </dsp:txXfrm>
    </dsp:sp>
    <dsp:sp modelId="{02E62115-7127-4B06-9A4E-E0857454FD02}">
      <dsp:nvSpPr>
        <dsp:cNvPr id="0" name=""/>
        <dsp:cNvSpPr/>
      </dsp:nvSpPr>
      <dsp:spPr>
        <a:xfrm>
          <a:off x="2558374" y="59354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A601D0-9099-40D8-9C19-EBE5D72E8DF5}">
      <dsp:nvSpPr>
        <dsp:cNvPr id="0" name=""/>
        <dsp:cNvSpPr/>
      </dsp:nvSpPr>
      <dsp:spPr>
        <a:xfrm>
          <a:off x="2752004" y="2110594"/>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631372"/>
              <a:satOff val="-4205"/>
              <a:lumOff val="-284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a:t>
          </a:r>
          <a:r>
            <a:rPr lang="en-GB" sz="1000" b="1" kern="1200" dirty="0" err="1">
              <a:latin typeface="Arial Narrow" panose="020B0606020202030204" pitchFamily="34" charset="0"/>
            </a:rPr>
            <a:t>ee</a:t>
          </a:r>
          <a:r>
            <a:rPr lang="en-GB" sz="1000" b="1" kern="1200" dirty="0">
              <a:latin typeface="Arial Narrow" panose="020B0606020202030204" pitchFamily="34" charset="0"/>
            </a:rPr>
            <a:t> booster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Antoine </a:t>
          </a:r>
          <a:r>
            <a:rPr lang="en-GB" sz="1000" b="0" kern="1200" dirty="0" err="1">
              <a:latin typeface="Arial Narrow" panose="020B0606020202030204" pitchFamily="34" charset="0"/>
            </a:rPr>
            <a:t>Chancé</a:t>
          </a:r>
          <a:endParaRPr lang="en-GB" sz="1000" b="0" kern="1200" dirty="0">
            <a:latin typeface="Arial Narrow" panose="020B0606020202030204" pitchFamily="34" charset="0"/>
          </a:endParaRPr>
        </a:p>
      </dsp:txBody>
      <dsp:txXfrm>
        <a:off x="2763112" y="2121702"/>
        <a:ext cx="1914095" cy="357047"/>
      </dsp:txXfrm>
    </dsp:sp>
    <dsp:sp modelId="{88716B07-9F52-4126-8E7F-83F00DCFCBCE}">
      <dsp:nvSpPr>
        <dsp:cNvPr id="0" name=""/>
        <dsp:cNvSpPr/>
      </dsp:nvSpPr>
      <dsp:spPr>
        <a:xfrm>
          <a:off x="2558374" y="593541"/>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84E47A-9B02-4FF5-A8EB-4A2F78D0F4BE}">
      <dsp:nvSpPr>
        <dsp:cNvPr id="0" name=""/>
        <dsp:cNvSpPr/>
      </dsp:nvSpPr>
      <dsp:spPr>
        <a:xfrm>
          <a:off x="2752004" y="2584673"/>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864426"/>
              <a:satOff val="-4805"/>
              <a:lumOff val="-324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a:t>
          </a:r>
          <a:r>
            <a:rPr lang="en-GB" sz="1000" b="1" kern="1200" dirty="0" err="1">
              <a:latin typeface="Arial Narrow" panose="020B0606020202030204" pitchFamily="34" charset="0"/>
            </a:rPr>
            <a:t>ee</a:t>
          </a:r>
          <a:r>
            <a:rPr lang="en-GB" sz="1000" b="1" kern="1200" dirty="0">
              <a:latin typeface="Arial Narrow" panose="020B0606020202030204" pitchFamily="34" charset="0"/>
            </a:rPr>
            <a:t> injector</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Paolo Craievich, Alexej Grudiev</a:t>
          </a:r>
        </a:p>
      </dsp:txBody>
      <dsp:txXfrm>
        <a:off x="2763112" y="2595781"/>
        <a:ext cx="1914095" cy="357047"/>
      </dsp:txXfrm>
    </dsp:sp>
    <dsp:sp modelId="{C6C6C59A-5C7C-4657-AC1D-CF836736D23B}">
      <dsp:nvSpPr>
        <dsp:cNvPr id="0" name=""/>
        <dsp:cNvSpPr/>
      </dsp:nvSpPr>
      <dsp:spPr>
        <a:xfrm>
          <a:off x="2558374" y="593541"/>
          <a:ext cx="193630" cy="2654842"/>
        </a:xfrm>
        <a:custGeom>
          <a:avLst/>
          <a:gdLst/>
          <a:ahLst/>
          <a:cxnLst/>
          <a:rect l="0" t="0" r="0" b="0"/>
          <a:pathLst>
            <a:path>
              <a:moveTo>
                <a:pt x="0" y="0"/>
              </a:moveTo>
              <a:lnTo>
                <a:pt x="0" y="2654842"/>
              </a:lnTo>
              <a:lnTo>
                <a:pt x="193630" y="265484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EECF1A-E566-4370-AE1F-070FBC5D870D}">
      <dsp:nvSpPr>
        <dsp:cNvPr id="0" name=""/>
        <dsp:cNvSpPr/>
      </dsp:nvSpPr>
      <dsp:spPr>
        <a:xfrm>
          <a:off x="2752004" y="3058752"/>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097479"/>
              <a:satOff val="-5406"/>
              <a:lumOff val="-365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FCC-ee energy calibration  polarization</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Alain Blondel, Jorg Wenninger</a:t>
          </a:r>
        </a:p>
      </dsp:txBody>
      <dsp:txXfrm>
        <a:off x="2763112" y="3069860"/>
        <a:ext cx="1914095" cy="357047"/>
      </dsp:txXfrm>
    </dsp:sp>
    <dsp:sp modelId="{ECBE077F-D64D-4A59-B932-0C98F6E424D8}">
      <dsp:nvSpPr>
        <dsp:cNvPr id="0" name=""/>
        <dsp:cNvSpPr/>
      </dsp:nvSpPr>
      <dsp:spPr>
        <a:xfrm>
          <a:off x="2558374" y="593541"/>
          <a:ext cx="193630" cy="3128921"/>
        </a:xfrm>
        <a:custGeom>
          <a:avLst/>
          <a:gdLst/>
          <a:ahLst/>
          <a:cxnLst/>
          <a:rect l="0" t="0" r="0" b="0"/>
          <a:pathLst>
            <a:path>
              <a:moveTo>
                <a:pt x="0" y="0"/>
              </a:moveTo>
              <a:lnTo>
                <a:pt x="0" y="3128921"/>
              </a:lnTo>
              <a:lnTo>
                <a:pt x="193630" y="312892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98893E-E07C-496D-B613-3E7A42715700}">
      <dsp:nvSpPr>
        <dsp:cNvPr id="0" name=""/>
        <dsp:cNvSpPr/>
      </dsp:nvSpPr>
      <dsp:spPr>
        <a:xfrm>
          <a:off x="2752004" y="3532830"/>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330532"/>
              <a:satOff val="-6007"/>
              <a:lumOff val="-405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FCC-ee MDI</a:t>
          </a:r>
          <a:br>
            <a:rPr lang="en-GB" sz="1000" b="1" kern="1200" dirty="0">
              <a:latin typeface="Arial Narrow" panose="020B0606020202030204" pitchFamily="34" charset="0"/>
            </a:rPr>
          </a:br>
          <a:r>
            <a:rPr lang="en-GB" sz="1000" b="0" kern="1200" dirty="0">
              <a:latin typeface="Arial Narrow" panose="020B0606020202030204" pitchFamily="34" charset="0"/>
            </a:rPr>
            <a:t>Manuela Boscolo, Mike Sullivan</a:t>
          </a:r>
        </a:p>
      </dsp:txBody>
      <dsp:txXfrm>
        <a:off x="2763112" y="3543938"/>
        <a:ext cx="1914095" cy="357047"/>
      </dsp:txXfrm>
    </dsp:sp>
    <dsp:sp modelId="{1EE12186-D6E1-4EE5-9326-DF3F73B355DD}">
      <dsp:nvSpPr>
        <dsp:cNvPr id="0" name=""/>
        <dsp:cNvSpPr/>
      </dsp:nvSpPr>
      <dsp:spPr>
        <a:xfrm>
          <a:off x="4490686" y="2641"/>
          <a:ext cx="1936305" cy="583291"/>
        </a:xfrm>
        <a:prstGeom prst="roundRect">
          <a:avLst>
            <a:gd name="adj" fmla="val 10000"/>
          </a:avLst>
        </a:prstGeom>
        <a:gradFill rotWithShape="0">
          <a:gsLst>
            <a:gs pos="0">
              <a:schemeClr val="accent5">
                <a:hueOff val="-3379271"/>
                <a:satOff val="-8710"/>
                <a:lumOff val="-5883"/>
                <a:alphaOff val="0"/>
                <a:lumMod val="110000"/>
                <a:satMod val="105000"/>
                <a:tint val="67000"/>
              </a:schemeClr>
            </a:gs>
            <a:gs pos="50000">
              <a:schemeClr val="accent5">
                <a:hueOff val="-3379271"/>
                <a:satOff val="-8710"/>
                <a:lumOff val="-5883"/>
                <a:alphaOff val="0"/>
                <a:lumMod val="105000"/>
                <a:satMod val="103000"/>
                <a:tint val="73000"/>
              </a:schemeClr>
            </a:gs>
            <a:gs pos="100000">
              <a:schemeClr val="accent5">
                <a:hueOff val="-3379271"/>
                <a:satOff val="-8710"/>
                <a:lumOff val="-588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Technical Infrastructures</a:t>
          </a: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Klaus Hanke</a:t>
          </a:r>
          <a:endParaRPr lang="en-GB" sz="1000" b="0" kern="1200" dirty="0">
            <a:latin typeface="Arial Narrow" panose="020B0606020202030204" pitchFamily="34" charset="0"/>
          </a:endParaRPr>
        </a:p>
      </dsp:txBody>
      <dsp:txXfrm>
        <a:off x="4507770" y="19725"/>
        <a:ext cx="1902137" cy="549123"/>
      </dsp:txXfrm>
    </dsp:sp>
    <dsp:sp modelId="{368A94F5-EB5F-4DEC-9B52-C628958B3818}">
      <dsp:nvSpPr>
        <dsp:cNvPr id="0" name=""/>
        <dsp:cNvSpPr/>
      </dsp:nvSpPr>
      <dsp:spPr>
        <a:xfrm>
          <a:off x="4684316" y="585933"/>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DC6756-4D7B-4444-9B5F-67B1B2FE1B25}">
      <dsp:nvSpPr>
        <dsp:cNvPr id="0" name=""/>
        <dsp:cNvSpPr/>
      </dsp:nvSpPr>
      <dsp:spPr>
        <a:xfrm>
          <a:off x="4877947" y="680749"/>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563585"/>
              <a:satOff val="-6607"/>
              <a:lumOff val="-446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Integration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Jean-Pierre Corso</a:t>
          </a:r>
        </a:p>
      </dsp:txBody>
      <dsp:txXfrm>
        <a:off x="4889055" y="691857"/>
        <a:ext cx="1800085" cy="357047"/>
      </dsp:txXfrm>
    </dsp:sp>
    <dsp:sp modelId="{616CA57B-F2D4-4F59-8DC6-C861ED6A70F4}">
      <dsp:nvSpPr>
        <dsp:cNvPr id="0" name=""/>
        <dsp:cNvSpPr/>
      </dsp:nvSpPr>
      <dsp:spPr>
        <a:xfrm>
          <a:off x="4684316" y="585933"/>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047BAB-FD74-4934-8EC9-58D790FF5EE0}">
      <dsp:nvSpPr>
        <dsp:cNvPr id="0" name=""/>
        <dsp:cNvSpPr/>
      </dsp:nvSpPr>
      <dsp:spPr>
        <a:xfrm>
          <a:off x="4877947" y="1154828"/>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796638"/>
              <a:satOff val="-7208"/>
              <a:lumOff val="-486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Geodesy &amp; survey</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Hélène Mainaud Durand</a:t>
          </a:r>
        </a:p>
      </dsp:txBody>
      <dsp:txXfrm>
        <a:off x="4889055" y="1165936"/>
        <a:ext cx="1800085" cy="357047"/>
      </dsp:txXfrm>
    </dsp:sp>
    <dsp:sp modelId="{37995972-3FEC-4AE7-A27A-FC35E25BA8B5}">
      <dsp:nvSpPr>
        <dsp:cNvPr id="0" name=""/>
        <dsp:cNvSpPr/>
      </dsp:nvSpPr>
      <dsp:spPr>
        <a:xfrm>
          <a:off x="4684316" y="585933"/>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A7FCAA9-23E8-4A0C-8B91-4F0BBB133859}">
      <dsp:nvSpPr>
        <dsp:cNvPr id="0" name=""/>
        <dsp:cNvSpPr/>
      </dsp:nvSpPr>
      <dsp:spPr>
        <a:xfrm>
          <a:off x="4877947" y="162890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029692"/>
              <a:satOff val="-7809"/>
              <a:lumOff val="-527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Electricity and energy management</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Jean-Paul Burnet</a:t>
          </a:r>
        </a:p>
      </dsp:txBody>
      <dsp:txXfrm>
        <a:off x="4889055" y="1640015"/>
        <a:ext cx="1800085" cy="357047"/>
      </dsp:txXfrm>
    </dsp:sp>
    <dsp:sp modelId="{D23BE7C7-B4A4-435A-87F4-FD5F36A161FF}">
      <dsp:nvSpPr>
        <dsp:cNvPr id="0" name=""/>
        <dsp:cNvSpPr/>
      </dsp:nvSpPr>
      <dsp:spPr>
        <a:xfrm>
          <a:off x="4684316" y="585933"/>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628C85-01C6-4DD9-AFAD-CD70D9F94381}">
      <dsp:nvSpPr>
        <dsp:cNvPr id="0" name=""/>
        <dsp:cNvSpPr/>
      </dsp:nvSpPr>
      <dsp:spPr>
        <a:xfrm>
          <a:off x="4877947" y="2102986"/>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262745"/>
              <a:satOff val="-8409"/>
              <a:lumOff val="-568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Cooling and ventilation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Guillermo Peon</a:t>
          </a:r>
        </a:p>
      </dsp:txBody>
      <dsp:txXfrm>
        <a:off x="4889055" y="2114094"/>
        <a:ext cx="1800085" cy="357047"/>
      </dsp:txXfrm>
    </dsp:sp>
    <dsp:sp modelId="{E9405FF9-9A13-419B-9308-614790517D8C}">
      <dsp:nvSpPr>
        <dsp:cNvPr id="0" name=""/>
        <dsp:cNvSpPr/>
      </dsp:nvSpPr>
      <dsp:spPr>
        <a:xfrm>
          <a:off x="4684316" y="585933"/>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FBE748-81AA-45A4-BE7F-8F2BCAA5A25F}">
      <dsp:nvSpPr>
        <dsp:cNvPr id="0" name=""/>
        <dsp:cNvSpPr/>
      </dsp:nvSpPr>
      <dsp:spPr>
        <a:xfrm>
          <a:off x="4877947" y="2577065"/>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495798"/>
              <a:satOff val="-9010"/>
              <a:lumOff val="-608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Cryogenics systems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Laurent Delprat</a:t>
          </a:r>
        </a:p>
      </dsp:txBody>
      <dsp:txXfrm>
        <a:off x="4889055" y="2588173"/>
        <a:ext cx="1800085" cy="357047"/>
      </dsp:txXfrm>
    </dsp:sp>
    <dsp:sp modelId="{CE884F2A-DE29-44DC-B798-2214612D715E}">
      <dsp:nvSpPr>
        <dsp:cNvPr id="0" name=""/>
        <dsp:cNvSpPr/>
      </dsp:nvSpPr>
      <dsp:spPr>
        <a:xfrm>
          <a:off x="4684316" y="585933"/>
          <a:ext cx="193630" cy="2654842"/>
        </a:xfrm>
        <a:custGeom>
          <a:avLst/>
          <a:gdLst/>
          <a:ahLst/>
          <a:cxnLst/>
          <a:rect l="0" t="0" r="0" b="0"/>
          <a:pathLst>
            <a:path>
              <a:moveTo>
                <a:pt x="0" y="0"/>
              </a:moveTo>
              <a:lnTo>
                <a:pt x="0" y="2654842"/>
              </a:lnTo>
              <a:lnTo>
                <a:pt x="193630" y="265484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F87380-4A5A-4709-835D-004FABC4D53A}">
      <dsp:nvSpPr>
        <dsp:cNvPr id="0" name=""/>
        <dsp:cNvSpPr/>
      </dsp:nvSpPr>
      <dsp:spPr>
        <a:xfrm>
          <a:off x="4877947" y="3051144"/>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728851"/>
              <a:satOff val="-9610"/>
              <a:lumOff val="-649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Computing and controls infrastructure, communication and network</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Pablo </a:t>
          </a:r>
          <a:r>
            <a:rPr lang="en-GB" sz="1000" b="0" kern="1200" dirty="0" err="1">
              <a:latin typeface="Arial Narrow" panose="020B0606020202030204" pitchFamily="34" charset="0"/>
            </a:rPr>
            <a:t>Saiz</a:t>
          </a:r>
          <a:endParaRPr lang="en-GB" sz="1000" b="0" kern="1200" dirty="0">
            <a:latin typeface="Arial Narrow" panose="020B0606020202030204" pitchFamily="34" charset="0"/>
          </a:endParaRPr>
        </a:p>
      </dsp:txBody>
      <dsp:txXfrm>
        <a:off x="4889055" y="3062252"/>
        <a:ext cx="1800085" cy="357047"/>
      </dsp:txXfrm>
    </dsp:sp>
    <dsp:sp modelId="{3B548795-DC6E-4AD9-B91F-9591FCEFDF7A}">
      <dsp:nvSpPr>
        <dsp:cNvPr id="0" name=""/>
        <dsp:cNvSpPr/>
      </dsp:nvSpPr>
      <dsp:spPr>
        <a:xfrm>
          <a:off x="4684316" y="585933"/>
          <a:ext cx="193630" cy="3128921"/>
        </a:xfrm>
        <a:custGeom>
          <a:avLst/>
          <a:gdLst/>
          <a:ahLst/>
          <a:cxnLst/>
          <a:rect l="0" t="0" r="0" b="0"/>
          <a:pathLst>
            <a:path>
              <a:moveTo>
                <a:pt x="0" y="0"/>
              </a:moveTo>
              <a:lnTo>
                <a:pt x="0" y="3128921"/>
              </a:lnTo>
              <a:lnTo>
                <a:pt x="193630" y="312892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874FE9-FD5C-4764-9A3F-E3EB3D762062}">
      <dsp:nvSpPr>
        <dsp:cNvPr id="0" name=""/>
        <dsp:cNvSpPr/>
      </dsp:nvSpPr>
      <dsp:spPr>
        <a:xfrm>
          <a:off x="4877947" y="3525222"/>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961904"/>
              <a:satOff val="-10211"/>
              <a:lumOff val="-689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Safety</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Thomas Otto</a:t>
          </a:r>
        </a:p>
      </dsp:txBody>
      <dsp:txXfrm>
        <a:off x="4889055" y="3536330"/>
        <a:ext cx="1800085" cy="357047"/>
      </dsp:txXfrm>
    </dsp:sp>
    <dsp:sp modelId="{23FAF52F-B330-4A10-B7B1-12E1AF8889AF}">
      <dsp:nvSpPr>
        <dsp:cNvPr id="0" name=""/>
        <dsp:cNvSpPr/>
      </dsp:nvSpPr>
      <dsp:spPr>
        <a:xfrm>
          <a:off x="4684316" y="585933"/>
          <a:ext cx="193630" cy="3602999"/>
        </a:xfrm>
        <a:custGeom>
          <a:avLst/>
          <a:gdLst/>
          <a:ahLst/>
          <a:cxnLst/>
          <a:rect l="0" t="0" r="0" b="0"/>
          <a:pathLst>
            <a:path>
              <a:moveTo>
                <a:pt x="0" y="0"/>
              </a:moveTo>
              <a:lnTo>
                <a:pt x="0" y="3602999"/>
              </a:lnTo>
              <a:lnTo>
                <a:pt x="193630" y="3602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2961E8-171F-4939-AAC8-B9A451D5140A}">
      <dsp:nvSpPr>
        <dsp:cNvPr id="0" name=""/>
        <dsp:cNvSpPr/>
      </dsp:nvSpPr>
      <dsp:spPr>
        <a:xfrm>
          <a:off x="4877947" y="3999301"/>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194957"/>
              <a:satOff val="-10812"/>
              <a:lumOff val="-730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Operation, maintenance, availability, reliability</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Jesper Nielsen</a:t>
          </a:r>
        </a:p>
      </dsp:txBody>
      <dsp:txXfrm>
        <a:off x="4889055" y="4010409"/>
        <a:ext cx="1800085" cy="357047"/>
      </dsp:txXfrm>
    </dsp:sp>
    <dsp:sp modelId="{0DFE98E6-E63D-4115-BC41-0BA5544A0B20}">
      <dsp:nvSpPr>
        <dsp:cNvPr id="0" name=""/>
        <dsp:cNvSpPr/>
      </dsp:nvSpPr>
      <dsp:spPr>
        <a:xfrm>
          <a:off x="4684316" y="585933"/>
          <a:ext cx="193630" cy="4077078"/>
        </a:xfrm>
        <a:custGeom>
          <a:avLst/>
          <a:gdLst/>
          <a:ahLst/>
          <a:cxnLst/>
          <a:rect l="0" t="0" r="0" b="0"/>
          <a:pathLst>
            <a:path>
              <a:moveTo>
                <a:pt x="0" y="0"/>
              </a:moveTo>
              <a:lnTo>
                <a:pt x="0" y="4077078"/>
              </a:lnTo>
              <a:lnTo>
                <a:pt x="193630" y="407707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B02DA6-A4DE-4FD5-A99A-3B2C2AC44B3D}">
      <dsp:nvSpPr>
        <dsp:cNvPr id="0" name=""/>
        <dsp:cNvSpPr/>
      </dsp:nvSpPr>
      <dsp:spPr>
        <a:xfrm>
          <a:off x="4877947" y="4473380"/>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428011"/>
              <a:satOff val="-11412"/>
              <a:lumOff val="-770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Transport, installation concepts</a:t>
          </a:r>
        </a:p>
        <a:p>
          <a:pPr marL="0" lvl="0" indent="0" algn="ctr" defTabSz="444500">
            <a:lnSpc>
              <a:spcPct val="90000"/>
            </a:lnSpc>
            <a:spcBef>
              <a:spcPct val="0"/>
            </a:spcBef>
            <a:spcAft>
              <a:spcPct val="35000"/>
            </a:spcAft>
            <a:buNone/>
          </a:pPr>
          <a:r>
            <a:rPr lang="en-GB" sz="1000" kern="1200" dirty="0"/>
            <a:t>Roberto </a:t>
          </a:r>
          <a:r>
            <a:rPr lang="en-GB" sz="1000" kern="1200" dirty="0" err="1"/>
            <a:t>Rinaldesi</a:t>
          </a:r>
          <a:endParaRPr lang="en-GB" sz="1000" b="0" kern="1200" dirty="0">
            <a:latin typeface="Arial Narrow" panose="020B0606020202030204" pitchFamily="34" charset="0"/>
          </a:endParaRPr>
        </a:p>
      </dsp:txBody>
      <dsp:txXfrm>
        <a:off x="4889055" y="4484488"/>
        <a:ext cx="1800085" cy="357047"/>
      </dsp:txXfrm>
    </dsp:sp>
    <dsp:sp modelId="{AD38DA6C-842A-4CCC-A757-80C29A45E1CC}">
      <dsp:nvSpPr>
        <dsp:cNvPr id="0" name=""/>
        <dsp:cNvSpPr/>
      </dsp:nvSpPr>
      <dsp:spPr>
        <a:xfrm>
          <a:off x="6616623" y="2641"/>
          <a:ext cx="1936305" cy="573445"/>
        </a:xfrm>
        <a:prstGeom prst="roundRect">
          <a:avLst>
            <a:gd name="adj" fmla="val 10000"/>
          </a:avLst>
        </a:prstGeom>
        <a:gradFill rotWithShape="0">
          <a:gsLst>
            <a:gs pos="0">
              <a:schemeClr val="accent5">
                <a:hueOff val="-5068907"/>
                <a:satOff val="-13064"/>
                <a:lumOff val="-8824"/>
                <a:alphaOff val="0"/>
                <a:lumMod val="110000"/>
                <a:satMod val="105000"/>
                <a:tint val="67000"/>
              </a:schemeClr>
            </a:gs>
            <a:gs pos="50000">
              <a:schemeClr val="accent5">
                <a:hueOff val="-5068907"/>
                <a:satOff val="-13064"/>
                <a:lumOff val="-8824"/>
                <a:alphaOff val="0"/>
                <a:lumMod val="105000"/>
                <a:satMod val="103000"/>
                <a:tint val="73000"/>
              </a:schemeClr>
            </a:gs>
            <a:gs pos="100000">
              <a:schemeClr val="accent5">
                <a:hueOff val="-5068907"/>
                <a:satOff val="-13064"/>
                <a:lumOff val="-882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Host State </a:t>
          </a:r>
          <a:r>
            <a:rPr lang="fr-CH" sz="1200" b="1" kern="1200" dirty="0" err="1">
              <a:latin typeface="Arial Narrow" panose="020B0606020202030204" pitchFamily="34" charset="0"/>
            </a:rPr>
            <a:t>processes</a:t>
          </a:r>
          <a:r>
            <a:rPr lang="fr-CH" sz="1200" b="1" kern="1200" dirty="0">
              <a:latin typeface="Arial Narrow" panose="020B0606020202030204" pitchFamily="34" charset="0"/>
            </a:rPr>
            <a:t> and civil engineering</a:t>
          </a: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Timothy Watson</a:t>
          </a:r>
          <a:endParaRPr lang="en-GB" sz="1000" b="0" kern="1200" dirty="0">
            <a:latin typeface="Arial Narrow" panose="020B0606020202030204" pitchFamily="34" charset="0"/>
          </a:endParaRPr>
        </a:p>
      </dsp:txBody>
      <dsp:txXfrm>
        <a:off x="6633419" y="19437"/>
        <a:ext cx="1902713" cy="539853"/>
      </dsp:txXfrm>
    </dsp:sp>
    <dsp:sp modelId="{4574AA90-CE49-46B8-A3D5-600D692577EE}">
      <dsp:nvSpPr>
        <dsp:cNvPr id="0" name=""/>
        <dsp:cNvSpPr/>
      </dsp:nvSpPr>
      <dsp:spPr>
        <a:xfrm>
          <a:off x="6810253" y="576087"/>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658EA6-74D6-4683-A928-CD5A2DD2133B}">
      <dsp:nvSpPr>
        <dsp:cNvPr id="0" name=""/>
        <dsp:cNvSpPr/>
      </dsp:nvSpPr>
      <dsp:spPr>
        <a:xfrm>
          <a:off x="7003884" y="670903"/>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661064"/>
              <a:satOff val="-12013"/>
              <a:lumOff val="-811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Administrative processes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Friedemann Eder</a:t>
          </a:r>
        </a:p>
      </dsp:txBody>
      <dsp:txXfrm>
        <a:off x="7014992" y="682011"/>
        <a:ext cx="1800085" cy="357047"/>
      </dsp:txXfrm>
    </dsp:sp>
    <dsp:sp modelId="{3D05F72E-CC1A-45FF-979A-01A3C8456956}">
      <dsp:nvSpPr>
        <dsp:cNvPr id="0" name=""/>
        <dsp:cNvSpPr/>
      </dsp:nvSpPr>
      <dsp:spPr>
        <a:xfrm>
          <a:off x="6810253" y="576087"/>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66C6E8-5066-47B9-89C3-965ADCF5DA24}">
      <dsp:nvSpPr>
        <dsp:cNvPr id="0" name=""/>
        <dsp:cNvSpPr/>
      </dsp:nvSpPr>
      <dsp:spPr>
        <a:xfrm>
          <a:off x="7003884" y="1144982"/>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894117"/>
              <a:satOff val="-12614"/>
              <a:lumOff val="-851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Placement studies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Johannes Gutleber, Volker Mertens</a:t>
          </a:r>
        </a:p>
      </dsp:txBody>
      <dsp:txXfrm>
        <a:off x="7014992" y="1156090"/>
        <a:ext cx="1800085" cy="357047"/>
      </dsp:txXfrm>
    </dsp:sp>
    <dsp:sp modelId="{6B046FA5-7DE1-4D12-B2DE-460FB7B2870F}">
      <dsp:nvSpPr>
        <dsp:cNvPr id="0" name=""/>
        <dsp:cNvSpPr/>
      </dsp:nvSpPr>
      <dsp:spPr>
        <a:xfrm>
          <a:off x="6810253" y="576087"/>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5D70782-B836-4CF7-97A1-F232DA4F4D58}">
      <dsp:nvSpPr>
        <dsp:cNvPr id="0" name=""/>
        <dsp:cNvSpPr/>
      </dsp:nvSpPr>
      <dsp:spPr>
        <a:xfrm>
          <a:off x="7003884" y="1619061"/>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127170"/>
              <a:satOff val="-13214"/>
              <a:lumOff val="-892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Environmental evaluation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Johannes Gutleber</a:t>
          </a:r>
        </a:p>
      </dsp:txBody>
      <dsp:txXfrm>
        <a:off x="7014992" y="1630169"/>
        <a:ext cx="1800085" cy="357047"/>
      </dsp:txXfrm>
    </dsp:sp>
    <dsp:sp modelId="{553BB5A3-B090-45FA-8924-ACCC507ACE92}">
      <dsp:nvSpPr>
        <dsp:cNvPr id="0" name=""/>
        <dsp:cNvSpPr/>
      </dsp:nvSpPr>
      <dsp:spPr>
        <a:xfrm>
          <a:off x="6810253" y="576087"/>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B5185E-F168-4CF0-BA45-A9471055C57B}">
      <dsp:nvSpPr>
        <dsp:cNvPr id="0" name=""/>
        <dsp:cNvSpPr/>
      </dsp:nvSpPr>
      <dsp:spPr>
        <a:xfrm>
          <a:off x="7003884" y="2093140"/>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360224"/>
              <a:satOff val="-13815"/>
              <a:lumOff val="-933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Tunnel, subsurface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John Osborne</a:t>
          </a:r>
        </a:p>
      </dsp:txBody>
      <dsp:txXfrm>
        <a:off x="7014992" y="2104248"/>
        <a:ext cx="1800085" cy="357047"/>
      </dsp:txXfrm>
    </dsp:sp>
    <dsp:sp modelId="{9C712BB7-0D49-4EA5-8190-A20B0E5FA277}">
      <dsp:nvSpPr>
        <dsp:cNvPr id="0" name=""/>
        <dsp:cNvSpPr/>
      </dsp:nvSpPr>
      <dsp:spPr>
        <a:xfrm>
          <a:off x="6810253" y="576087"/>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090CCDC-B628-4C73-B974-4076F446C102}">
      <dsp:nvSpPr>
        <dsp:cNvPr id="0" name=""/>
        <dsp:cNvSpPr/>
      </dsp:nvSpPr>
      <dsp:spPr>
        <a:xfrm>
          <a:off x="7003884" y="2567219"/>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593277"/>
              <a:satOff val="-14416"/>
              <a:lumOff val="-973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prstClr val="black">
                  <a:hueOff val="0"/>
                  <a:satOff val="0"/>
                  <a:lumOff val="0"/>
                  <a:alphaOff val="0"/>
                </a:prstClr>
              </a:solidFill>
              <a:latin typeface="Arial Narrow" panose="020B0606020202030204" pitchFamily="34" charset="0"/>
              <a:ea typeface="+mn-ea"/>
              <a:cs typeface="+mn-cs"/>
            </a:rPr>
            <a:t>Surface sites layout, access and building design</a:t>
          </a:r>
        </a:p>
        <a:p>
          <a:pPr marL="0" lvl="0" algn="ctr" defTabSz="444500">
            <a:lnSpc>
              <a:spcPct val="90000"/>
            </a:lnSpc>
            <a:spcBef>
              <a:spcPct val="0"/>
            </a:spcBef>
            <a:spcAft>
              <a:spcPct val="35000"/>
            </a:spcAft>
            <a:buNone/>
          </a:pPr>
          <a:r>
            <a:rPr lang="en-GB" sz="1000" b="0" kern="1200" dirty="0">
              <a:latin typeface="Arial Narrow" panose="020B0606020202030204" pitchFamily="34" charset="0"/>
            </a:rPr>
            <a:t>LD opening</a:t>
          </a:r>
        </a:p>
      </dsp:txBody>
      <dsp:txXfrm>
        <a:off x="7014992" y="2578327"/>
        <a:ext cx="1800085" cy="357047"/>
      </dsp:txXfrm>
    </dsp:sp>
    <dsp:sp modelId="{6D67F3D8-3D25-4D45-B700-190E180C4E1B}">
      <dsp:nvSpPr>
        <dsp:cNvPr id="0" name=""/>
        <dsp:cNvSpPr/>
      </dsp:nvSpPr>
      <dsp:spPr>
        <a:xfrm>
          <a:off x="8742560" y="2641"/>
          <a:ext cx="2854539" cy="573449"/>
        </a:xfrm>
        <a:prstGeom prst="roundRect">
          <a:avLst>
            <a:gd name="adj" fmla="val 10000"/>
          </a:avLst>
        </a:prstGeom>
        <a:gradFill rotWithShape="0">
          <a:gsLst>
            <a:gs pos="0">
              <a:schemeClr val="accent5">
                <a:hueOff val="-6758543"/>
                <a:satOff val="-17419"/>
                <a:lumOff val="-11765"/>
                <a:alphaOff val="0"/>
                <a:lumMod val="110000"/>
                <a:satMod val="105000"/>
                <a:tint val="67000"/>
              </a:schemeClr>
            </a:gs>
            <a:gs pos="50000">
              <a:schemeClr val="accent5">
                <a:hueOff val="-6758543"/>
                <a:satOff val="-17419"/>
                <a:lumOff val="-11765"/>
                <a:alphaOff val="0"/>
                <a:lumMod val="105000"/>
                <a:satMod val="103000"/>
                <a:tint val="73000"/>
              </a:schemeClr>
            </a:gs>
            <a:gs pos="100000">
              <a:schemeClr val="accent5">
                <a:hueOff val="-6758543"/>
                <a:satOff val="-17419"/>
                <a:lumOff val="-1176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Organisation and </a:t>
          </a:r>
          <a:r>
            <a:rPr lang="fr-CH" sz="1200" b="1" kern="1200" dirty="0" err="1">
              <a:latin typeface="Arial Narrow" panose="020B0606020202030204" pitchFamily="34" charset="0"/>
            </a:rPr>
            <a:t>financing</a:t>
          </a:r>
          <a:r>
            <a:rPr lang="fr-CH" sz="1200" b="1" kern="1200" dirty="0">
              <a:latin typeface="Arial Narrow" panose="020B0606020202030204" pitchFamily="34" charset="0"/>
            </a:rPr>
            <a:t> </a:t>
          </a:r>
          <a:r>
            <a:rPr lang="fr-CH" sz="1200" b="1" kern="1200" dirty="0" err="1">
              <a:latin typeface="Arial Narrow" panose="020B0606020202030204" pitchFamily="34" charset="0"/>
            </a:rPr>
            <a:t>models</a:t>
          </a:r>
          <a:endParaRPr lang="fr-CH" sz="1200" b="1" kern="1200" dirty="0">
            <a:latin typeface="Arial Narrow" panose="020B0606020202030204" pitchFamily="34" charset="0"/>
          </a:endParaRP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Paul Collier (</a:t>
          </a:r>
          <a:r>
            <a:rPr lang="fr-CH" sz="1000" b="0" kern="1200" dirty="0" err="1">
              <a:latin typeface="Arial Narrow" panose="020B0606020202030204" pitchFamily="34" charset="0"/>
            </a:rPr>
            <a:t>interim</a:t>
          </a:r>
          <a:r>
            <a:rPr lang="fr-CH" sz="1000" b="0" kern="1200" dirty="0">
              <a:latin typeface="Arial Narrow" panose="020B0606020202030204" pitchFamily="34" charset="0"/>
            </a:rPr>
            <a:t>), Florian </a:t>
          </a:r>
          <a:r>
            <a:rPr lang="fr-CH" sz="1000" b="0" kern="1200" dirty="0" err="1">
              <a:latin typeface="Arial Narrow" panose="020B0606020202030204" pitchFamily="34" charset="0"/>
            </a:rPr>
            <a:t>Sonnemann</a:t>
          </a:r>
          <a:endParaRPr lang="en-GB" sz="1000" b="0" kern="1200" dirty="0">
            <a:latin typeface="Arial Narrow" panose="020B0606020202030204" pitchFamily="34" charset="0"/>
          </a:endParaRPr>
        </a:p>
      </dsp:txBody>
      <dsp:txXfrm>
        <a:off x="8759356" y="19437"/>
        <a:ext cx="2820947" cy="539857"/>
      </dsp:txXfrm>
    </dsp:sp>
    <dsp:sp modelId="{A978A081-0050-4BC6-8244-85DA56608DBB}">
      <dsp:nvSpPr>
        <dsp:cNvPr id="0" name=""/>
        <dsp:cNvSpPr/>
      </dsp:nvSpPr>
      <dsp:spPr>
        <a:xfrm>
          <a:off x="9028014" y="576091"/>
          <a:ext cx="285453" cy="284447"/>
        </a:xfrm>
        <a:custGeom>
          <a:avLst/>
          <a:gdLst/>
          <a:ahLst/>
          <a:cxnLst/>
          <a:rect l="0" t="0" r="0" b="0"/>
          <a:pathLst>
            <a:path>
              <a:moveTo>
                <a:pt x="0" y="0"/>
              </a:moveTo>
              <a:lnTo>
                <a:pt x="0" y="284447"/>
              </a:lnTo>
              <a:lnTo>
                <a:pt x="285453"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F5CA98-FA5F-4C1F-9847-9386340C3496}">
      <dsp:nvSpPr>
        <dsp:cNvPr id="0" name=""/>
        <dsp:cNvSpPr/>
      </dsp:nvSpPr>
      <dsp:spPr>
        <a:xfrm>
          <a:off x="9313467" y="67090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826330"/>
              <a:satOff val="-15016"/>
              <a:lumOff val="-1014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Project organisation model</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NN</a:t>
          </a:r>
          <a:endParaRPr lang="en-GB" sz="1000" b="0" kern="1200" dirty="0">
            <a:latin typeface="Arial Narrow" panose="020B0606020202030204" pitchFamily="34" charset="0"/>
          </a:endParaRPr>
        </a:p>
      </dsp:txBody>
      <dsp:txXfrm>
        <a:off x="9324575" y="682015"/>
        <a:ext cx="1800085" cy="357047"/>
      </dsp:txXfrm>
    </dsp:sp>
    <dsp:sp modelId="{9D29223D-4463-4B1A-939F-4006ED4A4AC1}">
      <dsp:nvSpPr>
        <dsp:cNvPr id="0" name=""/>
        <dsp:cNvSpPr/>
      </dsp:nvSpPr>
      <dsp:spPr>
        <a:xfrm>
          <a:off x="9028014" y="576091"/>
          <a:ext cx="285453" cy="758526"/>
        </a:xfrm>
        <a:custGeom>
          <a:avLst/>
          <a:gdLst/>
          <a:ahLst/>
          <a:cxnLst/>
          <a:rect l="0" t="0" r="0" b="0"/>
          <a:pathLst>
            <a:path>
              <a:moveTo>
                <a:pt x="0" y="0"/>
              </a:moveTo>
              <a:lnTo>
                <a:pt x="0" y="758526"/>
              </a:lnTo>
              <a:lnTo>
                <a:pt x="285453"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ED6BF6-3285-4624-BB11-BD68F702A334}">
      <dsp:nvSpPr>
        <dsp:cNvPr id="0" name=""/>
        <dsp:cNvSpPr/>
      </dsp:nvSpPr>
      <dsp:spPr>
        <a:xfrm>
          <a:off x="9313467" y="1144986"/>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059383"/>
              <a:satOff val="-15617"/>
              <a:lumOff val="-1054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Financing</a:t>
          </a:r>
          <a:r>
            <a:rPr lang="fr-CH" sz="1000" b="1" kern="1200" dirty="0">
              <a:latin typeface="Arial Narrow" panose="020B0606020202030204" pitchFamily="34" charset="0"/>
            </a:rPr>
            <a:t> model</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Florian Sonnemann</a:t>
          </a:r>
        </a:p>
      </dsp:txBody>
      <dsp:txXfrm>
        <a:off x="9324575" y="1156094"/>
        <a:ext cx="1800085" cy="357047"/>
      </dsp:txXfrm>
    </dsp:sp>
    <dsp:sp modelId="{E65219C9-6ABF-4039-8FA5-A6F42A99B0BB}">
      <dsp:nvSpPr>
        <dsp:cNvPr id="0" name=""/>
        <dsp:cNvSpPr/>
      </dsp:nvSpPr>
      <dsp:spPr>
        <a:xfrm>
          <a:off x="9028014" y="576091"/>
          <a:ext cx="285453" cy="1232605"/>
        </a:xfrm>
        <a:custGeom>
          <a:avLst/>
          <a:gdLst/>
          <a:ahLst/>
          <a:cxnLst/>
          <a:rect l="0" t="0" r="0" b="0"/>
          <a:pathLst>
            <a:path>
              <a:moveTo>
                <a:pt x="0" y="0"/>
              </a:moveTo>
              <a:lnTo>
                <a:pt x="0" y="1232605"/>
              </a:lnTo>
              <a:lnTo>
                <a:pt x="285453"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F27483-5560-48B1-AB50-D2A749827352}">
      <dsp:nvSpPr>
        <dsp:cNvPr id="0" name=""/>
        <dsp:cNvSpPr/>
      </dsp:nvSpPr>
      <dsp:spPr>
        <a:xfrm>
          <a:off x="9313467" y="1619065"/>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292436"/>
              <a:satOff val="-16218"/>
              <a:lumOff val="-1095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Procurement </a:t>
          </a:r>
          <a:r>
            <a:rPr lang="fr-CH" sz="1000" b="1" kern="1200" dirty="0" err="1">
              <a:latin typeface="Arial Narrow" panose="020B0606020202030204" pitchFamily="34" charset="0"/>
            </a:rPr>
            <a:t>strategy</a:t>
          </a:r>
          <a:r>
            <a:rPr lang="fr-CH" sz="1000" b="1" kern="1200" dirty="0">
              <a:latin typeface="Arial Narrow" panose="020B0606020202030204" pitchFamily="34" charset="0"/>
            </a:rPr>
            <a:t> and </a:t>
          </a:r>
          <a:r>
            <a:rPr lang="fr-CH" sz="1000" b="1" kern="1200" dirty="0" err="1">
              <a:latin typeface="Arial Narrow" panose="020B0606020202030204" pitchFamily="34" charset="0"/>
            </a:rPr>
            <a:t>rules</a:t>
          </a:r>
          <a:endParaRPr lang="fr-CH" sz="1000" b="1" kern="1200" dirty="0">
            <a:latin typeface="Arial Narrow" panose="020B0606020202030204" pitchFamily="34" charset="0"/>
          </a:endParaRP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NN</a:t>
          </a:r>
        </a:p>
      </dsp:txBody>
      <dsp:txXfrm>
        <a:off x="9324575" y="1630173"/>
        <a:ext cx="1800085" cy="357047"/>
      </dsp:txXfrm>
    </dsp:sp>
    <dsp:sp modelId="{4436804C-0802-4BED-AF37-D9069F91A185}">
      <dsp:nvSpPr>
        <dsp:cNvPr id="0" name=""/>
        <dsp:cNvSpPr/>
      </dsp:nvSpPr>
      <dsp:spPr>
        <a:xfrm>
          <a:off x="9028014" y="576091"/>
          <a:ext cx="285453" cy="1706684"/>
        </a:xfrm>
        <a:custGeom>
          <a:avLst/>
          <a:gdLst/>
          <a:ahLst/>
          <a:cxnLst/>
          <a:rect l="0" t="0" r="0" b="0"/>
          <a:pathLst>
            <a:path>
              <a:moveTo>
                <a:pt x="0" y="0"/>
              </a:moveTo>
              <a:lnTo>
                <a:pt x="0" y="1706684"/>
              </a:lnTo>
              <a:lnTo>
                <a:pt x="285453"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F9F7B1-BEE9-4659-B79A-B48030BD56F2}">
      <dsp:nvSpPr>
        <dsp:cNvPr id="0" name=""/>
        <dsp:cNvSpPr/>
      </dsp:nvSpPr>
      <dsp:spPr>
        <a:xfrm>
          <a:off x="9313467" y="2093144"/>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525489"/>
              <a:satOff val="-16818"/>
              <a:lumOff val="-1135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In-</a:t>
          </a:r>
          <a:r>
            <a:rPr lang="fr-CH" sz="1000" b="1" kern="1200" dirty="0" err="1">
              <a:latin typeface="Arial Narrow" panose="020B0606020202030204" pitchFamily="34" charset="0"/>
            </a:rPr>
            <a:t>kind</a:t>
          </a:r>
          <a:r>
            <a:rPr lang="fr-CH" sz="1000" b="1" kern="1200" dirty="0">
              <a:latin typeface="Arial Narrow" panose="020B0606020202030204" pitchFamily="34" charset="0"/>
            </a:rPr>
            <a:t> contributions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NN</a:t>
          </a:r>
        </a:p>
      </dsp:txBody>
      <dsp:txXfrm>
        <a:off x="9324575" y="2104252"/>
        <a:ext cx="1800085" cy="357047"/>
      </dsp:txXfrm>
    </dsp:sp>
    <dsp:sp modelId="{19A2F7C7-0B63-481E-B1B8-F27395626569}">
      <dsp:nvSpPr>
        <dsp:cNvPr id="0" name=""/>
        <dsp:cNvSpPr/>
      </dsp:nvSpPr>
      <dsp:spPr>
        <a:xfrm>
          <a:off x="9028014" y="576091"/>
          <a:ext cx="285453" cy="2180763"/>
        </a:xfrm>
        <a:custGeom>
          <a:avLst/>
          <a:gdLst/>
          <a:ahLst/>
          <a:cxnLst/>
          <a:rect l="0" t="0" r="0" b="0"/>
          <a:pathLst>
            <a:path>
              <a:moveTo>
                <a:pt x="0" y="0"/>
              </a:moveTo>
              <a:lnTo>
                <a:pt x="0" y="2180763"/>
              </a:lnTo>
              <a:lnTo>
                <a:pt x="285453"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BBA7E0-C4A8-4E27-ABD9-6C7F4AFE784E}">
      <dsp:nvSpPr>
        <dsp:cNvPr id="0" name=""/>
        <dsp:cNvSpPr/>
      </dsp:nvSpPr>
      <dsp:spPr>
        <a:xfrm>
          <a:off x="9313467" y="2567223"/>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Operation</a:t>
          </a:r>
          <a:r>
            <a:rPr lang="fr-CH" sz="1000" b="1" kern="1200" dirty="0">
              <a:latin typeface="Arial Narrow" panose="020B0606020202030204" pitchFamily="34" charset="0"/>
            </a:rPr>
            <a:t> model</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Paul Collier, Jorg Wenninger</a:t>
          </a:r>
          <a:endParaRPr lang="en-GB" sz="1000" b="0" kern="1200" dirty="0">
            <a:latin typeface="Arial Narrow" panose="020B0606020202030204" pitchFamily="34" charset="0"/>
          </a:endParaRPr>
        </a:p>
      </dsp:txBody>
      <dsp:txXfrm>
        <a:off x="9324575" y="2578331"/>
        <a:ext cx="1800085" cy="35704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sz="quarter" idx="1"/>
          </p:nvPr>
        </p:nvSpPr>
        <p:spPr>
          <a:xfrm>
            <a:off x="3970938" y="1"/>
            <a:ext cx="3037840" cy="464820"/>
          </a:xfrm>
          <a:prstGeom prst="rect">
            <a:avLst/>
          </a:prstGeom>
        </p:spPr>
        <p:txBody>
          <a:bodyPr vert="horz" lIns="92153" tIns="46077" rIns="92153" bIns="46077" rtlCol="0"/>
          <a:lstStyle>
            <a:lvl1pPr algn="r">
              <a:defRPr sz="1200"/>
            </a:lvl1pPr>
          </a:lstStyle>
          <a:p>
            <a:fld id="{CB310BA0-050A-4997-B1AC-FD3BCC455418}" type="datetimeFigureOut">
              <a:rPr lang="en-GB" smtClean="0"/>
              <a:t>18/01/2023</a:t>
            </a:fld>
            <a:endParaRPr lang="en-GB"/>
          </a:p>
        </p:txBody>
      </p:sp>
      <p:sp>
        <p:nvSpPr>
          <p:cNvPr id="4" name="Footer Placeholder 3"/>
          <p:cNvSpPr>
            <a:spLocks noGrp="1"/>
          </p:cNvSpPr>
          <p:nvPr>
            <p:ph type="ftr" sz="quarter" idx="2"/>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8"/>
            <a:ext cx="3037840" cy="464820"/>
          </a:xfrm>
          <a:prstGeom prst="rect">
            <a:avLst/>
          </a:prstGeom>
        </p:spPr>
        <p:txBody>
          <a:bodyPr vert="horz" lIns="92153" tIns="46077" rIns="92153" bIns="46077" rtlCol="0" anchor="b"/>
          <a:lstStyle>
            <a:lvl1pPr algn="r">
              <a:defRPr sz="1200"/>
            </a:lvl1pPr>
          </a:lstStyle>
          <a:p>
            <a:fld id="{2299761C-D337-4915-A6DD-157470CC0978}" type="slidenum">
              <a:rPr lang="en-GB" smtClean="0"/>
              <a:t>‹#›</a:t>
            </a:fld>
            <a:endParaRPr lang="en-GB"/>
          </a:p>
        </p:txBody>
      </p:sp>
    </p:spTree>
    <p:extLst>
      <p:ext uri="{BB962C8B-B14F-4D97-AF65-F5344CB8AC3E}">
        <p14:creationId xmlns:p14="http://schemas.microsoft.com/office/powerpoint/2010/main" val="1751474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3970938" y="1"/>
            <a:ext cx="3037840" cy="464820"/>
          </a:xfrm>
          <a:prstGeom prst="rect">
            <a:avLst/>
          </a:prstGeom>
        </p:spPr>
        <p:txBody>
          <a:bodyPr vert="horz" lIns="92153" tIns="46077" rIns="92153" bIns="46077" rtlCol="0"/>
          <a:lstStyle>
            <a:lvl1pPr algn="r">
              <a:defRPr sz="1200"/>
            </a:lvl1pPr>
          </a:lstStyle>
          <a:p>
            <a:fld id="{F8632A1A-D26E-42D0-A2DF-B39D9B2C3CCA}" type="datetimeFigureOut">
              <a:rPr lang="en-GB" smtClean="0"/>
              <a:pPr/>
              <a:t>17/01/2023</a:t>
            </a:fld>
            <a:endParaRPr lang="en-GB"/>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701041" y="4415791"/>
            <a:ext cx="5608320" cy="4183381"/>
          </a:xfrm>
          <a:prstGeom prst="rect">
            <a:avLst/>
          </a:prstGeom>
        </p:spPr>
        <p:txBody>
          <a:bodyPr vert="horz" lIns="92153" tIns="46077" rIns="92153" bIns="4607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2153" tIns="46077" rIns="92153" bIns="46077" rtlCol="0" anchor="b"/>
          <a:lstStyle>
            <a:lvl1pPr algn="r">
              <a:defRPr sz="1200"/>
            </a:lvl1pPr>
          </a:lstStyle>
          <a:p>
            <a:fld id="{05604DCD-C511-4B12-9DBB-AC80DD19A492}" type="slidenum">
              <a:rPr lang="en-GB" smtClean="0"/>
              <a:pPr/>
              <a:t>‹#›</a:t>
            </a:fld>
            <a:endParaRPr lang="en-GB"/>
          </a:p>
        </p:txBody>
      </p:sp>
    </p:spTree>
    <p:extLst>
      <p:ext uri="{BB962C8B-B14F-4D97-AF65-F5344CB8AC3E}">
        <p14:creationId xmlns:p14="http://schemas.microsoft.com/office/powerpoint/2010/main" val="1386123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6334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Geneva" pitchFamily="121"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a:ea typeface="Geneva" pitchFamily="121" charset="-128"/>
              <a:cs typeface="+mn-cs"/>
            </a:endParaRPr>
          </a:p>
        </p:txBody>
      </p:sp>
    </p:spTree>
    <p:extLst>
      <p:ext uri="{BB962C8B-B14F-4D97-AF65-F5344CB8AC3E}">
        <p14:creationId xmlns:p14="http://schemas.microsoft.com/office/powerpoint/2010/main" val="2060278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2616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211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emf"/><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775508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29605442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6793854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1978611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5402220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939750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210505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749608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58484779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7186621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6038673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498219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70112769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0797464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76059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6536284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52073343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767132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70432230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60669180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86808509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56047564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endParaRPr lang="en-US" dirty="0"/>
          </a:p>
        </p:txBody>
      </p:sp>
      <p:sp>
        <p:nvSpPr>
          <p:cNvPr id="5" name="Footer Placeholder 4"/>
          <p:cNvSpPr>
            <a:spLocks noGrp="1"/>
          </p:cNvSpPr>
          <p:nvPr>
            <p:ph type="ftr" sz="quarter" idx="11"/>
          </p:nvPr>
        </p:nvSpPr>
        <p:spPr/>
        <p:txBody>
          <a:bodyPr/>
          <a:lstStyle/>
          <a:p>
            <a:r>
              <a:rPr lang="en-US"/>
              <a:t>Snowmass Agora: Linear Colliders</a:t>
            </a:r>
            <a:endParaRPr lang="en-US" dirty="0"/>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695263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1301069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0273603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9340372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12/15/21</a:t>
            </a:r>
          </a:p>
        </p:txBody>
      </p:sp>
      <p:sp>
        <p:nvSpPr>
          <p:cNvPr id="8" name="Footer Placeholder 7"/>
          <p:cNvSpPr>
            <a:spLocks noGrp="1"/>
          </p:cNvSpPr>
          <p:nvPr>
            <p:ph type="ftr" sz="quarter" idx="11"/>
          </p:nvPr>
        </p:nvSpPr>
        <p:spPr/>
        <p:txBody>
          <a:bodyPr/>
          <a:lstStyle/>
          <a:p>
            <a:r>
              <a:rPr lang="en-US"/>
              <a:t>Snowmass Agora: Linear Colliders</a:t>
            </a:r>
          </a:p>
        </p:txBody>
      </p:sp>
      <p:sp>
        <p:nvSpPr>
          <p:cNvPr id="9" name="Slide Number Placeholder 8"/>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29638130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90944282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12/15/21</a:t>
            </a:r>
          </a:p>
        </p:txBody>
      </p:sp>
      <p:sp>
        <p:nvSpPr>
          <p:cNvPr id="3" name="Footer Placeholder 2"/>
          <p:cNvSpPr>
            <a:spLocks noGrp="1"/>
          </p:cNvSpPr>
          <p:nvPr>
            <p:ph type="ftr" sz="quarter" idx="11"/>
          </p:nvPr>
        </p:nvSpPr>
        <p:spPr/>
        <p:txBody>
          <a:bodyPr/>
          <a:lstStyle/>
          <a:p>
            <a:r>
              <a:rPr lang="en-US"/>
              <a:t>Snowmass Agora: Linear Colliders</a:t>
            </a:r>
          </a:p>
        </p:txBody>
      </p:sp>
      <p:sp>
        <p:nvSpPr>
          <p:cNvPr id="4" name="Slide Number Placeholder 3"/>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52729271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85034992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156192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2445593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39417037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1969332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920231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endParaRPr lang="en-US"/>
          </a:p>
        </p:txBody>
      </p:sp>
      <p:sp>
        <p:nvSpPr>
          <p:cNvPr id="4" name="Date Placeholder 3"/>
          <p:cNvSpPr>
            <a:spLocks noGrp="1"/>
          </p:cNvSpPr>
          <p:nvPr>
            <p:ph type="dt" sz="half" idx="10"/>
          </p:nvPr>
        </p:nvSpPr>
        <p:spPr>
          <a:xfrm>
            <a:off x="609600" y="6245225"/>
            <a:ext cx="2844800" cy="476250"/>
          </a:xfrm>
        </p:spPr>
        <p:txBody>
          <a:bodyPr/>
          <a:lstStyle>
            <a:lvl1pPr>
              <a:defRPr/>
            </a:lvl1pPr>
          </a:lstStyle>
          <a:p>
            <a:r>
              <a:rPr lang="en-US"/>
              <a:t>12/15/21</a:t>
            </a:r>
          </a:p>
        </p:txBody>
      </p:sp>
      <p:sp>
        <p:nvSpPr>
          <p:cNvPr id="5" name="Footer Placeholder 4"/>
          <p:cNvSpPr>
            <a:spLocks noGrp="1"/>
          </p:cNvSpPr>
          <p:nvPr>
            <p:ph type="ftr" sz="quarter" idx="11"/>
          </p:nvPr>
        </p:nvSpPr>
        <p:spPr>
          <a:xfrm>
            <a:off x="4165600" y="6245225"/>
            <a:ext cx="3860800" cy="476250"/>
          </a:xfrm>
        </p:spPr>
        <p:txBody>
          <a:bodyPr/>
          <a:lstStyle>
            <a:lvl1pPr>
              <a:defRPr/>
            </a:lvl1pPr>
          </a:lstStyle>
          <a:p>
            <a:r>
              <a:rPr lang="en-US"/>
              <a:t>Snowmass Agora: Linear Colliders</a:t>
            </a:r>
          </a:p>
        </p:txBody>
      </p:sp>
      <p:sp>
        <p:nvSpPr>
          <p:cNvPr id="6" name="Slide Number Placeholder 5"/>
          <p:cNvSpPr>
            <a:spLocks noGrp="1"/>
          </p:cNvSpPr>
          <p:nvPr>
            <p:ph type="sldNum" sz="quarter" idx="12"/>
          </p:nvPr>
        </p:nvSpPr>
        <p:spPr>
          <a:xfrm>
            <a:off x="8737600" y="6245225"/>
            <a:ext cx="2844800" cy="476250"/>
          </a:xfrm>
        </p:spPr>
        <p:txBody>
          <a:bodyPr/>
          <a:lstStyle>
            <a:lvl1pPr>
              <a:defRPr/>
            </a:lvl1pPr>
          </a:lstStyle>
          <a:p>
            <a:fld id="{8A7BBD36-3257-8E4A-8984-B9E452B60DAC}" type="slidenum">
              <a:rPr lang="en-US"/>
              <a:pPr/>
              <a:t>‹#›</a:t>
            </a:fld>
            <a:endParaRPr lang="en-US"/>
          </a:p>
        </p:txBody>
      </p:sp>
    </p:spTree>
    <p:extLst>
      <p:ext uri="{BB962C8B-B14F-4D97-AF65-F5344CB8AC3E}">
        <p14:creationId xmlns:p14="http://schemas.microsoft.com/office/powerpoint/2010/main" val="247539321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55662"/>
          </a:xfrm>
        </p:spPr>
        <p:txBody>
          <a:bodyPr/>
          <a:lstStyle/>
          <a:p>
            <a:r>
              <a:rPr lang="en-US"/>
              <a:t>Click to edit Master title style</a:t>
            </a:r>
          </a:p>
        </p:txBody>
      </p:sp>
      <p:sp>
        <p:nvSpPr>
          <p:cNvPr id="3" name="Text Placeholder 2"/>
          <p:cNvSpPr>
            <a:spLocks noGrp="1"/>
          </p:cNvSpPr>
          <p:nvPr>
            <p:ph type="body" sz="half" idx="1"/>
          </p:nvPr>
        </p:nvSpPr>
        <p:spPr>
          <a:xfrm>
            <a:off x="609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12/15/21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Snowmass Agora: Linear Colliders</a:t>
            </a:r>
          </a:p>
        </p:txBody>
      </p:sp>
      <p:sp>
        <p:nvSpPr>
          <p:cNvPr id="7" name="Rectangle 6"/>
          <p:cNvSpPr>
            <a:spLocks noGrp="1" noChangeArrowheads="1"/>
          </p:cNvSpPr>
          <p:nvPr>
            <p:ph type="sldNum" sz="quarter" idx="12"/>
          </p:nvPr>
        </p:nvSpPr>
        <p:spPr>
          <a:ln/>
        </p:spPr>
        <p:txBody>
          <a:bodyPr/>
          <a:lstStyle>
            <a:lvl1pPr>
              <a:defRPr/>
            </a:lvl1pPr>
          </a:lstStyle>
          <a:p>
            <a:fld id="{C1E73930-EDB2-5B4C-99D8-72732A3B2E2F}" type="slidenum">
              <a:rPr lang="en-US"/>
              <a:pPr/>
              <a:t>‹#›</a:t>
            </a:fld>
            <a:endParaRPr lang="en-US"/>
          </a:p>
        </p:txBody>
      </p:sp>
    </p:spTree>
    <p:extLst>
      <p:ext uri="{BB962C8B-B14F-4D97-AF65-F5344CB8AC3E}">
        <p14:creationId xmlns:p14="http://schemas.microsoft.com/office/powerpoint/2010/main" val="422150110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42462301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617345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349483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9895173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29771010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080809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1/17/2023</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68725535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17/01/2023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843126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57372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980651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428019929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3084828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236307777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605423488"/>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938718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098927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9188152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1771264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7035689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34368853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dirty="0"/>
          </a:p>
        </p:txBody>
      </p:sp>
      <p:sp>
        <p:nvSpPr>
          <p:cNvPr id="8" name="Footer Placeholder 2"/>
          <p:cNvSpPr>
            <a:spLocks noGrp="1"/>
          </p:cNvSpPr>
          <p:nvPr>
            <p:ph type="ftr" sz="quarter" idx="3"/>
          </p:nvPr>
        </p:nvSpPr>
        <p:spPr>
          <a:xfrm>
            <a:off x="5626309" y="6356351"/>
            <a:ext cx="5144834" cy="365126"/>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t>CERN Governance Structure – CERN Legal Service</a:t>
            </a:r>
          </a:p>
        </p:txBody>
      </p:sp>
      <p:sp>
        <p:nvSpPr>
          <p:cNvPr id="9" name="Slide Number Placeholder 3"/>
          <p:cNvSpPr>
            <a:spLocks noGrp="1"/>
          </p:cNvSpPr>
          <p:nvPr>
            <p:ph type="sldNum" sz="quarter" idx="4"/>
          </p:nvPr>
        </p:nvSpPr>
        <p:spPr>
          <a:xfrm>
            <a:off x="10913835" y="6356351"/>
            <a:ext cx="668566" cy="365126"/>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90201763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48198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15782180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2146954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60111616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80331132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0739663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8520170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9426958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846898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13084503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78442066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fld id="{2D04FFD4-3815-3643-9F4D-65F666F1027F}" type="datetime1">
              <a:rPr lang="en-US" smtClean="0"/>
              <a:pPr/>
              <a:t>1/17/2023</a:t>
            </a:fld>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dirty="0"/>
              <a:t>Document reference</a:t>
            </a:r>
          </a:p>
        </p:txBody>
      </p:sp>
      <p:sp>
        <p:nvSpPr>
          <p:cNvPr id="12" name="Slide Number Placeholder 3"/>
          <p:cNvSpPr>
            <a:spLocks noGrp="1"/>
          </p:cNvSpPr>
          <p:nvPr>
            <p:ph type="sldNum" sz="quarter" idx="4"/>
          </p:nvPr>
        </p:nvSpPr>
        <p:spPr>
          <a:xfrm>
            <a:off x="11354103" y="6355615"/>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52750851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D3192-D074-BF4F-AEC2-487D867914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74E88B8-87DE-D649-8427-B5E6EAFF99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756A6D6-DCFF-A648-A939-FC28AD14C344}"/>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5" name="Footer Placeholder 4">
            <a:extLst>
              <a:ext uri="{FF2B5EF4-FFF2-40B4-BE49-F238E27FC236}">
                <a16:creationId xmlns:a16="http://schemas.microsoft.com/office/drawing/2014/main" id="{78DF7F8F-209E-8947-A006-10244B25A3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B4100A-30CB-2343-826A-C74F60B9DCAD}"/>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225972747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64DC1-2FA6-1349-8A95-35C215A70B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B07E81-E165-7842-9AE2-098752C6941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3BFBBE-16E4-C141-8218-86209F9A4B61}"/>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5" name="Footer Placeholder 4">
            <a:extLst>
              <a:ext uri="{FF2B5EF4-FFF2-40B4-BE49-F238E27FC236}">
                <a16:creationId xmlns:a16="http://schemas.microsoft.com/office/drawing/2014/main" id="{20AF096A-66CD-9247-98C6-B33051C25A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C71CB1-6EE2-1A47-8405-70A3918F6AE9}"/>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2522044280"/>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43BCD-6DD5-A248-84A2-1500B432BF1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CF845BE-3016-534B-BFCF-D31396E094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7C30423-9CEA-5B48-8DCE-86D89E41465A}"/>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5" name="Footer Placeholder 4">
            <a:extLst>
              <a:ext uri="{FF2B5EF4-FFF2-40B4-BE49-F238E27FC236}">
                <a16:creationId xmlns:a16="http://schemas.microsoft.com/office/drawing/2014/main" id="{D8495BD2-F23F-994A-B898-B21F87BBCF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16E88A-703C-7C46-9F22-2319EE05492A}"/>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15953376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92A26-03F0-FA46-B1F2-2B568878BD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28704C-3A23-5F48-90D6-967990418E6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13F9A6-CD1D-904C-88EA-D8900543FC2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EF0B64B-27F8-3042-8A75-F58347776B18}"/>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6" name="Footer Placeholder 5">
            <a:extLst>
              <a:ext uri="{FF2B5EF4-FFF2-40B4-BE49-F238E27FC236}">
                <a16:creationId xmlns:a16="http://schemas.microsoft.com/office/drawing/2014/main" id="{6410C68D-BC8F-C147-AE36-98F08E33B7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C1133F-2917-0241-9507-69603AD9AF90}"/>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10101684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10748-9423-CA42-B9B9-55A287FE15E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F77DA6-4631-384A-BB63-2234752A0C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73934A-4563-F140-AB88-8813A3DE4BC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AB41763-9D96-FA46-8DA5-D8909EB308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EDFE2C6-DFC0-C941-9D62-6253D3734D0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E3B4D98-D2E5-3547-9A13-6955D1CFB30C}"/>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8" name="Footer Placeholder 7">
            <a:extLst>
              <a:ext uri="{FF2B5EF4-FFF2-40B4-BE49-F238E27FC236}">
                <a16:creationId xmlns:a16="http://schemas.microsoft.com/office/drawing/2014/main" id="{FCA73495-E818-614F-A86C-D58A516E0D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2D43BF8-01FE-A744-B81E-EBA85D4307EF}"/>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678232284"/>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36734-0E89-5048-9617-79A5AAA323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73B646-4BF2-494A-8C3D-15F6B9031281}"/>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4" name="Footer Placeholder 3">
            <a:extLst>
              <a:ext uri="{FF2B5EF4-FFF2-40B4-BE49-F238E27FC236}">
                <a16:creationId xmlns:a16="http://schemas.microsoft.com/office/drawing/2014/main" id="{80421077-5533-EE4B-9DA8-F5387DB1C3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E1461E-DC02-7B45-A3E0-0A24E4BD09F9}"/>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282323803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BFD1DE-6286-C649-B87C-9D4A7AB2261B}"/>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3" name="Footer Placeholder 2">
            <a:extLst>
              <a:ext uri="{FF2B5EF4-FFF2-40B4-BE49-F238E27FC236}">
                <a16:creationId xmlns:a16="http://schemas.microsoft.com/office/drawing/2014/main" id="{47B858E4-61EC-4F43-9A0B-6011073C36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4B0813-0793-EB4D-8040-ACE51F0F33C2}"/>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390956182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57A33-DAA5-3D4B-9AFB-A6F14BC7B3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A5A20F3-A7CF-D54A-8E5E-0C564384A5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221B3CA-6D8C-6047-B4A9-716E8678CE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C24A923-3752-564B-9B91-A639122C6E00}"/>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6" name="Footer Placeholder 5">
            <a:extLst>
              <a:ext uri="{FF2B5EF4-FFF2-40B4-BE49-F238E27FC236}">
                <a16:creationId xmlns:a16="http://schemas.microsoft.com/office/drawing/2014/main" id="{B53D6BBE-3E39-214D-BB17-D311490C95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EC419F-BEB5-1847-A7D0-927531C679FD}"/>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284881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1/17/2023</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288546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7E3A9-2348-0843-9652-01E8FE40EF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31F633A-C874-3349-9A1E-622A0F4E3E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B091EC1-A3A6-0C49-8CAD-F9E36579E4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E25280A-CCA4-C24B-BE69-DDEF1E92FEE4}"/>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6" name="Footer Placeholder 5">
            <a:extLst>
              <a:ext uri="{FF2B5EF4-FFF2-40B4-BE49-F238E27FC236}">
                <a16:creationId xmlns:a16="http://schemas.microsoft.com/office/drawing/2014/main" id="{46ED6734-B0DD-234E-8D83-3ABDF68F0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42201A-8816-784F-81FC-14607971F990}"/>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148937986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FC6CB-CAA5-B94D-9964-048AAA70724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F0AF802-98BA-FB45-B4AE-B7F20626B21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88C627-258A-884A-848D-6665E350A8BC}"/>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5" name="Footer Placeholder 4">
            <a:extLst>
              <a:ext uri="{FF2B5EF4-FFF2-40B4-BE49-F238E27FC236}">
                <a16:creationId xmlns:a16="http://schemas.microsoft.com/office/drawing/2014/main" id="{2CA6AF0B-357B-554A-B943-7D4C519141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051D7B-66DD-CA40-B40B-18BD3D587979}"/>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955312712"/>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ED7829-BE40-4640-A72D-74F4EBE6888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681D9E-2165-3648-ACCB-95FE106C861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7B1CE4-153D-994B-83E8-02E76795FE87}"/>
              </a:ext>
            </a:extLst>
          </p:cNvPr>
          <p:cNvSpPr>
            <a:spLocks noGrp="1"/>
          </p:cNvSpPr>
          <p:nvPr>
            <p:ph type="dt" sz="half" idx="10"/>
          </p:nvPr>
        </p:nvSpPr>
        <p:spPr/>
        <p:txBody>
          <a:bodyPr/>
          <a:lstStyle/>
          <a:p>
            <a:fld id="{D07F99FF-61F6-ED40-9AC3-8ED715B54DD7}" type="datetimeFigureOut">
              <a:rPr lang="en-US" smtClean="0"/>
              <a:t>1/17/2023</a:t>
            </a:fld>
            <a:endParaRPr lang="en-US"/>
          </a:p>
        </p:txBody>
      </p:sp>
      <p:sp>
        <p:nvSpPr>
          <p:cNvPr id="5" name="Footer Placeholder 4">
            <a:extLst>
              <a:ext uri="{FF2B5EF4-FFF2-40B4-BE49-F238E27FC236}">
                <a16:creationId xmlns:a16="http://schemas.microsoft.com/office/drawing/2014/main" id="{EF9376B8-4278-6140-94FB-CBEAF6CCDB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157273-ABCE-AC45-A06B-C0093E5B28BB}"/>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26225063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4A57E-EBC7-4A85-9B37-F7E8DCCC41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05C90D2-F4A7-428C-8DC4-67778C567C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365CE12-2CAC-40DF-9423-584559B72343}"/>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5" name="Footer Placeholder 4">
            <a:extLst>
              <a:ext uri="{FF2B5EF4-FFF2-40B4-BE49-F238E27FC236}">
                <a16:creationId xmlns:a16="http://schemas.microsoft.com/office/drawing/2014/main" id="{532CA189-AD69-4DAC-A1A1-F0BD9CB1B1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40374C-4961-4FB0-BBAB-D80CF919752F}"/>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8887624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5D9D0-E626-47A5-BBC2-5C1DAD3C8A8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A06A6C-95DE-44DA-A24E-4BDC610CB9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39F8EE-06C9-4551-9CDA-A43753058B8C}"/>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5" name="Footer Placeholder 4">
            <a:extLst>
              <a:ext uri="{FF2B5EF4-FFF2-40B4-BE49-F238E27FC236}">
                <a16:creationId xmlns:a16="http://schemas.microsoft.com/office/drawing/2014/main" id="{13407171-89B5-4280-8C9A-098E3D361A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FE0280-A98B-46F7-8D80-39FD70440E9A}"/>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755894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2904101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9100B-3324-42B6-885A-7EADB4B893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88D49E4-4944-4019-AA45-1AC13B1EBA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6011E2-9F5D-497D-A5FA-0A04C75A2C5D}"/>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5" name="Footer Placeholder 4">
            <a:extLst>
              <a:ext uri="{FF2B5EF4-FFF2-40B4-BE49-F238E27FC236}">
                <a16:creationId xmlns:a16="http://schemas.microsoft.com/office/drawing/2014/main" id="{874906FE-6051-4C39-B99D-64C07688F7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1D2A42-EB29-4EFD-9F5A-B5792D98BFAF}"/>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554079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FC325-ECD6-4BFA-B67C-177C54FD79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F76E44A-D596-4A55-81A1-C13DF2FBD5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9FD60FF-BAE8-41DF-B9C5-78EFBF55A5B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FC3EBCE-E58F-41E8-A5B2-7B28C23D7249}"/>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6" name="Footer Placeholder 5">
            <a:extLst>
              <a:ext uri="{FF2B5EF4-FFF2-40B4-BE49-F238E27FC236}">
                <a16:creationId xmlns:a16="http://schemas.microsoft.com/office/drawing/2014/main" id="{0AAD9DC8-4E25-43D9-B7E8-B3FE144551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61769D-1DD8-4492-8889-ABFD034ABBFB}"/>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3125062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718D8-05E1-4057-A8CE-66B1408A2C5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F1B54C7-ADCF-41BB-A7D9-6939CCA269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DAD637-E272-4BF2-9789-55C0297801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87971AF-BC6F-4C20-9507-BE3C4AF5E6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CD1B11-1FE0-424D-85A3-7EB17BD3EA2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281C306-2FA6-4EFA-9684-1BC930873EF9}"/>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8" name="Footer Placeholder 7">
            <a:extLst>
              <a:ext uri="{FF2B5EF4-FFF2-40B4-BE49-F238E27FC236}">
                <a16:creationId xmlns:a16="http://schemas.microsoft.com/office/drawing/2014/main" id="{D490B8D4-2E0A-4B3C-947E-11ECEA61BAC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CEB2A60-2FB8-4230-875C-3CC0B74477A9}"/>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16037482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241AC-9D55-4B9A-8028-3BBFB55AA10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9EB3300-AE4F-48C3-BBF0-7EE4B2894AF8}"/>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4" name="Footer Placeholder 3">
            <a:extLst>
              <a:ext uri="{FF2B5EF4-FFF2-40B4-BE49-F238E27FC236}">
                <a16:creationId xmlns:a16="http://schemas.microsoft.com/office/drawing/2014/main" id="{294E85BE-AA4A-4620-A903-9294B32D4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76EF038-C262-4967-9167-AA2B30B87511}"/>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42768231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CF731A-222F-463C-B8B0-94703DA5202B}"/>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3" name="Footer Placeholder 2">
            <a:extLst>
              <a:ext uri="{FF2B5EF4-FFF2-40B4-BE49-F238E27FC236}">
                <a16:creationId xmlns:a16="http://schemas.microsoft.com/office/drawing/2014/main" id="{E2A30D7C-C924-42E4-9932-A959130CB99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0A2430D-F90E-496D-BC73-AF5EABE7E46A}"/>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23753954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D638E-8E3E-49ED-B3F4-DDAD78D4AA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6560604-BFBD-466E-9253-B9EB84442E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A6A985E-325D-4526-A592-B97ECDD461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412377-2FFD-4882-8EA7-E5134E822557}"/>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6" name="Footer Placeholder 5">
            <a:extLst>
              <a:ext uri="{FF2B5EF4-FFF2-40B4-BE49-F238E27FC236}">
                <a16:creationId xmlns:a16="http://schemas.microsoft.com/office/drawing/2014/main" id="{756ECB1A-ADC7-49CA-88AB-C98AC251176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247EE4-C2DA-4824-AAD2-4B30E9EE9053}"/>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6340671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561A9-FB93-4419-907C-F53BE519E6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5556B43-86E4-43AE-9DF7-22C39FDA64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C4BD7EE-61D9-4838-A884-029828817F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B679E6-BA75-4FCB-A4C8-151AB8CA3BA3}"/>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6" name="Footer Placeholder 5">
            <a:extLst>
              <a:ext uri="{FF2B5EF4-FFF2-40B4-BE49-F238E27FC236}">
                <a16:creationId xmlns:a16="http://schemas.microsoft.com/office/drawing/2014/main" id="{DFA349D4-E760-411C-A41B-9C99AE1971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6CB55A-56DE-46FB-A7F7-41542A533CF1}"/>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34442213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4DC8B-E220-41A2-990C-A455E4C9534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D7C7D22-20C1-4C99-B0E5-A40ADAA1BAD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D8D311-5784-42E7-9C5D-B9695AA58221}"/>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5" name="Footer Placeholder 4">
            <a:extLst>
              <a:ext uri="{FF2B5EF4-FFF2-40B4-BE49-F238E27FC236}">
                <a16:creationId xmlns:a16="http://schemas.microsoft.com/office/drawing/2014/main" id="{13758F62-D0C5-4558-8152-C75C0C392E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77B8E3-9798-4F0A-B21F-6732E5FEADD5}"/>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2375265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4CE715-9AED-4FF8-B04D-D4488986E4D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FF10675-F8B3-4449-ADD2-43AD9F1FB9D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4A990D-EE9A-4039-8BD1-1D6C09C4D6B1}"/>
              </a:ext>
            </a:extLst>
          </p:cNvPr>
          <p:cNvSpPr>
            <a:spLocks noGrp="1"/>
          </p:cNvSpPr>
          <p:nvPr>
            <p:ph type="dt" sz="half" idx="10"/>
          </p:nvPr>
        </p:nvSpPr>
        <p:spPr/>
        <p:txBody>
          <a:bodyPr/>
          <a:lstStyle/>
          <a:p>
            <a:fld id="{4682CD23-A44A-47D6-8BB1-A3005B8BD082}" type="datetimeFigureOut">
              <a:rPr lang="en-GB" smtClean="0"/>
              <a:t>17/01/2023</a:t>
            </a:fld>
            <a:endParaRPr lang="en-GB"/>
          </a:p>
        </p:txBody>
      </p:sp>
      <p:sp>
        <p:nvSpPr>
          <p:cNvPr id="5" name="Footer Placeholder 4">
            <a:extLst>
              <a:ext uri="{FF2B5EF4-FFF2-40B4-BE49-F238E27FC236}">
                <a16:creationId xmlns:a16="http://schemas.microsoft.com/office/drawing/2014/main" id="{2D5657C5-1EBE-4C5D-BE7A-99EA83F1F9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2C02AE2-B1BC-48CA-80AB-83C1E30F9A80}"/>
              </a:ext>
            </a:extLst>
          </p:cNvPr>
          <p:cNvSpPr>
            <a:spLocks noGrp="1"/>
          </p:cNvSpPr>
          <p:nvPr>
            <p:ph type="sldNum" sz="quarter" idx="12"/>
          </p:nvPr>
        </p:nvSpPr>
        <p:spPr/>
        <p:txBody>
          <a:bodyPr/>
          <a:lstStyle/>
          <a:p>
            <a:fld id="{9AB9D597-FCE4-4008-9559-EB312DF1D015}" type="slidenum">
              <a:rPr lang="en-GB" smtClean="0"/>
              <a:t>‹#›</a:t>
            </a:fld>
            <a:endParaRPr lang="en-GB"/>
          </a:p>
        </p:txBody>
      </p:sp>
    </p:spTree>
    <p:extLst>
      <p:ext uri="{BB962C8B-B14F-4D97-AF65-F5344CB8AC3E}">
        <p14:creationId xmlns:p14="http://schemas.microsoft.com/office/powerpoint/2010/main" val="2372369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152872397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17/01/2023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4690511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855546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680285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357518856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4010998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548523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1/17/2023</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469122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0"/>
            <a:ext cx="681254"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0315272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87796756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639070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92421434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17/01/2023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6205966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399737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902622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788666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6951980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374464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8351469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550488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8822743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240924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88817360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17/01/2023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6267120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0158360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23981892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2435520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8763714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6270365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6685047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4446100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3920520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1974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1"/>
            <a:ext cx="681254" cy="365125"/>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304973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17/01/2023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02320179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1"/>
            <a:ext cx="681254" cy="365125"/>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8"/>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078756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2"/>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400"/>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8"/>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588036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2"/>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400"/>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8"/>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1"/>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5397717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43490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8515973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5741325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26594876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96999664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5557635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32474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17/01/2023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405385668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5776734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0444476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8638510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3262098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910792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4616864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572894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43589856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69548270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074546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17/01/2023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09865326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6246444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33522385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71966481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00114812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0192452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54427519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7" name="Picture 6">
            <a:extLst>
              <a:ext uri="{FF2B5EF4-FFF2-40B4-BE49-F238E27FC236}">
                <a16:creationId xmlns:a16="http://schemas.microsoft.com/office/drawing/2014/main" id="{D6B5E205-83B0-487B-8FA6-15C7E2138F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4" name="TextBox 3">
            <a:extLst>
              <a:ext uri="{FF2B5EF4-FFF2-40B4-BE49-F238E27FC236}">
                <a16:creationId xmlns:a16="http://schemas.microsoft.com/office/drawing/2014/main" id="{42AB2388-3148-5EF9-750F-5E4603EACEAA}"/>
              </a:ext>
            </a:extLst>
          </p:cNvPr>
          <p:cNvSpPr txBox="1"/>
          <p:nvPr userDrawn="1"/>
        </p:nvSpPr>
        <p:spPr>
          <a:xfrm>
            <a:off x="911424" y="6309320"/>
            <a:ext cx="6197663" cy="553998"/>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en-US" sz="1000" b="0" dirty="0">
                <a:solidFill>
                  <a:schemeClr val="bg1"/>
                </a:solidFill>
              </a:rPr>
              <a:t>Michael Benedikt</a:t>
            </a:r>
          </a:p>
          <a:p>
            <a:r>
              <a:rPr lang="en-US" sz="1000" b="0" baseline="0" dirty="0">
                <a:solidFill>
                  <a:schemeClr val="bg1"/>
                </a:solidFill>
              </a:rPr>
              <a:t>FCC - NTUA (Greece) Engagement Meeting</a:t>
            </a:r>
            <a:endParaRPr lang="en-GB" sz="1000" b="0" dirty="0">
              <a:solidFill>
                <a:schemeClr val="bg1"/>
              </a:solidFill>
            </a:endParaRPr>
          </a:p>
        </p:txBody>
      </p:sp>
    </p:spTree>
    <p:extLst>
      <p:ext uri="{BB962C8B-B14F-4D97-AF65-F5344CB8AC3E}">
        <p14:creationId xmlns:p14="http://schemas.microsoft.com/office/powerpoint/2010/main" val="279484982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0365405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56437793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689537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17/01/2023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3450904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1925333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4002254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161720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1391079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38913478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993630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1428036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3077" y="132684"/>
            <a:ext cx="1247473" cy="1234936"/>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ECA707E9-C3E2-41E4-9381-B933151D5F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000" y="132684"/>
            <a:ext cx="3338914" cy="1143051"/>
          </a:xfrm>
          <a:prstGeom prst="rect">
            <a:avLst/>
          </a:prstGeom>
        </p:spPr>
      </p:pic>
    </p:spTree>
    <p:extLst>
      <p:ext uri="{BB962C8B-B14F-4D97-AF65-F5344CB8AC3E}">
        <p14:creationId xmlns:p14="http://schemas.microsoft.com/office/powerpoint/2010/main" val="199386819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1528718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29923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5.xml"/><Relationship Id="rId13" Type="http://schemas.openxmlformats.org/officeDocument/2006/relationships/slideLayout" Target="../slideLayouts/slideLayout130.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slideLayout" Target="../slideLayouts/slideLayout129.xml"/><Relationship Id="rId2" Type="http://schemas.openxmlformats.org/officeDocument/2006/relationships/slideLayout" Target="../slideLayouts/slideLayout119.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5" Type="http://schemas.openxmlformats.org/officeDocument/2006/relationships/theme" Target="../theme/theme10.xml"/><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 Id="rId14" Type="http://schemas.openxmlformats.org/officeDocument/2006/relationships/slideLayout" Target="../slideLayouts/slideLayout13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9.xml"/><Relationship Id="rId3" Type="http://schemas.openxmlformats.org/officeDocument/2006/relationships/slideLayout" Target="../slideLayouts/slideLayout134.xml"/><Relationship Id="rId7" Type="http://schemas.openxmlformats.org/officeDocument/2006/relationships/slideLayout" Target="../slideLayouts/slideLayout138.xml"/><Relationship Id="rId2" Type="http://schemas.openxmlformats.org/officeDocument/2006/relationships/slideLayout" Target="../slideLayouts/slideLayout133.xml"/><Relationship Id="rId1" Type="http://schemas.openxmlformats.org/officeDocument/2006/relationships/slideLayout" Target="../slideLayouts/slideLayout132.xml"/><Relationship Id="rId6" Type="http://schemas.openxmlformats.org/officeDocument/2006/relationships/slideLayout" Target="../slideLayouts/slideLayout137.xml"/><Relationship Id="rId5" Type="http://schemas.openxmlformats.org/officeDocument/2006/relationships/slideLayout" Target="../slideLayouts/slideLayout136.xml"/><Relationship Id="rId10" Type="http://schemas.openxmlformats.org/officeDocument/2006/relationships/image" Target="../media/image1.emf"/><Relationship Id="rId4" Type="http://schemas.openxmlformats.org/officeDocument/2006/relationships/slideLayout" Target="../slideLayouts/slideLayout135.xml"/><Relationship Id="rId9"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image" Target="../media/image6.png"/><Relationship Id="rId3" Type="http://schemas.openxmlformats.org/officeDocument/2006/relationships/slideLayout" Target="../slideLayouts/slideLayout142.xml"/><Relationship Id="rId7" Type="http://schemas.openxmlformats.org/officeDocument/2006/relationships/slideLayout" Target="../slideLayouts/slideLayout146.xml"/><Relationship Id="rId12" Type="http://schemas.openxmlformats.org/officeDocument/2006/relationships/theme" Target="../theme/theme12.xml"/><Relationship Id="rId2" Type="http://schemas.openxmlformats.org/officeDocument/2006/relationships/slideLayout" Target="../slideLayouts/slideLayout141.xml"/><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5" Type="http://schemas.openxmlformats.org/officeDocument/2006/relationships/slideLayout" Target="../slideLayouts/slideLayout144.xml"/><Relationship Id="rId10" Type="http://schemas.openxmlformats.org/officeDocument/2006/relationships/slideLayout" Target="../slideLayouts/slideLayout149.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image" Target="../media/image7.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image" Target="../media/image6.png"/><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theme" Target="../theme/theme13.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image" Target="../media/image7.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9.xml"/><Relationship Id="rId3" Type="http://schemas.openxmlformats.org/officeDocument/2006/relationships/slideLayout" Target="../slideLayouts/slideLayout164.xml"/><Relationship Id="rId7" Type="http://schemas.openxmlformats.org/officeDocument/2006/relationships/slideLayout" Target="../slideLayouts/slideLayout168.xml"/><Relationship Id="rId12" Type="http://schemas.openxmlformats.org/officeDocument/2006/relationships/theme" Target="../theme/theme14.xml"/><Relationship Id="rId2" Type="http://schemas.openxmlformats.org/officeDocument/2006/relationships/slideLayout" Target="../slideLayouts/slideLayout163.xml"/><Relationship Id="rId1" Type="http://schemas.openxmlformats.org/officeDocument/2006/relationships/slideLayout" Target="../slideLayouts/slideLayout162.xml"/><Relationship Id="rId6" Type="http://schemas.openxmlformats.org/officeDocument/2006/relationships/slideLayout" Target="../slideLayouts/slideLayout167.xml"/><Relationship Id="rId11" Type="http://schemas.openxmlformats.org/officeDocument/2006/relationships/slideLayout" Target="../slideLayouts/slideLayout172.xml"/><Relationship Id="rId5" Type="http://schemas.openxmlformats.org/officeDocument/2006/relationships/slideLayout" Target="../slideLayouts/slideLayout166.xml"/><Relationship Id="rId10" Type="http://schemas.openxmlformats.org/officeDocument/2006/relationships/slideLayout" Target="../slideLayouts/slideLayout171.xml"/><Relationship Id="rId4" Type="http://schemas.openxmlformats.org/officeDocument/2006/relationships/slideLayout" Target="../slideLayouts/slideLayout165.xml"/><Relationship Id="rId9" Type="http://schemas.openxmlformats.org/officeDocument/2006/relationships/slideLayout" Target="../slideLayouts/slideLayout170.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10" Type="http://schemas.openxmlformats.org/officeDocument/2006/relationships/image" Target="../media/image1.emf"/><Relationship Id="rId4" Type="http://schemas.openxmlformats.org/officeDocument/2006/relationships/slideLayout" Target="../slideLayouts/slideLayout32.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image" Target="../media/image3.png"/><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image" Target="../media/image7.png"/><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image" Target="../media/image6.png"/><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theme" Target="../theme/theme6.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image" Target="../media/image10.png"/><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image" Target="../media/image10.pn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18" Type="http://schemas.openxmlformats.org/officeDocument/2006/relationships/slideLayout" Target="../slideLayouts/slideLayout112.xml"/><Relationship Id="rId3" Type="http://schemas.openxmlformats.org/officeDocument/2006/relationships/slideLayout" Target="../slideLayouts/slideLayout97.xml"/><Relationship Id="rId21" Type="http://schemas.openxmlformats.org/officeDocument/2006/relationships/slideLayout" Target="../slideLayouts/slideLayout115.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slideLayout" Target="../slideLayouts/slideLayout111.xml"/><Relationship Id="rId25" Type="http://schemas.openxmlformats.org/officeDocument/2006/relationships/image" Target="../media/image3.png"/><Relationship Id="rId2" Type="http://schemas.openxmlformats.org/officeDocument/2006/relationships/slideLayout" Target="../slideLayouts/slideLayout96.xml"/><Relationship Id="rId16" Type="http://schemas.openxmlformats.org/officeDocument/2006/relationships/slideLayout" Target="../slideLayouts/slideLayout110.xml"/><Relationship Id="rId20" Type="http://schemas.openxmlformats.org/officeDocument/2006/relationships/slideLayout" Target="../slideLayouts/slideLayout114.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24" Type="http://schemas.openxmlformats.org/officeDocument/2006/relationships/theme" Target="../theme/theme9.xml"/><Relationship Id="rId5" Type="http://schemas.openxmlformats.org/officeDocument/2006/relationships/slideLayout" Target="../slideLayouts/slideLayout99.xml"/><Relationship Id="rId15" Type="http://schemas.openxmlformats.org/officeDocument/2006/relationships/slideLayout" Target="../slideLayouts/slideLayout109.xml"/><Relationship Id="rId23" Type="http://schemas.openxmlformats.org/officeDocument/2006/relationships/slideLayout" Target="../slideLayouts/slideLayout117.xml"/><Relationship Id="rId10" Type="http://schemas.openxmlformats.org/officeDocument/2006/relationships/slideLayout" Target="../slideLayouts/slideLayout104.xml"/><Relationship Id="rId19" Type="http://schemas.openxmlformats.org/officeDocument/2006/relationships/slideLayout" Target="../slideLayouts/slideLayout113.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 Id="rId22" Type="http://schemas.openxmlformats.org/officeDocument/2006/relationships/slideLayout" Target="../slideLayouts/slideLayout1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D3CB2-CB46-4D73-9AF3-8191DEA4D6E1}" type="datetimeFigureOut">
              <a:rPr lang="en-GB" smtClean="0"/>
              <a:t>17/01/2023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4100A-E962-4EDC-8177-67B64A99A009}" type="slidenum">
              <a:rPr lang="en-GB" smtClean="0"/>
              <a:t>‹#›</a:t>
            </a:fld>
            <a:endParaRPr lang="en-GB"/>
          </a:p>
        </p:txBody>
      </p:sp>
    </p:spTree>
    <p:extLst>
      <p:ext uri="{BB962C8B-B14F-4D97-AF65-F5344CB8AC3E}">
        <p14:creationId xmlns:p14="http://schemas.microsoft.com/office/powerpoint/2010/main" val="1945043272"/>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68792"/>
            <a:ext cx="12192000" cy="83207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181958"/>
            <a:ext cx="10972800" cy="51743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01/19/22</a:t>
            </a: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Snowmass Agora 2: FCC-</a:t>
            </a:r>
            <a:r>
              <a:rPr lang="en-US" dirty="0" err="1"/>
              <a:t>ee</a:t>
            </a: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81E7D-5A17-EB4A-B013-04381A7C357D}" type="slidenum">
              <a:rPr lang="en-US" smtClean="0"/>
              <a:t>‹#›</a:t>
            </a:fld>
            <a:endParaRPr lang="en-US"/>
          </a:p>
        </p:txBody>
      </p:sp>
    </p:spTree>
    <p:extLst>
      <p:ext uri="{BB962C8B-B14F-4D97-AF65-F5344CB8AC3E}">
        <p14:creationId xmlns:p14="http://schemas.microsoft.com/office/powerpoint/2010/main" val="2222416321"/>
      </p:ext>
    </p:extLst>
  </p:cSld>
  <p:clrMap bg1="lt1" tx1="dk1" bg2="lt2" tx2="dk2" accent1="accent1" accent2="accent2" accent3="accent3" accent4="accent4" accent5="accent5" accent6="accent6" hlink="hlink" folHlink="folHlink"/>
  <p:sldLayoutIdLst>
    <p:sldLayoutId id="2147484275" r:id="rId1"/>
    <p:sldLayoutId id="2147484276" r:id="rId2"/>
    <p:sldLayoutId id="2147484277" r:id="rId3"/>
    <p:sldLayoutId id="2147484278" r:id="rId4"/>
    <p:sldLayoutId id="2147484279" r:id="rId5"/>
    <p:sldLayoutId id="2147484280" r:id="rId6"/>
    <p:sldLayoutId id="2147484281" r:id="rId7"/>
    <p:sldLayoutId id="2147484282" r:id="rId8"/>
    <p:sldLayoutId id="2147484283" r:id="rId9"/>
    <p:sldLayoutId id="2147484284" r:id="rId10"/>
    <p:sldLayoutId id="2147484285" r:id="rId11"/>
    <p:sldLayoutId id="2147484286" r:id="rId12"/>
    <p:sldLayoutId id="2147484287" r:id="rId13"/>
    <p:sldLayoutId id="2147484288" r:id="rId14"/>
  </p:sldLayoutIdLst>
  <p:hf hdr="0"/>
  <p:txStyles>
    <p:titleStyle>
      <a:lvl1pPr algn="ctr" defTabSz="457200" rtl="0" eaLnBrk="1" latinLnBrk="0" hangingPunct="1">
        <a:spcBef>
          <a:spcPct val="0"/>
        </a:spcBef>
        <a:buNone/>
        <a:defRPr sz="3400" kern="1200">
          <a:solidFill>
            <a:schemeClr val="bg2">
              <a:lumMod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3" name="TextBox 2">
            <a:extLst>
              <a:ext uri="{FF2B5EF4-FFF2-40B4-BE49-F238E27FC236}">
                <a16:creationId xmlns:a16="http://schemas.microsoft.com/office/drawing/2014/main" id="{CEDC169C-AEDD-7EB8-7330-755FFD37751B}"/>
              </a:ext>
            </a:extLst>
          </p:cNvPr>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en-US" sz="1000" b="0" dirty="0">
                <a:solidFill>
                  <a:schemeClr val="bg1"/>
                </a:solidFill>
              </a:rPr>
              <a:t>Michael Benedikt</a:t>
            </a:r>
          </a:p>
          <a:p>
            <a:r>
              <a:rPr lang="en-US" sz="1000" b="0" baseline="0" dirty="0">
                <a:solidFill>
                  <a:schemeClr val="bg1"/>
                </a:solidFill>
              </a:rPr>
              <a:t>FCC - NTUA (Greece) Engagement Meeting</a:t>
            </a:r>
            <a:endParaRPr lang="en-GB" sz="1000" b="0" dirty="0">
              <a:solidFill>
                <a:schemeClr val="bg1"/>
              </a:solidFill>
            </a:endParaRPr>
          </a:p>
        </p:txBody>
      </p:sp>
    </p:spTree>
    <p:extLst>
      <p:ext uri="{BB962C8B-B14F-4D97-AF65-F5344CB8AC3E}">
        <p14:creationId xmlns:p14="http://schemas.microsoft.com/office/powerpoint/2010/main" val="827521516"/>
      </p:ext>
    </p:extLst>
  </p:cSld>
  <p:clrMap bg1="lt1" tx1="dk1" bg2="lt2" tx2="dk2" accent1="accent1" accent2="accent2" accent3="accent3" accent4="accent4" accent5="accent5" accent6="accent6" hlink="hlink" folHlink="folHlink"/>
  <p:sldLayoutIdLst>
    <p:sldLayoutId id="2147484303" r:id="rId1"/>
    <p:sldLayoutId id="2147484304" r:id="rId2"/>
    <p:sldLayoutId id="2147484305" r:id="rId3"/>
    <p:sldLayoutId id="2147484306" r:id="rId4"/>
    <p:sldLayoutId id="2147484307" r:id="rId5"/>
    <p:sldLayoutId id="2147484308" r:id="rId6"/>
    <p:sldLayoutId id="2147484309" r:id="rId7"/>
    <p:sldLayoutId id="2147484310" r:id="rId8"/>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653059144"/>
      </p:ext>
    </p:extLst>
  </p:cSld>
  <p:clrMap bg1="lt1" tx1="dk1" bg2="lt2" tx2="dk2" accent1="accent1" accent2="accent2" accent3="accent3" accent4="accent4" accent5="accent5" accent6="accent6" hlink="hlink" folHlink="folHlink"/>
  <p:sldLayoutIdLst>
    <p:sldLayoutId id="2147484327" r:id="rId1"/>
    <p:sldLayoutId id="2147484328" r:id="rId2"/>
    <p:sldLayoutId id="2147484329" r:id="rId3"/>
    <p:sldLayoutId id="2147484330" r:id="rId4"/>
    <p:sldLayoutId id="2147484331" r:id="rId5"/>
    <p:sldLayoutId id="2147484332" r:id="rId6"/>
    <p:sldLayoutId id="2147484333" r:id="rId7"/>
    <p:sldLayoutId id="2147484334" r:id="rId8"/>
    <p:sldLayoutId id="2147484335" r:id="rId9"/>
    <p:sldLayoutId id="2147484336" r:id="rId10"/>
    <p:sldLayoutId id="2147484337" r:id="rId11"/>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981738156"/>
      </p:ext>
    </p:extLst>
  </p:cSld>
  <p:clrMap bg1="lt1" tx1="dk1" bg2="lt2" tx2="dk2" accent1="accent1" accent2="accent2" accent3="accent3" accent4="accent4" accent5="accent5" accent6="accent6" hlink="hlink" folHlink="folHlink"/>
  <p:sldLayoutIdLst>
    <p:sldLayoutId id="2147484339" r:id="rId1"/>
    <p:sldLayoutId id="2147484340" r:id="rId2"/>
    <p:sldLayoutId id="2147484341" r:id="rId3"/>
    <p:sldLayoutId id="2147484342" r:id="rId4"/>
    <p:sldLayoutId id="2147484343" r:id="rId5"/>
    <p:sldLayoutId id="2147484344" r:id="rId6"/>
    <p:sldLayoutId id="2147484345" r:id="rId7"/>
    <p:sldLayoutId id="2147484346" r:id="rId8"/>
    <p:sldLayoutId id="2147484347" r:id="rId9"/>
    <p:sldLayoutId id="2147484348" r:id="rId10"/>
    <p:sldLayoutId id="2147484349" r:id="rId11"/>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849C8C-85A2-184F-B6FF-4DDC6963CA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8B48939-D4D9-AD48-8775-B6E6C87136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D0CA80-46C4-E548-A121-0F29EF5C3E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7F99FF-61F6-ED40-9AC3-8ED715B54DD7}" type="datetimeFigureOut">
              <a:rPr lang="en-US" smtClean="0"/>
              <a:t>1/17/2023</a:t>
            </a:fld>
            <a:endParaRPr lang="en-US"/>
          </a:p>
        </p:txBody>
      </p:sp>
      <p:sp>
        <p:nvSpPr>
          <p:cNvPr id="5" name="Footer Placeholder 4">
            <a:extLst>
              <a:ext uri="{FF2B5EF4-FFF2-40B4-BE49-F238E27FC236}">
                <a16:creationId xmlns:a16="http://schemas.microsoft.com/office/drawing/2014/main" id="{4009662F-CEAB-554D-B7E4-14AA67B5DC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1E859AB-8F4E-2B40-91B8-5DB25183A9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E9B1BC-30BB-EA44-809D-EC3AE787A641}" type="slidenum">
              <a:rPr lang="en-US" smtClean="0"/>
              <a:t>‹#›</a:t>
            </a:fld>
            <a:endParaRPr lang="en-US"/>
          </a:p>
        </p:txBody>
      </p:sp>
    </p:spTree>
    <p:extLst>
      <p:ext uri="{BB962C8B-B14F-4D97-AF65-F5344CB8AC3E}">
        <p14:creationId xmlns:p14="http://schemas.microsoft.com/office/powerpoint/2010/main" val="1506163556"/>
      </p:ext>
    </p:extLst>
  </p:cSld>
  <p:clrMap bg1="lt1" tx1="dk1" bg2="lt2" tx2="dk2" accent1="accent1" accent2="accent2" accent3="accent3" accent4="accent4" accent5="accent5" accent6="accent6" hlink="hlink" folHlink="folHlink"/>
  <p:sldLayoutIdLst>
    <p:sldLayoutId id="2147484352" r:id="rId1"/>
    <p:sldLayoutId id="2147484353" r:id="rId2"/>
    <p:sldLayoutId id="2147484354" r:id="rId3"/>
    <p:sldLayoutId id="2147484355" r:id="rId4"/>
    <p:sldLayoutId id="2147484356" r:id="rId5"/>
    <p:sldLayoutId id="2147484357" r:id="rId6"/>
    <p:sldLayoutId id="2147484358" r:id="rId7"/>
    <p:sldLayoutId id="2147484359" r:id="rId8"/>
    <p:sldLayoutId id="2147484360" r:id="rId9"/>
    <p:sldLayoutId id="2147484361" r:id="rId10"/>
    <p:sldLayoutId id="21474843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1" name="TextBox 10"/>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en-US" sz="1000" b="0" dirty="0">
                <a:solidFill>
                  <a:schemeClr val="bg1"/>
                </a:solidFill>
              </a:rPr>
              <a:t>Michael Benedikt</a:t>
            </a:r>
          </a:p>
          <a:p>
            <a:r>
              <a:rPr lang="en-US" sz="1000" b="0" baseline="0" dirty="0">
                <a:solidFill>
                  <a:schemeClr val="bg1"/>
                </a:solidFill>
              </a:rPr>
              <a:t>FCC - NTUA (Greece) Engagement Meeting</a:t>
            </a:r>
            <a:endParaRPr lang="en-GB" sz="1000" b="0" dirty="0">
              <a:solidFill>
                <a:schemeClr val="bg1"/>
              </a:solidFill>
            </a:endParaRPr>
          </a:p>
        </p:txBody>
      </p:sp>
    </p:spTree>
    <p:extLst>
      <p:ext uri="{BB962C8B-B14F-4D97-AF65-F5344CB8AC3E}">
        <p14:creationId xmlns:p14="http://schemas.microsoft.com/office/powerpoint/2010/main" val="3641119367"/>
      </p:ext>
    </p:extLst>
  </p:cSld>
  <p:clrMap bg1="lt1" tx1="dk1" bg2="lt2" tx2="dk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4003" r:id="rId6"/>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5E30AD-8162-40D4-A2C7-062741DDB9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A66BD7-3FFD-48F9-A97D-43F6768327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A5E573-65E0-4997-980C-C607424C06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82CD23-A44A-47D6-8BB1-A3005B8BD082}" type="datetimeFigureOut">
              <a:rPr lang="en-GB" smtClean="0"/>
              <a:t>17/01/2023</a:t>
            </a:fld>
            <a:endParaRPr lang="en-GB"/>
          </a:p>
        </p:txBody>
      </p:sp>
      <p:sp>
        <p:nvSpPr>
          <p:cNvPr id="5" name="Footer Placeholder 4">
            <a:extLst>
              <a:ext uri="{FF2B5EF4-FFF2-40B4-BE49-F238E27FC236}">
                <a16:creationId xmlns:a16="http://schemas.microsoft.com/office/drawing/2014/main" id="{A37AB0A5-C525-4093-BA37-C13DA0BDD7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87FB168-FDC1-475E-9B48-2D0A28857B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B9D597-FCE4-4008-9559-EB312DF1D015}" type="slidenum">
              <a:rPr lang="en-GB" smtClean="0"/>
              <a:t>‹#›</a:t>
            </a:fld>
            <a:endParaRPr lang="en-GB"/>
          </a:p>
        </p:txBody>
      </p:sp>
    </p:spTree>
    <p:extLst>
      <p:ext uri="{BB962C8B-B14F-4D97-AF65-F5344CB8AC3E}">
        <p14:creationId xmlns:p14="http://schemas.microsoft.com/office/powerpoint/2010/main" val="4223313450"/>
      </p:ext>
    </p:extLst>
  </p:cSld>
  <p:clrMap bg1="lt1" tx1="dk1" bg2="lt2" tx2="dk2" accent1="accent1" accent2="accent2" accent3="accent3" accent4="accent4" accent5="accent5" accent6="accent6" hlink="hlink" folHlink="folHlink"/>
  <p:sldLayoutIdLst>
    <p:sldLayoutId id="2147484150" r:id="rId1"/>
    <p:sldLayoutId id="2147484151" r:id="rId2"/>
    <p:sldLayoutId id="2147484152" r:id="rId3"/>
    <p:sldLayoutId id="2147484153" r:id="rId4"/>
    <p:sldLayoutId id="2147484154" r:id="rId5"/>
    <p:sldLayoutId id="2147484155" r:id="rId6"/>
    <p:sldLayoutId id="2147484156" r:id="rId7"/>
    <p:sldLayoutId id="2147484157" r:id="rId8"/>
    <p:sldLayoutId id="2147484158" r:id="rId9"/>
    <p:sldLayoutId id="2147484159" r:id="rId10"/>
    <p:sldLayoutId id="21474841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3" name="TextBox 2">
            <a:extLst>
              <a:ext uri="{FF2B5EF4-FFF2-40B4-BE49-F238E27FC236}">
                <a16:creationId xmlns:a16="http://schemas.microsoft.com/office/drawing/2014/main" id="{CD920EC8-17A7-9D51-1DB2-0B513B2E0EC7}"/>
              </a:ext>
            </a:extLst>
          </p:cNvPr>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en-US" sz="1000" b="0" dirty="0">
                <a:solidFill>
                  <a:schemeClr val="bg1"/>
                </a:solidFill>
              </a:rPr>
              <a:t>Michael Benedikt</a:t>
            </a:r>
          </a:p>
          <a:p>
            <a:r>
              <a:rPr lang="en-US" sz="1000" b="0" baseline="0" dirty="0">
                <a:solidFill>
                  <a:schemeClr val="bg1"/>
                </a:solidFill>
              </a:rPr>
              <a:t>FCC - NTUA (Greece) Engagement Meeting</a:t>
            </a:r>
            <a:endParaRPr lang="en-GB" sz="1000" b="0" dirty="0">
              <a:solidFill>
                <a:schemeClr val="bg1"/>
              </a:solidFill>
            </a:endParaRPr>
          </a:p>
        </p:txBody>
      </p:sp>
    </p:spTree>
    <p:extLst>
      <p:ext uri="{BB962C8B-B14F-4D97-AF65-F5344CB8AC3E}">
        <p14:creationId xmlns:p14="http://schemas.microsoft.com/office/powerpoint/2010/main" val="1623780681"/>
      </p:ext>
    </p:extLst>
  </p:cSld>
  <p:clrMap bg1="lt1" tx1="dk1" bg2="lt2" tx2="dk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TextBox 5">
            <a:extLst>
              <a:ext uri="{FF2B5EF4-FFF2-40B4-BE49-F238E27FC236}">
                <a16:creationId xmlns:a16="http://schemas.microsoft.com/office/drawing/2014/main" id="{71F63A2E-2C66-35F0-638B-E2B1D3CE95F3}"/>
              </a:ext>
            </a:extLst>
          </p:cNvPr>
          <p:cNvSpPr txBox="1"/>
          <p:nvPr userDrawn="1"/>
        </p:nvSpPr>
        <p:spPr>
          <a:xfrm>
            <a:off x="906449" y="6309320"/>
            <a:ext cx="6197663" cy="553998"/>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en-US" sz="1000" b="0" dirty="0">
                <a:solidFill>
                  <a:schemeClr val="bg1"/>
                </a:solidFill>
              </a:rPr>
              <a:t>Michael Benedikt</a:t>
            </a:r>
          </a:p>
          <a:p>
            <a:r>
              <a:rPr lang="en-US" sz="1000" b="0" baseline="0" dirty="0">
                <a:solidFill>
                  <a:schemeClr val="bg1"/>
                </a:solidFill>
              </a:rPr>
              <a:t>FCC - NTUA (Greece) Engagement Meeting</a:t>
            </a:r>
            <a:endParaRPr lang="en-GB" sz="1000" b="0" dirty="0">
              <a:solidFill>
                <a:schemeClr val="bg1"/>
              </a:solidFill>
            </a:endParaRPr>
          </a:p>
        </p:txBody>
      </p:sp>
    </p:spTree>
    <p:extLst>
      <p:ext uri="{BB962C8B-B14F-4D97-AF65-F5344CB8AC3E}">
        <p14:creationId xmlns:p14="http://schemas.microsoft.com/office/powerpoint/2010/main" val="325547970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906749187"/>
      </p:ext>
    </p:extLst>
  </p:cSld>
  <p:clrMap bg1="lt1" tx1="dk1" bg2="lt2" tx2="dk2" accent1="accent1" accent2="accent2" accent3="accent3" accent4="accent4" accent5="accent5" accent6="accent6" hlink="hlink" folHlink="folHlink"/>
  <p:sldLayoutIdLst>
    <p:sldLayoutId id="2147484202" r:id="rId1"/>
    <p:sldLayoutId id="2147484203" r:id="rId2"/>
    <p:sldLayoutId id="2147484204" r:id="rId3"/>
    <p:sldLayoutId id="2147484205" r:id="rId4"/>
    <p:sldLayoutId id="2147484206" r:id="rId5"/>
    <p:sldLayoutId id="2147484207" r:id="rId6"/>
    <p:sldLayoutId id="2147484208" r:id="rId7"/>
    <p:sldLayoutId id="2147484209" r:id="rId8"/>
    <p:sldLayoutId id="2147484210" r:id="rId9"/>
    <p:sldLayoutId id="2147484211" r:id="rId10"/>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2022-05-16</a:t>
            </a:r>
          </a:p>
        </p:txBody>
      </p:sp>
    </p:spTree>
    <p:extLst>
      <p:ext uri="{BB962C8B-B14F-4D97-AF65-F5344CB8AC3E}">
        <p14:creationId xmlns:p14="http://schemas.microsoft.com/office/powerpoint/2010/main" val="4083090387"/>
      </p:ext>
    </p:extLst>
  </p:cSld>
  <p:clrMap bg1="lt1" tx1="dk1" bg2="lt2" tx2="dk2" accent1="accent1" accent2="accent2" accent3="accent3" accent4="accent4" accent5="accent5" accent6="accent6" hlink="hlink" folHlink="folHlink"/>
  <p:sldLayoutIdLst>
    <p:sldLayoutId id="2147484214" r:id="rId1"/>
    <p:sldLayoutId id="2147484215" r:id="rId2"/>
    <p:sldLayoutId id="2147484216" r:id="rId3"/>
    <p:sldLayoutId id="2147484217" r:id="rId4"/>
    <p:sldLayoutId id="2147484218" r:id="rId5"/>
    <p:sldLayoutId id="2147484219" r:id="rId6"/>
    <p:sldLayoutId id="2147484220" r:id="rId7"/>
    <p:sldLayoutId id="2147484221" r:id="rId8"/>
    <p:sldLayoutId id="2147484222" r:id="rId9"/>
    <p:sldLayoutId id="2147484223" r:id="rId10"/>
    <p:sldLayoutId id="2147484224"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734540119"/>
      </p:ext>
    </p:ext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56351"/>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TextBox 6">
            <a:extLst>
              <a:ext uri="{FF2B5EF4-FFF2-40B4-BE49-F238E27FC236}">
                <a16:creationId xmlns:a16="http://schemas.microsoft.com/office/drawing/2014/main" id="{F10D2897-0A38-01B8-C36C-EDDEC23B6BF3}"/>
              </a:ext>
            </a:extLst>
          </p:cNvPr>
          <p:cNvSpPr txBox="1"/>
          <p:nvPr userDrawn="1"/>
        </p:nvSpPr>
        <p:spPr>
          <a:xfrm>
            <a:off x="906449" y="6309320"/>
            <a:ext cx="6197663" cy="553998"/>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en-US" sz="1000" b="0" dirty="0">
                <a:solidFill>
                  <a:schemeClr val="bg1"/>
                </a:solidFill>
              </a:rPr>
              <a:t>Michael Benedikt</a:t>
            </a:r>
          </a:p>
          <a:p>
            <a:r>
              <a:rPr lang="en-US" sz="1000" b="0" baseline="0" dirty="0">
                <a:solidFill>
                  <a:schemeClr val="bg1"/>
                </a:solidFill>
              </a:rPr>
              <a:t>FCC - NTUA (Greece) Engagement Meeting</a:t>
            </a:r>
            <a:endParaRPr lang="en-GB" sz="1000" b="0" dirty="0">
              <a:solidFill>
                <a:schemeClr val="bg1"/>
              </a:solidFill>
            </a:endParaRPr>
          </a:p>
        </p:txBody>
      </p:sp>
    </p:spTree>
    <p:extLst>
      <p:ext uri="{BB962C8B-B14F-4D97-AF65-F5344CB8AC3E}">
        <p14:creationId xmlns:p14="http://schemas.microsoft.com/office/powerpoint/2010/main" val="726576260"/>
      </p:ext>
    </p:extLst>
  </p:cSld>
  <p:clrMap bg1="lt1" tx1="dk1" bg2="lt2" tx2="dk2" accent1="accent1" accent2="accent2" accent3="accent3" accent4="accent4" accent5="accent5" accent6="accent6" hlink="hlink" folHlink="folHlink"/>
  <p:sldLayoutIdLst>
    <p:sldLayoutId id="2147484238" r:id="rId1"/>
    <p:sldLayoutId id="2147484239" r:id="rId2"/>
    <p:sldLayoutId id="2147484240" r:id="rId3"/>
    <p:sldLayoutId id="2147484241" r:id="rId4"/>
    <p:sldLayoutId id="2147484242" r:id="rId5"/>
    <p:sldLayoutId id="2147484243" r:id="rId6"/>
    <p:sldLayoutId id="2147484244" r:id="rId7"/>
    <p:sldLayoutId id="2147484245" r:id="rId8"/>
    <p:sldLayoutId id="2147484246" r:id="rId9"/>
    <p:sldLayoutId id="2147484247" r:id="rId10"/>
    <p:sldLayoutId id="2147484248" r:id="rId11"/>
    <p:sldLayoutId id="2147484249" r:id="rId12"/>
    <p:sldLayoutId id="2147484250" r:id="rId13"/>
    <p:sldLayoutId id="2147484251" r:id="rId14"/>
    <p:sldLayoutId id="2147484252" r:id="rId15"/>
    <p:sldLayoutId id="2147484253" r:id="rId16"/>
    <p:sldLayoutId id="2147484254" r:id="rId17"/>
    <p:sldLayoutId id="2147484255" r:id="rId18"/>
    <p:sldLayoutId id="2147484256" r:id="rId19"/>
    <p:sldLayoutId id="2147484257" r:id="rId20"/>
    <p:sldLayoutId id="2147484258" r:id="rId21"/>
    <p:sldLayoutId id="2147484259" r:id="rId22"/>
    <p:sldLayoutId id="2147484260" r:id="rId23"/>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emf"/><Relationship Id="rId7" Type="http://schemas.openxmlformats.org/officeDocument/2006/relationships/image" Target="../media/image16.png"/><Relationship Id="rId12" Type="http://schemas.openxmlformats.org/officeDocument/2006/relationships/hyperlink" Target="http://cern.ch/fcc"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5.jpe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4.png"/><Relationship Id="rId1" Type="http://schemas.openxmlformats.org/officeDocument/2006/relationships/slideLayout" Target="../slideLayouts/slideLayout60.xml"/></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23.png"/><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8.png"/><Relationship Id="rId1" Type="http://schemas.openxmlformats.org/officeDocument/2006/relationships/slideLayout" Target="../slideLayouts/slideLayout24.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xml"/><Relationship Id="rId1" Type="http://schemas.openxmlformats.org/officeDocument/2006/relationships/slideLayout" Target="../slideLayouts/slideLayout168.xml"/><Relationship Id="rId5" Type="http://schemas.openxmlformats.org/officeDocument/2006/relationships/image" Target="../media/image23.png"/><Relationship Id="rId4" Type="http://schemas.openxmlformats.org/officeDocument/2006/relationships/image" Target="../media/image50.emf"/></Relationships>
</file>

<file path=ppt/slides/_rels/slide15.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3.png"/><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23.xml"/></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3.png"/><Relationship Id="rId1" Type="http://schemas.openxmlformats.org/officeDocument/2006/relationships/slideLayout" Target="../slideLayouts/slideLayout168.xml"/><Relationship Id="rId5" Type="http://schemas.openxmlformats.org/officeDocument/2006/relationships/image" Target="../media/image53.pn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jpe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png"/><Relationship Id="rId2" Type="http://schemas.openxmlformats.org/officeDocument/2006/relationships/image" Target="../media/image54.jpeg"/><Relationship Id="rId1" Type="http://schemas.openxmlformats.org/officeDocument/2006/relationships/slideLayout" Target="../slideLayouts/slideLayout168.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jpg"/><Relationship Id="rId1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9.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6.xml"/><Relationship Id="rId6" Type="http://schemas.openxmlformats.org/officeDocument/2006/relationships/image" Target="../media/image260.png"/><Relationship Id="rId5" Type="http://schemas.openxmlformats.org/officeDocument/2006/relationships/image" Target="../media/image24.png"/><Relationship Id="rId4" Type="http://schemas.openxmlformats.org/officeDocument/2006/relationships/image" Target="../media/image23.png"/></Relationships>
</file>

<file path=ppt/slides/_rels/slide2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23.png"/><Relationship Id="rId1" Type="http://schemas.openxmlformats.org/officeDocument/2006/relationships/slideLayout" Target="../slideLayouts/slideLayout16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7.png"/><Relationship Id="rId2" Type="http://schemas.openxmlformats.org/officeDocument/2006/relationships/diagramData" Target="../diagrams/data1.xml"/><Relationship Id="rId1" Type="http://schemas.openxmlformats.org/officeDocument/2006/relationships/slideLayout" Target="../slideLayouts/slideLayout16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image" Target="../media/image68.tiff"/><Relationship Id="rId2" Type="http://schemas.openxmlformats.org/officeDocument/2006/relationships/notesSlide" Target="../notesSlides/notesSlide5.xml"/><Relationship Id="rId1" Type="http://schemas.openxmlformats.org/officeDocument/2006/relationships/slideLayout" Target="../slideLayouts/slideLayout163.xml"/><Relationship Id="rId5" Type="http://schemas.openxmlformats.org/officeDocument/2006/relationships/image" Target="../media/image23.png"/><Relationship Id="rId4" Type="http://schemas.openxmlformats.org/officeDocument/2006/relationships/image" Target="../media/image69.tiff"/></Relationships>
</file>

<file path=ppt/slides/_rels/slide2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23.png"/><Relationship Id="rId1" Type="http://schemas.openxmlformats.org/officeDocument/2006/relationships/slideLayout" Target="../slideLayouts/slideLayout168.xml"/><Relationship Id="rId5" Type="http://schemas.openxmlformats.org/officeDocument/2006/relationships/image" Target="../media/image72.png"/><Relationship Id="rId4" Type="http://schemas.openxmlformats.org/officeDocument/2006/relationships/image" Target="../media/image71.png"/></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30.xml"/><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slideLayout" Target="../slideLayouts/slideLayout56.xml"/><Relationship Id="rId6" Type="http://schemas.openxmlformats.org/officeDocument/2006/relationships/hyperlink" Target="http://cds.cern.ch/record/2774007/files/English.pdf" TargetMode="External"/><Relationship Id="rId5" Type="http://schemas.openxmlformats.org/officeDocument/2006/relationships/hyperlink" Target="http://cds.cern.ch/record/2774006/files/English.pdf" TargetMode="External"/><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8" Type="http://schemas.openxmlformats.org/officeDocument/2006/relationships/image" Target="../media/image32.png"/><Relationship Id="rId3" Type="http://schemas.microsoft.com/office/2007/relationships/hdphoto" Target="../media/hdphoto1.wdp"/><Relationship Id="rId7"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56.xml"/><Relationship Id="rId6" Type="http://schemas.microsoft.com/office/2007/relationships/hdphoto" Target="../media/hdphoto2.wdp"/><Relationship Id="rId11" Type="http://schemas.openxmlformats.org/officeDocument/2006/relationships/image" Target="../media/image23.png"/><Relationship Id="rId5" Type="http://schemas.openxmlformats.org/officeDocument/2006/relationships/image" Target="../media/image30.png"/><Relationship Id="rId10" Type="http://schemas.openxmlformats.org/officeDocument/2006/relationships/image" Target="../media/image34.svg"/><Relationship Id="rId4" Type="http://schemas.openxmlformats.org/officeDocument/2006/relationships/image" Target="../media/image29.emf"/><Relationship Id="rId9" Type="http://schemas.openxmlformats.org/officeDocument/2006/relationships/image" Target="../media/image33.png"/></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g"/><Relationship Id="rId1" Type="http://schemas.openxmlformats.org/officeDocument/2006/relationships/slideLayout" Target="../slideLayouts/slideLayout56.xml"/></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3.png"/><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8" Type="http://schemas.openxmlformats.org/officeDocument/2006/relationships/image" Target="../media/image39.jpg"/><Relationship Id="rId13" Type="http://schemas.openxmlformats.org/officeDocument/2006/relationships/hyperlink" Target="https://indico.cern.ch/event/1001465/" TargetMode="External"/><Relationship Id="rId3" Type="http://schemas.openxmlformats.org/officeDocument/2006/relationships/image" Target="../media/image7.png"/><Relationship Id="rId7" Type="http://schemas.openxmlformats.org/officeDocument/2006/relationships/hyperlink" Target="https://www.carbonbrief.org/" TargetMode="External"/><Relationship Id="rId12" Type="http://schemas.openxmlformats.org/officeDocument/2006/relationships/image" Target="../media/image42.png"/><Relationship Id="rId2" Type="http://schemas.openxmlformats.org/officeDocument/2006/relationships/image" Target="../media/image23.png"/><Relationship Id="rId1" Type="http://schemas.openxmlformats.org/officeDocument/2006/relationships/slideLayout" Target="../slideLayouts/slideLayout116.xml"/><Relationship Id="rId6" Type="http://schemas.openxmlformats.org/officeDocument/2006/relationships/hyperlink" Target="https://indico.cern.ch/event/1064327/contributions/4883198/attachments/2453900/4208505/FCC_power-demand-updated_V2.pdf" TargetMode="External"/><Relationship Id="rId11" Type="http://schemas.openxmlformats.org/officeDocument/2006/relationships/image" Target="../media/image41.png"/><Relationship Id="rId5" Type="http://schemas.openxmlformats.org/officeDocument/2006/relationships/image" Target="../media/image450.png"/><Relationship Id="rId10" Type="http://schemas.openxmlformats.org/officeDocument/2006/relationships/image" Target="../media/image480.png"/><Relationship Id="rId4" Type="http://schemas.openxmlformats.org/officeDocument/2006/relationships/image" Target="../media/image38.png"/><Relationship Id="rId9" Type="http://schemas.openxmlformats.org/officeDocument/2006/relationships/image" Target="../media/image4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c 9"/>
          <p:cNvSpPr/>
          <p:nvPr/>
        </p:nvSpPr>
        <p:spPr>
          <a:xfrm>
            <a:off x="583469" y="4094589"/>
            <a:ext cx="6030464" cy="1358292"/>
          </a:xfrm>
          <a:prstGeom prst="arc">
            <a:avLst>
              <a:gd name="adj1" fmla="val 11568746"/>
              <a:gd name="adj2" fmla="val 488561"/>
            </a:avLst>
          </a:prstGeom>
          <a:noFill/>
          <a:ln w="38100" cap="flat" cmpd="sng" algn="ctr">
            <a:solidFill>
              <a:schemeClr val="bg1"/>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a:ea typeface="+mn-ea"/>
              <a:cs typeface="+mn-cs"/>
            </a:endParaRPr>
          </a:p>
        </p:txBody>
      </p:sp>
      <p:grpSp>
        <p:nvGrpSpPr>
          <p:cNvPr id="19" name="Group 18"/>
          <p:cNvGrpSpPr/>
          <p:nvPr/>
        </p:nvGrpSpPr>
        <p:grpSpPr>
          <a:xfrm>
            <a:off x="-906378" y="0"/>
            <a:ext cx="16992592" cy="6858000"/>
            <a:chOff x="786608" y="-54911"/>
            <a:chExt cx="12644785" cy="6917447"/>
          </a:xfrm>
        </p:grpSpPr>
        <p:pic>
          <p:nvPicPr>
            <p:cNvPr id="6" name="Picture 5"/>
            <p:cNvPicPr>
              <a:picLocks noChangeAspect="1"/>
            </p:cNvPicPr>
            <p:nvPr/>
          </p:nvPicPr>
          <p:blipFill>
            <a:blip r:embed="rId3"/>
            <a:stretch>
              <a:fillRect/>
            </a:stretch>
          </p:blipFill>
          <p:spPr>
            <a:xfrm>
              <a:off x="1434218" y="-54911"/>
              <a:ext cx="9171384" cy="6917447"/>
            </a:xfrm>
            <a:prstGeom prst="rect">
              <a:avLst/>
            </a:prstGeom>
            <a:ln>
              <a:noFill/>
            </a:ln>
            <a:effectLst/>
          </p:spPr>
        </p:pic>
        <p:sp>
          <p:nvSpPr>
            <p:cNvPr id="7" name="Oval 6"/>
            <p:cNvSpPr/>
            <p:nvPr/>
          </p:nvSpPr>
          <p:spPr>
            <a:xfrm>
              <a:off x="3187800" y="4113292"/>
              <a:ext cx="2884972" cy="617406"/>
            </a:xfrm>
            <a:prstGeom prst="ellipse">
              <a:avLst/>
            </a:prstGeom>
            <a:noFill/>
            <a:ln w="38100" cap="flat" cmpd="sng" algn="ctr">
              <a:solidFill>
                <a:srgbClr val="00B0F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8" name="Oval 7"/>
            <p:cNvSpPr/>
            <p:nvPr/>
          </p:nvSpPr>
          <p:spPr>
            <a:xfrm>
              <a:off x="6072772" y="4196756"/>
              <a:ext cx="381668" cy="107375"/>
            </a:xfrm>
            <a:prstGeom prst="ellipse">
              <a:avLst/>
            </a:prstGeom>
            <a:noFill/>
            <a:ln w="28575" cap="flat" cmpd="sng" algn="ctr">
              <a:solidFill>
                <a:srgbClr val="33FF0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23" name="Arc 22"/>
            <p:cNvSpPr/>
            <p:nvPr/>
          </p:nvSpPr>
          <p:spPr>
            <a:xfrm>
              <a:off x="3352800" y="3011602"/>
              <a:ext cx="10078593" cy="1638687"/>
            </a:xfrm>
            <a:prstGeom prst="arc">
              <a:avLst>
                <a:gd name="adj1" fmla="val 776254"/>
                <a:gd name="adj2" fmla="val 11036784"/>
              </a:avLst>
            </a:prstGeom>
            <a:ln w="28575" cap="rnd" cmpd="sng">
              <a:solidFill>
                <a:srgbClr val="FFFF00"/>
              </a:solidFill>
              <a:prstDash val="sysDash"/>
              <a:headEnd type="none"/>
              <a:tailEnd type="none"/>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5" name="Arc 24"/>
            <p:cNvSpPr/>
            <p:nvPr/>
          </p:nvSpPr>
          <p:spPr>
            <a:xfrm rot="10800000">
              <a:off x="786608" y="4073016"/>
              <a:ext cx="5667832" cy="1362322"/>
            </a:xfrm>
            <a:prstGeom prst="arc">
              <a:avLst>
                <a:gd name="adj1" fmla="val 413169"/>
                <a:gd name="adj2" fmla="val 11745777"/>
              </a:avLst>
            </a:prstGeom>
            <a:ln w="28575" cap="rnd" cmpd="sng">
              <a:solidFill>
                <a:schemeClr val="accent2"/>
              </a:solidFill>
              <a:prstDash val="solid"/>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grpSp>
      <p:sp>
        <p:nvSpPr>
          <p:cNvPr id="31" name="TextBox 30"/>
          <p:cNvSpPr txBox="1"/>
          <p:nvPr/>
        </p:nvSpPr>
        <p:spPr>
          <a:xfrm>
            <a:off x="9000082" y="4747472"/>
            <a:ext cx="87838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FFFF00"/>
                </a:solidFill>
                <a:effectLst/>
                <a:uLnTx/>
                <a:uFillTx/>
                <a:latin typeface="Arial"/>
                <a:ea typeface="+mn-ea"/>
                <a:cs typeface="+mn-cs"/>
              </a:rPr>
              <a:t>FCC</a:t>
            </a:r>
            <a:endParaRPr kumimoji="0" lang="en-GB" sz="2400" b="1" i="0" u="none" strike="noStrike" kern="1200" cap="none" spc="0" normalizeH="0" baseline="0" noProof="0" dirty="0">
              <a:ln>
                <a:noFill/>
              </a:ln>
              <a:solidFill>
                <a:srgbClr val="FFFF00"/>
              </a:solidFill>
              <a:effectLst/>
              <a:uLnTx/>
              <a:uFillTx/>
              <a:latin typeface="Arial"/>
              <a:ea typeface="+mn-ea"/>
              <a:cs typeface="+mn-cs"/>
            </a:endParaRPr>
          </a:p>
        </p:txBody>
      </p:sp>
      <p:sp>
        <p:nvSpPr>
          <p:cNvPr id="32" name="TextBox 31"/>
          <p:cNvSpPr txBox="1"/>
          <p:nvPr/>
        </p:nvSpPr>
        <p:spPr>
          <a:xfrm>
            <a:off x="6698324" y="4090748"/>
            <a:ext cx="65151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50"/>
                </a:solidFill>
                <a:effectLst/>
                <a:uLnTx/>
                <a:uFillTx/>
                <a:latin typeface="Arial"/>
                <a:ea typeface="+mn-ea"/>
                <a:cs typeface="+mn-cs"/>
              </a:rPr>
              <a:t>PS</a:t>
            </a:r>
            <a:endParaRPr kumimoji="0" lang="en-GB" sz="2400" b="0" i="0" u="none" strike="noStrike" kern="1200" cap="none" spc="0" normalizeH="0" baseline="0" noProof="0" dirty="0">
              <a:ln>
                <a:noFill/>
              </a:ln>
              <a:solidFill>
                <a:srgbClr val="00B050"/>
              </a:solidFill>
              <a:effectLst/>
              <a:uLnTx/>
              <a:uFillTx/>
              <a:latin typeface="Arial"/>
              <a:ea typeface="+mn-ea"/>
              <a:cs typeface="+mn-cs"/>
            </a:endParaRPr>
          </a:p>
        </p:txBody>
      </p:sp>
      <p:sp>
        <p:nvSpPr>
          <p:cNvPr id="33" name="TextBox 32"/>
          <p:cNvSpPr txBox="1"/>
          <p:nvPr/>
        </p:nvSpPr>
        <p:spPr>
          <a:xfrm>
            <a:off x="4033743" y="4741846"/>
            <a:ext cx="8875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F0"/>
                </a:solidFill>
                <a:effectLst/>
                <a:uLnTx/>
                <a:uFillTx/>
                <a:latin typeface="Arial"/>
                <a:ea typeface="+mn-ea"/>
                <a:cs typeface="+mn-cs"/>
              </a:rPr>
              <a:t>SPS</a:t>
            </a:r>
            <a:endParaRPr kumimoji="0" lang="en-GB" sz="2400" b="0" i="0" u="none" strike="noStrike" kern="1200" cap="none" spc="0" normalizeH="0" baseline="0" noProof="0" dirty="0">
              <a:ln>
                <a:noFill/>
              </a:ln>
              <a:solidFill>
                <a:srgbClr val="00B0F0"/>
              </a:solidFill>
              <a:effectLst/>
              <a:uLnTx/>
              <a:uFillTx/>
              <a:latin typeface="Arial"/>
              <a:ea typeface="+mn-ea"/>
              <a:cs typeface="+mn-cs"/>
            </a:endParaRPr>
          </a:p>
        </p:txBody>
      </p:sp>
      <p:sp>
        <p:nvSpPr>
          <p:cNvPr id="34" name="TextBox 33"/>
          <p:cNvSpPr txBox="1"/>
          <p:nvPr/>
        </p:nvSpPr>
        <p:spPr>
          <a:xfrm>
            <a:off x="142603" y="3741747"/>
            <a:ext cx="921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chemeClr val="accent2"/>
                </a:solidFill>
                <a:effectLst/>
                <a:uLnTx/>
                <a:uFillTx/>
                <a:latin typeface="Arial"/>
                <a:ea typeface="+mn-ea"/>
                <a:cs typeface="+mn-cs"/>
              </a:rPr>
              <a:t>LHC</a:t>
            </a:r>
            <a:endParaRPr kumimoji="0" lang="en-GB" sz="2400" b="0" i="0" u="none" strike="noStrike" kern="1200" cap="none" spc="0" normalizeH="0" baseline="0" noProof="0" dirty="0">
              <a:ln>
                <a:noFill/>
              </a:ln>
              <a:solidFill>
                <a:schemeClr val="accent2"/>
              </a:solidFill>
              <a:effectLst/>
              <a:uLnTx/>
              <a:uFillTx/>
              <a:latin typeface="Arial"/>
              <a:ea typeface="+mn-ea"/>
              <a:cs typeface="+mn-cs"/>
            </a:endParaRPr>
          </a:p>
        </p:txBody>
      </p:sp>
      <p:sp>
        <p:nvSpPr>
          <p:cNvPr id="28" name="TextBox 27"/>
          <p:cNvSpPr txBox="1"/>
          <p:nvPr/>
        </p:nvSpPr>
        <p:spPr>
          <a:xfrm>
            <a:off x="234706" y="352967"/>
            <a:ext cx="11925367" cy="923330"/>
          </a:xfrm>
          <a:prstGeom prst="rect">
            <a:avLst/>
          </a:prstGeom>
          <a:noFill/>
        </p:spPr>
        <p:txBody>
          <a:bodyPr wrap="square" rtlCol="0">
            <a:spAutoFit/>
          </a:bodyPr>
          <a:lstStyle/>
          <a:p>
            <a:pPr algn="ctr"/>
            <a:r>
              <a:rPr lang="fr-FR" sz="5400" b="1" dirty="0">
                <a:solidFill>
                  <a:srgbClr val="FFFF00"/>
                </a:solidFill>
              </a:rPr>
              <a:t>FCC </a:t>
            </a:r>
            <a:r>
              <a:rPr lang="fr-FR" sz="5400" b="1" dirty="0" err="1">
                <a:solidFill>
                  <a:srgbClr val="FFFF00"/>
                </a:solidFill>
              </a:rPr>
              <a:t>Feasibility</a:t>
            </a:r>
            <a:r>
              <a:rPr lang="fr-FR" sz="5400" b="1" dirty="0">
                <a:solidFill>
                  <a:srgbClr val="FFFF00"/>
                </a:solidFill>
              </a:rPr>
              <a:t> </a:t>
            </a:r>
            <a:r>
              <a:rPr lang="fr-FR" sz="5400" b="1" dirty="0" err="1">
                <a:solidFill>
                  <a:srgbClr val="FFFF00"/>
                </a:solidFill>
              </a:rPr>
              <a:t>Study</a:t>
            </a:r>
            <a:r>
              <a:rPr lang="fr-FR" sz="5400" b="1" dirty="0">
                <a:solidFill>
                  <a:srgbClr val="FFFF00"/>
                </a:solidFill>
              </a:rPr>
              <a:t> </a:t>
            </a:r>
            <a:r>
              <a:rPr lang="fr-FR" sz="5400" b="1" dirty="0" err="1">
                <a:solidFill>
                  <a:srgbClr val="FFFF00"/>
                </a:solidFill>
              </a:rPr>
              <a:t>Status</a:t>
            </a:r>
            <a:endParaRPr lang="de-DE" sz="5400" dirty="0">
              <a:solidFill>
                <a:schemeClr val="bg1"/>
              </a:solidFill>
            </a:endParaRPr>
          </a:p>
        </p:txBody>
      </p:sp>
      <p:sp>
        <p:nvSpPr>
          <p:cNvPr id="36" name="TextBox 35"/>
          <p:cNvSpPr txBox="1"/>
          <p:nvPr/>
        </p:nvSpPr>
        <p:spPr>
          <a:xfrm>
            <a:off x="3935760" y="2708920"/>
            <a:ext cx="8227427" cy="1815882"/>
          </a:xfrm>
          <a:prstGeom prst="rect">
            <a:avLst/>
          </a:prstGeom>
          <a:noFill/>
        </p:spPr>
        <p:txBody>
          <a:bodyPr wrap="square" rtlCol="0">
            <a:spAutoFit/>
          </a:bodyPr>
          <a:lstStyle/>
          <a:p>
            <a:pPr algn="ctr"/>
            <a:endParaRPr lang="en-GB" sz="2800" dirty="0">
              <a:solidFill>
                <a:schemeClr val="accent3">
                  <a:lumMod val="20000"/>
                  <a:lumOff val="80000"/>
                </a:schemeClr>
              </a:solidFill>
              <a:latin typeface="Calibri" panose="020F0502020204030204" pitchFamily="34" charset="0"/>
            </a:endParaRPr>
          </a:p>
          <a:p>
            <a:pPr algn="ctr"/>
            <a:r>
              <a:rPr lang="en-GB" sz="2800" dirty="0">
                <a:solidFill>
                  <a:schemeClr val="accent3">
                    <a:lumMod val="20000"/>
                    <a:lumOff val="80000"/>
                  </a:schemeClr>
                </a:solidFill>
                <a:latin typeface="Calibri" panose="020F0502020204030204" pitchFamily="34" charset="0"/>
              </a:rPr>
              <a:t>Michael Benedikt, CERN</a:t>
            </a:r>
          </a:p>
          <a:p>
            <a:pPr algn="ctr"/>
            <a:r>
              <a:rPr lang="en-GB" sz="2800" dirty="0">
                <a:solidFill>
                  <a:schemeClr val="bg1"/>
                </a:solidFill>
                <a:latin typeface="Calibri" panose="020F0502020204030204" pitchFamily="34" charset="0"/>
                <a:cs typeface="Arial" panose="020B0604020202020204" pitchFamily="34" charset="0"/>
              </a:rPr>
              <a:t>on behalf of the FCC collaboration and FCCIS DS team</a:t>
            </a:r>
          </a:p>
          <a:p>
            <a:pPr algn="ctr"/>
            <a:endParaRPr lang="en-GB" sz="2800" b="1" dirty="0">
              <a:solidFill>
                <a:schemeClr val="bg1"/>
              </a:solidFill>
              <a:latin typeface="Calibri" panose="020F0502020204030204" pitchFamily="34" charset="0"/>
              <a:cs typeface="Arial" panose="020B0604020202020204" pitchFamily="34" charset="0"/>
            </a:endParaRPr>
          </a:p>
        </p:txBody>
      </p:sp>
      <p:sp>
        <p:nvSpPr>
          <p:cNvPr id="27" name="TextBox 2">
            <a:extLst>
              <a:ext uri="{FF2B5EF4-FFF2-40B4-BE49-F238E27FC236}">
                <a16:creationId xmlns:a16="http://schemas.microsoft.com/office/drawing/2014/main" id="{885E0B1D-EE02-4D08-B4B7-6B086A825C46}"/>
              </a:ext>
            </a:extLst>
          </p:cNvPr>
          <p:cNvSpPr txBox="1"/>
          <p:nvPr/>
        </p:nvSpPr>
        <p:spPr>
          <a:xfrm>
            <a:off x="8904312" y="6597352"/>
            <a:ext cx="165603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photo: J. Wenninger</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336376" y="6259620"/>
            <a:ext cx="9144000"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kumimoji="0" lang="en-US" sz="1200" b="0" i="1" u="none" strike="noStrike" kern="0" cap="none" spc="0" normalizeH="0" baseline="0" noProof="0" dirty="0">
                <a:ln>
                  <a:noFill/>
                </a:ln>
                <a:solidFill>
                  <a:srgbClr val="0000CC"/>
                </a:solidFill>
                <a:effectLst/>
                <a:uLnTx/>
                <a:uFillTx/>
                <a:latin typeface="Calibri" panose="020F0502020204030204"/>
              </a:rPr>
              <a:t>Work supported by the </a:t>
            </a:r>
            <a:r>
              <a:rPr kumimoji="0" lang="en-US" sz="1200" b="1" i="1" u="none" strike="noStrike" kern="0" cap="none" spc="0" normalizeH="0" baseline="0" noProof="0" dirty="0">
                <a:ln>
                  <a:noFill/>
                </a:ln>
                <a:solidFill>
                  <a:srgbClr val="0000CC"/>
                </a:solidFill>
                <a:effectLst/>
                <a:uLnTx/>
                <a:uFillTx/>
                <a:latin typeface="Calibri" panose="020F0502020204030204"/>
              </a:rPr>
              <a:t>European Commission </a:t>
            </a:r>
            <a:r>
              <a:rPr kumimoji="0" lang="en-US" sz="1200" b="0" i="1" u="none" strike="noStrike" kern="0" cap="none" spc="0" normalizeH="0" baseline="0" noProof="0" dirty="0">
                <a:ln>
                  <a:noFill/>
                </a:ln>
                <a:solidFill>
                  <a:srgbClr val="0000CC"/>
                </a:solidFill>
                <a:effectLst/>
                <a:uLnTx/>
                <a:uFillTx/>
                <a:latin typeface="Calibri" panose="020F0502020204030204"/>
              </a:rPr>
              <a:t>under </a:t>
            </a:r>
            <a:r>
              <a:rPr kumimoji="0" lang="en-GB" sz="1200" b="0" i="1" u="none" strike="noStrike" kern="0" cap="none" spc="0" normalizeH="0" baseline="0" noProof="0" dirty="0">
                <a:ln>
                  <a:noFill/>
                </a:ln>
                <a:solidFill>
                  <a:srgbClr val="0000CC"/>
                </a:solidFill>
                <a:effectLst/>
                <a:uLnTx/>
                <a:uFillTx/>
                <a:latin typeface="Calibri" panose="020F0502020204030204"/>
              </a:rPr>
              <a:t>the </a:t>
            </a:r>
            <a:r>
              <a:rPr kumimoji="0" lang="en-GB" sz="1200" b="1" i="1" u="none" strike="noStrike" kern="0" cap="none" spc="0" normalizeH="0" baseline="0" noProof="0" dirty="0">
                <a:ln>
                  <a:noFill/>
                </a:ln>
                <a:solidFill>
                  <a:srgbClr val="0000CC"/>
                </a:solidFill>
                <a:effectLst/>
                <a:uLnTx/>
                <a:uFillTx/>
                <a:latin typeface="Calibri" panose="020F0502020204030204"/>
              </a:rPr>
              <a:t>HORIZON 2020 projects </a:t>
            </a:r>
            <a:r>
              <a:rPr kumimoji="0" lang="en-GB" sz="1200" b="1" i="1" u="none" strike="noStrike" kern="0" cap="none" spc="0" normalizeH="0" baseline="0" noProof="0" dirty="0" err="1">
                <a:ln>
                  <a:noFill/>
                </a:ln>
                <a:solidFill>
                  <a:srgbClr val="0000CC"/>
                </a:solidFill>
                <a:effectLst/>
                <a:uLnTx/>
                <a:uFillTx/>
                <a:latin typeface="Calibri" panose="020F0502020204030204"/>
              </a:rPr>
              <a:t>EuroCirCol</a:t>
            </a:r>
            <a:r>
              <a:rPr kumimoji="0" lang="en-GB" sz="1200" b="0" i="1" u="none" strike="noStrike" kern="0" cap="none" spc="0" normalizeH="0" baseline="0" noProof="0" dirty="0">
                <a:ln>
                  <a:noFill/>
                </a:ln>
                <a:solidFill>
                  <a:srgbClr val="0000CC"/>
                </a:solidFill>
                <a:effectLst/>
                <a:uLnTx/>
                <a:uFillTx/>
                <a:latin typeface="Calibri" panose="020F0502020204030204"/>
              </a:rPr>
              <a:t>, grant agreement 654305; </a:t>
            </a:r>
            <a:r>
              <a:rPr kumimoji="0" lang="en-GB" sz="1200" b="1" i="1" u="none" strike="noStrike" kern="0" cap="none" spc="0" normalizeH="0" baseline="0" noProof="0" dirty="0" err="1">
                <a:ln>
                  <a:noFill/>
                </a:ln>
                <a:solidFill>
                  <a:srgbClr val="0000CC"/>
                </a:solidFill>
                <a:effectLst/>
                <a:uLnTx/>
                <a:uFillTx/>
                <a:latin typeface="Calibri" panose="020F0502020204030204"/>
              </a:rPr>
              <a:t>EASITrain</a:t>
            </a:r>
            <a:r>
              <a:rPr kumimoji="0" lang="en-GB" sz="1200" b="1" i="1" u="none" strike="noStrike" kern="0" cap="none" spc="0" normalizeH="0" baseline="0" noProof="0" dirty="0">
                <a:ln>
                  <a:noFill/>
                </a:ln>
                <a:solidFill>
                  <a:srgbClr val="0000CC"/>
                </a:solidFill>
                <a:effectLst/>
                <a:uLnTx/>
                <a:uFillTx/>
                <a:latin typeface="Calibri" panose="020F0502020204030204"/>
              </a:rPr>
              <a:t>, </a:t>
            </a:r>
            <a:r>
              <a:rPr kumimoji="0" lang="en-GB" sz="1200" b="0" i="1" u="none" strike="noStrike" kern="0" cap="none" spc="0" normalizeH="0" baseline="0" noProof="0" dirty="0">
                <a:ln>
                  <a:noFill/>
                </a:ln>
                <a:solidFill>
                  <a:srgbClr val="0000CC"/>
                </a:solidFill>
                <a:effectLst/>
                <a:uLnTx/>
                <a:uFillTx/>
                <a:latin typeface="Calibri" panose="020F0502020204030204"/>
              </a:rPr>
              <a:t>grant agreement no. 764879; </a:t>
            </a:r>
            <a:r>
              <a:rPr kumimoji="0" lang="en-GB" sz="1200" b="1" i="1" u="none" strike="noStrike" kern="0" cap="none" spc="0" normalizeH="0" baseline="0" noProof="0" dirty="0">
                <a:ln>
                  <a:noFill/>
                </a:ln>
                <a:solidFill>
                  <a:srgbClr val="0000CC"/>
                </a:solidFill>
                <a:effectLst/>
                <a:uLnTx/>
                <a:uFillTx/>
                <a:latin typeface="Calibri" panose="020F0502020204030204"/>
              </a:rPr>
              <a:t>ARIES</a:t>
            </a:r>
            <a:r>
              <a:rPr kumimoji="0" lang="en-GB" sz="1200" b="0" i="1" u="none" strike="noStrike" kern="0" cap="none" spc="0" normalizeH="0" baseline="0" noProof="0" dirty="0">
                <a:ln>
                  <a:noFill/>
                </a:ln>
                <a:solidFill>
                  <a:srgbClr val="0000CC"/>
                </a:solidFill>
                <a:effectLst/>
                <a:uLnTx/>
                <a:uFillTx/>
                <a:latin typeface="Calibri" panose="020F0502020204030204"/>
              </a:rPr>
              <a:t>, grant agreement 730871,</a:t>
            </a:r>
            <a:r>
              <a:rPr kumimoji="0" lang="en-GB" sz="1200" b="0" i="1" u="none" strike="noStrike" kern="0" cap="none" spc="0" normalizeH="0" noProof="0" dirty="0">
                <a:ln>
                  <a:noFill/>
                </a:ln>
                <a:solidFill>
                  <a:srgbClr val="0000CC"/>
                </a:solidFill>
                <a:effectLst/>
                <a:uLnTx/>
                <a:uFillTx/>
                <a:latin typeface="Calibri" panose="020F0502020204030204"/>
              </a:rPr>
              <a:t> </a:t>
            </a:r>
            <a:r>
              <a:rPr kumimoji="0" lang="en-GB" sz="1200" b="1" i="1" u="none" strike="noStrike" kern="0" cap="none" spc="0" normalizeH="0" noProof="0" dirty="0">
                <a:ln>
                  <a:noFill/>
                </a:ln>
                <a:solidFill>
                  <a:srgbClr val="0000CC"/>
                </a:solidFill>
                <a:effectLst/>
                <a:uLnTx/>
                <a:uFillTx/>
                <a:latin typeface="Calibri" panose="020F0502020204030204"/>
              </a:rPr>
              <a:t>FCCIS</a:t>
            </a:r>
            <a:r>
              <a:rPr kumimoji="0" lang="en-GB" sz="1200" b="0" i="1" u="none" strike="noStrike" kern="0" cap="none" spc="0" normalizeH="0" noProof="0" dirty="0">
                <a:ln>
                  <a:noFill/>
                </a:ln>
                <a:solidFill>
                  <a:srgbClr val="0000CC"/>
                </a:solidFill>
                <a:effectLst/>
                <a:uLnTx/>
                <a:uFillTx/>
                <a:latin typeface="Calibri" panose="020F0502020204030204"/>
              </a:rPr>
              <a:t>, </a:t>
            </a:r>
            <a:r>
              <a:rPr lang="en-GB" sz="1200" i="1" kern="0" dirty="0">
                <a:solidFill>
                  <a:srgbClr val="0000CC"/>
                </a:solidFill>
              </a:rPr>
              <a:t>grant agreement 951754,</a:t>
            </a:r>
            <a:r>
              <a:rPr kumimoji="0" lang="en-GB" sz="1200" b="0" i="1" u="none" strike="noStrike" kern="0" cap="none" spc="0" normalizeH="0" baseline="0" noProof="0" dirty="0">
                <a:ln>
                  <a:noFill/>
                </a:ln>
                <a:solidFill>
                  <a:srgbClr val="0000CC"/>
                </a:solidFill>
                <a:effectLst/>
                <a:uLnTx/>
                <a:uFillTx/>
                <a:latin typeface="Calibri" panose="020F0502020204030204"/>
              </a:rPr>
              <a:t> and </a:t>
            </a:r>
            <a:r>
              <a:rPr kumimoji="0" lang="en-GB" sz="1200" b="1" i="1" u="none" strike="noStrike" kern="0" cap="none" spc="0" normalizeH="0" baseline="0" noProof="0" dirty="0">
                <a:ln>
                  <a:noFill/>
                </a:ln>
                <a:solidFill>
                  <a:srgbClr val="0000CC"/>
                </a:solidFill>
                <a:effectLst/>
                <a:uLnTx/>
                <a:uFillTx/>
                <a:latin typeface="Calibri" panose="020F0502020204030204"/>
              </a:rPr>
              <a:t>E-JADE,</a:t>
            </a:r>
            <a:r>
              <a:rPr kumimoji="0" lang="en-GB" sz="1200" b="0" i="1" u="none" strike="noStrike" kern="0" cap="none" spc="0" normalizeH="0" baseline="0" noProof="0" dirty="0">
                <a:ln>
                  <a:noFill/>
                </a:ln>
                <a:solidFill>
                  <a:srgbClr val="0000CC"/>
                </a:solidFill>
                <a:effectLst/>
                <a:uLnTx/>
                <a:uFillTx/>
                <a:latin typeface="Calibri" panose="020F0502020204030204"/>
              </a:rPr>
              <a:t> contract no. 645479</a:t>
            </a:r>
          </a:p>
        </p:txBody>
      </p:sp>
      <p:pic>
        <p:nvPicPr>
          <p:cNvPr id="45" name="Picture 44">
            <a:extLst>
              <a:ext uri="{FF2B5EF4-FFF2-40B4-BE49-F238E27FC236}">
                <a16:creationId xmlns:a16="http://schemas.microsoft.com/office/drawing/2014/main" id="{1D1F60EA-2701-4D84-AA78-272DEA2FD0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42608" y="6158120"/>
            <a:ext cx="2814032" cy="439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1">
            <a:extLst>
              <a:ext uri="{FF2B5EF4-FFF2-40B4-BE49-F238E27FC236}">
                <a16:creationId xmlns:a16="http://schemas.microsoft.com/office/drawing/2014/main" id="{35D5C610-92BF-4ACA-BD6F-9E763AC912C3}"/>
              </a:ext>
            </a:extLst>
          </p:cNvPr>
          <p:cNvSpPr txBox="1"/>
          <p:nvPr/>
        </p:nvSpPr>
        <p:spPr>
          <a:xfrm>
            <a:off x="390438" y="5517232"/>
            <a:ext cx="11466117" cy="726216"/>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pic>
        <p:nvPicPr>
          <p:cNvPr id="47" name="Picture 46">
            <a:extLst>
              <a:ext uri="{FF2B5EF4-FFF2-40B4-BE49-F238E27FC236}">
                <a16:creationId xmlns:a16="http://schemas.microsoft.com/office/drawing/2014/main" id="{A6F9B256-6972-4B30-AD3F-FDD6C64A23E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98391" y="5572343"/>
            <a:ext cx="1551182" cy="648723"/>
          </a:xfrm>
          <a:prstGeom prst="rect">
            <a:avLst/>
          </a:prstGeom>
          <a:solidFill>
            <a:schemeClr val="bg1"/>
          </a:solidFill>
        </p:spPr>
      </p:pic>
      <p:pic>
        <p:nvPicPr>
          <p:cNvPr id="48" name="Picture 47">
            <a:extLst>
              <a:ext uri="{FF2B5EF4-FFF2-40B4-BE49-F238E27FC236}">
                <a16:creationId xmlns:a16="http://schemas.microsoft.com/office/drawing/2014/main" id="{F5B25BE4-E4C9-446B-843A-99590BFBDAE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59549" y="5560631"/>
            <a:ext cx="1302192" cy="62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a:extLst>
              <a:ext uri="{FF2B5EF4-FFF2-40B4-BE49-F238E27FC236}">
                <a16:creationId xmlns:a16="http://schemas.microsoft.com/office/drawing/2014/main" id="{9A162FAA-1BA1-4CAD-90C8-EA624DFEF9A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02283" y="5572343"/>
            <a:ext cx="983594" cy="640080"/>
          </a:xfrm>
          <a:prstGeom prst="rect">
            <a:avLst/>
          </a:prstGeom>
        </p:spPr>
      </p:pic>
      <p:pic>
        <p:nvPicPr>
          <p:cNvPr id="50" name="Picture 49">
            <a:extLst>
              <a:ext uri="{FF2B5EF4-FFF2-40B4-BE49-F238E27FC236}">
                <a16:creationId xmlns:a16="http://schemas.microsoft.com/office/drawing/2014/main" id="{D5B0FEDA-D1C1-463A-95BF-B7DAC8FE278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905" t="11250" r="6225" b="10001"/>
          <a:stretch/>
        </p:blipFill>
        <p:spPr>
          <a:xfrm>
            <a:off x="4972751" y="5565974"/>
            <a:ext cx="993246" cy="640080"/>
          </a:xfrm>
          <a:prstGeom prst="rect">
            <a:avLst/>
          </a:prstGeom>
          <a:solidFill>
            <a:schemeClr val="bg1"/>
          </a:solidFill>
        </p:spPr>
      </p:pic>
      <p:pic>
        <p:nvPicPr>
          <p:cNvPr id="51" name="Picture 50">
            <a:extLst>
              <a:ext uri="{FF2B5EF4-FFF2-40B4-BE49-F238E27FC236}">
                <a16:creationId xmlns:a16="http://schemas.microsoft.com/office/drawing/2014/main" id="{7245894D-936D-47D6-A2B6-50F540F97240}"/>
              </a:ext>
            </a:extLst>
          </p:cNvPr>
          <p:cNvPicPr>
            <a:picLocks noChangeAspect="1"/>
          </p:cNvPicPr>
          <p:nvPr/>
        </p:nvPicPr>
        <p:blipFill rotWithShape="1">
          <a:blip r:embed="rId9">
            <a:extLst>
              <a:ext uri="{28A0092B-C50C-407E-A947-70E740481C1C}">
                <a14:useLocalDpi xmlns:a14="http://schemas.microsoft.com/office/drawing/2010/main" val="0"/>
              </a:ext>
            </a:extLst>
          </a:blip>
          <a:srcRect l="23997" t="16876" r="24262" b="24372"/>
          <a:stretch/>
        </p:blipFill>
        <p:spPr>
          <a:xfrm>
            <a:off x="8205751" y="5545676"/>
            <a:ext cx="424542" cy="640080"/>
          </a:xfrm>
          <a:prstGeom prst="rect">
            <a:avLst/>
          </a:prstGeom>
        </p:spPr>
      </p:pic>
      <p:pic>
        <p:nvPicPr>
          <p:cNvPr id="52" name="Picture 51">
            <a:extLst>
              <a:ext uri="{FF2B5EF4-FFF2-40B4-BE49-F238E27FC236}">
                <a16:creationId xmlns:a16="http://schemas.microsoft.com/office/drawing/2014/main" id="{5786B6B1-4A82-437B-8B0F-4445B9D4CD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74313" y="5550094"/>
            <a:ext cx="1807908" cy="640080"/>
          </a:xfrm>
          <a:prstGeom prst="rect">
            <a:avLst/>
          </a:prstGeom>
        </p:spPr>
      </p:pic>
      <p:pic>
        <p:nvPicPr>
          <p:cNvPr id="53" name="Picture 52">
            <a:extLst>
              <a:ext uri="{FF2B5EF4-FFF2-40B4-BE49-F238E27FC236}">
                <a16:creationId xmlns:a16="http://schemas.microsoft.com/office/drawing/2014/main" id="{681B5742-71F9-4313-A343-B42421E146DC}"/>
              </a:ext>
            </a:extLst>
          </p:cNvPr>
          <p:cNvPicPr>
            <a:picLocks noChangeAspect="1"/>
          </p:cNvPicPr>
          <p:nvPr/>
        </p:nvPicPr>
        <p:blipFill>
          <a:blip r:embed="rId11"/>
          <a:stretch>
            <a:fillRect/>
          </a:stretch>
        </p:blipFill>
        <p:spPr>
          <a:xfrm>
            <a:off x="11028209" y="5641821"/>
            <a:ext cx="601024" cy="640080"/>
          </a:xfrm>
          <a:prstGeom prst="rect">
            <a:avLst/>
          </a:prstGeom>
          <a:solidFill>
            <a:schemeClr val="bg1"/>
          </a:solidFill>
        </p:spPr>
      </p:pic>
      <p:sp>
        <p:nvSpPr>
          <p:cNvPr id="54" name="Rectangle 53">
            <a:extLst>
              <a:ext uri="{FF2B5EF4-FFF2-40B4-BE49-F238E27FC236}">
                <a16:creationId xmlns:a16="http://schemas.microsoft.com/office/drawing/2014/main" id="{233FF6E1-7024-4633-94D1-8097A4DFBEE6}"/>
              </a:ext>
            </a:extLst>
          </p:cNvPr>
          <p:cNvSpPr/>
          <p:nvPr/>
        </p:nvSpPr>
        <p:spPr>
          <a:xfrm>
            <a:off x="8902481" y="5736403"/>
            <a:ext cx="2043893" cy="400110"/>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sng" strike="noStrike" kern="1200" cap="none" spc="0" normalizeH="0" baseline="0" noProof="0" dirty="0">
                <a:ln>
                  <a:noFill/>
                </a:ln>
                <a:solidFill>
                  <a:prstClr val="white"/>
                </a:solidFill>
                <a:effectLst/>
                <a:uLnTx/>
                <a:uFillTx/>
                <a:latin typeface="Calibri" panose="020F0502020204030204"/>
                <a:ea typeface="Calibri"/>
                <a:cs typeface="Times New Roman"/>
                <a:hlinkClick r:id="rId12"/>
              </a:rPr>
              <a:t>http://cern.ch/fcc</a:t>
            </a:r>
            <a:endParaRPr kumimoji="0" lang="en-GB" sz="20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235637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391FBDB-7EB9-4938-9216-4E6CAC1D0F3B}"/>
              </a:ext>
            </a:extLst>
          </p:cNvPr>
          <p:cNvSpPr>
            <a:spLocks noGrp="1"/>
          </p:cNvSpPr>
          <p:nvPr>
            <p:ph type="body" sz="quarter" idx="11"/>
          </p:nvPr>
        </p:nvSpPr>
        <p:spPr>
          <a:xfrm>
            <a:off x="335359" y="4489311"/>
            <a:ext cx="5364000" cy="283411"/>
          </a:xfrm>
        </p:spPr>
        <p:txBody>
          <a:bodyPr/>
          <a:lstStyle/>
          <a:p>
            <a:r>
              <a:rPr lang="en-GB" dirty="0"/>
              <a:t>Shaft depth:</a:t>
            </a:r>
          </a:p>
        </p:txBody>
      </p:sp>
      <p:pic>
        <p:nvPicPr>
          <p:cNvPr id="3" name="Picture 2">
            <a:extLst>
              <a:ext uri="{FF2B5EF4-FFF2-40B4-BE49-F238E27FC236}">
                <a16:creationId xmlns:a16="http://schemas.microsoft.com/office/drawing/2014/main" id="{6111FA0F-E9A1-4D38-9407-0FBE9B595478}"/>
              </a:ext>
            </a:extLst>
          </p:cNvPr>
          <p:cNvPicPr>
            <a:picLocks noChangeAspect="1"/>
          </p:cNvPicPr>
          <p:nvPr/>
        </p:nvPicPr>
        <p:blipFill>
          <a:blip r:embed="rId2"/>
          <a:stretch>
            <a:fillRect/>
          </a:stretch>
        </p:blipFill>
        <p:spPr>
          <a:xfrm>
            <a:off x="-1" y="970950"/>
            <a:ext cx="12192000" cy="2670848"/>
          </a:xfrm>
          <a:prstGeom prst="rect">
            <a:avLst/>
          </a:prstGeom>
        </p:spPr>
      </p:pic>
      <p:sp>
        <p:nvSpPr>
          <p:cNvPr id="15" name="TextBox 14">
            <a:extLst>
              <a:ext uri="{FF2B5EF4-FFF2-40B4-BE49-F238E27FC236}">
                <a16:creationId xmlns:a16="http://schemas.microsoft.com/office/drawing/2014/main" id="{422A9635-4562-4610-B217-1628FD7DDABD}"/>
              </a:ext>
            </a:extLst>
          </p:cNvPr>
          <p:cNvSpPr txBox="1"/>
          <p:nvPr/>
        </p:nvSpPr>
        <p:spPr>
          <a:xfrm>
            <a:off x="335359" y="4865810"/>
            <a:ext cx="1577947"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A: 202 m</a:t>
            </a:r>
          </a:p>
        </p:txBody>
      </p:sp>
      <p:sp>
        <p:nvSpPr>
          <p:cNvPr id="16" name="TextBox 15">
            <a:extLst>
              <a:ext uri="{FF2B5EF4-FFF2-40B4-BE49-F238E27FC236}">
                <a16:creationId xmlns:a16="http://schemas.microsoft.com/office/drawing/2014/main" id="{14A1C2AA-BD2F-4200-8267-012976E6BD17}"/>
              </a:ext>
            </a:extLst>
          </p:cNvPr>
          <p:cNvSpPr txBox="1"/>
          <p:nvPr/>
        </p:nvSpPr>
        <p:spPr>
          <a:xfrm>
            <a:off x="2963345" y="4867821"/>
            <a:ext cx="1070845"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D: 177 m</a:t>
            </a:r>
          </a:p>
        </p:txBody>
      </p:sp>
      <p:sp>
        <p:nvSpPr>
          <p:cNvPr id="17" name="TextBox 16">
            <a:extLst>
              <a:ext uri="{FF2B5EF4-FFF2-40B4-BE49-F238E27FC236}">
                <a16:creationId xmlns:a16="http://schemas.microsoft.com/office/drawing/2014/main" id="{640841FC-4EAD-4689-B052-F7796C786FD8}"/>
              </a:ext>
            </a:extLst>
          </p:cNvPr>
          <p:cNvSpPr txBox="1"/>
          <p:nvPr/>
        </p:nvSpPr>
        <p:spPr>
          <a:xfrm>
            <a:off x="5847116" y="4867821"/>
            <a:ext cx="1099496"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G: 228 m</a:t>
            </a:r>
          </a:p>
        </p:txBody>
      </p:sp>
      <p:sp>
        <p:nvSpPr>
          <p:cNvPr id="19" name="TextBox 18">
            <a:extLst>
              <a:ext uri="{FF2B5EF4-FFF2-40B4-BE49-F238E27FC236}">
                <a16:creationId xmlns:a16="http://schemas.microsoft.com/office/drawing/2014/main" id="{FE10B834-E66D-4B68-87B1-BCCB1B9C5C9D}"/>
              </a:ext>
            </a:extLst>
          </p:cNvPr>
          <p:cNvSpPr txBox="1"/>
          <p:nvPr/>
        </p:nvSpPr>
        <p:spPr>
          <a:xfrm>
            <a:off x="8740395" y="4858201"/>
            <a:ext cx="969872"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J: 251 m</a:t>
            </a:r>
          </a:p>
        </p:txBody>
      </p:sp>
      <p:sp>
        <p:nvSpPr>
          <p:cNvPr id="20" name="TextBox 19">
            <a:extLst>
              <a:ext uri="{FF2B5EF4-FFF2-40B4-BE49-F238E27FC236}">
                <a16:creationId xmlns:a16="http://schemas.microsoft.com/office/drawing/2014/main" id="{630412B8-D258-48ED-A851-B0083F0D85CC}"/>
              </a:ext>
            </a:extLst>
          </p:cNvPr>
          <p:cNvSpPr txBox="1"/>
          <p:nvPr/>
        </p:nvSpPr>
        <p:spPr>
          <a:xfrm>
            <a:off x="1657521" y="4858201"/>
            <a:ext cx="1070845"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B: 200 m</a:t>
            </a:r>
          </a:p>
        </p:txBody>
      </p:sp>
      <p:sp>
        <p:nvSpPr>
          <p:cNvPr id="21" name="TextBox 20">
            <a:extLst>
              <a:ext uri="{FF2B5EF4-FFF2-40B4-BE49-F238E27FC236}">
                <a16:creationId xmlns:a16="http://schemas.microsoft.com/office/drawing/2014/main" id="{FD9C7BD2-5E99-4654-8954-54B08DFEBB06}"/>
              </a:ext>
            </a:extLst>
          </p:cNvPr>
          <p:cNvSpPr txBox="1"/>
          <p:nvPr/>
        </p:nvSpPr>
        <p:spPr>
          <a:xfrm>
            <a:off x="4477212" y="4867821"/>
            <a:ext cx="969873"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F: 399 m</a:t>
            </a:r>
          </a:p>
        </p:txBody>
      </p:sp>
      <p:sp>
        <p:nvSpPr>
          <p:cNvPr id="22" name="TextBox 21">
            <a:extLst>
              <a:ext uri="{FF2B5EF4-FFF2-40B4-BE49-F238E27FC236}">
                <a16:creationId xmlns:a16="http://schemas.microsoft.com/office/drawing/2014/main" id="{77D3B58B-6FE8-4E84-9751-3E4CB095524F}"/>
              </a:ext>
            </a:extLst>
          </p:cNvPr>
          <p:cNvSpPr txBox="1"/>
          <p:nvPr/>
        </p:nvSpPr>
        <p:spPr>
          <a:xfrm>
            <a:off x="7207320" y="4858201"/>
            <a:ext cx="1133043"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H: 139 m</a:t>
            </a:r>
          </a:p>
        </p:txBody>
      </p:sp>
      <p:sp>
        <p:nvSpPr>
          <p:cNvPr id="23" name="TextBox 22">
            <a:extLst>
              <a:ext uri="{FF2B5EF4-FFF2-40B4-BE49-F238E27FC236}">
                <a16:creationId xmlns:a16="http://schemas.microsoft.com/office/drawing/2014/main" id="{DF333135-87AA-4288-AF8B-5053A74F51BF}"/>
              </a:ext>
            </a:extLst>
          </p:cNvPr>
          <p:cNvSpPr txBox="1"/>
          <p:nvPr/>
        </p:nvSpPr>
        <p:spPr>
          <a:xfrm>
            <a:off x="10004523" y="4867821"/>
            <a:ext cx="969872"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L: 253 m</a:t>
            </a:r>
          </a:p>
        </p:txBody>
      </p:sp>
      <p:cxnSp>
        <p:nvCxnSpPr>
          <p:cNvPr id="24" name="Straight Arrow Connector 23">
            <a:extLst>
              <a:ext uri="{FF2B5EF4-FFF2-40B4-BE49-F238E27FC236}">
                <a16:creationId xmlns:a16="http://schemas.microsoft.com/office/drawing/2014/main" id="{751D2012-306F-4573-B08B-9FB6607E9F20}"/>
              </a:ext>
            </a:extLst>
          </p:cNvPr>
          <p:cNvCxnSpPr>
            <a:cxnSpLocks/>
          </p:cNvCxnSpPr>
          <p:nvPr/>
        </p:nvCxnSpPr>
        <p:spPr>
          <a:xfrm flipH="1" flipV="1">
            <a:off x="1391477" y="3082597"/>
            <a:ext cx="192021" cy="607773"/>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FE4DB41-577F-463A-BEE4-7E4AFA4586E2}"/>
              </a:ext>
            </a:extLst>
          </p:cNvPr>
          <p:cNvSpPr txBox="1"/>
          <p:nvPr/>
        </p:nvSpPr>
        <p:spPr>
          <a:xfrm>
            <a:off x="1487487" y="3575253"/>
            <a:ext cx="2112235"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below Lake Geneva moraines</a:t>
            </a:r>
          </a:p>
        </p:txBody>
      </p:sp>
      <p:cxnSp>
        <p:nvCxnSpPr>
          <p:cNvPr id="26" name="Straight Arrow Connector 25">
            <a:extLst>
              <a:ext uri="{FF2B5EF4-FFF2-40B4-BE49-F238E27FC236}">
                <a16:creationId xmlns:a16="http://schemas.microsoft.com/office/drawing/2014/main" id="{9A3E7BFF-7D5D-41D6-91FA-709EB1841FA0}"/>
              </a:ext>
            </a:extLst>
          </p:cNvPr>
          <p:cNvCxnSpPr>
            <a:cxnSpLocks/>
          </p:cNvCxnSpPr>
          <p:nvPr/>
        </p:nvCxnSpPr>
        <p:spPr>
          <a:xfrm flipV="1">
            <a:off x="9471484" y="3034745"/>
            <a:ext cx="848984" cy="84828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E7D8A50-AF8D-434F-89DA-D2F35C2F64FA}"/>
              </a:ext>
            </a:extLst>
          </p:cNvPr>
          <p:cNvSpPr txBox="1"/>
          <p:nvPr/>
        </p:nvSpPr>
        <p:spPr>
          <a:xfrm>
            <a:off x="7359250" y="3757779"/>
            <a:ext cx="2112235" cy="584775"/>
          </a:xfrm>
          <a:prstGeom prst="rect">
            <a:avLst/>
          </a:prstGeom>
          <a:noFill/>
        </p:spPr>
        <p:txBody>
          <a:bodyPr wrap="square"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above limestone</a:t>
            </a:r>
          </a:p>
        </p:txBody>
      </p:sp>
      <p:cxnSp>
        <p:nvCxnSpPr>
          <p:cNvPr id="28" name="Straight Arrow Connector 27">
            <a:extLst>
              <a:ext uri="{FF2B5EF4-FFF2-40B4-BE49-F238E27FC236}">
                <a16:creationId xmlns:a16="http://schemas.microsoft.com/office/drawing/2014/main" id="{A12A4037-2D42-42D3-B3CF-27A774FF92DE}"/>
              </a:ext>
            </a:extLst>
          </p:cNvPr>
          <p:cNvCxnSpPr>
            <a:cxnSpLocks/>
            <a:stCxn id="29" idx="1"/>
          </p:cNvCxnSpPr>
          <p:nvPr/>
        </p:nvCxnSpPr>
        <p:spPr>
          <a:xfrm flipH="1">
            <a:off x="4751850" y="1612014"/>
            <a:ext cx="288032" cy="124521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8410526-2AA6-4C28-8BB2-B9CE57957329}"/>
              </a:ext>
            </a:extLst>
          </p:cNvPr>
          <p:cNvSpPr txBox="1"/>
          <p:nvPr/>
        </p:nvSpPr>
        <p:spPr>
          <a:xfrm>
            <a:off x="5039882" y="1196515"/>
            <a:ext cx="2112235" cy="830997"/>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inclined at 0.5% gradient to minimise depth of point F</a:t>
            </a:r>
          </a:p>
        </p:txBody>
      </p:sp>
      <p:cxnSp>
        <p:nvCxnSpPr>
          <p:cNvPr id="35" name="Straight Arrow Connector 34">
            <a:extLst>
              <a:ext uri="{FF2B5EF4-FFF2-40B4-BE49-F238E27FC236}">
                <a16:creationId xmlns:a16="http://schemas.microsoft.com/office/drawing/2014/main" id="{E2637AF4-2F06-41E8-8087-78E57A641A57}"/>
              </a:ext>
            </a:extLst>
          </p:cNvPr>
          <p:cNvCxnSpPr>
            <a:cxnSpLocks/>
            <a:stCxn id="36" idx="1"/>
          </p:cNvCxnSpPr>
          <p:nvPr/>
        </p:nvCxnSpPr>
        <p:spPr>
          <a:xfrm flipH="1">
            <a:off x="6894575" y="1485557"/>
            <a:ext cx="545573" cy="116791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274D8B6C-4B66-4781-A9BB-E25308DC8C31}"/>
              </a:ext>
            </a:extLst>
          </p:cNvPr>
          <p:cNvSpPr txBox="1"/>
          <p:nvPr/>
        </p:nvSpPr>
        <p:spPr>
          <a:xfrm>
            <a:off x="7440148" y="1193169"/>
            <a:ext cx="2228776"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Limestone unavoidable between G-H</a:t>
            </a:r>
          </a:p>
        </p:txBody>
      </p:sp>
      <p:sp>
        <p:nvSpPr>
          <p:cNvPr id="30" name="Title 1">
            <a:extLst>
              <a:ext uri="{FF2B5EF4-FFF2-40B4-BE49-F238E27FC236}">
                <a16:creationId xmlns:a16="http://schemas.microsoft.com/office/drawing/2014/main" id="{FC2E4071-1001-4609-AD95-BC154F26D17C}"/>
              </a:ext>
            </a:extLst>
          </p:cNvPr>
          <p:cNvSpPr txBox="1">
            <a:spLocks/>
          </p:cNvSpPr>
          <p:nvPr/>
        </p:nvSpPr>
        <p:spPr>
          <a:xfrm>
            <a:off x="0" y="0"/>
            <a:ext cx="12191999"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1200" cap="none" spc="0" normalizeH="0" baseline="0" noProof="0" dirty="0">
                <a:ln>
                  <a:noFill/>
                </a:ln>
                <a:solidFill>
                  <a:srgbClr val="FFFF00"/>
                </a:solidFill>
                <a:effectLst/>
                <a:uLnTx/>
                <a:uFillTx/>
                <a:latin typeface="Arial"/>
                <a:ea typeface="+mj-ea"/>
                <a:cs typeface="+mj-cs"/>
              </a:rPr>
              <a:t>FCC Long Section – PA31-1.0</a:t>
            </a:r>
            <a:endParaRPr kumimoji="0" lang="en-GB"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31" name="Picture 30" descr="A picture containing icon&#10;&#10;Description automatically generated">
            <a:extLst>
              <a:ext uri="{FF2B5EF4-FFF2-40B4-BE49-F238E27FC236}">
                <a16:creationId xmlns:a16="http://schemas.microsoft.com/office/drawing/2014/main" id="{318CDD3D-4BC9-48C2-8CE8-B624BA58BE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25" y="107462"/>
            <a:ext cx="1474228" cy="498389"/>
          </a:xfrm>
          <a:prstGeom prst="rect">
            <a:avLst/>
          </a:prstGeom>
        </p:spPr>
      </p:pic>
      <p:sp>
        <p:nvSpPr>
          <p:cNvPr id="14" name="Textfeld 3">
            <a:extLst>
              <a:ext uri="{FF2B5EF4-FFF2-40B4-BE49-F238E27FC236}">
                <a16:creationId xmlns:a16="http://schemas.microsoft.com/office/drawing/2014/main" id="{1F95A088-72B7-E24B-9D1D-7315D98F74D0}"/>
              </a:ext>
            </a:extLst>
          </p:cNvPr>
          <p:cNvSpPr txBox="1"/>
          <p:nvPr/>
        </p:nvSpPr>
        <p:spPr>
          <a:xfrm>
            <a:off x="9408211" y="5969807"/>
            <a:ext cx="2718000" cy="307707"/>
          </a:xfrm>
          <a:prstGeom prst="rect">
            <a:avLst/>
          </a:prstGeom>
          <a:solidFill>
            <a:schemeClr val="accent6">
              <a:lumMod val="10000"/>
              <a:lumOff val="90000"/>
            </a:schemeClr>
          </a:solidFill>
        </p:spPr>
        <p:txBody>
          <a:bodyPr wrap="square" rtlCol="0">
            <a:noAutofit/>
          </a:bodyPr>
          <a:lstStyle/>
          <a:p>
            <a:pPr marL="0" marR="0" lvl="0" indent="0" algn="ctr" defTabSz="914280" rtl="0" eaLnBrk="1" fontAlgn="auto" latinLnBrk="0" hangingPunct="1">
              <a:lnSpc>
                <a:spcPts val="1651"/>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John Osborne</a:t>
            </a:r>
            <a:endParaRPr kumimoji="0" lang="de-AT" sz="18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509110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4D43B6A-E24D-48CE-AF65-9E9A7E54B89F}"/>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6" name="Title 1">
            <a:extLst>
              <a:ext uri="{FF2B5EF4-FFF2-40B4-BE49-F238E27FC236}">
                <a16:creationId xmlns:a16="http://schemas.microsoft.com/office/drawing/2014/main" id="{3D407F85-19CD-44E8-AC0B-C0186C1C1D02}"/>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GB" sz="3200" b="1" i="0" u="none" strike="noStrike" kern="0" cap="none" spc="0" normalizeH="0" baseline="0" noProof="0" dirty="0">
                <a:ln>
                  <a:noFill/>
                </a:ln>
                <a:solidFill>
                  <a:srgbClr val="FFFF00"/>
                </a:solidFill>
                <a:effectLst/>
                <a:uLnTx/>
                <a:uFillTx/>
                <a:latin typeface="Arial"/>
                <a:ea typeface="+mj-ea"/>
                <a:cs typeface="+mj-cs"/>
              </a:rPr>
              <a:t>p</a:t>
            </a:r>
            <a:r>
              <a:rPr kumimoji="0" lang="en-GB" sz="3200" b="1" i="0" u="none" strike="noStrike" kern="0" cap="none" spc="0" normalizeH="0" baseline="0" noProof="0" dirty="0" err="1">
                <a:ln>
                  <a:noFill/>
                </a:ln>
                <a:solidFill>
                  <a:srgbClr val="FFFF00"/>
                </a:solidFill>
                <a:effectLst/>
                <a:uLnTx/>
                <a:uFillTx/>
                <a:latin typeface="Arial"/>
                <a:ea typeface="+mj-ea"/>
                <a:cs typeface="+mj-cs"/>
              </a:rPr>
              <a:t>lans</a:t>
            </a:r>
            <a:r>
              <a:rPr kumimoji="0" lang="en-GB" sz="3200" b="1" i="0" u="none" strike="noStrike" kern="0" cap="none" spc="0" normalizeH="0" baseline="0" noProof="0" dirty="0">
                <a:ln>
                  <a:noFill/>
                </a:ln>
                <a:solidFill>
                  <a:srgbClr val="FFFF00"/>
                </a:solidFill>
                <a:effectLst/>
                <a:uLnTx/>
                <a:uFillTx/>
                <a:latin typeface="Arial"/>
                <a:ea typeface="+mj-ea"/>
                <a:cs typeface="+mj-cs"/>
              </a:rPr>
              <a:t> for high-risk area site investigations</a:t>
            </a:r>
            <a:endParaRPr kumimoji="0" lang="en-US" sz="3000"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A1EA3FD1-ECE7-4B37-8F66-F047E7E0E4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4" name="ZoneTexte 19">
            <a:extLst>
              <a:ext uri="{FF2B5EF4-FFF2-40B4-BE49-F238E27FC236}">
                <a16:creationId xmlns:a16="http://schemas.microsoft.com/office/drawing/2014/main" id="{50CCACE1-A742-4CAC-8182-C6382FFFBFB3}"/>
              </a:ext>
            </a:extLst>
          </p:cNvPr>
          <p:cNvSpPr txBox="1"/>
          <p:nvPr/>
        </p:nvSpPr>
        <p:spPr>
          <a:xfrm>
            <a:off x="5951984" y="764704"/>
            <a:ext cx="5981444" cy="5509200"/>
          </a:xfrm>
          <a:prstGeom prst="rect">
            <a:avLst/>
          </a:prstGeom>
          <a:noFill/>
        </p:spPr>
        <p:txBody>
          <a:bodyPr wrap="square">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Jura, </a:t>
            </a: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Vuache</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(3 Areas)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Top of limestone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Karstification and filling-in at the tunnel depth</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Water pressure</a:t>
            </a:r>
          </a:p>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Lake, Rhône, </a:t>
            </a: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Arve</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and </a:t>
            </a: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Usses</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Valley (4 Areas)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Top of the molasse</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Quaternary soft grounds, water bearing layers</a:t>
            </a:r>
          </a:p>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Mandallaz</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(1 Areas)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Water pressure at the tunnel level</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Karstification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Bornes</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(1 Area)</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High overburden molasse properties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Thrust zones</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Site investigations planned for 2024 – 2025: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~40-50 drillings, some 100 km of seismic lines</a:t>
            </a:r>
            <a:endParaRPr kumimoji="0" lang="en-US" sz="16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p:txBody>
      </p:sp>
      <p:pic>
        <p:nvPicPr>
          <p:cNvPr id="15" name="Image 2">
            <a:extLst>
              <a:ext uri="{FF2B5EF4-FFF2-40B4-BE49-F238E27FC236}">
                <a16:creationId xmlns:a16="http://schemas.microsoft.com/office/drawing/2014/main" id="{54280D0C-D88E-434A-AC66-232FD0F31EBF}"/>
              </a:ext>
            </a:extLst>
          </p:cNvPr>
          <p:cNvPicPr>
            <a:picLocks noChangeAspect="1"/>
          </p:cNvPicPr>
          <p:nvPr/>
        </p:nvPicPr>
        <p:blipFill rotWithShape="1">
          <a:blip r:embed="rId3"/>
          <a:srcRect l="41337" t="22001" r="19060" b="14656"/>
          <a:stretch/>
        </p:blipFill>
        <p:spPr>
          <a:xfrm>
            <a:off x="9228" y="783754"/>
            <a:ext cx="5981444" cy="5381550"/>
          </a:xfrm>
          <a:prstGeom prst="rect">
            <a:avLst/>
          </a:prstGeom>
        </p:spPr>
      </p:pic>
    </p:spTree>
    <p:extLst>
      <p:ext uri="{BB962C8B-B14F-4D97-AF65-F5344CB8AC3E}">
        <p14:creationId xmlns:p14="http://schemas.microsoft.com/office/powerpoint/2010/main" val="3463845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4D43B6A-E24D-48CE-AF65-9E9A7E54B89F}"/>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6" name="Title 1">
            <a:extLst>
              <a:ext uri="{FF2B5EF4-FFF2-40B4-BE49-F238E27FC236}">
                <a16:creationId xmlns:a16="http://schemas.microsoft.com/office/drawing/2014/main" id="{3D407F85-19CD-44E8-AC0B-C0186C1C1D02}"/>
              </a:ext>
            </a:extLst>
          </p:cNvPr>
          <p:cNvSpPr txBox="1">
            <a:spLocks/>
          </p:cNvSpPr>
          <p:nvPr/>
        </p:nvSpPr>
        <p:spPr>
          <a:xfrm>
            <a:off x="0" y="-1"/>
            <a:ext cx="12192000" cy="95955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GB" sz="3200" b="1" i="0" u="none" strike="noStrike" kern="0" cap="none" spc="0" normalizeH="0" baseline="0" noProof="0" dirty="0">
                <a:ln>
                  <a:noFill/>
                </a:ln>
                <a:solidFill>
                  <a:srgbClr val="FFFF00"/>
                </a:solidFill>
                <a:effectLst/>
                <a:uLnTx/>
                <a:uFillTx/>
                <a:latin typeface="Arial"/>
                <a:ea typeface="+mj-ea"/>
                <a:cs typeface="+mj-cs"/>
              </a:rPr>
              <a:t>             Mining the future – excavation material reuse</a:t>
            </a:r>
            <a:endParaRPr kumimoji="0" lang="en-US" sz="3000"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sp>
        <p:nvSpPr>
          <p:cNvPr id="3" name="Inhaltsplatzhalter 1">
            <a:extLst>
              <a:ext uri="{FF2B5EF4-FFF2-40B4-BE49-F238E27FC236}">
                <a16:creationId xmlns:a16="http://schemas.microsoft.com/office/drawing/2014/main" id="{96947EE0-ADFA-B86F-319E-7208232EDFFB}"/>
              </a:ext>
            </a:extLst>
          </p:cNvPr>
          <p:cNvSpPr txBox="1">
            <a:spLocks/>
          </p:cNvSpPr>
          <p:nvPr/>
        </p:nvSpPr>
        <p:spPr>
          <a:xfrm>
            <a:off x="-312712" y="1031565"/>
            <a:ext cx="5472608" cy="5277755"/>
          </a:xfrm>
          <a:prstGeom prst="rect">
            <a:avLst/>
          </a:prstGeom>
        </p:spPr>
        <p:txBody>
          <a:bodyPr>
            <a:norm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r>
              <a:rPr lang="de-AT" sz="1600" b="1" dirty="0">
                <a:solidFill>
                  <a:srgbClr val="00664D"/>
                </a:solidFill>
              </a:rPr>
              <a:t>AMBERG Konsortium:</a:t>
            </a:r>
            <a:r>
              <a:rPr lang="de-AT" sz="1600" dirty="0"/>
              <a:t> In-situ </a:t>
            </a:r>
            <a:r>
              <a:rPr lang="de-AT" sz="1600" dirty="0" err="1"/>
              <a:t>characterisation</a:t>
            </a:r>
            <a:r>
              <a:rPr lang="de-AT" sz="1600" dirty="0"/>
              <a:t> (</a:t>
            </a:r>
            <a:r>
              <a:rPr lang="de-AT" sz="1600" dirty="0" err="1"/>
              <a:t>Crossbelt</a:t>
            </a:r>
            <a:r>
              <a:rPr lang="de-AT" sz="1600" dirty="0"/>
              <a:t> </a:t>
            </a:r>
            <a:r>
              <a:rPr lang="de-AT" sz="1600" dirty="0" err="1"/>
              <a:t>elemental</a:t>
            </a:r>
            <a:r>
              <a:rPr lang="de-AT" sz="1600" dirty="0"/>
              <a:t> </a:t>
            </a:r>
            <a:r>
              <a:rPr lang="de-AT" sz="1600" dirty="0" err="1"/>
              <a:t>analyzer</a:t>
            </a:r>
            <a:r>
              <a:rPr lang="de-AT" sz="1600" dirty="0"/>
              <a:t>) and </a:t>
            </a:r>
            <a:r>
              <a:rPr lang="de-AT" sz="1600" dirty="0" err="1"/>
              <a:t>preparation</a:t>
            </a:r>
            <a:r>
              <a:rPr lang="de-AT" sz="1600" dirty="0"/>
              <a:t> for </a:t>
            </a:r>
            <a:r>
              <a:rPr lang="de-AT" sz="1600" dirty="0" err="1"/>
              <a:t>use</a:t>
            </a:r>
            <a:r>
              <a:rPr lang="de-AT" sz="1600" dirty="0"/>
              <a:t> </a:t>
            </a:r>
            <a:r>
              <a:rPr lang="de-AT" sz="1600" dirty="0" err="1"/>
              <a:t>as</a:t>
            </a:r>
            <a:r>
              <a:rPr lang="de-AT" sz="1600" dirty="0"/>
              <a:t> </a:t>
            </a:r>
            <a:r>
              <a:rPr lang="de-AT" sz="1600" dirty="0" err="1"/>
              <a:t>construction</a:t>
            </a:r>
            <a:r>
              <a:rPr lang="de-AT" sz="1600" dirty="0"/>
              <a:t> material on </a:t>
            </a:r>
            <a:r>
              <a:rPr lang="de-AT" sz="1600" dirty="0" err="1"/>
              <a:t>site</a:t>
            </a:r>
            <a:r>
              <a:rPr lang="de-AT" sz="1600" dirty="0"/>
              <a:t> (Spritzbeton, Bindemittel aus Bio-Mineralstoffen), Production </a:t>
            </a:r>
            <a:r>
              <a:rPr lang="de-AT" sz="1600" dirty="0" err="1"/>
              <a:t>of</a:t>
            </a:r>
            <a:r>
              <a:rPr lang="de-AT" sz="1600" dirty="0"/>
              <a:t> </a:t>
            </a:r>
            <a:r>
              <a:rPr lang="de-AT" sz="1600" dirty="0" err="1"/>
              <a:t>construction</a:t>
            </a:r>
            <a:r>
              <a:rPr lang="de-AT" sz="1600" dirty="0"/>
              <a:t> </a:t>
            </a:r>
            <a:r>
              <a:rPr lang="de-AT" sz="1600" dirty="0" err="1"/>
              <a:t>elements</a:t>
            </a:r>
            <a:r>
              <a:rPr lang="de-AT" sz="1600" dirty="0"/>
              <a:t> </a:t>
            </a:r>
            <a:r>
              <a:rPr lang="de-AT" sz="1600" dirty="0" err="1"/>
              <a:t>withouth</a:t>
            </a:r>
            <a:r>
              <a:rPr lang="de-AT" sz="1600" dirty="0"/>
              <a:t> </a:t>
            </a:r>
            <a:r>
              <a:rPr lang="de-AT" sz="1600" dirty="0" err="1"/>
              <a:t>cement</a:t>
            </a:r>
            <a:r>
              <a:rPr lang="de-AT" sz="1600" dirty="0"/>
              <a:t>/</a:t>
            </a:r>
            <a:r>
              <a:rPr lang="de-AT" sz="1600" dirty="0" err="1"/>
              <a:t>concrete</a:t>
            </a:r>
            <a:r>
              <a:rPr lang="de-AT" sz="1600" dirty="0"/>
              <a:t>. </a:t>
            </a:r>
          </a:p>
          <a:p>
            <a:pPr algn="just"/>
            <a:r>
              <a:rPr lang="de-AT" sz="1600" b="1" dirty="0">
                <a:solidFill>
                  <a:srgbClr val="00664D"/>
                </a:solidFill>
              </a:rPr>
              <a:t>BG Konsortium: </a:t>
            </a:r>
            <a:r>
              <a:rPr lang="de-AT" sz="1600" dirty="0"/>
              <a:t>Online-analysis and </a:t>
            </a:r>
            <a:r>
              <a:rPr lang="de-AT" sz="1600" dirty="0" err="1"/>
              <a:t>preparation</a:t>
            </a:r>
            <a:r>
              <a:rPr lang="de-AT" sz="1600" dirty="0"/>
              <a:t> </a:t>
            </a:r>
            <a:r>
              <a:rPr lang="de-AT" sz="1600" dirty="0" err="1"/>
              <a:t>of</a:t>
            </a:r>
            <a:r>
              <a:rPr lang="de-AT" sz="1600" dirty="0"/>
              <a:t> Molasse for </a:t>
            </a:r>
            <a:r>
              <a:rPr lang="de-AT" sz="1600" dirty="0" err="1"/>
              <a:t>construction</a:t>
            </a:r>
            <a:r>
              <a:rPr lang="de-AT" sz="1600" dirty="0"/>
              <a:t> </a:t>
            </a:r>
            <a:r>
              <a:rPr lang="de-AT" sz="1600" dirty="0" err="1"/>
              <a:t>elements</a:t>
            </a:r>
            <a:r>
              <a:rPr lang="de-AT" sz="1600" dirty="0"/>
              <a:t> </a:t>
            </a:r>
            <a:r>
              <a:rPr lang="de-AT" sz="1600" dirty="0" err="1"/>
              <a:t>from</a:t>
            </a:r>
            <a:r>
              <a:rPr lang="de-AT" sz="1600" dirty="0"/>
              <a:t> </a:t>
            </a:r>
            <a:r>
              <a:rPr lang="de-AT" sz="1600" dirty="0" err="1"/>
              <a:t>sandstone</a:t>
            </a:r>
            <a:r>
              <a:rPr lang="de-AT" sz="1600" dirty="0"/>
              <a:t>, </a:t>
            </a:r>
            <a:r>
              <a:rPr lang="de-AT" sz="1600" dirty="0" err="1"/>
              <a:t>sabd</a:t>
            </a:r>
            <a:r>
              <a:rPr lang="de-AT" sz="1600" dirty="0"/>
              <a:t>, </a:t>
            </a:r>
            <a:r>
              <a:rPr lang="de-AT" sz="1600" dirty="0" err="1"/>
              <a:t>filing</a:t>
            </a:r>
            <a:r>
              <a:rPr lang="de-AT" sz="1600" dirty="0"/>
              <a:t> material for </a:t>
            </a:r>
            <a:r>
              <a:rPr lang="de-AT" sz="1600" dirty="0" err="1"/>
              <a:t>concrete</a:t>
            </a:r>
            <a:r>
              <a:rPr lang="de-AT" sz="1600" dirty="0"/>
              <a:t>, </a:t>
            </a:r>
            <a:r>
              <a:rPr lang="de-AT" sz="1600" dirty="0" err="1"/>
              <a:t>low-carbon</a:t>
            </a:r>
            <a:r>
              <a:rPr lang="de-AT" sz="1600" dirty="0"/>
              <a:t> </a:t>
            </a:r>
            <a:r>
              <a:rPr lang="de-AT" sz="1600" dirty="0" err="1"/>
              <a:t>concrete</a:t>
            </a:r>
            <a:r>
              <a:rPr lang="de-AT" sz="1600" dirty="0"/>
              <a:t>, </a:t>
            </a:r>
            <a:r>
              <a:rPr lang="de-AT" sz="1600" dirty="0" err="1"/>
              <a:t>terra</a:t>
            </a:r>
            <a:r>
              <a:rPr lang="de-AT" sz="1600" dirty="0"/>
              <a:t> </a:t>
            </a:r>
            <a:r>
              <a:rPr lang="de-AT" sz="1600" dirty="0" err="1"/>
              <a:t>cotta</a:t>
            </a:r>
            <a:r>
              <a:rPr lang="de-AT" sz="1600" dirty="0"/>
              <a:t> </a:t>
            </a:r>
            <a:r>
              <a:rPr lang="de-AT" sz="1600" dirty="0" err="1"/>
              <a:t>bricks</a:t>
            </a:r>
            <a:r>
              <a:rPr lang="de-AT" sz="1600" dirty="0"/>
              <a:t>, etc. </a:t>
            </a:r>
          </a:p>
          <a:p>
            <a:pPr algn="just"/>
            <a:r>
              <a:rPr lang="de-AT" sz="1600" b="1" dirty="0">
                <a:solidFill>
                  <a:srgbClr val="00664D"/>
                </a:solidFill>
              </a:rPr>
              <a:t>ARCADIS Konsortium:</a:t>
            </a:r>
            <a:r>
              <a:rPr lang="de-AT" sz="1600" dirty="0"/>
              <a:t> Molasse </a:t>
            </a:r>
            <a:r>
              <a:rPr lang="de-AT" sz="1600" dirty="0" err="1"/>
              <a:t>combined</a:t>
            </a:r>
            <a:r>
              <a:rPr lang="de-AT" sz="1600" dirty="0"/>
              <a:t> </a:t>
            </a:r>
            <a:r>
              <a:rPr lang="de-AT" sz="1600" dirty="0" err="1"/>
              <a:t>with</a:t>
            </a:r>
            <a:r>
              <a:rPr lang="de-AT" sz="1600" dirty="0"/>
              <a:t> </a:t>
            </a:r>
            <a:r>
              <a:rPr lang="de-AT" sz="1600" dirty="0" err="1"/>
              <a:t>some</a:t>
            </a:r>
            <a:r>
              <a:rPr lang="de-AT" sz="1600" dirty="0"/>
              <a:t> </a:t>
            </a:r>
            <a:r>
              <a:rPr lang="de-AT" sz="1600" dirty="0" err="1"/>
              <a:t>stabilisation</a:t>
            </a:r>
            <a:r>
              <a:rPr lang="de-AT" sz="1600" dirty="0"/>
              <a:t> material for </a:t>
            </a:r>
            <a:r>
              <a:rPr lang="de-AT" sz="1600" dirty="0" err="1"/>
              <a:t>production</a:t>
            </a:r>
            <a:r>
              <a:rPr lang="de-AT" sz="1600" dirty="0"/>
              <a:t> </a:t>
            </a:r>
            <a:r>
              <a:rPr lang="de-AT" sz="1600" dirty="0" err="1"/>
              <a:t>of</a:t>
            </a:r>
            <a:r>
              <a:rPr lang="de-AT" sz="1600" dirty="0"/>
              <a:t> </a:t>
            </a:r>
            <a:r>
              <a:rPr lang="de-AT" sz="1600" dirty="0" err="1"/>
              <a:t>construction</a:t>
            </a:r>
            <a:r>
              <a:rPr lang="de-AT" sz="1600" dirty="0"/>
              <a:t> </a:t>
            </a:r>
            <a:r>
              <a:rPr lang="de-AT" sz="1600" dirty="0" err="1"/>
              <a:t>bricks</a:t>
            </a:r>
            <a:r>
              <a:rPr lang="de-AT" sz="1600" dirty="0"/>
              <a:t> via high </a:t>
            </a:r>
            <a:r>
              <a:rPr lang="de-AT" sz="1600" dirty="0" err="1"/>
              <a:t>mechanical</a:t>
            </a:r>
            <a:r>
              <a:rPr lang="de-AT" sz="1600" dirty="0"/>
              <a:t> </a:t>
            </a:r>
            <a:r>
              <a:rPr lang="de-AT" sz="1600" dirty="0" err="1"/>
              <a:t>pressure</a:t>
            </a:r>
            <a:r>
              <a:rPr lang="de-AT" sz="1600" dirty="0"/>
              <a:t>.  </a:t>
            </a:r>
            <a:r>
              <a:rPr lang="de-AT" sz="1600" dirty="0" err="1"/>
              <a:t>Replacing</a:t>
            </a:r>
            <a:r>
              <a:rPr lang="de-AT" sz="1600" dirty="0"/>
              <a:t> high-</a:t>
            </a:r>
            <a:r>
              <a:rPr lang="de-AT" sz="1600" dirty="0" err="1"/>
              <a:t>carbon</a:t>
            </a:r>
            <a:r>
              <a:rPr lang="de-AT" sz="1600" dirty="0"/>
              <a:t>  </a:t>
            </a:r>
            <a:r>
              <a:rPr lang="de-AT" sz="1600" dirty="0" err="1"/>
              <a:t>construction</a:t>
            </a:r>
            <a:r>
              <a:rPr lang="de-AT" sz="1600" dirty="0"/>
              <a:t> </a:t>
            </a:r>
            <a:r>
              <a:rPr lang="de-AT" sz="1600" dirty="0" err="1"/>
              <a:t>materials</a:t>
            </a:r>
            <a:r>
              <a:rPr lang="de-AT" sz="1600" dirty="0"/>
              <a:t>. Mobile </a:t>
            </a:r>
            <a:r>
              <a:rPr lang="de-AT" sz="1600" dirty="0" err="1"/>
              <a:t>production</a:t>
            </a:r>
            <a:r>
              <a:rPr lang="de-AT" sz="1600" dirty="0"/>
              <a:t> plants </a:t>
            </a:r>
            <a:r>
              <a:rPr lang="de-AT" sz="1600" dirty="0" err="1"/>
              <a:t>directly</a:t>
            </a:r>
            <a:r>
              <a:rPr lang="de-AT" sz="1600" dirty="0"/>
              <a:t> on </a:t>
            </a:r>
            <a:r>
              <a:rPr lang="de-AT" sz="1600" dirty="0" err="1"/>
              <a:t>site</a:t>
            </a:r>
            <a:r>
              <a:rPr lang="de-AT" sz="1600" dirty="0"/>
              <a:t>. </a:t>
            </a:r>
          </a:p>
          <a:p>
            <a:pPr algn="just"/>
            <a:r>
              <a:rPr lang="de-AT" sz="1600" b="1" dirty="0">
                <a:solidFill>
                  <a:srgbClr val="00664D"/>
                </a:solidFill>
              </a:rPr>
              <a:t>EDAPHOS Konsortium: </a:t>
            </a:r>
            <a:r>
              <a:rPr lang="de-AT" sz="1600" dirty="0" err="1"/>
              <a:t>Combining</a:t>
            </a:r>
            <a:r>
              <a:rPr lang="de-AT" sz="1600" dirty="0"/>
              <a:t> </a:t>
            </a:r>
            <a:r>
              <a:rPr lang="de-AT" sz="1600" dirty="0" err="1"/>
              <a:t>mineral</a:t>
            </a:r>
            <a:r>
              <a:rPr lang="de-AT" sz="1600" dirty="0"/>
              <a:t> (Molasse) material and </a:t>
            </a:r>
            <a:r>
              <a:rPr lang="de-AT" sz="1600" dirty="0" err="1"/>
              <a:t>organic</a:t>
            </a:r>
            <a:r>
              <a:rPr lang="de-AT" sz="1600" dirty="0"/>
              <a:t> material to </a:t>
            </a:r>
            <a:r>
              <a:rPr lang="de-AT" sz="1600" dirty="0" err="1"/>
              <a:t>produce</a:t>
            </a:r>
            <a:r>
              <a:rPr lang="de-AT" sz="1600" dirty="0"/>
              <a:t> fertile </a:t>
            </a:r>
            <a:r>
              <a:rPr lang="de-AT" sz="1600" dirty="0" err="1"/>
              <a:t>soil</a:t>
            </a:r>
            <a:r>
              <a:rPr lang="de-AT" sz="1600" dirty="0"/>
              <a:t> </a:t>
            </a:r>
            <a:r>
              <a:rPr lang="de-AT" sz="1600" dirty="0" err="1"/>
              <a:t>with</a:t>
            </a:r>
            <a:r>
              <a:rPr lang="de-AT" sz="1600" dirty="0"/>
              <a:t> on-site </a:t>
            </a:r>
            <a:r>
              <a:rPr lang="de-AT" sz="1600" dirty="0" err="1"/>
              <a:t>production</a:t>
            </a:r>
            <a:r>
              <a:rPr lang="de-AT" sz="1600" dirty="0"/>
              <a:t> plants </a:t>
            </a:r>
            <a:r>
              <a:rPr lang="de-AT" sz="1600" dirty="0" err="1"/>
              <a:t>by</a:t>
            </a:r>
            <a:r>
              <a:rPr lang="de-AT" sz="1600" dirty="0"/>
              <a:t> </a:t>
            </a:r>
            <a:r>
              <a:rPr lang="de-AT" sz="1600" dirty="0" err="1"/>
              <a:t>using</a:t>
            </a:r>
            <a:r>
              <a:rPr lang="de-AT" sz="1600" dirty="0"/>
              <a:t> </a:t>
            </a:r>
            <a:r>
              <a:rPr lang="de-AT" sz="1600" dirty="0" err="1"/>
              <a:t>mikrobiology</a:t>
            </a:r>
            <a:r>
              <a:rPr lang="de-AT" sz="1600" dirty="0"/>
              <a:t> to </a:t>
            </a:r>
            <a:r>
              <a:rPr lang="de-AT" sz="1600" dirty="0" err="1"/>
              <a:t>accelerate</a:t>
            </a:r>
            <a:r>
              <a:rPr lang="de-AT" sz="1600" dirty="0"/>
              <a:t> </a:t>
            </a:r>
            <a:r>
              <a:rPr lang="de-AT" sz="1600" dirty="0" err="1"/>
              <a:t>humus</a:t>
            </a:r>
            <a:r>
              <a:rPr lang="de-AT" sz="1600" dirty="0"/>
              <a:t> </a:t>
            </a:r>
            <a:r>
              <a:rPr lang="de-AT" sz="1600" dirty="0" err="1"/>
              <a:t>creation</a:t>
            </a:r>
            <a:r>
              <a:rPr lang="de-AT" sz="1600" dirty="0"/>
              <a:t>. Fertile </a:t>
            </a:r>
            <a:r>
              <a:rPr lang="de-AT" sz="1600" dirty="0" err="1"/>
              <a:t>soil</a:t>
            </a:r>
            <a:r>
              <a:rPr lang="de-AT" sz="1600" dirty="0"/>
              <a:t> </a:t>
            </a:r>
            <a:r>
              <a:rPr lang="de-AT" sz="1600" dirty="0" err="1"/>
              <a:t>as</a:t>
            </a:r>
            <a:r>
              <a:rPr lang="de-AT" sz="1600" dirty="0"/>
              <a:t> top </a:t>
            </a:r>
            <a:r>
              <a:rPr lang="de-AT" sz="1600" dirty="0" err="1"/>
              <a:t>layer</a:t>
            </a:r>
            <a:r>
              <a:rPr lang="de-AT" sz="1600" dirty="0"/>
              <a:t> for </a:t>
            </a:r>
            <a:r>
              <a:rPr lang="de-AT" sz="1600" dirty="0" err="1"/>
              <a:t>agricultural</a:t>
            </a:r>
            <a:r>
              <a:rPr lang="de-AT" sz="1600" dirty="0"/>
              <a:t> </a:t>
            </a:r>
            <a:r>
              <a:rPr lang="de-AT" sz="1600" dirty="0" err="1"/>
              <a:t>use</a:t>
            </a:r>
            <a:r>
              <a:rPr lang="de-AT" sz="1600" dirty="0"/>
              <a:t>, </a:t>
            </a:r>
            <a:r>
              <a:rPr lang="de-AT" sz="1600" dirty="0" err="1"/>
              <a:t>recultivation</a:t>
            </a:r>
            <a:r>
              <a:rPr lang="de-AT" sz="1600" dirty="0"/>
              <a:t>. </a:t>
            </a:r>
          </a:p>
          <a:p>
            <a:pPr algn="just"/>
            <a:endParaRPr lang="de-AT" sz="1600" dirty="0"/>
          </a:p>
          <a:p>
            <a:pPr algn="just"/>
            <a:endParaRPr lang="de-AT" sz="1600" dirty="0"/>
          </a:p>
        </p:txBody>
      </p:sp>
      <p:pic>
        <p:nvPicPr>
          <p:cNvPr id="5" name="Picture 4">
            <a:extLst>
              <a:ext uri="{FF2B5EF4-FFF2-40B4-BE49-F238E27FC236}">
                <a16:creationId xmlns:a16="http://schemas.microsoft.com/office/drawing/2014/main" id="{1A734244-CF7F-DC47-D730-CC8664A7C260}"/>
              </a:ext>
            </a:extLst>
          </p:cNvPr>
          <p:cNvPicPr>
            <a:picLocks noChangeAspect="1"/>
          </p:cNvPicPr>
          <p:nvPr/>
        </p:nvPicPr>
        <p:blipFill>
          <a:blip r:embed="rId2"/>
          <a:stretch>
            <a:fillRect/>
          </a:stretch>
        </p:blipFill>
        <p:spPr>
          <a:xfrm>
            <a:off x="5157735" y="1031565"/>
            <a:ext cx="7012230" cy="5112568"/>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A6FB8E5D-C36B-9A3E-35C6-A9FE235845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Tree>
    <p:extLst>
      <p:ext uri="{BB962C8B-B14F-4D97-AF65-F5344CB8AC3E}">
        <p14:creationId xmlns:p14="http://schemas.microsoft.com/office/powerpoint/2010/main" val="2764935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 radar chart&#10;&#10;Description automatically generated">
            <a:extLst>
              <a:ext uri="{FF2B5EF4-FFF2-40B4-BE49-F238E27FC236}">
                <a16:creationId xmlns:a16="http://schemas.microsoft.com/office/drawing/2014/main" id="{7A04C056-7C9D-471B-9B73-FC74FF3B8C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187" y="1552757"/>
            <a:ext cx="6100701" cy="4776124"/>
          </a:xfrm>
          <a:prstGeom prst="rect">
            <a:avLst/>
          </a:prstGeom>
        </p:spPr>
      </p:pic>
      <p:sp>
        <p:nvSpPr>
          <p:cNvPr id="7" name="Title 1">
            <a:extLst>
              <a:ext uri="{FF2B5EF4-FFF2-40B4-BE49-F238E27FC236}">
                <a16:creationId xmlns:a16="http://schemas.microsoft.com/office/drawing/2014/main" id="{D4349163-E626-4FCC-9F98-2B9A932554BF}"/>
              </a:ext>
            </a:extLst>
          </p:cNvPr>
          <p:cNvSpPr txBox="1">
            <a:spLocks/>
          </p:cNvSpPr>
          <p:nvPr/>
        </p:nvSpPr>
        <p:spPr>
          <a:xfrm>
            <a:off x="0" y="0"/>
            <a:ext cx="12191999"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new layouts </a:t>
            </a:r>
            <a:r>
              <a:rPr lang="en-US" sz="2800" kern="0" dirty="0">
                <a:latin typeface="Arial"/>
              </a:rPr>
              <a:t>&amp;</a:t>
            </a: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2800" b="1" i="0" u="none" strike="noStrike" kern="0" cap="none" spc="0" normalizeH="0" baseline="0" noProof="0" dirty="0" err="1">
                <a:ln>
                  <a:noFill/>
                </a:ln>
                <a:solidFill>
                  <a:srgbClr val="FFFF00"/>
                </a:solidFill>
                <a:effectLst/>
                <a:uLnTx/>
                <a:uFillTx/>
                <a:latin typeface="Arial"/>
                <a:ea typeface="+mj-ea"/>
                <a:cs typeface="+mj-cs"/>
              </a:rPr>
              <a:t>prel</a:t>
            </a:r>
            <a:r>
              <a:rPr lang="en-US" sz="2800" kern="0" dirty="0" err="1">
                <a:latin typeface="Arial"/>
              </a:rPr>
              <a:t>iminary</a:t>
            </a:r>
            <a:r>
              <a:rPr kumimoji="0" lang="en-US" sz="2800" b="1" i="0" u="none" strike="noStrike" kern="0" cap="none" spc="0" normalizeH="0" baseline="0" noProof="0" dirty="0">
                <a:ln>
                  <a:noFill/>
                </a:ln>
                <a:solidFill>
                  <a:srgbClr val="FFFF00"/>
                </a:solidFill>
                <a:effectLst/>
                <a:uLnTx/>
                <a:uFillTx/>
                <a:latin typeface="Arial"/>
                <a:ea typeface="+mj-ea"/>
                <a:cs typeface="+mj-cs"/>
              </a:rPr>
              <a:t> assignments of straight sections</a:t>
            </a:r>
            <a:endParaRPr kumimoji="0" lang="en-GB"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8" name="Picture 7" descr="A picture containing icon&#10;&#10;Description automatically generated">
            <a:extLst>
              <a:ext uri="{FF2B5EF4-FFF2-40B4-BE49-F238E27FC236}">
                <a16:creationId xmlns:a16="http://schemas.microsoft.com/office/drawing/2014/main" id="{D2580F87-9B83-42AC-AE68-2CA52A947B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25" y="107462"/>
            <a:ext cx="1474228" cy="498389"/>
          </a:xfrm>
          <a:prstGeom prst="rect">
            <a:avLst/>
          </a:prstGeom>
        </p:spPr>
      </p:pic>
      <p:pic>
        <p:nvPicPr>
          <p:cNvPr id="9" name="Picture 8" descr="Diagram, radar chart&#10;&#10;Description automatically generated">
            <a:extLst>
              <a:ext uri="{FF2B5EF4-FFF2-40B4-BE49-F238E27FC236}">
                <a16:creationId xmlns:a16="http://schemas.microsoft.com/office/drawing/2014/main" id="{B56C204B-83A2-45A5-A83C-1A7530D5C14C}"/>
              </a:ext>
            </a:extLst>
          </p:cNvPr>
          <p:cNvPicPr>
            <a:picLocks noChangeAspect="1"/>
          </p:cNvPicPr>
          <p:nvPr/>
        </p:nvPicPr>
        <p:blipFill>
          <a:blip r:embed="rId4"/>
          <a:stretch>
            <a:fillRect/>
          </a:stretch>
        </p:blipFill>
        <p:spPr>
          <a:xfrm>
            <a:off x="6379845" y="1682417"/>
            <a:ext cx="5728929" cy="4645078"/>
          </a:xfrm>
          <a:prstGeom prst="rect">
            <a:avLst/>
          </a:prstGeom>
        </p:spPr>
      </p:pic>
      <p:sp>
        <p:nvSpPr>
          <p:cNvPr id="10" name="TextBox 9">
            <a:extLst>
              <a:ext uri="{FF2B5EF4-FFF2-40B4-BE49-F238E27FC236}">
                <a16:creationId xmlns:a16="http://schemas.microsoft.com/office/drawing/2014/main" id="{38D6C8A7-5385-4D87-A466-4E479ABE5508}"/>
              </a:ext>
            </a:extLst>
          </p:cNvPr>
          <p:cNvSpPr txBox="1"/>
          <p:nvPr/>
        </p:nvSpPr>
        <p:spPr>
          <a:xfrm>
            <a:off x="443959" y="1237018"/>
            <a:ext cx="83663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FCC-</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ee</a:t>
            </a: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55D81DE0-C70E-4FCF-AE83-E894CA1F24B7}"/>
              </a:ext>
            </a:extLst>
          </p:cNvPr>
          <p:cNvSpPr txBox="1"/>
          <p:nvPr/>
        </p:nvSpPr>
        <p:spPr>
          <a:xfrm>
            <a:off x="10735782" y="1147424"/>
            <a:ext cx="84984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FCC-</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hh</a:t>
            </a: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6E46487E-668B-41ED-BB1F-D7A4E1ED1C7A}"/>
              </a:ext>
            </a:extLst>
          </p:cNvPr>
          <p:cNvSpPr txBox="1"/>
          <p:nvPr/>
        </p:nvSpPr>
        <p:spPr>
          <a:xfrm>
            <a:off x="1488854" y="756084"/>
            <a:ext cx="949326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injection-tunnel near PA;  400 MHz RF in PL;  4 exp. caverns for both</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7D9214BE-6B52-4BCD-8390-A3FE992A2847}"/>
              </a:ext>
            </a:extLst>
          </p:cNvPr>
          <p:cNvSpPr txBox="1"/>
          <p:nvPr/>
        </p:nvSpPr>
        <p:spPr>
          <a:xfrm>
            <a:off x="3476684" y="1217749"/>
            <a:ext cx="6093994"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Arial"/>
                <a:ea typeface="+mn-ea"/>
                <a:cs typeface="+mn-cs"/>
              </a:rPr>
              <a:t>4-fold periodicity, synergies </a:t>
            </a:r>
            <a:r>
              <a:rPr kumimoji="0" lang="en-US" sz="1600" b="1" i="0" u="none" strike="noStrike" kern="0" cap="none" spc="0" normalizeH="0" baseline="0" noProof="0" dirty="0" err="1">
                <a:ln>
                  <a:noFill/>
                </a:ln>
                <a:solidFill>
                  <a:prstClr val="black"/>
                </a:solidFill>
                <a:effectLst/>
                <a:uLnTx/>
                <a:uFillTx/>
                <a:latin typeface="Arial"/>
                <a:ea typeface="+mn-ea"/>
                <a:cs typeface="+mn-cs"/>
              </a:rPr>
              <a:t>ee</a:t>
            </a:r>
            <a:r>
              <a:rPr kumimoji="0" lang="en-US" sz="1600" b="1" i="0" u="none" strike="noStrike" kern="0" cap="none" spc="0" normalizeH="0" baseline="0" noProof="0" dirty="0">
                <a:ln>
                  <a:noFill/>
                </a:ln>
                <a:solidFill>
                  <a:prstClr val="black"/>
                </a:solidFill>
                <a:effectLst/>
                <a:uLnTx/>
                <a:uFillTx/>
                <a:latin typeface="Arial"/>
                <a:ea typeface="+mn-ea"/>
                <a:cs typeface="+mn-cs"/>
              </a:rPr>
              <a:t> &amp; </a:t>
            </a:r>
            <a:r>
              <a:rPr kumimoji="0" lang="en-US" sz="1600" b="1" i="0" u="none" strike="noStrike" kern="0" cap="none" spc="0" normalizeH="0" baseline="0" noProof="0" dirty="0" err="1">
                <a:ln>
                  <a:noFill/>
                </a:ln>
                <a:solidFill>
                  <a:prstClr val="black"/>
                </a:solidFill>
                <a:effectLst/>
                <a:uLnTx/>
                <a:uFillTx/>
                <a:latin typeface="Arial"/>
                <a:ea typeface="+mn-ea"/>
                <a:cs typeface="+mn-cs"/>
              </a:rPr>
              <a:t>hh</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4139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id="{B2E894BA-850B-4911-9EEF-44DEDB296385}"/>
              </a:ext>
            </a:extLst>
          </p:cNvPr>
          <p:cNvSpPr txBox="1">
            <a:spLocks/>
          </p:cNvSpPr>
          <p:nvPr/>
        </p:nvSpPr>
        <p:spPr>
          <a:xfrm>
            <a:off x="0" y="0"/>
            <a:ext cx="12191999"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layout </a:t>
            </a:r>
            <a:r>
              <a:rPr kumimoji="0" lang="en-US" sz="2800" b="1" i="0" u="none" strike="noStrike" kern="0" cap="none" spc="0" normalizeH="0" baseline="0" noProof="0" dirty="0" err="1">
                <a:ln>
                  <a:noFill/>
                </a:ln>
                <a:solidFill>
                  <a:srgbClr val="FFFF00"/>
                </a:solidFill>
                <a:effectLst/>
                <a:uLnTx/>
                <a:uFillTx/>
                <a:latin typeface="Arial"/>
                <a:ea typeface="+mj-ea"/>
                <a:cs typeface="+mj-cs"/>
              </a:rPr>
              <a:t>optimisation</a:t>
            </a:r>
            <a:r>
              <a:rPr kumimoji="0" lang="en-US" sz="2800" b="1" i="0" u="none" strike="noStrike" kern="0" cap="none" spc="0" normalizeH="0" baseline="0" noProof="0" dirty="0">
                <a:ln>
                  <a:noFill/>
                </a:ln>
                <a:solidFill>
                  <a:srgbClr val="FFFF00"/>
                </a:solidFill>
                <a:effectLst/>
                <a:uLnTx/>
                <a:uFillTx/>
                <a:latin typeface="Arial"/>
                <a:ea typeface="+mj-ea"/>
                <a:cs typeface="+mj-cs"/>
              </a:rPr>
              <a:t> of high-luminosity insertions </a:t>
            </a:r>
            <a:endParaRPr kumimoji="0" lang="en-GB" sz="2800" b="1" i="0" u="none" strike="noStrike" kern="0" cap="none" spc="0" normalizeH="0" baseline="0" noProof="0" dirty="0">
              <a:ln>
                <a:noFill/>
              </a:ln>
              <a:solidFill>
                <a:srgbClr val="FFFF00"/>
              </a:solidFill>
              <a:effectLst/>
              <a:uLnTx/>
              <a:uFillTx/>
              <a:latin typeface="Arial"/>
              <a:ea typeface="+mj-ea"/>
              <a:cs typeface="+mj-cs"/>
            </a:endParaRPr>
          </a:p>
        </p:txBody>
      </p:sp>
      <p:grpSp>
        <p:nvGrpSpPr>
          <p:cNvPr id="4" name="Group 3">
            <a:extLst>
              <a:ext uri="{FF2B5EF4-FFF2-40B4-BE49-F238E27FC236}">
                <a16:creationId xmlns:a16="http://schemas.microsoft.com/office/drawing/2014/main" id="{E5E5B46F-B638-2243-84EE-0A9017BEB789}"/>
              </a:ext>
            </a:extLst>
          </p:cNvPr>
          <p:cNvGrpSpPr/>
          <p:nvPr/>
        </p:nvGrpSpPr>
        <p:grpSpPr>
          <a:xfrm>
            <a:off x="469800" y="899920"/>
            <a:ext cx="4932000" cy="3225767"/>
            <a:chOff x="1" y="778931"/>
            <a:chExt cx="4932453" cy="3225767"/>
          </a:xfrm>
        </p:grpSpPr>
        <p:pic>
          <p:nvPicPr>
            <p:cNvPr id="3" name="Picture 2" descr="Chart, histogram&#10;&#10;Description automatically generated">
              <a:extLst>
                <a:ext uri="{FF2B5EF4-FFF2-40B4-BE49-F238E27FC236}">
                  <a16:creationId xmlns:a16="http://schemas.microsoft.com/office/drawing/2014/main" id="{9E279CD1-7BA8-3240-A3E9-4D06241A58EA}"/>
                </a:ext>
              </a:extLst>
            </p:cNvPr>
            <p:cNvPicPr>
              <a:picLocks noChangeAspect="1"/>
            </p:cNvPicPr>
            <p:nvPr/>
          </p:nvPicPr>
          <p:blipFill rotWithShape="1">
            <a:blip r:embed="rId3">
              <a:extLst>
                <a:ext uri="{28A0092B-C50C-407E-A947-70E740481C1C}">
                  <a14:useLocalDpi xmlns:a14="http://schemas.microsoft.com/office/drawing/2010/main" val="0"/>
                </a:ext>
              </a:extLst>
            </a:blip>
            <a:srcRect t="8751" r="22431"/>
            <a:stretch/>
          </p:blipFill>
          <p:spPr>
            <a:xfrm>
              <a:off x="1" y="778931"/>
              <a:ext cx="4932453" cy="3225767"/>
            </a:xfrm>
            <a:prstGeom prst="rect">
              <a:avLst/>
            </a:prstGeom>
          </p:spPr>
        </p:pic>
        <p:sp>
          <p:nvSpPr>
            <p:cNvPr id="27" name="Footer Placeholder 4">
              <a:extLst>
                <a:ext uri="{FF2B5EF4-FFF2-40B4-BE49-F238E27FC236}">
                  <a16:creationId xmlns:a16="http://schemas.microsoft.com/office/drawing/2014/main" id="{E9D4A68A-2337-EE4F-B2F8-DC1968875800}"/>
                </a:ext>
              </a:extLst>
            </p:cNvPr>
            <p:cNvSpPr txBox="1">
              <a:spLocks/>
            </p:cNvSpPr>
            <p:nvPr/>
          </p:nvSpPr>
          <p:spPr>
            <a:xfrm>
              <a:off x="1151465" y="948269"/>
              <a:ext cx="1343379"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1200" b="0" i="0" u="none" strike="noStrike" kern="1200" cap="none" spc="0" normalizeH="0" baseline="0" noProof="0" dirty="0">
                  <a:ln>
                    <a:noFill/>
                  </a:ln>
                  <a:solidFill>
                    <a:srgbClr val="0C377B"/>
                  </a:solidFill>
                  <a:effectLst/>
                  <a:uLnTx/>
                  <a:uFillTx/>
                  <a:latin typeface="Arial"/>
                  <a:ea typeface="+mn-ea"/>
                  <a:cs typeface="+mn-cs"/>
                </a:rPr>
                <a:t>F. Zimmermann</a:t>
              </a:r>
              <a:endParaRPr kumimoji="0" lang="en-US" sz="1200" b="0" i="0" u="none" strike="noStrike" kern="1200" cap="none" spc="0" normalizeH="0" baseline="0" noProof="0" dirty="0">
                <a:ln>
                  <a:noFill/>
                </a:ln>
                <a:solidFill>
                  <a:srgbClr val="0C377B"/>
                </a:solidFill>
                <a:effectLst/>
                <a:uLnTx/>
                <a:uFillTx/>
                <a:latin typeface="Arial"/>
                <a:ea typeface="+mn-ea"/>
                <a:cs typeface="+mn-cs"/>
              </a:endParaRPr>
            </a:p>
          </p:txBody>
        </p:sp>
      </p:grpSp>
      <p:sp>
        <p:nvSpPr>
          <p:cNvPr id="28" name="TextBox 27">
            <a:extLst>
              <a:ext uri="{FF2B5EF4-FFF2-40B4-BE49-F238E27FC236}">
                <a16:creationId xmlns:a16="http://schemas.microsoft.com/office/drawing/2014/main" id="{75D43BD5-A13C-374F-8031-3F097C2EDE52}"/>
              </a:ext>
            </a:extLst>
          </p:cNvPr>
          <p:cNvSpPr txBox="1"/>
          <p:nvPr/>
        </p:nvSpPr>
        <p:spPr>
          <a:xfrm>
            <a:off x="5918399" y="866778"/>
            <a:ext cx="6143462" cy="1477328"/>
          </a:xfrm>
          <a:prstGeom prst="rect">
            <a:avLst/>
          </a:prstGeom>
          <a:noFill/>
        </p:spPr>
        <p:txBody>
          <a:bodyPr wrap="squar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In CDR:</a:t>
            </a:r>
            <a:endPar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endParaRP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Due to 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 asymmetric IR layout, transverse displacement of IPs for 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 and 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hh</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a:t>
            </a: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endPar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endParaRP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hh</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 footprint compatible with FCC-</a:t>
            </a:r>
            <a:r>
              <a:rPr kumimoji="0" lang="en-GB" sz="1800" b="0"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rPr>
              <a:t> injector</a:t>
            </a:r>
          </a:p>
        </p:txBody>
      </p:sp>
      <p:sp>
        <p:nvSpPr>
          <p:cNvPr id="30" name="TextBox 29">
            <a:extLst>
              <a:ext uri="{FF2B5EF4-FFF2-40B4-BE49-F238E27FC236}">
                <a16:creationId xmlns:a16="http://schemas.microsoft.com/office/drawing/2014/main" id="{3DE03F0B-71EA-2445-AC38-56CE077373D0}"/>
              </a:ext>
            </a:extLst>
          </p:cNvPr>
          <p:cNvSpPr txBox="1"/>
          <p:nvPr/>
        </p:nvSpPr>
        <p:spPr>
          <a:xfrm>
            <a:off x="123665" y="4303895"/>
            <a:ext cx="6620407" cy="2400657"/>
          </a:xfrm>
          <a:prstGeom prst="rect">
            <a:avLst/>
          </a:prstGeom>
          <a:noFill/>
        </p:spPr>
        <p:txBody>
          <a:bodyPr wrap="squar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C377B"/>
                </a:solidFill>
                <a:effectLst/>
                <a:uLnTx/>
                <a:uFillTx/>
                <a:latin typeface="Arial"/>
                <a:ea typeface="Geneva" pitchFamily="121" charset="-128"/>
                <a:cs typeface="+mn-cs"/>
              </a:rPr>
              <a:t>Implementation of an improved layout with FCC-</a:t>
            </a:r>
            <a:r>
              <a:rPr kumimoji="0" lang="en-GB" sz="2000" b="0"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2000" b="0" i="0" u="none" strike="noStrike" kern="1200" cap="none" spc="0" normalizeH="0" baseline="0" noProof="0" dirty="0">
                <a:ln>
                  <a:noFill/>
                </a:ln>
                <a:solidFill>
                  <a:srgbClr val="0C377B"/>
                </a:solidFill>
                <a:effectLst/>
                <a:uLnTx/>
                <a:uFillTx/>
                <a:latin typeface="Arial"/>
                <a:ea typeface="Geneva" pitchFamily="121" charset="-128"/>
                <a:cs typeface="+mn-cs"/>
              </a:rPr>
              <a:t> &amp; FCC-</a:t>
            </a:r>
            <a:r>
              <a:rPr kumimoji="0" lang="en-GB" sz="2000" b="0" i="0" u="none" strike="noStrike" kern="1200" cap="none" spc="0" normalizeH="0" baseline="0" noProof="0" dirty="0" err="1">
                <a:ln>
                  <a:noFill/>
                </a:ln>
                <a:solidFill>
                  <a:srgbClr val="0C377B"/>
                </a:solidFill>
                <a:effectLst/>
                <a:uLnTx/>
                <a:uFillTx/>
                <a:latin typeface="Arial"/>
                <a:ea typeface="Geneva" pitchFamily="121" charset="-128"/>
                <a:cs typeface="+mn-cs"/>
              </a:rPr>
              <a:t>hh</a:t>
            </a:r>
            <a:r>
              <a:rPr kumimoji="0" lang="en-GB" sz="2000" b="0" i="0" u="none" strike="noStrike" kern="1200" cap="none" spc="0" normalizeH="0" baseline="0" noProof="0" dirty="0">
                <a:ln>
                  <a:noFill/>
                </a:ln>
                <a:solidFill>
                  <a:srgbClr val="0C377B"/>
                </a:solidFill>
                <a:effectLst/>
                <a:uLnTx/>
                <a:uFillTx/>
                <a:latin typeface="Arial"/>
                <a:ea typeface="Geneva" pitchFamily="121" charset="-128"/>
                <a:cs typeface="+mn-cs"/>
              </a:rPr>
              <a:t> IPs with same transverse positions</a:t>
            </a:r>
          </a:p>
          <a:p>
            <a:pPr marL="0" marR="0" lvl="0" indent="0" algn="l" defTabSz="51435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Geneva" pitchFamily="121" charset="-128"/>
              <a:cs typeface="+mn-cs"/>
            </a:endParaRPr>
          </a:p>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2000" b="1" i="0" u="sng" strike="noStrike" kern="1200" cap="none" spc="0" normalizeH="0" baseline="0" noProof="0" dirty="0">
                <a:ln>
                  <a:noFill/>
                </a:ln>
                <a:solidFill>
                  <a:srgbClr val="0C377B"/>
                </a:solidFill>
                <a:effectLst/>
                <a:uLnTx/>
                <a:uFillTx/>
                <a:latin typeface="Arial"/>
                <a:ea typeface="Geneva" pitchFamily="121" charset="-128"/>
                <a:cs typeface="+mn-cs"/>
              </a:rPr>
              <a:t>Advantages:</a:t>
            </a: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Transverse size of detector cavern reduced</a:t>
            </a: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Tunnel width reduced over 2 x 500 m</a:t>
            </a:r>
          </a:p>
          <a:p>
            <a:pPr marL="650081" marR="0" lvl="1" indent="-192881" algn="l" defTabSz="514350" rtl="0" eaLnBrk="1" fontAlgn="auto" latinLnBrk="0" hangingPunct="1">
              <a:lnSpc>
                <a:spcPct val="100000"/>
              </a:lnSpc>
              <a:spcBef>
                <a:spcPts val="0"/>
              </a:spcBef>
              <a:spcAft>
                <a:spcPts val="0"/>
              </a:spcAft>
              <a:buClrTx/>
              <a:buSzTx/>
              <a:buFont typeface="Arial"/>
              <a:buChar char="•"/>
              <a:tabLst/>
              <a:defRPr/>
            </a:pP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Potential re-use of FCC-</a:t>
            </a:r>
            <a:r>
              <a:rPr kumimoji="0" lang="en-GB" sz="1800" b="1" i="0" u="none" strike="noStrike" kern="1200" cap="none" spc="0" normalizeH="0" baseline="0" noProof="0" dirty="0" err="1">
                <a:ln>
                  <a:noFill/>
                </a:ln>
                <a:solidFill>
                  <a:srgbClr val="0C377B"/>
                </a:solidFill>
                <a:effectLst/>
                <a:uLnTx/>
                <a:uFillTx/>
                <a:latin typeface="Arial"/>
                <a:ea typeface="Geneva" pitchFamily="121" charset="-128"/>
                <a:cs typeface="+mn-cs"/>
              </a:rPr>
              <a:t>ee</a:t>
            </a:r>
            <a:r>
              <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rPr>
              <a:t> detector magnets for FCC-</a:t>
            </a:r>
            <a:r>
              <a:rPr kumimoji="0" lang="en-GB" sz="1800" b="1" i="0" u="none" strike="noStrike" kern="1200" cap="none" spc="0" normalizeH="0" baseline="0" noProof="0" dirty="0" err="1">
                <a:ln>
                  <a:noFill/>
                </a:ln>
                <a:solidFill>
                  <a:srgbClr val="0C377B"/>
                </a:solidFill>
                <a:effectLst/>
                <a:uLnTx/>
                <a:uFillTx/>
                <a:latin typeface="Arial"/>
                <a:ea typeface="Geneva" pitchFamily="121" charset="-128"/>
                <a:cs typeface="+mn-cs"/>
              </a:rPr>
              <a:t>hh</a:t>
            </a:r>
            <a:endParaRPr kumimoji="0" lang="en-GB" sz="1800" b="1" i="0" u="none" strike="noStrike" kern="1200" cap="none" spc="0" normalizeH="0" baseline="0" noProof="0" dirty="0">
              <a:ln>
                <a:noFill/>
              </a:ln>
              <a:solidFill>
                <a:srgbClr val="0C377B"/>
              </a:solidFill>
              <a:effectLst/>
              <a:uLnTx/>
              <a:uFillTx/>
              <a:latin typeface="Arial"/>
              <a:ea typeface="Geneva" pitchFamily="121" charset="-128"/>
              <a:cs typeface="+mn-cs"/>
            </a:endParaRPr>
          </a:p>
        </p:txBody>
      </p:sp>
      <p:grpSp>
        <p:nvGrpSpPr>
          <p:cNvPr id="6" name="Group 5">
            <a:extLst>
              <a:ext uri="{FF2B5EF4-FFF2-40B4-BE49-F238E27FC236}">
                <a16:creationId xmlns:a16="http://schemas.microsoft.com/office/drawing/2014/main" id="{A20832C6-8C5F-3944-A93C-5BFE6875087E}"/>
              </a:ext>
            </a:extLst>
          </p:cNvPr>
          <p:cNvGrpSpPr/>
          <p:nvPr/>
        </p:nvGrpSpPr>
        <p:grpSpPr>
          <a:xfrm>
            <a:off x="7010562" y="3404726"/>
            <a:ext cx="4631558" cy="3540888"/>
            <a:chOff x="4435552" y="3211240"/>
            <a:chExt cx="4631558" cy="3540888"/>
          </a:xfrm>
        </p:grpSpPr>
        <p:grpSp>
          <p:nvGrpSpPr>
            <p:cNvPr id="2" name="Group 1">
              <a:extLst>
                <a:ext uri="{FF2B5EF4-FFF2-40B4-BE49-F238E27FC236}">
                  <a16:creationId xmlns:a16="http://schemas.microsoft.com/office/drawing/2014/main" id="{19C8C6FB-61D4-E14F-BC58-710838A71D01}"/>
                </a:ext>
              </a:extLst>
            </p:cNvPr>
            <p:cNvGrpSpPr/>
            <p:nvPr/>
          </p:nvGrpSpPr>
          <p:grpSpPr>
            <a:xfrm>
              <a:off x="4459110" y="3211240"/>
              <a:ext cx="4608000" cy="3523884"/>
              <a:chOff x="4459110" y="3233818"/>
              <a:chExt cx="4608000" cy="3523884"/>
            </a:xfrm>
          </p:grpSpPr>
          <p:pic>
            <p:nvPicPr>
              <p:cNvPr id="5" name="Picture 4">
                <a:extLst>
                  <a:ext uri="{FF2B5EF4-FFF2-40B4-BE49-F238E27FC236}">
                    <a16:creationId xmlns:a16="http://schemas.microsoft.com/office/drawing/2014/main" id="{7B869A2F-99E9-0043-9485-2A7FBBEAC2D5}"/>
                  </a:ext>
                </a:extLst>
              </p:cNvPr>
              <p:cNvPicPr>
                <a:picLocks noChangeAspect="1"/>
              </p:cNvPicPr>
              <p:nvPr/>
            </p:nvPicPr>
            <p:blipFill rotWithShape="1">
              <a:blip r:embed="rId4">
                <a:extLst>
                  <a:ext uri="{28A0092B-C50C-407E-A947-70E740481C1C}">
                    <a14:useLocalDpi xmlns:a14="http://schemas.microsoft.com/office/drawing/2010/main" val="0"/>
                  </a:ext>
                </a:extLst>
              </a:blip>
              <a:srcRect l="9382" t="25349" r="9735" b="26854"/>
              <a:stretch/>
            </p:blipFill>
            <p:spPr>
              <a:xfrm>
                <a:off x="4459110" y="3233818"/>
                <a:ext cx="4608000" cy="3523884"/>
              </a:xfrm>
              <a:prstGeom prst="rect">
                <a:avLst/>
              </a:prstGeom>
            </p:spPr>
          </p:pic>
          <p:sp>
            <p:nvSpPr>
              <p:cNvPr id="29" name="Footer Placeholder 4">
                <a:extLst>
                  <a:ext uri="{FF2B5EF4-FFF2-40B4-BE49-F238E27FC236}">
                    <a16:creationId xmlns:a16="http://schemas.microsoft.com/office/drawing/2014/main" id="{EE0A2698-70B1-D943-A6A0-551F7E0C4C06}"/>
                  </a:ext>
                </a:extLst>
              </p:cNvPr>
              <p:cNvSpPr txBox="1">
                <a:spLocks/>
              </p:cNvSpPr>
              <p:nvPr/>
            </p:nvSpPr>
            <p:spPr>
              <a:xfrm>
                <a:off x="5232399" y="5898444"/>
                <a:ext cx="1343379"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1200" b="0" i="0" u="none" strike="noStrike" kern="1200" cap="none" spc="0" normalizeH="0" baseline="0" noProof="0" dirty="0">
                    <a:ln>
                      <a:noFill/>
                    </a:ln>
                    <a:solidFill>
                      <a:srgbClr val="0C377B"/>
                    </a:solidFill>
                    <a:effectLst/>
                    <a:uLnTx/>
                    <a:uFillTx/>
                    <a:latin typeface="Arial"/>
                    <a:ea typeface="+mn-ea"/>
                    <a:cs typeface="+mn-cs"/>
                  </a:rPr>
                  <a:t>T. </a:t>
                </a:r>
                <a:r>
                  <a:rPr kumimoji="0" lang="pl-PL" sz="1200" b="0" i="0" u="none" strike="noStrike" kern="1200" cap="none" spc="0" normalizeH="0" baseline="0" noProof="0" dirty="0" err="1">
                    <a:ln>
                      <a:noFill/>
                    </a:ln>
                    <a:solidFill>
                      <a:srgbClr val="0C377B"/>
                    </a:solidFill>
                    <a:effectLst/>
                    <a:uLnTx/>
                    <a:uFillTx/>
                    <a:latin typeface="Arial"/>
                    <a:ea typeface="+mn-ea"/>
                    <a:cs typeface="+mn-cs"/>
                  </a:rPr>
                  <a:t>Risselada</a:t>
                </a:r>
                <a:endParaRPr kumimoji="0" lang="en-US" sz="1200" b="0" i="0" u="none" strike="noStrike" kern="1200" cap="none" spc="0" normalizeH="0" baseline="0" noProof="0" dirty="0">
                  <a:ln>
                    <a:noFill/>
                  </a:ln>
                  <a:solidFill>
                    <a:srgbClr val="0C377B"/>
                  </a:solidFill>
                  <a:effectLst/>
                  <a:uLnTx/>
                  <a:uFillTx/>
                  <a:latin typeface="Arial"/>
                  <a:ea typeface="+mn-ea"/>
                  <a:cs typeface="+mn-cs"/>
                </a:endParaRPr>
              </a:p>
            </p:txBody>
          </p:sp>
        </p:grpSp>
        <p:sp>
          <p:nvSpPr>
            <p:cNvPr id="31" name="TextBox 30">
              <a:extLst>
                <a:ext uri="{FF2B5EF4-FFF2-40B4-BE49-F238E27FC236}">
                  <a16:creationId xmlns:a16="http://schemas.microsoft.com/office/drawing/2014/main" id="{FB44091D-E4AC-8D4C-8F82-91483F417CE2}"/>
                </a:ext>
              </a:extLst>
            </p:cNvPr>
            <p:cNvSpPr txBox="1"/>
            <p:nvPr/>
          </p:nvSpPr>
          <p:spPr>
            <a:xfrm>
              <a:off x="6841065" y="6490518"/>
              <a:ext cx="519289" cy="261610"/>
            </a:xfrm>
            <a:prstGeom prst="rect">
              <a:avLst/>
            </a:prstGeom>
            <a:noFill/>
          </p:spPr>
          <p:txBody>
            <a:bodyPr wrap="squar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Arial"/>
                  <a:ea typeface="Geneva" pitchFamily="121" charset="-128"/>
                  <a:cs typeface="+mn-cs"/>
                </a:rPr>
                <a:t>(m)</a:t>
              </a:r>
            </a:p>
          </p:txBody>
        </p:sp>
        <p:sp>
          <p:nvSpPr>
            <p:cNvPr id="32" name="TextBox 31">
              <a:extLst>
                <a:ext uri="{FF2B5EF4-FFF2-40B4-BE49-F238E27FC236}">
                  <a16:creationId xmlns:a16="http://schemas.microsoft.com/office/drawing/2014/main" id="{2CCEEB98-AC01-5E4C-956F-7221953F8BA2}"/>
                </a:ext>
              </a:extLst>
            </p:cNvPr>
            <p:cNvSpPr txBox="1"/>
            <p:nvPr/>
          </p:nvSpPr>
          <p:spPr>
            <a:xfrm rot="16200000">
              <a:off x="4306712" y="4362561"/>
              <a:ext cx="519289" cy="261610"/>
            </a:xfrm>
            <a:prstGeom prst="rect">
              <a:avLst/>
            </a:prstGeom>
            <a:noFill/>
          </p:spPr>
          <p:txBody>
            <a:bodyPr wrap="squar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Arial"/>
                  <a:ea typeface="Geneva" pitchFamily="121" charset="-128"/>
                  <a:cs typeface="+mn-cs"/>
                </a:rPr>
                <a:t>(m)</a:t>
              </a:r>
            </a:p>
          </p:txBody>
        </p:sp>
      </p:grpSp>
      <p:sp>
        <p:nvSpPr>
          <p:cNvPr id="15" name="TextBox 14">
            <a:extLst>
              <a:ext uri="{FF2B5EF4-FFF2-40B4-BE49-F238E27FC236}">
                <a16:creationId xmlns:a16="http://schemas.microsoft.com/office/drawing/2014/main" id="{4B9B64EE-EB43-48C8-93BF-56EE7F534A8A}"/>
              </a:ext>
            </a:extLst>
          </p:cNvPr>
          <p:cNvSpPr txBox="1"/>
          <p:nvPr/>
        </p:nvSpPr>
        <p:spPr>
          <a:xfrm>
            <a:off x="7518400" y="2780961"/>
            <a:ext cx="4240263" cy="400110"/>
          </a:xfrm>
          <a:prstGeom prst="rect">
            <a:avLst/>
          </a:prstGeom>
          <a:solidFill>
            <a:srgbClr val="0099CC">
              <a:lumMod val="20000"/>
              <a:lumOff val="80000"/>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Geneva" pitchFamily="121" charset="-128"/>
                <a:cs typeface="+mn-cs"/>
              </a:rPr>
              <a:t>Massimo </a:t>
            </a:r>
            <a:r>
              <a:rPr kumimoji="0" lang="en-US" sz="2000" b="0" i="0" u="none" strike="noStrike" kern="0" cap="none" spc="0" normalizeH="0" baseline="0" noProof="0" dirty="0" err="1">
                <a:ln>
                  <a:noFill/>
                </a:ln>
                <a:solidFill>
                  <a:srgbClr val="000000"/>
                </a:solidFill>
                <a:effectLst/>
                <a:uLnTx/>
                <a:uFillTx/>
                <a:latin typeface="Calibri" panose="020F0502020204030204" pitchFamily="34" charset="0"/>
                <a:ea typeface="Geneva" pitchFamily="121" charset="-128"/>
                <a:cs typeface="+mn-cs"/>
              </a:rPr>
              <a:t>Giovannozzi</a:t>
            </a: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Geneva" pitchFamily="121" charset="-128"/>
                <a:cs typeface="+mn-cs"/>
              </a:rPr>
              <a:t> &amp; Thys Risselada</a:t>
            </a:r>
            <a:endParaRPr kumimoji="0" lang="en-GB" sz="2000" b="0" i="0" u="none" strike="noStrike" kern="0" cap="none" spc="0" normalizeH="0" baseline="0" noProof="0" dirty="0">
              <a:ln>
                <a:noFill/>
              </a:ln>
              <a:solidFill>
                <a:srgbClr val="000000"/>
              </a:solidFill>
              <a:effectLst/>
              <a:uLnTx/>
              <a:uFillTx/>
              <a:latin typeface="Calibri" panose="020F0502020204030204" pitchFamily="34" charset="0"/>
              <a:ea typeface="Geneva" pitchFamily="121" charset="-128"/>
              <a:cs typeface="+mn-cs"/>
            </a:endParaRPr>
          </a:p>
        </p:txBody>
      </p:sp>
      <p:pic>
        <p:nvPicPr>
          <p:cNvPr id="16" name="Picture 15" descr="A picture containing icon&#10;&#10;Description automatically generated">
            <a:extLst>
              <a:ext uri="{FF2B5EF4-FFF2-40B4-BE49-F238E27FC236}">
                <a16:creationId xmlns:a16="http://schemas.microsoft.com/office/drawing/2014/main" id="{949E4225-1213-4E20-94A0-A00E329240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625" y="107462"/>
            <a:ext cx="1474228" cy="498389"/>
          </a:xfrm>
          <a:prstGeom prst="rect">
            <a:avLst/>
          </a:prstGeom>
        </p:spPr>
      </p:pic>
    </p:spTree>
    <p:extLst>
      <p:ext uri="{BB962C8B-B14F-4D97-AF65-F5344CB8AC3E}">
        <p14:creationId xmlns:p14="http://schemas.microsoft.com/office/powerpoint/2010/main" val="2317235963"/>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j-ea"/>
                <a:cs typeface="+mj-cs"/>
              </a:rPr>
              <a:t>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in a nutshell</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866BC04-FBE7-6518-6281-92F8367A9F68}"/>
                  </a:ext>
                </a:extLst>
              </p:cNvPr>
              <p:cNvSpPr txBox="1"/>
              <p:nvPr/>
            </p:nvSpPr>
            <p:spPr>
              <a:xfrm>
                <a:off x="0" y="941434"/>
                <a:ext cx="12191999" cy="5924699"/>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High luminosity precision study of Z, W, H, and </a:t>
                </a:r>
                <a14:m>
                  <m:oMath xmlns:m="http://schemas.openxmlformats.org/officeDocument/2006/math">
                    <m:r>
                      <a:rPr kumimoji="0" lang="en-US" sz="2800" b="1" i="1" u="none" strike="noStrike" kern="0" cap="none" spc="0" normalizeH="0" baseline="0" noProof="0" dirty="0" smtClean="0">
                        <a:ln>
                          <a:noFill/>
                        </a:ln>
                        <a:solidFill>
                          <a:srgbClr val="115CA9"/>
                        </a:solidFill>
                        <a:effectLst/>
                        <a:uLnTx/>
                        <a:uFillTx/>
                        <a:latin typeface="Cambria Math" panose="02040503050406030204" pitchFamily="18" charset="0"/>
                        <a:ea typeface="+mn-ea"/>
                        <a:cs typeface="+mn-cs"/>
                      </a:rPr>
                      <m:t>𝒕</m:t>
                    </m:r>
                    <m:acc>
                      <m:accPr>
                        <m:chr m:val="̅"/>
                        <m:ctrlPr>
                          <a:rPr kumimoji="0" lang="en-US" sz="2800" b="1" i="1" u="none" strike="noStrike" kern="0" cap="none" spc="0" normalizeH="0" baseline="0" noProof="0" dirty="0" smtClean="0">
                            <a:ln>
                              <a:noFill/>
                            </a:ln>
                            <a:solidFill>
                              <a:srgbClr val="115CA9"/>
                            </a:solidFill>
                            <a:effectLst/>
                            <a:uLnTx/>
                            <a:uFillTx/>
                            <a:latin typeface="Cambria Math" panose="02040503050406030204" pitchFamily="18" charset="0"/>
                            <a:ea typeface="+mn-ea"/>
                            <a:cs typeface="+mn-cs"/>
                          </a:rPr>
                        </m:ctrlPr>
                      </m:accPr>
                      <m:e>
                        <m:r>
                          <a:rPr kumimoji="0" lang="en-US" sz="2800" b="1" i="1" u="none" strike="noStrike" kern="0" cap="none" spc="0" normalizeH="0" baseline="0" noProof="0" dirty="0" smtClean="0">
                            <a:ln>
                              <a:noFill/>
                            </a:ln>
                            <a:solidFill>
                              <a:srgbClr val="115CA9"/>
                            </a:solidFill>
                            <a:effectLst/>
                            <a:uLnTx/>
                            <a:uFillTx/>
                            <a:latin typeface="Cambria Math" panose="02040503050406030204" pitchFamily="18" charset="0"/>
                            <a:ea typeface="+mn-ea"/>
                            <a:cs typeface="+mn-cs"/>
                          </a:rPr>
                          <m:t>𝒕</m:t>
                        </m:r>
                      </m:e>
                    </m:acc>
                    <m:r>
                      <a:rPr kumimoji="0" lang="en-US" sz="2800" b="1" i="0" u="none" strike="noStrike" kern="0" cap="none" spc="0" normalizeH="0" baseline="0" noProof="0" dirty="0" smtClean="0">
                        <a:ln>
                          <a:noFill/>
                        </a:ln>
                        <a:solidFill>
                          <a:srgbClr val="115CA9"/>
                        </a:solidFill>
                        <a:effectLst/>
                        <a:uLnTx/>
                        <a:uFillTx/>
                        <a:latin typeface="Cambria Math" panose="02040503050406030204" pitchFamily="18" charset="0"/>
                        <a:ea typeface="+mn-ea"/>
                        <a:cs typeface="+mn-cs"/>
                      </a:rPr>
                      <m:t> </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2</a:t>
                </a:r>
                <a14:m>
                  <m:oMath xmlns:m="http://schemas.openxmlformats.org/officeDocument/2006/math">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10</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36</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cm</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-2</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s</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-1</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/IP at Z (or total </a:t>
                </a:r>
                <a14:m>
                  <m:oMath xmlns:m="http://schemas.openxmlformats.org/officeDocument/2006/math">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2400" b="0" i="0" u="none" strike="noStrike" kern="0" cap="none" spc="0" normalizeH="0" baseline="0" noProof="0" dirty="0">
                    <a:ln>
                      <a:noFill/>
                    </a:ln>
                    <a:solidFill>
                      <a:prstClr val="black"/>
                    </a:solidFill>
                    <a:effectLst/>
                    <a:uLnTx/>
                    <a:uFillTx/>
                    <a:latin typeface="Arial"/>
                    <a:ea typeface="+mn-ea"/>
                    <a:cs typeface="+mn-cs"/>
                  </a:rPr>
                  <a:t>10</a:t>
                </a:r>
                <a:r>
                  <a:rPr kumimoji="0" lang="en-US" sz="2400" b="0" i="0" u="none" strike="noStrike" kern="0" cap="none" spc="0" normalizeH="0" baseline="30000" noProof="0" dirty="0">
                    <a:ln>
                      <a:noFill/>
                    </a:ln>
                    <a:solidFill>
                      <a:prstClr val="black"/>
                    </a:solidFill>
                    <a:effectLst/>
                    <a:uLnTx/>
                    <a:uFillTx/>
                    <a:latin typeface="Arial"/>
                    <a:ea typeface="+mn-ea"/>
                    <a:cs typeface="+mn-cs"/>
                  </a:rPr>
                  <a:t>37</a:t>
                </a:r>
                <a:r>
                  <a:rPr kumimoji="0" lang="en-US" sz="2400" b="0" i="0" u="none" strike="noStrike" kern="0" cap="none" spc="0" normalizeH="0" baseline="0" noProof="0" dirty="0">
                    <a:ln>
                      <a:noFill/>
                    </a:ln>
                    <a:solidFill>
                      <a:prstClr val="black"/>
                    </a:solidFill>
                    <a:effectLst/>
                    <a:uLnTx/>
                    <a:uFillTx/>
                    <a:latin typeface="Arial"/>
                    <a:ea typeface="+mn-ea"/>
                    <a:cs typeface="+mn-cs"/>
                  </a:rPr>
                  <a:t> cm</a:t>
                </a:r>
                <a:r>
                  <a:rPr kumimoji="0" lang="en-US" sz="2400" b="0" i="0" u="none" strike="noStrike" kern="0" cap="none" spc="0" normalizeH="0" baseline="30000" noProof="0" dirty="0">
                    <a:ln>
                      <a:noFill/>
                    </a:ln>
                    <a:solidFill>
                      <a:prstClr val="black"/>
                    </a:solidFill>
                    <a:effectLst/>
                    <a:uLnTx/>
                    <a:uFillTx/>
                    <a:latin typeface="Arial"/>
                    <a:ea typeface="+mn-ea"/>
                    <a:cs typeface="+mn-cs"/>
                  </a:rPr>
                  <a:t>-2</a:t>
                </a:r>
                <a:r>
                  <a:rPr kumimoji="0" lang="en-US" sz="2400" b="0" i="0" u="none" strike="noStrike" kern="0" cap="none" spc="0" normalizeH="0" baseline="0" noProof="0" dirty="0">
                    <a:ln>
                      <a:noFill/>
                    </a:ln>
                    <a:solidFill>
                      <a:prstClr val="black"/>
                    </a:solidFill>
                    <a:effectLst/>
                    <a:uLnTx/>
                    <a:uFillTx/>
                    <a:latin typeface="Arial"/>
                    <a:ea typeface="+mn-ea"/>
                    <a:cs typeface="+mn-cs"/>
                  </a:rPr>
                  <a:t>s</a:t>
                </a:r>
                <a:r>
                  <a:rPr kumimoji="0" lang="en-US" sz="2400" b="0" i="0" u="none" strike="noStrike" kern="0" cap="none" spc="0" normalizeH="0" baseline="30000" noProof="0" dirty="0">
                    <a:ln>
                      <a:noFill/>
                    </a:ln>
                    <a:solidFill>
                      <a:prstClr val="black"/>
                    </a:solidFill>
                    <a:effectLst/>
                    <a:uLnTx/>
                    <a:uFillTx/>
                    <a:latin typeface="Arial"/>
                    <a:ea typeface="+mn-ea"/>
                    <a:cs typeface="+mn-cs"/>
                  </a:rPr>
                  <a:t>-1</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with 4 IPs), 7</a:t>
                </a:r>
                <a14:m>
                  <m:oMath xmlns:m="http://schemas.openxmlformats.org/officeDocument/2006/math">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10</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34</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cm</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-2</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s</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-1</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at ZH, 1.3</a:t>
                </a:r>
                <a14:m>
                  <m:oMath xmlns:m="http://schemas.openxmlformats.org/officeDocument/2006/math">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10</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34</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cm</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-2</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s</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-1</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at </a:t>
                </a:r>
                <a14:m>
                  <m:oMath xmlns:m="http://schemas.openxmlformats.org/officeDocument/2006/math">
                    <m: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ea typeface="+mn-ea"/>
                        <a:cs typeface="+mn-cs"/>
                      </a:rPr>
                      <m:t>𝑡</m:t>
                    </m:r>
                    <m:acc>
                      <m:accPr>
                        <m:chr m:val="̅"/>
                        <m:ctrlP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ea typeface="+mn-ea"/>
                            <a:cs typeface="+mn-cs"/>
                          </a:rPr>
                          <m:t>𝑡</m:t>
                        </m:r>
                      </m:e>
                    </m:acc>
                    <m: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ea typeface="+mn-ea"/>
                        <a:cs typeface="+mn-cs"/>
                      </a:rPr>
                      <m:t> </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unprecedented energy resolution at Z (&lt;100 keV) and W (&lt;300 keV) </a:t>
                </a: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Low-risk technical solution</a:t>
                </a:r>
                <a:r>
                  <a:rPr kumimoji="0" lang="en-US" sz="2800" b="0" i="0" u="none" strike="noStrike" kern="0" cap="none" spc="0" normalizeH="0" baseline="0" noProof="0" dirty="0">
                    <a:ln>
                      <a:noFill/>
                    </a:ln>
                    <a:solidFill>
                      <a:srgbClr val="115CA9"/>
                    </a:solidFill>
                    <a:effectLst/>
                    <a:uLnTx/>
                    <a:uFillTx/>
                    <a:latin typeface="Calibri" panose="020F0502020204030204"/>
                    <a:ea typeface="+mn-ea"/>
                    <a:cs typeface="+mn-cs"/>
                  </a:rPr>
                  <a:t>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based on 60 years of </a:t>
                </a:r>
                <a:r>
                  <a:rPr kumimoji="0" lang="en-US" sz="2800" b="0" i="0" u="none" strike="noStrike" kern="0" cap="none" spc="0" normalizeH="0" baseline="0" noProof="0" dirty="0" err="1">
                    <a:ln>
                      <a:noFill/>
                    </a:ln>
                    <a:solidFill>
                      <a:prstClr val="black"/>
                    </a:solidFill>
                    <a:effectLst/>
                    <a:uLnTx/>
                    <a:uFillTx/>
                    <a:latin typeface="Calibri" panose="020F0502020204030204"/>
                    <a:ea typeface="+mn-ea"/>
                    <a:cs typeface="+mn-cs"/>
                  </a:rPr>
                  <a:t>e</a:t>
                </a:r>
                <a:r>
                  <a:rPr kumimoji="0" lang="en-US" sz="2800" b="0" i="0" u="none" strike="noStrike" kern="0" cap="none" spc="0" normalizeH="0" baseline="30000" noProof="0" dirty="0" err="1">
                    <a:ln>
                      <a:noFill/>
                    </a:ln>
                    <a:solidFill>
                      <a:prstClr val="black"/>
                    </a:solidFill>
                    <a:effectLst/>
                    <a:uLnTx/>
                    <a:uFillTx/>
                    <a:latin typeface="Calibri" panose="020F0502020204030204"/>
                    <a:ea typeface="+mn-ea"/>
                    <a:cs typeface="+mn-cs"/>
                  </a:rPr>
                  <a:t>+</a:t>
                </a:r>
                <a:r>
                  <a:rPr kumimoji="0" lang="en-US" sz="2800" b="0" i="0" u="none" strike="noStrike" kern="0" cap="none" spc="0" normalizeH="0" baseline="0" noProof="0" dirty="0" err="1">
                    <a:ln>
                      <a:noFill/>
                    </a:ln>
                    <a:solidFill>
                      <a:prstClr val="black"/>
                    </a:solidFill>
                    <a:effectLst/>
                    <a:uLnTx/>
                    <a:uFillTx/>
                    <a:latin typeface="Calibri" panose="020F0502020204030204"/>
                    <a:ea typeface="+mn-ea"/>
                    <a:cs typeface="+mn-cs"/>
                  </a:rPr>
                  <a:t>e</a:t>
                </a:r>
                <a:r>
                  <a:rPr kumimoji="0" lang="en-US" sz="2800" b="0" i="0" u="none" strike="noStrike" kern="0" cap="none" spc="0" normalizeH="0" baseline="30000" noProof="0" dirty="0">
                    <a:ln>
                      <a:noFill/>
                    </a:ln>
                    <a:solidFill>
                      <a:prstClr val="black"/>
                    </a:solidFill>
                    <a:effectLst/>
                    <a:uLnTx/>
                    <a:uFillTx/>
                    <a:latin typeface="Calibri" panose="020F0502020204030204"/>
                    <a:ea typeface="+mn-ea"/>
                    <a:cs typeface="+mn-cs"/>
                  </a:rPr>
                  <a:t>-</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 circular colliders and particle detectors ; </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R&amp;D on components for improved performance, but no need for “demonstration” facilities; </a:t>
                </a:r>
                <a:r>
                  <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rPr>
                  <a:t>LEP2, VEPP-4M, PEP-II, KEKB, DAΦNE, or </a:t>
                </a:r>
                <a:r>
                  <a:rPr kumimoji="0" lang="en-GB" sz="2400" b="0" i="0" u="none" strike="noStrike" kern="0" cap="none" spc="0" normalizeH="0" baseline="0" noProof="0" dirty="0" err="1">
                    <a:ln>
                      <a:noFill/>
                    </a:ln>
                    <a:solidFill>
                      <a:prstClr val="black"/>
                    </a:solidFill>
                    <a:effectLst/>
                    <a:uLnTx/>
                    <a:uFillTx/>
                    <a:latin typeface="Calibri" panose="020F0502020204030204"/>
                    <a:ea typeface="+mn-ea"/>
                    <a:cs typeface="+mn-cs"/>
                  </a:rPr>
                  <a:t>SuperKEKB</a:t>
                </a:r>
                <a:r>
                  <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rPr>
                  <a:t> already used many of the key ingredients in routine operation</a:t>
                </a:r>
                <a:endPar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Infrastructure will support a </a:t>
                </a: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century of physics</a:t>
                </a:r>
              </a:p>
              <a:p>
                <a:pPr marL="800100" marR="0" lvl="1" indent="-342900" algn="l" defTabSz="457200" rtl="0" eaLnBrk="1" fontAlgn="auto" latinLnBrk="0" hangingPunct="1">
                  <a:lnSpc>
                    <a:spcPct val="100000"/>
                  </a:lnSpc>
                  <a:spcBef>
                    <a:spcPts val="500"/>
                  </a:spcBef>
                  <a:spcAft>
                    <a:spcPts val="0"/>
                  </a:spcAft>
                  <a:buClrTx/>
                  <a:buSzTx/>
                  <a:buFont typeface="Courier New" panose="02070309020205020404" pitchFamily="49" charset="0"/>
                  <a:buChar char="o"/>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FCC-</a:t>
                </a:r>
                <a:r>
                  <a:rPr kumimoji="0" lang="en-US" sz="2400" b="0" i="0" u="none" strike="noStrike" kern="0" cap="none" spc="0" normalizeH="0" baseline="0" noProof="0" dirty="0" err="1">
                    <a:ln>
                      <a:noFill/>
                    </a:ln>
                    <a:solidFill>
                      <a:prstClr val="black"/>
                    </a:solidFill>
                    <a:effectLst/>
                    <a:uLnTx/>
                    <a:uFillTx/>
                    <a:latin typeface="Calibri" panose="020F0502020204030204"/>
                    <a:ea typeface="+mn-ea"/>
                    <a:cs typeface="+mn-cs"/>
                  </a:rPr>
                  <a:t>ee</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FCC-</a:t>
                </a:r>
                <a:r>
                  <a:rPr kumimoji="0" lang="en-US" sz="2400" b="0" i="0" u="none" strike="noStrike" kern="0" cap="none" spc="0" normalizeH="0" baseline="0" noProof="0" dirty="0" err="1">
                    <a:ln>
                      <a:noFill/>
                    </a:ln>
                    <a:solidFill>
                      <a:prstClr val="black"/>
                    </a:solidFill>
                    <a:effectLst/>
                    <a:uLnTx/>
                    <a:uFillTx/>
                    <a:latin typeface="Calibri" panose="020F0502020204030204"/>
                    <a:ea typeface="+mn-ea"/>
                    <a:cs typeface="+mn-cs"/>
                    <a:sym typeface="Wingdings" panose="05000000000000000000" pitchFamily="2" charset="2"/>
                  </a:rPr>
                  <a:t>hh</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 FCC-eh and/or several other options (FCC-</a:t>
                </a:r>
                <a:r>
                  <a:rPr kumimoji="0" lang="en-US" sz="2400" b="0" i="0" u="none" strike="noStrike" kern="0" cap="none" spc="0" normalizeH="0" baseline="0" noProof="0" dirty="0">
                    <a:ln>
                      <a:noFill/>
                    </a:ln>
                    <a:solidFill>
                      <a:prstClr val="black"/>
                    </a:solidFill>
                    <a:effectLst/>
                    <a:uLnTx/>
                    <a:uFillTx/>
                    <a:latin typeface="Symbol" panose="05050102010706020507" pitchFamily="18" charset="2"/>
                    <a:ea typeface="+mn-ea"/>
                    <a:cs typeface="+mn-cs"/>
                    <a:sym typeface="Wingdings" panose="05000000000000000000" pitchFamily="2" charset="2"/>
                  </a:rPr>
                  <a:t>mm</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Gamma Factory ..)</a:t>
                </a:r>
                <a:endPar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Utility requirements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similar to CERN existing use</a:t>
                </a: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Strong support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from CERN, partners, and 2020 ESPPU</a:t>
                </a: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Detailed multi-domain </a:t>
                </a:r>
                <a:r>
                  <a:rPr lang="en-US" sz="2800" b="1" kern="0" dirty="0">
                    <a:solidFill>
                      <a:srgbClr val="115CA9"/>
                    </a:solidFill>
                    <a:latin typeface="Calibri" panose="020F0502020204030204"/>
                  </a:rPr>
                  <a:t>feasibility</a:t>
                </a: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 study </a:t>
                </a:r>
                <a:r>
                  <a:rPr lang="en-US" sz="2800" b="1" kern="0" dirty="0">
                    <a:solidFill>
                      <a:srgbClr val="115CA9"/>
                    </a:solidFill>
                    <a:latin typeface="Calibri" panose="020F0502020204030204"/>
                  </a:rPr>
                  <a:t>underway</a:t>
                </a: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for 2026 ESPPU</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8" name="TextBox 17">
                <a:extLst>
                  <a:ext uri="{FF2B5EF4-FFF2-40B4-BE49-F238E27FC236}">
                    <a16:creationId xmlns:a16="http://schemas.microsoft.com/office/drawing/2014/main" id="{4866BC04-FBE7-6518-6281-92F8367A9F68}"/>
                  </a:ext>
                </a:extLst>
              </p:cNvPr>
              <p:cNvSpPr txBox="1">
                <a:spLocks noRot="1" noChangeAspect="1" noMove="1" noResize="1" noEditPoints="1" noAdjustHandles="1" noChangeArrowheads="1" noChangeShapeType="1" noTextEdit="1"/>
              </p:cNvSpPr>
              <p:nvPr/>
            </p:nvSpPr>
            <p:spPr>
              <a:xfrm>
                <a:off x="0" y="941434"/>
                <a:ext cx="12191999" cy="5924699"/>
              </a:xfrm>
              <a:prstGeom prst="rect">
                <a:avLst/>
              </a:prstGeom>
              <a:blipFill>
                <a:blip r:embed="rId3"/>
                <a:stretch>
                  <a:fillRect l="-900" t="-926" r="-850"/>
                </a:stretch>
              </a:blipFill>
            </p:spPr>
            <p:txBody>
              <a:bodyPr/>
              <a:lstStyle/>
              <a:p>
                <a:r>
                  <a:rPr lang="en-GB">
                    <a:noFill/>
                  </a:rPr>
                  <a:t> </a:t>
                </a:r>
              </a:p>
            </p:txBody>
          </p:sp>
        </mc:Fallback>
      </mc:AlternateContent>
    </p:spTree>
    <p:extLst>
      <p:ext uri="{BB962C8B-B14F-4D97-AF65-F5344CB8AC3E}">
        <p14:creationId xmlns:p14="http://schemas.microsoft.com/office/powerpoint/2010/main" val="1394476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
            <a:ext cx="12191999" cy="763465"/>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2700" b="1" i="0" u="none" strike="noStrike" kern="0" cap="none" spc="0" normalizeH="0" baseline="0" noProof="0" dirty="0">
                <a:ln>
                  <a:noFill/>
                </a:ln>
                <a:solidFill>
                  <a:srgbClr val="FFFF00"/>
                </a:solidFill>
                <a:effectLst/>
                <a:uLnTx/>
                <a:uFillTx/>
                <a:latin typeface="Arial"/>
                <a:ea typeface="+mj-ea"/>
                <a:cs typeface="+mj-cs"/>
              </a:rPr>
              <a:t>          </a:t>
            </a:r>
            <a:r>
              <a:rPr kumimoji="0" lang="en-US" sz="3600" b="1" i="0" u="none" strike="noStrike" kern="0" cap="none" spc="0" normalizeH="0" baseline="0" noProof="0" dirty="0">
                <a:ln>
                  <a:noFill/>
                </a:ln>
                <a:solidFill>
                  <a:srgbClr val="FFFF00"/>
                </a:solidFill>
                <a:effectLst/>
                <a:uLnTx/>
                <a:uFillTx/>
                <a:latin typeface="Arial"/>
                <a:ea typeface="+mj-ea"/>
                <a:cs typeface="+mj-cs"/>
              </a:rPr>
              <a:t>Stage 1: updated parameters</a:t>
            </a:r>
            <a:endParaRPr kumimoji="0" lang="en-US" sz="2400" b="1" i="0" u="none" strike="noStrike" kern="0" cap="none" spc="0" normalizeH="0" baseline="0" noProof="0" dirty="0">
              <a:ln>
                <a:noFill/>
              </a:ln>
              <a:solidFill>
                <a:srgbClr val="FFFF00"/>
              </a:solidFill>
              <a:effectLst/>
              <a:uLnTx/>
              <a:uFillTx/>
              <a:latin typeface="Arial"/>
              <a:ea typeface="+mj-ea"/>
              <a:cs typeface="+mj-cs"/>
            </a:endParaRPr>
          </a:p>
        </p:txBody>
      </p:sp>
      <p:pic>
        <p:nvPicPr>
          <p:cNvPr id="8" name="Picture 7" descr="A picture containing icon&#10;&#10;Description automatically generated">
            <a:extLst>
              <a:ext uri="{FF2B5EF4-FFF2-40B4-BE49-F238E27FC236}">
                <a16:creationId xmlns:a16="http://schemas.microsoft.com/office/drawing/2014/main" id="{7EA317A1-FA8C-4D65-91CD-D2CFEE7A86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336" y="62123"/>
            <a:ext cx="1819052" cy="614963"/>
          </a:xfrm>
          <a:prstGeom prst="rect">
            <a:avLst/>
          </a:prstGeom>
        </p:spPr>
      </p:pic>
      <p:sp>
        <p:nvSpPr>
          <p:cNvPr id="3" name="TextBox 2">
            <a:extLst>
              <a:ext uri="{FF2B5EF4-FFF2-40B4-BE49-F238E27FC236}">
                <a16:creationId xmlns:a16="http://schemas.microsoft.com/office/drawing/2014/main" id="{B65105AD-DE62-4A26-86AE-BEFBE0916BDB}"/>
              </a:ext>
            </a:extLst>
          </p:cNvPr>
          <p:cNvSpPr txBox="1"/>
          <p:nvPr/>
        </p:nvSpPr>
        <p:spPr>
          <a:xfrm rot="20704351">
            <a:off x="2709958" y="1760314"/>
            <a:ext cx="6311343" cy="1015663"/>
          </a:xfrm>
          <a:prstGeom prst="rect">
            <a:avLst/>
          </a:prstGeom>
          <a:solidFill>
            <a:srgbClr val="FFFF00">
              <a:alpha val="80000"/>
            </a:srgbClr>
          </a:solid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1" u="none" strike="noStrike" kern="1200" cap="none" spc="0" normalizeH="0" baseline="0" noProof="0" dirty="0">
                <a:ln>
                  <a:noFill/>
                </a:ln>
                <a:solidFill>
                  <a:srgbClr val="FF0000"/>
                </a:solidFill>
                <a:effectLst/>
                <a:uLnTx/>
                <a:uFillTx/>
                <a:latin typeface="Arial"/>
                <a:ea typeface="+mn-ea"/>
                <a:cs typeface="+mn-cs"/>
              </a:rPr>
              <a:t>preliminary – example parameters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1" u="none" strike="noStrike" kern="1200" cap="none" spc="0" normalizeH="0" baseline="0" noProof="0" dirty="0">
                <a:ln>
                  <a:noFill/>
                </a:ln>
                <a:solidFill>
                  <a:srgbClr val="FF0000"/>
                </a:solidFill>
                <a:effectLst/>
                <a:uLnTx/>
                <a:uFillTx/>
                <a:latin typeface="Arial"/>
                <a:ea typeface="+mn-ea"/>
                <a:cs typeface="+mn-cs"/>
              </a:rPr>
              <a:t>for present layout &amp; with 4 IPs</a:t>
            </a:r>
            <a:endParaRPr kumimoji="0" lang="en-GB" sz="3000" b="0" i="1" u="none" strike="noStrike" kern="1200" cap="none" spc="0" normalizeH="0" baseline="0" noProof="0" dirty="0">
              <a:ln>
                <a:noFill/>
              </a:ln>
              <a:solidFill>
                <a:srgbClr val="FF0000"/>
              </a:solidFill>
              <a:effectLst/>
              <a:uLnTx/>
              <a:uFillTx/>
              <a:latin typeface="Arial"/>
              <a:ea typeface="+mn-ea"/>
              <a:cs typeface="+mn-cs"/>
            </a:endParaRPr>
          </a:p>
        </p:txBody>
      </p:sp>
      <p:sp>
        <p:nvSpPr>
          <p:cNvPr id="4" name="TextBox 3">
            <a:extLst>
              <a:ext uri="{FF2B5EF4-FFF2-40B4-BE49-F238E27FC236}">
                <a16:creationId xmlns:a16="http://schemas.microsoft.com/office/drawing/2014/main" id="{054E317B-94DB-4C19-BFE1-89CDCFCB8167}"/>
              </a:ext>
            </a:extLst>
          </p:cNvPr>
          <p:cNvSpPr txBox="1"/>
          <p:nvPr/>
        </p:nvSpPr>
        <p:spPr>
          <a:xfrm>
            <a:off x="10148988" y="124245"/>
            <a:ext cx="1729961" cy="300082"/>
          </a:xfrm>
          <a:prstGeom prst="rect">
            <a:avLst/>
          </a:prstGeom>
          <a:solidFill>
            <a:schemeClr val="accent5">
              <a:lumMod val="20000"/>
              <a:lumOff val="80000"/>
            </a:schemeClr>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rgbClr val="0C377B"/>
                </a:solidFill>
                <a:effectLst/>
                <a:uLnTx/>
                <a:uFillTx/>
                <a:latin typeface="Arial"/>
                <a:ea typeface="+mn-ea"/>
                <a:cs typeface="+mn-cs"/>
              </a:rPr>
              <a:t>K. Oide, D. Shatilov,</a:t>
            </a:r>
          </a:p>
        </p:txBody>
      </p:sp>
      <p:graphicFrame>
        <p:nvGraphicFramePr>
          <p:cNvPr id="2" name="Table 1"/>
          <p:cNvGraphicFramePr>
            <a:graphicFrameLocks noGrp="1"/>
          </p:cNvGraphicFramePr>
          <p:nvPr/>
        </p:nvGraphicFramePr>
        <p:xfrm>
          <a:off x="-1" y="739208"/>
          <a:ext cx="12191999" cy="6017982"/>
        </p:xfrm>
        <a:graphic>
          <a:graphicData uri="http://schemas.openxmlformats.org/drawingml/2006/table">
            <a:tbl>
              <a:tblPr firstRow="1" bandRow="1"/>
              <a:tblGrid>
                <a:gridCol w="5116818">
                  <a:extLst>
                    <a:ext uri="{9D8B030D-6E8A-4147-A177-3AD203B41FA5}">
                      <a16:colId xmlns:a16="http://schemas.microsoft.com/office/drawing/2014/main" val="20000"/>
                    </a:ext>
                  </a:extLst>
                </a:gridCol>
                <a:gridCol w="1630476">
                  <a:extLst>
                    <a:ext uri="{9D8B030D-6E8A-4147-A177-3AD203B41FA5}">
                      <a16:colId xmlns:a16="http://schemas.microsoft.com/office/drawing/2014/main" val="20001"/>
                    </a:ext>
                  </a:extLst>
                </a:gridCol>
                <a:gridCol w="1728226">
                  <a:extLst>
                    <a:ext uri="{9D8B030D-6E8A-4147-A177-3AD203B41FA5}">
                      <a16:colId xmlns:a16="http://schemas.microsoft.com/office/drawing/2014/main" val="20004"/>
                    </a:ext>
                  </a:extLst>
                </a:gridCol>
                <a:gridCol w="1890674">
                  <a:extLst>
                    <a:ext uri="{9D8B030D-6E8A-4147-A177-3AD203B41FA5}">
                      <a16:colId xmlns:a16="http://schemas.microsoft.com/office/drawing/2014/main" val="20005"/>
                    </a:ext>
                  </a:extLst>
                </a:gridCol>
                <a:gridCol w="1825805">
                  <a:extLst>
                    <a:ext uri="{9D8B030D-6E8A-4147-A177-3AD203B41FA5}">
                      <a16:colId xmlns:a16="http://schemas.microsoft.com/office/drawing/2014/main" val="818795718"/>
                    </a:ext>
                  </a:extLst>
                </a:gridCol>
              </a:tblGrid>
              <a:tr h="394422">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GB" sz="1600" b="1" dirty="0">
                          <a:solidFill>
                            <a:schemeClr val="bg1"/>
                          </a:solidFill>
                        </a:rPr>
                        <a:t>Parameter [4 IPs, 91.2 </a:t>
                      </a:r>
                      <a:r>
                        <a:rPr lang="en-GB" sz="1600" b="1" dirty="0" err="1">
                          <a:solidFill>
                            <a:schemeClr val="bg1"/>
                          </a:solidFill>
                        </a:rPr>
                        <a:t>km,</a:t>
                      </a:r>
                      <a:r>
                        <a:rPr lang="en-GB" sz="1600" b="1" dirty="0" err="1">
                          <a:solidFill>
                            <a:srgbClr val="FFFF00"/>
                          </a:solidFill>
                        </a:rPr>
                        <a:t>T</a:t>
                      </a:r>
                      <a:r>
                        <a:rPr lang="en-GB" sz="1600" b="1" baseline="-25000" dirty="0" err="1">
                          <a:solidFill>
                            <a:srgbClr val="FFFF00"/>
                          </a:solidFill>
                        </a:rPr>
                        <a:t>rev</a:t>
                      </a:r>
                      <a:r>
                        <a:rPr lang="en-GB" sz="1600" b="1" dirty="0">
                          <a:solidFill>
                            <a:srgbClr val="FFFF00"/>
                          </a:solidFill>
                        </a:rPr>
                        <a:t>=0.3 ms</a:t>
                      </a:r>
                      <a:r>
                        <a:rPr lang="en-GB" sz="1600" b="1" dirty="0">
                          <a:solidFill>
                            <a:schemeClr val="bg1"/>
                          </a:solidFill>
                        </a:rPr>
                        <a:t>] </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pPr algn="ctr"/>
                      <a:r>
                        <a:rPr lang="en-GB" sz="160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p>
                      <a:pPr algn="ctr"/>
                      <a:r>
                        <a:rPr lang="en-GB" sz="160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H</a:t>
                      </a:r>
                      <a:r>
                        <a:rPr lang="de-AT" sz="1600" b="1" baseline="0" dirty="0">
                          <a:solidFill>
                            <a:schemeClr val="bg1"/>
                          </a:solidFill>
                        </a:rPr>
                        <a:t> (ZH)</a:t>
                      </a:r>
                      <a:endParaRPr lang="de-AT" sz="160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8575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4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marL="0" algn="ctr" rtl="0" eaLnBrk="1" latinLnBrk="0" hangingPunct="1"/>
                      <a:r>
                        <a:rPr kumimoji="0" lang="en-US" sz="1600" b="1" kern="1200" dirty="0">
                          <a:solidFill>
                            <a:srgbClr val="FF0000"/>
                          </a:solidFill>
                          <a:latin typeface="Arial"/>
                          <a:ea typeface="+mn-ea"/>
                          <a:cs typeface="+mn-cs"/>
                        </a:rPr>
                        <a:t>45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120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182.5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11646">
                <a:tc>
                  <a:txBody>
                    <a:bodyPr/>
                    <a:lstStyle/>
                    <a:p>
                      <a:r>
                        <a:rPr kumimoji="0" lang="en-GB" sz="14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1280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600" b="1" kern="1200" dirty="0">
                          <a:solidFill>
                            <a:srgbClr val="FF0000"/>
                          </a:solidFill>
                          <a:latin typeface="Arial"/>
                          <a:ea typeface="+mn-ea"/>
                          <a:cs typeface="+mn-cs"/>
                        </a:rPr>
                        <a:t>135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26.7</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5.0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11646">
                <a:tc>
                  <a:txBody>
                    <a:bodyPr/>
                    <a:lstStyle/>
                    <a:p>
                      <a:r>
                        <a:rPr kumimoji="0" lang="en-US" sz="1400" b="1" kern="1200" dirty="0">
                          <a:solidFill>
                            <a:srgbClr val="FF0000"/>
                          </a:solidFill>
                          <a:latin typeface="Arial"/>
                          <a:ea typeface="+mn-ea"/>
                          <a:cs typeface="+mn-cs"/>
                        </a:rPr>
                        <a:t>number bunches/beam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600" b="1" kern="1200" dirty="0">
                          <a:solidFill>
                            <a:srgbClr val="FF3300"/>
                          </a:solidFill>
                          <a:latin typeface="Arial"/>
                          <a:ea typeface="+mn-ea"/>
                          <a:cs typeface="+mn-cs"/>
                        </a:rPr>
                        <a:t>10000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600" b="1" kern="1200" dirty="0">
                          <a:solidFill>
                            <a:srgbClr val="FF3300"/>
                          </a:solidFill>
                          <a:latin typeface="Arial"/>
                          <a:ea typeface="+mn-ea"/>
                          <a:cs typeface="+mn-cs"/>
                        </a:rPr>
                        <a:t>880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600" b="1" kern="1200" dirty="0">
                          <a:solidFill>
                            <a:srgbClr val="FF3300"/>
                          </a:solidFill>
                          <a:latin typeface="Arial"/>
                          <a:ea typeface="+mn-ea"/>
                          <a:cs typeface="+mn-cs"/>
                        </a:rPr>
                        <a:t>248</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600" b="1" kern="1200" dirty="0">
                          <a:solidFill>
                            <a:srgbClr val="FF3300"/>
                          </a:solidFill>
                          <a:latin typeface="Arial"/>
                          <a:ea typeface="+mn-ea"/>
                          <a:cs typeface="+mn-cs"/>
                        </a:rPr>
                        <a:t>36</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8575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400" b="1" kern="1200" dirty="0">
                          <a:solidFill>
                            <a:schemeClr val="tx1"/>
                          </a:solidFill>
                          <a:latin typeface="Arial"/>
                          <a:ea typeface="+mn-ea"/>
                          <a:cs typeface="+mn-cs"/>
                        </a:rPr>
                        <a:t>bunch intensity  [10</a:t>
                      </a:r>
                      <a:r>
                        <a:rPr kumimoji="0" lang="en-GB" sz="1400" b="1" kern="1200" baseline="30000" dirty="0">
                          <a:solidFill>
                            <a:schemeClr val="tx1"/>
                          </a:solidFill>
                          <a:latin typeface="Arial"/>
                          <a:ea typeface="+mn-ea"/>
                          <a:cs typeface="+mn-cs"/>
                        </a:rPr>
                        <a:t>11</a:t>
                      </a:r>
                      <a:r>
                        <a:rPr kumimoji="0" lang="en-GB" sz="14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ctr"/>
                      <a:r>
                        <a:rPr kumimoji="0" lang="en-US" sz="1600" b="1" kern="1200" dirty="0">
                          <a:solidFill>
                            <a:schemeClr val="tx1"/>
                          </a:solidFill>
                          <a:latin typeface="Arial"/>
                          <a:ea typeface="+mn-ea"/>
                          <a:cs typeface="+mn-cs"/>
                        </a:rPr>
                        <a:t>2.43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2.91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2.04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2.64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85750">
                <a:tc>
                  <a:txBody>
                    <a:bodyPr/>
                    <a:lstStyle/>
                    <a:p>
                      <a:r>
                        <a:rPr kumimoji="0" lang="en-GB" sz="1400" b="1" kern="1200" dirty="0">
                          <a:solidFill>
                            <a:schemeClr val="tx1"/>
                          </a:solidFill>
                          <a:latin typeface="Arial"/>
                          <a:ea typeface="+mn-ea"/>
                          <a:cs typeface="+mn-cs"/>
                        </a:rPr>
                        <a:t>SR</a:t>
                      </a:r>
                      <a:r>
                        <a:rPr kumimoji="0" lang="en-GB" sz="1400" b="1" kern="1200" baseline="0" dirty="0">
                          <a:solidFill>
                            <a:schemeClr val="tx1"/>
                          </a:solidFill>
                          <a:latin typeface="Arial"/>
                          <a:ea typeface="+mn-ea"/>
                          <a:cs typeface="+mn-cs"/>
                        </a:rPr>
                        <a:t> e</a:t>
                      </a:r>
                      <a:r>
                        <a:rPr kumimoji="0" lang="en-GB" sz="14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0.0391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0.37</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1.869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91352">
                <a:tc>
                  <a:txBody>
                    <a:bodyPr/>
                    <a:lstStyle/>
                    <a:p>
                      <a:r>
                        <a:rPr kumimoji="0" lang="en-US" sz="1400" b="1" kern="1200" dirty="0">
                          <a:solidFill>
                            <a:schemeClr val="tx1"/>
                          </a:solidFill>
                          <a:latin typeface="Arial"/>
                          <a:ea typeface="+mn-ea"/>
                          <a:cs typeface="+mn-cs"/>
                        </a:rPr>
                        <a:t>total RF voltage 400/800 MHz [GV]</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0.120/0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2.08/0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4.0/7.25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85750">
                <a:tc>
                  <a:txBody>
                    <a:bodyPr/>
                    <a:lstStyle/>
                    <a:p>
                      <a:r>
                        <a:rPr kumimoji="0" lang="en-GB" sz="1400" b="1" kern="1200" dirty="0">
                          <a:solidFill>
                            <a:schemeClr val="tx1"/>
                          </a:solidFill>
                          <a:latin typeface="Arial" panose="020B0604020202020204" pitchFamily="34" charset="0"/>
                          <a:ea typeface="+mn-ea"/>
                          <a:cs typeface="Arial" panose="020B0604020202020204" pitchFamily="34" charset="0"/>
                        </a:rPr>
                        <a:t>long.</a:t>
                      </a:r>
                      <a:r>
                        <a:rPr kumimoji="0" lang="en-GB" sz="1400" b="1" kern="1200" baseline="0" dirty="0">
                          <a:solidFill>
                            <a:schemeClr val="tx1"/>
                          </a:solidFill>
                          <a:latin typeface="Arial" panose="020B0604020202020204" pitchFamily="34" charset="0"/>
                          <a:ea typeface="+mn-ea"/>
                          <a:cs typeface="Arial" panose="020B0604020202020204" pitchFamily="34" charset="0"/>
                        </a:rPr>
                        <a:t> </a:t>
                      </a:r>
                      <a:r>
                        <a:rPr kumimoji="0" lang="en-GB" sz="14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1170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216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baseline="0" dirty="0">
                          <a:solidFill>
                            <a:schemeClr val="tx1"/>
                          </a:solidFill>
                          <a:latin typeface="Arial"/>
                          <a:ea typeface="+mn-ea"/>
                          <a:cs typeface="+mn-cs"/>
                        </a:rPr>
                        <a:t>64.5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18.5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tx1"/>
                          </a:solidFill>
                          <a:latin typeface="Arial"/>
                          <a:ea typeface="+mn-ea"/>
                          <a:cs typeface="+mn-cs"/>
                        </a:rPr>
                        <a:t>horizontal beta*</a:t>
                      </a:r>
                      <a:r>
                        <a:rPr kumimoji="0" lang="de-AT" sz="1400" b="1" kern="1200" baseline="0" dirty="0">
                          <a:solidFill>
                            <a:schemeClr val="tx1"/>
                          </a:solidFill>
                          <a:latin typeface="Arial"/>
                          <a:ea typeface="+mn-ea"/>
                          <a:cs typeface="+mn-cs"/>
                        </a:rPr>
                        <a:t> </a:t>
                      </a:r>
                      <a:r>
                        <a:rPr kumimoji="0" lang="en-GB" sz="1400" b="1" kern="1200" dirty="0">
                          <a:solidFill>
                            <a:schemeClr val="tx1"/>
                          </a:solidFill>
                          <a:latin typeface="+mn-lt"/>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0.1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0.2</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600" b="1" kern="1200" dirty="0">
                          <a:solidFill>
                            <a:srgbClr val="FF0000"/>
                          </a:solidFill>
                          <a:latin typeface="Arial"/>
                          <a:ea typeface="+mn-ea"/>
                          <a:cs typeface="+mn-cs"/>
                        </a:rPr>
                        <a:t>0.3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a:t>
                      </a:r>
                      <a:r>
                        <a:rPr kumimoji="0" lang="en-US" sz="1400" b="1" kern="1200" baseline="0" dirty="0">
                          <a:solidFill>
                            <a:schemeClr val="tx1"/>
                          </a:solidFill>
                          <a:latin typeface="Arial"/>
                          <a:ea typeface="+mn-ea"/>
                          <a:cs typeface="+mn-cs"/>
                        </a:rPr>
                        <a:t> beta* [mm]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0.8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1</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geometric emittance</a:t>
                      </a:r>
                      <a:r>
                        <a:rPr kumimoji="0" lang="en-US" sz="1400" b="1" kern="1200" baseline="0" dirty="0">
                          <a:solidFill>
                            <a:schemeClr val="tx1"/>
                          </a:solidFill>
                          <a:latin typeface="Arial"/>
                          <a:ea typeface="+mn-ea"/>
                          <a:cs typeface="+mn-cs"/>
                        </a:rPr>
                        <a:t> [nm]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2.17</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0.64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1.49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 geom. emittance [pm]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1.42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4.34</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1.29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2.98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rms IP spot size [</a:t>
                      </a:r>
                      <a:r>
                        <a:rPr kumimoji="0" lang="en-US" sz="1400" b="1" kern="1200" dirty="0">
                          <a:solidFill>
                            <a:schemeClr val="tx1"/>
                          </a:solidFill>
                          <a:latin typeface="Symbol" panose="05050102010706020507" pitchFamily="18" charset="2"/>
                          <a:ea typeface="+mn-ea"/>
                          <a:cs typeface="+mn-cs"/>
                        </a:rPr>
                        <a:t>m</a:t>
                      </a:r>
                      <a:r>
                        <a:rPr kumimoji="0" lang="en-US" sz="1400" b="1" kern="1200" dirty="0">
                          <a:solidFill>
                            <a:schemeClr val="tx1"/>
                          </a:solidFill>
                          <a:latin typeface="Arial"/>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21</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39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vertical rms IP spot size [nm]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34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rgbClr val="FF0000"/>
                          </a:solidFill>
                          <a:latin typeface="Arial"/>
                          <a:ea typeface="+mn-ea"/>
                          <a:cs typeface="+mn-cs"/>
                        </a:rPr>
                        <a:t>66</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36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69</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1412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beam-beam parameter </a:t>
                      </a:r>
                      <a:r>
                        <a:rPr kumimoji="0" lang="en-US" sz="1400" b="1" kern="1200" dirty="0">
                          <a:solidFill>
                            <a:schemeClr val="tx1"/>
                          </a:solidFill>
                          <a:latin typeface="Symbol" panose="05050102010706020507" pitchFamily="18" charset="2"/>
                          <a:ea typeface="+mn-ea"/>
                          <a:cs typeface="+mn-cs"/>
                        </a:rPr>
                        <a:t>x</a:t>
                      </a:r>
                      <a:r>
                        <a:rPr kumimoji="0" lang="en-US" sz="1400" b="1" kern="1200" baseline="-25000" dirty="0">
                          <a:solidFill>
                            <a:schemeClr val="tx1"/>
                          </a:solidFill>
                          <a:latin typeface="Arial"/>
                          <a:ea typeface="+mn-ea"/>
                          <a:cs typeface="+mn-cs"/>
                        </a:rPr>
                        <a:t>x</a:t>
                      </a:r>
                      <a:r>
                        <a:rPr kumimoji="0" lang="en-US" sz="1400" b="1" kern="1200" dirty="0">
                          <a:solidFill>
                            <a:schemeClr val="tx1"/>
                          </a:solidFill>
                          <a:latin typeface="Arial"/>
                          <a:ea typeface="+mn-ea"/>
                          <a:cs typeface="+mn-cs"/>
                        </a:rPr>
                        <a:t> / </a:t>
                      </a:r>
                      <a:r>
                        <a:rPr kumimoji="0" lang="en-US" sz="1400" b="1" kern="1200" dirty="0" err="1">
                          <a:solidFill>
                            <a:schemeClr val="tx1"/>
                          </a:solidFill>
                          <a:latin typeface="Symbol" panose="05050102010706020507" pitchFamily="18" charset="2"/>
                          <a:ea typeface="+mn-ea"/>
                          <a:cs typeface="+mn-cs"/>
                        </a:rPr>
                        <a:t>x</a:t>
                      </a:r>
                      <a:r>
                        <a:rPr kumimoji="0" lang="en-US" sz="1400" b="1" kern="1200" baseline="-25000" dirty="0" err="1">
                          <a:solidFill>
                            <a:schemeClr val="tx1"/>
                          </a:solidFill>
                          <a:latin typeface="Arial"/>
                          <a:ea typeface="+mn-ea"/>
                          <a:cs typeface="+mn-cs"/>
                        </a:rPr>
                        <a:t>y</a:t>
                      </a:r>
                      <a:endParaRPr kumimoji="0" lang="en-GB" sz="14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0.004/ .159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0.011/0.111</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0.0187/0.129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0.096/0.138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857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rms bunch length </a:t>
                      </a:r>
                      <a:r>
                        <a:rPr kumimoji="0" lang="en-US" sz="1400" b="1" kern="1200" dirty="0">
                          <a:solidFill>
                            <a:schemeClr val="tx1"/>
                          </a:solidFill>
                          <a:latin typeface="Arial"/>
                          <a:ea typeface="+mn-ea"/>
                          <a:cs typeface="+mn-cs"/>
                        </a:rPr>
                        <a:t>with SR / </a:t>
                      </a:r>
                      <a:r>
                        <a:rPr kumimoji="0" lang="en-US" sz="1400" b="1" kern="1200" dirty="0">
                          <a:solidFill>
                            <a:srgbClr val="FF0000"/>
                          </a:solidFill>
                          <a:latin typeface="Arial"/>
                          <a:ea typeface="+mn-ea"/>
                          <a:cs typeface="+mn-cs"/>
                        </a:rPr>
                        <a:t>BS [mm]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4.38 / </a:t>
                      </a:r>
                      <a:r>
                        <a:rPr kumimoji="0" lang="en-US" sz="1600" b="1" kern="1200" dirty="0">
                          <a:solidFill>
                            <a:srgbClr val="FF0000"/>
                          </a:solidFill>
                          <a:latin typeface="Arial"/>
                          <a:ea typeface="+mn-ea"/>
                          <a:cs typeface="+mn-cs"/>
                        </a:rPr>
                        <a:t>14.5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a:solidFill>
                            <a:schemeClr val="tx1"/>
                          </a:solidFill>
                          <a:latin typeface="Arial"/>
                          <a:ea typeface="+mn-ea"/>
                          <a:cs typeface="+mn-cs"/>
                        </a:rPr>
                        <a:t>3.55 / </a:t>
                      </a:r>
                      <a:r>
                        <a:rPr kumimoji="0" lang="de-AT" sz="1600" b="1" kern="1200" dirty="0">
                          <a:solidFill>
                            <a:srgbClr val="FF0000"/>
                          </a:solidFill>
                          <a:latin typeface="Arial"/>
                          <a:ea typeface="+mn-ea"/>
                          <a:cs typeface="+mn-cs"/>
                        </a:rPr>
                        <a:t>8.01</a:t>
                      </a: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3.34 / </a:t>
                      </a:r>
                      <a:r>
                        <a:rPr kumimoji="0" lang="en-US" sz="1600" b="1" kern="1200" dirty="0">
                          <a:solidFill>
                            <a:srgbClr val="FF0000"/>
                          </a:solidFill>
                          <a:latin typeface="Arial"/>
                          <a:ea typeface="+mn-ea"/>
                          <a:cs typeface="+mn-cs"/>
                        </a:rPr>
                        <a:t>6.0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2.02 / </a:t>
                      </a:r>
                      <a:r>
                        <a:rPr kumimoji="0" lang="en-US" sz="1600" b="1" kern="1200" dirty="0">
                          <a:solidFill>
                            <a:srgbClr val="FF0000"/>
                          </a:solidFill>
                          <a:latin typeface="Arial"/>
                          <a:ea typeface="+mn-ea"/>
                          <a:cs typeface="+mn-cs"/>
                        </a:rPr>
                        <a:t>2.</a:t>
                      </a:r>
                      <a:r>
                        <a:rPr kumimoji="0" lang="en-GB" sz="1600" b="1" kern="1200" dirty="0">
                          <a:solidFill>
                            <a:srgbClr val="FF0000"/>
                          </a:solidFill>
                          <a:latin typeface="Arial"/>
                          <a:ea typeface="+mn-ea"/>
                          <a:cs typeface="+mn-cs"/>
                        </a:rPr>
                        <a:t>95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85750">
                <a:tc>
                  <a:txBody>
                    <a:bodyPr/>
                    <a:lstStyle/>
                    <a:p>
                      <a:r>
                        <a:rPr kumimoji="0" lang="en-US" sz="1400" b="1" kern="1200" dirty="0">
                          <a:solidFill>
                            <a:srgbClr val="FF0000"/>
                          </a:solidFill>
                          <a:latin typeface="Arial"/>
                          <a:ea typeface="+mn-ea"/>
                          <a:cs typeface="+mn-cs"/>
                        </a:rPr>
                        <a:t>luminosity per IP [10</a:t>
                      </a:r>
                      <a:r>
                        <a:rPr kumimoji="0" lang="en-US" sz="1400" b="1" kern="1200" baseline="30000" dirty="0">
                          <a:solidFill>
                            <a:srgbClr val="FF0000"/>
                          </a:solidFill>
                          <a:latin typeface="Arial"/>
                          <a:ea typeface="+mn-ea"/>
                          <a:cs typeface="+mn-cs"/>
                        </a:rPr>
                        <a:t>34</a:t>
                      </a:r>
                      <a:r>
                        <a:rPr kumimoji="0" lang="en-US" sz="1400" b="1" kern="1200" dirty="0">
                          <a:solidFill>
                            <a:srgbClr val="FF0000"/>
                          </a:solidFill>
                          <a:latin typeface="Arial"/>
                          <a:ea typeface="+mn-ea"/>
                          <a:cs typeface="+mn-cs"/>
                        </a:rPr>
                        <a:t> cm</a:t>
                      </a:r>
                      <a:r>
                        <a:rPr kumimoji="0" lang="en-US" sz="1400" b="1" kern="1200" baseline="30000" dirty="0">
                          <a:solidFill>
                            <a:srgbClr val="FF0000"/>
                          </a:solidFill>
                          <a:latin typeface="Arial"/>
                          <a:ea typeface="+mn-ea"/>
                          <a:cs typeface="+mn-cs"/>
                        </a:rPr>
                        <a:t>-2</a:t>
                      </a:r>
                      <a:r>
                        <a:rPr kumimoji="0" lang="en-US" sz="1400" b="1" kern="1200" dirty="0">
                          <a:solidFill>
                            <a:srgbClr val="FF0000"/>
                          </a:solidFill>
                          <a:latin typeface="Arial"/>
                          <a:ea typeface="+mn-ea"/>
                          <a:cs typeface="+mn-cs"/>
                        </a:rPr>
                        <a:t>s</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182</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19.4</a:t>
                      </a:r>
                      <a:endParaRPr kumimoji="0" lang="en-GB" sz="1600" b="1" kern="1200" dirty="0">
                        <a:solidFill>
                          <a:srgbClr val="FF0000"/>
                        </a:solidFill>
                        <a:latin typeface="Arial"/>
                        <a:ea typeface="+mn-ea"/>
                        <a:cs typeface="+mn-cs"/>
                      </a:endParaRP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7.3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1.33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85750">
                <a:tc>
                  <a:txBody>
                    <a:bodyPr/>
                    <a:lstStyle/>
                    <a:p>
                      <a:r>
                        <a:rPr kumimoji="0" lang="en-US" sz="1400" b="1" kern="1200" dirty="0">
                          <a:solidFill>
                            <a:srgbClr val="FF0000"/>
                          </a:solidFill>
                          <a:latin typeface="Arial"/>
                          <a:ea typeface="+mn-ea"/>
                          <a:cs typeface="+mn-cs"/>
                        </a:rPr>
                        <a:t>total integrated luminosity / year [ab</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r>
                        <a:rPr kumimoji="0" lang="en-US" sz="1400" b="1" kern="1200" dirty="0" err="1">
                          <a:solidFill>
                            <a:srgbClr val="FF0000"/>
                          </a:solidFill>
                          <a:latin typeface="Arial"/>
                          <a:ea typeface="+mn-ea"/>
                          <a:cs typeface="+mn-cs"/>
                        </a:rPr>
                        <a:t>yr</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87</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9.3</a:t>
                      </a:r>
                      <a:endParaRPr kumimoji="0" lang="en-GB" sz="1600" b="1" kern="1200" dirty="0">
                        <a:solidFill>
                          <a:srgbClr val="FF0000"/>
                        </a:solidFill>
                        <a:latin typeface="Arial"/>
                        <a:ea typeface="+mn-ea"/>
                        <a:cs typeface="+mn-cs"/>
                      </a:endParaRP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3.5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rgbClr val="FF0000"/>
                          </a:solidFill>
                          <a:latin typeface="Arial"/>
                          <a:ea typeface="+mn-ea"/>
                          <a:cs typeface="+mn-cs"/>
                        </a:rPr>
                        <a:t>0.65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85750">
                <a:tc>
                  <a:txBody>
                    <a:bodyPr/>
                    <a:lstStyle/>
                    <a:p>
                      <a:r>
                        <a:rPr kumimoji="0" lang="en-US" sz="1400" b="1" kern="1200" dirty="0">
                          <a:solidFill>
                            <a:schemeClr val="tx1"/>
                          </a:solidFill>
                          <a:latin typeface="Arial"/>
                          <a:ea typeface="+mn-ea"/>
                          <a:cs typeface="+mn-cs"/>
                        </a:rPr>
                        <a:t>beam lifetime rad Bhabha + BS [min]</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19 </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baseline="0" dirty="0">
                          <a:solidFill>
                            <a:schemeClr val="tx1"/>
                          </a:solidFill>
                          <a:latin typeface="Arial"/>
                          <a:ea typeface="+mn-ea"/>
                          <a:cs typeface="+mn-cs"/>
                        </a:rPr>
                        <a:t>18 </a:t>
                      </a:r>
                      <a:endParaRPr kumimoji="0" lang="en-GB" sz="1600" b="1" kern="1200" dirty="0">
                        <a:solidFill>
                          <a:schemeClr val="tx1"/>
                        </a:solidFill>
                        <a:latin typeface="Arial"/>
                        <a:ea typeface="+mn-ea"/>
                        <a:cs typeface="+mn-cs"/>
                      </a:endParaRPr>
                    </a:p>
                  </a:txBody>
                  <a:tcPr marL="68580" marR="68580" marT="34290" marB="34290"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6192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79D45-3498-AD87-CE58-50C3864F3AC4}"/>
              </a:ext>
            </a:extLst>
          </p:cNvPr>
          <p:cNvSpPr txBox="1">
            <a:spLocks/>
          </p:cNvSpPr>
          <p:nvPr/>
        </p:nvSpPr>
        <p:spPr>
          <a:xfrm>
            <a:off x="-28930" y="0"/>
            <a:ext cx="12220930" cy="72631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1200" cap="none" spc="0" normalizeH="0" baseline="0" noProof="0" dirty="0">
                <a:ln>
                  <a:noFill/>
                </a:ln>
                <a:solidFill>
                  <a:srgbClr val="FFFF00"/>
                </a:solidFill>
                <a:effectLst/>
                <a:uLnTx/>
                <a:uFillTx/>
                <a:latin typeface="Calibri" panose="020F0502020204030204"/>
                <a:ea typeface="+mj-ea"/>
                <a:cs typeface="+mj-cs"/>
              </a:rPr>
              <a:t>FCC-</a:t>
            </a:r>
            <a:r>
              <a:rPr kumimoji="0" lang="en-US" sz="4000" b="1" i="0" u="none" strike="noStrike" kern="1200" cap="none" spc="0" normalizeH="0" baseline="0" noProof="0" dirty="0" err="1">
                <a:ln>
                  <a:noFill/>
                </a:ln>
                <a:solidFill>
                  <a:srgbClr val="FFFF00"/>
                </a:solidFill>
                <a:effectLst/>
                <a:uLnTx/>
                <a:uFillTx/>
                <a:latin typeface="Calibri" panose="020F0502020204030204"/>
                <a:ea typeface="+mj-ea"/>
                <a:cs typeface="+mj-cs"/>
              </a:rPr>
              <a:t>ee</a:t>
            </a:r>
            <a:r>
              <a:rPr kumimoji="0" lang="en-US" sz="4000" b="1" i="0" u="none" strike="noStrike" kern="1200" cap="none" spc="0" normalizeH="0" baseline="0" noProof="0" dirty="0">
                <a:ln>
                  <a:noFill/>
                </a:ln>
                <a:solidFill>
                  <a:srgbClr val="FFFF00"/>
                </a:solidFill>
                <a:effectLst/>
                <a:uLnTx/>
                <a:uFillTx/>
                <a:latin typeface="Calibri" panose="020F0502020204030204"/>
                <a:ea typeface="+mj-ea"/>
                <a:cs typeface="+mj-cs"/>
              </a:rPr>
              <a:t> Pre-Injector - Swiss CHART 2 program</a:t>
            </a:r>
            <a:endParaRPr kumimoji="0" lang="en-GB" sz="4000" b="1" i="0" u="none" strike="noStrike" kern="1200" cap="none" spc="0" normalizeH="0" baseline="0" noProof="0" dirty="0">
              <a:ln>
                <a:noFill/>
              </a:ln>
              <a:solidFill>
                <a:srgbClr val="FFFF00"/>
              </a:solidFill>
              <a:effectLst/>
              <a:uLnTx/>
              <a:uFillTx/>
              <a:latin typeface="Calibri" panose="020F0502020204030204"/>
              <a:ea typeface="+mj-ea"/>
              <a:cs typeface="+mj-cs"/>
            </a:endParaRPr>
          </a:p>
        </p:txBody>
      </p:sp>
      <p:pic>
        <p:nvPicPr>
          <p:cNvPr id="3" name="Picture 2" descr="A picture containing icon&#10;&#10;Description automatically generated">
            <a:extLst>
              <a:ext uri="{FF2B5EF4-FFF2-40B4-BE49-F238E27FC236}">
                <a16:creationId xmlns:a16="http://schemas.microsoft.com/office/drawing/2014/main" id="{DA01DFFD-E287-17AD-76C9-CDB8A7DE50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695" y="66029"/>
            <a:ext cx="1935386" cy="654292"/>
          </a:xfrm>
          <a:prstGeom prst="rect">
            <a:avLst/>
          </a:prstGeom>
        </p:spPr>
      </p:pic>
      <p:pic>
        <p:nvPicPr>
          <p:cNvPr id="20" name="Picture 19">
            <a:extLst>
              <a:ext uri="{FF2B5EF4-FFF2-40B4-BE49-F238E27FC236}">
                <a16:creationId xmlns:a16="http://schemas.microsoft.com/office/drawing/2014/main" id="{1CCDB03C-73A0-8D15-CB7B-00AD79B92DF4}"/>
              </a:ext>
            </a:extLst>
          </p:cNvPr>
          <p:cNvPicPr>
            <a:picLocks noChangeAspect="1"/>
          </p:cNvPicPr>
          <p:nvPr/>
        </p:nvPicPr>
        <p:blipFill>
          <a:blip r:embed="rId3"/>
          <a:stretch>
            <a:fillRect/>
          </a:stretch>
        </p:blipFill>
        <p:spPr>
          <a:xfrm>
            <a:off x="0" y="3944586"/>
            <a:ext cx="10373444" cy="2568460"/>
          </a:xfrm>
          <a:prstGeom prst="rect">
            <a:avLst/>
          </a:prstGeom>
        </p:spPr>
      </p:pic>
      <p:sp>
        <p:nvSpPr>
          <p:cNvPr id="21" name="TextBox 20">
            <a:extLst>
              <a:ext uri="{FF2B5EF4-FFF2-40B4-BE49-F238E27FC236}">
                <a16:creationId xmlns:a16="http://schemas.microsoft.com/office/drawing/2014/main" id="{50233007-94F9-7747-F8C6-027B6995E089}"/>
              </a:ext>
            </a:extLst>
          </p:cNvPr>
          <p:cNvSpPr txBox="1"/>
          <p:nvPr/>
        </p:nvSpPr>
        <p:spPr>
          <a:xfrm>
            <a:off x="128154" y="664432"/>
            <a:ext cx="12077700" cy="830997"/>
          </a:xfrm>
          <a:prstGeom prst="rect">
            <a:avLst/>
          </a:prstGeom>
          <a:noFill/>
        </p:spPr>
        <p:txBody>
          <a:bodyPr wrap="square">
            <a:spAutoFit/>
          </a:bodyPr>
          <a:lstStyle/>
          <a:p>
            <a:pPr marL="0" marR="0" lvl="0" indent="0" algn="l" defTabSz="914303"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Collaboration between PSI and CERN with external partners: CNRS-</a:t>
            </a:r>
            <a:r>
              <a:rPr kumimoji="0" lang="en-GB" sz="2400" b="0" i="0" u="none" strike="noStrike" kern="1200" cap="none" spc="0" normalizeH="0" baseline="0" noProof="0" dirty="0" err="1">
                <a:ln>
                  <a:noFill/>
                </a:ln>
                <a:solidFill>
                  <a:prstClr val="black"/>
                </a:solidFill>
                <a:effectLst/>
                <a:uLnTx/>
                <a:uFillTx/>
                <a:latin typeface="Calibri" panose="020F0502020204030204"/>
                <a:ea typeface="+mn-ea"/>
                <a:cs typeface="+mn-cs"/>
              </a:rPr>
              <a:t>IJCLab</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(Orsay), INFN-LNF (Frascati), KEK/</a:t>
            </a:r>
            <a:r>
              <a:rPr kumimoji="0" lang="en-GB" sz="2400" b="0" i="0" u="none" strike="noStrike" kern="1200" cap="none" spc="0" normalizeH="0" baseline="0" noProof="0" dirty="0" err="1">
                <a:ln>
                  <a:noFill/>
                </a:ln>
                <a:solidFill>
                  <a:prstClr val="black"/>
                </a:solidFill>
                <a:effectLst/>
                <a:uLnTx/>
                <a:uFillTx/>
                <a:latin typeface="Calibri" panose="020F0502020204030204"/>
                <a:ea typeface="+mn-ea"/>
                <a:cs typeface="+mn-cs"/>
              </a:rPr>
              <a:t>SuperKEKB</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as observer,  INFN-Ferrara – radiation from crystal</a:t>
            </a:r>
          </a:p>
        </p:txBody>
      </p:sp>
      <p:pic>
        <p:nvPicPr>
          <p:cNvPr id="22" name="Picture 21">
            <a:extLst>
              <a:ext uri="{FF2B5EF4-FFF2-40B4-BE49-F238E27FC236}">
                <a16:creationId xmlns:a16="http://schemas.microsoft.com/office/drawing/2014/main" id="{60940132-FC29-3B39-2F4C-E08254BE181F}"/>
              </a:ext>
            </a:extLst>
          </p:cNvPr>
          <p:cNvPicPr>
            <a:picLocks noChangeAspect="1"/>
          </p:cNvPicPr>
          <p:nvPr/>
        </p:nvPicPr>
        <p:blipFill>
          <a:blip r:embed="rId4"/>
          <a:stretch>
            <a:fillRect/>
          </a:stretch>
        </p:blipFill>
        <p:spPr>
          <a:xfrm>
            <a:off x="5824507" y="1363052"/>
            <a:ext cx="6367493" cy="3177450"/>
          </a:xfrm>
          <a:prstGeom prst="rect">
            <a:avLst/>
          </a:prstGeom>
        </p:spPr>
      </p:pic>
      <p:sp>
        <p:nvSpPr>
          <p:cNvPr id="23" name="TextBox 22">
            <a:extLst>
              <a:ext uri="{FF2B5EF4-FFF2-40B4-BE49-F238E27FC236}">
                <a16:creationId xmlns:a16="http://schemas.microsoft.com/office/drawing/2014/main" id="{D5FFEA5D-5F06-F482-FE3F-1C7F93FC22B2}"/>
              </a:ext>
            </a:extLst>
          </p:cNvPr>
          <p:cNvSpPr txBox="1"/>
          <p:nvPr/>
        </p:nvSpPr>
        <p:spPr>
          <a:xfrm>
            <a:off x="476041" y="1629184"/>
            <a:ext cx="5334612" cy="138499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a:t>
            </a:r>
            <a:r>
              <a:rPr kumimoji="0" lang="en-US" sz="2800" b="0" i="0" u="none" strike="noStrike" kern="1200" cap="none" spc="0" normalizeH="0" baseline="30000" noProof="0" dirty="0">
                <a:ln>
                  <a:noFill/>
                </a:ln>
                <a:solidFill>
                  <a:prstClr val="black"/>
                </a:solidFill>
                <a:effectLst/>
                <a:uLnTx/>
                <a:uFillTx/>
                <a:latin typeface="Calibri" panose="020F0502020204030204"/>
                <a:ea typeface="+mn-ea"/>
                <a:cs typeface="+mn-cs"/>
              </a:rPr>
              <a:t>3</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PSI e</a:t>
            </a:r>
            <a:r>
              <a:rPr kumimoji="0" lang="en-US" sz="2800" b="0"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production experiment with HTS solenoid at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SwissFEL</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planned for 2024/25</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D4138F41-C55D-4509-A55D-7C49086D2980}"/>
              </a:ext>
            </a:extLst>
          </p:cNvPr>
          <p:cNvSpPr txBox="1"/>
          <p:nvPr/>
        </p:nvSpPr>
        <p:spPr>
          <a:xfrm>
            <a:off x="489895" y="3561377"/>
            <a:ext cx="4929683"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Latest FCC-</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pre-injector layout</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3E94AF2F-0C55-1DC1-6F4C-5A2D42903ED8}"/>
              </a:ext>
            </a:extLst>
          </p:cNvPr>
          <p:cNvSpPr txBox="1"/>
          <p:nvPr/>
        </p:nvSpPr>
        <p:spPr>
          <a:xfrm>
            <a:off x="0" y="6492679"/>
            <a:ext cx="5810653" cy="400110"/>
          </a:xfrm>
          <a:prstGeom prst="rect">
            <a:avLst/>
          </a:prstGeom>
          <a:solidFill>
            <a:schemeClr val="accent5">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P. Craievich, A. Grudiev,  C. Milardi, A. De </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Santis</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et al.</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BEC12956-EE6C-2615-27CD-9B61C4433B54}"/>
              </a:ext>
            </a:extLst>
          </p:cNvPr>
          <p:cNvSpPr txBox="1"/>
          <p:nvPr/>
        </p:nvSpPr>
        <p:spPr>
          <a:xfrm>
            <a:off x="9134190" y="4478307"/>
            <a:ext cx="2674835" cy="400110"/>
          </a:xfrm>
          <a:prstGeom prst="rect">
            <a:avLst/>
          </a:prstGeom>
          <a:solidFill>
            <a:schemeClr val="accent1">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location? transfer lines?</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descr="A picture containing graphical user interface&#10;&#10;Description automatically generated">
            <a:extLst>
              <a:ext uri="{FF2B5EF4-FFF2-40B4-BE49-F238E27FC236}">
                <a16:creationId xmlns:a16="http://schemas.microsoft.com/office/drawing/2014/main" id="{91B6EF18-49F5-4C46-2D43-630086783963}"/>
              </a:ext>
            </a:extLst>
          </p:cNvPr>
          <p:cNvPicPr>
            <a:picLocks noChangeAspect="1"/>
          </p:cNvPicPr>
          <p:nvPr/>
        </p:nvPicPr>
        <p:blipFill>
          <a:blip r:embed="rId5"/>
          <a:stretch>
            <a:fillRect/>
          </a:stretch>
        </p:blipFill>
        <p:spPr>
          <a:xfrm>
            <a:off x="9774001" y="6104354"/>
            <a:ext cx="2417999" cy="742451"/>
          </a:xfrm>
          <a:prstGeom prst="rect">
            <a:avLst/>
          </a:prstGeom>
        </p:spPr>
      </p:pic>
    </p:spTree>
    <p:extLst>
      <p:ext uri="{BB962C8B-B14F-4D97-AF65-F5344CB8AC3E}">
        <p14:creationId xmlns:p14="http://schemas.microsoft.com/office/powerpoint/2010/main" val="3442003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E3C8BB-7B71-0847-79EC-BE9240C4FCF9}"/>
              </a:ext>
            </a:extLst>
          </p:cNvPr>
          <p:cNvSpPr txBox="1"/>
          <p:nvPr/>
        </p:nvSpPr>
        <p:spPr>
          <a:xfrm>
            <a:off x="154066" y="810284"/>
            <a:ext cx="457842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 RF power sources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(400 &amp; 800 MHz)</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4CD4DCB-161F-B783-3FF0-F1206243DC79}"/>
              </a:ext>
            </a:extLst>
          </p:cNvPr>
          <p:cNvSpPr txBox="1"/>
          <p:nvPr/>
        </p:nvSpPr>
        <p:spPr>
          <a:xfrm>
            <a:off x="5731738" y="744137"/>
            <a:ext cx="2722220"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 SC cavities </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D19B0DEE-0CD7-5C37-E679-462FB7B854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482" y="4745550"/>
            <a:ext cx="2887641" cy="1927099"/>
          </a:xfrm>
          <a:prstGeom prst="rect">
            <a:avLst/>
          </a:prstGeom>
        </p:spPr>
      </p:pic>
      <p:pic>
        <p:nvPicPr>
          <p:cNvPr id="5" name="Picture 4">
            <a:extLst>
              <a:ext uri="{FF2B5EF4-FFF2-40B4-BE49-F238E27FC236}">
                <a16:creationId xmlns:a16="http://schemas.microsoft.com/office/drawing/2014/main" id="{79F00F8A-A40B-D7BB-68E2-122A96AF55C3}"/>
              </a:ext>
            </a:extLst>
          </p:cNvPr>
          <p:cNvPicPr>
            <a:picLocks noChangeAspect="1"/>
          </p:cNvPicPr>
          <p:nvPr/>
        </p:nvPicPr>
        <p:blipFill rotWithShape="1">
          <a:blip r:embed="rId3">
            <a:clrChange>
              <a:clrFrom>
                <a:srgbClr val="FFFFFF"/>
              </a:clrFrom>
              <a:clrTo>
                <a:srgbClr val="FFFFFF">
                  <a:alpha val="0"/>
                </a:srgbClr>
              </a:clrTo>
            </a:clrChange>
          </a:blip>
          <a:srcRect t="9393"/>
          <a:stretch/>
        </p:blipFill>
        <p:spPr>
          <a:xfrm>
            <a:off x="2886277" y="4724083"/>
            <a:ext cx="4169615" cy="1746034"/>
          </a:xfrm>
          <a:prstGeom prst="rect">
            <a:avLst/>
          </a:prstGeom>
        </p:spPr>
      </p:pic>
      <p:sp>
        <p:nvSpPr>
          <p:cNvPr id="6" name="TextBox 5">
            <a:extLst>
              <a:ext uri="{FF2B5EF4-FFF2-40B4-BE49-F238E27FC236}">
                <a16:creationId xmlns:a16="http://schemas.microsoft.com/office/drawing/2014/main" id="{7DCADE54-006D-74E0-CEB1-91207E1C2122}"/>
              </a:ext>
            </a:extLst>
          </p:cNvPr>
          <p:cNvSpPr txBox="1"/>
          <p:nvPr/>
        </p:nvSpPr>
        <p:spPr>
          <a:xfrm>
            <a:off x="189523" y="4203862"/>
            <a:ext cx="540885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energy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twin aperture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arc dipoles</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FC02E451-4A1B-A3ED-6784-BB1D857B4EE6}"/>
              </a:ext>
            </a:extLst>
          </p:cNvPr>
          <p:cNvSpPr txBox="1"/>
          <p:nvPr/>
        </p:nvSpPr>
        <p:spPr>
          <a:xfrm>
            <a:off x="2614904" y="1289188"/>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I. Syratchev</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D758BE03-07ED-C010-54A0-BA12786EF1D9}"/>
              </a:ext>
            </a:extLst>
          </p:cNvPr>
          <p:cNvSpPr txBox="1"/>
          <p:nvPr/>
        </p:nvSpPr>
        <p:spPr>
          <a:xfrm>
            <a:off x="5280398" y="6401904"/>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A. Milanese</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21A7C2B2-F2B6-27AA-FDCA-A76D1CB5D354}"/>
              </a:ext>
            </a:extLst>
          </p:cNvPr>
          <p:cNvSpPr txBox="1"/>
          <p:nvPr/>
        </p:nvSpPr>
        <p:spPr>
          <a:xfrm>
            <a:off x="6317163" y="4214273"/>
            <a:ext cx="598951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u</a:t>
            </a:r>
            <a:r>
              <a:rPr kumimoji="0" lang="en-US" sz="2400" b="0" i="0" u="none" strike="noStrike" kern="0" cap="none" spc="0" normalizeH="0" baseline="0" noProof="0" dirty="0" err="1">
                <a:ln>
                  <a:noFill/>
                </a:ln>
                <a:solidFill>
                  <a:srgbClr val="0000CC"/>
                </a:solidFill>
                <a:effectLst/>
                <a:uLnTx/>
                <a:uFillTx/>
                <a:latin typeface="Calibri" panose="020F0502020204030204"/>
                <a:ea typeface="+mn-ea"/>
                <a:cs typeface="+mn-cs"/>
              </a:rPr>
              <a:t>nder</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study: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CCT HTS quad’s &amp; sext’s for arcs</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C636AA84-FAF4-8A13-542F-A5EDF195205E}"/>
              </a:ext>
            </a:extLst>
          </p:cNvPr>
          <p:cNvPicPr>
            <a:picLocks noChangeAspect="1"/>
          </p:cNvPicPr>
          <p:nvPr/>
        </p:nvPicPr>
        <p:blipFill>
          <a:blip r:embed="rId4"/>
          <a:stretch>
            <a:fillRect/>
          </a:stretch>
        </p:blipFill>
        <p:spPr>
          <a:xfrm>
            <a:off x="7146359" y="5237075"/>
            <a:ext cx="2166235" cy="1559137"/>
          </a:xfrm>
          <a:prstGeom prst="rect">
            <a:avLst/>
          </a:prstGeom>
        </p:spPr>
      </p:pic>
      <p:pic>
        <p:nvPicPr>
          <p:cNvPr id="11" name="Picture 10">
            <a:extLst>
              <a:ext uri="{FF2B5EF4-FFF2-40B4-BE49-F238E27FC236}">
                <a16:creationId xmlns:a16="http://schemas.microsoft.com/office/drawing/2014/main" id="{ED9917B6-2892-28D4-3BA1-374AE751C6CD}"/>
              </a:ext>
            </a:extLst>
          </p:cNvPr>
          <p:cNvPicPr>
            <a:picLocks noChangeAspect="1"/>
          </p:cNvPicPr>
          <p:nvPr/>
        </p:nvPicPr>
        <p:blipFill>
          <a:blip r:embed="rId5"/>
          <a:stretch>
            <a:fillRect/>
          </a:stretch>
        </p:blipFill>
        <p:spPr>
          <a:xfrm>
            <a:off x="8937055" y="4696623"/>
            <a:ext cx="1353688" cy="1453894"/>
          </a:xfrm>
          <a:prstGeom prst="rect">
            <a:avLst/>
          </a:prstGeom>
        </p:spPr>
      </p:pic>
      <p:pic>
        <p:nvPicPr>
          <p:cNvPr id="12" name="Picture 11">
            <a:extLst>
              <a:ext uri="{FF2B5EF4-FFF2-40B4-BE49-F238E27FC236}">
                <a16:creationId xmlns:a16="http://schemas.microsoft.com/office/drawing/2014/main" id="{A9C10FD3-E7F2-C750-88E2-D6C222F1C570}"/>
              </a:ext>
            </a:extLst>
          </p:cNvPr>
          <p:cNvPicPr>
            <a:picLocks noChangeAspect="1"/>
          </p:cNvPicPr>
          <p:nvPr/>
        </p:nvPicPr>
        <p:blipFill>
          <a:blip r:embed="rId6"/>
          <a:stretch>
            <a:fillRect/>
          </a:stretch>
        </p:blipFill>
        <p:spPr>
          <a:xfrm>
            <a:off x="10325800" y="4696623"/>
            <a:ext cx="1410786" cy="1453894"/>
          </a:xfrm>
          <a:prstGeom prst="rect">
            <a:avLst/>
          </a:prstGeom>
        </p:spPr>
      </p:pic>
      <p:pic>
        <p:nvPicPr>
          <p:cNvPr id="13" name="Picture 12">
            <a:extLst>
              <a:ext uri="{FF2B5EF4-FFF2-40B4-BE49-F238E27FC236}">
                <a16:creationId xmlns:a16="http://schemas.microsoft.com/office/drawing/2014/main" id="{A703300C-0A24-D699-6013-CD6BD17FA215}"/>
              </a:ext>
            </a:extLst>
          </p:cNvPr>
          <p:cNvPicPr>
            <a:picLocks noChangeAspect="1"/>
          </p:cNvPicPr>
          <p:nvPr/>
        </p:nvPicPr>
        <p:blipFill>
          <a:blip r:embed="rId7"/>
          <a:stretch>
            <a:fillRect/>
          </a:stretch>
        </p:blipFill>
        <p:spPr>
          <a:xfrm>
            <a:off x="8014116" y="1253559"/>
            <a:ext cx="3733059" cy="2713931"/>
          </a:xfrm>
          <a:prstGeom prst="rect">
            <a:avLst/>
          </a:prstGeom>
        </p:spPr>
      </p:pic>
      <p:pic>
        <p:nvPicPr>
          <p:cNvPr id="14" name="Picture 13">
            <a:extLst>
              <a:ext uri="{FF2B5EF4-FFF2-40B4-BE49-F238E27FC236}">
                <a16:creationId xmlns:a16="http://schemas.microsoft.com/office/drawing/2014/main" id="{BA0A54A8-A426-0394-9792-46795FE0E8B5}"/>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979443" y="2883148"/>
            <a:ext cx="1609780" cy="86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6">
            <a:extLst>
              <a:ext uri="{FF2B5EF4-FFF2-40B4-BE49-F238E27FC236}">
                <a16:creationId xmlns:a16="http://schemas.microsoft.com/office/drawing/2014/main" id="{228C9DF1-22D6-BCC1-AD14-BB8519C7BB81}"/>
              </a:ext>
            </a:extLst>
          </p:cNvPr>
          <p:cNvSpPr txBox="1"/>
          <p:nvPr/>
        </p:nvSpPr>
        <p:spPr>
          <a:xfrm>
            <a:off x="7623689" y="2237759"/>
            <a:ext cx="2356735"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800 MHz 5-cell </a:t>
            </a:r>
            <a:r>
              <a:rPr kumimoji="0" lang="en-US" sz="1600" b="1" i="0" u="none" strike="noStrike" kern="1200" cap="none" spc="0" normalizeH="0" baseline="0" noProof="0" dirty="0" err="1">
                <a:ln>
                  <a:noFill/>
                </a:ln>
                <a:solidFill>
                  <a:srgbClr val="0C377B"/>
                </a:solidFill>
                <a:effectLst/>
                <a:uLnTx/>
                <a:uFillTx/>
                <a:latin typeface="Calibri" panose="020F0502020204030204"/>
                <a:ea typeface="+mn-ea"/>
                <a:cs typeface="+mn-cs"/>
              </a:rPr>
              <a:t>Nb</a:t>
            </a:r>
            <a:endPar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prototype / JLAB, 2 K</a:t>
            </a:r>
            <a:endParaRPr kumimoji="0" lang="en-GB" sz="16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16" name="Picture 15" descr="A picture containing drawing&#10;&#10;Description automatically generated">
            <a:extLst>
              <a:ext uri="{FF2B5EF4-FFF2-40B4-BE49-F238E27FC236}">
                <a16:creationId xmlns:a16="http://schemas.microsoft.com/office/drawing/2014/main" id="{F51C5094-4570-3BBC-69C0-D9FCC8CF43E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219611" y="718134"/>
            <a:ext cx="1782866" cy="517606"/>
          </a:xfrm>
          <a:prstGeom prst="rect">
            <a:avLst/>
          </a:prstGeom>
        </p:spPr>
      </p:pic>
      <p:pic>
        <p:nvPicPr>
          <p:cNvPr id="17" name="Picture 16" descr="Text&#10;&#10;Description automatically generated with low confidence">
            <a:extLst>
              <a:ext uri="{FF2B5EF4-FFF2-40B4-BE49-F238E27FC236}">
                <a16:creationId xmlns:a16="http://schemas.microsoft.com/office/drawing/2014/main" id="{D9835773-8944-BC32-3358-C5D3774A79A4}"/>
              </a:ext>
            </a:extLst>
          </p:cNvPr>
          <p:cNvPicPr>
            <a:picLocks noChangeAspect="1"/>
          </p:cNvPicPr>
          <p:nvPr/>
        </p:nvPicPr>
        <p:blipFill>
          <a:blip r:embed="rId10"/>
          <a:stretch>
            <a:fillRect/>
          </a:stretch>
        </p:blipFill>
        <p:spPr>
          <a:xfrm>
            <a:off x="10838498" y="5867628"/>
            <a:ext cx="1347078" cy="896419"/>
          </a:xfrm>
          <a:prstGeom prst="rect">
            <a:avLst/>
          </a:prstGeom>
        </p:spPr>
      </p:pic>
      <p:sp>
        <p:nvSpPr>
          <p:cNvPr id="18" name="TextBox 17">
            <a:extLst>
              <a:ext uri="{FF2B5EF4-FFF2-40B4-BE49-F238E27FC236}">
                <a16:creationId xmlns:a16="http://schemas.microsoft.com/office/drawing/2014/main" id="{503D9FC1-4C36-DA75-22D8-C355C622F887}"/>
              </a:ext>
            </a:extLst>
          </p:cNvPr>
          <p:cNvSpPr txBox="1"/>
          <p:nvPr/>
        </p:nvSpPr>
        <p:spPr>
          <a:xfrm>
            <a:off x="10863184" y="1686541"/>
            <a:ext cx="1353534"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F. Marhauser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5D88D8EE-F751-8541-A86A-FCFF36FFB975}"/>
              </a:ext>
            </a:extLst>
          </p:cNvPr>
          <p:cNvPicPr>
            <a:picLocks noChangeAspect="1"/>
          </p:cNvPicPr>
          <p:nvPr/>
        </p:nvPicPr>
        <p:blipFill rotWithShape="1">
          <a:blip r:embed="rId11"/>
          <a:srcRect r="3846" b="17716"/>
          <a:stretch/>
        </p:blipFill>
        <p:spPr>
          <a:xfrm>
            <a:off x="154066" y="1704324"/>
            <a:ext cx="4168007" cy="1360008"/>
          </a:xfrm>
          <a:prstGeom prst="rect">
            <a:avLst/>
          </a:prstGeom>
        </p:spPr>
      </p:pic>
      <p:sp>
        <p:nvSpPr>
          <p:cNvPr id="20" name="TextBox 16">
            <a:extLst>
              <a:ext uri="{FF2B5EF4-FFF2-40B4-BE49-F238E27FC236}">
                <a16:creationId xmlns:a16="http://schemas.microsoft.com/office/drawing/2014/main" id="{6F8194A7-1E36-3806-3DDC-FF41FCD17629}"/>
              </a:ext>
            </a:extLst>
          </p:cNvPr>
          <p:cNvSpPr txBox="1"/>
          <p:nvPr/>
        </p:nvSpPr>
        <p:spPr>
          <a:xfrm>
            <a:off x="4437658" y="1428246"/>
            <a:ext cx="1000110" cy="132343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400 MHz 1-,2- &amp; 4-cell Nb/Cu , 4.5 K</a:t>
            </a:r>
          </a:p>
        </p:txBody>
      </p:sp>
      <p:sp>
        <p:nvSpPr>
          <p:cNvPr id="21" name="TextBox 20">
            <a:extLst>
              <a:ext uri="{FF2B5EF4-FFF2-40B4-BE49-F238E27FC236}">
                <a16:creationId xmlns:a16="http://schemas.microsoft.com/office/drawing/2014/main" id="{4F6868AB-CC69-139A-B9E3-03488F88716B}"/>
              </a:ext>
            </a:extLst>
          </p:cNvPr>
          <p:cNvSpPr txBox="1"/>
          <p:nvPr/>
        </p:nvSpPr>
        <p:spPr>
          <a:xfrm>
            <a:off x="203695" y="3244258"/>
            <a:ext cx="457842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FPC &amp; HOM coupler, cryomodule, thin-film coatings…</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12121F43-AF31-FA29-DFA1-A9B6988D221C}"/>
              </a:ext>
            </a:extLst>
          </p:cNvPr>
          <p:cNvPicPr>
            <a:picLocks noChangeAspect="1"/>
          </p:cNvPicPr>
          <p:nvPr/>
        </p:nvPicPr>
        <p:blipFill>
          <a:blip r:embed="rId12"/>
          <a:stretch>
            <a:fillRect/>
          </a:stretch>
        </p:blipFill>
        <p:spPr>
          <a:xfrm>
            <a:off x="7186019" y="4651540"/>
            <a:ext cx="1248511" cy="523220"/>
          </a:xfrm>
          <a:prstGeom prst="rect">
            <a:avLst/>
          </a:prstGeom>
        </p:spPr>
      </p:pic>
      <p:pic>
        <p:nvPicPr>
          <p:cNvPr id="24" name="Picture 23" descr="A picture containing indoor, building, table, sitting&#10;&#10;Description automatically generated">
            <a:extLst>
              <a:ext uri="{FF2B5EF4-FFF2-40B4-BE49-F238E27FC236}">
                <a16:creationId xmlns:a16="http://schemas.microsoft.com/office/drawing/2014/main" id="{1E7C2BD4-4E43-AFFA-872C-D0F4B4D1B4E6}"/>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575205" y="1281793"/>
            <a:ext cx="1834682" cy="2446242"/>
          </a:xfrm>
          <a:prstGeom prst="rect">
            <a:avLst/>
          </a:prstGeom>
        </p:spPr>
      </p:pic>
      <p:sp>
        <p:nvSpPr>
          <p:cNvPr id="25" name="TextBox 24">
            <a:extLst>
              <a:ext uri="{FF2B5EF4-FFF2-40B4-BE49-F238E27FC236}">
                <a16:creationId xmlns:a16="http://schemas.microsoft.com/office/drawing/2014/main" id="{0336A8FF-2C44-FFBD-9274-101CE2975EF4}"/>
              </a:ext>
            </a:extLst>
          </p:cNvPr>
          <p:cNvSpPr txBox="1"/>
          <p:nvPr/>
        </p:nvSpPr>
        <p:spPr>
          <a:xfrm>
            <a:off x="9632407" y="6504998"/>
            <a:ext cx="1353534"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M. Koratzinos</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7" name="Title 1">
            <a:extLst>
              <a:ext uri="{FF2B5EF4-FFF2-40B4-BE49-F238E27FC236}">
                <a16:creationId xmlns:a16="http://schemas.microsoft.com/office/drawing/2014/main" id="{02010B2E-8073-7086-9406-205197A1E44D}"/>
              </a:ext>
            </a:extLst>
          </p:cNvPr>
          <p:cNvSpPr txBox="1">
            <a:spLocks/>
          </p:cNvSpPr>
          <p:nvPr/>
        </p:nvSpPr>
        <p:spPr>
          <a:xfrm>
            <a:off x="-28930" y="0"/>
            <a:ext cx="12220930" cy="72631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0" cap="none" spc="0" normalizeH="0" baseline="0" noProof="0" dirty="0">
                <a:ln>
                  <a:noFill/>
                </a:ln>
                <a:solidFill>
                  <a:srgbClr val="FFFF00"/>
                </a:solidFill>
                <a:effectLst/>
                <a:uLnTx/>
                <a:uFillTx/>
                <a:latin typeface="Arial"/>
                <a:ea typeface="+mj-ea"/>
                <a:cs typeface="+mj-cs"/>
              </a:rPr>
              <a:t>accelerator R&amp;D examples</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28" name="Picture 27" descr="A picture containing icon&#10;&#10;Description automatically generated">
            <a:extLst>
              <a:ext uri="{FF2B5EF4-FFF2-40B4-BE49-F238E27FC236}">
                <a16:creationId xmlns:a16="http://schemas.microsoft.com/office/drawing/2014/main" id="{6F64FEE2-F4EC-8AD0-3F2B-9104758068B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03695" y="66029"/>
            <a:ext cx="1935386" cy="654292"/>
          </a:xfrm>
          <a:prstGeom prst="rect">
            <a:avLst/>
          </a:prstGeom>
        </p:spPr>
      </p:pic>
    </p:spTree>
    <p:extLst>
      <p:ext uri="{BB962C8B-B14F-4D97-AF65-F5344CB8AC3E}">
        <p14:creationId xmlns:p14="http://schemas.microsoft.com/office/powerpoint/2010/main" val="41269482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54805764"/>
              </p:ext>
            </p:extLst>
          </p:nvPr>
        </p:nvGraphicFramePr>
        <p:xfrm>
          <a:off x="-12231" y="692696"/>
          <a:ext cx="12204231" cy="5707267"/>
        </p:xfrm>
        <a:graphic>
          <a:graphicData uri="http://schemas.openxmlformats.org/drawingml/2006/table">
            <a:tbl>
              <a:tblPr firstRow="1" bandRow="1"/>
              <a:tblGrid>
                <a:gridCol w="4826650">
                  <a:extLst>
                    <a:ext uri="{9D8B030D-6E8A-4147-A177-3AD203B41FA5}">
                      <a16:colId xmlns:a16="http://schemas.microsoft.com/office/drawing/2014/main" val="20000"/>
                    </a:ext>
                  </a:extLst>
                </a:gridCol>
                <a:gridCol w="1661196">
                  <a:extLst>
                    <a:ext uri="{9D8B030D-6E8A-4147-A177-3AD203B41FA5}">
                      <a16:colId xmlns:a16="http://schemas.microsoft.com/office/drawing/2014/main" val="20001"/>
                    </a:ext>
                  </a:extLst>
                </a:gridCol>
                <a:gridCol w="1559527">
                  <a:extLst>
                    <a:ext uri="{9D8B030D-6E8A-4147-A177-3AD203B41FA5}">
                      <a16:colId xmlns:a16="http://schemas.microsoft.com/office/drawing/2014/main" val="2863035795"/>
                    </a:ext>
                  </a:extLst>
                </a:gridCol>
                <a:gridCol w="2488880">
                  <a:extLst>
                    <a:ext uri="{9D8B030D-6E8A-4147-A177-3AD203B41FA5}">
                      <a16:colId xmlns:a16="http://schemas.microsoft.com/office/drawing/2014/main" val="20005"/>
                    </a:ext>
                  </a:extLst>
                </a:gridCol>
                <a:gridCol w="1667978">
                  <a:extLst>
                    <a:ext uri="{9D8B030D-6E8A-4147-A177-3AD203B41FA5}">
                      <a16:colId xmlns:a16="http://schemas.microsoft.com/office/drawing/2014/main" val="2362098517"/>
                    </a:ext>
                  </a:extLst>
                </a:gridCol>
              </a:tblGrid>
              <a:tr h="510857">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2000" b="1" dirty="0">
                          <a:solidFill>
                            <a:schemeClr val="bg1"/>
                          </a:solidFill>
                        </a:rPr>
                        <a:t>parameter</a:t>
                      </a:r>
                    </a:p>
                  </a:txBody>
                  <a:tcPr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gridSpan="2">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2000" b="1" dirty="0">
                          <a:solidFill>
                            <a:schemeClr val="bg1"/>
                          </a:solidFill>
                        </a:rPr>
                        <a:t>FCC-</a:t>
                      </a:r>
                      <a:r>
                        <a:rPr lang="en-GB" sz="2000" b="1" dirty="0" err="1">
                          <a:solidFill>
                            <a:schemeClr val="bg1"/>
                          </a:solidFill>
                        </a:rPr>
                        <a:t>hh</a:t>
                      </a:r>
                      <a:endParaRPr lang="en-GB" sz="2000" b="1" dirty="0">
                        <a:solidFill>
                          <a:schemeClr val="bg1"/>
                        </a:solidFill>
                      </a:endParaRPr>
                    </a:p>
                  </a:txBody>
                  <a:tcPr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2000" b="1" dirty="0">
                          <a:solidFill>
                            <a:schemeClr val="bg1"/>
                          </a:solidFill>
                        </a:rPr>
                        <a:t>HL-LHC</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2000" b="1" dirty="0">
                          <a:solidFill>
                            <a:schemeClr val="bg1"/>
                          </a:solidFill>
                        </a:rPr>
                        <a:t>LHC</a:t>
                      </a:r>
                    </a:p>
                  </a:txBody>
                  <a:tcPr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360235">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a:solidFill>
                            <a:schemeClr val="dk1"/>
                          </a:solidFill>
                          <a:latin typeface="Arial"/>
                          <a:ea typeface="+mn-ea"/>
                          <a:cs typeface="+mn-cs"/>
                        </a:rPr>
                        <a:t>collision energy </a:t>
                      </a:r>
                      <a:r>
                        <a:rPr kumimoji="0" lang="en-GB" sz="1800" b="1" kern="1200" dirty="0" err="1">
                          <a:solidFill>
                            <a:schemeClr val="dk1"/>
                          </a:solidFill>
                          <a:latin typeface="Arial"/>
                          <a:ea typeface="+mn-ea"/>
                          <a:cs typeface="+mn-cs"/>
                        </a:rPr>
                        <a:t>cms</a:t>
                      </a:r>
                      <a:r>
                        <a:rPr kumimoji="0" lang="en-GB" sz="1800" b="1" kern="1200" dirty="0">
                          <a:solidFill>
                            <a:schemeClr val="dk1"/>
                          </a:solidFill>
                          <a:latin typeface="Arial"/>
                          <a:ea typeface="+mn-ea"/>
                          <a:cs typeface="+mn-cs"/>
                        </a:rPr>
                        <a:t> [</a:t>
                      </a:r>
                      <a:r>
                        <a:rPr kumimoji="0" lang="en-GB" sz="1800" b="1" kern="1200" dirty="0" err="1">
                          <a:solidFill>
                            <a:schemeClr val="dk1"/>
                          </a:solidFill>
                          <a:latin typeface="Arial"/>
                          <a:ea typeface="+mn-ea"/>
                          <a:cs typeface="+mn-cs"/>
                        </a:rPr>
                        <a:t>TeV</a:t>
                      </a:r>
                      <a:r>
                        <a:rPr kumimoji="0" lang="en-GB" sz="1800" b="1" kern="1200" dirty="0">
                          <a:solidFill>
                            <a:schemeClr val="dk1"/>
                          </a:solidFill>
                          <a:latin typeface="Arial"/>
                          <a:ea typeface="+mn-ea"/>
                          <a:cs typeface="+mn-cs"/>
                        </a:rPr>
                        <a:t>]</a:t>
                      </a:r>
                    </a:p>
                  </a:txBody>
                  <a:tcPr>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GB" sz="1800" b="1" kern="1200" dirty="0">
                          <a:solidFill>
                            <a:srgbClr val="FF0000"/>
                          </a:solidFill>
                          <a:latin typeface="Arial"/>
                          <a:ea typeface="+mn-ea"/>
                          <a:cs typeface="+mn-cs"/>
                        </a:rPr>
                        <a:t>100</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14</a:t>
                      </a:r>
                    </a:p>
                  </a:txBody>
                  <a:tcPr>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5530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a:solidFill>
                            <a:schemeClr val="dk1"/>
                          </a:solidFill>
                          <a:latin typeface="Arial"/>
                          <a:ea typeface="+mn-ea"/>
                          <a:cs typeface="+mn-cs"/>
                        </a:rPr>
                        <a:t>dipole field [T]</a:t>
                      </a:r>
                    </a:p>
                  </a:txBody>
                  <a:tcPr>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F0F0"/>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rgbClr val="FF0000"/>
                          </a:solidFill>
                          <a:latin typeface="Arial"/>
                          <a:ea typeface="+mn-ea"/>
                          <a:cs typeface="+mn-cs"/>
                        </a:rPr>
                        <a:t>~17 </a:t>
                      </a:r>
                      <a:r>
                        <a:rPr kumimoji="0" lang="en-GB" sz="1600" b="1" kern="1200" dirty="0">
                          <a:solidFill>
                            <a:srgbClr val="FF0000"/>
                          </a:solidFill>
                          <a:latin typeface="Arial"/>
                          <a:ea typeface="+mn-ea"/>
                          <a:cs typeface="+mn-cs"/>
                        </a:rPr>
                        <a:t>(~16 </a:t>
                      </a:r>
                      <a:r>
                        <a:rPr kumimoji="0" lang="en-GB" sz="1600" b="1" kern="1200" dirty="0" err="1">
                          <a:solidFill>
                            <a:srgbClr val="FF0000"/>
                          </a:solidFill>
                          <a:latin typeface="Arial"/>
                          <a:ea typeface="+mn-ea"/>
                          <a:cs typeface="+mn-cs"/>
                        </a:rPr>
                        <a:t>comb.function</a:t>
                      </a:r>
                      <a:r>
                        <a:rPr kumimoji="0" lang="en-GB" sz="1600" b="1" kern="1200" dirty="0">
                          <a:solidFill>
                            <a:srgbClr val="FF0000"/>
                          </a:solidFill>
                          <a:latin typeface="Arial"/>
                          <a:ea typeface="+mn-ea"/>
                          <a:cs typeface="+mn-cs"/>
                        </a:rPr>
                        <a:t>)</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8.33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8.33</a:t>
                      </a:r>
                    </a:p>
                  </a:txBody>
                  <a:tcPr>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4036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800" b="1" kern="1200" dirty="0">
                          <a:solidFill>
                            <a:schemeClr val="dk1"/>
                          </a:solidFill>
                          <a:latin typeface="Arial"/>
                          <a:ea typeface="+mn-ea"/>
                          <a:cs typeface="+mn-cs"/>
                        </a:rPr>
                        <a:t>circumference</a:t>
                      </a:r>
                      <a:r>
                        <a:rPr kumimoji="0" lang="de-AT" sz="1800" b="1" kern="1200" baseline="0" dirty="0">
                          <a:solidFill>
                            <a:schemeClr val="dk1"/>
                          </a:solidFill>
                          <a:latin typeface="Arial"/>
                          <a:ea typeface="+mn-ea"/>
                          <a:cs typeface="+mn-cs"/>
                        </a:rPr>
                        <a:t> </a:t>
                      </a:r>
                      <a:r>
                        <a:rPr kumimoji="0" lang="en-GB" sz="1800" b="1" kern="1200" dirty="0">
                          <a:solidFill>
                            <a:schemeClr val="dk1"/>
                          </a:solidFill>
                          <a:latin typeface="+mn-lt"/>
                          <a:ea typeface="+mn-ea"/>
                          <a:cs typeface="+mn-cs"/>
                        </a:rPr>
                        <a:t>[km]</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rgbClr val="FF0000"/>
                          </a:solidFill>
                          <a:latin typeface="Arial"/>
                          <a:ea typeface="+mn-ea"/>
                          <a:cs typeface="+mn-cs"/>
                        </a:rPr>
                        <a:t>91.2</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26.7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26.7</a:t>
                      </a:r>
                    </a:p>
                  </a:txBody>
                  <a:tcPr>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4036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a:ea typeface="+mn-ea"/>
                          <a:cs typeface="+mn-cs"/>
                        </a:rPr>
                        <a:t>beam current [A]</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800" b="1" kern="1200" dirty="0">
                          <a:solidFill>
                            <a:schemeClr val="tx1"/>
                          </a:solidFill>
                          <a:latin typeface="Arial"/>
                          <a:ea typeface="+mn-ea"/>
                          <a:cs typeface="+mn-cs"/>
                        </a:rPr>
                        <a:t>0.5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0.58</a:t>
                      </a:r>
                    </a:p>
                  </a:txBody>
                  <a:tcPr>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60235">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a:solidFill>
                            <a:schemeClr val="dk1"/>
                          </a:solidFill>
                          <a:latin typeface="Arial"/>
                          <a:ea typeface="+mn-ea"/>
                          <a:cs typeface="+mn-cs"/>
                        </a:rPr>
                        <a:t>bunch intensity  [10</a:t>
                      </a:r>
                      <a:r>
                        <a:rPr kumimoji="0" lang="en-GB" sz="1800" b="1" kern="1200" baseline="30000" dirty="0">
                          <a:solidFill>
                            <a:schemeClr val="dk1"/>
                          </a:solidFill>
                          <a:latin typeface="Arial"/>
                          <a:ea typeface="+mn-ea"/>
                          <a:cs typeface="+mn-cs"/>
                        </a:rPr>
                        <a:t>11</a:t>
                      </a:r>
                      <a:r>
                        <a:rPr kumimoji="0" lang="en-GB" sz="1800" b="1" kern="1200" dirty="0">
                          <a:solidFill>
                            <a:schemeClr val="dk1"/>
                          </a:solidFill>
                          <a:latin typeface="Arial"/>
                          <a:ea typeface="+mn-ea"/>
                          <a:cs typeface="+mn-cs"/>
                        </a:rPr>
                        <a:t>]</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800" b="1" kern="1200" dirty="0">
                          <a:solidFill>
                            <a:srgbClr val="FF0000"/>
                          </a:solidFill>
                          <a:latin typeface="Arial"/>
                          <a:ea typeface="+mn-ea"/>
                          <a:cs typeface="+mn-cs"/>
                        </a:rPr>
                        <a:t>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800" b="1" kern="1200">
                          <a:solidFill>
                            <a:srgbClr val="FF0000"/>
                          </a:solidFill>
                          <a:latin typeface="Arial"/>
                          <a:ea typeface="+mn-ea"/>
                          <a:cs typeface="+mn-cs"/>
                        </a:rPr>
                        <a:t>1 </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800" b="1" kern="1200" dirty="0">
                          <a:solidFill>
                            <a:schemeClr val="tx1"/>
                          </a:solidFill>
                          <a:latin typeface="Arial"/>
                          <a:ea typeface="+mn-ea"/>
                          <a:cs typeface="+mn-cs"/>
                        </a:rPr>
                        <a:t>2.2 </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1.15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360235">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a:solidFill>
                            <a:schemeClr val="dk1"/>
                          </a:solidFill>
                          <a:latin typeface="Arial"/>
                          <a:ea typeface="+mn-ea"/>
                          <a:cs typeface="+mn-cs"/>
                        </a:rPr>
                        <a:t>bunch spacing  [ns]</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800" b="1" kern="1200" dirty="0">
                          <a:solidFill>
                            <a:schemeClr val="tx1"/>
                          </a:solidFill>
                          <a:latin typeface="Arial"/>
                          <a:ea typeface="+mn-ea"/>
                          <a:cs typeface="+mn-cs"/>
                        </a:rPr>
                        <a:t>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800" b="1" kern="1200" dirty="0">
                          <a:solidFill>
                            <a:schemeClr val="tx1"/>
                          </a:solidFill>
                          <a:latin typeface="Arial"/>
                          <a:ea typeface="+mn-ea"/>
                          <a:cs typeface="+mn-cs"/>
                        </a:rPr>
                        <a:t>25 </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800" b="1" kern="1200" dirty="0">
                          <a:solidFill>
                            <a:schemeClr val="tx1"/>
                          </a:solidFill>
                          <a:latin typeface="Arial"/>
                          <a:ea typeface="+mn-ea"/>
                          <a:cs typeface="+mn-cs"/>
                        </a:rPr>
                        <a:t>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25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360235">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800" b="1" kern="1200" dirty="0" err="1">
                          <a:solidFill>
                            <a:schemeClr val="dk1"/>
                          </a:solidFill>
                          <a:latin typeface="Arial"/>
                          <a:ea typeface="+mn-ea"/>
                          <a:cs typeface="+mn-cs"/>
                        </a:rPr>
                        <a:t>synchr</a:t>
                      </a:r>
                      <a:r>
                        <a:rPr kumimoji="0" lang="en-GB" sz="1800" b="1" kern="1200" dirty="0">
                          <a:solidFill>
                            <a:schemeClr val="dk1"/>
                          </a:solidFill>
                          <a:latin typeface="Arial"/>
                          <a:ea typeface="+mn-ea"/>
                          <a:cs typeface="+mn-cs"/>
                        </a:rPr>
                        <a:t>. rad. power / ring [kW]</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800" b="1" kern="1200" dirty="0">
                          <a:solidFill>
                            <a:srgbClr val="FF0000"/>
                          </a:solidFill>
                          <a:latin typeface="Arial"/>
                          <a:ea typeface="+mn-ea"/>
                          <a:cs typeface="+mn-cs"/>
                        </a:rPr>
                        <a:t>2700</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800" b="1" kern="1200" dirty="0">
                          <a:solidFill>
                            <a:schemeClr val="tx1"/>
                          </a:solidFill>
                          <a:latin typeface="Arial"/>
                          <a:ea typeface="+mn-ea"/>
                          <a:cs typeface="+mn-cs"/>
                        </a:rPr>
                        <a:t>7.3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3.6</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299242539"/>
                  </a:ext>
                </a:extLst>
              </a:tr>
              <a:tr h="36023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a:ea typeface="+mn-ea"/>
                          <a:cs typeface="+mn-cs"/>
                        </a:rPr>
                        <a:t>SR</a:t>
                      </a:r>
                      <a:r>
                        <a:rPr kumimoji="0" lang="en-GB" sz="1800" b="1" kern="1200" baseline="0" dirty="0">
                          <a:solidFill>
                            <a:schemeClr val="dk1"/>
                          </a:solidFill>
                          <a:latin typeface="Arial"/>
                          <a:ea typeface="+mn-ea"/>
                          <a:cs typeface="+mn-cs"/>
                        </a:rPr>
                        <a:t> power / length [W/m/ap.]</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rgbClr val="FF0000"/>
                          </a:solidFill>
                          <a:latin typeface="Arial"/>
                          <a:ea typeface="+mn-ea"/>
                          <a:cs typeface="+mn-cs"/>
                        </a:rPr>
                        <a:t>32.1</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0.33</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0.17</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36023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panose="020B0604020202020204" pitchFamily="34" charset="0"/>
                          <a:ea typeface="+mn-ea"/>
                          <a:cs typeface="Arial" panose="020B0604020202020204" pitchFamily="34" charset="0"/>
                        </a:rPr>
                        <a:t>long. emit. damping time [h]</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0.45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baseline="0" dirty="0">
                          <a:solidFill>
                            <a:schemeClr val="tx1"/>
                          </a:solidFill>
                          <a:latin typeface="Arial"/>
                          <a:ea typeface="+mn-ea"/>
                          <a:cs typeface="+mn-cs"/>
                        </a:rPr>
                        <a:t> 12.9</a:t>
                      </a:r>
                      <a:endParaRPr kumimoji="0" lang="en-GB" sz="1800" b="1" kern="1200" dirty="0">
                        <a:solidFill>
                          <a:schemeClr val="tx1"/>
                        </a:solidFill>
                        <a:latin typeface="Arial"/>
                        <a:ea typeface="+mn-ea"/>
                        <a:cs typeface="+mn-cs"/>
                      </a:endParaRPr>
                    </a:p>
                  </a:txBody>
                  <a:tcPr>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12.9</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36023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800" b="1" kern="1200" dirty="0">
                          <a:solidFill>
                            <a:schemeClr val="dk1"/>
                          </a:solidFill>
                          <a:latin typeface="Arial"/>
                          <a:ea typeface="+mn-ea"/>
                          <a:cs typeface="+mn-cs"/>
                        </a:rPr>
                        <a:t>beta*</a:t>
                      </a:r>
                      <a:r>
                        <a:rPr kumimoji="0" lang="de-AT" sz="1800" b="1" kern="1200" baseline="0" dirty="0">
                          <a:solidFill>
                            <a:schemeClr val="dk1"/>
                          </a:solidFill>
                          <a:latin typeface="Arial"/>
                          <a:ea typeface="+mn-ea"/>
                          <a:cs typeface="+mn-cs"/>
                        </a:rPr>
                        <a:t> </a:t>
                      </a:r>
                      <a:r>
                        <a:rPr kumimoji="0" lang="en-GB" sz="1800" b="1" kern="1200" dirty="0">
                          <a:solidFill>
                            <a:schemeClr val="dk1"/>
                          </a:solidFill>
                          <a:latin typeface="+mn-lt"/>
                          <a:ea typeface="+mn-ea"/>
                          <a:cs typeface="+mn-cs"/>
                        </a:rPr>
                        <a:t>[m]</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1.1</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800" b="1" kern="1200" dirty="0">
                          <a:solidFill>
                            <a:schemeClr val="tx1"/>
                          </a:solidFill>
                          <a:latin typeface="Arial"/>
                          <a:ea typeface="+mn-ea"/>
                          <a:cs typeface="+mn-cs"/>
                        </a:rPr>
                        <a:t>0.3</a:t>
                      </a:r>
                      <a:endParaRPr kumimoji="0" lang="en-GB" sz="1800" b="1" kern="1200" dirty="0">
                        <a:solidFill>
                          <a:schemeClr val="tx1"/>
                        </a:solidFill>
                        <a:latin typeface="Arial"/>
                        <a:ea typeface="+mn-ea"/>
                        <a:cs typeface="+mn-cs"/>
                      </a:endParaRPr>
                    </a:p>
                  </a:txBody>
                  <a:tcPr>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800" b="1" kern="1200" dirty="0">
                          <a:solidFill>
                            <a:schemeClr val="tx1"/>
                          </a:solidFill>
                          <a:latin typeface="Arial"/>
                          <a:ea typeface="+mn-ea"/>
                          <a:cs typeface="+mn-cs"/>
                        </a:rPr>
                        <a:t>0.15</a:t>
                      </a:r>
                      <a:r>
                        <a:rPr kumimoji="0" lang="de-AT" sz="1800" b="1" kern="1200" baseline="0" dirty="0">
                          <a:solidFill>
                            <a:schemeClr val="tx1"/>
                          </a:solidFill>
                          <a:latin typeface="Arial"/>
                          <a:ea typeface="+mn-ea"/>
                          <a:cs typeface="+mn-cs"/>
                        </a:rPr>
                        <a:t> (min.)</a:t>
                      </a:r>
                      <a:endParaRPr kumimoji="0" lang="en-GB" sz="1800" b="1" kern="1200" dirty="0">
                        <a:solidFill>
                          <a:schemeClr val="tx1"/>
                        </a:solidFill>
                        <a:latin typeface="Arial"/>
                        <a:ea typeface="+mn-ea"/>
                        <a:cs typeface="+mn-cs"/>
                      </a:endParaRPr>
                    </a:p>
                  </a:txBody>
                  <a:tcPr>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0.55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36023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chemeClr val="dk1"/>
                          </a:solidFill>
                          <a:latin typeface="Arial"/>
                          <a:ea typeface="+mn-ea"/>
                          <a:cs typeface="+mn-cs"/>
                        </a:rPr>
                        <a:t>normalized emittance</a:t>
                      </a:r>
                      <a:r>
                        <a:rPr kumimoji="0" lang="en-US" sz="1800" b="1" kern="1200" baseline="0" dirty="0">
                          <a:solidFill>
                            <a:schemeClr val="dk1"/>
                          </a:solidFill>
                          <a:latin typeface="Arial"/>
                          <a:ea typeface="+mn-ea"/>
                          <a:cs typeface="+mn-cs"/>
                        </a:rPr>
                        <a:t> [</a:t>
                      </a:r>
                      <a:r>
                        <a:rPr kumimoji="0" lang="en-US" sz="1800" b="1" kern="1200" baseline="0" dirty="0">
                          <a:solidFill>
                            <a:schemeClr val="dk1"/>
                          </a:solidFill>
                          <a:latin typeface="Symbol" panose="05050102010706020507" pitchFamily="18" charset="2"/>
                          <a:ea typeface="+mn-ea"/>
                          <a:cs typeface="+mn-cs"/>
                        </a:rPr>
                        <a:t>m</a:t>
                      </a:r>
                      <a:r>
                        <a:rPr kumimoji="0" lang="en-US" sz="1800" b="1" kern="1200" baseline="0" dirty="0">
                          <a:solidFill>
                            <a:schemeClr val="dk1"/>
                          </a:solidFill>
                          <a:latin typeface="Arial"/>
                          <a:ea typeface="+mn-ea"/>
                          <a:cs typeface="+mn-cs"/>
                        </a:rPr>
                        <a:t>m]</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2.2 </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chemeClr val="tx1"/>
                          </a:solidFill>
                          <a:latin typeface="Arial"/>
                          <a:ea typeface="+mn-ea"/>
                          <a:cs typeface="+mn-cs"/>
                        </a:rPr>
                        <a:t>2.5</a:t>
                      </a:r>
                      <a:endParaRPr kumimoji="0" lang="en-GB" sz="1800" b="1" kern="1200" dirty="0">
                        <a:solidFill>
                          <a:schemeClr val="tx1"/>
                        </a:solidFill>
                        <a:latin typeface="Arial"/>
                        <a:ea typeface="+mn-ea"/>
                        <a:cs typeface="+mn-cs"/>
                      </a:endParaRPr>
                    </a:p>
                  </a:txBody>
                  <a:tcPr>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3.75</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36023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800" b="1" kern="1200" dirty="0">
                          <a:solidFill>
                            <a:schemeClr val="dk1"/>
                          </a:solidFill>
                          <a:latin typeface="Arial"/>
                          <a:ea typeface="+mn-ea"/>
                          <a:cs typeface="+mn-cs"/>
                        </a:rPr>
                        <a:t>peak luminosity [10</a:t>
                      </a:r>
                      <a:r>
                        <a:rPr kumimoji="0" lang="en-US" sz="1800" b="1" kern="1200" baseline="30000" dirty="0">
                          <a:solidFill>
                            <a:schemeClr val="dk1"/>
                          </a:solidFill>
                          <a:latin typeface="Arial"/>
                          <a:ea typeface="+mn-ea"/>
                          <a:cs typeface="+mn-cs"/>
                        </a:rPr>
                        <a:t>34</a:t>
                      </a:r>
                      <a:r>
                        <a:rPr kumimoji="0" lang="en-US" sz="1800" b="1" kern="1200" dirty="0">
                          <a:solidFill>
                            <a:schemeClr val="dk1"/>
                          </a:solidFill>
                          <a:latin typeface="Arial"/>
                          <a:ea typeface="+mn-ea"/>
                          <a:cs typeface="+mn-cs"/>
                        </a:rPr>
                        <a:t> cm</a:t>
                      </a:r>
                      <a:r>
                        <a:rPr kumimoji="0" lang="en-US" sz="1800" b="1" kern="1200" baseline="30000" dirty="0">
                          <a:solidFill>
                            <a:schemeClr val="dk1"/>
                          </a:solidFill>
                          <a:latin typeface="Arial"/>
                          <a:ea typeface="+mn-ea"/>
                          <a:cs typeface="+mn-cs"/>
                        </a:rPr>
                        <a:t>-2</a:t>
                      </a:r>
                      <a:r>
                        <a:rPr kumimoji="0" lang="en-US" sz="1800" b="1" kern="1200" dirty="0">
                          <a:solidFill>
                            <a:schemeClr val="dk1"/>
                          </a:solidFill>
                          <a:latin typeface="Arial"/>
                          <a:ea typeface="+mn-ea"/>
                          <a:cs typeface="+mn-cs"/>
                        </a:rPr>
                        <a:t>s</a:t>
                      </a:r>
                      <a:r>
                        <a:rPr kumimoji="0" lang="en-US" sz="1800" b="1" kern="1200" baseline="30000" dirty="0">
                          <a:solidFill>
                            <a:schemeClr val="dk1"/>
                          </a:solidFill>
                          <a:latin typeface="Arial"/>
                          <a:ea typeface="+mn-ea"/>
                          <a:cs typeface="+mn-cs"/>
                        </a:rPr>
                        <a:t>-1</a:t>
                      </a:r>
                      <a:r>
                        <a:rPr kumimoji="0" lang="en-US" sz="1800" b="1" kern="1200" dirty="0">
                          <a:solidFill>
                            <a:schemeClr val="dk1"/>
                          </a:solidFill>
                          <a:latin typeface="Arial"/>
                          <a:ea typeface="+mn-ea"/>
                          <a:cs typeface="+mn-cs"/>
                        </a:rPr>
                        <a:t>]</a:t>
                      </a:r>
                      <a:endParaRPr kumimoji="0" lang="en-GB" sz="1800" b="1" kern="1200" dirty="0">
                        <a:solidFill>
                          <a:schemeClr val="dk1"/>
                        </a:solidFill>
                        <a:latin typeface="Arial"/>
                        <a:ea typeface="+mn-ea"/>
                        <a:cs typeface="+mn-cs"/>
                      </a:endParaRP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rgbClr val="FF0000"/>
                          </a:solidFill>
                          <a:latin typeface="Arial"/>
                          <a:ea typeface="+mn-ea"/>
                          <a:cs typeface="+mn-cs"/>
                        </a:rPr>
                        <a:t>5</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lang="en-US" b="1">
                          <a:solidFill>
                            <a:srgbClr val="FF0000"/>
                          </a:solidFill>
                        </a:rPr>
                        <a:t>30</a:t>
                      </a:r>
                      <a:endParaRPr kumimoji="0" lang="en-GB" sz="1800" b="1" kern="1200" dirty="0">
                        <a:solidFill>
                          <a:srgbClr val="FF0000"/>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a:solidFill>
                            <a:schemeClr val="tx1"/>
                          </a:solidFill>
                          <a:latin typeface="Arial"/>
                          <a:ea typeface="+mn-ea"/>
                          <a:cs typeface="+mn-cs"/>
                        </a:rPr>
                        <a:t>5 (lev.)</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1</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959560122"/>
                  </a:ext>
                </a:extLst>
              </a:tr>
              <a:tr h="36023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a:ea typeface="+mn-ea"/>
                          <a:cs typeface="+mn-cs"/>
                        </a:rPr>
                        <a:t>events/bunch crossing</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rgbClr val="FF0000"/>
                          </a:solidFill>
                          <a:latin typeface="Arial"/>
                          <a:ea typeface="+mn-ea"/>
                          <a:cs typeface="+mn-cs"/>
                        </a:rPr>
                        <a:t>170</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rgbClr val="FF0000"/>
                          </a:solidFill>
                          <a:latin typeface="Arial"/>
                          <a:ea typeface="+mn-ea"/>
                          <a:cs typeface="+mn-cs"/>
                        </a:rPr>
                        <a:t>1000</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800" b="1" kern="1200" dirty="0">
                          <a:solidFill>
                            <a:schemeClr val="tx1"/>
                          </a:solidFill>
                          <a:latin typeface="Arial"/>
                          <a:ea typeface="+mn-ea"/>
                          <a:cs typeface="+mn-cs"/>
                        </a:rPr>
                        <a:t>132 </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27</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36023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800" b="1" kern="1200" dirty="0">
                          <a:solidFill>
                            <a:schemeClr val="dk1"/>
                          </a:solidFill>
                          <a:latin typeface="Arial"/>
                          <a:ea typeface="+mn-ea"/>
                          <a:cs typeface="+mn-cs"/>
                        </a:rPr>
                        <a:t>stored energy/beam [GJ]</a:t>
                      </a:r>
                    </a:p>
                  </a:txBody>
                  <a:tcPr>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rgbClr val="FF0000"/>
                          </a:solidFill>
                          <a:latin typeface="Arial"/>
                          <a:ea typeface="+mn-ea"/>
                          <a:cs typeface="+mn-cs"/>
                        </a:rPr>
                        <a:t>7</a:t>
                      </a:r>
                      <a:r>
                        <a:rPr kumimoji="0" lang="en-GB" sz="1800" b="1" kern="1200" dirty="0">
                          <a:solidFill>
                            <a:srgbClr val="FF0000"/>
                          </a:solidFill>
                          <a:latin typeface="Arial"/>
                          <a:ea typeface="+mn-ea"/>
                          <a:cs typeface="+mn-cs"/>
                        </a:rPr>
                        <a:t>.8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0.7</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0.36</a:t>
                      </a:r>
                      <a:endParaRPr kumimoji="0" lang="en-GB" sz="1800" b="1" kern="1200" dirty="0">
                        <a:solidFill>
                          <a:schemeClr val="tx1"/>
                        </a:solidFill>
                        <a:latin typeface="Arial"/>
                        <a:ea typeface="+mn-ea"/>
                        <a:cs typeface="+mn-cs"/>
                      </a:endParaRPr>
                    </a:p>
                  </a:txBody>
                  <a:tcPr>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bl>
          </a:graphicData>
        </a:graphic>
      </p:graphicFrame>
      <p:sp>
        <p:nvSpPr>
          <p:cNvPr id="5" name="Title 1"/>
          <p:cNvSpPr txBox="1">
            <a:spLocks/>
          </p:cNvSpPr>
          <p:nvPr/>
        </p:nvSpPr>
        <p:spPr>
          <a:xfrm>
            <a:off x="0" y="-49765"/>
            <a:ext cx="12192000" cy="792407"/>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0" i="0" u="none" strike="noStrike" kern="0" cap="none" spc="0" normalizeH="0" baseline="0">
                <a:ln>
                  <a:noFill/>
                </a:ln>
                <a:solidFill>
                  <a:srgbClr val="FFFF00"/>
                </a:solidFill>
                <a:effectLst/>
                <a:uLnTx/>
                <a:uFillTx/>
                <a:latin typeface="Arial"/>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0" cap="none" spc="0" normalizeH="0" baseline="0" noProof="0" dirty="0">
                <a:ln>
                  <a:noFill/>
                </a:ln>
                <a:solidFill>
                  <a:srgbClr val="FFFF00"/>
                </a:solidFill>
                <a:effectLst/>
                <a:uLnTx/>
                <a:uFillTx/>
                <a:latin typeface="Arial"/>
                <a:ea typeface="+mj-ea"/>
                <a:cs typeface="+mj-cs"/>
              </a:rPr>
              <a:t>Stage 2:</a:t>
            </a:r>
            <a:r>
              <a:rPr kumimoji="0" lang="en-US" sz="3200" b="0"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0" cap="none" spc="0" normalizeH="0" baseline="0" noProof="0" dirty="0">
                <a:ln>
                  <a:noFill/>
                </a:ln>
                <a:solidFill>
                  <a:srgbClr val="FFFF00"/>
                </a:solidFill>
                <a:effectLst/>
                <a:uLnTx/>
                <a:uFillTx/>
                <a:latin typeface="Arial"/>
                <a:ea typeface="+mj-ea"/>
                <a:cs typeface="+mj-cs"/>
              </a:rPr>
              <a:t>FCC-</a:t>
            </a:r>
            <a:r>
              <a:rPr kumimoji="0" lang="en-US" sz="3200" b="1" i="0" u="none" strike="noStrike" kern="0" cap="none" spc="0" normalizeH="0" baseline="0" noProof="0" dirty="0" err="1">
                <a:ln>
                  <a:noFill/>
                </a:ln>
                <a:solidFill>
                  <a:srgbClr val="FFFF00"/>
                </a:solidFill>
                <a:effectLst/>
                <a:uLnTx/>
                <a:uFillTx/>
                <a:latin typeface="Arial"/>
                <a:ea typeface="+mj-ea"/>
                <a:cs typeface="+mj-cs"/>
              </a:rPr>
              <a:t>hh</a:t>
            </a:r>
            <a:r>
              <a:rPr kumimoji="0" lang="en-US" sz="3200" b="1" i="0" u="none" strike="noStrike" kern="0" cap="none" spc="0" normalizeH="0" baseline="0" noProof="0" dirty="0">
                <a:ln>
                  <a:noFill/>
                </a:ln>
                <a:solidFill>
                  <a:srgbClr val="FFFF00"/>
                </a:solidFill>
                <a:effectLst/>
                <a:uLnTx/>
                <a:uFillTx/>
                <a:latin typeface="Arial"/>
                <a:ea typeface="+mj-ea"/>
                <a:cs typeface="+mj-cs"/>
              </a:rPr>
              <a:t> (pp) collider parameters</a:t>
            </a:r>
          </a:p>
        </p:txBody>
      </p:sp>
      <p:pic>
        <p:nvPicPr>
          <p:cNvPr id="8" name="Picture 7" descr="A picture containing icon&#10;&#10;Description automatically generated">
            <a:extLst>
              <a:ext uri="{FF2B5EF4-FFF2-40B4-BE49-F238E27FC236}">
                <a16:creationId xmlns:a16="http://schemas.microsoft.com/office/drawing/2014/main" id="{DC7AC3DB-046C-4293-8DDF-3EBF374755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44624"/>
            <a:ext cx="1935386" cy="654292"/>
          </a:xfrm>
          <a:prstGeom prst="rect">
            <a:avLst/>
          </a:prstGeom>
        </p:spPr>
      </p:pic>
    </p:spTree>
    <p:extLst>
      <p:ext uri="{BB962C8B-B14F-4D97-AF65-F5344CB8AC3E}">
        <p14:creationId xmlns:p14="http://schemas.microsoft.com/office/powerpoint/2010/main" val="2572015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Diagram, radar chart&#10;&#10;Description automatically generated">
            <a:extLst>
              <a:ext uri="{FF2B5EF4-FFF2-40B4-BE49-F238E27FC236}">
                <a16:creationId xmlns:a16="http://schemas.microsoft.com/office/drawing/2014/main" id="{D0165216-A624-45DD-8EEC-B188896AFB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055" y="2777714"/>
            <a:ext cx="3867190" cy="3027550"/>
          </a:xfrm>
          <a:prstGeom prst="rect">
            <a:avLst/>
          </a:prstGeom>
        </p:spPr>
      </p:pic>
      <p:pic>
        <p:nvPicPr>
          <p:cNvPr id="6" name="Picture 5" descr="Diagram&#10;&#10;Description automatically generated">
            <a:extLst>
              <a:ext uri="{FF2B5EF4-FFF2-40B4-BE49-F238E27FC236}">
                <a16:creationId xmlns:a16="http://schemas.microsoft.com/office/drawing/2014/main" id="{DD6D7D01-2D74-4BB7-8843-013BC6A4AF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674" y="2704347"/>
            <a:ext cx="2823067" cy="3144813"/>
          </a:xfrm>
          <a:prstGeom prst="rect">
            <a:avLst/>
          </a:prstGeom>
        </p:spPr>
      </p:pic>
      <p:sp>
        <p:nvSpPr>
          <p:cNvPr id="10" name="Content Placeholder 2">
            <a:extLst>
              <a:ext uri="{FF2B5EF4-FFF2-40B4-BE49-F238E27FC236}">
                <a16:creationId xmlns:a16="http://schemas.microsoft.com/office/drawing/2014/main" id="{8EE6EA8D-9A1F-440C-B2B5-2ADA3E1F4F72}"/>
              </a:ext>
            </a:extLst>
          </p:cNvPr>
          <p:cNvSpPr txBox="1">
            <a:spLocks/>
          </p:cNvSpPr>
          <p:nvPr/>
        </p:nvSpPr>
        <p:spPr>
          <a:xfrm>
            <a:off x="5614566" y="3483093"/>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The </a:t>
            </a:r>
            <a:r>
              <a:rPr kumimoji="0" lang="en-US" sz="3200" b="1" i="0" u="none" strike="noStrike" kern="0" cap="none" spc="0" normalizeH="0" baseline="0" noProof="0" dirty="0">
                <a:ln>
                  <a:noFill/>
                </a:ln>
                <a:solidFill>
                  <a:srgbClr val="FFFF00"/>
                </a:solidFill>
                <a:effectLst/>
                <a:uLnTx/>
                <a:uFillTx/>
                <a:latin typeface="Arial"/>
                <a:ea typeface="+mj-ea"/>
                <a:cs typeface="+mj-cs"/>
              </a:rPr>
              <a:t>FCC integrated program</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inspired by successful LEP – LHC programs at CERN</a:t>
            </a:r>
          </a:p>
        </p:txBody>
      </p:sp>
      <p:sp>
        <p:nvSpPr>
          <p:cNvPr id="42" name="Rectangle 41">
            <a:extLst>
              <a:ext uri="{FF2B5EF4-FFF2-40B4-BE49-F238E27FC236}">
                <a16:creationId xmlns:a16="http://schemas.microsoft.com/office/drawing/2014/main" id="{04A6F745-D9B7-4661-96DE-5262EDD3D473}"/>
              </a:ext>
            </a:extLst>
          </p:cNvPr>
          <p:cNvSpPr/>
          <p:nvPr/>
        </p:nvSpPr>
        <p:spPr>
          <a:xfrm>
            <a:off x="335360" y="5871057"/>
            <a:ext cx="432048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3" name="Rectangle 42">
            <a:extLst>
              <a:ext uri="{FF2B5EF4-FFF2-40B4-BE49-F238E27FC236}">
                <a16:creationId xmlns:a16="http://schemas.microsoft.com/office/drawing/2014/main" id="{E9A1F3B5-C082-491A-84D8-A42455525EA3}"/>
              </a:ext>
            </a:extLst>
          </p:cNvPr>
          <p:cNvSpPr/>
          <p:nvPr/>
        </p:nvSpPr>
        <p:spPr>
          <a:xfrm>
            <a:off x="4655840" y="5871057"/>
            <a:ext cx="278430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4" name="Rectangle 43">
            <a:extLst>
              <a:ext uri="{FF2B5EF4-FFF2-40B4-BE49-F238E27FC236}">
                <a16:creationId xmlns:a16="http://schemas.microsoft.com/office/drawing/2014/main" id="{BE52CCC7-CED5-4B33-A4AA-3B117F2FC897}"/>
              </a:ext>
            </a:extLst>
          </p:cNvPr>
          <p:cNvSpPr/>
          <p:nvPr/>
        </p:nvSpPr>
        <p:spPr>
          <a:xfrm>
            <a:off x="7440149" y="5871057"/>
            <a:ext cx="4320480"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5" name="TextBox 44">
            <a:extLst>
              <a:ext uri="{FF2B5EF4-FFF2-40B4-BE49-F238E27FC236}">
                <a16:creationId xmlns:a16="http://schemas.microsoft.com/office/drawing/2014/main" id="{EC54DD9B-1A26-401F-B369-F15CA5DCE1F6}"/>
              </a:ext>
            </a:extLst>
          </p:cNvPr>
          <p:cNvSpPr txBox="1"/>
          <p:nvPr/>
        </p:nvSpPr>
        <p:spPr>
          <a:xfrm>
            <a:off x="1679509"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46" name="TextBox 45">
            <a:extLst>
              <a:ext uri="{FF2B5EF4-FFF2-40B4-BE49-F238E27FC236}">
                <a16:creationId xmlns:a16="http://schemas.microsoft.com/office/drawing/2014/main" id="{13903001-0ACB-4513-B18B-CA408CDDAE82}"/>
              </a:ext>
            </a:extLst>
          </p:cNvPr>
          <p:cNvSpPr txBox="1"/>
          <p:nvPr/>
        </p:nvSpPr>
        <p:spPr>
          <a:xfrm>
            <a:off x="5377213"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47" name="TextBox 46">
            <a:extLst>
              <a:ext uri="{FF2B5EF4-FFF2-40B4-BE49-F238E27FC236}">
                <a16:creationId xmlns:a16="http://schemas.microsoft.com/office/drawing/2014/main" id="{4212EEE7-ACD1-48CE-BCC5-DC8FDBD3371D}"/>
              </a:ext>
            </a:extLst>
          </p:cNvPr>
          <p:cNvSpPr txBox="1"/>
          <p:nvPr/>
        </p:nvSpPr>
        <p:spPr>
          <a:xfrm>
            <a:off x="9168341" y="5775047"/>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2065 - 2090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20" name="Picture 19" descr="Diagram, radar chart&#10;&#10;Description automatically generated">
            <a:extLst>
              <a:ext uri="{FF2B5EF4-FFF2-40B4-BE49-F238E27FC236}">
                <a16:creationId xmlns:a16="http://schemas.microsoft.com/office/drawing/2014/main" id="{48CF1153-D3BB-4DEF-AA1D-2D82EC636517}"/>
              </a:ext>
            </a:extLst>
          </p:cNvPr>
          <p:cNvPicPr>
            <a:picLocks noChangeAspect="1"/>
          </p:cNvPicPr>
          <p:nvPr/>
        </p:nvPicPr>
        <p:blipFill>
          <a:blip r:embed="rId5"/>
          <a:stretch>
            <a:fillRect/>
          </a:stretch>
        </p:blipFill>
        <p:spPr>
          <a:xfrm>
            <a:off x="8253473" y="2728084"/>
            <a:ext cx="3795188" cy="3077180"/>
          </a:xfrm>
          <a:prstGeom prst="rect">
            <a:avLst/>
          </a:prstGeom>
        </p:spPr>
      </p:pic>
      <p:sp>
        <p:nvSpPr>
          <p:cNvPr id="9" name="Content Placeholder 2">
            <a:extLst>
              <a:ext uri="{FF2B5EF4-FFF2-40B4-BE49-F238E27FC236}">
                <a16:creationId xmlns:a16="http://schemas.microsoft.com/office/drawing/2014/main" id="{1087C655-90B7-45C3-A94A-4DFD06F3A12D}"/>
              </a:ext>
            </a:extLst>
          </p:cNvPr>
          <p:cNvSpPr txBox="1">
            <a:spLocks/>
          </p:cNvSpPr>
          <p:nvPr/>
        </p:nvSpPr>
        <p:spPr>
          <a:xfrm>
            <a:off x="9582873" y="3392822"/>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01AC379-67C8-4569-86AA-5EFD69B598D9}"/>
                  </a:ext>
                </a:extLst>
              </p:cNvPr>
              <p:cNvSpPr txBox="1"/>
              <p:nvPr/>
            </p:nvSpPr>
            <p:spPr>
              <a:xfrm>
                <a:off x="129275" y="937037"/>
                <a:ext cx="11953328"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a:t>
                </a:r>
                <a:r>
                  <a:rPr kumimoji="0" lang="en-GB" sz="1800" b="1" i="0" u="none" strike="noStrike" kern="1200" cap="none" spc="0" normalizeH="0" baseline="0" noProof="0" dirty="0" err="1">
                    <a:ln>
                      <a:noFill/>
                    </a:ln>
                    <a:solidFill>
                      <a:srgbClr val="3333FF"/>
                    </a:solidFill>
                    <a:effectLst/>
                    <a:uLnTx/>
                    <a:uFillTx/>
                    <a:latin typeface="Arial"/>
                    <a:ea typeface="+mn-ea"/>
                    <a:cs typeface="+mn-cs"/>
                  </a:rPr>
                  <a:t>hh</a:t>
                </a:r>
                <a:r>
                  <a:rPr kumimoji="0" lang="en-GB" sz="1800" b="1" i="0" u="none" strike="noStrike" kern="1200" cap="none" spc="0" normalizeH="0" baseline="0" noProof="0" dirty="0">
                    <a:ln>
                      <a:noFill/>
                    </a:ln>
                    <a:solidFill>
                      <a:srgbClr val="3333FF"/>
                    </a:solidFill>
                    <a:effectLst/>
                    <a:uLnTx/>
                    <a:uFillTx/>
                    <a:latin typeface="Arial"/>
                    <a:ea typeface="+mn-ea"/>
                    <a:cs typeface="+mn-cs"/>
                  </a:rPr>
                  <a:t>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with ion and eh options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omplementary</a:t>
                </a:r>
                <a:r>
                  <a:rPr kumimoji="0" lang="en-GB" sz="1800" b="0" i="0" u="none" strike="noStrike" kern="1200" cap="none" spc="0" normalizeH="0" baseline="0" noProof="0" dirty="0">
                    <a:ln>
                      <a:noFill/>
                    </a:ln>
                    <a:solidFill>
                      <a:srgbClr val="0C377B"/>
                    </a:solidFill>
                    <a:effectLst/>
                    <a:uLnTx/>
                    <a:uFillTx/>
                    <a:latin typeface="Arial"/>
                    <a:ea typeface="+mn-ea"/>
                    <a:cs typeface="+mn-cs"/>
                  </a:rPr>
                  <a:t> physics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ommon</a:t>
                </a:r>
                <a:r>
                  <a:rPr kumimoji="0" lang="en-GB" sz="1800" b="0" i="0" u="none" strike="noStrike" kern="1200" cap="none" spc="0" normalizeH="0" baseline="0" noProof="0" dirty="0">
                    <a:ln>
                      <a:noFill/>
                    </a:ln>
                    <a:solidFill>
                      <a:srgbClr val="0C377B"/>
                    </a:solidFill>
                    <a:effectLst/>
                    <a:uLnTx/>
                    <a:uFillTx/>
                    <a:latin typeface="Arial"/>
                    <a:ea typeface="+mn-ea"/>
                    <a:cs typeface="+mn-cs"/>
                  </a:rPr>
                  <a:t>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a:t>
                </a:r>
                <a:r>
                  <a:rPr kumimoji="0" lang="en-US" sz="1800" b="0" i="0" u="none" strike="noStrike" kern="1200" cap="none" spc="0" normalizeH="0" baseline="0" noProof="0" dirty="0" err="1">
                    <a:ln>
                      <a:noFill/>
                    </a:ln>
                    <a:solidFill>
                      <a:srgbClr val="0C377B"/>
                    </a:solidFill>
                    <a:effectLst/>
                    <a:uLnTx/>
                    <a:uFillTx/>
                    <a:latin typeface="Arial"/>
                    <a:ea typeface="+mn-ea"/>
                    <a:cs typeface="+mn-cs"/>
                  </a:rPr>
                  <a:t>uilding</a:t>
                </a:r>
                <a:r>
                  <a:rPr kumimoji="0" lang="en-US" sz="1800" b="0" i="0" u="none" strike="noStrike" kern="1200" cap="none" spc="0" normalizeH="0" baseline="0" noProof="0" dirty="0">
                    <a:ln>
                      <a:noFill/>
                    </a:ln>
                    <a:solidFill>
                      <a:srgbClr val="0C377B"/>
                    </a:solidFill>
                    <a:effectLst/>
                    <a:uLnTx/>
                    <a:uFillTx/>
                    <a:latin typeface="Arial"/>
                    <a:ea typeface="+mn-ea"/>
                    <a:cs typeface="+mn-cs"/>
                  </a:rPr>
                  <a:t>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allows seamless continuation of HEP after completion of the HL-LHC program</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23" name="TextBox 22">
                <a:extLst>
                  <a:ext uri="{FF2B5EF4-FFF2-40B4-BE49-F238E27FC236}">
                    <a16:creationId xmlns:a16="http://schemas.microsoft.com/office/drawing/2014/main" id="{001AC379-67C8-4569-86AA-5EFD69B598D9}"/>
                  </a:ext>
                </a:extLst>
              </p:cNvPr>
              <p:cNvSpPr txBox="1">
                <a:spLocks noRot="1" noChangeAspect="1" noMove="1" noResize="1" noEditPoints="1" noAdjustHandles="1" noChangeArrowheads="1" noChangeShapeType="1" noTextEdit="1"/>
              </p:cNvSpPr>
              <p:nvPr/>
            </p:nvSpPr>
            <p:spPr>
              <a:xfrm>
                <a:off x="129275" y="937037"/>
                <a:ext cx="11953328" cy="1785104"/>
              </a:xfrm>
              <a:prstGeom prst="rect">
                <a:avLst/>
              </a:prstGeom>
              <a:blipFill>
                <a:blip r:embed="rId6"/>
                <a:stretch>
                  <a:fillRect l="-510" t="-1706" b="-4437"/>
                </a:stretch>
              </a:blipFill>
            </p:spPr>
            <p:txBody>
              <a:bodyPr/>
              <a:lstStyle/>
              <a:p>
                <a:r>
                  <a:rPr lang="en-CH">
                    <a:noFill/>
                  </a:rPr>
                  <a:t> </a:t>
                </a:r>
              </a:p>
            </p:txBody>
          </p:sp>
        </mc:Fallback>
      </mc:AlternateContent>
      <p:sp>
        <p:nvSpPr>
          <p:cNvPr id="17" name="TextBox 16">
            <a:extLst>
              <a:ext uri="{FF2B5EF4-FFF2-40B4-BE49-F238E27FC236}">
                <a16:creationId xmlns:a16="http://schemas.microsoft.com/office/drawing/2014/main" id="{1063AF18-AE8C-281F-F483-49D25C36D5D9}"/>
              </a:ext>
            </a:extLst>
          </p:cNvPr>
          <p:cNvSpPr txBox="1"/>
          <p:nvPr/>
        </p:nvSpPr>
        <p:spPr>
          <a:xfrm>
            <a:off x="3166281" y="6269947"/>
            <a:ext cx="8916322" cy="461665"/>
          </a:xfrm>
          <a:prstGeom prst="rect">
            <a:avLst/>
          </a:prstGeom>
          <a:noFill/>
        </p:spPr>
        <p:txBody>
          <a:bodyPr wrap="square">
            <a:spAutoFit/>
          </a:bodyPr>
          <a:lstStyle/>
          <a:p>
            <a:r>
              <a:rPr lang="en-GB" sz="2400" dirty="0">
                <a:solidFill>
                  <a:schemeClr val="tx1">
                    <a:lumMod val="20000"/>
                    <a:lumOff val="80000"/>
                  </a:schemeClr>
                </a:solidFill>
              </a:rPr>
              <a:t>a similar two-stage project CEPC/SPPC is under study in China</a:t>
            </a:r>
          </a:p>
        </p:txBody>
      </p:sp>
    </p:spTree>
    <p:extLst>
      <p:ext uri="{BB962C8B-B14F-4D97-AF65-F5344CB8AC3E}">
        <p14:creationId xmlns:p14="http://schemas.microsoft.com/office/powerpoint/2010/main" val="20925130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0C47-B75A-3AE6-60BE-2B751739DBA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preparing for FCC stage 2 (FCC-</a:t>
            </a:r>
            <a:r>
              <a:rPr kumimoji="0" lang="en-GB" sz="4000" b="1" i="0" u="none" strike="noStrike" kern="1200" cap="none" spc="0" normalizeH="0" baseline="0" noProof="0" dirty="0" err="1">
                <a:ln>
                  <a:noFill/>
                </a:ln>
                <a:solidFill>
                  <a:srgbClr val="FFFF00"/>
                </a:solidFill>
                <a:effectLst/>
                <a:uLnTx/>
                <a:uFillTx/>
                <a:latin typeface="Calibri" panose="020F0502020204030204"/>
                <a:ea typeface="+mn-ea"/>
                <a:cs typeface="+mn-cs"/>
              </a:rPr>
              <a:t>hh</a:t>
            </a: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a:t>
            </a:r>
          </a:p>
        </p:txBody>
      </p:sp>
      <p:pic>
        <p:nvPicPr>
          <p:cNvPr id="3" name="Picture 2" descr="A picture containing icon&#10;&#10;Description automatically generated">
            <a:extLst>
              <a:ext uri="{FF2B5EF4-FFF2-40B4-BE49-F238E27FC236}">
                <a16:creationId xmlns:a16="http://schemas.microsoft.com/office/drawing/2014/main" id="{1DEF64E7-0E8B-0329-BB25-AD6CA544C5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8" name="Picture 2" descr="A picture containing diagram&#10;&#10;Description automatically generated">
            <a:extLst>
              <a:ext uri="{FF2B5EF4-FFF2-40B4-BE49-F238E27FC236}">
                <a16:creationId xmlns:a16="http://schemas.microsoft.com/office/drawing/2014/main" id="{95F1C728-4830-593F-0821-A9905658B3F3}"/>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66089"/>
            <a:ext cx="7328863" cy="4857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
            <a:extLst>
              <a:ext uri="{FF2B5EF4-FFF2-40B4-BE49-F238E27FC236}">
                <a16:creationId xmlns:a16="http://schemas.microsoft.com/office/drawing/2014/main" id="{B8ACAAE3-C628-8997-D745-1706C0EA5F3C}"/>
              </a:ext>
            </a:extLst>
          </p:cNvPr>
          <p:cNvSpPr txBox="1">
            <a:spLocks noChangeArrowheads="1"/>
          </p:cNvSpPr>
          <p:nvPr/>
        </p:nvSpPr>
        <p:spPr bwMode="auto">
          <a:xfrm>
            <a:off x="7464152" y="1926129"/>
            <a:ext cx="4599785" cy="4093428"/>
          </a:xfrm>
          <a:prstGeom prst="rect">
            <a:avLst/>
          </a:prstGeom>
          <a:solidFill>
            <a:srgbClr val="FFFFFF"/>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altLang="en-CH" sz="1500" b="0" i="0" u="none" strike="noStrike" kern="0" cap="none" spc="0" normalizeH="0" baseline="0" noProof="0" dirty="0">
                <a:ln>
                  <a:noFill/>
                </a:ln>
                <a:solidFill>
                  <a:srgbClr val="0432FF"/>
                </a:solidFill>
                <a:effectLst/>
                <a:uLnTx/>
                <a:uFillTx/>
                <a:latin typeface="Arial"/>
                <a:ea typeface="+mn-ea"/>
                <a:cs typeface="+mn-cs"/>
              </a:rPr>
              <a:t>CERN budget for high-field magnets doubled in 2020 Medium-Term Plan </a:t>
            </a:r>
            <a:r>
              <a:rPr kumimoji="0" lang="en-CH" altLang="en-CH" sz="1400" b="0" i="0" u="none" strike="noStrike" kern="0" cap="none" spc="0" normalizeH="0" baseline="0" noProof="0" dirty="0">
                <a:ln>
                  <a:noFill/>
                </a:ln>
                <a:solidFill>
                  <a:srgbClr val="0C377B"/>
                </a:solidFill>
                <a:effectLst/>
                <a:uLnTx/>
                <a:uFillTx/>
                <a:latin typeface="Arial"/>
                <a:ea typeface="+mn-ea"/>
                <a:cs typeface="+mn-cs"/>
              </a:rPr>
              <a:t>(~ 200 MCHF over ten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altLang="en-CH" sz="1400" b="0" i="0" u="none" strike="noStrike" kern="0" cap="none" spc="0" normalizeH="0" baseline="0" noProof="0" dirty="0">
              <a:ln>
                <a:noFill/>
              </a:ln>
              <a:solidFill>
                <a:srgbClr val="0C377B"/>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0" cap="none" spc="0" normalizeH="0" baseline="0" noProof="0" dirty="0">
                <a:ln>
                  <a:noFill/>
                </a:ln>
                <a:solidFill>
                  <a:srgbClr val="0C377B"/>
                </a:solidFill>
                <a:effectLst/>
                <a:uLnTx/>
                <a:uFillTx/>
                <a:latin typeface="Arial"/>
                <a:ea typeface="+mn-ea"/>
                <a:cs typeface="+mn-cs"/>
                <a:sym typeface="Wingdings" pitchFamily="2" charset="2"/>
              </a:rPr>
              <a:t>Main R&amp;D activities: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materials</a:t>
            </a:r>
            <a:r>
              <a:rPr kumimoji="0" lang="en-GB" sz="1500" b="0" i="0" u="none" strike="noStrike" kern="0" cap="none" spc="0" normalizeH="0" baseline="0" noProof="0" dirty="0">
                <a:ln>
                  <a:noFill/>
                </a:ln>
                <a:solidFill>
                  <a:srgbClr val="0C377B"/>
                </a:solidFill>
                <a:effectLst/>
                <a:uLnTx/>
                <a:uFillTx/>
                <a:latin typeface="Arial"/>
                <a:ea typeface="+mn-ea"/>
                <a:cs typeface="+mn-cs"/>
                <a:sym typeface="Wingdings" pitchFamily="2" charset="2"/>
              </a:rPr>
              <a:t>: </a:t>
            </a: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goal is ~16 T for Nb</a:t>
            </a:r>
            <a:r>
              <a:rPr kumimoji="0" lang="en-GB" sz="1500" b="0" i="0" u="none" strike="noStrike" kern="0" cap="none" spc="0" normalizeH="0" baseline="-25000" noProof="0" dirty="0">
                <a:ln>
                  <a:noFill/>
                </a:ln>
                <a:solidFill>
                  <a:srgbClr val="0432FF"/>
                </a:solidFill>
                <a:effectLst/>
                <a:uLnTx/>
                <a:uFillTx/>
                <a:latin typeface="Arial"/>
                <a:ea typeface="+mn-ea"/>
                <a:cs typeface="+mn-cs"/>
                <a:sym typeface="Wingdings" pitchFamily="2" charset="2"/>
              </a:rPr>
              <a:t>3</a:t>
            </a: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Sn, at least ~20 T for HTS inserts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magnet technology</a:t>
            </a:r>
            <a:r>
              <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rPr>
              <a:t>: engineering, mechanical robustness, insulating materials, field quality</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production of models and prototypes: </a:t>
            </a:r>
            <a:r>
              <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rPr>
              <a:t>to demonstrate material, design and engineering choices,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rPr>
              <a:t>     industrialisation and costs</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itchFamily="2" charset="2"/>
              <a:buChar char="q"/>
              <a:tabLst/>
              <a:defRPr/>
            </a:pP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infrastructure and test stations: </a:t>
            </a:r>
            <a:r>
              <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rPr>
              <a:t>for tests up to ~ 20 T and 20-50 kA</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itchFamily="2" charset="2"/>
              <a:buChar char="q"/>
              <a:tabLst/>
              <a:defRPr/>
            </a:pPr>
            <a:endPar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altLang="en-CH" sz="1400" b="0" i="0" u="none" strike="noStrike" kern="0" cap="none" spc="0" normalizeH="0" baseline="0" noProof="0" dirty="0">
                <a:ln>
                  <a:noFill/>
                </a:ln>
                <a:solidFill>
                  <a:srgbClr val="0C377B"/>
                </a:solidFill>
                <a:effectLst/>
                <a:uLnTx/>
                <a:uFillTx/>
                <a:latin typeface="Arial"/>
                <a:ea typeface="+mn-ea"/>
                <a:cs typeface="+mn-cs"/>
              </a:rPr>
              <a:t>Detailed deliverables and timescale being defined through Accelerator R&amp;D </a:t>
            </a:r>
            <a:r>
              <a:rPr kumimoji="0" lang="en-GB" altLang="en-CH" sz="1400" b="0" i="0" u="none" strike="noStrike" kern="0" cap="none" spc="0" normalizeH="0" baseline="0" noProof="0" dirty="0">
                <a:ln>
                  <a:noFill/>
                </a:ln>
                <a:solidFill>
                  <a:srgbClr val="0C377B"/>
                </a:solidFill>
                <a:effectLst/>
                <a:uLnTx/>
                <a:uFillTx/>
                <a:latin typeface="Arial"/>
                <a:ea typeface="+mn-ea"/>
                <a:cs typeface="+mn-cs"/>
              </a:rPr>
              <a:t>r</a:t>
            </a:r>
            <a:r>
              <a:rPr kumimoji="0" lang="en-CH" altLang="en-CH" sz="1400" b="0" i="0" u="none" strike="noStrike" kern="0" cap="none" spc="0" normalizeH="0" baseline="0" noProof="0" dirty="0">
                <a:ln>
                  <a:noFill/>
                </a:ln>
                <a:solidFill>
                  <a:srgbClr val="0C377B"/>
                </a:solidFill>
                <a:effectLst/>
                <a:uLnTx/>
                <a:uFillTx/>
                <a:latin typeface="Arial"/>
                <a:ea typeface="+mn-ea"/>
                <a:cs typeface="+mn-cs"/>
              </a:rPr>
              <a:t>oadmap under development</a:t>
            </a:r>
          </a:p>
        </p:txBody>
      </p:sp>
      <p:sp>
        <p:nvSpPr>
          <p:cNvPr id="10" name="TextBox 9">
            <a:extLst>
              <a:ext uri="{FF2B5EF4-FFF2-40B4-BE49-F238E27FC236}">
                <a16:creationId xmlns:a16="http://schemas.microsoft.com/office/drawing/2014/main" id="{AEFCAC5C-3483-ABDE-9B07-591DF7FD16A4}"/>
              </a:ext>
            </a:extLst>
          </p:cNvPr>
          <p:cNvSpPr txBox="1"/>
          <p:nvPr/>
        </p:nvSpPr>
        <p:spPr>
          <a:xfrm>
            <a:off x="8280309" y="6194931"/>
            <a:ext cx="3583160" cy="369332"/>
          </a:xfrm>
          <a:prstGeom prst="rect">
            <a:avLst/>
          </a:prstGeom>
          <a:solidFill>
            <a:schemeClr val="accent4">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L. Bottura, F. Gianotti, A. Siemko </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11" name="TextBox 1">
            <a:extLst>
              <a:ext uri="{FF2B5EF4-FFF2-40B4-BE49-F238E27FC236}">
                <a16:creationId xmlns:a16="http://schemas.microsoft.com/office/drawing/2014/main" id="{C6F3AE70-BF69-6AC8-6BBF-F116E22B881D}"/>
              </a:ext>
            </a:extLst>
          </p:cNvPr>
          <p:cNvSpPr txBox="1">
            <a:spLocks noChangeArrowheads="1"/>
          </p:cNvSpPr>
          <p:nvPr/>
        </p:nvSpPr>
        <p:spPr bwMode="auto">
          <a:xfrm>
            <a:off x="443543" y="775290"/>
            <a:ext cx="11304913" cy="830997"/>
          </a:xfrm>
          <a:prstGeom prst="rect">
            <a:avLst/>
          </a:prstGeom>
          <a:solidFill>
            <a:srgbClr val="FFFFFF"/>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CH" sz="2400" b="1" i="0" u="none" strike="noStrike" kern="0" cap="none" spc="0" normalizeH="0" baseline="0" noProof="0" dirty="0">
                <a:ln>
                  <a:noFill/>
                </a:ln>
                <a:solidFill>
                  <a:srgbClr val="0432FF"/>
                </a:solidFill>
                <a:effectLst/>
                <a:uLnTx/>
                <a:uFillTx/>
                <a:latin typeface="Arial"/>
                <a:ea typeface="+mn-ea"/>
                <a:cs typeface="+mn-cs"/>
              </a:rPr>
              <a:t>In parallel to FCC studies,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CH" sz="2400" b="1" i="0" u="none" strike="noStrike" kern="0" cap="none" spc="0" normalizeH="0" baseline="0" noProof="0" dirty="0">
                <a:ln>
                  <a:noFill/>
                </a:ln>
                <a:solidFill>
                  <a:srgbClr val="0432FF"/>
                </a:solidFill>
                <a:effectLst/>
                <a:uLnTx/>
                <a:uFillTx/>
                <a:latin typeface="Arial"/>
                <a:ea typeface="+mn-ea"/>
                <a:cs typeface="+mn-cs"/>
              </a:rPr>
              <a:t>High Field Magnet development program as long-term separate R&amp;D project</a:t>
            </a:r>
            <a:endParaRPr kumimoji="0" lang="en-CH" altLang="en-CH" sz="2400" b="1" i="0" u="none" strike="noStrike" kern="0" cap="none" spc="0" normalizeH="0" baseline="0" noProof="0" dirty="0">
              <a:ln>
                <a:noFill/>
              </a:ln>
              <a:solidFill>
                <a:srgbClr val="0C377B"/>
              </a:solidFill>
              <a:effectLst/>
              <a:uLnTx/>
              <a:uFillTx/>
              <a:latin typeface="Arial"/>
              <a:ea typeface="+mn-ea"/>
              <a:cs typeface="+mn-cs"/>
            </a:endParaRPr>
          </a:p>
        </p:txBody>
      </p:sp>
      <p:sp>
        <p:nvSpPr>
          <p:cNvPr id="12" name="Oval 11">
            <a:extLst>
              <a:ext uri="{FF2B5EF4-FFF2-40B4-BE49-F238E27FC236}">
                <a16:creationId xmlns:a16="http://schemas.microsoft.com/office/drawing/2014/main" id="{9A924DBE-2D15-FEAF-F380-38CFFDBD2A1F}"/>
              </a:ext>
            </a:extLst>
          </p:cNvPr>
          <p:cNvSpPr/>
          <p:nvPr/>
        </p:nvSpPr>
        <p:spPr>
          <a:xfrm>
            <a:off x="4206152" y="5174415"/>
            <a:ext cx="749147" cy="597765"/>
          </a:xfrm>
          <a:prstGeom prst="ellipse">
            <a:avLst/>
          </a:prstGeom>
          <a:noFill/>
          <a:ln w="508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57770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B64DF143-29DC-44A4-AE14-8DE776287C79}"/>
              </a:ext>
            </a:extLst>
          </p:cNvPr>
          <p:cNvGraphicFramePr/>
          <p:nvPr/>
        </p:nvGraphicFramePr>
        <p:xfrm>
          <a:off x="180147" y="1761541"/>
          <a:ext cx="11835900" cy="48552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7C2F6A27-EFFE-471B-AC6F-D8C77854F09F}"/>
              </a:ext>
            </a:extLst>
          </p:cNvPr>
          <p:cNvSpPr txBox="1"/>
          <p:nvPr/>
        </p:nvSpPr>
        <p:spPr>
          <a:xfrm>
            <a:off x="200025" y="119126"/>
            <a:ext cx="11750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2400" b="1" i="0" u="none" strike="noStrike" kern="1200" cap="none" spc="0" normalizeH="0" baseline="0" noProof="0" dirty="0">
                <a:ln>
                  <a:noFill/>
                </a:ln>
                <a:solidFill>
                  <a:srgbClr val="002060"/>
                </a:solidFill>
                <a:effectLst/>
                <a:uLnTx/>
                <a:uFillTx/>
                <a:latin typeface="Calibri" panose="020F0502020204030204"/>
                <a:ea typeface="+mn-ea"/>
                <a:cs typeface="+mn-cs"/>
              </a:rPr>
              <a:t>FCC </a:t>
            </a:r>
            <a:r>
              <a:rPr kumimoji="0" lang="fr-CH" sz="2400" b="1" i="0" u="none" strike="noStrike" kern="1200" cap="none" spc="0" normalizeH="0" baseline="0" noProof="0" dirty="0" err="1">
                <a:ln>
                  <a:noFill/>
                </a:ln>
                <a:solidFill>
                  <a:srgbClr val="002060"/>
                </a:solidFill>
                <a:effectLst/>
                <a:uLnTx/>
                <a:uFillTx/>
                <a:latin typeface="Calibri" panose="020F0502020204030204"/>
                <a:ea typeface="+mn-ea"/>
                <a:cs typeface="+mn-cs"/>
              </a:rPr>
              <a:t>Feasibility</a:t>
            </a:r>
            <a:r>
              <a:rPr kumimoji="0" lang="fr-CH" sz="2400" b="1" i="0" u="none" strike="noStrike" kern="1200" cap="none" spc="0" normalizeH="0" baseline="0" noProof="0" dirty="0">
                <a:ln>
                  <a:noFill/>
                </a:ln>
                <a:solidFill>
                  <a:srgbClr val="002060"/>
                </a:solidFill>
                <a:effectLst/>
                <a:uLnTx/>
                <a:uFillTx/>
                <a:latin typeface="Calibri" panose="020F0502020204030204"/>
                <a:ea typeface="+mn-ea"/>
                <a:cs typeface="+mn-cs"/>
              </a:rPr>
              <a:t> </a:t>
            </a:r>
            <a:r>
              <a:rPr kumimoji="0" lang="fr-CH" sz="2400" b="1" i="0" u="none" strike="noStrike" kern="1200" cap="none" spc="0" normalizeH="0" baseline="0" noProof="0" dirty="0" err="1">
                <a:ln>
                  <a:noFill/>
                </a:ln>
                <a:solidFill>
                  <a:srgbClr val="002060"/>
                </a:solidFill>
                <a:effectLst/>
                <a:uLnTx/>
                <a:uFillTx/>
                <a:latin typeface="Calibri" panose="020F0502020204030204"/>
                <a:ea typeface="+mn-ea"/>
                <a:cs typeface="+mn-cs"/>
              </a:rPr>
              <a:t>Study</a:t>
            </a:r>
            <a:endPar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9799152D-5A4A-4C47-833C-433C34856D28}"/>
              </a:ext>
            </a:extLst>
          </p:cNvPr>
          <p:cNvSpPr txBox="1"/>
          <p:nvPr/>
        </p:nvSpPr>
        <p:spPr>
          <a:xfrm>
            <a:off x="4296000" y="653930"/>
            <a:ext cx="3600000" cy="715089"/>
          </a:xfrm>
          <a:prstGeom prst="round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Support and Coordination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Leader: Michael Benedikt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Deputy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a:t>
            </a: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Leader: Frank Zimmermann</a:t>
            </a:r>
            <a:endParaRPr kumimoji="0" lang="en-GB"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pic>
        <p:nvPicPr>
          <p:cNvPr id="9" name="Picture 8">
            <a:extLst>
              <a:ext uri="{FF2B5EF4-FFF2-40B4-BE49-F238E27FC236}">
                <a16:creationId xmlns:a16="http://schemas.microsoft.com/office/drawing/2014/main" id="{DA60D427-1822-497C-BD23-0818A4EC9EB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8602" y="235466"/>
            <a:ext cx="718457" cy="274320"/>
          </a:xfrm>
          <a:prstGeom prst="rect">
            <a:avLst/>
          </a:prstGeom>
        </p:spPr>
      </p:pic>
      <p:sp>
        <p:nvSpPr>
          <p:cNvPr id="10" name="TextBox 9">
            <a:extLst>
              <a:ext uri="{FF2B5EF4-FFF2-40B4-BE49-F238E27FC236}">
                <a16:creationId xmlns:a16="http://schemas.microsoft.com/office/drawing/2014/main" id="{F47853A6-280A-4AAA-9E94-D0F6B1DE9344}"/>
              </a:ext>
            </a:extLst>
          </p:cNvPr>
          <p:cNvSpPr txBox="1"/>
          <p:nvPr/>
        </p:nvSpPr>
        <p:spPr>
          <a:xfrm>
            <a:off x="8317074" y="367339"/>
            <a:ext cx="2160426" cy="1293971"/>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Support Unit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IT: Sylvain Girod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Procurement: Adam Horridge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Quality</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management: NN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Resources</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Sylvie Prodon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Scheduling</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NN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Secretariat: Julie Hadre</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1" name="TextBox 10">
            <a:extLst>
              <a:ext uri="{FF2B5EF4-FFF2-40B4-BE49-F238E27FC236}">
                <a16:creationId xmlns:a16="http://schemas.microsoft.com/office/drawing/2014/main" id="{C409A46A-0B3C-4A3A-B82D-371860F899AC}"/>
              </a:ext>
            </a:extLst>
          </p:cNvPr>
          <p:cNvSpPr txBox="1"/>
          <p:nvPr/>
        </p:nvSpPr>
        <p:spPr>
          <a:xfrm>
            <a:off x="1958388" y="151534"/>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EU </a:t>
            </a:r>
            <a:r>
              <a:rPr kumimoji="0" lang="fr-CH" sz="10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Projects</a:t>
            </a:r>
            <a:endPar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NN</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2" name="TextBox 11">
            <a:extLst>
              <a:ext uri="{FF2B5EF4-FFF2-40B4-BE49-F238E27FC236}">
                <a16:creationId xmlns:a16="http://schemas.microsoft.com/office/drawing/2014/main" id="{D6E21664-A616-4EF7-A305-8B27E1F739B1}"/>
              </a:ext>
            </a:extLst>
          </p:cNvPr>
          <p:cNvSpPr txBox="1"/>
          <p:nvPr/>
        </p:nvSpPr>
        <p:spPr>
          <a:xfrm>
            <a:off x="1958388" y="669134"/>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Collaboration building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Emmanuel Tsesmelis</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3" name="TextBox 12">
            <a:extLst>
              <a:ext uri="{FF2B5EF4-FFF2-40B4-BE49-F238E27FC236}">
                <a16:creationId xmlns:a16="http://schemas.microsoft.com/office/drawing/2014/main" id="{2050AB45-2D33-40C5-84BC-E6A40FE94697}"/>
              </a:ext>
            </a:extLst>
          </p:cNvPr>
          <p:cNvSpPr txBox="1"/>
          <p:nvPr/>
        </p:nvSpPr>
        <p:spPr>
          <a:xfrm>
            <a:off x="1958388" y="1190544"/>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Communications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Panagiotis Charitos, James Gillies</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cxnSp>
        <p:nvCxnSpPr>
          <p:cNvPr id="15" name="Straight Connector 14">
            <a:extLst>
              <a:ext uri="{FF2B5EF4-FFF2-40B4-BE49-F238E27FC236}">
                <a16:creationId xmlns:a16="http://schemas.microsoft.com/office/drawing/2014/main" id="{FE24ED5A-2644-4568-B934-D5F910254D91}"/>
              </a:ext>
            </a:extLst>
          </p:cNvPr>
          <p:cNvCxnSpPr>
            <a:stCxn id="6" idx="1"/>
          </p:cNvCxnSpPr>
          <p:nvPr/>
        </p:nvCxnSpPr>
        <p:spPr>
          <a:xfrm flipH="1" flipV="1">
            <a:off x="3866388" y="296893"/>
            <a:ext cx="429612" cy="714582"/>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07CD5149-D90A-40D3-857B-61C2426C9F8C}"/>
              </a:ext>
            </a:extLst>
          </p:cNvPr>
          <p:cNvCxnSpPr>
            <a:stCxn id="6" idx="1"/>
            <a:endCxn id="12" idx="3"/>
          </p:cNvCxnSpPr>
          <p:nvPr/>
        </p:nvCxnSpPr>
        <p:spPr>
          <a:xfrm flipH="1" flipV="1">
            <a:off x="3866388" y="890471"/>
            <a:ext cx="429612" cy="121004"/>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19" name="Straight Connector 18">
            <a:extLst>
              <a:ext uri="{FF2B5EF4-FFF2-40B4-BE49-F238E27FC236}">
                <a16:creationId xmlns:a16="http://schemas.microsoft.com/office/drawing/2014/main" id="{9DCC77E7-496F-440A-B087-4C4B9BC33527}"/>
              </a:ext>
            </a:extLst>
          </p:cNvPr>
          <p:cNvCxnSpPr>
            <a:stCxn id="6" idx="1"/>
            <a:endCxn id="13" idx="3"/>
          </p:cNvCxnSpPr>
          <p:nvPr/>
        </p:nvCxnSpPr>
        <p:spPr>
          <a:xfrm flipH="1">
            <a:off x="3866388" y="1011475"/>
            <a:ext cx="429612" cy="400406"/>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21" name="Straight Connector 20">
            <a:extLst>
              <a:ext uri="{FF2B5EF4-FFF2-40B4-BE49-F238E27FC236}">
                <a16:creationId xmlns:a16="http://schemas.microsoft.com/office/drawing/2014/main" id="{088B96EE-3C48-48AE-B2CF-05C677725ED0}"/>
              </a:ext>
            </a:extLst>
          </p:cNvPr>
          <p:cNvCxnSpPr>
            <a:stCxn id="6" idx="3"/>
          </p:cNvCxnSpPr>
          <p:nvPr/>
        </p:nvCxnSpPr>
        <p:spPr>
          <a:xfrm>
            <a:off x="7896000" y="1011475"/>
            <a:ext cx="402024" cy="0"/>
          </a:xfrm>
          <a:prstGeom prst="line">
            <a:avLst/>
          </a:prstGeom>
          <a:ln w="12700"/>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664140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6"/>
          <p:cNvPicPr>
            <a:picLocks noChangeAspect="1"/>
          </p:cNvPicPr>
          <p:nvPr/>
        </p:nvPicPr>
        <p:blipFill rotWithShape="1">
          <a:blip r:embed="rId3"/>
          <a:srcRect t="7782" b="26122"/>
          <a:stretch/>
        </p:blipFill>
        <p:spPr>
          <a:xfrm>
            <a:off x="-9312" y="997269"/>
            <a:ext cx="12201097" cy="6320163"/>
          </a:xfrm>
          <a:prstGeom prst="rect">
            <a:avLst/>
          </a:prstGeom>
          <a:ln>
            <a:solidFill>
              <a:srgbClr val="FF0000"/>
            </a:solidFill>
          </a:ln>
        </p:spPr>
      </p:pic>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Status of Global FCC Collaboration</a:t>
            </a:r>
          </a:p>
        </p:txBody>
      </p:sp>
      <p:sp>
        <p:nvSpPr>
          <p:cNvPr id="9" name="Rounded Rectangle 8"/>
          <p:cNvSpPr/>
          <p:nvPr/>
        </p:nvSpPr>
        <p:spPr>
          <a:xfrm>
            <a:off x="1847607" y="4558881"/>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10" name="Rounded Rectangle 9"/>
          <p:cNvSpPr/>
          <p:nvPr/>
        </p:nvSpPr>
        <p:spPr>
          <a:xfrm>
            <a:off x="5015880" y="4558881"/>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11" name="Rounded Rectangle 10"/>
          <p:cNvSpPr/>
          <p:nvPr/>
        </p:nvSpPr>
        <p:spPr>
          <a:xfrm>
            <a:off x="181780" y="4558881"/>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147</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6" name="Group 5"/>
          <p:cNvGrpSpPr/>
          <p:nvPr/>
        </p:nvGrpSpPr>
        <p:grpSpPr>
          <a:xfrm>
            <a:off x="8033790" y="4558881"/>
            <a:ext cx="1446586" cy="1441608"/>
            <a:chOff x="5729374" y="5011728"/>
            <a:chExt cx="1446586" cy="1441608"/>
          </a:xfrm>
        </p:grpSpPr>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13" name="Rounded Rectangle 12"/>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20" name="Oval 19"/>
          <p:cNvSpPr/>
          <p:nvPr/>
        </p:nvSpPr>
        <p:spPr>
          <a:xfrm>
            <a:off x="10935904" y="61863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Oval 11"/>
          <p:cNvSpPr/>
          <p:nvPr/>
        </p:nvSpPr>
        <p:spPr>
          <a:xfrm>
            <a:off x="2639616" y="32849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Oval 16"/>
          <p:cNvSpPr/>
          <p:nvPr/>
        </p:nvSpPr>
        <p:spPr>
          <a:xfrm>
            <a:off x="3071664" y="42420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8" name="Picture 17" descr="A picture containing icon&#10;&#10;Description automatically generated">
            <a:extLst>
              <a:ext uri="{FF2B5EF4-FFF2-40B4-BE49-F238E27FC236}">
                <a16:creationId xmlns:a16="http://schemas.microsoft.com/office/drawing/2014/main" id="{4D10CF3B-2514-475B-90B7-C11E62D629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sp>
        <p:nvSpPr>
          <p:cNvPr id="3" name="TextBox 2">
            <a:extLst>
              <a:ext uri="{FF2B5EF4-FFF2-40B4-BE49-F238E27FC236}">
                <a16:creationId xmlns:a16="http://schemas.microsoft.com/office/drawing/2014/main" id="{59B90B57-5F77-F546-BBDE-A20F5958E23E}"/>
              </a:ext>
            </a:extLst>
          </p:cNvPr>
          <p:cNvSpPr txBox="1"/>
          <p:nvPr/>
        </p:nvSpPr>
        <p:spPr>
          <a:xfrm>
            <a:off x="339634" y="6202296"/>
            <a:ext cx="999743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2400" b="0" i="0" u="none" strike="noStrike" kern="1200" cap="none" spc="0" normalizeH="0" baseline="0" noProof="0" dirty="0">
                <a:ln>
                  <a:noFill/>
                </a:ln>
                <a:solidFill>
                  <a:srgbClr val="FFFF00"/>
                </a:solidFill>
                <a:effectLst/>
                <a:uLnTx/>
                <a:uFillTx/>
                <a:latin typeface="Arial"/>
                <a:ea typeface="+mn-ea"/>
                <a:cs typeface="+mn-cs"/>
              </a:rPr>
              <a:t>FCC Feasibility Study: 58 fully-signed </a:t>
            </a:r>
            <a:r>
              <a:rPr kumimoji="0" lang="en-US" sz="2400" b="0" i="0" u="none" strike="noStrike" kern="1200" cap="none" spc="0" normalizeH="0" baseline="0" noProof="0" dirty="0">
                <a:ln>
                  <a:noFill/>
                </a:ln>
                <a:solidFill>
                  <a:srgbClr val="FFFF00"/>
                </a:solidFill>
                <a:effectLst/>
                <a:uLnTx/>
                <a:uFillTx/>
                <a:latin typeface="Arial"/>
                <a:ea typeface="+mn-ea"/>
                <a:cs typeface="+mn-cs"/>
              </a:rPr>
              <a:t>previous</a:t>
            </a:r>
            <a:r>
              <a:rPr kumimoji="0" lang="en-CH" sz="2400" b="0" i="0" u="none" strike="noStrike" kern="1200" cap="none" spc="0" normalizeH="0" baseline="0" noProof="0" dirty="0">
                <a:ln>
                  <a:noFill/>
                </a:ln>
                <a:solidFill>
                  <a:srgbClr val="FFFF00"/>
                </a:solidFill>
                <a:effectLst/>
                <a:uLnTx/>
                <a:uFillTx/>
                <a:latin typeface="Arial"/>
                <a:ea typeface="+mn-ea"/>
                <a:cs typeface="+mn-cs"/>
              </a:rPr>
              <a:t> members,</a:t>
            </a:r>
            <a:r>
              <a:rPr kumimoji="0" lang="en-US" sz="2400" b="0" i="0" u="none" strike="noStrike" kern="1200" cap="none" spc="0" normalizeH="0" baseline="0" noProof="0" dirty="0">
                <a:ln>
                  <a:noFill/>
                </a:ln>
                <a:solidFill>
                  <a:srgbClr val="FFFF00"/>
                </a:solidFill>
                <a:effectLst/>
                <a:uLnTx/>
                <a:uFillTx/>
                <a:latin typeface="Arial"/>
                <a:ea typeface="+mn-ea"/>
                <a:cs typeface="+mn-cs"/>
              </a:rPr>
              <a:t> </a:t>
            </a:r>
            <a:r>
              <a:rPr kumimoji="0" lang="en-CH" sz="2400" b="0" i="0" u="none" strike="noStrike" kern="1200" cap="none" spc="0" normalizeH="0" baseline="0" noProof="0" dirty="0">
                <a:ln>
                  <a:noFill/>
                </a:ln>
                <a:solidFill>
                  <a:srgbClr val="FFFF00"/>
                </a:solidFill>
                <a:effectLst/>
                <a:uLnTx/>
                <a:uFillTx/>
                <a:latin typeface="Arial"/>
                <a:ea typeface="+mn-ea"/>
                <a:cs typeface="+mn-cs"/>
              </a:rPr>
              <a:t>17 new members, </a:t>
            </a:r>
            <a:r>
              <a:rPr kumimoji="0" lang="en-US" sz="2400" b="0" i="0" u="none" strike="noStrike" kern="1200" cap="none" spc="0" normalizeH="0" baseline="0" noProof="0" dirty="0">
                <a:ln>
                  <a:noFill/>
                </a:ln>
                <a:solidFill>
                  <a:srgbClr val="FFFF00"/>
                </a:solidFill>
                <a:effectLst/>
                <a:uLnTx/>
                <a:uFillTx/>
                <a:latin typeface="Arial"/>
                <a:ea typeface="+mn-ea"/>
                <a:cs typeface="+mn-cs"/>
              </a:rPr>
              <a:t> MoU renewal of remaining CDR participants in progress</a:t>
            </a:r>
            <a:endParaRPr kumimoji="0" lang="en-CH" sz="2400" b="0" i="0" u="none" strike="noStrike" kern="1200" cap="none" spc="0" normalizeH="0" baseline="0" noProof="0" dirty="0">
              <a:ln>
                <a:noFill/>
              </a:ln>
              <a:solidFill>
                <a:srgbClr val="FFFF00"/>
              </a:solidFill>
              <a:effectLst/>
              <a:uLnTx/>
              <a:uFillTx/>
              <a:latin typeface="Arial"/>
              <a:ea typeface="+mn-ea"/>
              <a:cs typeface="+mn-cs"/>
            </a:endParaRPr>
          </a:p>
        </p:txBody>
      </p:sp>
    </p:spTree>
    <p:extLst>
      <p:ext uri="{BB962C8B-B14F-4D97-AF65-F5344CB8AC3E}">
        <p14:creationId xmlns:p14="http://schemas.microsoft.com/office/powerpoint/2010/main" val="36167163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0C47-B75A-3AE6-60BE-2B751739DBA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Electron Ion Collider (EIC)</a:t>
            </a:r>
          </a:p>
        </p:txBody>
      </p:sp>
      <p:pic>
        <p:nvPicPr>
          <p:cNvPr id="3" name="Picture 2" descr="A picture containing icon&#10;&#10;Description automatically generated">
            <a:extLst>
              <a:ext uri="{FF2B5EF4-FFF2-40B4-BE49-F238E27FC236}">
                <a16:creationId xmlns:a16="http://schemas.microsoft.com/office/drawing/2014/main" id="{1DEF64E7-0E8B-0329-BB25-AD6CA544C5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9F1CB1F8-424A-0F8F-4DF9-343803B070E7}"/>
              </a:ext>
            </a:extLst>
          </p:cNvPr>
          <p:cNvSpPr txBox="1"/>
          <p:nvPr/>
        </p:nvSpPr>
        <p:spPr>
          <a:xfrm>
            <a:off x="159474" y="920621"/>
            <a:ext cx="6282269" cy="569386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US EIC Electron Storage Ring similar to, but more challenging than, FCC-</a:t>
            </a:r>
            <a:r>
              <a:rPr kumimoji="0" lang="en-GB" sz="28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beam parameters almost identical, but twice the maximum electron beam current, or half the bunch spacing, and lower beam energy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~10 </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areas of common interest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identified by the FCC and EIC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design teams, addressed through joint EIC-FCC working groups.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EIC will start beam operation about a decade prior to FCC-</a:t>
            </a:r>
            <a:r>
              <a:rPr kumimoji="0" lang="en-GB" sz="28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 EIC will provide another invaluable opportunity to train the next generation of accelerator physicists on an operating collider, to test hardware prototypes, beam control schemes, etc.</a:t>
            </a:r>
          </a:p>
        </p:txBody>
      </p:sp>
      <p:pic>
        <p:nvPicPr>
          <p:cNvPr id="5" name="Picture 4" descr="A picture containing application&#10;&#10;Description automatically generated">
            <a:extLst>
              <a:ext uri="{FF2B5EF4-FFF2-40B4-BE49-F238E27FC236}">
                <a16:creationId xmlns:a16="http://schemas.microsoft.com/office/drawing/2014/main" id="{6EE6A4DE-F0EB-8F49-D37E-228860D9B8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0107" y="768828"/>
            <a:ext cx="4988363" cy="2740066"/>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8973119-7BC9-5CF4-1F53-3F3A05896E6D}"/>
                  </a:ext>
                </a:extLst>
              </p:cNvPr>
              <p:cNvSpPr txBox="1"/>
              <p:nvPr/>
            </p:nvSpPr>
            <p:spPr>
              <a:xfrm>
                <a:off x="9154288" y="2561607"/>
                <a:ext cx="3282074"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3.83 km double ring,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full-energy </a:t>
                </a:r>
                <a14:m>
                  <m:oMath xmlns:m="http://schemas.openxmlformats.org/officeDocument/2006/math">
                    <m:sSup>
                      <m:sSupPr>
                        <m:ctrlPr>
                          <a:rPr kumimoji="0" lang="en-US" sz="24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ctrlPr>
                      </m:sSupPr>
                      <m:e>
                        <m:r>
                          <a:rPr kumimoji="0" lang="en-US" sz="24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𝑒</m:t>
                        </m:r>
                      </m:e>
                      <m:sup>
                        <m:r>
                          <a:rPr kumimoji="0" lang="en-US" sz="24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sup>
                    </m:sSup>
                  </m:oMath>
                </a14:m>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injection,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injection rate 1 Hz,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every 2 min into same bucket</a:t>
                </a:r>
              </a:p>
            </p:txBody>
          </p:sp>
        </mc:Choice>
        <mc:Fallback xmlns="">
          <p:sp>
            <p:nvSpPr>
              <p:cNvPr id="6" name="TextBox 5">
                <a:extLst>
                  <a:ext uri="{FF2B5EF4-FFF2-40B4-BE49-F238E27FC236}">
                    <a16:creationId xmlns:a16="http://schemas.microsoft.com/office/drawing/2014/main" id="{E8973119-7BC9-5CF4-1F53-3F3A05896E6D}"/>
                  </a:ext>
                </a:extLst>
              </p:cNvPr>
              <p:cNvSpPr txBox="1">
                <a:spLocks noRot="1" noChangeAspect="1" noMove="1" noResize="1" noEditPoints="1" noAdjustHandles="1" noChangeArrowheads="1" noChangeShapeType="1" noTextEdit="1"/>
              </p:cNvSpPr>
              <p:nvPr/>
            </p:nvSpPr>
            <p:spPr>
              <a:xfrm>
                <a:off x="9154288" y="2561607"/>
                <a:ext cx="3282074" cy="1938992"/>
              </a:xfrm>
              <a:prstGeom prst="rect">
                <a:avLst/>
              </a:prstGeom>
              <a:blipFill>
                <a:blip r:embed="rId4"/>
                <a:stretch>
                  <a:fillRect l="-2974" t="-2516" b="-6289"/>
                </a:stretch>
              </a:blipFill>
            </p:spPr>
            <p:txBody>
              <a:bodyPr/>
              <a:lstStyle/>
              <a:p>
                <a:r>
                  <a:rPr lang="en-CH">
                    <a:noFill/>
                  </a:rPr>
                  <a:t> </a:t>
                </a:r>
              </a:p>
            </p:txBody>
          </p:sp>
        </mc:Fallback>
      </mc:AlternateContent>
      <p:pic>
        <p:nvPicPr>
          <p:cNvPr id="7" name="Picture 6">
            <a:extLst>
              <a:ext uri="{FF2B5EF4-FFF2-40B4-BE49-F238E27FC236}">
                <a16:creationId xmlns:a16="http://schemas.microsoft.com/office/drawing/2014/main" id="{C57973C3-EC36-78F0-F688-684D788AD686}"/>
              </a:ext>
            </a:extLst>
          </p:cNvPr>
          <p:cNvPicPr>
            <a:picLocks noChangeAspect="1"/>
          </p:cNvPicPr>
          <p:nvPr/>
        </p:nvPicPr>
        <p:blipFill>
          <a:blip r:embed="rId5"/>
          <a:stretch>
            <a:fillRect/>
          </a:stretch>
        </p:blipFill>
        <p:spPr>
          <a:xfrm>
            <a:off x="6660107" y="4758714"/>
            <a:ext cx="5551285" cy="2131228"/>
          </a:xfrm>
          <a:prstGeom prst="rect">
            <a:avLst/>
          </a:prstGeom>
        </p:spPr>
      </p:pic>
    </p:spTree>
    <p:extLst>
      <p:ext uri="{BB962C8B-B14F-4D97-AF65-F5344CB8AC3E}">
        <p14:creationId xmlns:p14="http://schemas.microsoft.com/office/powerpoint/2010/main" val="7698263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89EAA-4C67-B3DA-A5E3-323725F51D1E}"/>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GB" sz="4000" b="1" i="0" u="none" strike="noStrike" kern="0" cap="none" spc="0" normalizeH="0" baseline="0" noProof="0" dirty="0">
                <a:ln>
                  <a:noFill/>
                </a:ln>
                <a:solidFill>
                  <a:srgbClr val="FFFF00"/>
                </a:solidFill>
                <a:effectLst/>
                <a:uLnTx/>
                <a:uFillTx/>
                <a:latin typeface="Arial"/>
                <a:ea typeface="+mj-ea"/>
                <a:cs typeface="+mj-cs"/>
              </a:rPr>
              <a:t>Outlook</a:t>
            </a:r>
            <a:endParaRPr kumimoji="0" lang="en-US" sz="3600"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pic>
        <p:nvPicPr>
          <p:cNvPr id="3" name="Picture 2" descr="A picture containing icon&#10;&#10;Description automatically generated">
            <a:extLst>
              <a:ext uri="{FF2B5EF4-FFF2-40B4-BE49-F238E27FC236}">
                <a16:creationId xmlns:a16="http://schemas.microsoft.com/office/drawing/2014/main" id="{21104F4F-ECCF-1932-A2C8-28B9CF43AC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023BE9FE-8E40-FC43-B883-0FC85513FA47}"/>
              </a:ext>
            </a:extLst>
          </p:cNvPr>
          <p:cNvSpPr txBox="1"/>
          <p:nvPr/>
        </p:nvSpPr>
        <p:spPr>
          <a:xfrm>
            <a:off x="407368" y="908720"/>
            <a:ext cx="11364513" cy="540147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Comprehensive R&amp;D program and implementation preparation is presently being carried out in the frameworks of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FCC FS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the EU co-financed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FCC Innovation Study</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the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Swiss CHART</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program, and the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CERN High-Field Magnet Programme</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Goal: demonstrate FCC feasibility by 2025/26</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Plenty of opportunities for collaborations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and for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joint innovative developments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with int’l partners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first stage of FCC could be approved within a few years after the 2027 European Strategy Update</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if the latter is supportive.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Tunnel construction could then start in the early 2030s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FCC-</a:t>
            </a:r>
            <a:r>
              <a:rPr kumimoji="0" lang="en-GB" sz="2400" b="1"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 physics program begin in the second half of the 2040s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 few years after the completion of the HL-LHC physics runs expected by 2041.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Long term goal: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world-leading HEP infrastructure for 21</a:t>
            </a:r>
            <a:r>
              <a:rPr kumimoji="0" lang="en-GB" sz="2400" b="1" i="0" u="none" strike="noStrike" kern="1200" cap="none" spc="0" normalizeH="0" baseline="30000" noProof="0" dirty="0">
                <a:ln>
                  <a:noFill/>
                </a:ln>
                <a:solidFill>
                  <a:prstClr val="black"/>
                </a:solidFill>
                <a:effectLst/>
                <a:uLnTx/>
                <a:uFillTx/>
                <a:latin typeface="Calibri" panose="020F0502020204030204"/>
                <a:ea typeface="+mn-ea"/>
                <a:cs typeface="+mn-cs"/>
              </a:rPr>
              <a:t>st</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 century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to push  particle-physics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precision and energy frontiers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far beyond present limits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310672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1059503"/>
            <a:ext cx="12144671" cy="4638481"/>
          </a:xfrm>
        </p:spPr>
        <p:txBody>
          <a:bodyPr>
            <a:noAutofit/>
          </a:bodyPr>
          <a:lstStyle/>
          <a:p>
            <a:pPr marL="0" indent="0">
              <a:spcBef>
                <a:spcPts val="1800"/>
              </a:spcBef>
              <a:buClr>
                <a:srgbClr val="0C377B"/>
              </a:buClr>
              <a:buNone/>
            </a:pPr>
            <a:r>
              <a:rPr lang="en-US" sz="2600" dirty="0"/>
              <a:t>Following 2020 European Strategy Update, </a:t>
            </a:r>
            <a:r>
              <a:rPr lang="en-US" sz="2600" b="1" dirty="0" err="1"/>
              <a:t>organisation</a:t>
            </a:r>
            <a:r>
              <a:rPr lang="en-US" sz="2600" b="1" dirty="0"/>
              <a:t> structure and major milestones &amp; deliverables for the FCC Feasibility Study (FCC FS) approved by CERN Council in June 2021. </a:t>
            </a:r>
            <a:r>
              <a:rPr lang="en-GB" sz="2600" dirty="0"/>
              <a:t>Entire </a:t>
            </a:r>
            <a:r>
              <a:rPr lang="en-GB" sz="2600" b="1" dirty="0"/>
              <a:t>FCC government structure (</a:t>
            </a:r>
            <a:r>
              <a:rPr lang="en-GB" sz="2600" dirty="0"/>
              <a:t>members of </a:t>
            </a:r>
            <a:r>
              <a:rPr lang="en-GB" sz="2600" b="1" dirty="0"/>
              <a:t>SC, CB, SAC, CG) established by now (summer 2022). </a:t>
            </a:r>
            <a:endParaRPr lang="en-US" sz="2600" dirty="0"/>
          </a:p>
          <a:p>
            <a:pPr marL="0" indent="0">
              <a:spcBef>
                <a:spcPts val="1800"/>
              </a:spcBef>
              <a:buClr>
                <a:srgbClr val="0C377B"/>
              </a:buClr>
              <a:buNone/>
            </a:pPr>
            <a:r>
              <a:rPr lang="en-US" sz="2600" dirty="0"/>
              <a:t>Main activities: </a:t>
            </a:r>
            <a:r>
              <a:rPr lang="en-US" sz="2600" b="1" dirty="0"/>
              <a:t>developing &amp; confirming concrete implementation scenario,</a:t>
            </a:r>
            <a:r>
              <a:rPr lang="en-US" sz="2600" dirty="0"/>
              <a:t> in collaboration </a:t>
            </a:r>
            <a:r>
              <a:rPr lang="en-US" sz="2600" b="1" dirty="0"/>
              <a:t>with host state authorities</a:t>
            </a:r>
            <a:r>
              <a:rPr lang="en-US" sz="2600" dirty="0"/>
              <a:t>, including </a:t>
            </a:r>
            <a:r>
              <a:rPr lang="en-US" sz="2600" b="1" dirty="0"/>
              <a:t>environmental impact analysis</a:t>
            </a:r>
            <a:r>
              <a:rPr lang="en-US" sz="2600" dirty="0"/>
              <a:t>, and accompanied by </a:t>
            </a:r>
            <a:r>
              <a:rPr lang="en-US" sz="2600" b="1" dirty="0"/>
              <a:t>machine </a:t>
            </a:r>
            <a:r>
              <a:rPr lang="en-US" sz="2600" b="1" dirty="0" err="1"/>
              <a:t>optimisation</a:t>
            </a:r>
            <a:r>
              <a:rPr lang="en-US" sz="2600" b="1" dirty="0"/>
              <a:t>, physics studies and technology R&amp;D </a:t>
            </a:r>
            <a:r>
              <a:rPr lang="en-US" sz="2600" dirty="0"/>
              <a:t> - </a:t>
            </a:r>
            <a:r>
              <a:rPr lang="en-US" sz="2600" b="1" dirty="0"/>
              <a:t>via global collaboration,</a:t>
            </a:r>
            <a:r>
              <a:rPr lang="en-US" sz="2600" dirty="0"/>
              <a:t> supported by </a:t>
            </a:r>
            <a:r>
              <a:rPr lang="en-US" sz="2600" b="1" dirty="0"/>
              <a:t>EC H2020 Design Study FCCIS and Swiss CHART. Goal: demonstrate feasibility by 2025/26</a:t>
            </a:r>
            <a:endParaRPr lang="en-GB" sz="2600" dirty="0"/>
          </a:p>
          <a:p>
            <a:pPr marL="0" indent="0">
              <a:spcBef>
                <a:spcPts val="1800"/>
              </a:spcBef>
              <a:buClr>
                <a:srgbClr val="0C377B"/>
              </a:buClr>
              <a:buNone/>
            </a:pPr>
            <a:r>
              <a:rPr lang="en-GB" sz="2600" dirty="0"/>
              <a:t>Long term goal: </a:t>
            </a:r>
            <a:r>
              <a:rPr lang="en-GB" sz="2600" b="1" dirty="0"/>
              <a:t>world-leading HEP infrastructure for 21</a:t>
            </a:r>
            <a:r>
              <a:rPr lang="en-GB" sz="2600" b="1" baseline="30000" dirty="0"/>
              <a:t>st</a:t>
            </a:r>
            <a:r>
              <a:rPr lang="en-GB" sz="2600" b="1" dirty="0"/>
              <a:t> century </a:t>
            </a:r>
            <a:r>
              <a:rPr lang="en-GB" sz="2600" dirty="0"/>
              <a:t>to push  particle-physics </a:t>
            </a:r>
            <a:r>
              <a:rPr lang="en-GB" sz="2600" b="1" dirty="0"/>
              <a:t>precision and energy frontiers </a:t>
            </a:r>
            <a:r>
              <a:rPr lang="en-GB" sz="2600" dirty="0"/>
              <a:t>far beyond present limits</a:t>
            </a:r>
          </a:p>
        </p:txBody>
      </p:sp>
      <p:sp>
        <p:nvSpPr>
          <p:cNvPr id="8" name="Title 1"/>
          <p:cNvSpPr txBox="1">
            <a:spLocks/>
          </p:cNvSpPr>
          <p:nvPr/>
        </p:nvSpPr>
        <p:spPr>
          <a:xfrm>
            <a:off x="0"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 FS status summary</a:t>
            </a:r>
          </a:p>
        </p:txBody>
      </p:sp>
      <p:pic>
        <p:nvPicPr>
          <p:cNvPr id="9" name="E9AE129B-AADE-4D42-A5CD-D33420D126B1" descr="7E832775-FA4B-45D5-A24A-50916B9E271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328" y="51391"/>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7981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2"/>
          </p:nvPr>
        </p:nvSpPr>
        <p:spPr/>
        <p:txBody>
          <a:bodyPr wrap="none" anchor="ctr">
            <a:normAutofit/>
          </a:bodyPr>
          <a:lstStyle/>
          <a:p>
            <a:pPr defTabSz="914303">
              <a:spcAft>
                <a:spcPts val="300"/>
              </a:spcAft>
            </a:pPr>
            <a:fld id="{88A1DFE4-5FC5-43BD-BB7E-75EAD82B965F}" type="slidenum">
              <a:rPr lang="en-US">
                <a:solidFill>
                  <a:srgbClr val="FFFFFF"/>
                </a:solidFill>
                <a:latin typeface="Arial"/>
              </a:rPr>
              <a:pPr defTabSz="914303">
                <a:spcAft>
                  <a:spcPts val="300"/>
                </a:spcAft>
              </a:pPr>
              <a:t>26</a:t>
            </a:fld>
            <a:endParaRPr lang="en-US">
              <a:solidFill>
                <a:srgbClr val="FFFFFF"/>
              </a:solidFill>
              <a:latin typeface="Arial"/>
            </a:endParaRPr>
          </a:p>
        </p:txBody>
      </p:sp>
      <p:sp>
        <p:nvSpPr>
          <p:cNvPr id="9" name="Title 8">
            <a:extLst>
              <a:ext uri="{FF2B5EF4-FFF2-40B4-BE49-F238E27FC236}">
                <a16:creationId xmlns:a16="http://schemas.microsoft.com/office/drawing/2014/main" id="{2117801C-7560-46BE-A275-24B20A956974}"/>
              </a:ext>
            </a:extLst>
          </p:cNvPr>
          <p:cNvSpPr>
            <a:spLocks noGrp="1"/>
          </p:cNvSpPr>
          <p:nvPr>
            <p:ph type="ctrTitle" idx="4294967295"/>
          </p:nvPr>
        </p:nvSpPr>
        <p:spPr>
          <a:xfrm>
            <a:off x="1174750" y="1395413"/>
            <a:ext cx="11017250" cy="2387600"/>
          </a:xfrm>
        </p:spPr>
        <p:txBody>
          <a:bodyPr anchor="b">
            <a:normAutofit/>
          </a:bodyPr>
          <a:lstStyle/>
          <a:p>
            <a:r>
              <a:rPr lang="fr-CH" dirty="0"/>
              <a:t>FCC Week 2023</a:t>
            </a:r>
            <a:endParaRPr lang="en-GB" dirty="0"/>
          </a:p>
        </p:txBody>
      </p:sp>
      <p:sp>
        <p:nvSpPr>
          <p:cNvPr id="18" name="Text Placeholder 3">
            <a:extLst>
              <a:ext uri="{FF2B5EF4-FFF2-40B4-BE49-F238E27FC236}">
                <a16:creationId xmlns:a16="http://schemas.microsoft.com/office/drawing/2014/main" id="{A0E64628-E707-4110-A9C2-9D8F4C915D6D}"/>
              </a:ext>
            </a:extLst>
          </p:cNvPr>
          <p:cNvSpPr>
            <a:spLocks noGrp="1"/>
          </p:cNvSpPr>
          <p:nvPr>
            <p:ph type="subTitle" idx="4294967295"/>
          </p:nvPr>
        </p:nvSpPr>
        <p:spPr>
          <a:xfrm>
            <a:off x="1174750" y="3843338"/>
            <a:ext cx="11017250" cy="1655762"/>
          </a:xfrm>
        </p:spPr>
        <p:txBody>
          <a:bodyPr>
            <a:normAutofit/>
          </a:bodyPr>
          <a:lstStyle/>
          <a:p>
            <a:pPr>
              <a:spcAft>
                <a:spcPts val="300"/>
              </a:spcAft>
            </a:pPr>
            <a:r>
              <a:rPr lang="fr-CH" err="1"/>
              <a:t>From</a:t>
            </a:r>
            <a:r>
              <a:rPr lang="fr-CH"/>
              <a:t> 5 to 9 June 2023 in London</a:t>
            </a:r>
            <a:endParaRPr lang="en-GB"/>
          </a:p>
          <a:p>
            <a:pPr>
              <a:spcAft>
                <a:spcPts val="300"/>
              </a:spcAft>
            </a:pPr>
            <a:endParaRPr lang="en-US"/>
          </a:p>
        </p:txBody>
      </p:sp>
      <p:pic>
        <p:nvPicPr>
          <p:cNvPr id="7" name="Picture 6" descr="A picture containing text, outdoor&#10;&#10;Description automatically generated">
            <a:extLst>
              <a:ext uri="{FF2B5EF4-FFF2-40B4-BE49-F238E27FC236}">
                <a16:creationId xmlns:a16="http://schemas.microsoft.com/office/drawing/2014/main" id="{2C9B66C2-533F-4BE7-9839-C655C10E2E03}"/>
              </a:ext>
            </a:extLst>
          </p:cNvPr>
          <p:cNvPicPr>
            <a:picLocks noChangeAspect="1"/>
          </p:cNvPicPr>
          <p:nvPr/>
        </p:nvPicPr>
        <p:blipFill rotWithShape="1">
          <a:blip r:embed="rId2">
            <a:extLst>
              <a:ext uri="{28A0092B-C50C-407E-A947-70E740481C1C}">
                <a14:useLocalDpi xmlns:a14="http://schemas.microsoft.com/office/drawing/2010/main" val="0"/>
              </a:ext>
            </a:extLst>
          </a:blip>
          <a:srcRect b="3290"/>
          <a:stretch/>
        </p:blipFill>
        <p:spPr>
          <a:xfrm>
            <a:off x="-24731" y="0"/>
            <a:ext cx="13200195" cy="6957392"/>
          </a:xfrm>
          <a:prstGeom prst="rect">
            <a:avLst/>
          </a:prstGeom>
          <a:noFill/>
        </p:spPr>
      </p:pic>
      <p:sp>
        <p:nvSpPr>
          <p:cNvPr id="15" name="TextBox 14">
            <a:extLst>
              <a:ext uri="{FF2B5EF4-FFF2-40B4-BE49-F238E27FC236}">
                <a16:creationId xmlns:a16="http://schemas.microsoft.com/office/drawing/2014/main" id="{FFC4D9A2-5F06-4B02-974E-C2F55D037759}"/>
              </a:ext>
            </a:extLst>
          </p:cNvPr>
          <p:cNvSpPr txBox="1"/>
          <p:nvPr/>
        </p:nvSpPr>
        <p:spPr>
          <a:xfrm>
            <a:off x="7054650" y="1866900"/>
            <a:ext cx="3619500" cy="362600"/>
          </a:xfrm>
          <a:prstGeom prst="rect">
            <a:avLst/>
          </a:prstGeom>
          <a:noFill/>
        </p:spPr>
        <p:txBody>
          <a:bodyPr wrap="square" rtlCol="0">
            <a:spAutoFit/>
          </a:bodyPr>
          <a:lstStyle/>
          <a:p>
            <a:pPr algn="r" defTabSz="914303">
              <a:lnSpc>
                <a:spcPts val="1850"/>
              </a:lnSpc>
            </a:pPr>
            <a:r>
              <a:rPr lang="fr-CH" sz="3000" b="1" dirty="0">
                <a:solidFill>
                  <a:srgbClr val="0000FF"/>
                </a:solidFill>
                <a:latin typeface="Arial"/>
              </a:rPr>
              <a:t>5 – 9 June</a:t>
            </a:r>
            <a:endParaRPr lang="en-GB" sz="3000" b="1" dirty="0">
              <a:solidFill>
                <a:srgbClr val="0000FF"/>
              </a:solidFill>
              <a:latin typeface="Arial"/>
            </a:endParaRPr>
          </a:p>
        </p:txBody>
      </p:sp>
    </p:spTree>
    <p:extLst>
      <p:ext uri="{BB962C8B-B14F-4D97-AF65-F5344CB8AC3E}">
        <p14:creationId xmlns:p14="http://schemas.microsoft.com/office/powerpoint/2010/main" val="2418004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82" name="Picture 5" descr="Diagram, timeline&#10;&#10;Description automatically generated">
            <a:extLst>
              <a:ext uri="{FF2B5EF4-FFF2-40B4-BE49-F238E27FC236}">
                <a16:creationId xmlns:a16="http://schemas.microsoft.com/office/drawing/2014/main" id="{1239D0D4-C58A-4F7E-8207-80C9AB00AF2B}"/>
              </a:ext>
            </a:extLst>
          </p:cNvPr>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477" y="459033"/>
            <a:ext cx="12146420" cy="522257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DE1D9FE-7DED-42F7-8EE2-6CB904E42633}"/>
              </a:ext>
            </a:extLst>
          </p:cNvPr>
          <p:cNvSpPr txBox="1"/>
          <p:nvPr/>
        </p:nvSpPr>
        <p:spPr>
          <a:xfrm>
            <a:off x="19374" y="4606066"/>
            <a:ext cx="3308350" cy="1476375"/>
          </a:xfrm>
          <a:prstGeom prst="rect">
            <a:avLst/>
          </a:prstGeom>
          <a:solidFill>
            <a:schemeClr val="bg1"/>
          </a:solidFill>
          <a:ln>
            <a:solidFill>
              <a:schemeClr val="tx1"/>
            </a:solidFill>
          </a:ln>
        </p:spPr>
        <p:txBody>
          <a:bodyPr wrap="none">
            <a:spAutoFit/>
          </a:bodyPr>
          <a:lstStyle/>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Feasibility Study: 2021-2025</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If project approved before end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     decade </a:t>
            </a:r>
            <a:r>
              <a:rPr kumimoji="0" lang="en-CH" sz="15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a:t>
            </a:r>
            <a:r>
              <a:rPr kumimoji="0" lang="en-CH" sz="1500" b="0" i="0" u="none" strike="noStrike" kern="1200" cap="none" spc="0" normalizeH="0" baseline="0" noProof="0" dirty="0">
                <a:ln>
                  <a:noFill/>
                </a:ln>
                <a:solidFill>
                  <a:srgbClr val="0C377B"/>
                </a:solidFill>
                <a:effectLst/>
                <a:uLnTx/>
                <a:uFillTx/>
                <a:latin typeface="Arial"/>
                <a:ea typeface="+mn-ea"/>
                <a:cs typeface="+mn-cs"/>
              </a:rPr>
              <a:t>construction can start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     beginning 2030s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808080">
                    <a:lumMod val="50000"/>
                  </a:srgbClr>
                </a:solidFill>
                <a:effectLst/>
                <a:uLnTx/>
                <a:uFillTx/>
                <a:latin typeface="Arial"/>
                <a:ea typeface="+mn-ea"/>
                <a:cs typeface="+mn-cs"/>
                <a:sym typeface="Wingdings" pitchFamily="2" charset="2"/>
              </a:rPr>
              <a:t>FCC-ee operation ~2045-2060</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4E8F00"/>
                </a:solidFill>
                <a:effectLst/>
                <a:uLnTx/>
                <a:uFillTx/>
                <a:latin typeface="Arial"/>
                <a:ea typeface="+mn-ea"/>
                <a:cs typeface="+mn-cs"/>
                <a:sym typeface="Wingdings" pitchFamily="2" charset="2"/>
              </a:rPr>
              <a:t>FCC-hh operation 2070-2090++</a:t>
            </a:r>
            <a:endParaRPr kumimoji="0" lang="en-CH" sz="1500" b="0" i="0" u="none" strike="noStrike" kern="1200" cap="none" spc="0" normalizeH="0" baseline="0" noProof="0" dirty="0">
              <a:ln>
                <a:noFill/>
              </a:ln>
              <a:solidFill>
                <a:srgbClr val="4E8F00"/>
              </a:solidFill>
              <a:effectLst/>
              <a:uLnTx/>
              <a:uFillTx/>
              <a:latin typeface="Arial"/>
              <a:ea typeface="+mn-ea"/>
              <a:cs typeface="+mn-cs"/>
            </a:endParaRPr>
          </a:p>
        </p:txBody>
      </p:sp>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lang="en-GB" sz="3200" kern="0" dirty="0">
                <a:latin typeface="Arial"/>
              </a:rPr>
              <a:t>technical t</a:t>
            </a:r>
            <a:r>
              <a:rPr kumimoji="0" lang="en-GB" altLang="en-GB" sz="3200" b="1" i="0" u="none" strike="noStrike" kern="1200" cap="none" spc="0" normalizeH="0" baseline="0" noProof="0" dirty="0" err="1">
                <a:ln>
                  <a:noFill/>
                </a:ln>
                <a:solidFill>
                  <a:srgbClr val="FFFF00"/>
                </a:solidFill>
                <a:effectLst/>
                <a:uLnTx/>
                <a:uFillTx/>
                <a:latin typeface="Arial"/>
                <a:ea typeface="+mj-ea"/>
                <a:cs typeface="+mj-cs"/>
              </a:rPr>
              <a:t>imeline</a:t>
            </a:r>
            <a:r>
              <a:rPr kumimoji="0" lang="en-GB" altLang="en-GB" sz="3200" b="1" i="0" u="none" strike="noStrike" kern="1200" cap="none" spc="0" normalizeH="0" baseline="0" noProof="0" dirty="0">
                <a:ln>
                  <a:noFill/>
                </a:ln>
                <a:solidFill>
                  <a:srgbClr val="FFFF00"/>
                </a:solidFill>
                <a:effectLst/>
                <a:uLnTx/>
                <a:uFillTx/>
                <a:latin typeface="Arial"/>
                <a:ea typeface="+mj-ea"/>
                <a:cs typeface="+mj-cs"/>
              </a:rPr>
              <a:t> of FCC integrated programme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6" name="TextBox 15">
            <a:extLst>
              <a:ext uri="{FF2B5EF4-FFF2-40B4-BE49-F238E27FC236}">
                <a16:creationId xmlns:a16="http://schemas.microsoft.com/office/drawing/2014/main" id="{E27FA57D-3752-4EC6-B81F-BD3304CA061E}"/>
              </a:ext>
            </a:extLst>
          </p:cNvPr>
          <p:cNvSpPr txBox="1"/>
          <p:nvPr/>
        </p:nvSpPr>
        <p:spPr>
          <a:xfrm>
            <a:off x="3327724" y="5771312"/>
            <a:ext cx="12156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highlight>
                  <a:srgbClr val="C0C0C0"/>
                </a:highlight>
                <a:uLnTx/>
                <a:uFillTx/>
                <a:latin typeface="Arial"/>
                <a:ea typeface="+mn-ea"/>
                <a:cs typeface="+mn-cs"/>
              </a:rPr>
              <a:t>F. Gianotti</a:t>
            </a:r>
            <a:endParaRPr kumimoji="0" lang="en-GB" sz="1800" b="0" i="0" u="none" strike="noStrike" kern="1200" cap="none" spc="0" normalizeH="0" baseline="0" noProof="0" dirty="0">
              <a:ln>
                <a:noFill/>
              </a:ln>
              <a:solidFill>
                <a:srgbClr val="0C377B"/>
              </a:solidFill>
              <a:effectLst/>
              <a:highlight>
                <a:srgbClr val="C0C0C0"/>
              </a:highlight>
              <a:uLnTx/>
              <a:uFillTx/>
              <a:latin typeface="Arial"/>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0C47-B75A-3AE6-60BE-2B751739DBA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GB" sz="4000" b="1" i="0" u="none" strike="noStrike" kern="0" cap="none" spc="0" normalizeH="0" baseline="0" noProof="0" dirty="0">
                <a:ln>
                  <a:noFill/>
                </a:ln>
                <a:solidFill>
                  <a:srgbClr val="FFFF00"/>
                </a:solidFill>
                <a:effectLst/>
                <a:uLnTx/>
                <a:uFillTx/>
                <a:latin typeface="Arial"/>
                <a:ea typeface="+mj-ea"/>
                <a:cs typeface="+mj-cs"/>
              </a:rPr>
              <a:t>FCC Feasibility Study (FS) </a:t>
            </a:r>
            <a:endParaRPr kumimoji="0" lang="en-US" sz="3600"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pic>
        <p:nvPicPr>
          <p:cNvPr id="3" name="Picture 2" descr="A picture containing icon&#10;&#10;Description automatically generated">
            <a:extLst>
              <a:ext uri="{FF2B5EF4-FFF2-40B4-BE49-F238E27FC236}">
                <a16:creationId xmlns:a16="http://schemas.microsoft.com/office/drawing/2014/main" id="{1DEF64E7-0E8B-0329-BB25-AD6CA544C5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290A2BFA-0B43-7BDE-62B1-6256B40F5476}"/>
              </a:ext>
            </a:extLst>
          </p:cNvPr>
          <p:cNvSpPr txBox="1"/>
          <p:nvPr/>
        </p:nvSpPr>
        <p:spPr>
          <a:xfrm>
            <a:off x="59140" y="859065"/>
            <a:ext cx="7701888" cy="532453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C377B"/>
                </a:solidFill>
                <a:effectLst/>
                <a:uLnTx/>
                <a:uFillTx/>
                <a:latin typeface="Arial"/>
                <a:ea typeface="+mn-ea"/>
                <a:cs typeface="+mn-cs"/>
              </a:rPr>
              <a:t>2013 ESPPU requested FCC Conceptual Design four-volume report </a:t>
            </a:r>
            <a:r>
              <a:rPr kumimoji="0" lang="en-GB" sz="2400" b="0" i="0" u="none" strike="noStrike" kern="1200" cap="none" spc="0" normalizeH="0" baseline="0" noProof="0" dirty="0">
                <a:ln>
                  <a:noFill/>
                </a:ln>
                <a:solidFill>
                  <a:srgbClr val="0C377B"/>
                </a:solidFill>
                <a:effectLst/>
                <a:uLnTx/>
                <a:uFillTx/>
                <a:latin typeface="Arial"/>
                <a:ea typeface="+mn-ea"/>
                <a:cs typeface="Calibri" panose="020F0502020204030204" pitchFamily="34" charset="0"/>
              </a:rPr>
              <a:t>→ 4 volumes delivered in 2018/19</a:t>
            </a:r>
            <a:r>
              <a:rPr kumimoji="0" lang="en-GB" sz="2000" b="0" i="0" u="none" strike="noStrike" kern="1200" cap="none" spc="0" normalizeH="0" baseline="0" noProof="0" dirty="0">
                <a:ln>
                  <a:noFill/>
                </a:ln>
                <a:solidFill>
                  <a:srgbClr val="0C377B"/>
                </a:solidFill>
                <a:effectLst/>
                <a:uLnTx/>
                <a:uFillTx/>
                <a:latin typeface="Arial"/>
                <a:ea typeface="+mn-ea"/>
                <a:cs typeface="Calibri" panose="020F0502020204030204" pitchFamily="34" charset="0"/>
              </a:rPr>
              <a:t>, </a:t>
            </a:r>
            <a:r>
              <a:rPr kumimoji="0" lang="en-GB" sz="1800" b="0" i="0" u="none" strike="noStrike" kern="1200" cap="none" spc="0" normalizeH="0" baseline="0" noProof="0" dirty="0">
                <a:ln>
                  <a:noFill/>
                </a:ln>
                <a:solidFill>
                  <a:srgbClr val="0C377B"/>
                </a:solidFill>
                <a:effectLst/>
                <a:uLnTx/>
                <a:uFillTx/>
                <a:latin typeface="Arial"/>
                <a:ea typeface="+mn-ea"/>
                <a:cs typeface="+mn-cs"/>
              </a:rPr>
              <a:t>describing the physics cases, the design of the lepton and hadron colliders, and the underpinning technologies and infrastructures. Fol-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srgbClr val="0C377B"/>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C377B"/>
                </a:solidFill>
                <a:effectLst/>
                <a:uLnTx/>
                <a:uFillTx/>
                <a:latin typeface="Arial"/>
                <a:ea typeface="+mn-ea"/>
                <a:cs typeface="+mn-cs"/>
              </a:rPr>
              <a:t>2020 ESPPU</a:t>
            </a:r>
            <a:r>
              <a:rPr kumimoji="0" lang="en-GB" sz="2400" b="0" i="0" u="none" strike="noStrike" kern="1200" cap="none" spc="0" normalizeH="0" baseline="0" noProof="0" dirty="0">
                <a:ln>
                  <a:noFill/>
                </a:ln>
                <a:solidFill>
                  <a:srgbClr val="0C377B"/>
                </a:solidFill>
                <a:effectLst/>
                <a:uLnTx/>
                <a:uFillTx/>
                <a:latin typeface="Arial"/>
                <a:ea typeface="+mn-ea"/>
                <a:cs typeface="Calibri" panose="020F0502020204030204" pitchFamily="34" charset="0"/>
              </a:rPr>
              <a:t>→ 2021 Launch of </a:t>
            </a:r>
            <a:r>
              <a:rPr kumimoji="0" lang="en-GB" sz="2400" b="0" i="0" u="none" strike="noStrike" kern="1200" cap="none" spc="0" normalizeH="0" baseline="0" noProof="0" dirty="0">
                <a:ln>
                  <a:noFill/>
                </a:ln>
                <a:solidFill>
                  <a:srgbClr val="0C377B"/>
                </a:solidFill>
                <a:effectLst/>
                <a:uLnTx/>
                <a:uFillTx/>
                <a:latin typeface="Arial"/>
                <a:ea typeface="+mn-ea"/>
                <a:cs typeface="+mn-cs"/>
              </a:rPr>
              <a:t>FCC Feasibility Study (FCC FS) by CERN Council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Feasibility Study Report (FSR) expected by the end of 2025 , not only the technical design, but also numerous other key feasibility aspects, including tunnel construction, financing, and environment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FSR will be an important input to the next ESPPU expected in 2026/27.</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C377B"/>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C377B"/>
                </a:solidFill>
                <a:effectLst/>
                <a:uLnTx/>
                <a:uFillTx/>
                <a:latin typeface="Arial"/>
                <a:ea typeface="+mn-ea"/>
                <a:cs typeface="+mn-cs"/>
              </a:rPr>
              <a:t>FCC FS is organized as an international collaboration.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The FCC FS and a possible future project will profit from CERN’s decade-long experience with successful large international accelerator projects, e.g., the LHC and HL-LHC, and the associated global experiments, such  as ATLAS and CMS.</a:t>
            </a:r>
          </a:p>
        </p:txBody>
      </p:sp>
      <p:pic>
        <p:nvPicPr>
          <p:cNvPr id="7" name="Picture 6" descr="Text, letter&#10;&#10;Description automatically generated">
            <a:extLst>
              <a:ext uri="{FF2B5EF4-FFF2-40B4-BE49-F238E27FC236}">
                <a16:creationId xmlns:a16="http://schemas.microsoft.com/office/drawing/2014/main" id="{0B98F5B2-D012-3DFE-352B-18E08F7C506E}"/>
              </a:ext>
            </a:extLst>
          </p:cNvPr>
          <p:cNvPicPr>
            <a:picLocks noChangeAspect="1"/>
          </p:cNvPicPr>
          <p:nvPr/>
        </p:nvPicPr>
        <p:blipFill rotWithShape="1">
          <a:blip r:embed="rId3"/>
          <a:srcRect l="10200" t="5185" r="7582" b="29481"/>
          <a:stretch/>
        </p:blipFill>
        <p:spPr>
          <a:xfrm>
            <a:off x="7950778" y="3536748"/>
            <a:ext cx="2196217" cy="2467596"/>
          </a:xfrm>
          <a:prstGeom prst="rect">
            <a:avLst/>
          </a:prstGeom>
        </p:spPr>
      </p:pic>
      <p:pic>
        <p:nvPicPr>
          <p:cNvPr id="8" name="Picture 7" descr="Text, letter&#10;&#10;Description automatically generated">
            <a:extLst>
              <a:ext uri="{FF2B5EF4-FFF2-40B4-BE49-F238E27FC236}">
                <a16:creationId xmlns:a16="http://schemas.microsoft.com/office/drawing/2014/main" id="{900747EA-C4C8-2ED7-0CF7-34D392F1F629}"/>
              </a:ext>
            </a:extLst>
          </p:cNvPr>
          <p:cNvPicPr>
            <a:picLocks noChangeAspect="1"/>
          </p:cNvPicPr>
          <p:nvPr/>
        </p:nvPicPr>
        <p:blipFill rotWithShape="1">
          <a:blip r:embed="rId4"/>
          <a:srcRect l="9572" t="6222" r="7582" b="31112"/>
          <a:stretch/>
        </p:blipFill>
        <p:spPr>
          <a:xfrm>
            <a:off x="9976514" y="3429000"/>
            <a:ext cx="2307173" cy="2467596"/>
          </a:xfrm>
          <a:prstGeom prst="rect">
            <a:avLst/>
          </a:prstGeom>
        </p:spPr>
      </p:pic>
      <p:sp>
        <p:nvSpPr>
          <p:cNvPr id="10" name="TextBox 9">
            <a:extLst>
              <a:ext uri="{FF2B5EF4-FFF2-40B4-BE49-F238E27FC236}">
                <a16:creationId xmlns:a16="http://schemas.microsoft.com/office/drawing/2014/main" id="{888833A8-BB0B-5C15-E2BF-E4C89C986699}"/>
              </a:ext>
            </a:extLst>
          </p:cNvPr>
          <p:cNvSpPr txBox="1"/>
          <p:nvPr/>
        </p:nvSpPr>
        <p:spPr>
          <a:xfrm>
            <a:off x="7820168" y="505175"/>
            <a:ext cx="4312692" cy="31393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Organisational Structure of the FCC Feasibility Study </a:t>
            </a:r>
            <a:r>
              <a:rPr kumimoji="0" lang="en-GB" sz="18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mn-cs"/>
                <a:hlinkClick r:id="rId5"/>
              </a:rPr>
              <a:t>http://cds.cern.ch/record/2774006/files/English.pdf</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Main Deliverables and Timeline of the FCC Feasibility Study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mn-cs"/>
                <a:hlinkClick r:id="rId6"/>
              </a:rPr>
              <a:t>http://cds.cern.ch/record/2774007/files/English.pdf</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859620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5794" y="-18581"/>
            <a:ext cx="12288687" cy="1008000"/>
          </a:xfrm>
          <a:prstGeom prst="rect">
            <a:avLst/>
          </a:prstGeom>
          <a:solidFill>
            <a:schemeClr val="tx1"/>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FFFF00"/>
                </a:solidFill>
                <a:effectLst/>
                <a:uLnTx/>
                <a:uFillTx/>
                <a:latin typeface="Arial"/>
                <a:ea typeface="+mj-ea"/>
                <a:cs typeface="+mj-cs"/>
              </a:rPr>
              <a:t>Feasibility Study T</a:t>
            </a:r>
            <a:r>
              <a:rPr kumimoji="0" lang="en-US" sz="3600" b="1" i="0" u="none" strike="noStrike" kern="1200" cap="none" spc="0" normalizeH="0" baseline="0" noProof="0" dirty="0" err="1">
                <a:ln>
                  <a:noFill/>
                </a:ln>
                <a:solidFill>
                  <a:srgbClr val="FFFF00"/>
                </a:solidFill>
                <a:effectLst/>
                <a:uLnTx/>
                <a:uFillTx/>
                <a:latin typeface="Arial"/>
                <a:ea typeface="+mj-ea"/>
                <a:cs typeface="+mj-cs"/>
              </a:rPr>
              <a:t>ime</a:t>
            </a:r>
            <a:r>
              <a:rPr kumimoji="0" lang="en-US" sz="3600" b="1" i="0" u="none" strike="noStrike" kern="1200" cap="none" spc="0" normalizeH="0" baseline="0" noProof="0" dirty="0">
                <a:ln>
                  <a:noFill/>
                </a:ln>
                <a:solidFill>
                  <a:srgbClr val="FFFF00"/>
                </a:solidFill>
                <a:effectLst/>
                <a:uLnTx/>
                <a:uFillTx/>
                <a:latin typeface="Arial"/>
                <a:ea typeface="+mj-ea"/>
                <a:cs typeface="+mj-cs"/>
              </a:rPr>
              <a:t>l</a:t>
            </a:r>
            <a:r>
              <a:rPr kumimoji="0" lang="en-US" sz="3600" b="1" i="0" u="none" strike="noStrike" kern="1200" cap="none" spc="0" normalizeH="0" baseline="0" noProof="0" dirty="0" err="1">
                <a:ln>
                  <a:noFill/>
                </a:ln>
                <a:solidFill>
                  <a:srgbClr val="FFFF00"/>
                </a:solidFill>
                <a:effectLst/>
                <a:uLnTx/>
                <a:uFillTx/>
                <a:latin typeface="Arial"/>
                <a:ea typeface="+mj-ea"/>
                <a:cs typeface="+mj-cs"/>
              </a:rPr>
              <a:t>ine</a:t>
            </a:r>
            <a:endParaRPr kumimoji="0" lang="en-US" sz="3600" b="1" i="0" u="none" strike="noStrike" kern="1200" cap="none" spc="0" normalizeH="0" baseline="0" noProof="0" dirty="0">
              <a:ln>
                <a:noFill/>
              </a:ln>
              <a:solidFill>
                <a:srgbClr val="FFFF00"/>
              </a:solidFill>
              <a:effectLst/>
              <a:uLnTx/>
              <a:uFillTx/>
              <a:latin typeface="Arial"/>
              <a:ea typeface="+mj-ea"/>
              <a:cs typeface="+mj-cs"/>
            </a:endParaRPr>
          </a:p>
        </p:txBody>
      </p:sp>
      <p:graphicFrame>
        <p:nvGraphicFramePr>
          <p:cNvPr id="4" name="Content Placeholder 5"/>
          <p:cNvGraphicFramePr>
            <a:graphicFrameLocks/>
          </p:cNvGraphicFramePr>
          <p:nvPr/>
        </p:nvGraphicFramePr>
        <p:xfrm>
          <a:off x="86532" y="1087904"/>
          <a:ext cx="11914120" cy="4955335"/>
        </p:xfrm>
        <a:graphic>
          <a:graphicData uri="http://schemas.openxmlformats.org/drawingml/2006/table">
            <a:tbl>
              <a:tblPr firstRow="1" bandRow="1">
                <a:tableStyleId>{5C22544A-7EE6-4342-B048-85BDC9FD1C3A}</a:tableStyleId>
              </a:tblPr>
              <a:tblGrid>
                <a:gridCol w="595706">
                  <a:extLst>
                    <a:ext uri="{9D8B030D-6E8A-4147-A177-3AD203B41FA5}">
                      <a16:colId xmlns:a16="http://schemas.microsoft.com/office/drawing/2014/main" val="20000"/>
                    </a:ext>
                  </a:extLst>
                </a:gridCol>
                <a:gridCol w="595706">
                  <a:extLst>
                    <a:ext uri="{9D8B030D-6E8A-4147-A177-3AD203B41FA5}">
                      <a16:colId xmlns:a16="http://schemas.microsoft.com/office/drawing/2014/main" val="20001"/>
                    </a:ext>
                  </a:extLst>
                </a:gridCol>
                <a:gridCol w="595706">
                  <a:extLst>
                    <a:ext uri="{9D8B030D-6E8A-4147-A177-3AD203B41FA5}">
                      <a16:colId xmlns:a16="http://schemas.microsoft.com/office/drawing/2014/main" val="20002"/>
                    </a:ext>
                  </a:extLst>
                </a:gridCol>
                <a:gridCol w="595706">
                  <a:extLst>
                    <a:ext uri="{9D8B030D-6E8A-4147-A177-3AD203B41FA5}">
                      <a16:colId xmlns:a16="http://schemas.microsoft.com/office/drawing/2014/main" val="20003"/>
                    </a:ext>
                  </a:extLst>
                </a:gridCol>
                <a:gridCol w="595706">
                  <a:extLst>
                    <a:ext uri="{9D8B030D-6E8A-4147-A177-3AD203B41FA5}">
                      <a16:colId xmlns:a16="http://schemas.microsoft.com/office/drawing/2014/main" val="20004"/>
                    </a:ext>
                  </a:extLst>
                </a:gridCol>
                <a:gridCol w="595706">
                  <a:extLst>
                    <a:ext uri="{9D8B030D-6E8A-4147-A177-3AD203B41FA5}">
                      <a16:colId xmlns:a16="http://schemas.microsoft.com/office/drawing/2014/main" val="20005"/>
                    </a:ext>
                  </a:extLst>
                </a:gridCol>
                <a:gridCol w="595706">
                  <a:extLst>
                    <a:ext uri="{9D8B030D-6E8A-4147-A177-3AD203B41FA5}">
                      <a16:colId xmlns:a16="http://schemas.microsoft.com/office/drawing/2014/main" val="20006"/>
                    </a:ext>
                  </a:extLst>
                </a:gridCol>
                <a:gridCol w="595706">
                  <a:extLst>
                    <a:ext uri="{9D8B030D-6E8A-4147-A177-3AD203B41FA5}">
                      <a16:colId xmlns:a16="http://schemas.microsoft.com/office/drawing/2014/main" val="20007"/>
                    </a:ext>
                  </a:extLst>
                </a:gridCol>
                <a:gridCol w="595706">
                  <a:extLst>
                    <a:ext uri="{9D8B030D-6E8A-4147-A177-3AD203B41FA5}">
                      <a16:colId xmlns:a16="http://schemas.microsoft.com/office/drawing/2014/main" val="20008"/>
                    </a:ext>
                  </a:extLst>
                </a:gridCol>
                <a:gridCol w="595706">
                  <a:extLst>
                    <a:ext uri="{9D8B030D-6E8A-4147-A177-3AD203B41FA5}">
                      <a16:colId xmlns:a16="http://schemas.microsoft.com/office/drawing/2014/main" val="20009"/>
                    </a:ext>
                  </a:extLst>
                </a:gridCol>
                <a:gridCol w="595706">
                  <a:extLst>
                    <a:ext uri="{9D8B030D-6E8A-4147-A177-3AD203B41FA5}">
                      <a16:colId xmlns:a16="http://schemas.microsoft.com/office/drawing/2014/main" val="20010"/>
                    </a:ext>
                  </a:extLst>
                </a:gridCol>
                <a:gridCol w="595706">
                  <a:extLst>
                    <a:ext uri="{9D8B030D-6E8A-4147-A177-3AD203B41FA5}">
                      <a16:colId xmlns:a16="http://schemas.microsoft.com/office/drawing/2014/main" val="20011"/>
                    </a:ext>
                  </a:extLst>
                </a:gridCol>
                <a:gridCol w="595706">
                  <a:extLst>
                    <a:ext uri="{9D8B030D-6E8A-4147-A177-3AD203B41FA5}">
                      <a16:colId xmlns:a16="http://schemas.microsoft.com/office/drawing/2014/main" val="20012"/>
                    </a:ext>
                  </a:extLst>
                </a:gridCol>
                <a:gridCol w="595706">
                  <a:extLst>
                    <a:ext uri="{9D8B030D-6E8A-4147-A177-3AD203B41FA5}">
                      <a16:colId xmlns:a16="http://schemas.microsoft.com/office/drawing/2014/main" val="20013"/>
                    </a:ext>
                  </a:extLst>
                </a:gridCol>
                <a:gridCol w="595706">
                  <a:extLst>
                    <a:ext uri="{9D8B030D-6E8A-4147-A177-3AD203B41FA5}">
                      <a16:colId xmlns:a16="http://schemas.microsoft.com/office/drawing/2014/main" val="20014"/>
                    </a:ext>
                  </a:extLst>
                </a:gridCol>
                <a:gridCol w="595706">
                  <a:extLst>
                    <a:ext uri="{9D8B030D-6E8A-4147-A177-3AD203B41FA5}">
                      <a16:colId xmlns:a16="http://schemas.microsoft.com/office/drawing/2014/main" val="20015"/>
                    </a:ext>
                  </a:extLst>
                </a:gridCol>
                <a:gridCol w="595706">
                  <a:extLst>
                    <a:ext uri="{9D8B030D-6E8A-4147-A177-3AD203B41FA5}">
                      <a16:colId xmlns:a16="http://schemas.microsoft.com/office/drawing/2014/main" val="20016"/>
                    </a:ext>
                  </a:extLst>
                </a:gridCol>
                <a:gridCol w="595706">
                  <a:extLst>
                    <a:ext uri="{9D8B030D-6E8A-4147-A177-3AD203B41FA5}">
                      <a16:colId xmlns:a16="http://schemas.microsoft.com/office/drawing/2014/main" val="20017"/>
                    </a:ext>
                  </a:extLst>
                </a:gridCol>
                <a:gridCol w="595706">
                  <a:extLst>
                    <a:ext uri="{9D8B030D-6E8A-4147-A177-3AD203B41FA5}">
                      <a16:colId xmlns:a16="http://schemas.microsoft.com/office/drawing/2014/main" val="20018"/>
                    </a:ext>
                  </a:extLst>
                </a:gridCol>
                <a:gridCol w="595706">
                  <a:extLst>
                    <a:ext uri="{9D8B030D-6E8A-4147-A177-3AD203B41FA5}">
                      <a16:colId xmlns:a16="http://schemas.microsoft.com/office/drawing/2014/main" val="20019"/>
                    </a:ext>
                  </a:extLst>
                </a:gridCol>
              </a:tblGrid>
              <a:tr h="440196">
                <a:tc gridSpan="4">
                  <a:txBody>
                    <a:bodyPr/>
                    <a:lstStyle/>
                    <a:p>
                      <a:pPr algn="ctr"/>
                      <a:r>
                        <a:rPr lang="en-GB" b="0" dirty="0">
                          <a:solidFill>
                            <a:schemeClr val="tx2"/>
                          </a:solidFill>
                          <a:latin typeface="Century Gothic" panose="020B0502020202020204" pitchFamily="34" charset="0"/>
                        </a:rPr>
                        <a:t>2021</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p>
                      <a:pPr algn="ctr"/>
                      <a:r>
                        <a:rPr lang="en-GB" b="0" dirty="0">
                          <a:solidFill>
                            <a:schemeClr val="tx2"/>
                          </a:solidFill>
                          <a:latin typeface="Century Gothic" panose="020B0502020202020204" pitchFamily="34" charset="0"/>
                        </a:rPr>
                        <a:t>2025</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28859">
                <a:tc>
                  <a:txBody>
                    <a:bodyPr/>
                    <a:lstStyle/>
                    <a:p>
                      <a:pPr algn="ctr"/>
                      <a:r>
                        <a:rPr lang="en-GB" sz="1200" dirty="0">
                          <a:latin typeface="Century Gothic" panose="020B0502020202020204" pitchFamily="34" charset="0"/>
                        </a:rPr>
                        <a:t>Q1</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a:latin typeface="Century Gothic" panose="020B0502020202020204" pitchFamily="34" charset="0"/>
                        </a:rPr>
                        <a:t>Q4</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186280">
                <a:tc>
                  <a:txBody>
                    <a:bodyPr/>
                    <a:lstStyle/>
                    <a:p>
                      <a:endParaRPr lang="en-GB"/>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2"/>
                  </a:ext>
                </a:extLst>
              </a:tr>
            </a:tbl>
          </a:graphicData>
        </a:graphic>
      </p:graphicFrame>
      <p:sp>
        <p:nvSpPr>
          <p:cNvPr id="10" name="Rounded Rectangle 9"/>
          <p:cNvSpPr/>
          <p:nvPr/>
        </p:nvSpPr>
        <p:spPr>
          <a:xfrm>
            <a:off x="9965213" y="5229200"/>
            <a:ext cx="2088232" cy="376404"/>
          </a:xfrm>
          <a:prstGeom prst="roundRect">
            <a:avLst/>
          </a:prstGeom>
          <a:solidFill>
            <a:srgbClr val="FFCCFF"/>
          </a:solidFill>
          <a:ln>
            <a:solidFill>
              <a:srgbClr val="CC0099"/>
            </a:solidFill>
          </a:ln>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CC0099"/>
                </a:solidFill>
                <a:effectLst/>
                <a:uLnTx/>
                <a:uFillTx/>
                <a:latin typeface="Century Gothic" panose="020B0502020202020204" pitchFamily="34" charset="0"/>
                <a:ea typeface="+mn-ea"/>
                <a:cs typeface="+mn-cs"/>
              </a:rPr>
              <a:t> FS Report</a:t>
            </a:r>
          </a:p>
        </p:txBody>
      </p:sp>
      <p:sp>
        <p:nvSpPr>
          <p:cNvPr id="13" name="Rounded Rectangle 12"/>
          <p:cNvSpPr/>
          <p:nvPr/>
        </p:nvSpPr>
        <p:spPr>
          <a:xfrm>
            <a:off x="5051361" y="5038473"/>
            <a:ext cx="2985466" cy="579821"/>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FCC Week &amp; Review: key technology R&amp;D programs</a:t>
            </a:r>
          </a:p>
        </p:txBody>
      </p:sp>
      <p:sp>
        <p:nvSpPr>
          <p:cNvPr id="14" name="Rounded Rectangle 13"/>
          <p:cNvSpPr/>
          <p:nvPr/>
        </p:nvSpPr>
        <p:spPr>
          <a:xfrm>
            <a:off x="8985111" y="5716892"/>
            <a:ext cx="2151449" cy="376404"/>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Release FSR</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Project cost update</a:t>
            </a:r>
          </a:p>
        </p:txBody>
      </p:sp>
      <p:sp>
        <p:nvSpPr>
          <p:cNvPr id="18" name="Rounded Rectangle 17"/>
          <p:cNvSpPr/>
          <p:nvPr/>
        </p:nvSpPr>
        <p:spPr>
          <a:xfrm>
            <a:off x="3663217" y="2589607"/>
            <a:ext cx="4881055" cy="418085"/>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FCC Week &amp; Review </a:t>
            </a: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a:t>
            </a: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implementation, baseline design, organisation, communication</a:t>
            </a:r>
          </a:p>
        </p:txBody>
      </p:sp>
      <p:grpSp>
        <p:nvGrpSpPr>
          <p:cNvPr id="19" name="Group 18"/>
          <p:cNvGrpSpPr/>
          <p:nvPr/>
        </p:nvGrpSpPr>
        <p:grpSpPr>
          <a:xfrm>
            <a:off x="3176083" y="2564904"/>
            <a:ext cx="615661" cy="576741"/>
            <a:chOff x="-1219048" y="3333377"/>
            <a:chExt cx="540000" cy="540000"/>
          </a:xfrm>
        </p:grpSpPr>
        <p:pic>
          <p:nvPicPr>
            <p:cNvPr id="20" name="Picture 19"/>
            <p:cNvPicPr>
              <a:picLocks noChangeAspect="1"/>
            </p:cNvPicPr>
            <p:nvPr/>
          </p:nvPicPr>
          <p:blipFill>
            <a:blip r:embed="rId2" cstate="email">
              <a:extLst>
                <a:ext uri="{BEBA8EAE-BF5A-486C-A8C5-ECC9F3942E4B}">
                  <a14:imgProps xmlns:a14="http://schemas.microsoft.com/office/drawing/2010/main">
                    <a14:imgLayer r:embed="rId3">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21" name="Picture 20"/>
            <p:cNvPicPr>
              <a:picLocks noChangeAspect="1"/>
            </p:cNvPicPr>
            <p:nvPr/>
          </p:nvPicPr>
          <p:blipFill>
            <a:blip r:embed="rId4">
              <a:clrChange>
                <a:clrFrom>
                  <a:srgbClr val="FEFEFE"/>
                </a:clrFrom>
                <a:clrTo>
                  <a:srgbClr val="FEFEFE">
                    <a:alpha val="0"/>
                  </a:srgbClr>
                </a:clrTo>
              </a:clrChange>
            </a:blip>
            <a:stretch>
              <a:fillRect/>
            </a:stretch>
          </p:blipFill>
          <p:spPr>
            <a:xfrm>
              <a:off x="-1068453" y="3477510"/>
              <a:ext cx="238810" cy="239203"/>
            </a:xfrm>
            <a:prstGeom prst="rect">
              <a:avLst/>
            </a:prstGeom>
          </p:spPr>
        </p:pic>
      </p:grpSp>
      <p:grpSp>
        <p:nvGrpSpPr>
          <p:cNvPr id="25" name="Group 24"/>
          <p:cNvGrpSpPr>
            <a:grpSpLocks noChangeAspect="1"/>
          </p:cNvGrpSpPr>
          <p:nvPr/>
        </p:nvGrpSpPr>
        <p:grpSpPr>
          <a:xfrm>
            <a:off x="7928611" y="5024328"/>
            <a:ext cx="615661" cy="581317"/>
            <a:chOff x="4333017" y="2114253"/>
            <a:chExt cx="1219048" cy="1219048"/>
          </a:xfrm>
        </p:grpSpPr>
        <p:pic>
          <p:nvPicPr>
            <p:cNvPr id="26" name="Picture 25"/>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27" name="Picture 26"/>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grpSp>
        <p:nvGrpSpPr>
          <p:cNvPr id="28" name="Group 27"/>
          <p:cNvGrpSpPr/>
          <p:nvPr/>
        </p:nvGrpSpPr>
        <p:grpSpPr>
          <a:xfrm>
            <a:off x="11136560" y="5641585"/>
            <a:ext cx="615661" cy="576741"/>
            <a:chOff x="6234726" y="2760924"/>
            <a:chExt cx="540000" cy="540000"/>
          </a:xfrm>
        </p:grpSpPr>
        <p:pic>
          <p:nvPicPr>
            <p:cNvPr id="29" name="Picture 28"/>
            <p:cNvPicPr>
              <a:picLocks noChangeAspect="1"/>
            </p:cNvPicPr>
            <p:nvPr/>
          </p:nvPicPr>
          <p:blipFill>
            <a:blip r:embed="rId2" cstate="email">
              <a:extLst>
                <a:ext uri="{BEBA8EAE-BF5A-486C-A8C5-ECC9F3942E4B}">
                  <a14:imgProps xmlns:a14="http://schemas.microsoft.com/office/drawing/2010/main">
                    <a14:imgLayer r:embed="rId3">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30" name="Picture 29"/>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32" name="Rounded Rectangle 31"/>
          <p:cNvSpPr/>
          <p:nvPr/>
        </p:nvSpPr>
        <p:spPr>
          <a:xfrm>
            <a:off x="6168008" y="3140968"/>
            <a:ext cx="5832644" cy="542222"/>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high-risk areas site investigations, territorial integration &amp;  environmental initial state studies with host states</a:t>
            </a:r>
          </a:p>
        </p:txBody>
      </p:sp>
      <p:sp>
        <p:nvSpPr>
          <p:cNvPr id="33" name="Rounded Rectangle 32"/>
          <p:cNvSpPr/>
          <p:nvPr/>
        </p:nvSpPr>
        <p:spPr>
          <a:xfrm>
            <a:off x="6320889" y="3765642"/>
            <a:ext cx="3799158" cy="537728"/>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highlight>
                  <a:srgbClr val="FFFF00"/>
                </a:highlight>
                <a:uLnTx/>
                <a:uFillTx/>
                <a:latin typeface="Century Gothic" panose="020B0502020202020204" pitchFamily="34" charset="0"/>
                <a:ea typeface="+mn-ea"/>
                <a:cs typeface="+mn-cs"/>
              </a:rPr>
              <a:t>FCCW followed by mid-term review: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highlight>
                  <a:srgbClr val="FFFF00"/>
                </a:highlight>
                <a:uLnTx/>
                <a:uFillTx/>
                <a:latin typeface="Century Gothic" panose="020B0502020202020204" pitchFamily="34" charset="0"/>
                <a:ea typeface="+mn-ea"/>
                <a:cs typeface="+mn-cs"/>
              </a:rPr>
              <a:t>general coherency, cost update</a:t>
            </a:r>
            <a:endParaRPr kumimoji="0" lang="en-GB" sz="1600" b="0" i="0" u="none" strike="noStrike" kern="1200" cap="none" spc="0" normalizeH="0" baseline="0" noProof="0" dirty="0">
              <a:ln>
                <a:noFill/>
              </a:ln>
              <a:solidFill>
                <a:srgbClr val="0C377B"/>
              </a:solidFill>
              <a:effectLst/>
              <a:highlight>
                <a:srgbClr val="FFFF00"/>
              </a:highlight>
              <a:uLnTx/>
              <a:uFillTx/>
              <a:latin typeface="Century Gothic" panose="020B0502020202020204" pitchFamily="34" charset="0"/>
              <a:ea typeface="+mn-ea"/>
              <a:cs typeface="+mn-cs"/>
            </a:endParaRPr>
          </a:p>
        </p:txBody>
      </p:sp>
      <p:sp>
        <p:nvSpPr>
          <p:cNvPr id="34" name="Rounded Rectangle 33"/>
          <p:cNvSpPr/>
          <p:nvPr/>
        </p:nvSpPr>
        <p:spPr>
          <a:xfrm>
            <a:off x="6505281" y="4423312"/>
            <a:ext cx="4527713" cy="445848"/>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detailed design towards FS report</a:t>
            </a:r>
          </a:p>
        </p:txBody>
      </p:sp>
      <p:sp>
        <p:nvSpPr>
          <p:cNvPr id="7" name="Rounded Rectangle 6"/>
          <p:cNvSpPr/>
          <p:nvPr/>
        </p:nvSpPr>
        <p:spPr>
          <a:xfrm>
            <a:off x="1318929" y="1900206"/>
            <a:ext cx="4677383" cy="566941"/>
          </a:xfrm>
          <a:prstGeom prst="roundRect">
            <a:avLst/>
          </a:prstGeom>
          <a:solidFill>
            <a:schemeClr val="tx1">
              <a:lumMod val="20000"/>
              <a:lumOff val="80000"/>
            </a:schemeClr>
          </a:solidFill>
        </p:spPr>
        <p:style>
          <a:lnRef idx="1">
            <a:schemeClr val="dk1"/>
          </a:lnRef>
          <a:fillRef idx="2">
            <a:schemeClr val="dk1"/>
          </a:fillRef>
          <a:effectRef idx="1">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CDR baseline design adaptations for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n</a:t>
            </a:r>
            <a:r>
              <a:rPr kumimoji="0" lang="en-US" sz="1600" b="0" i="0" u="none" strike="noStrike" kern="1200" cap="none" spc="0" normalizeH="0" baseline="0" noProof="0" dirty="0" err="1">
                <a:ln>
                  <a:noFill/>
                </a:ln>
                <a:solidFill>
                  <a:srgbClr val="0C377B"/>
                </a:solidFill>
                <a:effectLst/>
                <a:uLnTx/>
                <a:uFillTx/>
                <a:latin typeface="Century Gothic" panose="020B0502020202020204" pitchFamily="34" charset="0"/>
                <a:ea typeface="+mn-ea"/>
                <a:cs typeface="+mn-cs"/>
              </a:rPr>
              <a:t>ew</a:t>
            </a:r>
            <a:r>
              <a:rPr kumimoji="0" lang="en-US"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implementation scenario</a:t>
            </a:r>
            <a:endPar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22" name="Group 21"/>
          <p:cNvGrpSpPr/>
          <p:nvPr/>
        </p:nvGrpSpPr>
        <p:grpSpPr>
          <a:xfrm>
            <a:off x="5746324" y="3765642"/>
            <a:ext cx="615661" cy="576741"/>
            <a:chOff x="-1219048" y="3333377"/>
            <a:chExt cx="540000" cy="540000"/>
          </a:xfrm>
        </p:grpSpPr>
        <p:pic>
          <p:nvPicPr>
            <p:cNvPr id="23" name="Picture 22"/>
            <p:cNvPicPr>
              <a:picLocks noChangeAspect="1"/>
            </p:cNvPicPr>
            <p:nvPr/>
          </p:nvPicPr>
          <p:blipFill>
            <a:blip r:embed="rId2" cstate="email">
              <a:extLst>
                <a:ext uri="{BEBA8EAE-BF5A-486C-A8C5-ECC9F3942E4B}">
                  <a14:imgProps xmlns:a14="http://schemas.microsoft.com/office/drawing/2010/main">
                    <a14:imgLayer r:embed="rId3">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24" name="Picture 23"/>
            <p:cNvPicPr>
              <a:picLocks noChangeAspect="1"/>
            </p:cNvPicPr>
            <p:nvPr/>
          </p:nvPicPr>
          <p:blipFill>
            <a:blip r:embed="rId4">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11" name="Rounded Rectangle 10"/>
          <p:cNvSpPr/>
          <p:nvPr/>
        </p:nvSpPr>
        <p:spPr>
          <a:xfrm>
            <a:off x="96565" y="2507282"/>
            <a:ext cx="1842574" cy="360218"/>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Status reports &amp;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 study planning , </a:t>
            </a:r>
            <a:endParaRPr kumimoji="0" lang="en-GB" sz="1600" b="0"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15" name="Group 14"/>
          <p:cNvGrpSpPr>
            <a:grpSpLocks noChangeAspect="1"/>
          </p:cNvGrpSpPr>
          <p:nvPr/>
        </p:nvGrpSpPr>
        <p:grpSpPr>
          <a:xfrm>
            <a:off x="999433" y="1874780"/>
            <a:ext cx="615661" cy="581317"/>
            <a:chOff x="4333017" y="2114253"/>
            <a:chExt cx="1219048" cy="1219048"/>
          </a:xfrm>
        </p:grpSpPr>
        <p:pic>
          <p:nvPicPr>
            <p:cNvPr id="16" name="Picture 15"/>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17" name="Picture 16"/>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pic>
        <p:nvPicPr>
          <p:cNvPr id="3" name="Graphic 2" descr="Pin">
            <a:extLst>
              <a:ext uri="{FF2B5EF4-FFF2-40B4-BE49-F238E27FC236}">
                <a16:creationId xmlns:a16="http://schemas.microsoft.com/office/drawing/2014/main" id="{53FD9C69-B40A-46A3-AD9B-6F358179F3D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38218" y="2894816"/>
            <a:ext cx="914400" cy="914400"/>
          </a:xfrm>
          <a:prstGeom prst="rect">
            <a:avLst/>
          </a:prstGeom>
        </p:spPr>
      </p:pic>
      <p:pic>
        <p:nvPicPr>
          <p:cNvPr id="35" name="Picture 34" descr="A picture containing icon&#10;&#10;Description automatically generated">
            <a:extLst>
              <a:ext uri="{FF2B5EF4-FFF2-40B4-BE49-F238E27FC236}">
                <a16:creationId xmlns:a16="http://schemas.microsoft.com/office/drawing/2014/main" id="{7627D599-139B-4354-922F-2E03A388C84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69620" y="251461"/>
            <a:ext cx="1935386" cy="654292"/>
          </a:xfrm>
          <a:prstGeom prst="rect">
            <a:avLst/>
          </a:prstGeom>
        </p:spPr>
      </p:pic>
      <p:sp>
        <p:nvSpPr>
          <p:cNvPr id="31" name="Rounded Rectangle 32">
            <a:extLst>
              <a:ext uri="{FF2B5EF4-FFF2-40B4-BE49-F238E27FC236}">
                <a16:creationId xmlns:a16="http://schemas.microsoft.com/office/drawing/2014/main" id="{698A600D-890F-4045-93FC-39E4EA037553}"/>
              </a:ext>
            </a:extLst>
          </p:cNvPr>
          <p:cNvSpPr/>
          <p:nvPr/>
        </p:nvSpPr>
        <p:spPr>
          <a:xfrm>
            <a:off x="287292" y="4376359"/>
            <a:ext cx="4089113" cy="1699670"/>
          </a:xfrm>
          <a:prstGeom prst="roundRect">
            <a:avLst/>
          </a:prstGeom>
          <a:solidFill>
            <a:srgbClr val="F9F9F9"/>
          </a:solidFill>
          <a:ln>
            <a:noFill/>
          </a:ln>
          <a:effectLst/>
        </p:spPr>
        <p:style>
          <a:lnRef idx="1">
            <a:schemeClr val="dk1"/>
          </a:lnRef>
          <a:fillRef idx="2">
            <a:schemeClr val="dk1"/>
          </a:fillRef>
          <a:effectRef idx="1">
            <a:schemeClr val="dk1"/>
          </a:effectRef>
          <a:fontRef idx="minor">
            <a:schemeClr val="dk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Total CERN funding for the Feasibility Study 2021 - 2025:     100 MCHF material &amp; personnel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H2020 FCCIS Design Study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Swiss CHART programme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Century Gothic" panose="020B0502020202020204" pitchFamily="34" charset="0"/>
                <a:ea typeface="+mn-ea"/>
                <a:cs typeface="+mn-cs"/>
              </a:rPr>
              <a:t>FCC collaboration resources</a:t>
            </a:r>
          </a:p>
        </p:txBody>
      </p:sp>
    </p:spTree>
    <p:extLst>
      <p:ext uri="{BB962C8B-B14F-4D97-AF65-F5344CB8AC3E}">
        <p14:creationId xmlns:p14="http://schemas.microsoft.com/office/powerpoint/2010/main" val="3700213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8B52E3-12DB-41CA-8CB6-12318048D78C}"/>
              </a:ext>
            </a:extLst>
          </p:cNvPr>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4682CD23-A44A-47D6-8BB1-A3005B8BD082}" type="datetimeFigureOut">
              <a:rPr lang="en-GB" smtClean="0"/>
              <a:pPr marL="0" marR="0" lvl="0" indent="0" algn="l" defTabSz="914400" rtl="0" eaLnBrk="1" fontAlgn="auto" latinLnBrk="0" hangingPunct="1">
                <a:lnSpc>
                  <a:spcPct val="100000"/>
                </a:lnSpc>
                <a:spcBef>
                  <a:spcPts val="0"/>
                </a:spcBef>
                <a:spcAft>
                  <a:spcPts val="0"/>
                </a:spcAft>
                <a:buClrTx/>
                <a:buSzTx/>
                <a:buFontTx/>
                <a:buNone/>
                <a:tabLst/>
                <a:defRPr/>
              </a:pPr>
              <a:t>17/01/2023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4" name="Picture 3" descr="A large group of people posing for a photo in front of a building&#10;&#10;Description automatically generated">
            <a:extLst>
              <a:ext uri="{FF2B5EF4-FFF2-40B4-BE49-F238E27FC236}">
                <a16:creationId xmlns:a16="http://schemas.microsoft.com/office/drawing/2014/main" id="{833EE52F-244D-435B-8346-065E061B13CB}"/>
              </a:ext>
            </a:extLst>
          </p:cNvPr>
          <p:cNvPicPr>
            <a:picLocks noChangeAspect="1"/>
          </p:cNvPicPr>
          <p:nvPr/>
        </p:nvPicPr>
        <p:blipFill rotWithShape="1">
          <a:blip r:embed="rId2">
            <a:extLst>
              <a:ext uri="{28A0092B-C50C-407E-A947-70E740481C1C}">
                <a14:useLocalDpi xmlns:a14="http://schemas.microsoft.com/office/drawing/2010/main" val="0"/>
              </a:ext>
            </a:extLst>
          </a:blip>
          <a:srcRect t="11920" b="-1"/>
          <a:stretch/>
        </p:blipFill>
        <p:spPr>
          <a:xfrm>
            <a:off x="-96060" y="-96253"/>
            <a:ext cx="12384119" cy="7272001"/>
          </a:xfrm>
          <a:prstGeom prst="rect">
            <a:avLst/>
          </a:prstGeom>
        </p:spPr>
      </p:pic>
      <p:sp>
        <p:nvSpPr>
          <p:cNvPr id="3" name="TextBox 2">
            <a:extLst>
              <a:ext uri="{FF2B5EF4-FFF2-40B4-BE49-F238E27FC236}">
                <a16:creationId xmlns:a16="http://schemas.microsoft.com/office/drawing/2014/main" id="{B527683B-7A4B-4EFB-81D9-13F921CE35C4}"/>
              </a:ext>
            </a:extLst>
          </p:cNvPr>
          <p:cNvSpPr txBox="1"/>
          <p:nvPr/>
        </p:nvSpPr>
        <p:spPr>
          <a:xfrm>
            <a:off x="1600200" y="136525"/>
            <a:ext cx="9519529" cy="187743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Calibri" panose="020F0502020204030204"/>
                <a:ea typeface="+mn-ea"/>
                <a:cs typeface="+mn-cs"/>
              </a:rPr>
              <a:t>FCC Week 2022, Sorbonne, Paris, 30 May – 3 June 2022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483 participants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269 in person and 214 remote</a:t>
            </a:r>
            <a:endPar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 Placeholder 3">
            <a:extLst>
              <a:ext uri="{FF2B5EF4-FFF2-40B4-BE49-F238E27FC236}">
                <a16:creationId xmlns:a16="http://schemas.microsoft.com/office/drawing/2014/main" id="{135A969B-BA81-CDFF-6F98-ABCB99927496}"/>
              </a:ext>
            </a:extLst>
          </p:cNvPr>
          <p:cNvSpPr txBox="1">
            <a:spLocks/>
          </p:cNvSpPr>
          <p:nvPr/>
        </p:nvSpPr>
        <p:spPr>
          <a:xfrm>
            <a:off x="6924059" y="791832"/>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fr-CH" sz="1800" b="1" i="0" u="none" strike="noStrike" kern="1200" cap="none" spc="0" normalizeH="0" baseline="0" noProof="0" dirty="0">
                <a:ln>
                  <a:noFill/>
                </a:ln>
                <a:solidFill>
                  <a:schemeClr val="bg1"/>
                </a:solidFill>
                <a:effectLst/>
                <a:uLnTx/>
                <a:uFillTx/>
                <a:latin typeface="Arial"/>
                <a:ea typeface="+mn-ea"/>
                <a:cs typeface="+mn-cs"/>
              </a:rPr>
              <a:t>Distribution of participants by </a:t>
            </a:r>
            <a:r>
              <a:rPr kumimoji="0" lang="fr-CH" sz="1800" b="1" i="0" u="none" strike="noStrike" kern="1200" cap="none" spc="0" normalizeH="0" baseline="0" noProof="0" dirty="0" err="1">
                <a:ln>
                  <a:noFill/>
                </a:ln>
                <a:solidFill>
                  <a:schemeClr val="bg1"/>
                </a:solidFill>
                <a:effectLst/>
                <a:uLnTx/>
                <a:uFillTx/>
                <a:latin typeface="Arial"/>
                <a:ea typeface="+mn-ea"/>
                <a:cs typeface="+mn-cs"/>
              </a:rPr>
              <a:t>age</a:t>
            </a:r>
            <a:r>
              <a:rPr kumimoji="0" lang="fr-CH" sz="1800" b="1" i="0" u="none" strike="noStrike" kern="1200" cap="none" spc="0" normalizeH="0" baseline="0" noProof="0" dirty="0">
                <a:ln>
                  <a:noFill/>
                </a:ln>
                <a:solidFill>
                  <a:schemeClr val="bg1"/>
                </a:solidFill>
                <a:effectLst/>
                <a:uLnTx/>
                <a:uFillTx/>
                <a:latin typeface="Arial"/>
                <a:ea typeface="+mn-ea"/>
                <a:cs typeface="+mn-cs"/>
              </a:rPr>
              <a:t> group</a:t>
            </a:r>
            <a:endParaRPr kumimoji="0" lang="en-GB" sz="1800" b="1" i="0" u="none" strike="noStrike" kern="1200" cap="none" spc="0" normalizeH="0" baseline="0" noProof="0" dirty="0">
              <a:ln>
                <a:noFill/>
              </a:ln>
              <a:solidFill>
                <a:schemeClr val="bg1"/>
              </a:solidFill>
              <a:effectLst/>
              <a:uLnTx/>
              <a:uFillTx/>
              <a:latin typeface="Arial"/>
              <a:ea typeface="+mn-ea"/>
              <a:cs typeface="+mn-cs"/>
            </a:endParaRPr>
          </a:p>
        </p:txBody>
      </p:sp>
      <p:pic>
        <p:nvPicPr>
          <p:cNvPr id="8" name="Picture 7">
            <a:extLst>
              <a:ext uri="{FF2B5EF4-FFF2-40B4-BE49-F238E27FC236}">
                <a16:creationId xmlns:a16="http://schemas.microsoft.com/office/drawing/2014/main" id="{F85AE37F-BD00-D0D1-F0DC-AEA778B30DD2}"/>
              </a:ext>
            </a:extLst>
          </p:cNvPr>
          <p:cNvPicPr>
            <a:picLocks noChangeAspect="1"/>
          </p:cNvPicPr>
          <p:nvPr/>
        </p:nvPicPr>
        <p:blipFill>
          <a:blip r:embed="rId3"/>
          <a:stretch>
            <a:fillRect/>
          </a:stretch>
        </p:blipFill>
        <p:spPr>
          <a:xfrm>
            <a:off x="6924059" y="1268760"/>
            <a:ext cx="4546631" cy="2602043"/>
          </a:xfrm>
          <a:prstGeom prst="rect">
            <a:avLst/>
          </a:prstGeom>
        </p:spPr>
      </p:pic>
      <p:sp>
        <p:nvSpPr>
          <p:cNvPr id="11" name="TextBox 10">
            <a:extLst>
              <a:ext uri="{FF2B5EF4-FFF2-40B4-BE49-F238E27FC236}">
                <a16:creationId xmlns:a16="http://schemas.microsoft.com/office/drawing/2014/main" id="{20540148-53A7-262B-D170-F71EA06A8514}"/>
              </a:ext>
            </a:extLst>
          </p:cNvPr>
          <p:cNvSpPr txBox="1"/>
          <p:nvPr/>
        </p:nvSpPr>
        <p:spPr>
          <a:xfrm>
            <a:off x="1560059" y="2306224"/>
            <a:ext cx="4175901" cy="1384995"/>
          </a:xfrm>
          <a:prstGeom prst="rect">
            <a:avLst/>
          </a:prstGeom>
          <a:noFill/>
        </p:spPr>
        <p:txBody>
          <a:bodyPr wrap="square">
            <a:spAutoFit/>
          </a:bodyPr>
          <a:lstStyle/>
          <a:p>
            <a:r>
              <a:rPr lang="fr-FR" sz="2800" dirty="0">
                <a:solidFill>
                  <a:schemeClr val="bg1"/>
                </a:solidFill>
              </a:rPr>
              <a:t>45 sessions, </a:t>
            </a:r>
          </a:p>
          <a:p>
            <a:r>
              <a:rPr lang="fr-FR" sz="2800" dirty="0">
                <a:solidFill>
                  <a:schemeClr val="bg1"/>
                </a:solidFill>
              </a:rPr>
              <a:t>202 </a:t>
            </a:r>
            <a:r>
              <a:rPr lang="fr-FR" sz="2800" dirty="0" err="1">
                <a:solidFill>
                  <a:schemeClr val="bg1"/>
                </a:solidFill>
              </a:rPr>
              <a:t>presentations</a:t>
            </a:r>
            <a:r>
              <a:rPr lang="fr-FR" sz="2800" dirty="0">
                <a:solidFill>
                  <a:schemeClr val="bg1"/>
                </a:solidFill>
              </a:rPr>
              <a:t>, </a:t>
            </a:r>
          </a:p>
          <a:p>
            <a:r>
              <a:rPr lang="fr-FR" sz="2800" dirty="0">
                <a:solidFill>
                  <a:schemeClr val="bg1"/>
                </a:solidFill>
              </a:rPr>
              <a:t>+ 20 posters</a:t>
            </a:r>
          </a:p>
        </p:txBody>
      </p:sp>
    </p:spTree>
    <p:extLst>
      <p:ext uri="{BB962C8B-B14F-4D97-AF65-F5344CB8AC3E}">
        <p14:creationId xmlns:p14="http://schemas.microsoft.com/office/powerpoint/2010/main" val="375111613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355615"/>
            <a:ext cx="668565" cy="365125"/>
          </a:xfrm>
          <a:prstGeom prst="rect">
            <a:avLst/>
          </a:prstGeom>
        </p:spPr>
        <p:txBody>
          <a:bodyPr vert="horz" wrap="none" lIns="91440" tIns="45720" rIns="91440" bIns="45720" rtlCol="0" anchor="ctr">
            <a:noAutofit/>
          </a:bodyPr>
          <a:lstStyle>
            <a:defPPr>
              <a:defRPr lang="en-US"/>
            </a:defPPr>
            <a:lvl1pPr marL="0" algn="r" defTabSz="914400" rtl="0" eaLnBrk="1" latinLnBrk="0" hangingPunct="1">
              <a:lnSpc>
                <a:spcPts val="1650"/>
              </a:lnSpc>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03" rtl="0" eaLnBrk="1" fontAlgn="auto" latinLnBrk="0" hangingPunct="1">
              <a:lnSpc>
                <a:spcPts val="1650"/>
              </a:lnSpc>
              <a:spcBef>
                <a:spcPts val="0"/>
              </a:spcBef>
              <a:spcAft>
                <a:spcPts val="0"/>
              </a:spcAft>
              <a:buClrTx/>
              <a:buSzTx/>
              <a:buFontTx/>
              <a:buNone/>
              <a:tabLst/>
              <a:defRPr/>
            </a:pPr>
            <a:fld id="{17918391-D411-FE40-AAD7-861AE5233E0E}" type="slidenum">
              <a:rPr lang="en-US" smtClean="0"/>
              <a:pPr marL="0" marR="0" lvl="0" indent="0" algn="r" defTabSz="914303" rtl="0" eaLnBrk="1" fontAlgn="auto" latinLnBrk="0" hangingPunct="1">
                <a:lnSpc>
                  <a:spcPts val="165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Title 1">
            <a:extLst>
              <a:ext uri="{FF2B5EF4-FFF2-40B4-BE49-F238E27FC236}">
                <a16:creationId xmlns:a16="http://schemas.microsoft.com/office/drawing/2014/main" id="{8214A020-0EAA-4E2C-BEF6-CA452E7A2A27}"/>
              </a:ext>
            </a:extLst>
          </p:cNvPr>
          <p:cNvSpPr txBox="1">
            <a:spLocks/>
          </p:cNvSpPr>
          <p:nvPr/>
        </p:nvSpPr>
        <p:spPr>
          <a:xfrm>
            <a:off x="-48344" y="-125191"/>
            <a:ext cx="12288687" cy="779483"/>
          </a:xfrm>
          <a:prstGeom prst="rect">
            <a:avLst/>
          </a:prstGeom>
          <a:solidFill>
            <a:srgbClr val="0C377B"/>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p>
        </p:txBody>
      </p:sp>
      <p:pic>
        <p:nvPicPr>
          <p:cNvPr id="8" name="Picture 7" descr="A picture containing icon&#10;&#10;Description automatically generated">
            <a:extLst>
              <a:ext uri="{FF2B5EF4-FFF2-40B4-BE49-F238E27FC236}">
                <a16:creationId xmlns:a16="http://schemas.microsoft.com/office/drawing/2014/main" id="{CC4E2EBC-938F-4ABD-8193-F1135C30C2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180" y="0"/>
            <a:ext cx="1935386" cy="654292"/>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BD88620-93BF-4C8F-AE18-525A2867ED44}"/>
                  </a:ext>
                </a:extLst>
              </p:cNvPr>
              <p:cNvSpPr txBox="1"/>
              <p:nvPr/>
            </p:nvSpPr>
            <p:spPr>
              <a:xfrm>
                <a:off x="55666" y="2198511"/>
                <a:ext cx="6001861" cy="4378122"/>
              </a:xfrm>
              <a:prstGeom prst="rect">
                <a:avLst/>
              </a:prstGeom>
              <a:noFill/>
            </p:spPr>
            <p:txBody>
              <a:bodyPr wrap="square">
                <a:spAutoFit/>
              </a:bodyPr>
              <a:lstStyle/>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rPr>
                  <a:t>Infrastructure &amp; placement</a:t>
                </a:r>
                <a:endParaRPr kumimoji="0" lang="en-GB" sz="2000" b="1" i="0" u="none" strike="noStrike" kern="1200" cap="none" spc="0" normalizeH="0" baseline="0" noProof="0" dirty="0">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endParaRP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US" sz="180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Times New Roman" panose="02020603050405020304" pitchFamily="18" charset="0"/>
                    <a:cs typeface="+mn-cs"/>
                  </a:rPr>
                  <a:t>Preferred placement and progress with host states (territorial matters, initial states, dialogue, etc.) </a:t>
                </a: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US" sz="180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Times New Roman" panose="02020603050405020304" pitchFamily="18" charset="0"/>
                    <a:cs typeface="+mn-cs"/>
                  </a:rPr>
                  <a:t>Updated civil engineering design (layout, cost, excavation)</a:t>
                </a:r>
                <a:endParaRPr kumimoji="0" lang="en-GB" sz="180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endParaRP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US" sz="180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Times New Roman" panose="02020603050405020304" pitchFamily="18" charset="0"/>
                    <a:cs typeface="+mn-cs"/>
                  </a:rPr>
                  <a:t>Preparations for site investigations</a:t>
                </a:r>
                <a:endParaRPr kumimoji="0" lang="en-US" sz="180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Calibri" panose="020F0502020204030204" pitchFamily="34" charset="0"/>
                  <a:cs typeface="+mn-cs"/>
                </a:endParaRPr>
              </a:p>
              <a:p>
                <a:pPr marL="0" marR="0" lvl="0" indent="0" algn="l" defTabSz="914303"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rPr>
                  <a:t>Technical Infrastructure</a:t>
                </a: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Requirements on large technical infrastructure systems</a:t>
                </a: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System designs, layouts, resource needs, cost estimates</a:t>
                </a:r>
              </a:p>
              <a:p>
                <a:pPr marL="0" marR="0" lvl="0" indent="0" algn="l" defTabSz="914303" rtl="0" eaLnBrk="1" fontAlgn="auto" latinLnBrk="0" hangingPunct="1">
                  <a:lnSpc>
                    <a:spcPct val="100000"/>
                  </a:lnSpc>
                  <a:spcBef>
                    <a:spcPts val="300"/>
                  </a:spcBef>
                  <a:spcAft>
                    <a:spcPts val="0"/>
                  </a:spcAft>
                  <a:buClrTx/>
                  <a:buSzTx/>
                  <a:buFontTx/>
                  <a:buNone/>
                  <a:tabLst/>
                  <a:defRPr/>
                </a:pPr>
                <a:r>
                  <a:rPr kumimoji="0" lang="en-GB" sz="2000" b="1" i="0" u="none" strike="noStrike" kern="1200" cap="none" spc="0" normalizeH="0" baseline="0" noProof="0" dirty="0">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rPr>
                  <a:t>Accelerator design FCC-</a:t>
                </a:r>
                <a:r>
                  <a:rPr kumimoji="0" lang="en-GB" sz="2000" b="1" i="0" u="none" strike="noStrike" kern="1200" cap="none" spc="0" normalizeH="0" baseline="0" noProof="0" dirty="0" err="1">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rPr>
                  <a:t>ee</a:t>
                </a:r>
                <a:r>
                  <a:rPr kumimoji="0" lang="en-GB" sz="2000" b="1" i="0" u="none" strike="noStrike" kern="1200" cap="none" spc="0" normalizeH="0" baseline="0" noProof="0" dirty="0">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rPr>
                  <a:t> and FCC-</a:t>
                </a:r>
                <a:r>
                  <a:rPr kumimoji="0" lang="en-GB" sz="2000" b="1" i="0" u="none" strike="noStrike" kern="1200" cap="none" spc="0" normalizeH="0" baseline="0" noProof="0" dirty="0" err="1">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rPr>
                  <a:t>hh</a:t>
                </a:r>
                <a:endParaRPr kumimoji="0" lang="en-GB" sz="2000" b="1" i="0" u="none" strike="noStrike" kern="1200" cap="none" spc="0" normalizeH="0" baseline="0" noProof="0" dirty="0">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endParaRP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FCC-</a:t>
                </a:r>
                <a:r>
                  <a:rPr kumimoji="0" lang="en-GB" sz="1800" b="0" i="0" u="none" strike="noStrike" kern="1200" cap="none" spc="0" normalizeH="0" baseline="0" noProof="0" dirty="0" err="1">
                    <a:ln>
                      <a:noFill/>
                    </a:ln>
                    <a:solidFill>
                      <a:schemeClr val="accent1">
                        <a:lumMod val="75000"/>
                      </a:schemeClr>
                    </a:solidFill>
                    <a:effectLst/>
                    <a:uLnTx/>
                    <a:uFillTx/>
                    <a:latin typeface="Calibri" panose="020F0502020204030204" pitchFamily="34" charset="0"/>
                    <a:ea typeface="+mn-ea"/>
                    <a:cs typeface="+mn-cs"/>
                  </a:rPr>
                  <a:t>ee</a:t>
                </a: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 overall layout with injector</a:t>
                </a: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Impact of operation sequence: Z, W, ZH, </a:t>
                </a:r>
                <a14:m>
                  <m:oMath xmlns:m="http://schemas.openxmlformats.org/officeDocument/2006/math">
                    <m:r>
                      <m:rPr>
                        <m:nor/>
                      </m:rPr>
                      <a:rPr kumimoji="0" lang="en-US" sz="1800" b="0" i="0" u="none" strike="noStrike" kern="1200" cap="none" spc="0" normalizeH="0" baseline="0" noProof="0" dirty="0">
                        <a:ln>
                          <a:noFill/>
                        </a:ln>
                        <a:solidFill>
                          <a:schemeClr val="accent1">
                            <a:lumMod val="75000"/>
                          </a:schemeClr>
                        </a:solidFill>
                        <a:effectLst/>
                        <a:uLnTx/>
                        <a:uFillTx/>
                        <a:latin typeface="Cambria Math" panose="02040503050406030204" pitchFamily="18" charset="0"/>
                        <a:ea typeface="+mn-ea"/>
                        <a:cs typeface="+mn-cs"/>
                      </a:rPr>
                      <m:t>t</m:t>
                    </m:r>
                    <m:acc>
                      <m:accPr>
                        <m:chr m:val="̅"/>
                        <m:ctrlPr>
                          <a:rPr kumimoji="0" lang="en-US" sz="1800" b="0" i="1" u="none" strike="noStrike" kern="1200" cap="none" spc="0" normalizeH="0" baseline="0" noProof="0" dirty="0">
                            <a:ln>
                              <a:noFill/>
                            </a:ln>
                            <a:solidFill>
                              <a:schemeClr val="accent1">
                                <a:lumMod val="75000"/>
                              </a:schemeClr>
                            </a:solidFill>
                            <a:effectLst/>
                            <a:uLnTx/>
                            <a:uFillTx/>
                            <a:latin typeface="Cambria Math" panose="02040503050406030204" pitchFamily="18" charset="0"/>
                            <a:ea typeface="+mn-ea"/>
                            <a:cs typeface="+mn-cs"/>
                          </a:rPr>
                        </m:ctrlPr>
                      </m:accPr>
                      <m:e>
                        <m:r>
                          <m:rPr>
                            <m:nor/>
                          </m:rPr>
                          <a:rPr kumimoji="0" lang="en-US" sz="1800" b="0" i="0" u="none" strike="noStrike" kern="1200" cap="none" spc="0" normalizeH="0" baseline="0" noProof="0" dirty="0">
                            <a:ln>
                              <a:noFill/>
                            </a:ln>
                            <a:solidFill>
                              <a:schemeClr val="accent1">
                                <a:lumMod val="75000"/>
                              </a:schemeClr>
                            </a:solidFill>
                            <a:effectLst/>
                            <a:uLnTx/>
                            <a:uFillTx/>
                            <a:latin typeface="Cambria Math" panose="02040503050406030204" pitchFamily="18" charset="0"/>
                            <a:ea typeface="+mn-ea"/>
                            <a:cs typeface="+mn-cs"/>
                          </a:rPr>
                          <m:t>t</m:t>
                        </m:r>
                      </m:e>
                    </m:acc>
                  </m:oMath>
                </a14:m>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 vs start at ZH</a:t>
                </a:r>
                <a:endPar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endParaRP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Comparison of the SPS as pre-booster with a 10-20 GeV </a:t>
                </a:r>
                <a:r>
                  <a:rPr kumimoji="0" lang="en-GB" sz="1800" b="0" i="0" u="none" strike="noStrike" kern="1200" cap="none" spc="0" normalizeH="0" baseline="0" noProof="0" dirty="0" err="1">
                    <a:ln>
                      <a:noFill/>
                    </a:ln>
                    <a:solidFill>
                      <a:schemeClr val="accent1">
                        <a:lumMod val="75000"/>
                      </a:schemeClr>
                    </a:solidFill>
                    <a:effectLst/>
                    <a:uLnTx/>
                    <a:uFillTx/>
                    <a:latin typeface="Calibri" panose="020F0502020204030204" pitchFamily="34" charset="0"/>
                    <a:ea typeface="+mn-ea"/>
                    <a:cs typeface="+mn-cs"/>
                  </a:rPr>
                  <a:t>linac</a:t>
                </a: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 </a:t>
                </a: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Key technologies and status of technology R&amp;D program</a:t>
                </a: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FCC-</a:t>
                </a:r>
                <a:r>
                  <a:rPr kumimoji="0" lang="en-GB" sz="1800" b="0" i="0" u="none" strike="noStrike" kern="1200" cap="none" spc="0" normalizeH="0" baseline="0" noProof="0" dirty="0" err="1">
                    <a:ln>
                      <a:noFill/>
                    </a:ln>
                    <a:solidFill>
                      <a:schemeClr val="accent1">
                        <a:lumMod val="75000"/>
                      </a:schemeClr>
                    </a:solidFill>
                    <a:effectLst/>
                    <a:uLnTx/>
                    <a:uFillTx/>
                    <a:latin typeface="Calibri" panose="020F0502020204030204" pitchFamily="34" charset="0"/>
                    <a:ea typeface="+mn-ea"/>
                    <a:cs typeface="+mn-cs"/>
                  </a:rPr>
                  <a:t>hh</a:t>
                </a:r>
                <a:r>
                  <a:rPr kumimoji="0" lang="en-GB"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 overall layout &amp; injection lines from LHC and SC-SPS</a:t>
                </a:r>
              </a:p>
              <a:p>
                <a:pPr marL="171450" marR="0" lvl="0" indent="-171450" algn="l" defTabSz="914303" rtl="0" eaLnBrk="1" fontAlgn="auto" latinLnBrk="0" hangingPunct="1">
                  <a:lnSpc>
                    <a:spcPct val="100000"/>
                  </a:lnSpc>
                  <a:spcBef>
                    <a:spcPts val="0"/>
                  </a:spcBef>
                  <a:spcAft>
                    <a:spcPts val="0"/>
                  </a:spcAft>
                  <a:buClrTx/>
                  <a:buSzTx/>
                  <a:buFont typeface="Calibri" panose="020F0502020204030204" pitchFamily="34" charset="0"/>
                  <a:buChar char="-"/>
                  <a:tabLst/>
                  <a:defRPr/>
                </a:pPr>
                <a:endPar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endParaRPr>
              </a:p>
            </p:txBody>
          </p:sp>
        </mc:Choice>
        <mc:Fallback xmlns="">
          <p:sp>
            <p:nvSpPr>
              <p:cNvPr id="11" name="TextBox 10">
                <a:extLst>
                  <a:ext uri="{FF2B5EF4-FFF2-40B4-BE49-F238E27FC236}">
                    <a16:creationId xmlns:a16="http://schemas.microsoft.com/office/drawing/2014/main" id="{DBD88620-93BF-4C8F-AE18-525A2867ED44}"/>
                  </a:ext>
                </a:extLst>
              </p:cNvPr>
              <p:cNvSpPr txBox="1">
                <a:spLocks noRot="1" noChangeAspect="1" noMove="1" noResize="1" noEditPoints="1" noAdjustHandles="1" noChangeArrowheads="1" noChangeShapeType="1" noTextEdit="1"/>
              </p:cNvSpPr>
              <p:nvPr/>
            </p:nvSpPr>
            <p:spPr>
              <a:xfrm>
                <a:off x="55666" y="2198511"/>
                <a:ext cx="6001861" cy="4378122"/>
              </a:xfrm>
              <a:prstGeom prst="rect">
                <a:avLst/>
              </a:prstGeom>
              <a:blipFill>
                <a:blip r:embed="rId3"/>
                <a:stretch>
                  <a:fillRect l="-1015" t="-836" r="-812"/>
                </a:stretch>
              </a:blipFill>
            </p:spPr>
            <p:txBody>
              <a:bodyPr/>
              <a:lstStyle/>
              <a:p>
                <a:r>
                  <a:rPr lang="en-CH">
                    <a:noFill/>
                  </a:rPr>
                  <a:t> </a:t>
                </a:r>
              </a:p>
            </p:txBody>
          </p:sp>
        </mc:Fallback>
      </mc:AlternateContent>
      <p:sp>
        <p:nvSpPr>
          <p:cNvPr id="12" name="TextBox 11">
            <a:extLst>
              <a:ext uri="{FF2B5EF4-FFF2-40B4-BE49-F238E27FC236}">
                <a16:creationId xmlns:a16="http://schemas.microsoft.com/office/drawing/2014/main" id="{3E8A243A-571D-465F-8C7F-6E966436D166}"/>
              </a:ext>
            </a:extLst>
          </p:cNvPr>
          <p:cNvSpPr txBox="1"/>
          <p:nvPr/>
        </p:nvSpPr>
        <p:spPr>
          <a:xfrm>
            <a:off x="6312024" y="2181380"/>
            <a:ext cx="6111397" cy="4093428"/>
          </a:xfrm>
          <a:prstGeom prst="rect">
            <a:avLst/>
          </a:prstGeom>
          <a:noFill/>
        </p:spPr>
        <p:txBody>
          <a:bodyPr wrap="square">
            <a:spAutoFit/>
          </a:bodyPr>
          <a:lstStyle/>
          <a:p>
            <a:pPr marL="0" marR="0" lvl="0" indent="0" algn="l" defTabSz="914303" rtl="0" eaLnBrk="1" fontAlgn="auto" latinLnBrk="0" hangingPunct="1">
              <a:lnSpc>
                <a:spcPct val="100000"/>
              </a:lnSpc>
              <a:spcBef>
                <a:spcPts val="300"/>
              </a:spcBef>
              <a:spcAft>
                <a:spcPts val="0"/>
              </a:spcAft>
              <a:buClrTx/>
              <a:buSzTx/>
              <a:buFontTx/>
              <a:buNone/>
              <a:tabLst/>
              <a:defRPr/>
            </a:pPr>
            <a:r>
              <a:rPr kumimoji="0" lang="en-GB" sz="2000" b="1" i="0" u="none" strike="noStrike" kern="1200" cap="none" spc="0" normalizeH="0" baseline="0" noProof="0" dirty="0">
                <a:ln>
                  <a:noFill/>
                </a:ln>
                <a:solidFill>
                  <a:schemeClr val="accent1">
                    <a:lumMod val="60000"/>
                    <a:lumOff val="40000"/>
                  </a:schemeClr>
                </a:solidFill>
                <a:effectLst/>
                <a:uLnTx/>
                <a:uFillTx/>
                <a:latin typeface="Calibri" panose="020F0502020204030204" pitchFamily="34" charset="0"/>
                <a:ea typeface="+mn-ea"/>
                <a:cs typeface="+mn-cs"/>
              </a:rPr>
              <a:t>Physics, experiments, detectors:</a:t>
            </a:r>
          </a:p>
          <a:p>
            <a:pPr marL="171450" marR="0" lvl="0" indent="-171450" algn="l" defTabSz="914303" rtl="0" eaLnBrk="1" fontAlgn="auto" latinLnBrk="0" hangingPunct="1">
              <a:lnSpc>
                <a:spcPct val="100000"/>
              </a:lnSpc>
              <a:spcBef>
                <a:spcPts val="30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Documentation of FCC-</a:t>
            </a:r>
            <a:r>
              <a:rPr kumimoji="0" lang="en-US" sz="1800" b="0" i="0" u="none" strike="noStrike" kern="1200" cap="none" spc="0" normalizeH="0" baseline="0" noProof="0" dirty="0" err="1">
                <a:ln>
                  <a:noFill/>
                </a:ln>
                <a:solidFill>
                  <a:schemeClr val="accent1">
                    <a:lumMod val="75000"/>
                  </a:schemeClr>
                </a:solidFill>
                <a:effectLst/>
                <a:uLnTx/>
                <a:uFillTx/>
                <a:latin typeface="Calibri" panose="020F0502020204030204" pitchFamily="34" charset="0"/>
                <a:ea typeface="+mn-ea"/>
                <a:cs typeface="+mn-cs"/>
              </a:rPr>
              <a:t>ee</a:t>
            </a: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 and FCC-</a:t>
            </a:r>
            <a:r>
              <a:rPr kumimoji="0" lang="en-US" sz="1800" b="0" i="0" u="none" strike="noStrike" kern="1200" cap="none" spc="0" normalizeH="0" baseline="0" noProof="0" dirty="0" err="1">
                <a:ln>
                  <a:noFill/>
                </a:ln>
                <a:solidFill>
                  <a:schemeClr val="accent1">
                    <a:lumMod val="75000"/>
                  </a:schemeClr>
                </a:solidFill>
                <a:effectLst/>
                <a:uLnTx/>
                <a:uFillTx/>
                <a:latin typeface="Calibri" panose="020F0502020204030204" pitchFamily="34" charset="0"/>
                <a:ea typeface="+mn-ea"/>
                <a:cs typeface="+mn-cs"/>
              </a:rPr>
              <a:t>hh</a:t>
            </a: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 physics cases </a:t>
            </a:r>
          </a:p>
          <a:p>
            <a:pPr marL="171450" marR="0" lvl="0" indent="-171450" algn="l" defTabSz="914303" rtl="0" eaLnBrk="1" fontAlgn="auto" latinLnBrk="0" hangingPunct="1">
              <a:lnSpc>
                <a:spcPct val="100000"/>
              </a:lnSpc>
              <a:spcBef>
                <a:spcPts val="30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Plans for improved theoretical calculations to reduce  theoretical uncertainties towards matching FCC-</a:t>
            </a:r>
            <a:r>
              <a:rPr kumimoji="0" lang="en-US" sz="1800" b="0" i="0" u="none" strike="noStrike" kern="1200" cap="none" spc="0" normalizeH="0" baseline="0" noProof="0" dirty="0" err="1">
                <a:ln>
                  <a:noFill/>
                </a:ln>
                <a:solidFill>
                  <a:schemeClr val="accent1">
                    <a:lumMod val="75000"/>
                  </a:schemeClr>
                </a:solidFill>
                <a:effectLst/>
                <a:uLnTx/>
                <a:uFillTx/>
                <a:latin typeface="Calibri" panose="020F0502020204030204" pitchFamily="34" charset="0"/>
                <a:ea typeface="+mn-ea"/>
                <a:cs typeface="+mn-cs"/>
              </a:rPr>
              <a:t>ee</a:t>
            </a: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 statistical precision for the most important measurements.</a:t>
            </a:r>
          </a:p>
          <a:p>
            <a:pPr marL="171450" marR="0" lvl="0" indent="-171450" algn="l" defTabSz="914303" rtl="0" eaLnBrk="1" fontAlgn="auto" latinLnBrk="0" hangingPunct="1">
              <a:lnSpc>
                <a:spcPct val="100000"/>
              </a:lnSpc>
              <a:spcBef>
                <a:spcPts val="30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First documentation of main detector requirements to fully exploit the FCC-</a:t>
            </a:r>
            <a:r>
              <a:rPr kumimoji="0" lang="en-US" sz="1800" b="0" i="0" u="none" strike="noStrike" kern="1200" cap="none" spc="0" normalizeH="0" baseline="0" noProof="0" dirty="0" err="1">
                <a:ln>
                  <a:noFill/>
                </a:ln>
                <a:solidFill>
                  <a:schemeClr val="accent1">
                    <a:lumMod val="75000"/>
                  </a:schemeClr>
                </a:solidFill>
                <a:effectLst/>
                <a:uLnTx/>
                <a:uFillTx/>
                <a:latin typeface="Calibri" panose="020F0502020204030204" pitchFamily="34" charset="0"/>
                <a:ea typeface="+mn-ea"/>
                <a:cs typeface="+mn-cs"/>
              </a:rPr>
              <a:t>ee</a:t>
            </a: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 physics opportunities</a:t>
            </a:r>
          </a:p>
          <a:p>
            <a:pPr marL="0" marR="0" lvl="0" indent="0" algn="l" defTabSz="914303" rtl="0" eaLnBrk="1" fontAlgn="auto" latinLnBrk="0" hangingPunct="1">
              <a:lnSpc>
                <a:spcPct val="100000"/>
              </a:lnSpc>
              <a:spcBef>
                <a:spcPts val="300"/>
              </a:spcBef>
              <a:spcAft>
                <a:spcPts val="0"/>
              </a:spcAft>
              <a:buClrTx/>
              <a:buSzTx/>
              <a:buFontTx/>
              <a:buNone/>
              <a:tabLst/>
              <a:defRPr/>
            </a:pPr>
            <a:r>
              <a:rPr kumimoji="0" lang="en-GB" sz="2000" b="1" i="0" u="none" strike="noStrike" kern="1200" cap="none" spc="0" normalizeH="0" baseline="0" noProof="0" dirty="0">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rPr>
              <a:t>Organisation and financing:</a:t>
            </a:r>
          </a:p>
          <a:p>
            <a:pPr marL="171450" marR="0" lvl="0" indent="-171450" algn="l" defTabSz="914303" rtl="0" eaLnBrk="1" fontAlgn="auto" latinLnBrk="0" hangingPunct="1">
              <a:lnSpc>
                <a:spcPct val="100000"/>
              </a:lnSpc>
              <a:spcBef>
                <a:spcPts val="30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Overall cost estimate </a:t>
            </a:r>
            <a:r>
              <a:rPr lang="en-US" dirty="0">
                <a:solidFill>
                  <a:schemeClr val="accent1">
                    <a:lumMod val="75000"/>
                  </a:schemeClr>
                </a:solidFill>
                <a:latin typeface="Calibri" panose="020F0502020204030204" pitchFamily="34" charset="0"/>
              </a:rPr>
              <a:t>&amp; </a:t>
            </a:r>
            <a:r>
              <a:rPr kumimoji="0" lang="en-US" sz="1800" b="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spending profile for stage 1 project </a:t>
            </a:r>
          </a:p>
          <a:p>
            <a:pPr marL="0" marR="0" lvl="0" indent="0" algn="l" defTabSz="914303" rtl="0" eaLnBrk="1" fontAlgn="auto" latinLnBrk="0" hangingPunct="1">
              <a:lnSpc>
                <a:spcPct val="100000"/>
              </a:lnSpc>
              <a:spcBef>
                <a:spcPts val="300"/>
              </a:spcBef>
              <a:spcAft>
                <a:spcPts val="0"/>
              </a:spcAft>
              <a:buClrTx/>
              <a:buSzTx/>
              <a:buFontTx/>
              <a:buNone/>
              <a:tabLst/>
              <a:defRPr/>
            </a:pPr>
            <a:r>
              <a:rPr kumimoji="0" lang="en-GB" sz="2000" b="1" i="0" u="none" strike="noStrike" kern="1200" cap="none" spc="0" normalizeH="0" baseline="0" noProof="0" dirty="0">
                <a:ln>
                  <a:noFill/>
                </a:ln>
                <a:solidFill>
                  <a:schemeClr val="accent1">
                    <a:lumMod val="60000"/>
                    <a:lumOff val="40000"/>
                  </a:schemeClr>
                </a:solidFill>
                <a:effectLst/>
                <a:uLnTx/>
                <a:uFillTx/>
                <a:latin typeface="Calibri" panose="020F0502020204030204" pitchFamily="34" charset="0"/>
                <a:ea typeface="Calibri" panose="020F0502020204030204" pitchFamily="34" charset="0"/>
                <a:cs typeface="+mn-cs"/>
              </a:rPr>
              <a:t>Environmental impact, socio-economic impact:</a:t>
            </a:r>
          </a:p>
          <a:p>
            <a:pPr marL="171450" marR="0" lvl="0" indent="-171450" algn="l" defTabSz="914303" rtl="0" eaLnBrk="1" fontAlgn="auto" latinLnBrk="0" hangingPunct="1">
              <a:lnSpc>
                <a:spcPct val="100000"/>
              </a:lnSpc>
              <a:spcBef>
                <a:spcPts val="300"/>
              </a:spcBef>
              <a:spcAft>
                <a:spcPts val="0"/>
              </a:spcAft>
              <a:buClrTx/>
              <a:buSzTx/>
              <a:buFont typeface="Calibri" panose="020F0502020204030204" pitchFamily="34" charset="0"/>
              <a:buChar char="-"/>
              <a:tabLst/>
              <a:defRPr/>
            </a:pPr>
            <a:r>
              <a:rPr kumimoji="0" lang="en-GB" sz="180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Initial state analysis,</a:t>
            </a:r>
            <a:r>
              <a:rPr lang="en-GB" dirty="0">
                <a:solidFill>
                  <a:schemeClr val="accent1">
                    <a:lumMod val="75000"/>
                  </a:schemeClr>
                </a:solidFill>
                <a:latin typeface="Calibri" panose="020F0502020204030204" pitchFamily="34" charset="0"/>
              </a:rPr>
              <a:t> </a:t>
            </a:r>
            <a:r>
              <a:rPr lang="en-CH" sz="1800" dirty="0">
                <a:solidFill>
                  <a:schemeClr val="accent1">
                    <a:lumMod val="75000"/>
                  </a:schemeClr>
                </a:solidFill>
                <a:effectLst/>
                <a:latin typeface="Calibri" panose="020F0502020204030204" pitchFamily="34" charset="0"/>
                <a:ea typeface="Calibri" panose="020F0502020204030204" pitchFamily="34" charset="0"/>
              </a:rPr>
              <a:t>carbon footprint,</a:t>
            </a:r>
            <a:r>
              <a:rPr lang="en-US" sz="1800" dirty="0">
                <a:solidFill>
                  <a:schemeClr val="accent1">
                    <a:lumMod val="75000"/>
                  </a:schemeClr>
                </a:solidFill>
                <a:effectLst/>
                <a:latin typeface="Calibri" panose="020F0502020204030204" pitchFamily="34" charset="0"/>
                <a:ea typeface="Calibri" panose="020F0502020204030204" pitchFamily="34" charset="0"/>
              </a:rPr>
              <a:t> management of</a:t>
            </a:r>
            <a:r>
              <a:rPr lang="en-CH" sz="1800" dirty="0">
                <a:solidFill>
                  <a:schemeClr val="accent1">
                    <a:lumMod val="75000"/>
                  </a:schemeClr>
                </a:solidFill>
                <a:effectLst/>
                <a:latin typeface="Calibri" panose="020F0502020204030204" pitchFamily="34" charset="0"/>
                <a:ea typeface="Calibri" panose="020F0502020204030204" pitchFamily="34" charset="0"/>
              </a:rPr>
              <a:t> excavated materials, </a:t>
            </a:r>
            <a:r>
              <a:rPr lang="en-US" sz="1800" dirty="0">
                <a:solidFill>
                  <a:schemeClr val="accent1">
                    <a:lumMod val="75000"/>
                  </a:schemeClr>
                </a:solidFill>
                <a:effectLst/>
                <a:latin typeface="Calibri" panose="020F0502020204030204" pitchFamily="34" charset="0"/>
                <a:ea typeface="Calibri" panose="020F0502020204030204" pitchFamily="34" charset="0"/>
              </a:rPr>
              <a:t>etc.</a:t>
            </a:r>
            <a:endParaRPr kumimoji="0" lang="en-GB" sz="180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endParaRPr>
          </a:p>
          <a:p>
            <a:pPr marL="171450" marR="0" lvl="0" indent="-171450" algn="l" defTabSz="914303" rtl="0" eaLnBrk="1" fontAlgn="auto" latinLnBrk="0" hangingPunct="1">
              <a:lnSpc>
                <a:spcPct val="100000"/>
              </a:lnSpc>
              <a:spcBef>
                <a:spcPts val="300"/>
              </a:spcBef>
              <a:spcAft>
                <a:spcPts val="0"/>
              </a:spcAft>
              <a:buClrTx/>
              <a:buSzTx/>
              <a:buFont typeface="Calibri" panose="020F0502020204030204" pitchFamily="34" charset="0"/>
              <a:buChar char="-"/>
              <a:tabLst/>
              <a:defRPr/>
            </a:pPr>
            <a:r>
              <a:rPr kumimoji="0" lang="en-GB" sz="1800" i="0" u="none" strike="noStrike" kern="1200" cap="none" spc="0" normalizeH="0" baseline="0" noProof="0" dirty="0">
                <a:ln>
                  <a:noFill/>
                </a:ln>
                <a:solidFill>
                  <a:schemeClr val="accent1">
                    <a:lumMod val="75000"/>
                  </a:schemeClr>
                </a:solidFill>
                <a:effectLst/>
                <a:uLnTx/>
                <a:uFillTx/>
                <a:latin typeface="Calibri" panose="020F0502020204030204" pitchFamily="34" charset="0"/>
                <a:ea typeface="+mn-ea"/>
                <a:cs typeface="+mn-cs"/>
              </a:rPr>
              <a:t>Socio-economic impact and sustainability studies</a:t>
            </a:r>
          </a:p>
        </p:txBody>
      </p:sp>
      <p:sp>
        <p:nvSpPr>
          <p:cNvPr id="14" name="TextBox 13">
            <a:extLst>
              <a:ext uri="{FF2B5EF4-FFF2-40B4-BE49-F238E27FC236}">
                <a16:creationId xmlns:a16="http://schemas.microsoft.com/office/drawing/2014/main" id="{64B998E1-E537-466C-8349-4B4DC67F44C8}"/>
              </a:ext>
            </a:extLst>
          </p:cNvPr>
          <p:cNvSpPr txBox="1"/>
          <p:nvPr/>
        </p:nvSpPr>
        <p:spPr>
          <a:xfrm>
            <a:off x="55666" y="802213"/>
            <a:ext cx="11967001" cy="1400383"/>
          </a:xfrm>
          <a:prstGeom prst="rect">
            <a:avLst/>
          </a:prstGeom>
          <a:noFill/>
        </p:spPr>
        <p:txBody>
          <a:bodyPr wrap="square">
            <a:spAutoFit/>
          </a:bodyPr>
          <a:lstStyle>
            <a:defPPr>
              <a:defRPr lang="en-US"/>
            </a:defPPr>
            <a:lvl1pPr defTabSz="914303">
              <a:defRPr sz="2000" b="1">
                <a:solidFill>
                  <a:srgbClr val="0F124A"/>
                </a:solidFill>
                <a:latin typeface="Calibri" panose="020F0502020204030204" pitchFamily="34" charset="0"/>
                <a:ea typeface="Calibri" panose="020F0502020204030204" pitchFamily="34" charset="0"/>
              </a:defRPr>
            </a:lvl1pPr>
          </a:lstStyle>
          <a:p>
            <a:pPr marR="0" lvl="0" algn="l" defTabSz="914303" rtl="0" eaLnBrk="1" fontAlgn="auto" latinLnBrk="0" hangingPunct="1">
              <a:lnSpc>
                <a:spcPct val="100000"/>
              </a:lnSpc>
              <a:spcBef>
                <a:spcPts val="0"/>
              </a:spcBef>
              <a:spcAft>
                <a:spcPts val="600"/>
              </a:spcAft>
              <a:buClrTx/>
              <a:buSzTx/>
              <a:tabLst/>
              <a:defRPr/>
            </a:pPr>
            <a:r>
              <a:rPr kumimoji="0" lang="en-GB" sz="2000" b="1" i="0" u="none" strike="noStrike" kern="1200" cap="none" spc="0" normalizeH="0" baseline="0" noProof="0" dirty="0">
                <a:ln>
                  <a:noFill/>
                </a:ln>
                <a:solidFill>
                  <a:schemeClr val="accent1">
                    <a:lumMod val="75000"/>
                  </a:schemeClr>
                </a:solidFill>
                <a:effectLst/>
                <a:uLnTx/>
                <a:uFillTx/>
                <a:latin typeface="Calibri" panose="020F0502020204030204" pitchFamily="34" charset="0"/>
                <a:cs typeface="+mn-cs"/>
              </a:rPr>
              <a:t>Mid-term review report, supported by additional documentation on each deliverable, will be submitted to  review committees and to Council and its subordinate bodies, as input for the review.</a:t>
            </a:r>
          </a:p>
          <a:p>
            <a:pPr marR="0" lvl="0" algn="l" defTabSz="914303" rtl="0" eaLnBrk="1" fontAlgn="auto" latinLnBrk="0" hangingPunct="1">
              <a:lnSpc>
                <a:spcPct val="100000"/>
              </a:lnSpc>
              <a:spcBef>
                <a:spcPts val="0"/>
              </a:spcBef>
              <a:spcAft>
                <a:spcPts val="600"/>
              </a:spcAft>
              <a:buClrTx/>
              <a:buSzTx/>
              <a:tabLst/>
              <a:defRPr/>
            </a:pPr>
            <a:r>
              <a:rPr kumimoji="0" lang="en-US" sz="2000" b="1" i="0" u="none" strike="noStrike" kern="1200" cap="none" spc="0" normalizeH="0" baseline="0" noProof="0" dirty="0">
                <a:ln>
                  <a:noFill/>
                </a:ln>
                <a:solidFill>
                  <a:schemeClr val="accent1">
                    <a:lumMod val="75000"/>
                  </a:schemeClr>
                </a:solidFill>
                <a:effectLst/>
                <a:uLnTx/>
                <a:uFillTx/>
                <a:latin typeface="Calibri" panose="020F0502020204030204" pitchFamily="34" charset="0"/>
                <a:cs typeface="+mn-cs"/>
              </a:rPr>
              <a:t>Results of both general mid-term review and the cost review should indicate the main directions and areas of attention for the second part of the Feasibility Study</a:t>
            </a:r>
            <a:endParaRPr kumimoji="0" lang="en-GB" sz="2000" b="1" i="0" u="none" strike="noStrike" kern="1200" cap="none" spc="0" normalizeH="0" baseline="0" noProof="0" dirty="0">
              <a:ln>
                <a:noFill/>
              </a:ln>
              <a:solidFill>
                <a:schemeClr val="accent1">
                  <a:lumMod val="75000"/>
                </a:schemeClr>
              </a:solidFill>
              <a:effectLst/>
              <a:uLnTx/>
              <a:uFillTx/>
              <a:latin typeface="Calibri" panose="020F0502020204030204" pitchFamily="34" charset="0"/>
              <a:cs typeface="+mn-cs"/>
            </a:endParaRPr>
          </a:p>
        </p:txBody>
      </p:sp>
      <p:sp>
        <p:nvSpPr>
          <p:cNvPr id="15" name="TextBox 14">
            <a:extLst>
              <a:ext uri="{FF2B5EF4-FFF2-40B4-BE49-F238E27FC236}">
                <a16:creationId xmlns:a16="http://schemas.microsoft.com/office/drawing/2014/main" id="{EE462279-82D7-B0A7-7F42-397AC65F8A23}"/>
              </a:ext>
            </a:extLst>
          </p:cNvPr>
          <p:cNvSpPr txBox="1"/>
          <p:nvPr/>
        </p:nvSpPr>
        <p:spPr>
          <a:xfrm>
            <a:off x="2126910" y="-67459"/>
            <a:ext cx="9921910" cy="646331"/>
          </a:xfrm>
          <a:prstGeom prst="rect">
            <a:avLst/>
          </a:prstGeom>
          <a:noFill/>
        </p:spPr>
        <p:txBody>
          <a:bodyPr wrap="square">
            <a:spAutoFit/>
          </a:bodyPr>
          <a:lstStyle/>
          <a:p>
            <a:r>
              <a:rPr kumimoji="0" lang="en-US" sz="3600" b="1" i="0" u="none" strike="noStrike" kern="0" cap="none" spc="0" normalizeH="0" baseline="0" noProof="0" dirty="0">
                <a:ln>
                  <a:noFill/>
                </a:ln>
                <a:solidFill>
                  <a:srgbClr val="FFFF00"/>
                </a:solidFill>
                <a:effectLst/>
                <a:uLnTx/>
                <a:uFillTx/>
                <a:latin typeface="Arial"/>
                <a:ea typeface="+mn-ea"/>
                <a:cs typeface="+mn-cs"/>
              </a:rPr>
              <a:t>Mid-Term Review &amp; Cost Review, autumn ‘23</a:t>
            </a:r>
            <a:endParaRPr lang="en-GB" dirty="0"/>
          </a:p>
        </p:txBody>
      </p:sp>
    </p:spTree>
    <p:extLst>
      <p:ext uri="{BB962C8B-B14F-4D97-AF65-F5344CB8AC3E}">
        <p14:creationId xmlns:p14="http://schemas.microsoft.com/office/powerpoint/2010/main" val="47831047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marL="0" marR="0" lvl="0" indent="0" algn="r" defTabSz="914303" rtl="0" eaLnBrk="1" fontAlgn="auto" latinLnBrk="0" hangingPunct="1">
              <a:lnSpc>
                <a:spcPts val="165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a:ln>
                  <a:noFill/>
                </a:ln>
                <a:solidFill>
                  <a:srgbClr val="FFFFFF"/>
                </a:solidFill>
                <a:effectLst/>
                <a:uLnTx/>
                <a:uFillTx/>
                <a:latin typeface="Arial"/>
                <a:ea typeface="+mn-ea"/>
                <a:cs typeface="+mn-cs"/>
              </a:rPr>
              <a:pPr marL="0" marR="0" lvl="0" indent="0" algn="r" defTabSz="914303" rtl="0" eaLnBrk="1" fontAlgn="auto" latinLnBrk="0" hangingPunct="1">
                <a:lnSpc>
                  <a:spcPts val="165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Title 1">
            <a:extLst>
              <a:ext uri="{FF2B5EF4-FFF2-40B4-BE49-F238E27FC236}">
                <a16:creationId xmlns:a16="http://schemas.microsoft.com/office/drawing/2014/main" id="{8214A020-0EAA-4E2C-BEF6-CA452E7A2A27}"/>
              </a:ext>
            </a:extLst>
          </p:cNvPr>
          <p:cNvSpPr txBox="1">
            <a:spLocks/>
          </p:cNvSpPr>
          <p:nvPr/>
        </p:nvSpPr>
        <p:spPr>
          <a:xfrm>
            <a:off x="-48344" y="-125191"/>
            <a:ext cx="12288687" cy="904674"/>
          </a:xfrm>
          <a:prstGeom prst="rect">
            <a:avLst/>
          </a:prstGeom>
          <a:solidFill>
            <a:srgbClr val="0C377B"/>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endParaRPr kumimoji="0" lang="en-GB" sz="3600" b="1" i="0" u="none" strike="noStrike" kern="1200" cap="none" spc="0" normalizeH="0" baseline="0" noProof="0" dirty="0">
              <a:ln>
                <a:noFill/>
              </a:ln>
              <a:solidFill>
                <a:srgbClr val="FFFF00"/>
              </a:solidFill>
              <a:effectLst/>
              <a:uLnTx/>
              <a:uFillTx/>
              <a:latin typeface="Calibri" panose="020F0502020204030204"/>
              <a:ea typeface="+mj-ea"/>
              <a:cs typeface="+mj-cs"/>
            </a:endParaRPr>
          </a:p>
        </p:txBody>
      </p:sp>
      <p:pic>
        <p:nvPicPr>
          <p:cNvPr id="8" name="Picture 7" descr="A picture containing icon&#10;&#10;Description automatically generated">
            <a:extLst>
              <a:ext uri="{FF2B5EF4-FFF2-40B4-BE49-F238E27FC236}">
                <a16:creationId xmlns:a16="http://schemas.microsoft.com/office/drawing/2014/main" id="{CC4E2EBC-938F-4ABD-8193-F1135C30C2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180" y="0"/>
            <a:ext cx="1935386" cy="654292"/>
          </a:xfrm>
          <a:prstGeom prst="rect">
            <a:avLst/>
          </a:prstGeom>
        </p:spPr>
      </p:pic>
      <p:sp>
        <p:nvSpPr>
          <p:cNvPr id="9" name="TextBox 8">
            <a:extLst>
              <a:ext uri="{FF2B5EF4-FFF2-40B4-BE49-F238E27FC236}">
                <a16:creationId xmlns:a16="http://schemas.microsoft.com/office/drawing/2014/main" id="{74668770-6B33-D049-A603-7C5DFDEA4F47}"/>
              </a:ext>
            </a:extLst>
          </p:cNvPr>
          <p:cNvSpPr txBox="1"/>
          <p:nvPr/>
        </p:nvSpPr>
        <p:spPr>
          <a:xfrm>
            <a:off x="2509957" y="7961"/>
            <a:ext cx="9921910"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0" cap="none" spc="0" normalizeH="0" baseline="0" noProof="0" dirty="0">
                <a:ln>
                  <a:noFill/>
                </a:ln>
                <a:solidFill>
                  <a:srgbClr val="FFFF00"/>
                </a:solidFill>
                <a:effectLst/>
                <a:uLnTx/>
                <a:uFillTx/>
                <a:latin typeface="Arial"/>
                <a:ea typeface="+mn-ea"/>
                <a:cs typeface="+mn-cs"/>
              </a:rPr>
              <a:t>sustainability and carbon footprint studies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
        <p:nvSpPr>
          <p:cNvPr id="10" name="Subtitle 2">
            <a:extLst>
              <a:ext uri="{FF2B5EF4-FFF2-40B4-BE49-F238E27FC236}">
                <a16:creationId xmlns:a16="http://schemas.microsoft.com/office/drawing/2014/main" id="{CC4C821E-3168-D1FF-EFB6-60CC12166FC8}"/>
              </a:ext>
            </a:extLst>
          </p:cNvPr>
          <p:cNvSpPr txBox="1">
            <a:spLocks/>
          </p:cNvSpPr>
          <p:nvPr/>
        </p:nvSpPr>
        <p:spPr>
          <a:xfrm>
            <a:off x="-1355181" y="520301"/>
            <a:ext cx="8549390" cy="984953"/>
          </a:xfrm>
          <a:prstGeom prst="rect">
            <a:avLst/>
          </a:prstGeom>
        </p:spPr>
        <p:txBody>
          <a:bodyPr vert="horz" lIns="91440" tIns="45720" rIns="91440" bIns="45720" rtlCol="0">
            <a:normAutofit/>
          </a:bodyPr>
          <a:lst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p:txBody>
      </p:sp>
      <p:pic>
        <p:nvPicPr>
          <p:cNvPr id="13" name="Picture 12">
            <a:extLst>
              <a:ext uri="{FF2B5EF4-FFF2-40B4-BE49-F238E27FC236}">
                <a16:creationId xmlns:a16="http://schemas.microsoft.com/office/drawing/2014/main" id="{859CD607-33FA-27C7-41D0-050EEB6D155C}"/>
              </a:ext>
            </a:extLst>
          </p:cNvPr>
          <p:cNvPicPr>
            <a:picLocks noChangeAspect="1"/>
          </p:cNvPicPr>
          <p:nvPr/>
        </p:nvPicPr>
        <p:blipFill>
          <a:blip r:embed="rId4"/>
          <a:stretch>
            <a:fillRect/>
          </a:stretch>
        </p:blipFill>
        <p:spPr>
          <a:xfrm>
            <a:off x="374149" y="1717810"/>
            <a:ext cx="4582159" cy="2620995"/>
          </a:xfrm>
          <a:prstGeom prst="rect">
            <a:avLst/>
          </a:prstGeom>
        </p:spPr>
      </p:pic>
      <p:sp>
        <p:nvSpPr>
          <p:cNvPr id="15" name="TextBox 14">
            <a:extLst>
              <a:ext uri="{FF2B5EF4-FFF2-40B4-BE49-F238E27FC236}">
                <a16:creationId xmlns:a16="http://schemas.microsoft.com/office/drawing/2014/main" id="{2BE8753B-69CD-BBDE-C608-CB36D6C1ABF7}"/>
              </a:ext>
            </a:extLst>
          </p:cNvPr>
          <p:cNvSpPr txBox="1"/>
          <p:nvPr/>
        </p:nvSpPr>
        <p:spPr>
          <a:xfrm>
            <a:off x="219746" y="4338805"/>
            <a:ext cx="4736561" cy="523220"/>
          </a:xfrm>
          <a:prstGeom prst="rect">
            <a:avLst/>
          </a:prstGeom>
          <a:solidFill>
            <a:sysClr val="window" lastClr="FFFFFF"/>
          </a:solid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6600"/>
                </a:solidFill>
                <a:effectLst/>
                <a:uLnTx/>
                <a:uFillTx/>
                <a:latin typeface="Arial"/>
                <a:ea typeface="+mn-ea"/>
                <a:cs typeface="+mn-cs"/>
              </a:rPr>
              <a:t>Thanks  to twin-aperture magnets, thin-film SRF, efficient RF power sources, top-up injection</a:t>
            </a:r>
            <a:endParaRPr kumimoji="0" lang="en-GB" sz="1400" b="0" i="0" u="none" strike="noStrike" kern="0" cap="none" spc="0" normalizeH="0" baseline="0" noProof="0" dirty="0">
              <a:ln>
                <a:noFill/>
              </a:ln>
              <a:solidFill>
                <a:srgbClr val="006600"/>
              </a:solidFill>
              <a:effectLst/>
              <a:uLnTx/>
              <a:uFillTx/>
              <a:latin typeface="Arial"/>
              <a:ea typeface="+mn-ea"/>
              <a:cs typeface="+mn-cs"/>
            </a:endParaRPr>
          </a:p>
        </p:txBody>
      </p:sp>
      <p:sp>
        <p:nvSpPr>
          <p:cNvPr id="16" name="Rectangle 15">
            <a:extLst>
              <a:ext uri="{FF2B5EF4-FFF2-40B4-BE49-F238E27FC236}">
                <a16:creationId xmlns:a16="http://schemas.microsoft.com/office/drawing/2014/main" id="{C66E6C03-C3A1-8E08-1B64-F27438314475}"/>
              </a:ext>
            </a:extLst>
          </p:cNvPr>
          <p:cNvSpPr/>
          <p:nvPr/>
        </p:nvSpPr>
        <p:spPr>
          <a:xfrm>
            <a:off x="219747" y="1296923"/>
            <a:ext cx="4889613" cy="400110"/>
          </a:xfrm>
          <a:prstGeom prst="rect">
            <a:avLst/>
          </a:prstGeom>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luminosity vs. electricity consumption</a:t>
            </a:r>
            <a:endParaRPr kumimoji="0" lang="en-GB" sz="2800" b="0" i="0" u="none" strike="noStrike" kern="1200" cap="none" spc="0" normalizeH="0" baseline="0" noProof="0" dirty="0">
              <a:ln>
                <a:noFill/>
              </a:ln>
              <a:solidFill>
                <a:srgbClr val="0C377B"/>
              </a:solidFill>
              <a:effectLst/>
              <a:uLnTx/>
              <a:uFillTx/>
              <a:latin typeface="Arial"/>
              <a:ea typeface="+mn-ea"/>
              <a:cs typeface="+mn-cs"/>
            </a:endParaRPr>
          </a:p>
        </p:txBody>
      </p:sp>
      <p:sp>
        <p:nvSpPr>
          <p:cNvPr id="17" name="TextBox 16">
            <a:extLst>
              <a:ext uri="{FF2B5EF4-FFF2-40B4-BE49-F238E27FC236}">
                <a16:creationId xmlns:a16="http://schemas.microsoft.com/office/drawing/2014/main" id="{7DABB5DC-B493-8CEA-78FF-B9E54260D88D}"/>
              </a:ext>
            </a:extLst>
          </p:cNvPr>
          <p:cNvSpPr txBox="1"/>
          <p:nvPr/>
        </p:nvSpPr>
        <p:spPr>
          <a:xfrm>
            <a:off x="219747" y="836182"/>
            <a:ext cx="427302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highly sustainable Higgs factory </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160C327-A7B2-9E34-386D-0E262A8E5707}"/>
                  </a:ext>
                </a:extLst>
              </p:cNvPr>
              <p:cNvSpPr txBox="1"/>
              <p:nvPr/>
            </p:nvSpPr>
            <p:spPr>
              <a:xfrm>
                <a:off x="5235232" y="767685"/>
                <a:ext cx="656731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FCC-</a:t>
                </a:r>
                <a:r>
                  <a:rPr kumimoji="0" lang="en-US" sz="2400" b="1" i="0" u="none" strike="noStrike" kern="1200" cap="none" spc="0" normalizeH="0" baseline="0" noProof="0" dirty="0" err="1">
                    <a:ln>
                      <a:noFill/>
                    </a:ln>
                    <a:solidFill>
                      <a:srgbClr val="FF0000"/>
                    </a:solidFill>
                    <a:effectLst/>
                    <a:uLnTx/>
                    <a:uFillTx/>
                    <a:latin typeface="Calibri" panose="020F0502020204030204"/>
                    <a:ea typeface="+mn-ea"/>
                    <a:cs typeface="+mn-cs"/>
                  </a:rPr>
                  <a:t>ee</a:t>
                </a: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 annual energy consumption </a:t>
                </a:r>
                <a14:m>
                  <m:oMath xmlns:m="http://schemas.openxmlformats.org/officeDocument/2006/math">
                    <m:r>
                      <a:rPr kumimoji="0" lang="en-US" sz="2400" b="1" i="1" u="none" strike="noStrike" kern="1200" cap="none" spc="0" normalizeH="0" baseline="0" noProof="0" dirty="0" smtClean="0">
                        <a:ln>
                          <a:noFill/>
                        </a:ln>
                        <a:solidFill>
                          <a:srgbClr val="FF0000"/>
                        </a:solidFill>
                        <a:effectLst/>
                        <a:uLnTx/>
                        <a:uFillTx/>
                        <a:latin typeface="Cambria Math" panose="02040503050406030204" pitchFamily="18" charset="0"/>
                        <a:ea typeface="+mn-ea"/>
                        <a:cs typeface="+mn-cs"/>
                      </a:rPr>
                      <m:t>~</m:t>
                    </m:r>
                  </m:oMath>
                </a14:m>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 LHC/HL-LHC</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18" name="TextBox 17">
                <a:extLst>
                  <a:ext uri="{FF2B5EF4-FFF2-40B4-BE49-F238E27FC236}">
                    <a16:creationId xmlns:a16="http://schemas.microsoft.com/office/drawing/2014/main" id="{1160C327-A7B2-9E34-386D-0E262A8E5707}"/>
                  </a:ext>
                </a:extLst>
              </p:cNvPr>
              <p:cNvSpPr txBox="1">
                <a:spLocks noRot="1" noChangeAspect="1" noMove="1" noResize="1" noEditPoints="1" noAdjustHandles="1" noChangeArrowheads="1" noChangeShapeType="1" noTextEdit="1"/>
              </p:cNvSpPr>
              <p:nvPr/>
            </p:nvSpPr>
            <p:spPr>
              <a:xfrm>
                <a:off x="5235232" y="767685"/>
                <a:ext cx="6567311" cy="461665"/>
              </a:xfrm>
              <a:prstGeom prst="rect">
                <a:avLst/>
              </a:prstGeom>
              <a:blipFill>
                <a:blip r:embed="rId5"/>
                <a:stretch>
                  <a:fillRect l="-1486" t="-10526" r="-371" b="-28947"/>
                </a:stretch>
              </a:blipFill>
            </p:spPr>
            <p:txBody>
              <a:bodyPr/>
              <a:lstStyle/>
              <a:p>
                <a:r>
                  <a:rPr lang="en-GB">
                    <a:noFill/>
                  </a:rPr>
                  <a:t> </a:t>
                </a:r>
              </a:p>
            </p:txBody>
          </p:sp>
        </mc:Fallback>
      </mc:AlternateContent>
      <p:sp>
        <p:nvSpPr>
          <p:cNvPr id="19" name="TextBox 18">
            <a:extLst>
              <a:ext uri="{FF2B5EF4-FFF2-40B4-BE49-F238E27FC236}">
                <a16:creationId xmlns:a16="http://schemas.microsoft.com/office/drawing/2014/main" id="{8ADB8E5C-1E4A-84C8-4E44-D03D081AFD4D}"/>
              </a:ext>
            </a:extLst>
          </p:cNvPr>
          <p:cNvSpPr txBox="1"/>
          <p:nvPr/>
        </p:nvSpPr>
        <p:spPr>
          <a:xfrm>
            <a:off x="5244886" y="3650238"/>
            <a:ext cx="70925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powered by mix of renewable &amp; other C-free sources</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611548AB-B217-7B93-D83A-63F85667A0F8}"/>
              </a:ext>
            </a:extLst>
          </p:cNvPr>
          <p:cNvSpPr txBox="1"/>
          <p:nvPr/>
        </p:nvSpPr>
        <p:spPr>
          <a:xfrm>
            <a:off x="4325" y="5071661"/>
            <a:ext cx="507247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optimum usage of excavation material</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4B4F27A9-D7BA-894F-A87A-11F79A32B47E}"/>
              </a:ext>
            </a:extLst>
          </p:cNvPr>
          <p:cNvSpPr/>
          <p:nvPr/>
        </p:nvSpPr>
        <p:spPr>
          <a:xfrm>
            <a:off x="228501" y="5421666"/>
            <a:ext cx="5489324" cy="400110"/>
          </a:xfrm>
          <a:prstGeom prst="rect">
            <a:avLst/>
          </a:prstGeom>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int’l competition “mining the future</a:t>
            </a:r>
            <a:r>
              <a:rPr kumimoji="0" lang="en-US" sz="2000" b="1" i="0" u="none" strike="noStrike" kern="1200" cap="none" spc="0" normalizeH="0" baseline="30000" noProof="0" dirty="0">
                <a:ln>
                  <a:noFill/>
                </a:ln>
                <a:solidFill>
                  <a:srgbClr val="0C377B"/>
                </a:solidFill>
                <a:effectLst/>
                <a:uLnTx/>
                <a:uFillTx/>
                <a:latin typeface="Arial"/>
                <a:ea typeface="+mn-ea"/>
                <a:cs typeface="+mn-cs"/>
              </a:rPr>
              <a:t>®</a:t>
            </a:r>
            <a:r>
              <a:rPr kumimoji="0" lang="en-US" sz="2000" b="1" i="0" u="none" strike="noStrike" kern="1200" cap="none" spc="0" normalizeH="0" baseline="0" noProof="0" dirty="0">
                <a:ln>
                  <a:noFill/>
                </a:ln>
                <a:solidFill>
                  <a:srgbClr val="0C377B"/>
                </a:solidFill>
                <a:effectLst/>
                <a:uLnTx/>
                <a:uFillTx/>
                <a:latin typeface="Arial"/>
                <a:ea typeface="+mn-ea"/>
                <a:cs typeface="+mn-cs"/>
              </a:rPr>
              <a:t>”</a:t>
            </a:r>
          </a:p>
        </p:txBody>
      </p:sp>
      <p:sp>
        <p:nvSpPr>
          <p:cNvPr id="22" name="TextBox 21">
            <a:extLst>
              <a:ext uri="{FF2B5EF4-FFF2-40B4-BE49-F238E27FC236}">
                <a16:creationId xmlns:a16="http://schemas.microsoft.com/office/drawing/2014/main" id="{27CE032E-11E1-6CEA-A3DC-F2CC7CCCD593}"/>
              </a:ext>
            </a:extLst>
          </p:cNvPr>
          <p:cNvSpPr txBox="1"/>
          <p:nvPr/>
        </p:nvSpPr>
        <p:spPr>
          <a:xfrm>
            <a:off x="5235232" y="2852630"/>
            <a:ext cx="28117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J.-P. Burnet, FCC Week 2022</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D992D40D-C4BA-6563-3778-A4ECB7632C0B}"/>
              </a:ext>
            </a:extLst>
          </p:cNvPr>
          <p:cNvSpPr txBox="1"/>
          <p:nvPr/>
        </p:nvSpPr>
        <p:spPr>
          <a:xfrm>
            <a:off x="5119842" y="5886727"/>
            <a:ext cx="6128656"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https://www.carbonbrief.org/</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pic>
        <p:nvPicPr>
          <p:cNvPr id="24" name="Picture 23" descr="Chart&#10;&#10;Description automatically generated">
            <a:extLst>
              <a:ext uri="{FF2B5EF4-FFF2-40B4-BE49-F238E27FC236}">
                <a16:creationId xmlns:a16="http://schemas.microsoft.com/office/drawing/2014/main" id="{02ACA149-0BEE-B913-6AEC-4B6295C2178D}"/>
              </a:ext>
            </a:extLst>
          </p:cNvPr>
          <p:cNvPicPr>
            <a:picLocks noChangeAspect="1"/>
          </p:cNvPicPr>
          <p:nvPr/>
        </p:nvPicPr>
        <p:blipFill rotWithShape="1">
          <a:blip r:embed="rId8"/>
          <a:srcRect b="47748"/>
          <a:stretch/>
        </p:blipFill>
        <p:spPr>
          <a:xfrm>
            <a:off x="5090767" y="4426702"/>
            <a:ext cx="2477942" cy="1294768"/>
          </a:xfrm>
          <a:prstGeom prst="rect">
            <a:avLst/>
          </a:prstGeom>
        </p:spPr>
      </p:pic>
      <p:pic>
        <p:nvPicPr>
          <p:cNvPr id="25" name="Picture 24">
            <a:extLst>
              <a:ext uri="{FF2B5EF4-FFF2-40B4-BE49-F238E27FC236}">
                <a16:creationId xmlns:a16="http://schemas.microsoft.com/office/drawing/2014/main" id="{703BC1E5-2C42-984E-54E1-FCDEA799BFE3}"/>
              </a:ext>
            </a:extLst>
          </p:cNvPr>
          <p:cNvPicPr>
            <a:picLocks noChangeAspect="1"/>
          </p:cNvPicPr>
          <p:nvPr/>
        </p:nvPicPr>
        <p:blipFill rotWithShape="1">
          <a:blip r:embed="rId9"/>
          <a:srcRect t="54031"/>
          <a:stretch/>
        </p:blipFill>
        <p:spPr>
          <a:xfrm>
            <a:off x="7455483" y="4111902"/>
            <a:ext cx="4748003" cy="2182593"/>
          </a:xfrm>
          <a:prstGeom prst="rect">
            <a:avLst/>
          </a:prstGeom>
        </p:spPr>
      </p:pic>
      <p:sp>
        <p:nvSpPr>
          <p:cNvPr id="26" name="Oval 25">
            <a:extLst>
              <a:ext uri="{FF2B5EF4-FFF2-40B4-BE49-F238E27FC236}">
                <a16:creationId xmlns:a16="http://schemas.microsoft.com/office/drawing/2014/main" id="{E489F0CA-507B-F455-05BA-74AFAA70C70D}"/>
              </a:ext>
            </a:extLst>
          </p:cNvPr>
          <p:cNvSpPr/>
          <p:nvPr/>
        </p:nvSpPr>
        <p:spPr>
          <a:xfrm>
            <a:off x="8097740" y="5413692"/>
            <a:ext cx="195943" cy="307778"/>
          </a:xfrm>
          <a:prstGeom prst="ellipse">
            <a:avLst/>
          </a:prstGeom>
          <a:noFill/>
          <a:ln w="50800">
            <a:solidFill>
              <a:srgbClr val="115C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FA182B79-AAF5-A1FC-39A0-BCFC9F721302}"/>
                  </a:ext>
                </a:extLst>
              </p:cNvPr>
              <p:cNvSpPr txBox="1"/>
              <p:nvPr/>
            </p:nvSpPr>
            <p:spPr>
              <a:xfrm>
                <a:off x="7789159" y="3993357"/>
                <a:ext cx="3097130"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Calibri" panose="020F0502020204030204"/>
                    <a:ea typeface="+mn-ea"/>
                    <a:cs typeface="+mn-cs"/>
                  </a:rPr>
                  <a:t>France &amp; Switzerland: already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Calibri" panose="020F0502020204030204"/>
                    <a:ea typeface="+mn-ea"/>
                    <a:cs typeface="+mn-cs"/>
                  </a:rPr>
                  <a:t> </a:t>
                </a:r>
                <a14:m>
                  <m:oMath xmlns:m="http://schemas.openxmlformats.org/officeDocument/2006/math">
                    <m:r>
                      <a:rPr kumimoji="0" lang="en-US" sz="1800" b="1" i="1" u="none" strike="noStrike" kern="1200" cap="none" spc="0" normalizeH="0" baseline="0" noProof="0" dirty="0" smtClean="0">
                        <a:ln>
                          <a:noFill/>
                        </a:ln>
                        <a:solidFill>
                          <a:srgbClr val="115CA9"/>
                        </a:solidFill>
                        <a:effectLst/>
                        <a:uLnTx/>
                        <a:uFillTx/>
                        <a:latin typeface="Cambria Math" panose="02040503050406030204" pitchFamily="18" charset="0"/>
                        <a:ea typeface="+mn-ea"/>
                        <a:cs typeface="+mn-cs"/>
                      </a:rPr>
                      <m:t>~ </m:t>
                    </m:r>
                  </m:oMath>
                </a14:m>
                <a:r>
                  <a:rPr kumimoji="0" lang="en-US" sz="1800" b="1" i="0" u="none" strike="noStrike" kern="1200" cap="none" spc="0" normalizeH="0" baseline="0" noProof="0" dirty="0">
                    <a:ln>
                      <a:noFill/>
                    </a:ln>
                    <a:solidFill>
                      <a:srgbClr val="115CA9"/>
                    </a:solidFill>
                    <a:effectLst/>
                    <a:uLnTx/>
                    <a:uFillTx/>
                    <a:latin typeface="Calibri" panose="020F0502020204030204"/>
                    <a:ea typeface="+mn-ea"/>
                    <a:cs typeface="+mn-cs"/>
                  </a:rPr>
                  <a:t>lowest electricity C content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Calibri" panose="020F0502020204030204"/>
                    <a:ea typeface="+mn-ea"/>
                    <a:cs typeface="+mn-cs"/>
                  </a:rPr>
                  <a:t>in the world (90% C-free)</a:t>
                </a:r>
                <a:endParaRPr kumimoji="0" lang="en-GB" sz="1800" b="1" i="0" u="none" strike="noStrike" kern="1200" cap="none" spc="0" normalizeH="0" baseline="0" noProof="0" dirty="0">
                  <a:ln>
                    <a:noFill/>
                  </a:ln>
                  <a:solidFill>
                    <a:srgbClr val="115CA9"/>
                  </a:solidFill>
                  <a:effectLst/>
                  <a:uLnTx/>
                  <a:uFillTx/>
                  <a:latin typeface="Calibri" panose="020F0502020204030204"/>
                  <a:ea typeface="+mn-ea"/>
                  <a:cs typeface="+mn-cs"/>
                </a:endParaRPr>
              </a:p>
            </p:txBody>
          </p:sp>
        </mc:Choice>
        <mc:Fallback xmlns="">
          <p:sp>
            <p:nvSpPr>
              <p:cNvPr id="27" name="TextBox 26">
                <a:extLst>
                  <a:ext uri="{FF2B5EF4-FFF2-40B4-BE49-F238E27FC236}">
                    <a16:creationId xmlns:a16="http://schemas.microsoft.com/office/drawing/2014/main" id="{FA182B79-AAF5-A1FC-39A0-BCFC9F721302}"/>
                  </a:ext>
                </a:extLst>
              </p:cNvPr>
              <p:cNvSpPr txBox="1">
                <a:spLocks noRot="1" noChangeAspect="1" noMove="1" noResize="1" noEditPoints="1" noAdjustHandles="1" noChangeArrowheads="1" noChangeShapeType="1" noTextEdit="1"/>
              </p:cNvSpPr>
              <p:nvPr/>
            </p:nvSpPr>
            <p:spPr>
              <a:xfrm>
                <a:off x="7789159" y="3993357"/>
                <a:ext cx="3097130" cy="923330"/>
              </a:xfrm>
              <a:prstGeom prst="rect">
                <a:avLst/>
              </a:prstGeom>
              <a:blipFill>
                <a:blip r:embed="rId10"/>
                <a:stretch>
                  <a:fillRect l="-1772" t="-3289" r="-591" b="-9211"/>
                </a:stretch>
              </a:blipFill>
            </p:spPr>
            <p:txBody>
              <a:bodyPr/>
              <a:lstStyle/>
              <a:p>
                <a:r>
                  <a:rPr lang="en-GB">
                    <a:noFill/>
                  </a:rPr>
                  <a:t> </a:t>
                </a:r>
              </a:p>
            </p:txBody>
          </p:sp>
        </mc:Fallback>
      </mc:AlternateContent>
      <p:pic>
        <p:nvPicPr>
          <p:cNvPr id="28" name="Picture 27">
            <a:extLst>
              <a:ext uri="{FF2B5EF4-FFF2-40B4-BE49-F238E27FC236}">
                <a16:creationId xmlns:a16="http://schemas.microsoft.com/office/drawing/2014/main" id="{BFD7E5D6-B5CD-3E65-F2F9-2B762EE1B5AD}"/>
              </a:ext>
            </a:extLst>
          </p:cNvPr>
          <p:cNvPicPr>
            <a:picLocks noChangeAspect="1"/>
          </p:cNvPicPr>
          <p:nvPr/>
        </p:nvPicPr>
        <p:blipFill>
          <a:blip r:embed="rId11"/>
          <a:stretch>
            <a:fillRect/>
          </a:stretch>
        </p:blipFill>
        <p:spPr>
          <a:xfrm>
            <a:off x="5280575" y="1202895"/>
            <a:ext cx="6691678" cy="1718713"/>
          </a:xfrm>
          <a:prstGeom prst="rect">
            <a:avLst/>
          </a:prstGeom>
        </p:spPr>
      </p:pic>
      <p:pic>
        <p:nvPicPr>
          <p:cNvPr id="29" name="Picture 28">
            <a:extLst>
              <a:ext uri="{FF2B5EF4-FFF2-40B4-BE49-F238E27FC236}">
                <a16:creationId xmlns:a16="http://schemas.microsoft.com/office/drawing/2014/main" id="{A104B9A7-AA2D-B859-788E-FE56D225EA2F}"/>
              </a:ext>
            </a:extLst>
          </p:cNvPr>
          <p:cNvPicPr>
            <a:picLocks noChangeAspect="1"/>
          </p:cNvPicPr>
          <p:nvPr/>
        </p:nvPicPr>
        <p:blipFill>
          <a:blip r:embed="rId12"/>
          <a:stretch>
            <a:fillRect/>
          </a:stretch>
        </p:blipFill>
        <p:spPr>
          <a:xfrm>
            <a:off x="8375613" y="2896750"/>
            <a:ext cx="3596640" cy="693019"/>
          </a:xfrm>
          <a:prstGeom prst="rect">
            <a:avLst/>
          </a:prstGeom>
        </p:spPr>
      </p:pic>
      <p:sp>
        <p:nvSpPr>
          <p:cNvPr id="30" name="TextBox 29">
            <a:extLst>
              <a:ext uri="{FF2B5EF4-FFF2-40B4-BE49-F238E27FC236}">
                <a16:creationId xmlns:a16="http://schemas.microsoft.com/office/drawing/2014/main" id="{6FEA9CED-08DC-279C-4646-5BEE601B9063}"/>
              </a:ext>
            </a:extLst>
          </p:cNvPr>
          <p:cNvSpPr txBox="1"/>
          <p:nvPr/>
        </p:nvSpPr>
        <p:spPr>
          <a:xfrm>
            <a:off x="6195562" y="3227701"/>
            <a:ext cx="619506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0000"/>
                </a:solidFill>
                <a:effectLst/>
                <a:uLnTx/>
                <a:uFillTx/>
                <a:latin typeface="Calibri" panose="020F0502020204030204"/>
                <a:ea typeface="+mn-ea"/>
                <a:cs typeface="+mn-cs"/>
              </a:rPr>
              <a:t> incl. CERN site &amp; SPS</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D24E4543-1155-C451-524B-1BAF9FC4061B}"/>
              </a:ext>
            </a:extLst>
          </p:cNvPr>
          <p:cNvSpPr txBox="1"/>
          <p:nvPr/>
        </p:nvSpPr>
        <p:spPr>
          <a:xfrm>
            <a:off x="596584" y="5781771"/>
            <a:ext cx="687432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13"/>
              </a:rPr>
              <a:t>https://indico.cern.ch/event/1001465/</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4180461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442600-22CE-2748-AA22-5ABCCE814979}"/>
              </a:ext>
            </a:extLst>
          </p:cNvPr>
          <p:cNvSpPr>
            <a:spLocks noGrp="1"/>
          </p:cNvSpPr>
          <p:nvPr>
            <p:ph type="sldNum" sz="quarter" idx="12"/>
          </p:nvPr>
        </p:nvSpPr>
        <p:spPr/>
        <p:txBody>
          <a:body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9</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itle 4">
            <a:extLst>
              <a:ext uri="{FF2B5EF4-FFF2-40B4-BE49-F238E27FC236}">
                <a16:creationId xmlns:a16="http://schemas.microsoft.com/office/drawing/2014/main" id="{A4E1CADA-C611-8447-8790-A06C2357ABF6}"/>
              </a:ext>
            </a:extLst>
          </p:cNvPr>
          <p:cNvSpPr>
            <a:spLocks noGrp="1"/>
          </p:cNvSpPr>
          <p:nvPr>
            <p:ph type="title" idx="4294967295"/>
          </p:nvPr>
        </p:nvSpPr>
        <p:spPr>
          <a:xfrm>
            <a:off x="0" y="471515"/>
            <a:ext cx="5575300" cy="1073150"/>
          </a:xfrm>
        </p:spPr>
        <p:txBody>
          <a:bodyPr/>
          <a:lstStyle/>
          <a:p>
            <a:r>
              <a:rPr lang="en-CH" dirty="0"/>
              <a:t>8-site baseline </a:t>
            </a:r>
            <a:r>
              <a:rPr lang="en-US" dirty="0"/>
              <a:t>“</a:t>
            </a:r>
            <a:r>
              <a:rPr lang="en-CH" dirty="0"/>
              <a:t>PA31”</a:t>
            </a:r>
            <a:endParaRPr lang="en-CH" b="1" dirty="0"/>
          </a:p>
        </p:txBody>
      </p:sp>
      <p:sp>
        <p:nvSpPr>
          <p:cNvPr id="15" name="Text Placeholder 6">
            <a:extLst>
              <a:ext uri="{FF2B5EF4-FFF2-40B4-BE49-F238E27FC236}">
                <a16:creationId xmlns:a16="http://schemas.microsoft.com/office/drawing/2014/main" id="{A0A53CC6-5F25-43C9-AAD9-F92B9B73F074}"/>
              </a:ext>
            </a:extLst>
          </p:cNvPr>
          <p:cNvSpPr>
            <a:spLocks noGrp="1"/>
          </p:cNvSpPr>
          <p:nvPr>
            <p:ph type="body" sz="quarter" idx="4294967295"/>
          </p:nvPr>
        </p:nvSpPr>
        <p:spPr>
          <a:xfrm>
            <a:off x="0" y="4197176"/>
            <a:ext cx="5888038" cy="2616200"/>
          </a:xfrm>
        </p:spPr>
        <p:txBody>
          <a:bodyPr>
            <a:normAutofit fontScale="92500" lnSpcReduction="10000"/>
          </a:bodyPr>
          <a:lstStyle/>
          <a:p>
            <a:pPr marL="342900" indent="-342900">
              <a:lnSpc>
                <a:spcPct val="100000"/>
              </a:lnSpc>
              <a:spcBef>
                <a:spcPts val="600"/>
              </a:spcBef>
              <a:buFont typeface="Arial" panose="020B0604020202020204" pitchFamily="34" charset="0"/>
              <a:buChar char="•"/>
            </a:pPr>
            <a:r>
              <a:rPr lang="en-CH" sz="2000" b="0" dirty="0"/>
              <a:t>8 sites – less use of land, </a:t>
            </a:r>
            <a:r>
              <a:rPr lang="en-US" sz="2000" b="0" dirty="0"/>
              <a:t>&lt;40</a:t>
            </a:r>
            <a:r>
              <a:rPr lang="en-CH" sz="2000" b="0" dirty="0"/>
              <a:t> ha </a:t>
            </a:r>
            <a:r>
              <a:rPr lang="en-US" sz="2000" b="0" dirty="0"/>
              <a:t>instead</a:t>
            </a:r>
            <a:r>
              <a:rPr lang="en-CH" sz="2000" b="0" dirty="0"/>
              <a:t> 62 ha</a:t>
            </a:r>
            <a:endParaRPr lang="en-US" sz="2000" b="0" dirty="0"/>
          </a:p>
          <a:p>
            <a:pPr marL="342900" indent="-342900">
              <a:lnSpc>
                <a:spcPct val="100000"/>
              </a:lnSpc>
              <a:spcBef>
                <a:spcPts val="600"/>
              </a:spcBef>
              <a:buFont typeface="Arial" panose="020B0604020202020204" pitchFamily="34" charset="0"/>
              <a:buChar char="•"/>
            </a:pPr>
            <a:r>
              <a:rPr lang="en-CH" sz="2000" b="0" dirty="0"/>
              <a:t>Possibility for 4 experiment sites in FCC-ee</a:t>
            </a:r>
          </a:p>
          <a:p>
            <a:pPr marL="342900" indent="-342900">
              <a:lnSpc>
                <a:spcPct val="100000"/>
              </a:lnSpc>
              <a:spcBef>
                <a:spcPts val="600"/>
              </a:spcBef>
              <a:buFont typeface="Arial" panose="020B0604020202020204" pitchFamily="34" charset="0"/>
              <a:buChar char="•"/>
            </a:pPr>
            <a:r>
              <a:rPr lang="en-CH" sz="2000" b="0" dirty="0"/>
              <a:t>All sites close to road </a:t>
            </a:r>
            <a:r>
              <a:rPr lang="en-US" sz="2000" b="0" dirty="0" err="1"/>
              <a:t>i</a:t>
            </a:r>
            <a:r>
              <a:rPr lang="en-CH" sz="2000" b="0" dirty="0" err="1"/>
              <a:t>nfrastructures</a:t>
            </a:r>
            <a:r>
              <a:rPr lang="en-US" sz="2000" b="0" dirty="0"/>
              <a:t> </a:t>
            </a:r>
            <a:r>
              <a:rPr lang="en-CH" sz="2000" b="0" dirty="0"/>
              <a:t>(</a:t>
            </a:r>
            <a:r>
              <a:rPr lang="en-US" sz="2000" b="0" dirty="0"/>
              <a:t>&lt; 5</a:t>
            </a:r>
            <a:r>
              <a:rPr lang="en-CH" sz="2000" b="0" dirty="0"/>
              <a:t> km of </a:t>
            </a:r>
            <a:r>
              <a:rPr lang="en-US" sz="2000" b="0" dirty="0"/>
              <a:t>new </a:t>
            </a:r>
            <a:r>
              <a:rPr lang="en-CH" sz="2000" b="0" dirty="0"/>
              <a:t>road constructions for all sites)</a:t>
            </a:r>
          </a:p>
          <a:p>
            <a:pPr marL="342900" indent="-342900">
              <a:lnSpc>
                <a:spcPct val="100000"/>
              </a:lnSpc>
              <a:spcBef>
                <a:spcPts val="600"/>
              </a:spcBef>
              <a:buFont typeface="Arial" panose="020B0604020202020204" pitchFamily="34" charset="0"/>
              <a:buChar char="•"/>
            </a:pPr>
            <a:r>
              <a:rPr lang="en-US" sz="2000" b="0" dirty="0"/>
              <a:t>Vicinity of several sites</a:t>
            </a:r>
            <a:r>
              <a:rPr lang="en-CH" sz="2000" b="0" dirty="0"/>
              <a:t> to 400 kV grid lines</a:t>
            </a:r>
          </a:p>
          <a:p>
            <a:pPr marL="342900" indent="-342900">
              <a:lnSpc>
                <a:spcPct val="100000"/>
              </a:lnSpc>
              <a:spcBef>
                <a:spcPts val="600"/>
              </a:spcBef>
              <a:buFont typeface="Arial" panose="020B0604020202020204" pitchFamily="34" charset="0"/>
              <a:buChar char="•"/>
            </a:pPr>
            <a:r>
              <a:rPr lang="en-CH" sz="2000" b="0" dirty="0"/>
              <a:t>Good road connection of PD, PF, PG, PH </a:t>
            </a:r>
            <a:r>
              <a:rPr lang="en-US" sz="2000" b="0" dirty="0"/>
              <a:t>suggest</a:t>
            </a:r>
            <a:r>
              <a:rPr lang="en-CH" sz="2000" b="0" dirty="0"/>
              <a:t> </a:t>
            </a:r>
            <a:r>
              <a:rPr lang="en-US" sz="2000" b="0" dirty="0"/>
              <a:t>operation pole around</a:t>
            </a:r>
            <a:r>
              <a:rPr lang="en-CH" sz="2000" b="0" dirty="0"/>
              <a:t> </a:t>
            </a:r>
            <a:r>
              <a:rPr lang="en-US" sz="2000" b="0" dirty="0"/>
              <a:t>Annecy/</a:t>
            </a:r>
            <a:r>
              <a:rPr lang="en-CH" sz="2000" b="0" dirty="0"/>
              <a:t>LAPP</a:t>
            </a:r>
            <a:endParaRPr lang="en-US" sz="2000" dirty="0"/>
          </a:p>
          <a:p>
            <a:pPr marL="342900" indent="-342900">
              <a:lnSpc>
                <a:spcPct val="100000"/>
              </a:lnSpc>
              <a:spcBef>
                <a:spcPts val="600"/>
              </a:spcBef>
              <a:buFont typeface="Arial" panose="020B0604020202020204" pitchFamily="34" charset="0"/>
              <a:buChar char="•"/>
            </a:pPr>
            <a:r>
              <a:rPr lang="en-US" sz="2000" b="1" dirty="0"/>
              <a:t>Exchanges with ~40 local communes in preparation</a:t>
            </a:r>
          </a:p>
        </p:txBody>
      </p:sp>
      <p:graphicFrame>
        <p:nvGraphicFramePr>
          <p:cNvPr id="7" name="Table 7">
            <a:extLst>
              <a:ext uri="{FF2B5EF4-FFF2-40B4-BE49-F238E27FC236}">
                <a16:creationId xmlns:a16="http://schemas.microsoft.com/office/drawing/2014/main" id="{5AA08F3D-A90C-2C47-BBDE-2FD2D79506CE}"/>
              </a:ext>
            </a:extLst>
          </p:cNvPr>
          <p:cNvGraphicFramePr>
            <a:graphicFrameLocks noGrp="1"/>
          </p:cNvGraphicFramePr>
          <p:nvPr>
            <p:extLst>
              <p:ext uri="{D42A27DB-BD31-4B8C-83A1-F6EECF244321}">
                <p14:modId xmlns:p14="http://schemas.microsoft.com/office/powerpoint/2010/main" val="1134268797"/>
              </p:ext>
            </p:extLst>
          </p:nvPr>
        </p:nvGraphicFramePr>
        <p:xfrm>
          <a:off x="3816" y="1287039"/>
          <a:ext cx="5847844" cy="2731380"/>
        </p:xfrm>
        <a:graphic>
          <a:graphicData uri="http://schemas.openxmlformats.org/drawingml/2006/table">
            <a:tbl>
              <a:tblPr bandRow="1">
                <a:tableStyleId>{5C22544A-7EE6-4342-B048-85BDC9FD1C3A}</a:tableStyleId>
              </a:tblPr>
              <a:tblGrid>
                <a:gridCol w="4472337">
                  <a:extLst>
                    <a:ext uri="{9D8B030D-6E8A-4147-A177-3AD203B41FA5}">
                      <a16:colId xmlns:a16="http://schemas.microsoft.com/office/drawing/2014/main" val="3540313235"/>
                    </a:ext>
                  </a:extLst>
                </a:gridCol>
                <a:gridCol w="1375507">
                  <a:extLst>
                    <a:ext uri="{9D8B030D-6E8A-4147-A177-3AD203B41FA5}">
                      <a16:colId xmlns:a16="http://schemas.microsoft.com/office/drawing/2014/main" val="1716970435"/>
                    </a:ext>
                  </a:extLst>
                </a:gridCol>
              </a:tblGrid>
              <a:tr h="455230">
                <a:tc>
                  <a:txBody>
                    <a:bodyPr/>
                    <a:lstStyle/>
                    <a:p>
                      <a:r>
                        <a:rPr lang="en-CH" sz="2000" b="1" dirty="0"/>
                        <a:t>Number of surface sites</a:t>
                      </a:r>
                    </a:p>
                  </a:txBody>
                  <a:tcPr marL="121920" marR="121920" marT="60960" marB="60960"/>
                </a:tc>
                <a:tc>
                  <a:txBody>
                    <a:bodyPr/>
                    <a:lstStyle/>
                    <a:p>
                      <a:pPr algn="r"/>
                      <a:r>
                        <a:rPr lang="en-CH" sz="2000" dirty="0"/>
                        <a:t>8</a:t>
                      </a:r>
                    </a:p>
                  </a:txBody>
                  <a:tcPr marL="121920" marR="121920" marT="60960" marB="60960"/>
                </a:tc>
                <a:extLst>
                  <a:ext uri="{0D108BD9-81ED-4DB2-BD59-A6C34878D82A}">
                    <a16:rowId xmlns:a16="http://schemas.microsoft.com/office/drawing/2014/main" val="3359806506"/>
                  </a:ext>
                </a:extLst>
              </a:tr>
              <a:tr h="455230">
                <a:tc>
                  <a:txBody>
                    <a:bodyPr/>
                    <a:lstStyle/>
                    <a:p>
                      <a:r>
                        <a:rPr lang="en-CH" sz="2000" b="1" dirty="0"/>
                        <a:t>LSS@IP </a:t>
                      </a:r>
                      <a:r>
                        <a:rPr lang="en-CH" sz="2000" b="0" dirty="0"/>
                        <a:t>(PA, PD, PG, PJ)</a:t>
                      </a:r>
                    </a:p>
                  </a:txBody>
                  <a:tcPr marL="121920" marR="121920" marT="60960" marB="60960"/>
                </a:tc>
                <a:tc>
                  <a:txBody>
                    <a:bodyPr/>
                    <a:lstStyle/>
                    <a:p>
                      <a:pPr algn="r"/>
                      <a:r>
                        <a:rPr lang="en-CH" sz="2000" dirty="0"/>
                        <a:t>1400 m</a:t>
                      </a:r>
                    </a:p>
                  </a:txBody>
                  <a:tcPr marL="121920" marR="121920" marT="60960" marB="60960"/>
                </a:tc>
                <a:extLst>
                  <a:ext uri="{0D108BD9-81ED-4DB2-BD59-A6C34878D82A}">
                    <a16:rowId xmlns:a16="http://schemas.microsoft.com/office/drawing/2014/main" val="2433831990"/>
                  </a:ext>
                </a:extLst>
              </a:tr>
              <a:tr h="455230">
                <a:tc>
                  <a:txBody>
                    <a:bodyPr/>
                    <a:lstStyle/>
                    <a:p>
                      <a:r>
                        <a:rPr lang="en-CH" sz="2000" b="1" dirty="0"/>
                        <a:t>LSS@TECH </a:t>
                      </a:r>
                      <a:r>
                        <a:rPr lang="en-CH" sz="2000" b="0" dirty="0"/>
                        <a:t>(PB, PF, PH, PL)</a:t>
                      </a:r>
                    </a:p>
                  </a:txBody>
                  <a:tcPr marL="121920" marR="121920" marT="60960" marB="60960"/>
                </a:tc>
                <a:tc>
                  <a:txBody>
                    <a:bodyPr/>
                    <a:lstStyle/>
                    <a:p>
                      <a:pPr algn="r"/>
                      <a:r>
                        <a:rPr lang="en-CH" sz="2000" dirty="0"/>
                        <a:t>2143 m</a:t>
                      </a:r>
                    </a:p>
                  </a:txBody>
                  <a:tcPr marL="121920" marR="121920" marT="60960" marB="60960"/>
                </a:tc>
                <a:extLst>
                  <a:ext uri="{0D108BD9-81ED-4DB2-BD59-A6C34878D82A}">
                    <a16:rowId xmlns:a16="http://schemas.microsoft.com/office/drawing/2014/main" val="414780578"/>
                  </a:ext>
                </a:extLst>
              </a:tr>
              <a:tr h="455230">
                <a:tc>
                  <a:txBody>
                    <a:bodyPr/>
                    <a:lstStyle/>
                    <a:p>
                      <a:r>
                        <a:rPr lang="en-CH" sz="2000" b="1" dirty="0"/>
                        <a:t>Arc length</a:t>
                      </a:r>
                    </a:p>
                  </a:txBody>
                  <a:tcPr marL="121920" marR="121920" marT="60960" marB="60960"/>
                </a:tc>
                <a:tc>
                  <a:txBody>
                    <a:bodyPr/>
                    <a:lstStyle/>
                    <a:p>
                      <a:pPr algn="r"/>
                      <a:r>
                        <a:rPr lang="en-CH" sz="2000" dirty="0"/>
                        <a:t>9.6 km</a:t>
                      </a:r>
                    </a:p>
                  </a:txBody>
                  <a:tcPr marL="121920" marR="121920" marT="60960" marB="60960"/>
                </a:tc>
                <a:extLst>
                  <a:ext uri="{0D108BD9-81ED-4DB2-BD59-A6C34878D82A}">
                    <a16:rowId xmlns:a16="http://schemas.microsoft.com/office/drawing/2014/main" val="1816886502"/>
                  </a:ext>
                </a:extLst>
              </a:tr>
              <a:tr h="455230">
                <a:tc>
                  <a:txBody>
                    <a:bodyPr/>
                    <a:lstStyle/>
                    <a:p>
                      <a:r>
                        <a:rPr lang="en-CH" sz="2000" b="1" dirty="0"/>
                        <a:t>Sum of arc lengths</a:t>
                      </a:r>
                    </a:p>
                  </a:txBody>
                  <a:tcPr marL="121920" marR="121920" marT="60960" marB="60960"/>
                </a:tc>
                <a:tc>
                  <a:txBody>
                    <a:bodyPr/>
                    <a:lstStyle/>
                    <a:p>
                      <a:pPr algn="r"/>
                      <a:r>
                        <a:rPr lang="en-CH" sz="2000" dirty="0"/>
                        <a:t>76.9 m</a:t>
                      </a:r>
                    </a:p>
                  </a:txBody>
                  <a:tcPr marL="121920" marR="121920" marT="60960" marB="60960"/>
                </a:tc>
                <a:extLst>
                  <a:ext uri="{0D108BD9-81ED-4DB2-BD59-A6C34878D82A}">
                    <a16:rowId xmlns:a16="http://schemas.microsoft.com/office/drawing/2014/main" val="2355809558"/>
                  </a:ext>
                </a:extLst>
              </a:tr>
              <a:tr h="455230">
                <a:tc>
                  <a:txBody>
                    <a:bodyPr/>
                    <a:lstStyle/>
                    <a:p>
                      <a:r>
                        <a:rPr lang="en-US" sz="2000" b="1" dirty="0"/>
                        <a:t>Total length</a:t>
                      </a:r>
                      <a:endParaRPr lang="en-CH" sz="2000" b="1" dirty="0"/>
                    </a:p>
                  </a:txBody>
                  <a:tcPr marL="121920" marR="121920" marT="60960" marB="60960"/>
                </a:tc>
                <a:tc>
                  <a:txBody>
                    <a:bodyPr/>
                    <a:lstStyle/>
                    <a:p>
                      <a:pPr algn="r"/>
                      <a:r>
                        <a:rPr lang="en-US" sz="2000" b="1" dirty="0"/>
                        <a:t>91.1 km</a:t>
                      </a:r>
                      <a:endParaRPr lang="en-CH" sz="2000" b="1" dirty="0"/>
                    </a:p>
                  </a:txBody>
                  <a:tcPr marL="121920" marR="121920" marT="60960" marB="60960"/>
                </a:tc>
                <a:extLst>
                  <a:ext uri="{0D108BD9-81ED-4DB2-BD59-A6C34878D82A}">
                    <a16:rowId xmlns:a16="http://schemas.microsoft.com/office/drawing/2014/main" val="650398293"/>
                  </a:ext>
                </a:extLst>
              </a:tr>
            </a:tbl>
          </a:graphicData>
        </a:graphic>
      </p:graphicFrame>
      <p:pic>
        <p:nvPicPr>
          <p:cNvPr id="8" name="Picture 7" descr="Map&#10;&#10;Description automatically generated">
            <a:extLst>
              <a:ext uri="{FF2B5EF4-FFF2-40B4-BE49-F238E27FC236}">
                <a16:creationId xmlns:a16="http://schemas.microsoft.com/office/drawing/2014/main" id="{0F675E25-7EE1-7BBD-02B5-0C97CCF118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7845" y="471515"/>
            <a:ext cx="6344156" cy="6386485"/>
          </a:xfrm>
          <a:prstGeom prst="rect">
            <a:avLst/>
          </a:prstGeom>
        </p:spPr>
      </p:pic>
      <p:sp>
        <p:nvSpPr>
          <p:cNvPr id="3" name="TextBox 2">
            <a:extLst>
              <a:ext uri="{FF2B5EF4-FFF2-40B4-BE49-F238E27FC236}">
                <a16:creationId xmlns:a16="http://schemas.microsoft.com/office/drawing/2014/main" id="{62E640FC-5871-556C-433A-1E18A2F791DA}"/>
              </a:ext>
            </a:extLst>
          </p:cNvPr>
          <p:cNvSpPr txBox="1"/>
          <p:nvPr/>
        </p:nvSpPr>
        <p:spPr>
          <a:xfrm>
            <a:off x="7356982" y="804513"/>
            <a:ext cx="1416863"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8" name="TextBox 17">
            <a:extLst>
              <a:ext uri="{FF2B5EF4-FFF2-40B4-BE49-F238E27FC236}">
                <a16:creationId xmlns:a16="http://schemas.microsoft.com/office/drawing/2014/main" id="{58A42635-2186-81B3-C999-4F1DB5F265CC}"/>
              </a:ext>
            </a:extLst>
          </p:cNvPr>
          <p:cNvSpPr txBox="1"/>
          <p:nvPr/>
        </p:nvSpPr>
        <p:spPr>
          <a:xfrm>
            <a:off x="10557731" y="1265321"/>
            <a:ext cx="1231427"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9" name="TextBox 18">
            <a:extLst>
              <a:ext uri="{FF2B5EF4-FFF2-40B4-BE49-F238E27FC236}">
                <a16:creationId xmlns:a16="http://schemas.microsoft.com/office/drawing/2014/main" id="{6875A6DE-3768-A4AE-862D-53A2F5CF8C22}"/>
              </a:ext>
            </a:extLst>
          </p:cNvPr>
          <p:cNvSpPr txBox="1"/>
          <p:nvPr/>
        </p:nvSpPr>
        <p:spPr>
          <a:xfrm>
            <a:off x="10706123" y="3090446"/>
            <a:ext cx="1418978"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20" name="TextBox 19">
            <a:extLst>
              <a:ext uri="{FF2B5EF4-FFF2-40B4-BE49-F238E27FC236}">
                <a16:creationId xmlns:a16="http://schemas.microsoft.com/office/drawing/2014/main" id="{F9ADFAF2-C660-A699-6916-537206B95391}"/>
              </a:ext>
            </a:extLst>
          </p:cNvPr>
          <p:cNvSpPr txBox="1"/>
          <p:nvPr/>
        </p:nvSpPr>
        <p:spPr>
          <a:xfrm>
            <a:off x="10433115" y="5211862"/>
            <a:ext cx="1220206"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1" name="TextBox 20">
            <a:extLst>
              <a:ext uri="{FF2B5EF4-FFF2-40B4-BE49-F238E27FC236}">
                <a16:creationId xmlns:a16="http://schemas.microsoft.com/office/drawing/2014/main" id="{709D6757-A049-DD80-B1E1-D26B5166C341}"/>
              </a:ext>
            </a:extLst>
          </p:cNvPr>
          <p:cNvSpPr txBox="1"/>
          <p:nvPr/>
        </p:nvSpPr>
        <p:spPr>
          <a:xfrm>
            <a:off x="9581171" y="6507709"/>
            <a:ext cx="1428596"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2" name="TextBox 21">
            <a:extLst>
              <a:ext uri="{FF2B5EF4-FFF2-40B4-BE49-F238E27FC236}">
                <a16:creationId xmlns:a16="http://schemas.microsoft.com/office/drawing/2014/main" id="{E4A5B7BC-80E7-7BC0-EE77-924807E9B447}"/>
              </a:ext>
            </a:extLst>
          </p:cNvPr>
          <p:cNvSpPr txBox="1"/>
          <p:nvPr/>
        </p:nvSpPr>
        <p:spPr>
          <a:xfrm>
            <a:off x="7356982" y="6047932"/>
            <a:ext cx="1241045"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3" name="TextBox 22">
            <a:extLst>
              <a:ext uri="{FF2B5EF4-FFF2-40B4-BE49-F238E27FC236}">
                <a16:creationId xmlns:a16="http://schemas.microsoft.com/office/drawing/2014/main" id="{EEBA91CF-C5E3-B84F-C56E-3ACB445DCAF1}"/>
              </a:ext>
            </a:extLst>
          </p:cNvPr>
          <p:cNvSpPr txBox="1"/>
          <p:nvPr/>
        </p:nvSpPr>
        <p:spPr>
          <a:xfrm>
            <a:off x="6227584" y="4145020"/>
            <a:ext cx="1378904"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4" name="TextBox 23">
            <a:extLst>
              <a:ext uri="{FF2B5EF4-FFF2-40B4-BE49-F238E27FC236}">
                <a16:creationId xmlns:a16="http://schemas.microsoft.com/office/drawing/2014/main" id="{DA0F5485-E2FD-D980-861E-20183DE0A856}"/>
              </a:ext>
            </a:extLst>
          </p:cNvPr>
          <p:cNvSpPr txBox="1"/>
          <p:nvPr/>
        </p:nvSpPr>
        <p:spPr>
          <a:xfrm>
            <a:off x="6658927" y="1991726"/>
            <a:ext cx="1210588"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sp>
        <p:nvSpPr>
          <p:cNvPr id="14" name="TextBox 13">
            <a:extLst>
              <a:ext uri="{FF2B5EF4-FFF2-40B4-BE49-F238E27FC236}">
                <a16:creationId xmlns:a16="http://schemas.microsoft.com/office/drawing/2014/main" id="{4BED7099-79BA-4911-B973-0D3F4EACD72C}"/>
              </a:ext>
            </a:extLst>
          </p:cNvPr>
          <p:cNvSpPr txBox="1"/>
          <p:nvPr/>
        </p:nvSpPr>
        <p:spPr>
          <a:xfrm>
            <a:off x="11118527" y="6581338"/>
            <a:ext cx="1069588" cy="300082"/>
          </a:xfrm>
          <a:prstGeom prst="rect">
            <a:avLst/>
          </a:prstGeom>
          <a:solidFill>
            <a:schemeClr val="tx2">
              <a:lumMod val="20000"/>
              <a:lumOff val="80000"/>
            </a:schemeClr>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rgbClr val="0C377B"/>
                </a:solidFill>
                <a:effectLst/>
                <a:uLnTx/>
                <a:uFillTx/>
                <a:latin typeface="Arial"/>
                <a:ea typeface="+mn-ea"/>
                <a:cs typeface="+mn-cs"/>
              </a:rPr>
              <a:t>J. Gutleber</a:t>
            </a:r>
            <a:endParaRPr kumimoji="0" lang="en-GB" sz="1350" b="0" i="0" u="none" strike="noStrike" kern="1200" cap="none" spc="0" normalizeH="0" baseline="0" noProof="0" dirty="0">
              <a:ln>
                <a:noFill/>
              </a:ln>
              <a:solidFill>
                <a:srgbClr val="0C377B"/>
              </a:solidFill>
              <a:effectLst/>
              <a:uLnTx/>
              <a:uFillTx/>
              <a:latin typeface="Arial"/>
              <a:ea typeface="+mn-ea"/>
              <a:cs typeface="+mn-cs"/>
            </a:endParaRPr>
          </a:p>
        </p:txBody>
      </p:sp>
      <p:sp>
        <p:nvSpPr>
          <p:cNvPr id="16" name="Title 1">
            <a:extLst>
              <a:ext uri="{FF2B5EF4-FFF2-40B4-BE49-F238E27FC236}">
                <a16:creationId xmlns:a16="http://schemas.microsoft.com/office/drawing/2014/main" id="{A2475962-042C-2BB3-4BC9-B691C6118B6B}"/>
              </a:ext>
            </a:extLst>
          </p:cNvPr>
          <p:cNvSpPr txBox="1">
            <a:spLocks/>
          </p:cNvSpPr>
          <p:nvPr/>
        </p:nvSpPr>
        <p:spPr>
          <a:xfrm>
            <a:off x="-10885" y="-13678"/>
            <a:ext cx="12330810" cy="762955"/>
          </a:xfrm>
          <a:prstGeom prst="rect">
            <a:avLst/>
          </a:prstGeom>
          <a:solidFill>
            <a:srgbClr val="0C377B"/>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17" name="Picture 16" descr="A picture containing icon&#10;&#10;Description automatically generated">
            <a:extLst>
              <a:ext uri="{FF2B5EF4-FFF2-40B4-BE49-F238E27FC236}">
                <a16:creationId xmlns:a16="http://schemas.microsoft.com/office/drawing/2014/main" id="{12589E13-511C-8F85-2888-77966A6996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180" y="0"/>
            <a:ext cx="1935386" cy="654292"/>
          </a:xfrm>
          <a:prstGeom prst="rect">
            <a:avLst/>
          </a:prstGeom>
        </p:spPr>
      </p:pic>
      <p:sp>
        <p:nvSpPr>
          <p:cNvPr id="25" name="TextBox 24">
            <a:extLst>
              <a:ext uri="{FF2B5EF4-FFF2-40B4-BE49-F238E27FC236}">
                <a16:creationId xmlns:a16="http://schemas.microsoft.com/office/drawing/2014/main" id="{4732628E-DCE3-CBF1-99E7-77B7777100C4}"/>
              </a:ext>
            </a:extLst>
          </p:cNvPr>
          <p:cNvSpPr txBox="1"/>
          <p:nvPr/>
        </p:nvSpPr>
        <p:spPr>
          <a:xfrm>
            <a:off x="2999253" y="8828"/>
            <a:ext cx="8119274"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optimized placement and layout </a:t>
            </a:r>
          </a:p>
        </p:txBody>
      </p:sp>
    </p:spTree>
    <p:extLst>
      <p:ext uri="{BB962C8B-B14F-4D97-AF65-F5344CB8AC3E}">
        <p14:creationId xmlns:p14="http://schemas.microsoft.com/office/powerpoint/2010/main" val="4212457719"/>
      </p:ext>
    </p:extLst>
  </p:cSld>
  <p:clrMapOvr>
    <a:masterClrMapping/>
  </p:clrMapOvr>
</p:sld>
</file>

<file path=ppt/theme/theme1.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13.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1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8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6.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lnSpc>
            <a:spcPts val="1238"/>
          </a:lnSpc>
          <a:defRPr sz="9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9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docProps/app.xml><?xml version="1.0" encoding="utf-8"?>
<Properties xmlns="http://schemas.openxmlformats.org/officeDocument/2006/extended-properties" xmlns:vt="http://schemas.openxmlformats.org/officeDocument/2006/docPropsVTypes">
  <Template/>
  <TotalTime>86734</TotalTime>
  <Words>3233</Words>
  <Application>Microsoft Office PowerPoint</Application>
  <PresentationFormat>Widescreen</PresentationFormat>
  <Paragraphs>577</Paragraphs>
  <Slides>26</Slides>
  <Notes>5</Notes>
  <HiddenSlides>0</HiddenSlides>
  <MMClips>0</MMClips>
  <ScaleCrop>false</ScaleCrop>
  <HeadingPairs>
    <vt:vector size="6" baseType="variant">
      <vt:variant>
        <vt:lpstr>Fonts Used</vt:lpstr>
      </vt:variant>
      <vt:variant>
        <vt:i4>10</vt:i4>
      </vt:variant>
      <vt:variant>
        <vt:lpstr>Theme</vt:lpstr>
      </vt:variant>
      <vt:variant>
        <vt:i4>14</vt:i4>
      </vt:variant>
      <vt:variant>
        <vt:lpstr>Slide Titles</vt:lpstr>
      </vt:variant>
      <vt:variant>
        <vt:i4>26</vt:i4>
      </vt:variant>
    </vt:vector>
  </HeadingPairs>
  <TitlesOfParts>
    <vt:vector size="50" baseType="lpstr">
      <vt:lpstr>Arial</vt:lpstr>
      <vt:lpstr>Arial Narrow</vt:lpstr>
      <vt:lpstr>Calibri</vt:lpstr>
      <vt:lpstr>Calibri Light</vt:lpstr>
      <vt:lpstr>Cambria Math</vt:lpstr>
      <vt:lpstr>Century Gothic</vt:lpstr>
      <vt:lpstr>Courier New</vt:lpstr>
      <vt:lpstr>Symbol</vt:lpstr>
      <vt:lpstr>Times New Roman</vt:lpstr>
      <vt:lpstr>Wingdings</vt:lpstr>
      <vt:lpstr>2_Office Theme</vt:lpstr>
      <vt:lpstr>2_FC5643-CERN3027 - Scale of contributions</vt:lpstr>
      <vt:lpstr>Office Theme</vt:lpstr>
      <vt:lpstr>5_FC5643-CERN3027 - Scale of contributions</vt:lpstr>
      <vt:lpstr>8_Office Theme</vt:lpstr>
      <vt:lpstr>2_Content Slides - Deep Blue</vt:lpstr>
      <vt:lpstr>3_Content Slides - Deep Blue</vt:lpstr>
      <vt:lpstr>1_Content Slides - Deep Blue</vt:lpstr>
      <vt:lpstr>9_Office Theme</vt:lpstr>
      <vt:lpstr>11_Office Theme</vt:lpstr>
      <vt:lpstr>6_FC5643-CERN3027 - Scale of contributions</vt:lpstr>
      <vt:lpstr>Content Slides - Deep Blue</vt:lpstr>
      <vt:lpstr>4_Content Slides - Deep Blue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8-site baseline “PA31”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FCC Week 2023</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 presentation at 6th TLEP WS</dc:title>
  <dc:creator>Michael Benedikt</dc:creator>
  <cp:lastModifiedBy>Michael Benedikt</cp:lastModifiedBy>
  <cp:revision>1885</cp:revision>
  <cp:lastPrinted>2020-05-02T13:25:48Z</cp:lastPrinted>
  <dcterms:created xsi:type="dcterms:W3CDTF">2012-06-07T06:34:51Z</dcterms:created>
  <dcterms:modified xsi:type="dcterms:W3CDTF">2023-01-18T10:30:36Z</dcterms:modified>
</cp:coreProperties>
</file>