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  <p:sldMasterId id="2147483658" r:id="rId2"/>
  </p:sldMasterIdLst>
  <p:notesMasterIdLst>
    <p:notesMasterId r:id="rId8"/>
  </p:notesMasterIdLst>
  <p:sldIdLst>
    <p:sldId id="269" r:id="rId3"/>
    <p:sldId id="271" r:id="rId4"/>
    <p:sldId id="284" r:id="rId5"/>
    <p:sldId id="285" r:id="rId6"/>
    <p:sldId id="286" r:id="rId7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23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14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971F36-AD2C-FA41-A159-52D0AA47DFC2}" type="datetimeFigureOut">
              <a:rPr lang="en-GB"/>
              <a:pPr>
                <a:defRPr/>
              </a:pPr>
              <a:t>19/04/2023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C05565-35B0-F04E-BA1D-0FA4AD27F7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30E8-C435-F346-825C-4B9230A97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9E69C-FCFE-4E37-922E-03E848E24D28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E39AF2D-067B-7B4D-9A30-69F8B2C9BC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C3BB-3D6E-CE4D-8B16-1A2DDA0D3A3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D5D4A74-8699-504C-BE6A-D651C2DC8C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490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0B5176FC-B237-9E46-B257-FEA50489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12250738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552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D3DCDF7-F89E-9344-9C81-F4112A8C20DF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090161-7359-CF48-A3D2-DD296FFBFD3E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EF43ABD-DE2B-CE4F-AC82-5FEF87E8C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6006226-C252-164D-8391-A0037DFA0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1790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61AEEF49-554C-8140-BBE6-E53E35E27B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9912E116-3B70-9D41-8DA5-7E0203729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CA348DAD-3C1E-1C46-B3BB-35BD527D9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26E76DE-F303-DB44-AD5D-9F5601E8B0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009572F-B6CF-F441-AD74-EC5666D06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E9FEBD2-4F34-164D-9039-5950288F9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A8825F6-80B6-3F47-994D-8B2270EEA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EA85973-EF90-584D-B453-27A6EE528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C543AA1-3C37-084D-B73E-107C1EAFD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5B2609D-54FF-D946-9A50-D5FFF6445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A2F33AF-1784-7249-8A6A-BB23076CE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AF5086E5-FFF8-5A4A-9117-1064504EE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177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32ED1-7191-F948-A4A2-7318F411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E92DD-00F0-49E4-B301-63ACC8101F62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4896188-1C5F-694D-8C6B-1FA2CA0214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E73-054D-6C4E-9975-9A683C5A96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091C91-9AE2-304B-870F-2A07DCDC9E5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6728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B29A604-DB0B-E94F-AE2E-8CE9913BC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163A6-8406-4EBA-90EB-6D0B6A8D0945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EF9D0-68BD-634F-B876-06D382A916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2101F-6B99-614B-8565-79324F6F18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F8B4D7A-C690-B340-89C7-3ACF819A4C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02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B1D902E-1197-374C-AC97-CFE956DDBD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1B02-3890-4231-9D73-972836A2CB7C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FF02E3-2E05-3944-B750-7AAFBCC161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0D698-E8D5-BB4D-895B-89EE952D3A3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EE84657-0B82-4F42-AA46-C6E661CCFBB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73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6987D3E-7CA5-BA47-B2F9-C5B36D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B0D0-D42B-41F7-B2ED-552F53C31B54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B9BDCFD-CE17-474D-935F-B7559CA427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C34C9-00E0-D742-BE52-39B07CBF3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78A393-D2E7-5046-ADEF-2E975225B0B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44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BA8B197-D71E-DD42-B56C-69CFF11B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6B8B5-70C7-49C8-834C-4DD457BB418E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FB59AF-8E24-7946-95D8-A518BFE52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69FA1-B048-DD41-98A9-3CA9AFCDB7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D1848-A001-DD4D-B82B-AE98D7EAC94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83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64A2D4E-4189-CA4B-A2EE-F4C727379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B9D8E-153B-4FB3-B29C-7F7B0DC7C091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93BDEE1-7BFB-8A4F-81CA-BB58E92B97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719D1-DCC1-3149-88C4-91C47D30F0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4072E1B-D66B-744B-B8DC-021958ABE6A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30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CF02630-B49F-4949-93AD-71D094A34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5D2D7-1D97-4386-B1E0-1E27FA31A50E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F2A15-BEFC-C94F-96B6-404B5C1775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B7FD-2ECA-DE4D-9982-0839717E51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F80ECEA-B349-4849-97A1-E06CD49ACF3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62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D96F824-7D53-2340-AE1A-7348FB377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A7307-F139-42C2-B681-21B16956D5EB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3994B-B1A9-C942-A725-14DA23EB80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2ECF0-2374-F048-9206-C3C9010A35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B29B97B-277E-1F4D-A88D-15D85437AA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11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>
            <a:extLst>
              <a:ext uri="{FF2B5EF4-FFF2-40B4-BE49-F238E27FC236}">
                <a16:creationId xmlns:a16="http://schemas.microsoft.com/office/drawing/2014/main" id="{C69C39AF-9BEB-EE4F-B659-D22773BEC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678837D9-F349-4B4D-B2A2-C8D96B2542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9D8CA463-ECAB-EB4E-B250-6BA4E6797E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0E254F4-29D7-413A-8525-CFE1F9DD7FCE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DD0D816-059C-4E47-A9FF-2F36CA877C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35">
            <a:extLst>
              <a:ext uri="{FF2B5EF4-FFF2-40B4-BE49-F238E27FC236}">
                <a16:creationId xmlns:a16="http://schemas.microsoft.com/office/drawing/2014/main" id="{0FE4E30D-9AA3-4347-90AF-33C423D00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6311900"/>
            <a:ext cx="22510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23599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942171/3/Radiological_Control-Ver3_docx_cpdf.pdf" TargetMode="External"/><Relationship Id="rId2" Type="http://schemas.openxmlformats.org/officeDocument/2006/relationships/hyperlink" Target="https://edms.cern.ch/ui/file/1811515/1/MEMORANDUM_B393_PICOMUR_docx_cpdf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5DCBF084-F308-294E-898F-AEE8BF72FC6A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7664450" y="6359525"/>
            <a:ext cx="4214813" cy="49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EDMS </a:t>
            </a:r>
            <a:r>
              <a:rPr lang="en-US" sz="1800" dirty="0"/>
              <a:t>2579972</a:t>
            </a:r>
            <a:endParaRPr lang="en-GB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12F0F-851D-F0D7-ED08-9E10D38281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Radiological control of materials transferred from the experimental areas of b.193 to b.393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0EBC1B-D05C-8D8A-D7A6-AA6639BF44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sz="1800" u="sng" dirty="0" smtClean="0"/>
              <a:t>C</a:t>
            </a:r>
            <a:r>
              <a:rPr lang="fr-CH" sz="1800" u="sng" dirty="0"/>
              <a:t>. </a:t>
            </a:r>
            <a:r>
              <a:rPr lang="fr-CH" sz="1800" u="sng" dirty="0" err="1" smtClean="0"/>
              <a:t>Ahdida</a:t>
            </a:r>
            <a:r>
              <a:rPr lang="fr-CH" sz="1800" dirty="0" smtClean="0"/>
              <a:t>, M. </a:t>
            </a:r>
            <a:r>
              <a:rPr lang="fr-CH" sz="1800" dirty="0" err="1" smtClean="0"/>
              <a:t>Marcandella</a:t>
            </a:r>
            <a:endParaRPr lang="fr-CH" sz="1800" dirty="0"/>
          </a:p>
          <a:p>
            <a:endParaRPr lang="en-US" sz="1800" dirty="0"/>
          </a:p>
          <a:p>
            <a:r>
              <a:rPr lang="en-US" sz="1800" dirty="0" smtClean="0"/>
              <a:t>20/04/2023</a:t>
            </a:r>
            <a:br>
              <a:rPr lang="en-US" sz="1800" dirty="0" smtClean="0"/>
            </a:br>
            <a:r>
              <a:rPr lang="en-US" sz="1800" dirty="0" smtClean="0">
                <a:hlinkClick r:id="rId2"/>
              </a:rPr>
              <a:t>ADTC meeting</a:t>
            </a:r>
            <a:endParaRPr lang="en-US" sz="1800" dirty="0" smtClean="0"/>
          </a:p>
          <a:p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EDMS 2884418 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54778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BA99F-810B-23D4-5104-0DD51A351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5AE69-D568-A9F9-87E9-B6BA9C49F6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46EE88-84AB-AD67-A735-F6A4039A3D7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778072" y="6357706"/>
            <a:ext cx="345281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Radiological control of materials transferred from the experimental areas of b.193 to b.393</a:t>
            </a:r>
            <a:r>
              <a:rPr lang="en-GB" dirty="0" smtClean="0"/>
              <a:t> </a:t>
            </a:r>
            <a:r>
              <a:rPr lang="en-GB" dirty="0"/>
              <a:t>| EDMS </a:t>
            </a:r>
            <a:r>
              <a:rPr lang="en-US" dirty="0"/>
              <a:t>2884418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A0B352-784B-6681-E56A-C33038545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120" y="0"/>
            <a:ext cx="10515600" cy="1325563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1062" y="1586575"/>
            <a:ext cx="667982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Up to now, the memorandum </a:t>
            </a:r>
            <a:r>
              <a:rPr lang="en-GB" sz="1600" dirty="0"/>
              <a:t>“Radiological control of material transferred from bldg. 193 to bldg. 393” </a:t>
            </a:r>
            <a:r>
              <a:rPr lang="en-GB" sz="1600" dirty="0" smtClean="0"/>
              <a:t>issued by DI-SO </a:t>
            </a:r>
            <a:r>
              <a:rPr lang="en-GB" sz="1600" dirty="0"/>
              <a:t>/ </a:t>
            </a:r>
            <a:r>
              <a:rPr lang="en-GB" sz="1600" dirty="0" smtClean="0"/>
              <a:t>2016-11 </a:t>
            </a:r>
            <a:r>
              <a:rPr lang="en-GB" sz="1600" dirty="0"/>
              <a:t>on 30/05/2017</a:t>
            </a:r>
            <a:r>
              <a:rPr lang="en-GB" sz="1600" dirty="0" smtClean="0"/>
              <a:t> (</a:t>
            </a:r>
            <a:r>
              <a:rPr lang="en-GB" sz="1600" dirty="0" smtClean="0">
                <a:hlinkClick r:id="rId2"/>
              </a:rPr>
              <a:t>EDMS 1811515</a:t>
            </a:r>
            <a:r>
              <a:rPr lang="en-GB" sz="1600" dirty="0" smtClean="0"/>
              <a:t>) was in place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According to this procedure any equipment transferred from b.193 to b.393 had to be controlled with a material control detector (</a:t>
            </a:r>
            <a:r>
              <a:rPr lang="en-US" sz="1600" dirty="0" err="1" smtClean="0"/>
              <a:t>picomur</a:t>
            </a:r>
            <a:r>
              <a:rPr lang="en-US" sz="1600" dirty="0" smtClean="0"/>
              <a:t>) to verify the absence of activation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Legal exemption limits for radioactive isotopes were significantly reduced for many isotopes in recent years (not only at CERN), e.g. factor 100 for Mn-54 and a factor 30 for Na-22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Therefore, the verification with a </a:t>
            </a:r>
            <a:r>
              <a:rPr lang="en-US" sz="1600" dirty="0" err="1" smtClean="0"/>
              <a:t>picomur</a:t>
            </a:r>
            <a:r>
              <a:rPr lang="en-US" sz="1600" dirty="0" smtClean="0"/>
              <a:t> cannot simply be applied anymore and instead other requirements have to used </a:t>
            </a:r>
            <a:r>
              <a:rPr lang="en-US" sz="1600" smtClean="0"/>
              <a:t>(see next </a:t>
            </a:r>
            <a:r>
              <a:rPr lang="en-US" sz="1600" dirty="0" smtClean="0"/>
              <a:t>slide)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However, under </a:t>
            </a:r>
            <a:r>
              <a:rPr lang="en-GB" sz="1600" dirty="0"/>
              <a:t>given conditions materials from the AD experimental areas are subject to global radiological control in accordance with the procedure for “Radiological Control of Material from CERN’s Radiation Areas” (</a:t>
            </a:r>
            <a:r>
              <a:rPr lang="en-GB" sz="1600" u="sng" dirty="0">
                <a:hlinkClick r:id="rId3"/>
              </a:rPr>
              <a:t>EDMS 942171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339" y="1258951"/>
            <a:ext cx="3231009" cy="45764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8670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BA99F-810B-23D4-5104-0DD51A351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5AE69-D568-A9F9-87E9-B6BA9C49F6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46EE88-84AB-AD67-A735-F6A4039A3D7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778072" y="6357706"/>
            <a:ext cx="345281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Radiological control of materials transferred from the experimental areas of b.193 to b.393</a:t>
            </a:r>
            <a:r>
              <a:rPr lang="en-GB" dirty="0" smtClean="0"/>
              <a:t> </a:t>
            </a:r>
            <a:r>
              <a:rPr lang="en-GB" dirty="0"/>
              <a:t>| EDMS </a:t>
            </a:r>
            <a:r>
              <a:rPr lang="en-US" dirty="0"/>
              <a:t>2884418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A0B352-784B-6681-E56A-C33038545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120" y="0"/>
            <a:ext cx="10515600" cy="1325563"/>
          </a:xfrm>
        </p:spPr>
        <p:txBody>
          <a:bodyPr/>
          <a:lstStyle/>
          <a:p>
            <a:r>
              <a:rPr lang="en-US" dirty="0" smtClean="0"/>
              <a:t>Global radiological control at 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1062" y="1586575"/>
            <a:ext cx="11305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The materials falling under the global radiological control category must </a:t>
            </a:r>
            <a:r>
              <a:rPr lang="en-GB" dirty="0" smtClean="0"/>
              <a:t>fulfil </a:t>
            </a:r>
            <a:r>
              <a:rPr lang="en-GB" dirty="0"/>
              <a:t>all of the following conditions:</a:t>
            </a:r>
            <a:endParaRPr lang="en-GB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01573"/>
              </p:ext>
            </p:extLst>
          </p:nvPr>
        </p:nvGraphicFramePr>
        <p:xfrm>
          <a:off x="978010" y="2074181"/>
          <a:ext cx="6469380" cy="2103120"/>
        </p:xfrm>
        <a:graphic>
          <a:graphicData uri="http://schemas.openxmlformats.org/drawingml/2006/table">
            <a:tbl>
              <a:tblPr firstRow="1" firstCol="1" bandRow="1"/>
              <a:tblGrid>
                <a:gridCol w="1477645">
                  <a:extLst>
                    <a:ext uri="{9D8B030D-6E8A-4147-A177-3AD203B41FA5}">
                      <a16:colId xmlns:a16="http://schemas.microsoft.com/office/drawing/2014/main" val="2625872978"/>
                    </a:ext>
                  </a:extLst>
                </a:gridCol>
                <a:gridCol w="1247775">
                  <a:extLst>
                    <a:ext uri="{9D8B030D-6E8A-4147-A177-3AD203B41FA5}">
                      <a16:colId xmlns:a16="http://schemas.microsoft.com/office/drawing/2014/main" val="2713026627"/>
                    </a:ext>
                  </a:extLst>
                </a:gridCol>
                <a:gridCol w="1247775">
                  <a:extLst>
                    <a:ext uri="{9D8B030D-6E8A-4147-A177-3AD203B41FA5}">
                      <a16:colId xmlns:a16="http://schemas.microsoft.com/office/drawing/2014/main" val="502434715"/>
                    </a:ext>
                  </a:extLst>
                </a:gridCol>
                <a:gridCol w="1247775">
                  <a:extLst>
                    <a:ext uri="{9D8B030D-6E8A-4147-A177-3AD203B41FA5}">
                      <a16:colId xmlns:a16="http://schemas.microsoft.com/office/drawing/2014/main" val="7127978"/>
                    </a:ext>
                  </a:extLst>
                </a:gridCol>
                <a:gridCol w="1248410">
                  <a:extLst>
                    <a:ext uri="{9D8B030D-6E8A-4147-A177-3AD203B41FA5}">
                      <a16:colId xmlns:a16="http://schemas.microsoft.com/office/drawing/2014/main" val="17679215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b="1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Material type</a:t>
                      </a:r>
                      <a:endParaRPr lang="en-GB" sz="120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b="1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Antiproton beam intensity</a:t>
                      </a:r>
                      <a:endParaRPr lang="en-GB" sz="120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b="1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Cool-down after beam operation</a:t>
                      </a:r>
                      <a:endParaRPr lang="en-GB" sz="120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b="1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Distance to annihilation point</a:t>
                      </a:r>
                      <a:endParaRPr lang="en-GB" sz="120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b="1" dirty="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Distance to non-loss </a:t>
                      </a:r>
                      <a:r>
                        <a:rPr lang="en-GB" sz="1200" b="1" dirty="0" smtClean="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point</a:t>
                      </a:r>
                      <a:r>
                        <a:rPr lang="en-GB" sz="1200" b="1" baseline="30000" dirty="0" smtClean="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dirty="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69665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Aluminum, copper, stainless steel, concrete, titanium, electronics PCB</a:t>
                      </a:r>
                      <a:endParaRPr lang="en-GB" sz="120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&lt; 2.5E+05 </a:t>
                      </a:r>
                      <a:r>
                        <a:rPr lang="en-GB" sz="1200" dirty="0" err="1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pbar</a:t>
                      </a:r>
                      <a:r>
                        <a:rPr lang="en-GB" sz="1200" dirty="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/s</a:t>
                      </a:r>
                      <a:endParaRPr lang="en-GB" sz="1200" dirty="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 (e.g. &lt; 2.5E+07 </a:t>
                      </a:r>
                      <a:r>
                        <a:rPr lang="en-GB" sz="1200" dirty="0" err="1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pbar</a:t>
                      </a:r>
                      <a:r>
                        <a:rPr lang="en-GB" sz="1200" dirty="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 per 100 s cycle)</a:t>
                      </a:r>
                      <a:endParaRPr lang="en-GB" sz="1200" dirty="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≥ 12 hours</a:t>
                      </a:r>
                      <a:endParaRPr lang="en-GB" sz="1200" dirty="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≥ 40 cm</a:t>
                      </a:r>
                      <a:endParaRPr lang="en-GB" sz="120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≥ 15 cm</a:t>
                      </a:r>
                      <a:endParaRPr lang="en-GB" sz="120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8200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Unknown or highly complex material compositions</a:t>
                      </a:r>
                      <a:endParaRPr lang="en-GB" sz="120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≥ 65 cm</a:t>
                      </a:r>
                      <a:endParaRPr lang="en-GB" sz="120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solidFill>
                            <a:srgbClr val="161616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≥ 25 cm</a:t>
                      </a:r>
                      <a:r>
                        <a:rPr lang="en-US" sz="80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7507824"/>
                  </a:ext>
                </a:extLst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7595246" y="3761803"/>
            <a:ext cx="406789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 smtClean="0">
                <a:solidFill>
                  <a:schemeClr val="bg2">
                    <a:lumMod val="10000"/>
                  </a:schemeClr>
                </a:solidFill>
              </a:rPr>
              <a:t>1. A </a:t>
            </a:r>
            <a:r>
              <a:rPr lang="en-US" altLang="ja-JP" sz="1050" dirty="0">
                <a:solidFill>
                  <a:schemeClr val="bg2">
                    <a:lumMod val="10000"/>
                  </a:schemeClr>
                </a:solidFill>
              </a:rPr>
              <a:t>“non-loss point” is defined as a point where on average less than 10% of the beam intensity is lost (EDMS 1863646</a:t>
            </a:r>
            <a:r>
              <a:rPr lang="en-US" altLang="ja-JP" sz="1050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GB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80249" y="4414507"/>
            <a:ext cx="108354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The given conditions are based on: </a:t>
            </a:r>
          </a:p>
          <a:p>
            <a:pPr marL="538163" indent="-357188">
              <a:spcAft>
                <a:spcPts val="600"/>
              </a:spcAft>
            </a:pPr>
            <a:r>
              <a:rPr lang="en-GB" dirty="0"/>
              <a:t>1)  calculations and estimates obtained from simulation tools and codes (C. </a:t>
            </a:r>
            <a:r>
              <a:rPr lang="en-GB" dirty="0" err="1"/>
              <a:t>Theis</a:t>
            </a:r>
            <a:r>
              <a:rPr lang="en-GB" dirty="0"/>
              <a:t>, “Activation zoning of the AD experimental areas in view of the new Swiss LL limits (2018)”, EDMS 1863646),</a:t>
            </a:r>
          </a:p>
          <a:p>
            <a:pPr marL="538163" indent="-357188">
              <a:spcAft>
                <a:spcPts val="600"/>
              </a:spcAft>
            </a:pPr>
            <a:r>
              <a:rPr lang="en-GB" dirty="0"/>
              <a:t>2)  </a:t>
            </a:r>
            <a:r>
              <a:rPr lang="en-GB" dirty="0" smtClean="0"/>
              <a:t>the </a:t>
            </a:r>
            <a:r>
              <a:rPr lang="en-GB" dirty="0"/>
              <a:t>return on operating experience from measurements made on equipment coming from the AD experimental </a:t>
            </a:r>
            <a:r>
              <a:rPr lang="en-GB" dirty="0" smtClean="0"/>
              <a:t>areas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7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BA99F-810B-23D4-5104-0DD51A351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19/04/2023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5AE69-D568-A9F9-87E9-B6BA9C49F6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46EE88-84AB-AD67-A735-F6A4039A3D7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778072" y="6357706"/>
            <a:ext cx="345281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Radiological control of materials transferred from the experimental areas of b.193 to b.393</a:t>
            </a:r>
            <a:r>
              <a:rPr lang="en-GB" dirty="0" smtClean="0"/>
              <a:t> </a:t>
            </a:r>
            <a:r>
              <a:rPr lang="en-GB" dirty="0"/>
              <a:t>| EDMS </a:t>
            </a:r>
            <a:r>
              <a:rPr lang="en-US" dirty="0"/>
              <a:t>2884418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A0B352-784B-6681-E56A-C33038545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120" y="0"/>
            <a:ext cx="10515600" cy="1325563"/>
          </a:xfrm>
        </p:spPr>
        <p:txBody>
          <a:bodyPr/>
          <a:lstStyle/>
          <a:p>
            <a:r>
              <a:rPr lang="en-US" dirty="0" smtClean="0"/>
              <a:t>New procedure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8673" y="1768244"/>
            <a:ext cx="113058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 new procedure for transfer of equipment from the experimental areas of b.193 to b.393 will </a:t>
            </a:r>
            <a:r>
              <a:rPr lang="en-US" sz="1600" dirty="0"/>
              <a:t>soon </a:t>
            </a:r>
            <a:r>
              <a:rPr lang="en-US" sz="1600" dirty="0" smtClean="0"/>
              <a:t>come in place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According to this procedure, </a:t>
            </a:r>
            <a:r>
              <a:rPr lang="en-GB" sz="1600" dirty="0"/>
              <a:t>equipment fulfilling the </a:t>
            </a:r>
            <a:r>
              <a:rPr lang="en-GB" sz="1600" dirty="0" smtClean="0"/>
              <a:t>global radiological control conditions (slide 4) </a:t>
            </a:r>
            <a:r>
              <a:rPr lang="en-GB" sz="1600" dirty="0"/>
              <a:t>will no longer be subject to mandatory radiological “self-checks” by their owner as long as it is </a:t>
            </a:r>
            <a:r>
              <a:rPr lang="en-GB" sz="1600" b="1" u="sng" dirty="0"/>
              <a:t>only</a:t>
            </a:r>
            <a:r>
              <a:rPr lang="en-GB" sz="1600" dirty="0"/>
              <a:t> transferred to </a:t>
            </a:r>
            <a:r>
              <a:rPr lang="en-GB" sz="1600" dirty="0" smtClean="0"/>
              <a:t>B.393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In </a:t>
            </a:r>
            <a:r>
              <a:rPr lang="en-GB" sz="1600" dirty="0"/>
              <a:t>case the equipment does </a:t>
            </a:r>
            <a:r>
              <a:rPr lang="en-GB" sz="1600" b="1" dirty="0"/>
              <a:t>not </a:t>
            </a:r>
            <a:r>
              <a:rPr lang="en-GB" sz="1600" b="1" dirty="0" smtClean="0"/>
              <a:t>fulfil </a:t>
            </a:r>
            <a:r>
              <a:rPr lang="en-GB" sz="1600" dirty="0"/>
              <a:t>the conditions or it is </a:t>
            </a:r>
            <a:r>
              <a:rPr lang="en-GB" sz="1600" b="1" dirty="0"/>
              <a:t>transferred outside of B.393 or B.193</a:t>
            </a:r>
            <a:r>
              <a:rPr lang="en-GB" sz="1600" dirty="0"/>
              <a:t>, the owner </a:t>
            </a:r>
            <a:r>
              <a:rPr lang="en-GB" sz="1600" b="1" dirty="0"/>
              <a:t>must request, </a:t>
            </a:r>
            <a:r>
              <a:rPr lang="en-GB" sz="1600" dirty="0"/>
              <a:t>via the </a:t>
            </a:r>
            <a:r>
              <a:rPr lang="en-GB" sz="1600" b="1" dirty="0"/>
              <a:t>TREC </a:t>
            </a:r>
            <a:r>
              <a:rPr lang="en-GB" sz="1600" dirty="0"/>
              <a:t>system</a:t>
            </a:r>
            <a:r>
              <a:rPr lang="en-GB" sz="1600" b="1" dirty="0"/>
              <a:t>, </a:t>
            </a:r>
            <a:r>
              <a:rPr lang="en-GB" sz="1600" dirty="0"/>
              <a:t>that the </a:t>
            </a:r>
            <a:r>
              <a:rPr lang="en-GB" sz="1600" b="1" dirty="0"/>
              <a:t>equipment is measured </a:t>
            </a:r>
            <a:r>
              <a:rPr lang="en-GB" sz="1600" dirty="0"/>
              <a:t>by the </a:t>
            </a:r>
            <a:r>
              <a:rPr lang="en-GB" sz="1600" b="1" dirty="0" smtClean="0"/>
              <a:t>RP group</a:t>
            </a:r>
            <a:endParaRPr lang="en-GB" sz="1600" dirty="0"/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Following </a:t>
            </a:r>
            <a:r>
              <a:rPr lang="en-GB" sz="1600" dirty="0"/>
              <a:t>these new instructions, the wall-mounted PCM detectors (see Figure 1) located at B.393, and previously used by equipment owners to conduct radiological checks of their equipment, will be </a:t>
            </a:r>
            <a:r>
              <a:rPr lang="en-GB" sz="1600" dirty="0" smtClean="0"/>
              <a:t>removed as soon as the new procedure is released</a:t>
            </a:r>
            <a:endParaRPr lang="en-GB" sz="1600" dirty="0"/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new procedure will soon be put into effect with the release of a memorandum that will be shared with the AD Users, EP Safety office, TSO</a:t>
            </a:r>
            <a:r>
              <a:rPr lang="en-US" sz="1600" dirty="0"/>
              <a:t> </a:t>
            </a:r>
            <a:r>
              <a:rPr lang="en-US" sz="1600" dirty="0" smtClean="0"/>
              <a:t>and BE-OP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4820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39EFF58-88C6-4716-A535-6606C0785EA4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58824E5-49BB-4FA1-A8C3-01B1490630A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HSE_RP_PPTTemplate</Template>
  <TotalTime>240</TotalTime>
  <Words>596</Words>
  <Application>Microsoft Office PowerPoint</Application>
  <PresentationFormat>Widescreen</PresentationFormat>
  <Paragraphs>47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MS PGothic</vt:lpstr>
      <vt:lpstr>MS PGothic</vt:lpstr>
      <vt:lpstr>Arial</vt:lpstr>
      <vt:lpstr>Calibri</vt:lpstr>
      <vt:lpstr>Calibri Light</vt:lpstr>
      <vt:lpstr>Times New Roman</vt:lpstr>
      <vt:lpstr>CERNCorporate16-9</vt:lpstr>
      <vt:lpstr>End Slides</vt:lpstr>
      <vt:lpstr>PowerPoint Presentation</vt:lpstr>
      <vt:lpstr>Radiological control of materials transferred from the experimental areas of b.193 to b.393</vt:lpstr>
      <vt:lpstr>Introduction</vt:lpstr>
      <vt:lpstr>Global radiological control at AD</vt:lpstr>
      <vt:lpstr>New procedure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Frederic Aberle</dc:creator>
  <cp:lastModifiedBy>Claudia Christina Strabel</cp:lastModifiedBy>
  <cp:revision>20</cp:revision>
  <dcterms:created xsi:type="dcterms:W3CDTF">2023-04-12T14:43:33Z</dcterms:created>
  <dcterms:modified xsi:type="dcterms:W3CDTF">2023-04-19T13:52:49Z</dcterms:modified>
</cp:coreProperties>
</file>