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797675" cy="99282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0" roundtripDataSignature="AMtx7mhhncYqnHs6QH+TjC9LaB/WQL/K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25261B-DE0C-4BA9-9B8C-1C1BDB95685A}">
  <a:tblStyle styleId="{6925261B-DE0C-4BA9-9B8C-1C1BDB95685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9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0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08bac7708f_1_6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08bac7708f_1_6:notes"/>
          <p:cNvSpPr txBox="1"/>
          <p:nvPr>
            <p:ph idx="1" type="body"/>
          </p:nvPr>
        </p:nvSpPr>
        <p:spPr>
          <a:xfrm>
            <a:off x="679450" y="4716463"/>
            <a:ext cx="54387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208bac7708f_1_6:notes"/>
          <p:cNvSpPr txBox="1"/>
          <p:nvPr>
            <p:ph idx="12" type="sldNum"/>
          </p:nvPr>
        </p:nvSpPr>
        <p:spPr>
          <a:xfrm>
            <a:off x="3849688" y="9429750"/>
            <a:ext cx="29463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0f478ba21e_1_7:notes"/>
          <p:cNvSpPr txBox="1"/>
          <p:nvPr>
            <p:ph idx="1" type="body"/>
          </p:nvPr>
        </p:nvSpPr>
        <p:spPr>
          <a:xfrm>
            <a:off x="679450" y="4716463"/>
            <a:ext cx="54387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20f478ba21e_1_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>
  <p:cSld name="Úvodní sníme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4"/>
          <p:cNvPicPr preferRelativeResize="0"/>
          <p:nvPr/>
        </p:nvPicPr>
        <p:blipFill rotWithShape="1">
          <a:blip r:embed="rId2">
            <a:alphaModFix amt="15000"/>
          </a:blip>
          <a:srcRect b="0" l="0" r="0" t="0"/>
          <a:stretch/>
        </p:blipFill>
        <p:spPr>
          <a:xfrm>
            <a:off x="0" y="0"/>
            <a:ext cx="9144000" cy="6860776"/>
          </a:xfrm>
          <a:prstGeom prst="rect">
            <a:avLst/>
          </a:prstGeom>
          <a:noFill/>
          <a:ln>
            <a:noFill/>
          </a:ln>
          <a:effectLst>
            <a:outerShdw sx="1000" rotWithShape="0" algn="ctr" sy="1000">
              <a:srgbClr val="000000"/>
            </a:outerShdw>
          </a:effectLst>
        </p:spPr>
      </p:pic>
      <p:sp>
        <p:nvSpPr>
          <p:cNvPr id="16" name="Google Shape;16;p14"/>
          <p:cNvSpPr txBox="1"/>
          <p:nvPr>
            <p:ph type="ctrTitle"/>
          </p:nvPr>
        </p:nvSpPr>
        <p:spPr>
          <a:xfrm>
            <a:off x="611560" y="1834084"/>
            <a:ext cx="7772400" cy="7350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/>
        </p:nvSpPr>
        <p:spPr>
          <a:xfrm>
            <a:off x="3707904" y="20244"/>
            <a:ext cx="6516862" cy="932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enter of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pplied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hysics and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dvanced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etection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ystems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Faculty of Nuclear Sciences and Physical Engineering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Czech Technical University in Prague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00" u="none" cap="none" strike="noStrik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4100" u="none" cap="none" strike="noStrik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, company name&#10;&#10;Description automatically generated" id="18" name="Google Shape;1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79480"/>
            <a:ext cx="1263595" cy="115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4"/>
          <p:cNvSpPr txBox="1"/>
          <p:nvPr/>
        </p:nvSpPr>
        <p:spPr>
          <a:xfrm>
            <a:off x="2123728" y="6338848"/>
            <a:ext cx="5577367" cy="365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18th Trento Workshop on Advanced Silicon Radiation Detectors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00" u="none" cap="none" strike="noStrik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4100" u="none" cap="none" strike="noStrik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4"/>
          <p:cNvSpPr txBox="1"/>
          <p:nvPr/>
        </p:nvSpPr>
        <p:spPr>
          <a:xfrm>
            <a:off x="685800" y="4360506"/>
            <a:ext cx="7772400" cy="365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00" u="none" cap="none" strike="noStrik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4100" u="none" cap="none" strike="noStrik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4"/>
          <p:cNvSpPr txBox="1"/>
          <p:nvPr/>
        </p:nvSpPr>
        <p:spPr>
          <a:xfrm>
            <a:off x="2771800" y="4574665"/>
            <a:ext cx="7772400" cy="69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E-mail: pavel.vancura@fjfi.cvut.cz</a:t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4"/>
          <p:cNvSpPr/>
          <p:nvPr/>
        </p:nvSpPr>
        <p:spPr>
          <a:xfrm>
            <a:off x="313323" y="2714235"/>
            <a:ext cx="8368874" cy="145451"/>
          </a:xfrm>
          <a:prstGeom prst="rect">
            <a:avLst/>
          </a:prstGeom>
          <a:solidFill>
            <a:srgbClr val="00429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311807" y="139139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72400" y="97096"/>
            <a:ext cx="752101" cy="687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části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1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2" name="Google Shape;42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1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1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1" name="Google Shape;5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uze nadpis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2" name="Google Shape;62;p2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3" name="Google Shape;63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2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0" name="Google Shape;70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Relationship Id="rId4" Type="http://schemas.openxmlformats.org/officeDocument/2006/relationships/image" Target="../media/image42.png"/><Relationship Id="rId5" Type="http://schemas.openxmlformats.org/officeDocument/2006/relationships/image" Target="../media/image4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jpg"/><Relationship Id="rId4" Type="http://schemas.openxmlformats.org/officeDocument/2006/relationships/image" Target="../media/image4.jpg"/><Relationship Id="rId5" Type="http://schemas.openxmlformats.org/officeDocument/2006/relationships/image" Target="../media/image7.jpg"/><Relationship Id="rId6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31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Relationship Id="rId4" Type="http://schemas.openxmlformats.org/officeDocument/2006/relationships/image" Target="../media/image20.png"/><Relationship Id="rId5" Type="http://schemas.openxmlformats.org/officeDocument/2006/relationships/image" Target="../media/image6.png"/><Relationship Id="rId6" Type="http://schemas.openxmlformats.org/officeDocument/2006/relationships/image" Target="../media/image8.png"/><Relationship Id="rId7" Type="http://schemas.openxmlformats.org/officeDocument/2006/relationships/image" Target="../media/image3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4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43.pn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png"/><Relationship Id="rId10" Type="http://schemas.openxmlformats.org/officeDocument/2006/relationships/image" Target="../media/image19.png"/><Relationship Id="rId13" Type="http://schemas.openxmlformats.org/officeDocument/2006/relationships/image" Target="../media/image25.png"/><Relationship Id="rId1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Relationship Id="rId9" Type="http://schemas.openxmlformats.org/officeDocument/2006/relationships/image" Target="../media/image15.png"/><Relationship Id="rId15" Type="http://schemas.openxmlformats.org/officeDocument/2006/relationships/image" Target="../media/image22.png"/><Relationship Id="rId14" Type="http://schemas.openxmlformats.org/officeDocument/2006/relationships/image" Target="../media/image38.png"/><Relationship Id="rId17" Type="http://schemas.openxmlformats.org/officeDocument/2006/relationships/image" Target="../media/image26.png"/><Relationship Id="rId16" Type="http://schemas.openxmlformats.org/officeDocument/2006/relationships/image" Target="../media/image27.png"/><Relationship Id="rId5" Type="http://schemas.openxmlformats.org/officeDocument/2006/relationships/image" Target="../media/image32.png"/><Relationship Id="rId19" Type="http://schemas.openxmlformats.org/officeDocument/2006/relationships/image" Target="../media/image35.png"/><Relationship Id="rId6" Type="http://schemas.openxmlformats.org/officeDocument/2006/relationships/image" Target="../media/image18.png"/><Relationship Id="rId18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ctrTitle"/>
          </p:nvPr>
        </p:nvSpPr>
        <p:spPr>
          <a:xfrm>
            <a:off x="611560" y="1916832"/>
            <a:ext cx="7772400" cy="7350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2"/>
                </a:solidFill>
              </a:rPr>
              <a:t>SpacePix3</a:t>
            </a:r>
            <a:endParaRPr sz="4800">
              <a:solidFill>
                <a:schemeClr val="dk2"/>
              </a:solidFill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685800" y="2915267"/>
            <a:ext cx="7772400" cy="735077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rgbClr val="938953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 MAPS detector for space radiation monitoring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 flipH="1">
            <a:off x="1149388" y="3985710"/>
            <a:ext cx="66967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P. Vančura</a:t>
            </a:r>
            <a:r>
              <a:rPr b="0" i="0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J. Gečnuk, Z. Janoška, J. Jirsa, V. Kafka, A. Kostina, D. Lednický,  M. Marčišovská, M. Marčišovský, L. Tomášek, P. Staněk, P. Švihra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LVICE</a:t>
            </a:r>
            <a:r>
              <a:rPr b="1" baseline="30000" i="0" lang="en-US" sz="2000" u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1" i="0" lang="en-US" sz="2000" u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  –  Lunar Vicinity Complex Environmental Explorer</a:t>
            </a:r>
            <a:endParaRPr b="1" sz="2000">
              <a:solidFill>
                <a:schemeClr val="dk2"/>
              </a:solidFill>
            </a:endParaRPr>
          </a:p>
        </p:txBody>
      </p:sp>
      <p:sp>
        <p:nvSpPr>
          <p:cNvPr id="227" name="Google Shape;227;p9"/>
          <p:cNvSpPr txBox="1"/>
          <p:nvPr>
            <p:ph idx="12" type="sldNum"/>
          </p:nvPr>
        </p:nvSpPr>
        <p:spPr>
          <a:xfrm>
            <a:off x="6457528" y="633487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8" name="Google Shape;22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3881972"/>
            <a:ext cx="3960440" cy="281424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9"/>
          <p:cNvSpPr txBox="1"/>
          <p:nvPr/>
        </p:nvSpPr>
        <p:spPr>
          <a:xfrm>
            <a:off x="107504" y="601780"/>
            <a:ext cx="45720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Dimensions: 55</a:t>
            </a:r>
            <a:r>
              <a:rPr lang="en-US" sz="1600"/>
              <a:t>×</a:t>
            </a: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55</a:t>
            </a:r>
            <a:r>
              <a:rPr lang="en-US" sz="1600">
                <a:solidFill>
                  <a:schemeClr val="dk1"/>
                </a:solidFill>
              </a:rPr>
              <a:t>×</a:t>
            </a: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cm</a:t>
            </a:r>
            <a:r>
              <a:rPr b="0" baseline="3000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 compact state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Weight: ≅ 50 kg dry, 100 kg wet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1500 m/s 𝚫v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b="1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Launch in 2027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1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Mission brief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6D9EEB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6D9EEB"/>
                </a:solidFill>
                <a:latin typeface="Arial"/>
                <a:ea typeface="Arial"/>
                <a:cs typeface="Arial"/>
                <a:sym typeface="Arial"/>
              </a:rPr>
              <a:t>Launch to GTO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TLI and lunar ballistic capture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FFD966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1 year on LEEO to study Lunar wake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Transfer to DRO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 year study of Kordylewski clouds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600"/>
              <a:buFont typeface="Noto Sans Symbols"/>
              <a:buChar char="▪"/>
            </a:pPr>
            <a:r>
              <a:rPr b="0" i="0" lang="en-US" sz="1600" u="none" strike="noStrike">
                <a:solidFill>
                  <a:srgbClr val="9900FF"/>
                </a:solidFill>
                <a:latin typeface="Arial"/>
                <a:ea typeface="Arial"/>
                <a:cs typeface="Arial"/>
                <a:sym typeface="Arial"/>
              </a:rPr>
              <a:t>Disposal to heliocentric orbit</a:t>
            </a:r>
            <a:endParaRPr/>
          </a:p>
        </p:txBody>
      </p:sp>
      <p:pic>
        <p:nvPicPr>
          <p:cNvPr id="230" name="Google Shape;23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41354" y="1561330"/>
            <a:ext cx="819259" cy="81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05518" y="981435"/>
            <a:ext cx="4645536" cy="261311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9"/>
          <p:cNvSpPr/>
          <p:nvPr/>
        </p:nvSpPr>
        <p:spPr>
          <a:xfrm>
            <a:off x="5436096" y="939862"/>
            <a:ext cx="1160400" cy="576000"/>
          </a:xfrm>
          <a:prstGeom prst="wedgeRoundRectCallout">
            <a:avLst>
              <a:gd fmla="val -11896" name="adj1"/>
              <a:gd fmla="val 75591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electric antennas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9"/>
          <p:cNvSpPr/>
          <p:nvPr/>
        </p:nvSpPr>
        <p:spPr>
          <a:xfrm>
            <a:off x="7619964" y="1231092"/>
            <a:ext cx="1160400" cy="576000"/>
          </a:xfrm>
          <a:prstGeom prst="wedgeRoundRectCallout">
            <a:avLst>
              <a:gd fmla="val -124823" name="adj1"/>
              <a:gd fmla="val 103410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Faraday cup analyser</a:t>
            </a:r>
            <a:endParaRPr/>
          </a:p>
        </p:txBody>
      </p:sp>
      <p:sp>
        <p:nvSpPr>
          <p:cNvPr id="234" name="Google Shape;234;p9"/>
          <p:cNvSpPr/>
          <p:nvPr/>
        </p:nvSpPr>
        <p:spPr>
          <a:xfrm>
            <a:off x="7664152" y="2285256"/>
            <a:ext cx="1296000" cy="576000"/>
          </a:xfrm>
          <a:prstGeom prst="wedgeRoundRectCallout">
            <a:avLst>
              <a:gd fmla="val -109635" name="adj1"/>
              <a:gd fmla="val -7866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Monopropellant Fuel Tank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9"/>
          <p:cNvSpPr/>
          <p:nvPr/>
        </p:nvSpPr>
        <p:spPr>
          <a:xfrm>
            <a:off x="6164379" y="3391233"/>
            <a:ext cx="1296000" cy="576000"/>
          </a:xfrm>
          <a:prstGeom prst="wedgeRoundRectCallout">
            <a:avLst>
              <a:gd fmla="val -15814" name="adj1"/>
              <a:gd fmla="val -115869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Thrusters – main and altitude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9"/>
          <p:cNvSpPr/>
          <p:nvPr/>
        </p:nvSpPr>
        <p:spPr>
          <a:xfrm>
            <a:off x="6704947" y="617360"/>
            <a:ext cx="1296000" cy="576000"/>
          </a:xfrm>
          <a:prstGeom prst="wedgeRoundRectCallout">
            <a:avLst>
              <a:gd fmla="val -23270" name="adj1"/>
              <a:gd fmla="val 141048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Search coil magnetometer</a:t>
            </a:r>
            <a:endParaRPr/>
          </a:p>
        </p:txBody>
      </p:sp>
      <p:sp>
        <p:nvSpPr>
          <p:cNvPr id="237" name="Google Shape;237;p9"/>
          <p:cNvSpPr/>
          <p:nvPr/>
        </p:nvSpPr>
        <p:spPr>
          <a:xfrm>
            <a:off x="4572000" y="3378045"/>
            <a:ext cx="1296000" cy="576000"/>
          </a:xfrm>
          <a:prstGeom prst="wedgeRoundRectCallout">
            <a:avLst>
              <a:gd fmla="val 68553" name="adj1"/>
              <a:gd fmla="val -79868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Fluxgate magnetometer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9"/>
          <p:cNvSpPr/>
          <p:nvPr/>
        </p:nvSpPr>
        <p:spPr>
          <a:xfrm>
            <a:off x="4205518" y="2643383"/>
            <a:ext cx="1296000" cy="576000"/>
          </a:xfrm>
          <a:prstGeom prst="wedgeRoundRectCallout">
            <a:avLst>
              <a:gd fmla="val 107100" name="adj1"/>
              <a:gd fmla="val 15044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deployable booms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9"/>
          <p:cNvSpPr/>
          <p:nvPr/>
        </p:nvSpPr>
        <p:spPr>
          <a:xfrm>
            <a:off x="3977680" y="1710591"/>
            <a:ext cx="1296000" cy="576000"/>
          </a:xfrm>
          <a:prstGeom prst="wedgeRoundRectCallout">
            <a:avLst>
              <a:gd fmla="val 107100" name="adj1"/>
              <a:gd fmla="val 15044" name="adj2"/>
              <a:gd fmla="val 16667" name="adj3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deployable solar panels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9"/>
          <p:cNvSpPr txBox="1"/>
          <p:nvPr/>
        </p:nvSpPr>
        <p:spPr>
          <a:xfrm>
            <a:off x="4418947" y="3958172"/>
            <a:ext cx="4572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Solar wind study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Faraday Cup Analyzer - measurement of solar wind ion flux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Fluxgate magnetometer - precise vector measurement of the solar wind magnetic field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Search coil magnetometer - study of plasma turbulence at low frequencies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Electric antennae - study of plasma turbulence at high frequencies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AMR magnetometer - a secondary instrument for Fluxgate magnetometer calibration and measurement of CME events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Study of interplanetary dust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Foil dust detector (FDD) - study of micrometeoroid and dust fluxes in the Kordylewski clouds, based on several layers of PVDF piezoelectric foils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Piezoelectric dust detector (PDD) - a vibration detector on the spacecraft body to study impact of larger particles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Study of ionising radiation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PARDAL</a:t>
            </a:r>
            <a:r>
              <a:rPr b="0" baseline="3000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 composed of two parts: RADIVA (inorganic and plastic scintillators for photon and neutron measurements) and the </a:t>
            </a:r>
            <a:r>
              <a:rPr b="1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SXRM (SpacepiX Radiation Monitor, measuring properties of electrons, protons and heavy ions) based on developed Spacepix3 ASICs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Char char="▪"/>
            </a:pPr>
            <a:r>
              <a:rPr b="0" i="0" lang="en-US" sz="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SPACEDOS - a silicon LET spectrometer measuring energetic deposition of particles and their biological effects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Conclusions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246" name="Google Shape;246;p10"/>
          <p:cNvSpPr txBox="1"/>
          <p:nvPr>
            <p:ph idx="1" type="body"/>
          </p:nvPr>
        </p:nvSpPr>
        <p:spPr>
          <a:xfrm>
            <a:off x="215516" y="987963"/>
            <a:ext cx="8712967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/>
              <a:t>SpacePix3 is new MAPS detector for space radiation monitoring designed in 180 nm SOI process.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/>
              <a:t>Benefits of SpacePix3 detector are:</a:t>
            </a:r>
            <a:endParaRPr/>
          </a:p>
          <a:p>
            <a:pPr indent="-285750" lvl="1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</a:pPr>
            <a:r>
              <a:rPr lang="en-US" sz="1600"/>
              <a:t>low power consumption</a:t>
            </a:r>
            <a:endParaRPr/>
          </a:p>
          <a:p>
            <a:pPr indent="-285750" lvl="1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</a:pPr>
            <a:r>
              <a:rPr lang="en-US" sz="1600"/>
              <a:t>large signal range, 1-65 ke- pixel, up to 30 Me- backside. </a:t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/>
              <a:t>SpacePix2 is active detection element of Spacepix Radiation Monitor currently on orbit on VZLUSAT-2 cube-satellite. </a:t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1" lang="en-US" sz="2000"/>
              <a:t>Next mission</a:t>
            </a:r>
            <a:r>
              <a:rPr lang="en-US" sz="2000"/>
              <a:t>: The LVICE</a:t>
            </a:r>
            <a:r>
              <a:rPr baseline="30000" lang="en-US" sz="2000"/>
              <a:t>2</a:t>
            </a:r>
            <a:r>
              <a:rPr lang="en-US" sz="2000"/>
              <a:t> scientific satellite, manufactured entirely in the Czech Republic, will study the space environment around the Moon and at Lagrange's L4 point, from 2027.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1" lang="en-US" sz="2000">
                <a:latin typeface="Arial"/>
                <a:ea typeface="Arial"/>
                <a:cs typeface="Arial"/>
                <a:sym typeface="Arial"/>
              </a:rPr>
              <a:t>SpacePix3 and X-CHIP-04</a:t>
            </a:r>
            <a:r>
              <a:rPr b="1" i="0" lang="en-US" sz="2000" u="none" strike="noStrike">
                <a:latin typeface="Arial"/>
                <a:ea typeface="Arial"/>
                <a:cs typeface="Arial"/>
                <a:sym typeface="Arial"/>
              </a:rPr>
              <a:t> ASICs are available free of charge for non-commercial R&amp;D purposes.</a:t>
            </a:r>
            <a:endParaRPr b="1" sz="2000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247" name="Google Shape;24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08bac7708f_1_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4" name="Google Shape;254;g208bac7708f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208bac7708f_1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6138" y="1586313"/>
            <a:ext cx="6172200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References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261" name="Google Shape;261;p12"/>
          <p:cNvSpPr txBox="1"/>
          <p:nvPr>
            <p:ph idx="1" type="body"/>
          </p:nvPr>
        </p:nvSpPr>
        <p:spPr>
          <a:xfrm>
            <a:off x="215516" y="987963"/>
            <a:ext cx="8712967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[1] MARCISOVSKA, M., et al. TID and SEU testing of the novel X-CHIP-03 monolithic      pixel detector. </a:t>
            </a:r>
            <a:r>
              <a:rPr i="1" lang="en-US" sz="1800"/>
              <a:t>Journal of Instrumentation</a:t>
            </a:r>
            <a:r>
              <a:rPr lang="en-US" sz="1800"/>
              <a:t>, 2020, 15.01: C01043.</a:t>
            </a:r>
            <a:endParaRPr sz="1800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[2] </a:t>
            </a:r>
            <a:r>
              <a:rPr lang="en-US" sz="1800"/>
              <a:t>VANČURA, P., et al. A low power asynchronous column-parallel 10-bit analog to digital converter with a high input impedance. </a:t>
            </a:r>
            <a:r>
              <a:rPr i="1" lang="en-US" sz="1800"/>
              <a:t>Journal of Instrumentation</a:t>
            </a:r>
            <a:r>
              <a:rPr lang="en-US" sz="1800"/>
              <a:t>, 2022, 17.05: T05016.</a:t>
            </a:r>
            <a:endParaRPr sz="1800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[3] </a:t>
            </a:r>
            <a:r>
              <a:rPr lang="en-US" sz="1600"/>
              <a:t>VANČURA, P., et al. SpacePix2: SOI MAPS detector for space radiation monitoring. </a:t>
            </a:r>
            <a:r>
              <a:rPr i="1" lang="en-US" sz="1600"/>
              <a:t>Journal of Instrumentation</a:t>
            </a:r>
            <a:r>
              <a:rPr lang="en-US" sz="1600"/>
              <a:t>, 2023, 18.01: C01002.</a:t>
            </a:r>
            <a:endParaRPr sz="1600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262" name="Google Shape;262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Motivation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97" name="Google Shape;97;p2"/>
          <p:cNvSpPr txBox="1"/>
          <p:nvPr>
            <p:ph idx="1" type="body"/>
          </p:nvPr>
        </p:nvSpPr>
        <p:spPr>
          <a:xfrm>
            <a:off x="334224" y="83421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/>
              <a:t>Monitoring space radiation is important for:</a:t>
            </a:r>
            <a:endParaRPr sz="1000"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on-earth and space technological infrastructure (especially electronic systems)</a:t>
            </a:r>
            <a:endParaRPr sz="1400"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human health protection</a:t>
            </a:r>
            <a:endParaRPr sz="1400"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space radiation research</a:t>
            </a:r>
            <a:endParaRPr sz="1400"/>
          </a:p>
          <a:p>
            <a:pPr indent="0" lvl="1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/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/>
              <a:t>Detector has to be able to measure:</a:t>
            </a:r>
            <a:endParaRPr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flux variations</a:t>
            </a:r>
            <a:endParaRPr sz="1400"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linear energy transfer (LET), pattern recognition, particle identification</a:t>
            </a:r>
            <a:endParaRPr sz="1400"/>
          </a:p>
          <a:p>
            <a:pPr indent="0" lvl="1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/>
          </a:p>
          <a:p>
            <a:pPr indent="-28575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/>
              <a:t>Other important detector parameters for space:</a:t>
            </a:r>
            <a:endParaRPr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large dynamic range</a:t>
            </a:r>
            <a:endParaRPr sz="1400"/>
          </a:p>
          <a:p>
            <a:pPr indent="-285750" lvl="1" marL="74295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/>
              <a:t>low power consumption</a:t>
            </a:r>
            <a:endParaRPr sz="1400"/>
          </a:p>
          <a:p>
            <a:pPr indent="0" lvl="1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/>
          </a:p>
        </p:txBody>
      </p:sp>
      <p:sp>
        <p:nvSpPr>
          <p:cNvPr id="98" name="Google Shape;98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Development history of SpacePix detectors</a:t>
            </a:r>
            <a:endParaRPr/>
          </a:p>
        </p:txBody>
      </p:sp>
      <p:sp>
        <p:nvSpPr>
          <p:cNvPr id="104" name="Google Shape;104;p3"/>
          <p:cNvSpPr txBox="1"/>
          <p:nvPr/>
        </p:nvSpPr>
        <p:spPr>
          <a:xfrm flipH="1">
            <a:off x="107503" y="4452617"/>
            <a:ext cx="2133596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180 nm SOI CMOS process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1 - 10 ke</a:t>
            </a:r>
            <a:r>
              <a:rPr b="0" baseline="3000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signal range 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10-bit single-ended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column-parallel SAR 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ADCs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 X-ray imaging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3"/>
          <p:cNvSpPr/>
          <p:nvPr/>
        </p:nvSpPr>
        <p:spPr>
          <a:xfrm>
            <a:off x="395536" y="1301907"/>
            <a:ext cx="8064896" cy="36512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1700" r="1700" t="0"/>
          <a:stretch/>
        </p:blipFill>
        <p:spPr>
          <a:xfrm>
            <a:off x="343135" y="2181678"/>
            <a:ext cx="1688979" cy="1986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"/>
          <p:cNvPicPr preferRelativeResize="0"/>
          <p:nvPr/>
        </p:nvPicPr>
        <p:blipFill rotWithShape="1">
          <a:blip r:embed="rId4">
            <a:alphaModFix/>
          </a:blip>
          <a:srcRect b="1047" l="0" r="0" t="1047"/>
          <a:stretch/>
        </p:blipFill>
        <p:spPr>
          <a:xfrm>
            <a:off x="2551067" y="2177764"/>
            <a:ext cx="1766452" cy="1448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"/>
          <p:cNvPicPr preferRelativeResize="0"/>
          <p:nvPr/>
        </p:nvPicPr>
        <p:blipFill rotWithShape="1">
          <a:blip r:embed="rId5">
            <a:alphaModFix/>
          </a:blip>
          <a:srcRect b="0" l="8861" r="8861" t="0"/>
          <a:stretch/>
        </p:blipFill>
        <p:spPr>
          <a:xfrm>
            <a:off x="4879300" y="2103842"/>
            <a:ext cx="1688976" cy="2248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3"/>
          <p:cNvPicPr preferRelativeResize="0"/>
          <p:nvPr/>
        </p:nvPicPr>
        <p:blipFill rotWithShape="1">
          <a:blip r:embed="rId6">
            <a:alphaModFix/>
          </a:blip>
          <a:srcRect b="0" l="8250" r="8242" t="0"/>
          <a:stretch/>
        </p:blipFill>
        <p:spPr>
          <a:xfrm>
            <a:off x="6900941" y="2111839"/>
            <a:ext cx="1721585" cy="230788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3"/>
          <p:cNvSpPr txBox="1"/>
          <p:nvPr/>
        </p:nvSpPr>
        <p:spPr>
          <a:xfrm>
            <a:off x="838810" y="1727522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/>
          </a:p>
        </p:txBody>
      </p:sp>
      <p:sp>
        <p:nvSpPr>
          <p:cNvPr id="112" name="Google Shape;112;p3"/>
          <p:cNvSpPr txBox="1"/>
          <p:nvPr/>
        </p:nvSpPr>
        <p:spPr>
          <a:xfrm>
            <a:off x="3059832" y="1737732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5449410" y="1719146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2022</a:t>
            </a:r>
            <a:endParaRPr/>
          </a:p>
        </p:txBody>
      </p:sp>
      <p:sp>
        <p:nvSpPr>
          <p:cNvPr id="114" name="Google Shape;114;p3"/>
          <p:cNvSpPr txBox="1"/>
          <p:nvPr/>
        </p:nvSpPr>
        <p:spPr>
          <a:xfrm>
            <a:off x="7391538" y="1710628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2023</a:t>
            </a:r>
            <a:endParaRPr/>
          </a:p>
        </p:txBody>
      </p:sp>
      <p:sp>
        <p:nvSpPr>
          <p:cNvPr id="115" name="Google Shape;115;p3"/>
          <p:cNvSpPr txBox="1"/>
          <p:nvPr/>
        </p:nvSpPr>
        <p:spPr>
          <a:xfrm>
            <a:off x="575917" y="860710"/>
            <a:ext cx="12234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XCHIP-03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2764879" y="862700"/>
            <a:ext cx="13388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SpacePix1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5154457" y="851674"/>
            <a:ext cx="13388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SpacePix2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7096585" y="862700"/>
            <a:ext cx="13388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SpacePix3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 flipH="1">
            <a:off x="2242552" y="4452617"/>
            <a:ext cx="2133598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first SpacePix test chip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Extended dynamic range 1 ke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- 65 ke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baseline="30000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 – bit  asynchronous column-parallel SAR ADCs with differential architecture</a:t>
            </a:r>
            <a:endParaRPr/>
          </a:p>
        </p:txBody>
      </p:sp>
      <p:sp>
        <p:nvSpPr>
          <p:cNvPr id="120" name="Google Shape;120;p3"/>
          <p:cNvSpPr txBox="1"/>
          <p:nvPr/>
        </p:nvSpPr>
        <p:spPr>
          <a:xfrm flipH="1">
            <a:off x="4572000" y="4474094"/>
            <a:ext cx="2133598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Digitization signal from backside channel extending signal range up to 30 Me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– bit  asynchronous column-parallel SAR ADCs with differential architecture</a:t>
            </a:r>
            <a:endParaRPr/>
          </a:p>
        </p:txBody>
      </p:sp>
      <p:sp>
        <p:nvSpPr>
          <p:cNvPr id="121" name="Google Shape;121;p3"/>
          <p:cNvSpPr txBox="1"/>
          <p:nvPr/>
        </p:nvSpPr>
        <p:spPr>
          <a:xfrm flipH="1">
            <a:off x="6862008" y="4486619"/>
            <a:ext cx="2133598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Improved version of  SpacePix2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SAR ADC bugfix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-US" sz="14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feature: used defined data sampling at falling or rising edge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SOI 180 nm technology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127" name="Google Shape;127;p4"/>
          <p:cNvSpPr txBox="1"/>
          <p:nvPr/>
        </p:nvSpPr>
        <p:spPr>
          <a:xfrm>
            <a:off x="2241925" y="4458937"/>
            <a:ext cx="2762123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Hybrid detectors have sensor part and readout electronics separated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Absence of  sensor off-chip contact makes SOI process more reliable in space.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4206260" y="796259"/>
            <a:ext cx="48303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 part and readout electronics are integrated on the common substrate.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Particles are detected in handle wafer.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Depletion region is approximately 37 µm at bias voltage  -150 V.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 flip cross-section was found to be low compared to a bulk CMOS, TID threshold is 1.6 kGy [1] for dose rate 16.2 Gy/min.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Handle wafer thickness is 300 µm. We have done 50 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µm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thinning on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single wafer, untested so far.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023" y="692696"/>
            <a:ext cx="4017237" cy="3619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3508" y="4302541"/>
            <a:ext cx="1984133" cy="236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"/>
          <p:cNvSpPr txBox="1"/>
          <p:nvPr/>
        </p:nvSpPr>
        <p:spPr>
          <a:xfrm>
            <a:off x="2411760" y="6369266"/>
            <a:ext cx="584166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[1] MARCISOVSKA, M., et al. TID and SEU testing of the novel X-CHIP-03 monolithic pixel detector.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  Journal of Instrumentation</a:t>
            </a:r>
            <a:r>
              <a:rPr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, 2020.</a:t>
            </a:r>
            <a:endParaRPr/>
          </a:p>
        </p:txBody>
      </p:sp>
      <p:pic>
        <p:nvPicPr>
          <p:cNvPr id="133" name="Google Shape;133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18646" y="3381418"/>
            <a:ext cx="3771341" cy="2829650"/>
          </a:xfrm>
          <a:prstGeom prst="rect">
            <a:avLst/>
          </a:prstGeom>
          <a:noFill/>
          <a:ln>
            <a:noFill/>
          </a:ln>
          <a:effectLst>
            <a:outerShdw sx="1000" rotWithShape="0" algn="ctr" sy="1000">
              <a:srgbClr val="000000"/>
            </a:outerShdw>
          </a:effectLst>
        </p:spPr>
      </p:pic>
      <p:sp>
        <p:nvSpPr>
          <p:cNvPr id="134" name="Google Shape;134;p4"/>
          <p:cNvSpPr txBox="1"/>
          <p:nvPr/>
        </p:nvSpPr>
        <p:spPr>
          <a:xfrm>
            <a:off x="6339081" y="6169949"/>
            <a:ext cx="142378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180 nm SOI wafer</a:t>
            </a:r>
            <a:endParaRPr/>
          </a:p>
        </p:txBody>
      </p:sp>
      <p:sp>
        <p:nvSpPr>
          <p:cNvPr id="135" name="Google Shape;135;p4"/>
          <p:cNvSpPr/>
          <p:nvPr/>
        </p:nvSpPr>
        <p:spPr>
          <a:xfrm>
            <a:off x="4020600" y="701050"/>
            <a:ext cx="291000" cy="3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SpacePix3 – parameters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141" name="Google Shape;141;p5"/>
          <p:cNvSpPr txBox="1"/>
          <p:nvPr/>
        </p:nvSpPr>
        <p:spPr>
          <a:xfrm>
            <a:off x="107504" y="829343"/>
            <a:ext cx="5746377" cy="5527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 MAPS detector for monitoring space radiation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180 nm process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64 x 64 pixels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pixel pitch 60 µm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chip size 4.5 x 5.5 mm</a:t>
            </a:r>
            <a:r>
              <a:rPr baseline="30000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aseline="3000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10-bit fully differential asynchronous column-parallel SAR ADCs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signal range: 1 ke</a:t>
            </a:r>
            <a:r>
              <a:rPr b="1" baseline="30000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65 ke</a:t>
            </a:r>
            <a:r>
              <a:rPr b="1" baseline="30000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backside channel digitization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extending signal range up to 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 Me</a:t>
            </a:r>
            <a:r>
              <a:rPr b="1" baseline="30000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 (50 MHz) a LVDS (400 MHz) readout modes</a:t>
            </a:r>
            <a:endParaRPr/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consumption: 43 mA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radiation hardened by design: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asynchronous  SAR ADC controller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triplicated logic in configuration registers and row selector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 functions: </a:t>
            </a:r>
            <a:endParaRPr/>
          </a:p>
          <a:p>
            <a:pPr indent="-2857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integrated thermometer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structures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chip select pin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715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1" marL="74295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3881" y="1238572"/>
            <a:ext cx="3154768" cy="446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SpacePix3 - architecture</a:t>
            </a:r>
            <a:endParaRPr b="1">
              <a:solidFill>
                <a:schemeClr val="dk2"/>
              </a:solidFill>
            </a:endParaRPr>
          </a:p>
        </p:txBody>
      </p:sp>
      <p:pic>
        <p:nvPicPr>
          <p:cNvPr id="149" name="Google Shape;149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6296" y="2128214"/>
            <a:ext cx="1626558" cy="1626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0640" y="849453"/>
            <a:ext cx="3698353" cy="2437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63457" y="4258692"/>
            <a:ext cx="3114108" cy="180748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6"/>
          <p:cNvSpPr txBox="1"/>
          <p:nvPr/>
        </p:nvSpPr>
        <p:spPr>
          <a:xfrm>
            <a:off x="7448787" y="4362218"/>
            <a:ext cx="2297100" cy="16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CSA gain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9.5 µV/e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Noise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110 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baseline="-25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FEEDBACK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9.1 fF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Range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 ke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- 65 ke</a:t>
            </a:r>
            <a:r>
              <a:rPr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6225" y="696480"/>
            <a:ext cx="4600575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6"/>
          <p:cNvSpPr txBox="1"/>
          <p:nvPr/>
        </p:nvSpPr>
        <p:spPr>
          <a:xfrm flipH="1">
            <a:off x="4049607" y="2419030"/>
            <a:ext cx="3114106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 based readout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Exposition time 0.01-1000 ms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Max. 5000 frames/s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Max. flux 10</a:t>
            </a:r>
            <a:r>
              <a:rPr baseline="30000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-10</a:t>
            </a:r>
            <a:r>
              <a:rPr baseline="30000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particles/cm</a:t>
            </a:r>
            <a:r>
              <a:rPr baseline="30000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6" name="Google Shape;156;p6"/>
          <p:cNvSpPr txBox="1"/>
          <p:nvPr/>
        </p:nvSpPr>
        <p:spPr>
          <a:xfrm>
            <a:off x="7470337" y="3871467"/>
            <a:ext cx="96853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Pixel layout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 txBox="1"/>
          <p:nvPr/>
        </p:nvSpPr>
        <p:spPr>
          <a:xfrm>
            <a:off x="4376195" y="6185878"/>
            <a:ext cx="246093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Block diagram of SpacePix3 pixel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1412032" y="3356992"/>
            <a:ext cx="115608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Block diagram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6457" y="3633991"/>
            <a:ext cx="3945778" cy="2566528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6"/>
          <p:cNvSpPr txBox="1"/>
          <p:nvPr/>
        </p:nvSpPr>
        <p:spPr>
          <a:xfrm>
            <a:off x="190889" y="6165678"/>
            <a:ext cx="370486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Functional diagram of SpacePix3 backside channel 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SpacePix3 – column SAR ADC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166" name="Google Shape;166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7"/>
          <p:cNvSpPr txBox="1"/>
          <p:nvPr/>
        </p:nvSpPr>
        <p:spPr>
          <a:xfrm>
            <a:off x="6300192" y="3817313"/>
            <a:ext cx="1476686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Measured typical DNL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3957869" y="2236501"/>
            <a:ext cx="276870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SpacePix3 column SAR ADC - Block diagram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9" name="Google Shape;169;p7"/>
          <p:cNvGraphicFramePr/>
          <p:nvPr/>
        </p:nvGraphicFramePr>
        <p:xfrm>
          <a:off x="2011677" y="406325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{6925261B-DE0C-4BA9-9B8C-1C1BDB95685A}</a:tableStyleId>
              </a:tblPr>
              <a:tblGrid>
                <a:gridCol w="1016000"/>
                <a:gridCol w="1016000"/>
                <a:gridCol w="1016000"/>
              </a:tblGrid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parameter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SpacePix2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Spacepix3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</a:tr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DNL (LSB)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5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2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</a:tr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INL (LSB)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6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3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</a:tr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ENOB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7.13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8.8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</a:tr>
              <a:tr h="221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Speed (MS/s)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4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Number of bits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10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</a:tr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Area (µm</a:t>
                      </a:r>
                      <a:r>
                        <a:rPr baseline="30000" lang="en-US" sz="1000" u="none" cap="none" strike="noStrike"/>
                        <a:t>2</a:t>
                      </a:r>
                      <a:r>
                        <a:rPr lang="en-US" sz="1000" u="none" cap="none" strike="noStrike"/>
                        <a:t>)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120 x 923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hMerge="1"/>
              </a:tr>
              <a:tr h="247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Architecture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cap="none" strike="noStrike"/>
                        <a:t>differential</a:t>
                      </a:r>
                      <a:endParaRPr sz="1000" u="none" cap="none" strike="noStrike"/>
                    </a:p>
                  </a:txBody>
                  <a:tcPr marT="45725" marB="45725" marR="91450" marL="91450"/>
                </a:tc>
                <a:tc hMerge="1"/>
              </a:tr>
            </a:tbl>
          </a:graphicData>
        </a:graphic>
      </p:graphicFrame>
      <p:sp>
        <p:nvSpPr>
          <p:cNvPr id="170" name="Google Shape;170;p7"/>
          <p:cNvSpPr txBox="1"/>
          <p:nvPr/>
        </p:nvSpPr>
        <p:spPr>
          <a:xfrm>
            <a:off x="1743897" y="6086988"/>
            <a:ext cx="3607078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Comparison table between SpacePix2 and SpacePix3 ADCs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64800" y="2448188"/>
            <a:ext cx="2929575" cy="146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26434" y="2464221"/>
            <a:ext cx="2844316" cy="1422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31183" y="4027184"/>
            <a:ext cx="2939567" cy="2099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71385" y="422437"/>
            <a:ext cx="7141676" cy="1967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0359" y="541968"/>
            <a:ext cx="1521026" cy="5920262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7"/>
          <p:cNvSpPr txBox="1"/>
          <p:nvPr/>
        </p:nvSpPr>
        <p:spPr>
          <a:xfrm>
            <a:off x="2843809" y="3815449"/>
            <a:ext cx="138371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Measured typical INL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7"/>
          <p:cNvSpPr txBox="1"/>
          <p:nvPr/>
        </p:nvSpPr>
        <p:spPr>
          <a:xfrm>
            <a:off x="5971576" y="6027823"/>
            <a:ext cx="2133918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Measured typical transfer function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7"/>
          <p:cNvSpPr txBox="1"/>
          <p:nvPr/>
        </p:nvSpPr>
        <p:spPr>
          <a:xfrm>
            <a:off x="57186" y="6547232"/>
            <a:ext cx="21993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7"/>
          <p:cNvSpPr txBox="1"/>
          <p:nvPr/>
        </p:nvSpPr>
        <p:spPr>
          <a:xfrm>
            <a:off x="197612" y="6441238"/>
            <a:ext cx="101181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Layout design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7"/>
          <p:cNvSpPr txBox="1"/>
          <p:nvPr/>
        </p:nvSpPr>
        <p:spPr>
          <a:xfrm>
            <a:off x="1131463" y="6333209"/>
            <a:ext cx="752582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[ 2] VANČURA, P., et al. A low power asynchronous column-parallel 10-bit analog to digital converter with a high input impedance. </a:t>
            </a:r>
            <a:r>
              <a:rPr i="1"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Journal of Instrumentation</a:t>
            </a:r>
            <a:r>
              <a:rPr lang="en-US" sz="10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, 2022, 17.05: T05016.</a:t>
            </a:r>
            <a:endParaRPr sz="180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f478ba21e_1_7"/>
          <p:cNvSpPr txBox="1"/>
          <p:nvPr>
            <p:ph type="title"/>
          </p:nvPr>
        </p:nvSpPr>
        <p:spPr>
          <a:xfrm>
            <a:off x="107504" y="97096"/>
            <a:ext cx="74169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Spectrum measurement examples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186" name="Google Shape;186;g20f478ba21e_1_7"/>
          <p:cNvSpPr txBox="1"/>
          <p:nvPr/>
        </p:nvSpPr>
        <p:spPr>
          <a:xfrm>
            <a:off x="57186" y="6547232"/>
            <a:ext cx="219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g20f478ba21e_1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102" y="651149"/>
            <a:ext cx="4657900" cy="31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20f478ba21e_1_7"/>
          <p:cNvSpPr txBox="1"/>
          <p:nvPr/>
        </p:nvSpPr>
        <p:spPr>
          <a:xfrm>
            <a:off x="5406025" y="977375"/>
            <a:ext cx="364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Pu-238 measured with SpacePix3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189" name="Google Shape;189;g20f478ba21e_1_7"/>
          <p:cNvSpPr/>
          <p:nvPr/>
        </p:nvSpPr>
        <p:spPr>
          <a:xfrm>
            <a:off x="4838000" y="977375"/>
            <a:ext cx="484800" cy="338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g20f478ba21e_1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4701" y="3760525"/>
            <a:ext cx="7259975" cy="300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20f478ba21e_1_7"/>
          <p:cNvSpPr/>
          <p:nvPr/>
        </p:nvSpPr>
        <p:spPr>
          <a:xfrm rot="-5400000">
            <a:off x="4838000" y="3429000"/>
            <a:ext cx="484800" cy="338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0f478ba21e_1_7"/>
          <p:cNvSpPr txBox="1"/>
          <p:nvPr/>
        </p:nvSpPr>
        <p:spPr>
          <a:xfrm>
            <a:off x="5406025" y="3259650"/>
            <a:ext cx="364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Sr-90</a:t>
            </a:r>
            <a:r>
              <a:rPr b="1" lang="en-US" sz="1600">
                <a:solidFill>
                  <a:schemeClr val="dk1"/>
                </a:solidFill>
              </a:rPr>
              <a:t> measured with SpacePix3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193" name="Google Shape;193;g20f478ba21e_1_7"/>
          <p:cNvSpPr txBox="1"/>
          <p:nvPr/>
        </p:nvSpPr>
        <p:spPr>
          <a:xfrm>
            <a:off x="5572300" y="1504600"/>
            <a:ext cx="3599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➔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L𝛂 - 13.6 keV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➔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L𝛃 - 17.06 keV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➔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L𝛄 - 20.3 keV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/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2"/>
                </a:solidFill>
              </a:rPr>
              <a:t>SpacePix2 on VZLUSAT-2 cubesat</a:t>
            </a:r>
            <a:endParaRPr b="1">
              <a:solidFill>
                <a:schemeClr val="dk2"/>
              </a:solidFill>
            </a:endParaRPr>
          </a:p>
        </p:txBody>
      </p:sp>
      <p:pic>
        <p:nvPicPr>
          <p:cNvPr id="199" name="Google Shape;199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1664" y="970724"/>
            <a:ext cx="3523283" cy="2664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7382" y="970724"/>
            <a:ext cx="2304256" cy="1908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45514" y="803129"/>
            <a:ext cx="2238375" cy="80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7382" y="2957887"/>
            <a:ext cx="2343150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3786" y="4760111"/>
            <a:ext cx="2088232" cy="139215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8"/>
          <p:cNvSpPr txBox="1"/>
          <p:nvPr/>
        </p:nvSpPr>
        <p:spPr>
          <a:xfrm>
            <a:off x="101306" y="645703"/>
            <a:ext cx="300241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Spacepix Radiation Monitor (SXRM)</a:t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8"/>
          <p:cNvSpPr txBox="1"/>
          <p:nvPr/>
        </p:nvSpPr>
        <p:spPr>
          <a:xfrm>
            <a:off x="711551" y="4415212"/>
            <a:ext cx="300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X-CHIP-03 (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XRT</a:t>
            </a: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PCB</a:t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8"/>
          <p:cNvSpPr txBox="1"/>
          <p:nvPr/>
        </p:nvSpPr>
        <p:spPr>
          <a:xfrm>
            <a:off x="2911673" y="3737212"/>
            <a:ext cx="393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flythrough SAA 02/23 (SXRM), layers L0, L2, L3, L4</a:t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8"/>
          <p:cNvSpPr txBox="1"/>
          <p:nvPr/>
        </p:nvSpPr>
        <p:spPr>
          <a:xfrm>
            <a:off x="3214292" y="644910"/>
            <a:ext cx="378330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2SD</a:t>
            </a:r>
            <a:r>
              <a:rPr b="1" baseline="30000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TM </a:t>
            </a: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space dosimetry demostrator</a:t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8"/>
          <p:cNvSpPr txBox="1"/>
          <p:nvPr/>
        </p:nvSpPr>
        <p:spPr>
          <a:xfrm>
            <a:off x="6816968" y="1544182"/>
            <a:ext cx="2335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flythrough SAA 0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/2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(XRT)</a:t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0" name="Google Shape;210;p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41550" y="4070513"/>
            <a:ext cx="1368075" cy="1326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160638" y="4070525"/>
            <a:ext cx="1368075" cy="1326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629525" y="4070512"/>
            <a:ext cx="1368075" cy="1326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098400" y="4070512"/>
            <a:ext cx="1368075" cy="132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8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741550" y="5426500"/>
            <a:ext cx="1368075" cy="1326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160650" y="5426500"/>
            <a:ext cx="1368075" cy="1326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29525" y="5426500"/>
            <a:ext cx="1368075" cy="1326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8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098400" y="5397453"/>
            <a:ext cx="1368075" cy="1326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8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6656101" y="1852666"/>
            <a:ext cx="1122995" cy="108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8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7779100" y="1837750"/>
            <a:ext cx="1122999" cy="1089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8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6656100" y="2936925"/>
            <a:ext cx="1122999" cy="108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8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7779100" y="2951550"/>
            <a:ext cx="1122999" cy="1089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2010-09-06T12:21:50Z</dcterms:created>
  <dc:creator>machackova petra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WS7S4EVQV6DV-109449291-40</vt:lpwstr>
  </property>
  <property fmtid="{D5CDD505-2E9C-101B-9397-08002B2CF9AE}" pid="3" name="_dlc_DocIdItemGuid">
    <vt:lpwstr>55b2a3d8-294f-4842-a7bc-86c3542ffa22</vt:lpwstr>
  </property>
  <property fmtid="{D5CDD505-2E9C-101B-9397-08002B2CF9AE}" pid="4" name="_dlc_DocIdUrl">
    <vt:lpwstr>https://sharepoint.cvut.cz/team/14000/CAAS/_layouts/15/DocIdRedir.aspx?ID=WS7S4EVQV6DV-109449291-40, WS7S4EVQV6DV-109449291-40</vt:lpwstr>
  </property>
  <property fmtid="{D5CDD505-2E9C-101B-9397-08002B2CF9AE}" pid="5" name="ContentTypeId">
    <vt:lpwstr>0x01010091E12B0A96D58542B7133AF8951B511C</vt:lpwstr>
  </property>
</Properties>
</file>