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58" r:id="rId5"/>
    <p:sldId id="269" r:id="rId6"/>
    <p:sldId id="276" r:id="rId7"/>
    <p:sldId id="272" r:id="rId8"/>
    <p:sldId id="271" r:id="rId9"/>
    <p:sldId id="273" r:id="rId10"/>
    <p:sldId id="263" r:id="rId11"/>
    <p:sldId id="274" r:id="rId12"/>
    <p:sldId id="266" r:id="rId13"/>
    <p:sldId id="267" r:id="rId14"/>
  </p:sldIdLst>
  <p:sldSz cx="9144000" cy="6858000" type="screen4x3"/>
  <p:notesSz cx="6797675" cy="99282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gWwk1hSlsTdnU/IGxJWbv/eHFa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D8254BF-FB9D-4FDE-A81C-C2FD04F7F922}">
  <a:tblStyle styleId="{FD8254BF-FB9D-4FDE-A81C-C2FD04F7F92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2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0f478ba21e_1_7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00" cy="446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0f478ba21e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0f478ba21e_1_7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00" cy="446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0f478ba21e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3280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0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08bac7708f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208bac7708f_1_6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00" cy="4467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g208bac7708f_1_6:notes"/>
          <p:cNvSpPr txBox="1">
            <a:spLocks noGrp="1"/>
          </p:cNvSpPr>
          <p:nvPr>
            <p:ph type="sldNum" idx="12"/>
          </p:nvPr>
        </p:nvSpPr>
        <p:spPr>
          <a:xfrm>
            <a:off x="3849688" y="9429750"/>
            <a:ext cx="2946300" cy="496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4389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640847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31388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3729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9840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8256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>
  <p:cSld name="Úvodní sníme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14"/>
          <p:cNvPicPr preferRelativeResize="0"/>
          <p:nvPr/>
        </p:nvPicPr>
        <p:blipFill rotWithShape="1">
          <a:blip r:embed="rId2">
            <a:alphaModFix amt="15000"/>
          </a:blip>
          <a:srcRect/>
          <a:stretch/>
        </p:blipFill>
        <p:spPr>
          <a:xfrm>
            <a:off x="0" y="0"/>
            <a:ext cx="9144000" cy="6860776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11560" y="1834084"/>
            <a:ext cx="7772400" cy="735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/>
          <p:nvPr/>
        </p:nvSpPr>
        <p:spPr>
          <a:xfrm>
            <a:off x="3707904" y="20244"/>
            <a:ext cx="6516862" cy="932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enter of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pplied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hysics and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dvanced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etection </a:t>
            </a: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ystems</a:t>
            </a:r>
            <a:endParaRPr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Faculty of Nuclear Sciences and Physical Engineering</a:t>
            </a:r>
            <a:endParaRPr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Czech Technical University in Prague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i="0" u="none" strike="noStrike" cap="non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100" b="1" i="0" u="none" strike="noStrike" cap="non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4" descr="Logo, company n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04" y="79480"/>
            <a:ext cx="1263595" cy="115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14"/>
          <p:cNvSpPr txBox="1"/>
          <p:nvPr/>
        </p:nvSpPr>
        <p:spPr>
          <a:xfrm>
            <a:off x="2123728" y="6338848"/>
            <a:ext cx="5577367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18th Trento Workshop on Advanced Silicon Radiation Detectors</a:t>
            </a:r>
            <a:endParaRPr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i="0" u="none" strike="noStrike" cap="non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100" b="1" i="0" u="none" strike="noStrike" cap="non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4"/>
          <p:cNvSpPr txBox="1"/>
          <p:nvPr/>
        </p:nvSpPr>
        <p:spPr>
          <a:xfrm>
            <a:off x="685800" y="4360506"/>
            <a:ext cx="7772400" cy="365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 b="1" i="0" u="none" strike="noStrike" cap="none">
                <a:solidFill>
                  <a:srgbClr val="0000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100" b="1" i="0" u="none" strike="noStrike" cap="none">
              <a:solidFill>
                <a:srgbClr val="0000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14"/>
          <p:cNvSpPr txBox="1"/>
          <p:nvPr/>
        </p:nvSpPr>
        <p:spPr>
          <a:xfrm>
            <a:off x="2771800" y="4574665"/>
            <a:ext cx="7772400" cy="693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cs-CZ" sz="1800" b="1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jakub.jirsa</a:t>
            </a:r>
            <a:r>
              <a:rPr lang="en-US" sz="18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@fjfi.cvut.cz</a:t>
            </a: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14"/>
          <p:cNvSpPr/>
          <p:nvPr/>
        </p:nvSpPr>
        <p:spPr>
          <a:xfrm>
            <a:off x="313323" y="2714235"/>
            <a:ext cx="8368874" cy="145451"/>
          </a:xfrm>
          <a:prstGeom prst="rect">
            <a:avLst/>
          </a:prstGeom>
          <a:solidFill>
            <a:srgbClr val="00429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1"/>
          </p:nvPr>
        </p:nvSpPr>
        <p:spPr>
          <a:xfrm>
            <a:off x="311807" y="139139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72400" y="97096"/>
            <a:ext cx="752101" cy="687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1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1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7.png"/><Relationship Id="rId4" Type="http://schemas.openxmlformats.org/officeDocument/2006/relationships/image" Target="../media/image120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611560" y="1916832"/>
            <a:ext cx="7772400" cy="735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1F497D"/>
                </a:solidFill>
              </a:rPr>
              <a:t>Winner-Leader-Follower</a:t>
            </a:r>
            <a:endParaRPr dirty="0">
              <a:solidFill>
                <a:srgbClr val="1F497D"/>
              </a:solidFill>
            </a:endParaRPr>
          </a:p>
        </p:txBody>
      </p:sp>
      <p:sp>
        <p:nvSpPr>
          <p:cNvPr id="90" name="Google Shape;90;p1"/>
          <p:cNvSpPr txBox="1"/>
          <p:nvPr/>
        </p:nvSpPr>
        <p:spPr>
          <a:xfrm>
            <a:off x="0" y="2915267"/>
            <a:ext cx="9144000" cy="735077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938953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/>
              <a:t>a novel charge summing and hit allocation algorithm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 flipH="1">
            <a:off x="1149388" y="3985710"/>
            <a:ext cx="669674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J. Jirsa</a:t>
            </a:r>
            <a:r>
              <a:rPr lang="cs-CZ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J.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Gečnuk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Z.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Janoška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V. Kafka, A. Kostina, D.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Lednický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 M.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Marčišovská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M.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Marčišovský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L.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Tomášek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P.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Staněk</a:t>
            </a:r>
            <a:r>
              <a:rPr lang="en-US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P. </a:t>
            </a:r>
            <a:r>
              <a:rPr lang="en-US" sz="1200" b="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Švihra</a:t>
            </a:r>
            <a:r>
              <a:rPr lang="cs-CZ" sz="12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20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P. </a:t>
            </a:r>
            <a:r>
              <a:rPr lang="en-US" sz="1200" i="0" u="none" strike="noStrike" cap="none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Vančura</a:t>
            </a:r>
            <a:endParaRPr sz="120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f478ba21e_1_7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4169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2"/>
                </a:solidFill>
              </a:rPr>
              <a:t>ColorPix</a:t>
            </a:r>
            <a:r>
              <a:rPr lang="en-US" b="1" dirty="0">
                <a:solidFill>
                  <a:schemeClr val="dk2"/>
                </a:solidFill>
              </a:rPr>
              <a:t> – testing ASIC</a:t>
            </a:r>
            <a:endParaRPr b="1" dirty="0">
              <a:solidFill>
                <a:schemeClr val="dk2"/>
              </a:solidFill>
            </a:endParaRPr>
          </a:p>
        </p:txBody>
      </p:sp>
      <p:pic>
        <p:nvPicPr>
          <p:cNvPr id="3" name="Picture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18CFB28-ABCB-BCE9-594B-2ED1E3372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831" y="1100758"/>
            <a:ext cx="5208200" cy="46564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ADBD5F-5E7E-F4C7-A128-C4A850E92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7138" y="5387508"/>
            <a:ext cx="1269107" cy="1272561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0D1720C-B8CD-ECE9-6F2A-FB637918E6E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165" t="20637" r="36547" b="30203"/>
          <a:stretch/>
        </p:blipFill>
        <p:spPr>
          <a:xfrm>
            <a:off x="1116299" y="3097192"/>
            <a:ext cx="1301004" cy="2066013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AE50D15D-14B0-83E4-C8F7-C4415B80532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330" t="44986" r="13608" b="15616"/>
          <a:stretch/>
        </p:blipFill>
        <p:spPr>
          <a:xfrm rot="5400000">
            <a:off x="399452" y="5366911"/>
            <a:ext cx="1119241" cy="1249697"/>
          </a:xfrm>
          <a:prstGeom prst="rect">
            <a:avLst/>
          </a:prstGeom>
        </p:spPr>
      </p:pic>
      <p:sp>
        <p:nvSpPr>
          <p:cNvPr id="10" name="Google Shape;97;p2">
            <a:extLst>
              <a:ext uri="{FF2B5EF4-FFF2-40B4-BE49-F238E27FC236}">
                <a16:creationId xmlns:a16="http://schemas.microsoft.com/office/drawing/2014/main" id="{1796D550-872A-EBA0-8377-8F360C2378E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4224" y="83421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ColorPix-2</a:t>
            </a:r>
            <a:r>
              <a:rPr lang="cs-CZ" sz="1800" dirty="0"/>
              <a:t> ASI</a:t>
            </a:r>
            <a:r>
              <a:rPr lang="en-US" sz="1800" dirty="0"/>
              <a:t>C:</a:t>
            </a:r>
            <a:endParaRPr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65 nm CMOS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32 x 32 pixels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WLF algorithm implemented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Scan chain for debugging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Integrated PLL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3.2Gbit/s readout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dirty="0"/>
          </a:p>
        </p:txBody>
      </p:sp>
      <p:sp>
        <p:nvSpPr>
          <p:cNvPr id="11" name="Google Shape;105;p3">
            <a:extLst>
              <a:ext uri="{FF2B5EF4-FFF2-40B4-BE49-F238E27FC236}">
                <a16:creationId xmlns:a16="http://schemas.microsoft.com/office/drawing/2014/main" id="{C182985E-C629-1537-3EAB-3F4C4CC9246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AE23789-3697-E52C-FEF3-610D1625482E}"/>
              </a:ext>
            </a:extLst>
          </p:cNvPr>
          <p:cNvCxnSpPr>
            <a:cxnSpLocks/>
          </p:cNvCxnSpPr>
          <p:nvPr/>
        </p:nvCxnSpPr>
        <p:spPr>
          <a:xfrm flipH="1">
            <a:off x="2417197" y="3164619"/>
            <a:ext cx="106" cy="19162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EB42B6-B0AF-D2FF-39D9-C423F615C4F5}"/>
              </a:ext>
            </a:extLst>
          </p:cNvPr>
          <p:cNvCxnSpPr>
            <a:cxnSpLocks/>
          </p:cNvCxnSpPr>
          <p:nvPr/>
        </p:nvCxnSpPr>
        <p:spPr>
          <a:xfrm>
            <a:off x="1116299" y="3018661"/>
            <a:ext cx="119946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CD34F56-A51C-7733-5E3F-E48A30D3F752}"/>
              </a:ext>
            </a:extLst>
          </p:cNvPr>
          <p:cNvSpPr txBox="1"/>
          <p:nvPr/>
        </p:nvSpPr>
        <p:spPr>
          <a:xfrm>
            <a:off x="2387779" y="3976309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B08D1C1-556A-3C24-96CC-7DCCD497E14B}"/>
              </a:ext>
            </a:extLst>
          </p:cNvPr>
          <p:cNvSpPr txBox="1"/>
          <p:nvPr/>
        </p:nvSpPr>
        <p:spPr>
          <a:xfrm>
            <a:off x="1450849" y="274633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mm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0f478ba21e_1_7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416900" cy="4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2"/>
                </a:solidFill>
              </a:rPr>
              <a:t>ColorPix</a:t>
            </a:r>
            <a:r>
              <a:rPr lang="en-US" b="1" dirty="0">
                <a:solidFill>
                  <a:schemeClr val="dk2"/>
                </a:solidFill>
              </a:rPr>
              <a:t> – WLF testing</a:t>
            </a:r>
            <a:endParaRPr b="1" dirty="0">
              <a:solidFill>
                <a:schemeClr val="dk2"/>
              </a:solidFill>
            </a:endParaRPr>
          </a:p>
        </p:txBody>
      </p:sp>
      <p:sp>
        <p:nvSpPr>
          <p:cNvPr id="2" name="Google Shape;105;p3">
            <a:extLst>
              <a:ext uri="{FF2B5EF4-FFF2-40B4-BE49-F238E27FC236}">
                <a16:creationId xmlns:a16="http://schemas.microsoft.com/office/drawing/2014/main" id="{DB84D666-B50F-947E-C736-E3F07D34CA5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35ECD9-E0FB-E2F7-59DD-D903F4510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53" y="4793857"/>
            <a:ext cx="7591425" cy="1562493"/>
          </a:xfrm>
          <a:prstGeom prst="rect">
            <a:avLst/>
          </a:prstGeom>
        </p:spPr>
      </p:pic>
      <p:pic>
        <p:nvPicPr>
          <p:cNvPr id="5" name="Picture 4" descr="Diagram&#10;&#10;Description automatically generated with low confidence">
            <a:extLst>
              <a:ext uri="{FF2B5EF4-FFF2-40B4-BE49-F238E27FC236}">
                <a16:creationId xmlns:a16="http://schemas.microsoft.com/office/drawing/2014/main" id="{FA003A63-B1AA-984A-97F4-8FA2B73B9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989" y="1492170"/>
            <a:ext cx="8798011" cy="2823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656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0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2"/>
                </a:solidFill>
              </a:rPr>
              <a:t>Conclusions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236" name="Google Shape;236;p10"/>
          <p:cNvSpPr txBox="1">
            <a:spLocks noGrp="1"/>
          </p:cNvSpPr>
          <p:nvPr>
            <p:ph type="body" idx="1"/>
          </p:nvPr>
        </p:nvSpPr>
        <p:spPr>
          <a:xfrm>
            <a:off x="215516" y="987963"/>
            <a:ext cx="8712967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2 mm thick </a:t>
            </a:r>
            <a:r>
              <a:rPr lang="en-US" sz="2000" dirty="0" err="1"/>
              <a:t>CdTe</a:t>
            </a:r>
            <a:r>
              <a:rPr lang="en-US" sz="2000" dirty="0"/>
              <a:t> sensor was developed based on </a:t>
            </a:r>
            <a:r>
              <a:rPr lang="en-US" sz="2000" dirty="0" err="1"/>
              <a:t>Sentaurus</a:t>
            </a:r>
            <a:r>
              <a:rPr lang="en-US" sz="2000" dirty="0"/>
              <a:t> TCAD simulations.</a:t>
            </a:r>
            <a:endParaRPr lang="en-US" dirty="0"/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Monte-Carlo simulation was done in order to investigate charge sharing and fluorescent photons in </a:t>
            </a:r>
            <a:r>
              <a:rPr lang="en-US" sz="2000" dirty="0" err="1"/>
              <a:t>CdTe</a:t>
            </a:r>
            <a:r>
              <a:rPr lang="en-US" sz="2000" dirty="0"/>
              <a:t>.</a:t>
            </a: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A novel algorithm WLF was developed and simulated in order to allocate the interaction to one pixel.</a:t>
            </a: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The algorithm was tested using the sensor model and Monte-Carlo simulation.</a:t>
            </a: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A new testing ASIC – </a:t>
            </a:r>
            <a:r>
              <a:rPr lang="en-US" sz="2000" dirty="0" err="1"/>
              <a:t>ColorPix</a:t>
            </a:r>
            <a:r>
              <a:rPr lang="en-US" sz="2000" dirty="0"/>
              <a:t> was designed for on-silicon testing.</a:t>
            </a: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/>
              <a:t>The chip was received and was sent for bonding, the test will follow in Spring/Summer 2023</a:t>
            </a:r>
          </a:p>
        </p:txBody>
      </p:sp>
      <p:sp>
        <p:nvSpPr>
          <p:cNvPr id="237" name="Google Shape;23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08bac7708f_1_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244" name="Google Shape;244;g208bac7708f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g208bac7708f_1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6138" y="1586313"/>
            <a:ext cx="6172200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416824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2"/>
                </a:solidFill>
              </a:rPr>
              <a:t>Motivation</a:t>
            </a:r>
            <a:endParaRPr b="1">
              <a:solidFill>
                <a:schemeClr val="dk2"/>
              </a:solidFill>
            </a:endParaRPr>
          </a:p>
        </p:txBody>
      </p:sp>
      <p:sp>
        <p:nvSpPr>
          <p:cNvPr id="97" name="Google Shape;97;p2"/>
          <p:cNvSpPr txBox="1">
            <a:spLocks noGrp="1"/>
          </p:cNvSpPr>
          <p:nvPr>
            <p:ph type="body" idx="1"/>
          </p:nvPr>
        </p:nvSpPr>
        <p:spPr>
          <a:xfrm>
            <a:off x="334224" y="834211"/>
            <a:ext cx="842877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endParaRPr lang="en-US" sz="18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X-ray color imaging</a:t>
            </a:r>
          </a:p>
          <a:p>
            <a:pPr marL="742950" lvl="1" indent="-285750">
              <a:spcBef>
                <a:spcPts val="280"/>
              </a:spcBef>
              <a:buSzPts val="1400"/>
            </a:pPr>
            <a:r>
              <a:rPr lang="en-US" sz="1600" dirty="0"/>
              <a:t>Hybrid photon counting pixel detectors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600" dirty="0"/>
              <a:t>Energy binning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600" dirty="0"/>
              <a:t>High absorption efficiency (</a:t>
            </a:r>
            <a:r>
              <a:rPr lang="en-US" sz="1600" dirty="0" err="1"/>
              <a:t>CdTe</a:t>
            </a:r>
            <a:r>
              <a:rPr lang="en-US" sz="1600" dirty="0"/>
              <a:t>/</a:t>
            </a:r>
            <a:r>
              <a:rPr lang="en-US" sz="1600" dirty="0" err="1"/>
              <a:t>CdZnTe</a:t>
            </a:r>
            <a:r>
              <a:rPr lang="en-US" sz="1600" dirty="0"/>
              <a:t>)</a:t>
            </a:r>
          </a:p>
          <a:p>
            <a:pPr marL="742950" lvl="1" indent="-285750">
              <a:spcBef>
                <a:spcPts val="280"/>
              </a:spcBef>
              <a:buSzPts val="1400"/>
            </a:pPr>
            <a:r>
              <a:rPr lang="en-US" sz="1600" dirty="0"/>
              <a:t>High spatial resolution of the detectors</a:t>
            </a: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</p:txBody>
      </p:sp>
      <p:sp>
        <p:nvSpPr>
          <p:cNvPr id="98" name="Google Shape;98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9231E81-8695-DCAF-CE54-1B16B8C0A4F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/>
            <a:alphaModFix/>
          </a:blip>
          <a:srcRect l="3294" b="1550"/>
          <a:stretch/>
        </p:blipFill>
        <p:spPr>
          <a:xfrm>
            <a:off x="1073426" y="3243813"/>
            <a:ext cx="2488758" cy="211636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ovéPole 1">
            <a:extLst>
              <a:ext uri="{FF2B5EF4-FFF2-40B4-BE49-F238E27FC236}">
                <a16:creationId xmlns:a16="http://schemas.microsoft.com/office/drawing/2014/main" id="{AE50DF55-E22C-829F-43A5-DFE2633309B2}"/>
              </a:ext>
            </a:extLst>
          </p:cNvPr>
          <p:cNvSpPr txBox="1"/>
          <p:nvPr/>
        </p:nvSpPr>
        <p:spPr>
          <a:xfrm>
            <a:off x="5523579" y="5393487"/>
            <a:ext cx="2334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MARS Bioimaging – wristwatch</a:t>
            </a:r>
            <a:br>
              <a:rPr lang="en-US" sz="800" i="1" dirty="0"/>
            </a:br>
            <a:r>
              <a:rPr lang="en-US" sz="800" i="1" dirty="0"/>
              <a:t>www.marsbioimaging.com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381A08-AA83-7A8F-7DA8-184324795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5009" y="3240366"/>
            <a:ext cx="3391693" cy="2119808"/>
          </a:xfrm>
          <a:prstGeom prst="rect">
            <a:avLst/>
          </a:prstGeom>
        </p:spPr>
      </p:pic>
      <p:sp>
        <p:nvSpPr>
          <p:cNvPr id="7" name="TextovéPole 1">
            <a:extLst>
              <a:ext uri="{FF2B5EF4-FFF2-40B4-BE49-F238E27FC236}">
                <a16:creationId xmlns:a16="http://schemas.microsoft.com/office/drawing/2014/main" id="{1D50CC84-661E-F554-888A-04094004B450}"/>
              </a:ext>
            </a:extLst>
          </p:cNvPr>
          <p:cNvSpPr txBox="1"/>
          <p:nvPr/>
        </p:nvSpPr>
        <p:spPr>
          <a:xfrm>
            <a:off x="-632095" y="5484183"/>
            <a:ext cx="59555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/>
              <a:t>X-CHIP – wristwatch X-ray image</a:t>
            </a:r>
            <a:br>
              <a:rPr lang="en-US" sz="800" i="1" dirty="0"/>
            </a:br>
            <a:r>
              <a:rPr lang="en-US" sz="800" dirty="0"/>
              <a:t>M. </a:t>
            </a:r>
            <a:r>
              <a:rPr lang="en-US" sz="800" dirty="0" err="1"/>
              <a:t>Havranek</a:t>
            </a:r>
            <a:r>
              <a:rPr lang="en-US" sz="800" dirty="0"/>
              <a:t> </a:t>
            </a:r>
            <a:r>
              <a:rPr lang="en-US" sz="800" i="1" dirty="0"/>
              <a:t>et al</a:t>
            </a:r>
            <a:r>
              <a:rPr lang="en-US" sz="800" dirty="0"/>
              <a:t>., "X-CHIP-03: SOI MAPS radiation sensor </a:t>
            </a:r>
            <a:br>
              <a:rPr lang="en-US" sz="800" dirty="0"/>
            </a:br>
            <a:r>
              <a:rPr lang="en-US" sz="800" dirty="0"/>
              <a:t>with hit-counting and ADC mode," </a:t>
            </a:r>
            <a:r>
              <a:rPr lang="en-US" sz="800" i="1" dirty="0"/>
              <a:t>2018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>
            <a:spLocks noGrp="1"/>
          </p:cNvSpPr>
          <p:nvPr>
            <p:ph type="title"/>
          </p:nvPr>
        </p:nvSpPr>
        <p:spPr>
          <a:xfrm>
            <a:off x="107504" y="300670"/>
            <a:ext cx="7947167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2"/>
                </a:solidFill>
              </a:rPr>
              <a:t>CdTe</a:t>
            </a:r>
            <a:r>
              <a:rPr lang="en-US" b="1" dirty="0">
                <a:solidFill>
                  <a:schemeClr val="dk2"/>
                </a:solidFill>
              </a:rPr>
              <a:t>/CZT – charge sharing, fluorescent photons</a:t>
            </a:r>
            <a:endParaRPr b="1" dirty="0">
              <a:solidFill>
                <a:schemeClr val="dk2"/>
              </a:solidFill>
            </a:endParaRPr>
          </a:p>
        </p:txBody>
      </p:sp>
      <p:sp>
        <p:nvSpPr>
          <p:cNvPr id="98" name="Google Shape;98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EE5B84-7066-24B3-8E96-08BA4638C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0118" y="1295884"/>
            <a:ext cx="2793882" cy="22710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A33EE1-5D95-BAAB-0892-27589F7F3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118" y="3854059"/>
            <a:ext cx="2783248" cy="2286009"/>
          </a:xfrm>
          <a:prstGeom prst="rect">
            <a:avLst/>
          </a:prstGeom>
        </p:spPr>
      </p:pic>
      <p:sp>
        <p:nvSpPr>
          <p:cNvPr id="4" name="Google Shape;97;p2">
            <a:extLst>
              <a:ext uri="{FF2B5EF4-FFF2-40B4-BE49-F238E27FC236}">
                <a16:creationId xmlns:a16="http://schemas.microsoft.com/office/drawing/2014/main" id="{E4DE1592-2565-F86E-05C6-42C380F80C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86516" y="137479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 Charge-sharing effect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e-h cloud diffuse according to Fick law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Electrostatic repulsion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 err="1"/>
              <a:t>CdTe</a:t>
            </a:r>
            <a:r>
              <a:rPr lang="en-US" sz="1800" dirty="0"/>
              <a:t>/</a:t>
            </a:r>
            <a:r>
              <a:rPr lang="en-US" sz="1800" dirty="0" err="1"/>
              <a:t>CdZnTe</a:t>
            </a:r>
            <a:r>
              <a:rPr lang="en-US" sz="1800" dirty="0"/>
              <a:t> fluorescent photons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Photons with energy higher then </a:t>
            </a:r>
            <a:br>
              <a:rPr lang="en-US" sz="1400" dirty="0"/>
            </a:br>
            <a:r>
              <a:rPr lang="en-US" sz="1400" dirty="0"/>
              <a:t>K-edge 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High fluorescent yield ~ 85%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 err="1"/>
              <a:t>Te</a:t>
            </a:r>
            <a:r>
              <a:rPr lang="en-US" sz="1400" dirty="0"/>
              <a:t> - K</a:t>
            </a:r>
            <a:r>
              <a:rPr lang="en-US" sz="1400" baseline="-25000" dirty="0"/>
              <a:t>α</a:t>
            </a:r>
            <a:r>
              <a:rPr lang="en-US" sz="1400" dirty="0"/>
              <a:t> mean free path 64 </a:t>
            </a: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µm</a:t>
            </a: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Cd - K</a:t>
            </a:r>
            <a:r>
              <a:rPr lang="en-US" sz="1400" baseline="-25000" dirty="0"/>
              <a:t>α</a:t>
            </a:r>
            <a:r>
              <a:rPr lang="en-US" sz="1400" dirty="0"/>
              <a:t> mean free path 128 </a:t>
            </a:r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µm</a:t>
            </a: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800100" lvl="1">
              <a:spcBef>
                <a:spcPts val="0"/>
              </a:spcBef>
              <a:buFont typeface="Noto Sans Symbols"/>
              <a:buChar char="▪"/>
            </a:pPr>
            <a:endParaRPr lang="en-US" sz="10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</p:txBody>
      </p:sp>
      <p:pic>
        <p:nvPicPr>
          <p:cNvPr id="2" name="Obrázek 11">
            <a:extLst>
              <a:ext uri="{FF2B5EF4-FFF2-40B4-BE49-F238E27FC236}">
                <a16:creationId xmlns:a16="http://schemas.microsoft.com/office/drawing/2014/main" id="{D79DCB84-3EE0-573B-54BF-AF025E93BB63}"/>
              </a:ext>
            </a:extLst>
          </p:cNvPr>
          <p:cNvPicPr/>
          <p:nvPr/>
        </p:nvPicPr>
        <p:blipFill rotWithShape="1">
          <a:blip r:embed="rId5"/>
          <a:srcRect l="28680" r="34294"/>
          <a:stretch/>
        </p:blipFill>
        <p:spPr>
          <a:xfrm>
            <a:off x="3943591" y="3854059"/>
            <a:ext cx="2319316" cy="2608795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E702755E-760D-7C88-097E-4BEB4C72883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530" t="5935" r="33949"/>
          <a:stretch/>
        </p:blipFill>
        <p:spPr>
          <a:xfrm>
            <a:off x="4126218" y="1162173"/>
            <a:ext cx="1954063" cy="252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72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2"/>
                </a:solidFill>
              </a:rPr>
              <a:t>Sentaurus</a:t>
            </a:r>
            <a:r>
              <a:rPr lang="en-US" b="1" dirty="0">
                <a:solidFill>
                  <a:schemeClr val="dk2"/>
                </a:solidFill>
              </a:rPr>
              <a:t> TCAD – Sensor model</a:t>
            </a:r>
            <a:endParaRPr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" name="CustomShape 2">
            <a:extLst>
              <a:ext uri="{FF2B5EF4-FFF2-40B4-BE49-F238E27FC236}">
                <a16:creationId xmlns:a16="http://schemas.microsoft.com/office/drawing/2014/main" id="{56A29405-8852-40F5-7A4B-52DA9DFB04BD}"/>
              </a:ext>
            </a:extLst>
          </p:cNvPr>
          <p:cNvSpPr/>
          <p:nvPr/>
        </p:nvSpPr>
        <p:spPr>
          <a:xfrm>
            <a:off x="592732" y="791156"/>
            <a:ext cx="4571280" cy="419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  <a:spcBef>
                <a:spcPts val="479"/>
              </a:spcBef>
            </a:pPr>
            <a:endParaRPr lang="en-A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A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CustomShape 3">
            <a:extLst>
              <a:ext uri="{FF2B5EF4-FFF2-40B4-BE49-F238E27FC236}">
                <a16:creationId xmlns:a16="http://schemas.microsoft.com/office/drawing/2014/main" id="{7D5AB2AD-D811-84C2-8720-010FAF728912}"/>
              </a:ext>
            </a:extLst>
          </p:cNvPr>
          <p:cNvSpPr/>
          <p:nvPr/>
        </p:nvSpPr>
        <p:spPr>
          <a:xfrm>
            <a:off x="5472220" y="2104189"/>
            <a:ext cx="1142280" cy="14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AU" dirty="0"/>
          </a:p>
        </p:txBody>
      </p:sp>
      <p:sp>
        <p:nvSpPr>
          <p:cNvPr id="4" name="CustomShape 6">
            <a:extLst>
              <a:ext uri="{FF2B5EF4-FFF2-40B4-BE49-F238E27FC236}">
                <a16:creationId xmlns:a16="http://schemas.microsoft.com/office/drawing/2014/main" id="{45D33C05-E730-0DED-595C-5C3075622B8B}"/>
              </a:ext>
            </a:extLst>
          </p:cNvPr>
          <p:cNvSpPr/>
          <p:nvPr/>
        </p:nvSpPr>
        <p:spPr>
          <a:xfrm>
            <a:off x="7186900" y="3818509"/>
            <a:ext cx="499320" cy="14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AU" dirty="0"/>
          </a:p>
        </p:txBody>
      </p:sp>
      <p:sp>
        <p:nvSpPr>
          <p:cNvPr id="5" name="CustomShape 7">
            <a:extLst>
              <a:ext uri="{FF2B5EF4-FFF2-40B4-BE49-F238E27FC236}">
                <a16:creationId xmlns:a16="http://schemas.microsoft.com/office/drawing/2014/main" id="{08567643-F30E-0806-7711-39BDC0CB235D}"/>
              </a:ext>
            </a:extLst>
          </p:cNvPr>
          <p:cNvSpPr/>
          <p:nvPr/>
        </p:nvSpPr>
        <p:spPr>
          <a:xfrm>
            <a:off x="6329380" y="3747229"/>
            <a:ext cx="499320" cy="14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AU" dirty="0"/>
          </a:p>
        </p:txBody>
      </p:sp>
      <p:sp>
        <p:nvSpPr>
          <p:cNvPr id="6" name="CustomShape 8">
            <a:extLst>
              <a:ext uri="{FF2B5EF4-FFF2-40B4-BE49-F238E27FC236}">
                <a16:creationId xmlns:a16="http://schemas.microsoft.com/office/drawing/2014/main" id="{D72E3353-F372-C2D8-3EA3-F3D5C478D251}"/>
              </a:ext>
            </a:extLst>
          </p:cNvPr>
          <p:cNvSpPr/>
          <p:nvPr/>
        </p:nvSpPr>
        <p:spPr>
          <a:xfrm>
            <a:off x="5302359" y="2667515"/>
            <a:ext cx="142200" cy="2134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en-AU" dirty="0"/>
          </a:p>
        </p:txBody>
      </p:sp>
      <p:sp>
        <p:nvSpPr>
          <p:cNvPr id="7" name="CustomShape 2">
            <a:extLst>
              <a:ext uri="{FF2B5EF4-FFF2-40B4-BE49-F238E27FC236}">
                <a16:creationId xmlns:a16="http://schemas.microsoft.com/office/drawing/2014/main" id="{24420FCB-141E-A2DE-6311-04D13A85FBDC}"/>
              </a:ext>
            </a:extLst>
          </p:cNvPr>
          <p:cNvSpPr/>
          <p:nvPr/>
        </p:nvSpPr>
        <p:spPr>
          <a:xfrm>
            <a:off x="364334" y="1110563"/>
            <a:ext cx="8228880" cy="4196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620" indent="-342900">
              <a:lnSpc>
                <a:spcPct val="100000"/>
              </a:lnSpc>
              <a:spcBef>
                <a:spcPts val="479"/>
              </a:spcBef>
              <a:buFont typeface="Wingdings" panose="05000000000000000000" pitchFamily="2" charset="2"/>
              <a:buChar char="§"/>
            </a:pPr>
            <a:r>
              <a:rPr lang="en-US" sz="2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Simulation parameters: 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 mm thick </a:t>
            </a:r>
            <a:r>
              <a:rPr lang="en-US" sz="1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CdTe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spc="-1" dirty="0">
                <a:uFill>
                  <a:solidFill>
                    <a:srgbClr val="FFFFFF"/>
                  </a:solidFill>
                </a:uFill>
                <a:latin typeface="Calibri"/>
              </a:rPr>
              <a:t>5 x 5 pixels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70 µm pixel pitch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Bias voltage -1000 V</a:t>
            </a: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w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-value 4.43 eV </a:t>
            </a: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TextovéPole 10">
            <a:extLst>
              <a:ext uri="{FF2B5EF4-FFF2-40B4-BE49-F238E27FC236}">
                <a16:creationId xmlns:a16="http://schemas.microsoft.com/office/drawing/2014/main" id="{67908ACE-AC71-72A2-8227-1D3D6110B905}"/>
              </a:ext>
            </a:extLst>
          </p:cNvPr>
          <p:cNvSpPr txBox="1"/>
          <p:nvPr/>
        </p:nvSpPr>
        <p:spPr>
          <a:xfrm>
            <a:off x="3875724" y="3936912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2.5 ns</a:t>
            </a:r>
          </a:p>
        </p:txBody>
      </p:sp>
      <p:sp>
        <p:nvSpPr>
          <p:cNvPr id="9" name="TextovéPole 26">
            <a:extLst>
              <a:ext uri="{FF2B5EF4-FFF2-40B4-BE49-F238E27FC236}">
                <a16:creationId xmlns:a16="http://schemas.microsoft.com/office/drawing/2014/main" id="{70CE71D5-B760-1819-C722-683B5B180928}"/>
              </a:ext>
            </a:extLst>
          </p:cNvPr>
          <p:cNvSpPr txBox="1"/>
          <p:nvPr/>
        </p:nvSpPr>
        <p:spPr>
          <a:xfrm>
            <a:off x="5025021" y="393214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80 ns</a:t>
            </a:r>
          </a:p>
        </p:txBody>
      </p:sp>
      <p:pic>
        <p:nvPicPr>
          <p:cNvPr id="11" name="Google Shape;333;p14">
            <a:extLst>
              <a:ext uri="{FF2B5EF4-FFF2-40B4-BE49-F238E27FC236}">
                <a16:creationId xmlns:a16="http://schemas.microsoft.com/office/drawing/2014/main" id="{D3226329-44B8-BC67-2CCF-A5F1C1A424E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8587" y="1291143"/>
            <a:ext cx="603050" cy="25982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8D512C8-4DD3-16AB-D2BB-C0A90989293F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 flipV="1">
            <a:off x="4478774" y="4070644"/>
            <a:ext cx="546247" cy="4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DB46F22-5D32-79C5-8746-F5FA5AF4D65A}"/>
              </a:ext>
            </a:extLst>
          </p:cNvPr>
          <p:cNvSpPr txBox="1"/>
          <p:nvPr/>
        </p:nvSpPr>
        <p:spPr>
          <a:xfrm>
            <a:off x="3989374" y="6422350"/>
            <a:ext cx="36968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Jirsa, J. Simulation of charge sharing effects in 70 </a:t>
            </a:r>
            <a:r>
              <a:rPr lang="en-US" sz="800" dirty="0" err="1"/>
              <a:t>μm</a:t>
            </a:r>
            <a:r>
              <a:rPr lang="en-US" sz="800" dirty="0"/>
              <a:t> pixelated </a:t>
            </a:r>
            <a:r>
              <a:rPr lang="en-US" sz="800" dirty="0" err="1"/>
              <a:t>CdTe</a:t>
            </a:r>
            <a:r>
              <a:rPr lang="en-US" sz="800" dirty="0"/>
              <a:t> sensor</a:t>
            </a:r>
          </a:p>
          <a:p>
            <a:r>
              <a:rPr lang="en-US" sz="800" dirty="0"/>
              <a:t>In: Journal of Physics: Conference Series (JPCS), 1742-6596</a:t>
            </a:r>
          </a:p>
        </p:txBody>
      </p:sp>
      <p:pic>
        <p:nvPicPr>
          <p:cNvPr id="16" name="Picture 1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879F0E6-E623-DCBD-4BC1-5FA63ACEB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185" y="4116644"/>
            <a:ext cx="4610984" cy="2527673"/>
          </a:xfrm>
          <a:prstGeom prst="rect">
            <a:avLst/>
          </a:prstGeom>
        </p:spPr>
      </p:pic>
      <p:pic>
        <p:nvPicPr>
          <p:cNvPr id="18" name="Picture 17" descr="Diagram&#10;&#10;Description automatically generated with low confidence">
            <a:extLst>
              <a:ext uri="{FF2B5EF4-FFF2-40B4-BE49-F238E27FC236}">
                <a16:creationId xmlns:a16="http://schemas.microsoft.com/office/drawing/2014/main" id="{142A79AD-B9FE-143E-4D06-CA320ACC6B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3830" y="4261159"/>
            <a:ext cx="2385198" cy="1994501"/>
          </a:xfrm>
          <a:prstGeom prst="rect">
            <a:avLst/>
          </a:prstGeom>
        </p:spPr>
      </p:pic>
      <p:pic>
        <p:nvPicPr>
          <p:cNvPr id="20" name="Picture 19" descr="Chart, line chart, histogram&#10;&#10;Description automatically generated">
            <a:extLst>
              <a:ext uri="{FF2B5EF4-FFF2-40B4-BE49-F238E27FC236}">
                <a16:creationId xmlns:a16="http://schemas.microsoft.com/office/drawing/2014/main" id="{5DBF743A-6270-37A1-2348-2FA4CDCA69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0712" y="1213997"/>
            <a:ext cx="2792375" cy="279072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A7EDBA-7905-B2D9-3755-60F7E8D0C0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37" t="5690" r="23769" b="7584"/>
          <a:stretch/>
        </p:blipFill>
        <p:spPr>
          <a:xfrm>
            <a:off x="7213372" y="4445130"/>
            <a:ext cx="1310074" cy="13200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C06A90-C350-86D2-2DDA-9CA976D739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37" t="5690" r="23769" b="7584"/>
          <a:stretch/>
        </p:blipFill>
        <p:spPr>
          <a:xfrm>
            <a:off x="5396831" y="4435282"/>
            <a:ext cx="1310074" cy="1320043"/>
          </a:xfrm>
          <a:prstGeom prst="rect">
            <a:avLst/>
          </a:prstGeom>
        </p:spPr>
      </p:pic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2"/>
                </a:solidFill>
              </a:rPr>
              <a:t>Monte-Carlo simulation</a:t>
            </a:r>
            <a:endParaRPr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stomShape 2">
                <a:extLst>
                  <a:ext uri="{FF2B5EF4-FFF2-40B4-BE49-F238E27FC236}">
                    <a16:creationId xmlns:a16="http://schemas.microsoft.com/office/drawing/2014/main" id="{AAAA2802-3084-822C-0878-1BC4A639A601}"/>
                  </a:ext>
                </a:extLst>
              </p:cNvPr>
              <p:cNvSpPr/>
              <p:nvPr/>
            </p:nvSpPr>
            <p:spPr>
              <a:xfrm>
                <a:off x="457920" y="1080927"/>
                <a:ext cx="8228880" cy="26208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rmAutofit/>
              </a:bodyPr>
              <a:lstStyle/>
              <a:p>
                <a:pPr marL="343080" indent="-342360">
                  <a:lnSpc>
                    <a:spcPct val="100000"/>
                  </a:lnSpc>
                  <a:spcBef>
                    <a:spcPts val="479"/>
                  </a:spcBef>
                </a:pPr>
                <a:r>
                  <a:rPr lang="en-AU" sz="2400" b="0" strike="noStrike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Loop over N primary events.</a:t>
                </a:r>
                <a:endParaRPr lang="en-AU" sz="24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Initialize photon position and energy.</a:t>
                </a:r>
              </a:p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Determine its mean free path (MFP)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160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60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600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600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.</a:t>
                </a:r>
              </a:p>
              <a:p>
                <a:pPr marL="857160" lvl="1" indent="-456480"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Using MFP determine its random interaction depth -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1600" i="0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CDF</m:t>
                    </m:r>
                    <m:r>
                      <a:rPr lang="en-AU" sz="1600" i="1" spc="-1" dirty="0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</a:rPr>
                      <m:t> =</m:t>
                    </m:r>
                    <m:r>
                      <a:rPr lang="en-US" sz="1600" i="1" dirty="0" smtClean="0"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⁡(−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AU" sz="1600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</m:sup>
                    </m:sSup>
                  </m:oMath>
                </a14:m>
                <a:endParaRPr lang="en-AU" sz="1600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/>
                </a:endParaRPr>
              </a:p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Decide whether fluorescent photon is generated. If yes perform step 2,3 </a:t>
                </a:r>
              </a:p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Calculate diffusion based on energy deposition and drift time.</a:t>
                </a:r>
              </a:p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Calibri"/>
                  <a:buAutoNum type="arabicPeriod"/>
                </a:pPr>
                <a:r>
                  <a:rPr lang="en-AU" sz="1600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/>
                  </a:rPr>
                  <a:t>Sum all charge in central pixel and other pixels.</a:t>
                </a:r>
              </a:p>
              <a:p>
                <a:pPr marL="400680" lvl="1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</a:pPr>
                <a:endParaRPr lang="en-AU" sz="24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endParaRPr lang="en-AU" sz="18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mc:Choice>
        <mc:Fallback xmlns="">
          <p:sp>
            <p:nvSpPr>
              <p:cNvPr id="17" name="CustomShape 2">
                <a:extLst>
                  <a:ext uri="{FF2B5EF4-FFF2-40B4-BE49-F238E27FC236}">
                    <a16:creationId xmlns:a16="http://schemas.microsoft.com/office/drawing/2014/main" id="{AAAA2802-3084-822C-0878-1BC4A639A6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920" y="1080927"/>
                <a:ext cx="8228880" cy="2620839"/>
              </a:xfrm>
              <a:prstGeom prst="rect">
                <a:avLst/>
              </a:prstGeom>
              <a:blipFill>
                <a:blip r:embed="rId4"/>
                <a:stretch>
                  <a:fillRect l="-1185" t="-186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Obrázek 2">
            <a:extLst>
              <a:ext uri="{FF2B5EF4-FFF2-40B4-BE49-F238E27FC236}">
                <a16:creationId xmlns:a16="http://schemas.microsoft.com/office/drawing/2014/main" id="{1BF792F5-2A97-3879-FA62-D839929082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79" y="4512897"/>
            <a:ext cx="1120578" cy="1120578"/>
          </a:xfrm>
          <a:prstGeom prst="rect">
            <a:avLst/>
          </a:prstGeom>
        </p:spPr>
      </p:pic>
      <p:pic>
        <p:nvPicPr>
          <p:cNvPr id="19" name="Obrázek 3">
            <a:extLst>
              <a:ext uri="{FF2B5EF4-FFF2-40B4-BE49-F238E27FC236}">
                <a16:creationId xmlns:a16="http://schemas.microsoft.com/office/drawing/2014/main" id="{229F02B0-A377-23D5-1C16-17012C36F3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9635" t="8272" r="65625" b="58264"/>
          <a:stretch/>
        </p:blipFill>
        <p:spPr>
          <a:xfrm>
            <a:off x="1761082" y="4512897"/>
            <a:ext cx="1824198" cy="1164815"/>
          </a:xfrm>
          <a:prstGeom prst="rect">
            <a:avLst/>
          </a:prstGeom>
        </p:spPr>
      </p:pic>
      <p:sp>
        <p:nvSpPr>
          <p:cNvPr id="20" name="Obdélník 4">
            <a:extLst>
              <a:ext uri="{FF2B5EF4-FFF2-40B4-BE49-F238E27FC236}">
                <a16:creationId xmlns:a16="http://schemas.microsoft.com/office/drawing/2014/main" id="{39382184-403C-A579-2F7C-2661EC9A0B6F}"/>
              </a:ext>
            </a:extLst>
          </p:cNvPr>
          <p:cNvSpPr/>
          <p:nvPr/>
        </p:nvSpPr>
        <p:spPr>
          <a:xfrm>
            <a:off x="7243550" y="4439089"/>
            <a:ext cx="1248984" cy="1258603"/>
          </a:xfrm>
          <a:prstGeom prst="rect">
            <a:avLst/>
          </a:prstGeom>
          <a:solidFill>
            <a:srgbClr val="FF0000">
              <a:alpha val="16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bdélník 17">
            <a:extLst>
              <a:ext uri="{FF2B5EF4-FFF2-40B4-BE49-F238E27FC236}">
                <a16:creationId xmlns:a16="http://schemas.microsoft.com/office/drawing/2014/main" id="{223D7628-A0A6-47EF-D95A-17B3FE25AFB8}"/>
              </a:ext>
            </a:extLst>
          </p:cNvPr>
          <p:cNvSpPr/>
          <p:nvPr/>
        </p:nvSpPr>
        <p:spPr>
          <a:xfrm>
            <a:off x="7750894" y="4966968"/>
            <a:ext cx="237137" cy="231748"/>
          </a:xfrm>
          <a:prstGeom prst="rect">
            <a:avLst/>
          </a:prstGeom>
          <a:solidFill>
            <a:srgbClr val="00B050">
              <a:alpha val="4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ovéPole 5">
                <a:extLst>
                  <a:ext uri="{FF2B5EF4-FFF2-40B4-BE49-F238E27FC236}">
                    <a16:creationId xmlns:a16="http://schemas.microsoft.com/office/drawing/2014/main" id="{B8B41F7A-E0E9-DE01-7EBA-0D208B2C3CC8}"/>
                  </a:ext>
                </a:extLst>
              </p:cNvPr>
              <p:cNvSpPr txBox="1"/>
              <p:nvPr/>
            </p:nvSpPr>
            <p:spPr>
              <a:xfrm>
                <a:off x="6933839" y="3698923"/>
                <a:ext cx="2082493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en-US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nary>
                            </m:e>
                          </m:nary>
                        </m:e>
                      </m:nary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ovéPole 5">
                <a:extLst>
                  <a:ext uri="{FF2B5EF4-FFF2-40B4-BE49-F238E27FC236}">
                    <a16:creationId xmlns:a16="http://schemas.microsoft.com/office/drawing/2014/main" id="{B8B41F7A-E0E9-DE01-7EBA-0D208B2C3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3839" y="3698923"/>
                <a:ext cx="2082493" cy="670761"/>
              </a:xfrm>
              <a:prstGeom prst="rect">
                <a:avLst/>
              </a:prstGeom>
              <a:blipFill>
                <a:blip r:embed="rId7"/>
                <a:stretch>
                  <a:fillRect l="-19591" t="-113636" r="-42690" b="-13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ovéPole 19">
                <a:extLst>
                  <a:ext uri="{FF2B5EF4-FFF2-40B4-BE49-F238E27FC236}">
                    <a16:creationId xmlns:a16="http://schemas.microsoft.com/office/drawing/2014/main" id="{68098F44-A866-545C-8791-3BEE49CCA658}"/>
                  </a:ext>
                </a:extLst>
              </p:cNvPr>
              <p:cNvSpPr txBox="1"/>
              <p:nvPr/>
            </p:nvSpPr>
            <p:spPr>
              <a:xfrm>
                <a:off x="7264873" y="5068391"/>
                <a:ext cx="527452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TextovéPole 19">
                <a:extLst>
                  <a:ext uri="{FF2B5EF4-FFF2-40B4-BE49-F238E27FC236}">
                    <a16:creationId xmlns:a16="http://schemas.microsoft.com/office/drawing/2014/main" id="{68098F44-A866-545C-8791-3BEE49CCA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4873" y="5068391"/>
                <a:ext cx="527452" cy="670761"/>
              </a:xfrm>
              <a:prstGeom prst="rect">
                <a:avLst/>
              </a:prstGeom>
              <a:blipFill>
                <a:blip r:embed="rId8"/>
                <a:stretch>
                  <a:fillRect l="-112791" t="-112727" r="-144186" b="-13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20">
                <a:extLst>
                  <a:ext uri="{FF2B5EF4-FFF2-40B4-BE49-F238E27FC236}">
                    <a16:creationId xmlns:a16="http://schemas.microsoft.com/office/drawing/2014/main" id="{0E60AE31-C39F-0954-AA0F-A8FACD4B3779}"/>
                  </a:ext>
                </a:extLst>
              </p:cNvPr>
              <p:cNvSpPr txBox="1"/>
              <p:nvPr/>
            </p:nvSpPr>
            <p:spPr>
              <a:xfrm>
                <a:off x="5472697" y="5095304"/>
                <a:ext cx="527452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nary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ovéPole 20">
                <a:extLst>
                  <a:ext uri="{FF2B5EF4-FFF2-40B4-BE49-F238E27FC236}">
                    <a16:creationId xmlns:a16="http://schemas.microsoft.com/office/drawing/2014/main" id="{0E60AE31-C39F-0954-AA0F-A8FACD4B3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2697" y="5095304"/>
                <a:ext cx="527452" cy="670761"/>
              </a:xfrm>
              <a:prstGeom prst="rect">
                <a:avLst/>
              </a:prstGeom>
              <a:blipFill>
                <a:blip r:embed="rId9"/>
                <a:stretch>
                  <a:fillRect l="-112791" t="-113636" r="-144186" b="-13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ovéPole 6">
            <a:extLst>
              <a:ext uri="{FF2B5EF4-FFF2-40B4-BE49-F238E27FC236}">
                <a16:creationId xmlns:a16="http://schemas.microsoft.com/office/drawing/2014/main" id="{A81B39B5-D4FC-DAF2-6F24-249B752F4620}"/>
              </a:ext>
            </a:extLst>
          </p:cNvPr>
          <p:cNvSpPr txBox="1"/>
          <p:nvPr/>
        </p:nvSpPr>
        <p:spPr>
          <a:xfrm>
            <a:off x="757255" y="58208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</a:t>
            </a:r>
          </a:p>
        </p:txBody>
      </p:sp>
      <p:sp>
        <p:nvSpPr>
          <p:cNvPr id="26" name="TextovéPole 22">
            <a:extLst>
              <a:ext uri="{FF2B5EF4-FFF2-40B4-BE49-F238E27FC236}">
                <a16:creationId xmlns:a16="http://schemas.microsoft.com/office/drawing/2014/main" id="{AF0A7D05-CA4F-5232-0DCA-3663657A44C5}"/>
              </a:ext>
            </a:extLst>
          </p:cNvPr>
          <p:cNvSpPr txBox="1"/>
          <p:nvPr/>
        </p:nvSpPr>
        <p:spPr>
          <a:xfrm>
            <a:off x="2473588" y="58208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</a:t>
            </a:r>
          </a:p>
        </p:txBody>
      </p:sp>
      <p:sp>
        <p:nvSpPr>
          <p:cNvPr id="27" name="TextovéPole 23">
            <a:extLst>
              <a:ext uri="{FF2B5EF4-FFF2-40B4-BE49-F238E27FC236}">
                <a16:creationId xmlns:a16="http://schemas.microsoft.com/office/drawing/2014/main" id="{8636F680-A6BB-04DD-4766-9ECCA99B11D5}"/>
              </a:ext>
            </a:extLst>
          </p:cNvPr>
          <p:cNvSpPr txBox="1"/>
          <p:nvPr/>
        </p:nvSpPr>
        <p:spPr>
          <a:xfrm>
            <a:off x="4104045" y="582084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 &amp; 4.</a:t>
            </a:r>
          </a:p>
        </p:txBody>
      </p:sp>
      <p:sp>
        <p:nvSpPr>
          <p:cNvPr id="28" name="TextovéPole 24">
            <a:extLst>
              <a:ext uri="{FF2B5EF4-FFF2-40B4-BE49-F238E27FC236}">
                <a16:creationId xmlns:a16="http://schemas.microsoft.com/office/drawing/2014/main" id="{3B24E32B-FE27-0E8B-EA0C-2FFA0E227025}"/>
              </a:ext>
            </a:extLst>
          </p:cNvPr>
          <p:cNvSpPr txBox="1"/>
          <p:nvPr/>
        </p:nvSpPr>
        <p:spPr>
          <a:xfrm>
            <a:off x="5905828" y="58208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</a:t>
            </a:r>
          </a:p>
        </p:txBody>
      </p:sp>
      <p:sp>
        <p:nvSpPr>
          <p:cNvPr id="29" name="TextovéPole 25">
            <a:extLst>
              <a:ext uri="{FF2B5EF4-FFF2-40B4-BE49-F238E27FC236}">
                <a16:creationId xmlns:a16="http://schemas.microsoft.com/office/drawing/2014/main" id="{A6D0D01D-9A6C-9541-94F3-8C19B6C220B4}"/>
              </a:ext>
            </a:extLst>
          </p:cNvPr>
          <p:cNvSpPr txBox="1"/>
          <p:nvPr/>
        </p:nvSpPr>
        <p:spPr>
          <a:xfrm>
            <a:off x="7658283" y="5820846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</a:t>
            </a:r>
          </a:p>
        </p:txBody>
      </p:sp>
      <p:pic>
        <p:nvPicPr>
          <p:cNvPr id="30" name="Obrázek 11">
            <a:extLst>
              <a:ext uri="{FF2B5EF4-FFF2-40B4-BE49-F238E27FC236}">
                <a16:creationId xmlns:a16="http://schemas.microsoft.com/office/drawing/2014/main" id="{573573F8-159D-DEBA-DA4A-41E85DA0073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5" r="34294"/>
          <a:stretch/>
        </p:blipFill>
        <p:spPr>
          <a:xfrm>
            <a:off x="3827936" y="4411852"/>
            <a:ext cx="1285349" cy="134458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EEAB312-2832-B4B8-C64A-8E3348C2DBE6}"/>
              </a:ext>
            </a:extLst>
          </p:cNvPr>
          <p:cNvSpPr txBox="1"/>
          <p:nvPr/>
        </p:nvSpPr>
        <p:spPr>
          <a:xfrm>
            <a:off x="284635" y="6198255"/>
            <a:ext cx="5112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</a:rPr>
              <a:t>Jirsa, J. Monte-Carlo simulation of charge sharing in 2 mm thick pixelated </a:t>
            </a:r>
            <a:r>
              <a:rPr lang="en-US" sz="800" dirty="0" err="1">
                <a:solidFill>
                  <a:schemeClr val="tx1"/>
                </a:solidFill>
              </a:rPr>
              <a:t>CdTe</a:t>
            </a:r>
            <a:r>
              <a:rPr lang="en-US" sz="800" dirty="0">
                <a:solidFill>
                  <a:schemeClr val="tx1"/>
                </a:solidFill>
              </a:rPr>
              <a:t> sensor</a:t>
            </a:r>
            <a:r>
              <a:rPr lang="cs-CZ" sz="800" dirty="0">
                <a:solidFill>
                  <a:schemeClr val="tx1"/>
                </a:solidFill>
              </a:rPr>
              <a:t>,</a:t>
            </a:r>
            <a:br>
              <a:rPr lang="cs-CZ" sz="800" dirty="0">
                <a:solidFill>
                  <a:schemeClr val="tx1"/>
                </a:solidFill>
              </a:rPr>
            </a:br>
            <a:r>
              <a:rPr lang="en-US" sz="800" dirty="0">
                <a:solidFill>
                  <a:schemeClr val="tx1"/>
                </a:solidFill>
              </a:rPr>
              <a:t> Journal of Instrumentation, Volume 18, February 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D6E811-F41C-9043-6189-13521EA9D0C7}"/>
                  </a:ext>
                </a:extLst>
              </p:cNvPr>
              <p:cNvSpPr txBox="1"/>
              <p:nvPr/>
            </p:nvSpPr>
            <p:spPr>
              <a:xfrm>
                <a:off x="5744971" y="2549445"/>
                <a:ext cx="1992522" cy="944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857160" lvl="1" indent="-456480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  <a:buFont typeface="Arial"/>
                  <a:buChar char="–"/>
                </a:pPr>
                <a:endParaRPr lang="en-AU" sz="1400" b="0" i="1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400680" lvl="1">
                  <a:lnSpc>
                    <a:spcPct val="100000"/>
                  </a:lnSpc>
                  <a:spcBef>
                    <a:spcPts val="36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1400" b="0" i="1" strike="noStrike" spc="-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AU" sz="1400" b="0" i="1" strike="noStrike" spc="-1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AU" sz="1400" b="0" i="1" strike="noStrike" spc="-1" smtClean="0">
                              <a:solidFill>
                                <a:srgbClr val="000000"/>
                              </a:solidFill>
                              <a:uFill>
                                <a:solidFill>
                                  <a:srgbClr val="FFFFFF"/>
                                </a:solidFill>
                              </a:u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AU" sz="1400" b="0" i="1" strike="noStrike" spc="-1" smtClean="0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FFFFFF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trike="noStrike" spc="-1" smtClean="0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FFFFFF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b="0" i="1" strike="noStrike" spc="-1" smtClean="0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FFFFFF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𝑘𝑇</m:t>
                              </m:r>
                              <m:sSub>
                                <m:sSubPr>
                                  <m:ctrlPr>
                                    <a:rPr lang="en-US" sz="1400" b="0" i="1" strike="noStrike" spc="-1" smtClean="0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FFFFFF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trike="noStrike" spc="-1" smtClean="0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FFFFFF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trike="noStrike" spc="-1" smtClean="0">
                                      <a:solidFill>
                                        <a:srgbClr val="000000"/>
                                      </a:solidFill>
                                      <a:uFill>
                                        <a:solidFill>
                                          <a:srgbClr val="FFFFFF"/>
                                        </a:solidFill>
                                      </a:u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drift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trike="noStrike" spc="-1" smtClean="0">
                                  <a:solidFill>
                                    <a:srgbClr val="000000"/>
                                  </a:solidFill>
                                  <a:uFill>
                                    <a:solidFill>
                                      <a:srgbClr val="FFFFFF"/>
                                    </a:solidFill>
                                  </a:u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AU" sz="14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4D6E811-F41C-9043-6189-13521EA9D0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971" y="2549445"/>
                <a:ext cx="1992522" cy="94429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1642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2"/>
                </a:solidFill>
              </a:rPr>
              <a:t>Monte-Carlo simulation result 60 keV</a:t>
            </a:r>
            <a:endParaRPr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A374FDB6-212D-C76E-E7FA-42CE72F7E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748" y="703345"/>
            <a:ext cx="4048126" cy="2752726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18A6B5FE-DF53-9FA5-FEB1-B492332500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5748" y="3456071"/>
            <a:ext cx="4048128" cy="2752727"/>
          </a:xfrm>
          <a:prstGeom prst="rect">
            <a:avLst/>
          </a:prstGeom>
        </p:spPr>
      </p:pic>
      <p:sp>
        <p:nvSpPr>
          <p:cNvPr id="7" name="Google Shape;97;p2">
            <a:extLst>
              <a:ext uri="{FF2B5EF4-FFF2-40B4-BE49-F238E27FC236}">
                <a16:creationId xmlns:a16="http://schemas.microsoft.com/office/drawing/2014/main" id="{80E1A948-542C-6551-934A-0DEFF0C133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83150" y="88915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 Charge-sharing effect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No fluorescent photons are generated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Energy is “conserved” in the sensor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 err="1"/>
              <a:t>CdTe</a:t>
            </a:r>
            <a:r>
              <a:rPr lang="en-US" sz="1800" dirty="0"/>
              <a:t>/</a:t>
            </a:r>
            <a:r>
              <a:rPr lang="en-US" sz="1800" dirty="0" err="1"/>
              <a:t>CdZnTe</a:t>
            </a:r>
            <a:r>
              <a:rPr lang="en-US" sz="1800" dirty="0"/>
              <a:t> fluorescent photons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Photons with energy higher then </a:t>
            </a:r>
            <a:br>
              <a:rPr lang="en-US" sz="1400" dirty="0"/>
            </a:br>
            <a:r>
              <a:rPr lang="en-US" sz="1400" dirty="0"/>
              <a:t>K-edge can cause generation of </a:t>
            </a:r>
            <a:br>
              <a:rPr lang="en-US" sz="1400" dirty="0"/>
            </a:br>
            <a:r>
              <a:rPr lang="en-US" sz="1400" dirty="0"/>
              <a:t>fluorescent photons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Part of the energy is lost dew to 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Around 30 keV escape peak </a:t>
            </a:r>
            <a:br>
              <a:rPr lang="en-US" sz="1400" dirty="0"/>
            </a:br>
            <a:r>
              <a:rPr lang="en-US" sz="1400" dirty="0"/>
              <a:t>+ fluorescent photon peak</a:t>
            </a:r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800100" lvl="1">
              <a:spcBef>
                <a:spcPts val="0"/>
              </a:spcBef>
              <a:buFont typeface="Noto Sans Symbols"/>
              <a:buChar char="▪"/>
            </a:pPr>
            <a:endParaRPr lang="en-US" sz="10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</p:txBody>
      </p:sp>
      <p:pic>
        <p:nvPicPr>
          <p:cNvPr id="8" name="Obrázek 2">
            <a:extLst>
              <a:ext uri="{FF2B5EF4-FFF2-40B4-BE49-F238E27FC236}">
                <a16:creationId xmlns:a16="http://schemas.microsoft.com/office/drawing/2014/main" id="{4C0CFD90-546E-7276-F134-AEE44C09D1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41" y="5600896"/>
            <a:ext cx="1120578" cy="1120578"/>
          </a:xfrm>
          <a:prstGeom prst="rect">
            <a:avLst/>
          </a:prstGeom>
        </p:spPr>
      </p:pic>
      <p:pic>
        <p:nvPicPr>
          <p:cNvPr id="9" name="Obrázek 11">
            <a:extLst>
              <a:ext uri="{FF2B5EF4-FFF2-40B4-BE49-F238E27FC236}">
                <a16:creationId xmlns:a16="http://schemas.microsoft.com/office/drawing/2014/main" id="{7B0B3ACA-38D2-8092-9598-7560BCB3FA5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5" r="34294"/>
          <a:stretch/>
        </p:blipFill>
        <p:spPr>
          <a:xfrm>
            <a:off x="2370280" y="5488890"/>
            <a:ext cx="1285349" cy="134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51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2"/>
                </a:solidFill>
              </a:rPr>
              <a:t>Winner-Leader-Follower algorithm concept</a:t>
            </a:r>
            <a:endParaRPr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2" name="Picture 1" descr="Chart, box and whisker chart&#10;&#10;Description automatically generated">
            <a:extLst>
              <a:ext uri="{FF2B5EF4-FFF2-40B4-BE49-F238E27FC236}">
                <a16:creationId xmlns:a16="http://schemas.microsoft.com/office/drawing/2014/main" id="{695907E4-3608-28EA-D998-9070FEB6DA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5796681" y="1432225"/>
            <a:ext cx="3020201" cy="1578122"/>
          </a:xfrm>
          <a:prstGeom prst="rect">
            <a:avLst/>
          </a:prstGeom>
        </p:spPr>
      </p:pic>
      <p:sp>
        <p:nvSpPr>
          <p:cNvPr id="3" name="CustomShape 2">
            <a:extLst>
              <a:ext uri="{FF2B5EF4-FFF2-40B4-BE49-F238E27FC236}">
                <a16:creationId xmlns:a16="http://schemas.microsoft.com/office/drawing/2014/main" id="{4979A8E5-F548-496F-9241-4F8356E2AEC0}"/>
              </a:ext>
            </a:extLst>
          </p:cNvPr>
          <p:cNvSpPr/>
          <p:nvPr/>
        </p:nvSpPr>
        <p:spPr>
          <a:xfrm>
            <a:off x="457559" y="1781176"/>
            <a:ext cx="5068598" cy="31146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620" indent="-342900">
              <a:lnSpc>
                <a:spcPct val="100000"/>
              </a:lnSpc>
              <a:spcBef>
                <a:spcPts val="479"/>
              </a:spcBef>
              <a:buFont typeface="Wingdings" panose="05000000000000000000" pitchFamily="2" charset="2"/>
              <a:buChar char="§"/>
            </a:pPr>
            <a:r>
              <a:rPr lang="en-US" sz="21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Algorithm is performed in three steps:</a:t>
            </a:r>
          </a:p>
          <a:p>
            <a:pPr marL="915120" lvl="1" indent="-457200">
              <a:spcBef>
                <a:spcPts val="479"/>
              </a:spcBef>
              <a:buFont typeface="+mj-lt"/>
              <a:buAutoNum type="arabicPeriod"/>
            </a:pPr>
            <a:r>
              <a:rPr lang="en-US" sz="17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Pick winner node</a:t>
            </a:r>
          </a:p>
          <a:p>
            <a:pPr marL="915120" lvl="1" indent="-457200">
              <a:spcBef>
                <a:spcPts val="479"/>
              </a:spcBef>
              <a:buFont typeface="+mj-lt"/>
              <a:buAutoNum type="arabicPeriod"/>
            </a:pPr>
            <a:r>
              <a:rPr lang="en-US" sz="17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Create cluster</a:t>
            </a:r>
          </a:p>
          <a:p>
            <a:pPr marL="915120" lvl="1" indent="-457200">
              <a:spcBef>
                <a:spcPts val="479"/>
              </a:spcBef>
              <a:buFont typeface="+mj-lt"/>
              <a:buAutoNum type="arabicPeriod"/>
            </a:pPr>
            <a:r>
              <a:rPr lang="en-US" sz="17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Sum cluster charge </a:t>
            </a:r>
          </a:p>
          <a:p>
            <a:pPr marL="457920" lvl="1">
              <a:spcBef>
                <a:spcPts val="479"/>
              </a:spcBef>
            </a:pPr>
            <a:endParaRPr lang="en-US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3620" indent="-342900">
              <a:spcBef>
                <a:spcPts val="479"/>
              </a:spcBef>
              <a:buFont typeface="Wingdings" panose="05000000000000000000" pitchFamily="2" charset="2"/>
              <a:buChar char="§"/>
            </a:pPr>
            <a:r>
              <a:rPr lang="en-US" sz="1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WMS consists of three types of pixels:</a:t>
            </a: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7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Winner (sum total charge)</a:t>
            </a: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7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Leader (surrounds winner)</a:t>
            </a:r>
            <a:endParaRPr lang="en-US" sz="1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en-US" sz="17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Follower (At the border of the cluster)</a:t>
            </a:r>
            <a:endParaRPr lang="en-US" sz="17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680" lvl="1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57160" lvl="1" indent="-4564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F000FD-3A46-56C0-AACA-9FD28789C61C}"/>
              </a:ext>
            </a:extLst>
          </p:cNvPr>
          <p:cNvSpPr txBox="1"/>
          <p:nvPr/>
        </p:nvSpPr>
        <p:spPr>
          <a:xfrm>
            <a:off x="6280115" y="115198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X-ray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C5E0D3-EA09-636A-C743-5131E45C1398}"/>
              </a:ext>
            </a:extLst>
          </p:cNvPr>
          <p:cNvSpPr txBox="1"/>
          <p:nvPr/>
        </p:nvSpPr>
        <p:spPr>
          <a:xfrm>
            <a:off x="6280115" y="4848283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44F74B-DB77-D3D4-85EE-FA0AE1911DFA}"/>
              </a:ext>
            </a:extLst>
          </p:cNvPr>
          <p:cNvSpPr txBox="1"/>
          <p:nvPr/>
        </p:nvSpPr>
        <p:spPr>
          <a:xfrm>
            <a:off x="7886810" y="4848283"/>
            <a:ext cx="27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92BC1492-DC6D-0697-4262-14DB60E8C6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5611221" y="3224471"/>
            <a:ext cx="3020201" cy="15781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C4353D-A98A-B7D3-22D5-4E0EB6D131A1}"/>
              </a:ext>
            </a:extLst>
          </p:cNvPr>
          <p:cNvSpPr txBox="1"/>
          <p:nvPr/>
        </p:nvSpPr>
        <p:spPr>
          <a:xfrm>
            <a:off x="7864631" y="3011154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DAE61B-4A93-CE67-8EC6-C3D6CCFE2070}"/>
              </a:ext>
            </a:extLst>
          </p:cNvPr>
          <p:cNvSpPr txBox="1"/>
          <p:nvPr/>
        </p:nvSpPr>
        <p:spPr>
          <a:xfrm>
            <a:off x="5780436" y="3033313"/>
            <a:ext cx="139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Interaction</a:t>
            </a:r>
          </a:p>
        </p:txBody>
      </p:sp>
    </p:spTree>
    <p:extLst>
      <p:ext uri="{BB962C8B-B14F-4D97-AF65-F5344CB8AC3E}">
        <p14:creationId xmlns:p14="http://schemas.microsoft.com/office/powerpoint/2010/main" val="1173410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2"/>
                </a:solidFill>
              </a:rPr>
              <a:t>WLF </a:t>
            </a:r>
            <a:r>
              <a:rPr lang="en-US" b="1">
                <a:solidFill>
                  <a:schemeClr val="dk2"/>
                </a:solidFill>
              </a:rPr>
              <a:t>simulation methodology</a:t>
            </a:r>
            <a:endParaRPr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 dirty="0"/>
          </a:p>
        </p:txBody>
      </p:sp>
      <p:pic>
        <p:nvPicPr>
          <p:cNvPr id="3" name="Picture 2" descr="Diagram, schematic&#10;&#10;Description automatically generated">
            <a:extLst>
              <a:ext uri="{FF2B5EF4-FFF2-40B4-BE49-F238E27FC236}">
                <a16:creationId xmlns:a16="http://schemas.microsoft.com/office/drawing/2014/main" id="{1FA82130-08FD-741B-7705-95B7B3387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21" y="1724051"/>
            <a:ext cx="8432358" cy="383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2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2EFB543D-AAF2-F7A9-EE80-9C2950596B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635"/>
          <a:stretch/>
        </p:blipFill>
        <p:spPr>
          <a:xfrm>
            <a:off x="4147433" y="845370"/>
            <a:ext cx="4336610" cy="2812230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C8EBF8EA-63FF-E5EB-9D6C-1F6FC1E472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635"/>
          <a:stretch/>
        </p:blipFill>
        <p:spPr>
          <a:xfrm>
            <a:off x="4147432" y="3772580"/>
            <a:ext cx="4336610" cy="2812230"/>
          </a:xfrm>
          <a:prstGeom prst="rect">
            <a:avLst/>
          </a:prstGeom>
        </p:spPr>
      </p:pic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107504" y="97096"/>
            <a:ext cx="7560840" cy="465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2"/>
                </a:solidFill>
              </a:rPr>
              <a:t>WLF simulated response to 60 keV </a:t>
            </a:r>
            <a:endParaRPr lang="en-US" dirty="0"/>
          </a:p>
        </p:txBody>
      </p:sp>
      <p:sp>
        <p:nvSpPr>
          <p:cNvPr id="105" name="Google Shape;105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7" name="Google Shape;97;p2">
            <a:extLst>
              <a:ext uri="{FF2B5EF4-FFF2-40B4-BE49-F238E27FC236}">
                <a16:creationId xmlns:a16="http://schemas.microsoft.com/office/drawing/2014/main" id="{E3113964-AED3-0261-D35A-A8F19C36FB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02833" y="1374795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Charge diffusion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Dip caused by the threshold voltage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No additional pixels selected as winners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endParaRPr lang="en-US" sz="1400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</a:pPr>
            <a:r>
              <a:rPr lang="en-US" sz="1800" dirty="0"/>
              <a:t>Fluorescent photons</a:t>
            </a:r>
            <a:endParaRPr lang="en-US" sz="1000" dirty="0"/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Characteristic escape peaks </a:t>
            </a:r>
            <a:br>
              <a:rPr lang="en-US" sz="1400" dirty="0"/>
            </a:br>
            <a:r>
              <a:rPr lang="en-US" sz="1400" dirty="0"/>
              <a:t>(33 keV and 37 keV)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No fluorescent peaks</a:t>
            </a:r>
          </a:p>
          <a:p>
            <a:pPr marL="742950" lvl="1" indent="-28575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</a:pPr>
            <a:r>
              <a:rPr lang="en-US" sz="1400" dirty="0"/>
              <a:t>Surrounding pixels selected as winners, </a:t>
            </a:r>
            <a:br>
              <a:rPr lang="en-US" sz="1400" dirty="0"/>
            </a:br>
            <a:r>
              <a:rPr lang="en-US" sz="1400" dirty="0"/>
              <a:t>causing incorrect hit allocation</a:t>
            </a:r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800100" lvl="1">
              <a:spcBef>
                <a:spcPts val="0"/>
              </a:spcBef>
              <a:buFont typeface="Noto Sans Symbols"/>
              <a:buChar char="▪"/>
            </a:pPr>
            <a:endParaRPr lang="en-US" sz="10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457200" lvl="1" indent="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8650272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648</Words>
  <Application>Microsoft Office PowerPoint</Application>
  <PresentationFormat>On-screen Show (4:3)</PresentationFormat>
  <Paragraphs>149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Noto Sans Symbols</vt:lpstr>
      <vt:lpstr>Wingdings</vt:lpstr>
      <vt:lpstr>Motiv sady Office</vt:lpstr>
      <vt:lpstr>Winner-Leader-Follower</vt:lpstr>
      <vt:lpstr>Motivation</vt:lpstr>
      <vt:lpstr>CdTe/CZT – charge sharing, fluorescent photons</vt:lpstr>
      <vt:lpstr>Sentaurus TCAD – Sensor model</vt:lpstr>
      <vt:lpstr>Monte-Carlo simulation</vt:lpstr>
      <vt:lpstr>Monte-Carlo simulation result 60 keV</vt:lpstr>
      <vt:lpstr>Winner-Leader-Follower algorithm concept</vt:lpstr>
      <vt:lpstr>WLF simulation methodology</vt:lpstr>
      <vt:lpstr>WLF simulated response to 60 keV </vt:lpstr>
      <vt:lpstr>ColorPix – testing ASIC</vt:lpstr>
      <vt:lpstr>ColorPix – WLF testing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Winner-Leader-Follower</dc:title>
  <dc:creator>machackova petra</dc:creator>
  <cp:lastModifiedBy>Jirsa, Jakub</cp:lastModifiedBy>
  <cp:revision>18</cp:revision>
  <dcterms:created xsi:type="dcterms:W3CDTF">2010-09-06T12:21:50Z</dcterms:created>
  <dcterms:modified xsi:type="dcterms:W3CDTF">2023-02-28T22:57:22Z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WS7S4EVQV6DV-109449291-40</vt:lpwstr>
  </property>
  <property fmtid="{D5CDD505-2E9C-101B-9397-08002B2CF9AE}" pid="3" name="_dlc_DocIdItemGuid">
    <vt:lpwstr>55b2a3d8-294f-4842-a7bc-86c3542ffa22</vt:lpwstr>
  </property>
  <property fmtid="{D5CDD505-2E9C-101B-9397-08002B2CF9AE}" pid="4" name="_dlc_DocIdUrl">
    <vt:lpwstr>https://sharepoint.cvut.cz/team/14000/CAAS/_layouts/15/DocIdRedir.aspx?ID=WS7S4EVQV6DV-109449291-40, WS7S4EVQV6DV-109449291-40</vt:lpwstr>
  </property>
  <property fmtid="{D5CDD505-2E9C-101B-9397-08002B2CF9AE}" pid="5" name="ContentTypeId">
    <vt:lpwstr>0x01010091E12B0A96D58542B7133AF8951B511C</vt:lpwstr>
  </property>
</Properties>
</file>