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2"/>
  </p:notesMasterIdLst>
  <p:handoutMasterIdLst>
    <p:handoutMasterId r:id="rId23"/>
  </p:handoutMasterIdLst>
  <p:sldIdLst>
    <p:sldId id="257" r:id="rId2"/>
    <p:sldId id="294" r:id="rId3"/>
    <p:sldId id="274" r:id="rId4"/>
    <p:sldId id="273" r:id="rId5"/>
    <p:sldId id="318" r:id="rId6"/>
    <p:sldId id="1398" r:id="rId7"/>
    <p:sldId id="314" r:id="rId8"/>
    <p:sldId id="315" r:id="rId9"/>
    <p:sldId id="297" r:id="rId10"/>
    <p:sldId id="322" r:id="rId11"/>
    <p:sldId id="1397" r:id="rId12"/>
    <p:sldId id="312" r:id="rId13"/>
    <p:sldId id="298" r:id="rId14"/>
    <p:sldId id="301" r:id="rId15"/>
    <p:sldId id="323" r:id="rId16"/>
    <p:sldId id="307" r:id="rId17"/>
    <p:sldId id="1399" r:id="rId18"/>
    <p:sldId id="320" r:id="rId19"/>
    <p:sldId id="1396" r:id="rId20"/>
    <p:sldId id="139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065" autoAdjust="0"/>
  </p:normalViewPr>
  <p:slideViewPr>
    <p:cSldViewPr snapToGrid="0">
      <p:cViewPr varScale="1">
        <p:scale>
          <a:sx n="68" d="100"/>
          <a:sy n="68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D6A8DB7-A36E-EEC0-3418-5E7DE943AF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84A558-E0ED-0423-A6B1-35D5479482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FBAEC-CE72-46FA-9224-DC3040CFE1F4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71C7169-3010-E503-F56F-3E2C8F2908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2924E9C-E279-D9E5-E10D-4A165DF8BCD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2402A-FC59-41EF-BFF1-BCBE39A330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93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BD8AE-9834-421F-9023-9BFF0F95B4E3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92C6E-B4FF-437C-99FA-589F427CD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005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007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228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The origin of the breakdown for the 25X100-1E structure is quite different from the 50X50-1E for pre-irradiation cases, we can see that the breakdown always happens at the surface when the Gap is large, this is reasonable since the inter-electrode is larger than that of the 50X50 ones. Thus the breakdown voltage only increases with the radius and the effect saturates.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After surface damage, the breakdown shifts from the surface to the Tip, and we can see a clear dependence of the breakdown voltage on the Radius and the Gap.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665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31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934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02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109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92C6E-B4FF-437C-99FA-589F427CD3D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539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8237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027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488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400" b="0" i="0" kern="100" dirty="0">
              <a:solidFill>
                <a:srgbClr val="242021"/>
              </a:solidFill>
              <a:effectLst/>
              <a:latin typeface="TimesNewRoman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7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687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155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673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83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099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EA9E93-7C30-4F53-99F0-ABB8978509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236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99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0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179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422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1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81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876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844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011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00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25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85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52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37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55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24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34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02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5C67D7-7B81-4DE9-AA6F-28F862010682}" type="datetimeFigureOut">
              <a:rPr lang="zh-CN" altLang="en-US" smtClean="0"/>
              <a:t>2023/2/26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88A15B7-B757-4DFA-ADFC-95BB3472A7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92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  <p:sldLayoutId id="2147484101" r:id="rId15"/>
    <p:sldLayoutId id="2147484102" r:id="rId16"/>
    <p:sldLayoutId id="2147484103" r:id="rId17"/>
    <p:sldLayoutId id="2147484104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5">
            <a:extLst>
              <a:ext uri="{FF2B5EF4-FFF2-40B4-BE49-F238E27FC236}">
                <a16:creationId xmlns:a16="http://schemas.microsoft.com/office/drawing/2014/main" id="{4EEC425F-299D-4642-EEB5-8029AE38C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0560" y="1458136"/>
            <a:ext cx="9830879" cy="1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en-US" altLang="zh-CN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TCAD analysis of leakage current and breakdown voltage in small pitch 3D pixel sensors</a:t>
            </a:r>
          </a:p>
        </p:txBody>
      </p:sp>
      <p:sp>
        <p:nvSpPr>
          <p:cNvPr id="9" name="Text Box 75">
            <a:extLst>
              <a:ext uri="{FF2B5EF4-FFF2-40B4-BE49-F238E27FC236}">
                <a16:creationId xmlns:a16="http://schemas.microsoft.com/office/drawing/2014/main" id="{4BDE181B-967F-A778-2214-62F5D2701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7653" y="3150037"/>
            <a:ext cx="5215822" cy="142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Jixing Ye,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Abderrezak Boughedda,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Gian-Franco Dalla Betta</a:t>
            </a:r>
          </a:p>
          <a:p>
            <a:pPr algn="just">
              <a:lnSpc>
                <a:spcPct val="110000"/>
              </a:lnSpc>
            </a:pPr>
            <a:endParaRPr lang="it-IT" altLang="zh-CN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it-IT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Trento</a:t>
            </a:r>
          </a:p>
          <a:p>
            <a:pPr algn="ctr">
              <a:lnSpc>
                <a:spcPct val="110000"/>
              </a:lnSpc>
            </a:pPr>
            <a:r>
              <a:rPr lang="it-IT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TIFPA INFN</a:t>
            </a:r>
          </a:p>
          <a:p>
            <a:pPr algn="ctr">
              <a:lnSpc>
                <a:spcPct val="110000"/>
              </a:lnSpc>
            </a:pPr>
            <a:r>
              <a:rPr lang="it-IT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Fondazione Bruno Kessler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D865828-DDDF-D181-CD49-BDBBE596A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6" y="5000394"/>
            <a:ext cx="3810868" cy="114326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818CE173-AC67-705F-4E1F-D024844A09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865" y="5000394"/>
            <a:ext cx="3059821" cy="11432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D7ADE87-0B43-931B-4DAB-5831AF46A8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232" y="5000394"/>
            <a:ext cx="1350307" cy="114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9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13747512-C0ED-8E5A-97D3-BDB8948D3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638" y="599082"/>
            <a:ext cx="5852172" cy="438912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7D40C68-2411-654D-5784-BCD9F45BA7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28" y="599082"/>
            <a:ext cx="5852172" cy="4389129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374E8A2D-FF63-65FC-A0D9-EBAC73DA5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112" y="5014923"/>
            <a:ext cx="419361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 voltage increases with the Radius and the Gap;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breaks down at the Tip, contribution from the surface gets more and more important;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Radius &amp; the Gap effect saturates.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F664544-2FA0-7523-57EC-426FB99EF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613" y="5014923"/>
            <a:ext cx="419361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breaks down at the Tip;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breakdown voltage for both Doses due to long distance of the Tip from the surface;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 voltage increases with the Radius &amp; the Gap.</a:t>
            </a: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CA19CAD1-BFAC-2C02-0783-A18D6EF92F6F}"/>
              </a:ext>
            </a:extLst>
          </p:cNvPr>
          <p:cNvSpPr txBox="1"/>
          <p:nvPr/>
        </p:nvSpPr>
        <p:spPr>
          <a:xfrm>
            <a:off x="2267142" y="374749"/>
            <a:ext cx="832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Influence of  Geometrical Parameters</a:t>
            </a:r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200812B6-5BAF-C089-C76E-1A6EA79A2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559974"/>
              </p:ext>
            </p:extLst>
          </p:nvPr>
        </p:nvGraphicFramePr>
        <p:xfrm>
          <a:off x="3537485" y="4026727"/>
          <a:ext cx="1934832" cy="445770"/>
        </p:xfrm>
        <a:graphic>
          <a:graphicData uri="http://schemas.openxmlformats.org/drawingml/2006/table">
            <a:tbl>
              <a:tblPr firstRow="1" firstCol="1" bandRow="1"/>
              <a:tblGrid>
                <a:gridCol w="910382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02445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A27338CF-3E65-9A3B-1566-376B0BF61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536259"/>
              </p:ext>
            </p:extLst>
          </p:nvPr>
        </p:nvGraphicFramePr>
        <p:xfrm>
          <a:off x="9142847" y="3834322"/>
          <a:ext cx="2192762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90184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90917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sp>
        <p:nvSpPr>
          <p:cNvPr id="3" name="思想气泡: 云 2">
            <a:extLst>
              <a:ext uri="{FF2B5EF4-FFF2-40B4-BE49-F238E27FC236}">
                <a16:creationId xmlns:a16="http://schemas.microsoft.com/office/drawing/2014/main" id="{9D4AA9A6-FD80-2A6C-0027-C0B399A68E23}"/>
              </a:ext>
            </a:extLst>
          </p:cNvPr>
          <p:cNvSpPr/>
          <p:nvPr/>
        </p:nvSpPr>
        <p:spPr>
          <a:xfrm>
            <a:off x="2459875" y="2367832"/>
            <a:ext cx="1344482" cy="612648"/>
          </a:xfrm>
          <a:prstGeom prst="cloudCallout">
            <a:avLst>
              <a:gd name="adj1" fmla="val -39847"/>
              <a:gd name="adj2" fmla="val 7724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Value</a:t>
            </a:r>
            <a:endParaRPr lang="zh-CN" alt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573DD95-FAFB-72D8-0411-9919EA9F7D4E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37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732B883A-32B7-A37C-A6E8-D2F09C24C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8" y="669656"/>
            <a:ext cx="5852172" cy="43891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89DCAC0-A89A-A640-FEBB-94F74E371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177" y="669656"/>
            <a:ext cx="5852172" cy="4389129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9073F93C-5A8E-BECA-E4D7-C51FEF47E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386" y="5058785"/>
            <a:ext cx="50471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1): Breakdown voltage increases with the Radius;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2): The Radius &amp; the Gap effect saturates.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753F5DB4-19C0-5309-8967-86F6D1E45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6293" y="4977753"/>
            <a:ext cx="526745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1): Breakdowns at the Tip after surface damage, thus same breakdown voltage for both Doses;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2): Breakdown voltage increases with the Radius &amp; the Gap.</a:t>
            </a: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C20C24C4-A5EA-BB30-D5B1-2B3E0A3781DE}"/>
              </a:ext>
            </a:extLst>
          </p:cNvPr>
          <p:cNvGraphicFramePr>
            <a:graphicFrameLocks noGrp="1"/>
          </p:cNvGraphicFramePr>
          <p:nvPr/>
        </p:nvGraphicFramePr>
        <p:xfrm>
          <a:off x="3428967" y="3430234"/>
          <a:ext cx="1986147" cy="445770"/>
        </p:xfrm>
        <a:graphic>
          <a:graphicData uri="http://schemas.openxmlformats.org/drawingml/2006/table">
            <a:tbl>
              <a:tblPr firstRow="1" firstCol="1" bandRow="1"/>
              <a:tblGrid>
                <a:gridCol w="937276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048871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3353FB5-E07D-FE6E-99A2-E47DA475725A}"/>
              </a:ext>
            </a:extLst>
          </p:cNvPr>
          <p:cNvGraphicFramePr>
            <a:graphicFrameLocks noGrp="1"/>
          </p:cNvGraphicFramePr>
          <p:nvPr/>
        </p:nvGraphicFramePr>
        <p:xfrm>
          <a:off x="8957978" y="3876004"/>
          <a:ext cx="2385940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1063159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322781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70FCC53C-FB11-21C6-E12C-02CB02E938E6}"/>
              </a:ext>
            </a:extLst>
          </p:cNvPr>
          <p:cNvSpPr txBox="1"/>
          <p:nvPr/>
        </p:nvSpPr>
        <p:spPr>
          <a:xfrm>
            <a:off x="2267142" y="374749"/>
            <a:ext cx="832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Influence of  Geometrical Parameters</a:t>
            </a:r>
          </a:p>
        </p:txBody>
      </p:sp>
      <p:sp>
        <p:nvSpPr>
          <p:cNvPr id="3" name="思想气泡: 云 2">
            <a:extLst>
              <a:ext uri="{FF2B5EF4-FFF2-40B4-BE49-F238E27FC236}">
                <a16:creationId xmlns:a16="http://schemas.microsoft.com/office/drawing/2014/main" id="{359C1504-AB1C-F165-52B4-AC02A9E81CF9}"/>
              </a:ext>
            </a:extLst>
          </p:cNvPr>
          <p:cNvSpPr/>
          <p:nvPr/>
        </p:nvSpPr>
        <p:spPr>
          <a:xfrm>
            <a:off x="2557958" y="2560690"/>
            <a:ext cx="1344482" cy="612648"/>
          </a:xfrm>
          <a:prstGeom prst="cloudCallout">
            <a:avLst>
              <a:gd name="adj1" fmla="val -48243"/>
              <a:gd name="adj2" fmla="val 5881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Value</a:t>
            </a:r>
            <a:endParaRPr lang="zh-CN" alt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131CC0F-3544-40BE-3189-0D05C74D0D56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77B0062-D7D2-1425-CD77-784591388B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0" y="1142993"/>
            <a:ext cx="9386046" cy="4625806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08FBFCD2-AEEB-F702-E1A5-31277781C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002" y="5704103"/>
            <a:ext cx="33215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Breakdown simulation With/Without Oxide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150CD70-701B-03F4-EF96-4C72E192A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0788" y="4164498"/>
            <a:ext cx="23775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 to use only the bulk for breakdown prediction after radiation damage to boost the simulation.  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F0AB9EB4-2E35-CDFA-9012-6741BD845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732711"/>
              </p:ext>
            </p:extLst>
          </p:nvPr>
        </p:nvGraphicFramePr>
        <p:xfrm>
          <a:off x="1402312" y="1721818"/>
          <a:ext cx="2314223" cy="1095375"/>
        </p:xfrm>
        <a:graphic>
          <a:graphicData uri="http://schemas.openxmlformats.org/drawingml/2006/table">
            <a:tbl>
              <a:tblPr firstRow="1" firstCol="1" bandRow="1"/>
              <a:tblGrid>
                <a:gridCol w="1063159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51064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TID</a:t>
                      </a:r>
                      <a:endParaRPr lang="zh-CN" alt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20Mrad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454717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alt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Surface&amp;Bulk Damage Model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3AB2E518-583B-67DB-9C53-6994C27C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1788" y="2323295"/>
            <a:ext cx="258435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the breakdown voltage  with/without Oxide is negligible;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trend applies for the CERN Model as well.</a:t>
            </a:r>
          </a:p>
        </p:txBody>
      </p:sp>
      <p:sp>
        <p:nvSpPr>
          <p:cNvPr id="11" name="箭头: 下 10">
            <a:extLst>
              <a:ext uri="{FF2B5EF4-FFF2-40B4-BE49-F238E27FC236}">
                <a16:creationId xmlns:a16="http://schemas.microsoft.com/office/drawing/2014/main" id="{891183B6-9F40-589C-B8C0-8383F471418A}"/>
              </a:ext>
            </a:extLst>
          </p:cNvPr>
          <p:cNvSpPr/>
          <p:nvPr/>
        </p:nvSpPr>
        <p:spPr>
          <a:xfrm>
            <a:off x="10631246" y="3603813"/>
            <a:ext cx="207083" cy="5875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127EEB69-AFA1-BCFA-EE01-AD2E2461E74C}"/>
              </a:ext>
            </a:extLst>
          </p:cNvPr>
          <p:cNvSpPr txBox="1"/>
          <p:nvPr/>
        </p:nvSpPr>
        <p:spPr>
          <a:xfrm>
            <a:off x="2267142" y="374749"/>
            <a:ext cx="832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Influence of  Geometrical Parameters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BB9432E-A80C-FCB4-7C33-073D4736661D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5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9BABC23A-F537-D2B0-BE01-599A8441A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309" y="848949"/>
            <a:ext cx="5852172" cy="43891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361572D-913F-C293-05FB-C38A30B94A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37" y="848950"/>
            <a:ext cx="5852172" cy="4389129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A3D1CD86-F845-4678-F68C-1A1744280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37" y="5529144"/>
            <a:ext cx="519732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1): Higher Fluence leads to higher breakdown voltage; 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2): Breakdown voltage increases with the Radius &amp; the Gap;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3): The Radius &amp; the Gap effect saturates.</a:t>
            </a: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B9CAE01B-4E88-4520-C4DC-670E54952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32987"/>
              </p:ext>
            </p:extLst>
          </p:nvPr>
        </p:nvGraphicFramePr>
        <p:xfrm>
          <a:off x="6942008" y="1404991"/>
          <a:ext cx="2210345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906592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303753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Bulk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160E1F07-510D-9573-6A91-3FAA0AE8DD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44730"/>
              </p:ext>
            </p:extLst>
          </p:nvPr>
        </p:nvGraphicFramePr>
        <p:xfrm>
          <a:off x="1075866" y="1410706"/>
          <a:ext cx="2163194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899171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64023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Bulk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37E73F55-6792-F6E2-0747-D2A03B517DE4}"/>
              </a:ext>
            </a:extLst>
          </p:cNvPr>
          <p:cNvSpPr txBox="1"/>
          <p:nvPr/>
        </p:nvSpPr>
        <p:spPr>
          <a:xfrm>
            <a:off x="2267142" y="374749"/>
            <a:ext cx="832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Influence of  Geometrical Parameters</a:t>
            </a:r>
          </a:p>
        </p:txBody>
      </p:sp>
      <p:sp>
        <p:nvSpPr>
          <p:cNvPr id="3" name="思想气泡: 云 2">
            <a:extLst>
              <a:ext uri="{FF2B5EF4-FFF2-40B4-BE49-F238E27FC236}">
                <a16:creationId xmlns:a16="http://schemas.microsoft.com/office/drawing/2014/main" id="{6352A198-DC76-6813-B291-14D17CDD9243}"/>
              </a:ext>
            </a:extLst>
          </p:cNvPr>
          <p:cNvSpPr/>
          <p:nvPr/>
        </p:nvSpPr>
        <p:spPr>
          <a:xfrm>
            <a:off x="2873744" y="3916753"/>
            <a:ext cx="1344482" cy="612648"/>
          </a:xfrm>
          <a:prstGeom prst="cloudCallout">
            <a:avLst>
              <a:gd name="adj1" fmla="val -64643"/>
              <a:gd name="adj2" fmla="val -13598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Value</a:t>
            </a:r>
            <a:endParaRPr lang="zh-CN" alt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流程图: 资料带 6">
            <a:extLst>
              <a:ext uri="{FF2B5EF4-FFF2-40B4-BE49-F238E27FC236}">
                <a16:creationId xmlns:a16="http://schemas.microsoft.com/office/drawing/2014/main" id="{65C69AF4-2DAA-B6B4-91A9-B7915880126C}"/>
              </a:ext>
            </a:extLst>
          </p:cNvPr>
          <p:cNvSpPr/>
          <p:nvPr/>
        </p:nvSpPr>
        <p:spPr>
          <a:xfrm>
            <a:off x="170519" y="374749"/>
            <a:ext cx="914400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the Bulk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338A6FE3-CBAD-8572-F7EC-648084DA0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5588" y="3806918"/>
            <a:ext cx="178480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Breakdown voltage  increased 12V by increasing the radius for 1μm</a:t>
            </a: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7957390C-3172-F031-8A6A-038B688960FA}"/>
              </a:ext>
            </a:extLst>
          </p:cNvPr>
          <p:cNvCxnSpPr>
            <a:cxnSpLocks/>
          </p:cNvCxnSpPr>
          <p:nvPr/>
        </p:nvCxnSpPr>
        <p:spPr>
          <a:xfrm flipV="1">
            <a:off x="8543925" y="2562225"/>
            <a:ext cx="0" cy="7143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CA2245D8-59A4-456D-6DC4-448AF18DAD20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0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ED4D5BCE-3284-6414-06C3-9671778D3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46" y="1234434"/>
            <a:ext cx="5852172" cy="43891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D65FF45-1212-3292-0D05-B3976019D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8" y="1234434"/>
            <a:ext cx="5852172" cy="4389129"/>
          </a:xfrm>
          <a:prstGeom prst="rect">
            <a:avLst/>
          </a:prstGeom>
        </p:spPr>
      </p:pic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F1A9F4CE-9698-476E-4793-A0F624AA1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342670"/>
              </p:ext>
            </p:extLst>
          </p:nvPr>
        </p:nvGraphicFramePr>
        <p:xfrm>
          <a:off x="1002715" y="1807033"/>
          <a:ext cx="2179755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924696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55059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Bulk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7AA7DB54-F2AF-6467-F044-1CE1B3D929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63140"/>
              </p:ext>
            </p:extLst>
          </p:nvPr>
        </p:nvGraphicFramePr>
        <p:xfrm>
          <a:off x="6863852" y="1807033"/>
          <a:ext cx="2181536" cy="659130"/>
        </p:xfrm>
        <a:graphic>
          <a:graphicData uri="http://schemas.openxmlformats.org/drawingml/2006/table">
            <a:tbl>
              <a:tblPr firstRow="1" firstCol="1" bandRow="1"/>
              <a:tblGrid>
                <a:gridCol w="888836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9270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2176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等线" panose="02010600030101010101" pitchFamily="2" charset="-122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Bulk Damage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</a:tbl>
          </a:graphicData>
        </a:graphic>
      </p:graphicFrame>
      <p:sp>
        <p:nvSpPr>
          <p:cNvPr id="17" name="Rectangle 1">
            <a:extLst>
              <a:ext uri="{FF2B5EF4-FFF2-40B4-BE49-F238E27FC236}">
                <a16:creationId xmlns:a16="http://schemas.microsoft.com/office/drawing/2014/main" id="{4B4B0C67-C8DA-75C2-4B10-8660D5438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37" y="5600864"/>
            <a:ext cx="519732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1): Higher Fluence leads to higher breakdown voltage; 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2): Breakdown voltage increases with the Radius &amp; the Gap;</a:t>
            </a:r>
          </a:p>
          <a:p>
            <a:pPr lvl="0" algn="just"/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3): The Radius &amp; the Gap effect saturates.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03B6F704-F271-F9AE-0290-40A87E87770A}"/>
              </a:ext>
            </a:extLst>
          </p:cNvPr>
          <p:cNvSpPr txBox="1"/>
          <p:nvPr/>
        </p:nvSpPr>
        <p:spPr>
          <a:xfrm>
            <a:off x="2267142" y="374749"/>
            <a:ext cx="8325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Influence of  Geometrical Parameters</a:t>
            </a:r>
          </a:p>
        </p:txBody>
      </p:sp>
      <p:sp>
        <p:nvSpPr>
          <p:cNvPr id="3" name="思想气泡: 云 2">
            <a:extLst>
              <a:ext uri="{FF2B5EF4-FFF2-40B4-BE49-F238E27FC236}">
                <a16:creationId xmlns:a16="http://schemas.microsoft.com/office/drawing/2014/main" id="{2DF2264C-3623-489A-F80F-9FB79ACCF579}"/>
              </a:ext>
            </a:extLst>
          </p:cNvPr>
          <p:cNvSpPr/>
          <p:nvPr/>
        </p:nvSpPr>
        <p:spPr>
          <a:xfrm>
            <a:off x="2755592" y="4391838"/>
            <a:ext cx="1344482" cy="612648"/>
          </a:xfrm>
          <a:prstGeom prst="cloudCallout">
            <a:avLst>
              <a:gd name="adj1" fmla="val -62517"/>
              <a:gd name="adj2" fmla="val -11807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Value</a:t>
            </a:r>
            <a:endParaRPr lang="zh-CN" alt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流程图: 资料带 3">
            <a:extLst>
              <a:ext uri="{FF2B5EF4-FFF2-40B4-BE49-F238E27FC236}">
                <a16:creationId xmlns:a16="http://schemas.microsoft.com/office/drawing/2014/main" id="{36B17720-5975-A86D-DD8F-89CD50A25C1E}"/>
              </a:ext>
            </a:extLst>
          </p:cNvPr>
          <p:cNvSpPr/>
          <p:nvPr/>
        </p:nvSpPr>
        <p:spPr>
          <a:xfrm>
            <a:off x="170519" y="374749"/>
            <a:ext cx="914400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the Bulk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90F2A40C-D932-742E-3E29-69CC02018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408" y="4221108"/>
            <a:ext cx="178480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n-US" altLang="zh-CN" sz="1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Breakdown voltage  increased 20V by increasing the radius for 1μm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E5D628C3-F81D-4A5E-CE62-0DE60A26385A}"/>
              </a:ext>
            </a:extLst>
          </p:cNvPr>
          <p:cNvCxnSpPr>
            <a:cxnSpLocks/>
          </p:cNvCxnSpPr>
          <p:nvPr/>
        </p:nvCxnSpPr>
        <p:spPr>
          <a:xfrm flipV="1">
            <a:off x="8467725" y="3076575"/>
            <a:ext cx="0" cy="7810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5B77860E-4AC4-C289-2BEE-E3A44945BDA2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8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5">
            <a:extLst>
              <a:ext uri="{FF2B5EF4-FFF2-40B4-BE49-F238E27FC236}">
                <a16:creationId xmlns:a16="http://schemas.microsoft.com/office/drawing/2014/main" id="{C6BE999F-5FB4-CE5D-A9F9-7BFC0146D66D}"/>
              </a:ext>
            </a:extLst>
          </p:cNvPr>
          <p:cNvSpPr txBox="1"/>
          <p:nvPr/>
        </p:nvSpPr>
        <p:spPr>
          <a:xfrm>
            <a:off x="5286702" y="481980"/>
            <a:ext cx="200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Summary</a:t>
            </a: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4B4B0C67-C8DA-75C2-4B10-8660D5438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791" y="2161217"/>
            <a:ext cx="8197742" cy="253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Tip limits the breakdown voltage, especially after radiation damage; 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25×100-1E has higher breakdown voltage due to larger inter-electrode distance; 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Perugia Bulk Damage Model can predict the breakdown quite accurately, CERN Bulk Damage Model is better at predicting the leakage current;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possible to increase the breakdown voltage of both designs by increasing the Radius/Gap, but the Radius &amp; the Gap effect saturates.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D41F721-BF0F-9064-C50B-044352D26A6A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48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D00073-5A24-4250-A2A1-44BEEC8178C0}"/>
              </a:ext>
            </a:extLst>
          </p:cNvPr>
          <p:cNvSpPr/>
          <p:nvPr/>
        </p:nvSpPr>
        <p:spPr>
          <a:xfrm>
            <a:off x="3309019" y="3075057"/>
            <a:ext cx="55739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time!</a:t>
            </a:r>
          </a:p>
        </p:txBody>
      </p:sp>
    </p:spTree>
    <p:extLst>
      <p:ext uri="{BB962C8B-B14F-4D97-AF65-F5344CB8AC3E}">
        <p14:creationId xmlns:p14="http://schemas.microsoft.com/office/powerpoint/2010/main" val="30282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id="{2F6CCC80-14DC-5ACA-89BC-9341FEEB1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41" y="1144786"/>
            <a:ext cx="5852172" cy="438912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67C673A2-DF0F-C218-F0A1-76BC932760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7" y="1144786"/>
            <a:ext cx="5852172" cy="4389129"/>
          </a:xfrm>
          <a:prstGeom prst="rect">
            <a:avLst/>
          </a:prstGeom>
        </p:spPr>
      </p:pic>
      <p:sp>
        <p:nvSpPr>
          <p:cNvPr id="29" name="TextBox 5">
            <a:extLst>
              <a:ext uri="{FF2B5EF4-FFF2-40B4-BE49-F238E27FC236}">
                <a16:creationId xmlns:a16="http://schemas.microsoft.com/office/drawing/2014/main" id="{11B20F82-0CEB-98BD-423D-B14F118B5EF5}"/>
              </a:ext>
            </a:extLst>
          </p:cNvPr>
          <p:cNvSpPr txBox="1"/>
          <p:nvPr/>
        </p:nvSpPr>
        <p:spPr>
          <a:xfrm>
            <a:off x="3985255" y="415563"/>
            <a:ext cx="3945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Backup – Pre-irradiation</a:t>
            </a:r>
          </a:p>
        </p:txBody>
      </p:sp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B14B33E5-806C-FCC0-557C-682E4A3E4CB7}"/>
              </a:ext>
            </a:extLst>
          </p:cNvPr>
          <p:cNvGraphicFramePr>
            <a:graphicFrameLocks noGrp="1"/>
          </p:cNvGraphicFramePr>
          <p:nvPr/>
        </p:nvGraphicFramePr>
        <p:xfrm>
          <a:off x="6728439" y="1710908"/>
          <a:ext cx="2388670" cy="924265"/>
        </p:xfrm>
        <a:graphic>
          <a:graphicData uri="http://schemas.openxmlformats.org/drawingml/2006/table">
            <a:tbl>
              <a:tblPr firstRow="1" firstCol="1" bandRow="1"/>
              <a:tblGrid>
                <a:gridCol w="127704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111625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Column radius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Effective gap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8AD0EE01-D305-8226-CE86-E973D18E5AB8}"/>
              </a:ext>
            </a:extLst>
          </p:cNvPr>
          <p:cNvGraphicFramePr>
            <a:graphicFrameLocks noGrp="1"/>
          </p:cNvGraphicFramePr>
          <p:nvPr/>
        </p:nvGraphicFramePr>
        <p:xfrm>
          <a:off x="1089643" y="1710903"/>
          <a:ext cx="2227301" cy="924265"/>
        </p:xfrm>
        <a:graphic>
          <a:graphicData uri="http://schemas.openxmlformats.org/drawingml/2006/table">
            <a:tbl>
              <a:tblPr firstRow="1" firstCol="1" bandRow="1"/>
              <a:tblGrid>
                <a:gridCol w="127704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950256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Column radius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Effective gap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852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:a16="http://schemas.microsoft.com/office/drawing/2014/main" id="{00335FFC-0BFF-4944-46C8-C4A439539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1234435"/>
            <a:ext cx="5852172" cy="4389129"/>
          </a:xfrm>
          <a:prstGeom prst="rect">
            <a:avLst/>
          </a:prstGeom>
        </p:spPr>
      </p:pic>
      <p:sp>
        <p:nvSpPr>
          <p:cNvPr id="29" name="TextBox 5">
            <a:extLst>
              <a:ext uri="{FF2B5EF4-FFF2-40B4-BE49-F238E27FC236}">
                <a16:creationId xmlns:a16="http://schemas.microsoft.com/office/drawing/2014/main" id="{11B20F82-0CEB-98BD-423D-B14F118B5EF5}"/>
              </a:ext>
            </a:extLst>
          </p:cNvPr>
          <p:cNvSpPr txBox="1"/>
          <p:nvPr/>
        </p:nvSpPr>
        <p:spPr>
          <a:xfrm>
            <a:off x="4191047" y="334287"/>
            <a:ext cx="3809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– Surface Damage</a:t>
            </a:r>
          </a:p>
        </p:txBody>
      </p: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8AD0EE01-D305-8226-CE86-E973D18E5A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00543"/>
              </p:ext>
            </p:extLst>
          </p:nvPr>
        </p:nvGraphicFramePr>
        <p:xfrm>
          <a:off x="3941642" y="1808017"/>
          <a:ext cx="2227301" cy="924265"/>
        </p:xfrm>
        <a:graphic>
          <a:graphicData uri="http://schemas.openxmlformats.org/drawingml/2006/table">
            <a:tbl>
              <a:tblPr firstRow="1" firstCol="1" bandRow="1"/>
              <a:tblGrid>
                <a:gridCol w="127704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950256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Column radius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Effective gap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2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0D80E-E4BB-236C-7484-C122814A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86B6-6202-C940-91F7-D2248883114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FFC308-6984-B1FE-1044-FBE58CF60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39" y="2461018"/>
            <a:ext cx="10478523" cy="43969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16CAF6-ECE6-20CE-EFEF-EAE164A5D8EB}"/>
              </a:ext>
            </a:extLst>
          </p:cNvPr>
          <p:cNvSpPr/>
          <p:nvPr/>
        </p:nvSpPr>
        <p:spPr>
          <a:xfrm>
            <a:off x="1299250" y="2009612"/>
            <a:ext cx="9593500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33" dirty="0">
                <a:solidFill>
                  <a:srgbClr val="008000"/>
                </a:solidFill>
              </a:rPr>
              <a:t>S. </a:t>
            </a:r>
            <a:r>
              <a:rPr lang="en-US" sz="2133" dirty="0" err="1">
                <a:solidFill>
                  <a:srgbClr val="008000"/>
                </a:solidFill>
              </a:rPr>
              <a:t>Terzo</a:t>
            </a:r>
            <a:r>
              <a:rPr lang="en-US" sz="2133" dirty="0">
                <a:solidFill>
                  <a:srgbClr val="008000"/>
                </a:solidFill>
              </a:rPr>
              <a:t> et al., Frontiers in Physics 9:624668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266A13-222D-2B91-C6AB-745BFFA96450}"/>
              </a:ext>
            </a:extLst>
          </p:cNvPr>
          <p:cNvSpPr txBox="1">
            <a:spLocks/>
          </p:cNvSpPr>
          <p:nvPr/>
        </p:nvSpPr>
        <p:spPr>
          <a:xfrm>
            <a:off x="3642116" y="653347"/>
            <a:ext cx="4289005" cy="651453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Backup - Power dissipation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C31EE-B3C3-CFEB-A3E2-E286E805ECED}"/>
              </a:ext>
            </a:extLst>
          </p:cNvPr>
          <p:cNvSpPr txBox="1"/>
          <p:nvPr/>
        </p:nvSpPr>
        <p:spPr>
          <a:xfrm>
            <a:off x="348784" y="1433093"/>
            <a:ext cx="10875670" cy="489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voltages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interest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 high hit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power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dissipation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low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326E24-96A6-5901-233A-119710DA3AB4}"/>
              </a:ext>
            </a:extLst>
          </p:cNvPr>
          <p:cNvSpPr txBox="1"/>
          <p:nvPr/>
        </p:nvSpPr>
        <p:spPr>
          <a:xfrm>
            <a:off x="4918841" y="5424908"/>
            <a:ext cx="601447" cy="4205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T" sz="2133" dirty="0">
                <a:solidFill>
                  <a:srgbClr val="92D050"/>
                </a:solidFill>
              </a:rPr>
              <a:t>FBK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F7BF22-2188-1CC2-671A-80B1BDE2AE25}"/>
              </a:ext>
            </a:extLst>
          </p:cNvPr>
          <p:cNvSpPr txBox="1"/>
          <p:nvPr/>
        </p:nvSpPr>
        <p:spPr>
          <a:xfrm>
            <a:off x="10098208" y="5424908"/>
            <a:ext cx="740908" cy="4205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T" sz="2133" dirty="0">
                <a:solidFill>
                  <a:srgbClr val="92D050"/>
                </a:solidFill>
              </a:rPr>
              <a:t>CNM</a:t>
            </a:r>
          </a:p>
        </p:txBody>
      </p:sp>
    </p:spTree>
    <p:extLst>
      <p:ext uri="{BB962C8B-B14F-4D97-AF65-F5344CB8AC3E}">
        <p14:creationId xmlns:p14="http://schemas.microsoft.com/office/powerpoint/2010/main" val="108150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id="{B1A72CA7-E55E-D861-D142-689D4C05E29D}"/>
              </a:ext>
            </a:extLst>
          </p:cNvPr>
          <p:cNvSpPr/>
          <p:nvPr/>
        </p:nvSpPr>
        <p:spPr>
          <a:xfrm>
            <a:off x="3711388" y="1353671"/>
            <a:ext cx="5567082" cy="3971363"/>
          </a:xfrm>
          <a:prstGeom prst="roundRect">
            <a:avLst/>
          </a:prstGeom>
          <a:solidFill>
            <a:srgbClr val="00B0F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53BE9F83-A9BE-10C9-90C6-FAA24C2E1FF0}"/>
              </a:ext>
            </a:extLst>
          </p:cNvPr>
          <p:cNvSpPr txBox="1"/>
          <p:nvPr/>
        </p:nvSpPr>
        <p:spPr>
          <a:xfrm>
            <a:off x="3745562" y="1446526"/>
            <a:ext cx="55043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  <a:p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Existing Detectors</a:t>
            </a:r>
          </a:p>
          <a:p>
            <a:pPr marL="514350" indent="-514350">
              <a:buFont typeface="+mj-lt"/>
              <a:buAutoNum type="arabicPeriod"/>
            </a:pPr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 Geometrical Parameters</a:t>
            </a:r>
          </a:p>
          <a:p>
            <a:pPr marL="514350" indent="-514350">
              <a:buFont typeface="+mj-lt"/>
              <a:buAutoNum type="arabicPeriod"/>
            </a:pPr>
            <a:endParaRPr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7EFF31F-2933-919E-0AF4-B52B3629BDC3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98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F3A9A3-87E5-BF1C-18DA-3BA5830A0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86B6-6202-C940-91F7-D2248883114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2068E0-2FAE-5BCB-0DCC-914C87C1A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240" y="3265213"/>
            <a:ext cx="4738761" cy="35927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8CF3A8D-C3B7-215B-978F-07DA3329D9E3}"/>
              </a:ext>
            </a:extLst>
          </p:cNvPr>
          <p:cNvSpPr/>
          <p:nvPr/>
        </p:nvSpPr>
        <p:spPr>
          <a:xfrm>
            <a:off x="8146877" y="2813808"/>
            <a:ext cx="3565271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>
                <a:solidFill>
                  <a:srgbClr val="008000"/>
                </a:solidFill>
              </a:rPr>
              <a:t>G. </a:t>
            </a:r>
            <a:r>
              <a:rPr lang="en-US" sz="2133" dirty="0" err="1">
                <a:solidFill>
                  <a:srgbClr val="008000"/>
                </a:solidFill>
              </a:rPr>
              <a:t>Bardelli</a:t>
            </a:r>
            <a:r>
              <a:rPr lang="en-US" sz="2133" dirty="0">
                <a:solidFill>
                  <a:srgbClr val="008000"/>
                </a:solidFill>
              </a:rPr>
              <a:t> et al., IWORID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11FDC6-2CD9-DEF4-94BB-DD5AA904E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49" y="3210486"/>
            <a:ext cx="5570820" cy="341212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F8D2BC-C15D-BE5C-925A-3CC4472648CD}"/>
              </a:ext>
            </a:extLst>
          </p:cNvPr>
          <p:cNvSpPr/>
          <p:nvPr/>
        </p:nvSpPr>
        <p:spPr>
          <a:xfrm>
            <a:off x="237148" y="2813809"/>
            <a:ext cx="6413888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33" dirty="0">
                <a:solidFill>
                  <a:srgbClr val="008000"/>
                </a:solidFill>
              </a:rPr>
              <a:t>S. </a:t>
            </a:r>
            <a:r>
              <a:rPr lang="en-US" sz="2133" dirty="0" err="1">
                <a:solidFill>
                  <a:srgbClr val="008000"/>
                </a:solidFill>
              </a:rPr>
              <a:t>Terzo</a:t>
            </a:r>
            <a:r>
              <a:rPr lang="en-US" sz="2133" dirty="0">
                <a:solidFill>
                  <a:srgbClr val="008000"/>
                </a:solidFill>
              </a:rPr>
              <a:t> et al., Frontiers in Physics 9:624668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E5E999-89B9-DAF1-901E-A8624923B79A}"/>
              </a:ext>
            </a:extLst>
          </p:cNvPr>
          <p:cNvSpPr txBox="1"/>
          <p:nvPr/>
        </p:nvSpPr>
        <p:spPr>
          <a:xfrm>
            <a:off x="10756673" y="4897460"/>
            <a:ext cx="1198179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333" dirty="0"/>
              <a:t>25x100-1E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EFE5FF-AF90-A3C5-6D73-EB85E855FFFF}"/>
              </a:ext>
            </a:extLst>
          </p:cNvPr>
          <p:cNvSpPr txBox="1"/>
          <p:nvPr/>
        </p:nvSpPr>
        <p:spPr>
          <a:xfrm>
            <a:off x="43128" y="1410976"/>
            <a:ext cx="11264622" cy="13313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RD53A assemblies with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3D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sensor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geometries</a:t>
            </a:r>
            <a:endParaRPr lang="it-IT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10</a:t>
            </a:r>
            <a:r>
              <a:rPr lang="it-IT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it-IT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hit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96%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incidence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 V</a:t>
            </a:r>
          </a:p>
          <a:p>
            <a:pPr marL="380990" indent="-38099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voltages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(~150 V)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1.8x10</a:t>
            </a:r>
            <a:r>
              <a:rPr lang="it-IT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it-IT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1C27721D-901F-0407-7702-9F8BC318676D}"/>
              </a:ext>
            </a:extLst>
          </p:cNvPr>
          <p:cNvSpPr txBox="1"/>
          <p:nvPr/>
        </p:nvSpPr>
        <p:spPr>
          <a:xfrm>
            <a:off x="2134419" y="369684"/>
            <a:ext cx="7923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– Efficiency of irradiated modules at beam test</a:t>
            </a:r>
          </a:p>
        </p:txBody>
      </p:sp>
    </p:spTree>
    <p:extLst>
      <p:ext uri="{BB962C8B-B14F-4D97-AF65-F5344CB8AC3E}">
        <p14:creationId xmlns:p14="http://schemas.microsoft.com/office/powerpoint/2010/main" val="406562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>
            <a:extLst>
              <a:ext uri="{FF2B5EF4-FFF2-40B4-BE49-F238E27FC236}">
                <a16:creationId xmlns:a16="http://schemas.microsoft.com/office/drawing/2014/main" id="{4A007982-E7CB-B377-6B8C-84204C5C3A38}"/>
              </a:ext>
            </a:extLst>
          </p:cNvPr>
          <p:cNvSpPr txBox="1"/>
          <p:nvPr/>
        </p:nvSpPr>
        <p:spPr>
          <a:xfrm>
            <a:off x="5062171" y="452467"/>
            <a:ext cx="2411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Introduction</a:t>
            </a:r>
            <a:endParaRPr lang="zh-CN" alt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656B2CF-80F3-CF4C-5080-2B9A3ECD6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27" y="1218797"/>
            <a:ext cx="3354370" cy="2915550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5DE313C5-EF78-9A53-2353-80467D65B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3091" y="4691828"/>
            <a:ext cx="3547164" cy="189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Geometrical parameters of small-pitch 3D detectors: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thickness 150 μm;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 radius ~2.5 μm;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gap ~20 μm.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CC1D66D-1FD3-6475-7F03-6DC274A1A5A4}"/>
              </a:ext>
            </a:extLst>
          </p:cNvPr>
          <p:cNvSpPr txBox="1"/>
          <p:nvPr/>
        </p:nvSpPr>
        <p:spPr>
          <a:xfrm>
            <a:off x="8784594" y="1718916"/>
            <a:ext cx="3159756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Smaller inter-electrode distance translates into: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altLang="zh-CN" sz="1600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event pile up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stronger radiation hardness.</a:t>
            </a: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7D88FE04-2C68-D455-0EEF-57AF8042B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92" y="1534251"/>
            <a:ext cx="3860437" cy="189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ATLAS ITk specifications: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tolerance up to 2*10</a:t>
            </a:r>
            <a:r>
              <a:rPr lang="en-US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en-US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voltage V</a:t>
            </a:r>
            <a:r>
              <a:rPr lang="en-US" altLang="zh-CN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250 V;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dissipation &lt; 10 mW/cm</a:t>
            </a:r>
            <a:r>
              <a:rPr lang="en-US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Hit efficiency &gt; 97%.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FD54AC8-F3C2-657A-1E54-7BFAF12D3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239" y="4446058"/>
            <a:ext cx="4634015" cy="2038967"/>
          </a:xfrm>
          <a:prstGeom prst="rect">
            <a:avLst/>
          </a:prstGeom>
        </p:spPr>
      </p:pic>
      <p:sp>
        <p:nvSpPr>
          <p:cNvPr id="13" name="箭头: 右弧形 12">
            <a:extLst>
              <a:ext uri="{FF2B5EF4-FFF2-40B4-BE49-F238E27FC236}">
                <a16:creationId xmlns:a16="http://schemas.microsoft.com/office/drawing/2014/main" id="{04E8FC04-201A-B763-3333-FB880C7C0B76}"/>
              </a:ext>
            </a:extLst>
          </p:cNvPr>
          <p:cNvSpPr/>
          <p:nvPr/>
        </p:nvSpPr>
        <p:spPr>
          <a:xfrm rot="1228262">
            <a:off x="5772825" y="3999508"/>
            <a:ext cx="686934" cy="172408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D9BE1DFC-6EE7-ACB7-5BFD-D68931911208}"/>
              </a:ext>
            </a:extLst>
          </p:cNvPr>
          <p:cNvSpPr/>
          <p:nvPr/>
        </p:nvSpPr>
        <p:spPr>
          <a:xfrm>
            <a:off x="3810000" y="2481625"/>
            <a:ext cx="542925" cy="137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左 22">
            <a:extLst>
              <a:ext uri="{FF2B5EF4-FFF2-40B4-BE49-F238E27FC236}">
                <a16:creationId xmlns:a16="http://schemas.microsoft.com/office/drawing/2014/main" id="{4C65FDF7-697A-085A-F842-11CC593C3DD7}"/>
              </a:ext>
            </a:extLst>
          </p:cNvPr>
          <p:cNvSpPr/>
          <p:nvPr/>
        </p:nvSpPr>
        <p:spPr>
          <a:xfrm>
            <a:off x="7943850" y="2481625"/>
            <a:ext cx="600075" cy="137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箭头: 左 1">
            <a:extLst>
              <a:ext uri="{FF2B5EF4-FFF2-40B4-BE49-F238E27FC236}">
                <a16:creationId xmlns:a16="http://schemas.microsoft.com/office/drawing/2014/main" id="{BFE20D0B-9784-B0D5-ED50-60CC6B131977}"/>
              </a:ext>
            </a:extLst>
          </p:cNvPr>
          <p:cNvSpPr/>
          <p:nvPr/>
        </p:nvSpPr>
        <p:spPr>
          <a:xfrm>
            <a:off x="6392710" y="5720397"/>
            <a:ext cx="989165" cy="1374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FDDC8C3-546D-5709-08E5-DCCD4EE38747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>
            <a:extLst>
              <a:ext uri="{FF2B5EF4-FFF2-40B4-BE49-F238E27FC236}">
                <a16:creationId xmlns:a16="http://schemas.microsoft.com/office/drawing/2014/main" id="{2E5B963A-C7F7-36AD-C016-AF915AB12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226" y="4199789"/>
            <a:ext cx="3492897" cy="140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Objective: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Locate the origin of the breakdown;</a:t>
            </a:r>
            <a:endParaRPr lang="it-IT" altLang="zh-CN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breakdown voltage from geometry point of view.</a:t>
            </a: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28D8E0D6-08FB-2D5D-CB0D-0AC012C3DBC6}"/>
              </a:ext>
            </a:extLst>
          </p:cNvPr>
          <p:cNvSpPr txBox="1"/>
          <p:nvPr/>
        </p:nvSpPr>
        <p:spPr>
          <a:xfrm>
            <a:off x="5062171" y="452467"/>
            <a:ext cx="2478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Introduction</a:t>
            </a:r>
            <a:endParaRPr lang="zh-CN" alt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7ED1A9B-2AF3-ED49-2EB7-C60BBAB0F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226" y="1122433"/>
            <a:ext cx="5543124" cy="300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Test Results: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10</a:t>
            </a:r>
            <a:r>
              <a:rPr lang="it-IT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it-IT" altLang="zh-CN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it-IT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hit efficiency of 96% reached below 100V </a:t>
            </a:r>
            <a:r>
              <a:rPr lang="it-IT" altLang="zh-CN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with perpendicular 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incidence;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Larger voltages (~150 V) required at 1.8x10</a:t>
            </a:r>
            <a:r>
              <a:rPr lang="it-IT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it-IT" altLang="zh-CN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it-IT" altLang="zh-CN" sz="1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Problem: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 voltage not large enough compared with the required voltage  for the worst cases;</a:t>
            </a:r>
            <a:endParaRPr lang="it-IT" altLang="zh-CN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dissipation. </a:t>
            </a:r>
          </a:p>
        </p:txBody>
      </p:sp>
      <p:sp>
        <p:nvSpPr>
          <p:cNvPr id="20" name="箭头: 下弧形 19">
            <a:extLst>
              <a:ext uri="{FF2B5EF4-FFF2-40B4-BE49-F238E27FC236}">
                <a16:creationId xmlns:a16="http://schemas.microsoft.com/office/drawing/2014/main" id="{52FB194E-9936-F0A5-7B6E-AE262BBB0DF2}"/>
              </a:ext>
            </a:extLst>
          </p:cNvPr>
          <p:cNvSpPr/>
          <p:nvPr/>
        </p:nvSpPr>
        <p:spPr>
          <a:xfrm>
            <a:off x="3926541" y="5525274"/>
            <a:ext cx="4876800" cy="9443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TCAD Simulation</a:t>
            </a:r>
            <a:endParaRPr lang="zh-CN" altLang="en-US" sz="1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330D2B8-A927-2FE3-7AE3-9B58E17D523C}"/>
              </a:ext>
            </a:extLst>
          </p:cNvPr>
          <p:cNvGrpSpPr/>
          <p:nvPr/>
        </p:nvGrpSpPr>
        <p:grpSpPr>
          <a:xfrm>
            <a:off x="7982278" y="1638938"/>
            <a:ext cx="2237539" cy="4350111"/>
            <a:chOff x="7560940" y="1638938"/>
            <a:chExt cx="2237539" cy="4350111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3F6505A6-AACF-9EBE-F104-73A5F098ACA0}"/>
                </a:ext>
              </a:extLst>
            </p:cNvPr>
            <p:cNvGrpSpPr/>
            <p:nvPr/>
          </p:nvGrpSpPr>
          <p:grpSpPr>
            <a:xfrm>
              <a:off x="8172635" y="1638938"/>
              <a:ext cx="1625844" cy="4350111"/>
              <a:chOff x="2263942" y="3055986"/>
              <a:chExt cx="1091190" cy="3416749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B54BD17A-8708-5ACD-778D-E1F67D935F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63942" y="3055986"/>
                <a:ext cx="1091190" cy="3052482"/>
              </a:xfrm>
              <a:prstGeom prst="rect">
                <a:avLst/>
              </a:prstGeom>
            </p:spPr>
          </p:pic>
          <p:sp>
            <p:nvSpPr>
              <p:cNvPr id="2" name="TextBox 5">
                <a:extLst>
                  <a:ext uri="{FF2B5EF4-FFF2-40B4-BE49-F238E27FC236}">
                    <a16:creationId xmlns:a16="http://schemas.microsoft.com/office/drawing/2014/main" id="{E2AB33A2-9E8A-80A9-CD7C-B5FF5C0C30DF}"/>
                  </a:ext>
                </a:extLst>
              </p:cNvPr>
              <p:cNvSpPr txBox="1"/>
              <p:nvPr/>
            </p:nvSpPr>
            <p:spPr>
              <a:xfrm>
                <a:off x="2289862" y="6061777"/>
                <a:ext cx="1045758" cy="4109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b="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Simulation domain </a:t>
                </a:r>
              </a:p>
              <a:p>
                <a:pPr algn="ctr"/>
                <a:r>
                  <a:rPr lang="en-US" altLang="zh-CN" sz="1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25×100-1E</a:t>
                </a:r>
                <a:endParaRPr lang="zh-CN" alt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左大括号 16">
                <a:extLst>
                  <a:ext uri="{FF2B5EF4-FFF2-40B4-BE49-F238E27FC236}">
                    <a16:creationId xmlns:a16="http://schemas.microsoft.com/office/drawing/2014/main" id="{4A326313-7157-160B-404F-6B9480C05B8F}"/>
                  </a:ext>
                </a:extLst>
              </p:cNvPr>
              <p:cNvSpPr/>
              <p:nvPr/>
            </p:nvSpPr>
            <p:spPr>
              <a:xfrm rot="551253">
                <a:off x="2273467" y="5436778"/>
                <a:ext cx="252541" cy="306797"/>
              </a:xfrm>
              <a:prstGeom prst="lef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TextBox 5">
              <a:extLst>
                <a:ext uri="{FF2B5EF4-FFF2-40B4-BE49-F238E27FC236}">
                  <a16:creationId xmlns:a16="http://schemas.microsoft.com/office/drawing/2014/main" id="{9F674B17-8C51-1974-7BF1-EF48D82CA0AC}"/>
                </a:ext>
              </a:extLst>
            </p:cNvPr>
            <p:cNvSpPr txBox="1"/>
            <p:nvPr/>
          </p:nvSpPr>
          <p:spPr>
            <a:xfrm rot="282635">
              <a:off x="7560940" y="4526183"/>
              <a:ext cx="97378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i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Effective Gap</a:t>
              </a:r>
              <a:endParaRPr lang="zh-CN" alt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4E31DB8-2757-C7CB-AF0F-81D1FEBB2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968043"/>
              </p:ext>
            </p:extLst>
          </p:nvPr>
        </p:nvGraphicFramePr>
        <p:xfrm>
          <a:off x="5260272" y="4125178"/>
          <a:ext cx="2159166" cy="1531620"/>
        </p:xfrm>
        <a:graphic>
          <a:graphicData uri="http://schemas.openxmlformats.org/drawingml/2006/table">
            <a:tbl>
              <a:tblPr firstRow="1" firstCol="1" bandRow="1"/>
              <a:tblGrid>
                <a:gridCol w="1433024">
                  <a:extLst>
                    <a:ext uri="{9D8B030D-6E8A-4147-A177-3AD203B41FA5}">
                      <a16:colId xmlns:a16="http://schemas.microsoft.com/office/drawing/2014/main" val="3951124014"/>
                    </a:ext>
                  </a:extLst>
                </a:gridCol>
                <a:gridCol w="726142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altLang="zh-CN" sz="1400" b="1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 Damage Model</a:t>
                      </a:r>
                      <a:endParaRPr lang="zh-CN" alt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b="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Bulk Damage Model</a:t>
                      </a:r>
                      <a:endParaRPr lang="zh-CN" alt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b="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CERN Bulk Damage Model</a:t>
                      </a:r>
                      <a:endParaRPr lang="zh-CN" alt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-38 </a:t>
                      </a:r>
                      <a:r>
                        <a:rPr lang="zh-CN" altLang="en-US" sz="1400" b="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b="0" i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30694D89-76AA-551B-77DC-03875A38B5B3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77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E374E5E9-D8CE-E858-6572-A430792FB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229" y="913034"/>
            <a:ext cx="4294420" cy="322081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D581EA9-3A5F-ACB2-CDF0-59B4DF58DD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" y="870712"/>
            <a:ext cx="5852172" cy="4389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FAF4F0E-F82A-81FC-5DC7-AFEA48D87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8374" y="4133851"/>
            <a:ext cx="2388130" cy="2562224"/>
          </a:xfrm>
          <a:prstGeom prst="rect">
            <a:avLst/>
          </a:prstGeom>
        </p:spPr>
      </p:pic>
      <p:sp>
        <p:nvSpPr>
          <p:cNvPr id="4" name="箭头: 右 3">
            <a:extLst>
              <a:ext uri="{FF2B5EF4-FFF2-40B4-BE49-F238E27FC236}">
                <a16:creationId xmlns:a16="http://schemas.microsoft.com/office/drawing/2014/main" id="{5599ADEC-4604-A240-7466-6AE472D9BC22}"/>
              </a:ext>
            </a:extLst>
          </p:cNvPr>
          <p:cNvSpPr/>
          <p:nvPr/>
        </p:nvSpPr>
        <p:spPr>
          <a:xfrm>
            <a:off x="6082182" y="5253646"/>
            <a:ext cx="2539986" cy="924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Breaks down at the Tip with/without surface damage.</a:t>
            </a:r>
            <a:endParaRPr lang="zh-CN" altLang="en-US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2E04E4A3-95C1-6DEA-BDFC-44AB6604DFEB}"/>
              </a:ext>
            </a:extLst>
          </p:cNvPr>
          <p:cNvSpPr txBox="1"/>
          <p:nvPr/>
        </p:nvSpPr>
        <p:spPr>
          <a:xfrm>
            <a:off x="3573028" y="460650"/>
            <a:ext cx="5514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Existing Detectors</a:t>
            </a:r>
          </a:p>
        </p:txBody>
      </p:sp>
      <p:graphicFrame>
        <p:nvGraphicFramePr>
          <p:cNvPr id="26" name="表格 25">
            <a:extLst>
              <a:ext uri="{FF2B5EF4-FFF2-40B4-BE49-F238E27FC236}">
                <a16:creationId xmlns:a16="http://schemas.microsoft.com/office/drawing/2014/main" id="{B28039FD-3D40-3785-5AEF-F215C94F4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989915"/>
              </p:ext>
            </p:extLst>
          </p:nvPr>
        </p:nvGraphicFramePr>
        <p:xfrm>
          <a:off x="2561729" y="2586662"/>
          <a:ext cx="2653964" cy="1360510"/>
        </p:xfrm>
        <a:graphic>
          <a:graphicData uri="http://schemas.openxmlformats.org/drawingml/2006/table">
            <a:tbl>
              <a:tblPr firstRow="1" firstCol="1" bandRow="1"/>
              <a:tblGrid>
                <a:gridCol w="1339798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314166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Column radius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Effective gap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 Damage Model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1">
                <a:extLst>
                  <a:ext uri="{FF2B5EF4-FFF2-40B4-BE49-F238E27FC236}">
                    <a16:creationId xmlns:a16="http://schemas.microsoft.com/office/drawing/2014/main" id="{FC9E3E12-BFDF-45C2-F47E-7E77C7220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468" y="5873846"/>
                <a:ext cx="2402840" cy="4916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k(I,V)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num>
                      <m:den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  <m:r>
                      <a:rPr kumimoji="0" lang="en-US" altLang="zh-CN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. </m:t>
                    </m:r>
                    <m:f>
                      <m:fPr>
                        <m:ctrlP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US" altLang="zh-CN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</m:oMath>
                </a14:m>
                <a:r>
                  <a:rPr lang="en-US" altLang="zh-CN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k</a:t>
                </a:r>
                <a:r>
                  <a:rPr lang="en-US" altLang="zh-CN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US" altLang="zh-CN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</m:oMath>
                </a14:m>
                <a:endParaRPr lang="en-US" altLang="zh-CN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1">
                <a:extLst>
                  <a:ext uri="{FF2B5EF4-FFF2-40B4-BE49-F238E27FC236}">
                    <a16:creationId xmlns:a16="http://schemas.microsoft.com/office/drawing/2014/main" id="{FC9E3E12-BFDF-45C2-F47E-7E77C72203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8468" y="5873846"/>
                <a:ext cx="2402840" cy="491673"/>
              </a:xfrm>
              <a:prstGeom prst="rect">
                <a:avLst/>
              </a:prstGeom>
              <a:blipFill>
                <a:blip r:embed="rId6"/>
                <a:stretch>
                  <a:fillRect l="-1015" b="-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1">
            <a:extLst>
              <a:ext uri="{FF2B5EF4-FFF2-40B4-BE49-F238E27FC236}">
                <a16:creationId xmlns:a16="http://schemas.microsoft.com/office/drawing/2014/main" id="{DD61CDA8-C685-22EB-14E6-AED4874F5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0252" y="4170109"/>
            <a:ext cx="25336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in agreement with experiment before and after surface damage.</a:t>
            </a:r>
          </a:p>
        </p:txBody>
      </p:sp>
      <p:sp>
        <p:nvSpPr>
          <p:cNvPr id="14" name="箭头: 左右 13">
            <a:extLst>
              <a:ext uri="{FF2B5EF4-FFF2-40B4-BE49-F238E27FC236}">
                <a16:creationId xmlns:a16="http://schemas.microsoft.com/office/drawing/2014/main" id="{84B6C201-7E8A-7594-0878-134DEF178D3B}"/>
              </a:ext>
            </a:extLst>
          </p:cNvPr>
          <p:cNvSpPr/>
          <p:nvPr/>
        </p:nvSpPr>
        <p:spPr>
          <a:xfrm>
            <a:off x="5391150" y="2234237"/>
            <a:ext cx="2533650" cy="121739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breakdown voltage with/without surface damage.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D091EE4C-D1AA-859B-43F6-49145771D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984" y="5279378"/>
            <a:ext cx="36458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I-V simulation based on Perugia Surface Model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2152B-D2B2-9C04-24A1-5368AF712175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25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4F6A4B1-66E1-E4FA-82BF-9A3BE9374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80" y="1378631"/>
            <a:ext cx="5852172" cy="4389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4D57202-E4DC-4A2B-DC3E-7A703249A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4711" y="2080532"/>
            <a:ext cx="2072820" cy="2982351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6181294B-473B-4DB7-EB23-9BA320FF4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132" y="5788622"/>
            <a:ext cx="36458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I-V simulation based on Perugia Surface Model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027EBA44-DC28-47EB-5A0A-921238263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1880" y="5102288"/>
            <a:ext cx="22327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After surface damage: Max impact ionization on the tip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20D7DED1-E633-3782-764B-B98221962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2098" y="1122089"/>
            <a:ext cx="38619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Deviation from experiment probably due to column depths uncertainty of the fabrication.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2EB47845-2CA2-D0A4-71AF-D0B1F1950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5166" y="2081981"/>
            <a:ext cx="2390957" cy="2982351"/>
          </a:xfrm>
          <a:prstGeom prst="rect">
            <a:avLst/>
          </a:prstGeom>
        </p:spPr>
      </p:pic>
      <p:sp>
        <p:nvSpPr>
          <p:cNvPr id="20" name="Rectangle 1">
            <a:extLst>
              <a:ext uri="{FF2B5EF4-FFF2-40B4-BE49-F238E27FC236}">
                <a16:creationId xmlns:a16="http://schemas.microsoft.com/office/drawing/2014/main" id="{A52309CB-1939-D4A1-8AA3-10B1E187F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5166" y="5085304"/>
            <a:ext cx="25032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surface damage: Max impact ionization on the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</a:p>
        </p:txBody>
      </p:sp>
      <p:sp>
        <p:nvSpPr>
          <p:cNvPr id="3" name="箭头: 手杖形 2">
            <a:extLst>
              <a:ext uri="{FF2B5EF4-FFF2-40B4-BE49-F238E27FC236}">
                <a16:creationId xmlns:a16="http://schemas.microsoft.com/office/drawing/2014/main" id="{FB3B3690-C30C-780B-1AF6-A7397B94C8A8}"/>
              </a:ext>
            </a:extLst>
          </p:cNvPr>
          <p:cNvSpPr/>
          <p:nvPr/>
        </p:nvSpPr>
        <p:spPr>
          <a:xfrm>
            <a:off x="7774782" y="1340531"/>
            <a:ext cx="3293496" cy="703388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1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Breakdown shifts from the surface </a:t>
            </a:r>
          </a:p>
          <a:p>
            <a:pPr algn="ctr"/>
            <a:r>
              <a:rPr lang="en-US" altLang="zh-CN" sz="1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Tip after surface damage</a:t>
            </a:r>
            <a:endParaRPr lang="zh-CN" altLang="en-US" sz="14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1389E2C0-B4C5-2768-44D1-832EAE80127F}"/>
              </a:ext>
            </a:extLst>
          </p:cNvPr>
          <p:cNvCxnSpPr>
            <a:cxnSpLocks/>
          </p:cNvCxnSpPr>
          <p:nvPr/>
        </p:nvCxnSpPr>
        <p:spPr>
          <a:xfrm flipH="1" flipV="1">
            <a:off x="5451386" y="5299053"/>
            <a:ext cx="1669247" cy="7464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020994FB-5587-9EAF-7473-137A9BD34A45}"/>
              </a:ext>
            </a:extLst>
          </p:cNvPr>
          <p:cNvCxnSpPr>
            <a:cxnSpLocks/>
          </p:cNvCxnSpPr>
          <p:nvPr/>
        </p:nvCxnSpPr>
        <p:spPr>
          <a:xfrm>
            <a:off x="4443957" y="1692225"/>
            <a:ext cx="618214" cy="175812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5">
            <a:extLst>
              <a:ext uri="{FF2B5EF4-FFF2-40B4-BE49-F238E27FC236}">
                <a16:creationId xmlns:a16="http://schemas.microsoft.com/office/drawing/2014/main" id="{11B20F82-0CEB-98BD-423D-B14F118B5EF5}"/>
              </a:ext>
            </a:extLst>
          </p:cNvPr>
          <p:cNvSpPr txBox="1"/>
          <p:nvPr/>
        </p:nvSpPr>
        <p:spPr>
          <a:xfrm>
            <a:off x="3573029" y="460650"/>
            <a:ext cx="5433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Existing Detectors</a:t>
            </a:r>
          </a:p>
        </p:txBody>
      </p:sp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B14B33E5-806C-FCC0-557C-682E4A3E4CB7}"/>
              </a:ext>
            </a:extLst>
          </p:cNvPr>
          <p:cNvGraphicFramePr>
            <a:graphicFrameLocks noGrp="1"/>
          </p:cNvGraphicFramePr>
          <p:nvPr/>
        </p:nvGraphicFramePr>
        <p:xfrm>
          <a:off x="1448226" y="1961919"/>
          <a:ext cx="2594856" cy="1360510"/>
        </p:xfrm>
        <a:graphic>
          <a:graphicData uri="http://schemas.openxmlformats.org/drawingml/2006/table">
            <a:tbl>
              <a:tblPr firstRow="1" firstCol="1" bandRow="1"/>
              <a:tblGrid>
                <a:gridCol w="127704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317811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49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Column radius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Effective gap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Model Used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Surface Damage Model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p:sp>
        <p:nvSpPr>
          <p:cNvPr id="32" name="Rectangle 1">
            <a:extLst>
              <a:ext uri="{FF2B5EF4-FFF2-40B4-BE49-F238E27FC236}">
                <a16:creationId xmlns:a16="http://schemas.microsoft.com/office/drawing/2014/main" id="{43981A9E-174B-8CB3-5B68-DF3A810D8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47" y="6073953"/>
            <a:ext cx="37692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in agreement with experiment (breakdown voltage ~130V).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7B5F188-FC1D-4464-16FA-147724D6362A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2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id="{11B39372-00E5-32E2-FBB2-0590173692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39" y="800801"/>
            <a:ext cx="5852172" cy="438912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BFE1C331-4218-ADB4-5610-5B9988B337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803910"/>
            <a:ext cx="5852172" cy="4389129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13FC7B83-8A37-DD63-69E9-1517581A9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102882"/>
              </p:ext>
            </p:extLst>
          </p:nvPr>
        </p:nvGraphicFramePr>
        <p:xfrm>
          <a:off x="2957821" y="5641608"/>
          <a:ext cx="6424936" cy="1101090"/>
        </p:xfrm>
        <a:graphic>
          <a:graphicData uri="http://schemas.openxmlformats.org/drawingml/2006/table">
            <a:tbl>
              <a:tblPr firstRow="1" firstCol="1" bandRow="1"/>
              <a:tblGrid>
                <a:gridCol w="995686">
                  <a:extLst>
                    <a:ext uri="{9D8B030D-6E8A-4147-A177-3AD203B41FA5}">
                      <a16:colId xmlns:a16="http://schemas.microsoft.com/office/drawing/2014/main" val="280213827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794185376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3939774841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3412178115"/>
                    </a:ext>
                  </a:extLst>
                </a:gridCol>
              </a:tblGrid>
              <a:tr h="592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Irradiation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Fluence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(n</a:t>
                      </a:r>
                      <a:r>
                        <a:rPr lang="en-US" sz="1400" b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eq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/cm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Experiment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it-IT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Model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it-IT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it-IT" sz="1400" b="1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CERN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it-IT" sz="1400" b="1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504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Neutron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1.0×10</a:t>
                      </a:r>
                      <a:r>
                        <a:rPr lang="en-US" sz="1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6.92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±1.14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5.54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4.87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56097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4.25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±0.91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6.69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4.22 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5295"/>
                  </a:ext>
                </a:extLst>
              </a:tr>
            </a:tbl>
          </a:graphicData>
        </a:graphic>
      </p:graphicFrame>
      <p:sp>
        <p:nvSpPr>
          <p:cNvPr id="34" name="Rectangle 1">
            <a:extLst>
              <a:ext uri="{FF2B5EF4-FFF2-40B4-BE49-F238E27FC236}">
                <a16:creationId xmlns:a16="http://schemas.microsoft.com/office/drawing/2014/main" id="{3733DFD3-1F9A-4E90-A12C-7F11CC3F5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926" y="5339258"/>
            <a:ext cx="35135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Calculated Damage Rate at V</a:t>
            </a:r>
            <a:r>
              <a:rPr kumimoji="0" lang="en-US" altLang="zh-CN" sz="14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=100V, T=20</a:t>
            </a:r>
            <a:r>
              <a:rPr kumimoji="0" lang="zh-CN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1">
            <a:extLst>
              <a:ext uri="{FF2B5EF4-FFF2-40B4-BE49-F238E27FC236}">
                <a16:creationId xmlns:a16="http://schemas.microsoft.com/office/drawing/2014/main" id="{B010C20F-1DEA-F83E-B317-9AB38078E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9230" y="5132800"/>
            <a:ext cx="36221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simulation &amp; experiments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CFCB78B4-7522-15FE-B677-DA7708CACC6A}"/>
              </a:ext>
            </a:extLst>
          </p:cNvPr>
          <p:cNvSpPr txBox="1"/>
          <p:nvPr/>
        </p:nvSpPr>
        <p:spPr>
          <a:xfrm>
            <a:off x="3194757" y="460650"/>
            <a:ext cx="5424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Existing Detectors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BEFD766D-F8CF-722A-FB8D-0A9AC2E74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885075"/>
              </p:ext>
            </p:extLst>
          </p:nvPr>
        </p:nvGraphicFramePr>
        <p:xfrm>
          <a:off x="3476625" y="4033976"/>
          <a:ext cx="2314850" cy="452212"/>
        </p:xfrm>
        <a:graphic>
          <a:graphicData uri="http://schemas.openxmlformats.org/drawingml/2006/table">
            <a:tbl>
              <a:tblPr firstRow="1" firstCol="1" bandRow="1"/>
              <a:tblGrid>
                <a:gridCol w="1042120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7273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7F379D2A-AE10-5E62-357E-404C1B4C9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87347"/>
              </p:ext>
            </p:extLst>
          </p:nvPr>
        </p:nvGraphicFramePr>
        <p:xfrm>
          <a:off x="7152155" y="2790537"/>
          <a:ext cx="2314850" cy="452212"/>
        </p:xfrm>
        <a:graphic>
          <a:graphicData uri="http://schemas.openxmlformats.org/drawingml/2006/table">
            <a:tbl>
              <a:tblPr firstRow="1" firstCol="1" bandRow="1"/>
              <a:tblGrid>
                <a:gridCol w="1042120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7273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51E32FF-5291-0F50-BEAC-B8C67AD70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570" y="68118"/>
            <a:ext cx="36293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based on the CERN Bulk Damage Model used Temp=-38 ℃, the leakage current was then scaled to -25 ℃ using the SRH model.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90D3259-0719-97B5-67BE-9D677759C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22" y="191228"/>
            <a:ext cx="27334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breaks down at the Tip regardless of the bulk damage model used or the structure.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C7452C-39CD-9593-6C83-4C80DEA2571D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4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5D7E37DD-CD9B-9648-ACE0-BEE1EA11C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2" y="718451"/>
            <a:ext cx="5852172" cy="438912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B5674A2-5DA9-DB22-B48F-B06D8F2D6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546" y="718450"/>
            <a:ext cx="5852172" cy="4389129"/>
          </a:xfrm>
          <a:prstGeom prst="rect">
            <a:avLst/>
          </a:prstGeom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B363FDAA-AEF2-A077-EE75-D8E8F332A9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637840"/>
              </p:ext>
            </p:extLst>
          </p:nvPr>
        </p:nvGraphicFramePr>
        <p:xfrm>
          <a:off x="2963341" y="5654498"/>
          <a:ext cx="6728026" cy="1095375"/>
        </p:xfrm>
        <a:graphic>
          <a:graphicData uri="http://schemas.openxmlformats.org/drawingml/2006/table">
            <a:tbl>
              <a:tblPr firstRow="1" firstCol="1" bandRow="1"/>
              <a:tblGrid>
                <a:gridCol w="1072559">
                  <a:extLst>
                    <a:ext uri="{9D8B030D-6E8A-4147-A177-3AD203B41FA5}">
                      <a16:colId xmlns:a16="http://schemas.microsoft.com/office/drawing/2014/main" val="2802138275"/>
                    </a:ext>
                  </a:extLst>
                </a:gridCol>
                <a:gridCol w="879618">
                  <a:extLst>
                    <a:ext uri="{9D8B030D-6E8A-4147-A177-3AD203B41FA5}">
                      <a16:colId xmlns:a16="http://schemas.microsoft.com/office/drawing/2014/main" val="794185376"/>
                    </a:ext>
                  </a:extLst>
                </a:gridCol>
                <a:gridCol w="1037752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195885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  <a:gridCol w="1354019">
                  <a:extLst>
                    <a:ext uri="{9D8B030D-6E8A-4147-A177-3AD203B41FA5}">
                      <a16:colId xmlns:a16="http://schemas.microsoft.com/office/drawing/2014/main" val="3939774841"/>
                    </a:ext>
                  </a:extLst>
                </a:gridCol>
                <a:gridCol w="1188193">
                  <a:extLst>
                    <a:ext uri="{9D8B030D-6E8A-4147-A177-3AD203B41FA5}">
                      <a16:colId xmlns:a16="http://schemas.microsoft.com/office/drawing/2014/main" val="3412178115"/>
                    </a:ext>
                  </a:extLst>
                </a:gridCol>
              </a:tblGrid>
              <a:tr h="592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Irradiation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Fluence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(n</a:t>
                      </a:r>
                      <a:r>
                        <a:rPr lang="en-US" sz="1400" b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eq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/cm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Experiment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it-IT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Perugia Model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it-IT" sz="1400" b="1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it-IT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it-IT" sz="1400" b="1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CERN Model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it-IT" sz="1400" b="1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-17</a:t>
                      </a:r>
                      <a:r>
                        <a:rPr lang="it-IT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A/cm)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1974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Neutron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1.5×10</a:t>
                      </a:r>
                      <a:r>
                        <a:rPr lang="en-US" sz="1400" kern="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7.79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2.53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10.74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7.65 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65470"/>
                  </a:ext>
                </a:extLst>
              </a:tr>
              <a:tr h="1606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3.87</a:t>
                      </a:r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±0.43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9.25 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6.13 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873467"/>
                  </a:ext>
                </a:extLst>
              </a:tr>
            </a:tbl>
          </a:graphicData>
        </a:graphic>
      </p:graphicFrame>
      <p:sp>
        <p:nvSpPr>
          <p:cNvPr id="23" name="Rectangle 1">
            <a:extLst>
              <a:ext uri="{FF2B5EF4-FFF2-40B4-BE49-F238E27FC236}">
                <a16:creationId xmlns:a16="http://schemas.microsoft.com/office/drawing/2014/main" id="{082F5FB2-9148-86CC-D03F-1AA28AF97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655" y="5346721"/>
            <a:ext cx="35230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Calculated Damage Rate at V</a:t>
            </a:r>
            <a:r>
              <a:rPr kumimoji="0" lang="en-US" altLang="zh-CN" sz="14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=100V, T=20</a:t>
            </a:r>
            <a:r>
              <a:rPr kumimoji="0" lang="zh-CN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4452BEF0-17F9-6791-46C9-988E5AC04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940" y="5061663"/>
            <a:ext cx="36221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simulation &amp; experiments</a:t>
            </a:r>
            <a:endParaRPr lang="en-US" altLang="zh-CN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B6C13B-A666-1B9C-2682-1851063C51E0}"/>
              </a:ext>
            </a:extLst>
          </p:cNvPr>
          <p:cNvSpPr txBox="1"/>
          <p:nvPr/>
        </p:nvSpPr>
        <p:spPr>
          <a:xfrm>
            <a:off x="3573029" y="460650"/>
            <a:ext cx="5379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Existing Detectors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973F8F63-0B26-FB98-0BA2-A705001443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498967"/>
              </p:ext>
            </p:extLst>
          </p:nvPr>
        </p:nvGraphicFramePr>
        <p:xfrm>
          <a:off x="3401268" y="3948358"/>
          <a:ext cx="2314850" cy="452212"/>
        </p:xfrm>
        <a:graphic>
          <a:graphicData uri="http://schemas.openxmlformats.org/drawingml/2006/table">
            <a:tbl>
              <a:tblPr firstRow="1" firstCol="1" bandRow="1"/>
              <a:tblGrid>
                <a:gridCol w="1042120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7273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50×50-1E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2F2CD2E-8BAD-C5F3-5946-AFA43DD64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289161"/>
              </p:ext>
            </p:extLst>
          </p:nvPr>
        </p:nvGraphicFramePr>
        <p:xfrm>
          <a:off x="8756871" y="1284466"/>
          <a:ext cx="2314850" cy="452212"/>
        </p:xfrm>
        <a:graphic>
          <a:graphicData uri="http://schemas.openxmlformats.org/drawingml/2006/table">
            <a:tbl>
              <a:tblPr firstRow="1" firstCol="1" bandRow="1"/>
              <a:tblGrid>
                <a:gridCol w="1042120">
                  <a:extLst>
                    <a:ext uri="{9D8B030D-6E8A-4147-A177-3AD203B41FA5}">
                      <a16:colId xmlns:a16="http://schemas.microsoft.com/office/drawing/2014/main" val="1841131112"/>
                    </a:ext>
                  </a:extLst>
                </a:gridCol>
                <a:gridCol w="1272730">
                  <a:extLst>
                    <a:ext uri="{9D8B030D-6E8A-4147-A177-3AD203B41FA5}">
                      <a16:colId xmlns:a16="http://schemas.microsoft.com/office/drawing/2014/main" val="19863207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25×100-1E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472"/>
                  </a:ext>
                </a:extLst>
              </a:tr>
              <a:tr h="22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Temp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altLang="zh-CN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-25 </a:t>
                      </a:r>
                      <a:r>
                        <a:rPr lang="zh-CN" alt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4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41522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9BF91CEA-F3E0-C880-A187-03C0AA56E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22" y="191228"/>
            <a:ext cx="27334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breaks down at the Tip regardless of the bulk damage model used or the structure.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9526A7E-0B3E-AD3E-E5BC-57629164C634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72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CB9722D0-9859-3689-02D1-059428B2BF5C}"/>
              </a:ext>
            </a:extLst>
          </p:cNvPr>
          <p:cNvSpPr/>
          <p:nvPr/>
        </p:nvSpPr>
        <p:spPr>
          <a:xfrm>
            <a:off x="6563930" y="2043953"/>
            <a:ext cx="4580320" cy="29404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FC238CF6-58F1-81E1-3487-652108FCEA95}"/>
              </a:ext>
            </a:extLst>
          </p:cNvPr>
          <p:cNvSpPr/>
          <p:nvPr/>
        </p:nvSpPr>
        <p:spPr>
          <a:xfrm>
            <a:off x="1495425" y="1991798"/>
            <a:ext cx="4390508" cy="294042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351B759B-5FFA-19E6-F3D1-5BE815268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1963376"/>
            <a:ext cx="4390508" cy="300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Perugia Model: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predicted breakdown voltage of both layouts before and after surface damage;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prediction of breakdown voltage is still in good agreement with experiment after bulk damage;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shape of the leakage current is different from the measured I-V curve.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C77E0C-A265-D4A0-BB80-734E6D2E9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2516" y="2012792"/>
            <a:ext cx="4483458" cy="300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Model: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leakage current well predicted at low reverse bias when the fluence is low;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leakage current starts to deviate from measured results at high fluence;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over-estimates the breakdown voltage for all simulated scenarios, including different layouts and fluences.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E13372-37AA-40CF-F385-7C689D8C2E5C}"/>
              </a:ext>
            </a:extLst>
          </p:cNvPr>
          <p:cNvSpPr txBox="1"/>
          <p:nvPr/>
        </p:nvSpPr>
        <p:spPr>
          <a:xfrm>
            <a:off x="3573029" y="460650"/>
            <a:ext cx="535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Simulation of Existing Detectors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F2E4380-7A7C-D1A1-09CD-2B60666B2914}"/>
              </a:ext>
            </a:extLst>
          </p:cNvPr>
          <p:cNvSpPr txBox="1"/>
          <p:nvPr/>
        </p:nvSpPr>
        <p:spPr>
          <a:xfrm>
            <a:off x="11487723" y="6457495"/>
            <a:ext cx="67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93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TM04033925[[fn=水滴]]</Template>
  <TotalTime>3344</TotalTime>
  <Words>1453</Words>
  <Application>Microsoft Office PowerPoint</Application>
  <PresentationFormat>宽屏</PresentationFormat>
  <Paragraphs>322</Paragraphs>
  <Slides>20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TimesNewRoman</vt:lpstr>
      <vt:lpstr>等线</vt:lpstr>
      <vt:lpstr>Arial</vt:lpstr>
      <vt:lpstr>Cambria Math</vt:lpstr>
      <vt:lpstr>Times New Roman</vt:lpstr>
      <vt:lpstr>Tw Cen MT</vt:lpstr>
      <vt:lpstr>水滴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Ye Jixing</dc:creator>
  <cp:lastModifiedBy>Ye Jixing</cp:lastModifiedBy>
  <cp:revision>1213</cp:revision>
  <dcterms:created xsi:type="dcterms:W3CDTF">2023-02-15T08:23:25Z</dcterms:created>
  <dcterms:modified xsi:type="dcterms:W3CDTF">2023-02-26T14:50:31Z</dcterms:modified>
</cp:coreProperties>
</file>