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3" r:id="rId1"/>
  </p:sldMasterIdLst>
  <p:notesMasterIdLst>
    <p:notesMasterId r:id="rId8"/>
  </p:notesMasterIdLst>
  <p:handoutMasterIdLst>
    <p:handoutMasterId r:id="rId9"/>
  </p:handoutMasterIdLst>
  <p:sldIdLst>
    <p:sldId id="256" r:id="rId2"/>
    <p:sldId id="1942" r:id="rId3"/>
    <p:sldId id="1943" r:id="rId4"/>
    <p:sldId id="1945" r:id="rId5"/>
    <p:sldId id="1941" r:id="rId6"/>
    <p:sldId id="1946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7580621C-DC13-FB43-B5CC-0AC9A05901B0}">
          <p14:sldIdLst/>
        </p14:section>
        <p14:section name="Default Section" id="{F31C83A8-4A90-2F4C-8A61-251FB332805A}">
          <p14:sldIdLst>
            <p14:sldId id="256"/>
            <p14:sldId id="1942"/>
            <p14:sldId id="1943"/>
            <p14:sldId id="1945"/>
            <p14:sldId id="1941"/>
            <p14:sldId id="19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RAT Isabelle" initials="PI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577"/>
    <a:srgbClr val="FFFFCC"/>
    <a:srgbClr val="AF007C"/>
    <a:srgbClr val="51A026"/>
    <a:srgbClr val="4AB151"/>
    <a:srgbClr val="0000FF"/>
    <a:srgbClr val="1429FA"/>
    <a:srgbClr val="ED7703"/>
    <a:srgbClr val="F2F2F2"/>
    <a:srgbClr val="C3EE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0" autoAdjust="0"/>
    <p:restoredTop sz="86391" autoAdjust="0"/>
  </p:normalViewPr>
  <p:slideViewPr>
    <p:cSldViewPr showGuides="1">
      <p:cViewPr varScale="1">
        <p:scale>
          <a:sx n="93" d="100"/>
          <a:sy n="93" d="100"/>
        </p:scale>
        <p:origin x="186" y="78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outlineViewPr>
    <p:cViewPr>
      <p:scale>
        <a:sx n="33" d="100"/>
        <a:sy n="33" d="100"/>
      </p:scale>
      <p:origin x="0" y="-7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453A9-2717-AA4F-815A-292CD94D0432}" type="datetimeFigureOut">
              <a:rPr lang="en-US" smtClean="0"/>
              <a:pPr/>
              <a:t>11/24/2022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F195-CAF6-9240-87FA-88F33FF6902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377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24/11/2022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208799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912" y="6196868"/>
            <a:ext cx="3034088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6"/>
            <a:ext cx="2631445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1" y="536576"/>
            <a:ext cx="10678583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2951" y="3646170"/>
            <a:ext cx="10653183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742951" y="2755012"/>
            <a:ext cx="10678583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67913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74324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04800" y="1252728"/>
            <a:ext cx="11275563" cy="5065523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 sz="2400"/>
            </a:lvl2pPr>
            <a:lvl3pPr>
              <a:buClr>
                <a:srgbClr val="981E32"/>
              </a:buClr>
              <a:defRPr sz="180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60722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4860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4861984" y="1723840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4861984" y="4094034"/>
            <a:ext cx="3256453" cy="2224216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8323939" y="1723840"/>
            <a:ext cx="3256453" cy="459441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594785" y="1670050"/>
            <a:ext cx="401743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3057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" y="934934"/>
            <a:ext cx="11580335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593963" y="6543674"/>
            <a:ext cx="4689237" cy="314326"/>
          </a:xfrm>
        </p:spPr>
        <p:txBody>
          <a:bodyPr/>
          <a:lstStyle/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8009467" y="1670050"/>
            <a:ext cx="3556000" cy="4648200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594784" y="1670050"/>
            <a:ext cx="7313083" cy="464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10730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br>
              <a:rPr lang="en-CA" dirty="0"/>
            </a:br>
            <a:r>
              <a:rPr lang="en-CA" dirty="0"/>
              <a:t>***INSTRUCTIONS FOR APPLYING IMAGE BACKGROUNDTO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82356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/>
        <p:txBody>
          <a:bodyPr/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 bwMode="gray"/>
        <p:txBody>
          <a:bodyPr/>
          <a:lstStyle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6135FD-2573-A941-B75F-912DDDDE1BE6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203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2429" y="129091"/>
            <a:ext cx="1080476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965" y="1667866"/>
            <a:ext cx="10813225" cy="465038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963" y="6543674"/>
            <a:ext cx="4486037" cy="31432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5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b="1"/>
              <a:t>X. Huang (SLAC)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21533" y="6318251"/>
            <a:ext cx="425243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050" b="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490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713" r:id="rId6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1600" b="0" kern="1200" baseline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1pPr>
      <a:lvl2pPr marL="180000" indent="-180000" algn="l" defTabSz="914400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2pPr>
      <a:lvl3pPr marL="504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828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•"/>
        <a:defRPr sz="16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tx1"/>
        </a:buClr>
        <a:buSzPct val="100000"/>
        <a:buFont typeface="Arial" pitchFamily="34" charset="0"/>
        <a:buChar char="-"/>
        <a:defRPr sz="1600" kern="12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098740" y="548680"/>
            <a:ext cx="8340661" cy="1008608"/>
          </a:xfrm>
          <a:noFill/>
        </p:spPr>
        <p:txBody>
          <a:bodyPr/>
          <a:lstStyle/>
          <a:p>
            <a:pPr algn="ctr"/>
            <a:r>
              <a:rPr lang="en-US" sz="2800" dirty="0">
                <a:solidFill>
                  <a:schemeClr val="bg2"/>
                </a:solidFill>
              </a:rPr>
              <a:t> More possibilities for decreasing the CM energy spread</a:t>
            </a:r>
            <a:endParaRPr lang="en-CA" sz="2800" dirty="0">
              <a:solidFill>
                <a:schemeClr val="bg2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098420" y="1844824"/>
            <a:ext cx="8008937" cy="504056"/>
          </a:xfrm>
        </p:spPr>
        <p:txBody>
          <a:bodyPr/>
          <a:lstStyle/>
          <a:p>
            <a:pPr algn="ctr"/>
            <a:r>
              <a:rPr lang="en-CA" sz="2400" dirty="0">
                <a:solidFill>
                  <a:schemeClr val="bg2"/>
                </a:solidFill>
              </a:rPr>
              <a:t>November 24</a:t>
            </a:r>
            <a:r>
              <a:rPr lang="en-CA" sz="2400" baseline="30000" dirty="0">
                <a:solidFill>
                  <a:schemeClr val="bg2"/>
                </a:solidFill>
              </a:rPr>
              <a:t>st</a:t>
            </a:r>
            <a:r>
              <a:rPr lang="en-CA" sz="2400" dirty="0">
                <a:solidFill>
                  <a:schemeClr val="bg2"/>
                </a:solidFill>
              </a:rPr>
              <a:t>, 2022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248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A4001D"/>
              </a:solidFill>
              <a:latin typeface="Arial"/>
            </a:endParaRP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DE377A3A-0F19-62E1-E411-1AEAD8FABA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776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AF502-1AC1-9AFF-E07E-DDF5E2C86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965" y="260648"/>
            <a:ext cx="11252811" cy="583264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Further exotic possibilities that I have not seen considered so far (or have been already excluded/trashed before I joined the </a:t>
            </a:r>
            <a:r>
              <a:rPr lang="en-US" dirty="0" err="1">
                <a:solidFill>
                  <a:srgbClr val="132577"/>
                </a:solidFill>
              </a:rPr>
              <a:t>FCCee</a:t>
            </a:r>
            <a:r>
              <a:rPr lang="en-US" dirty="0">
                <a:solidFill>
                  <a:srgbClr val="132577"/>
                </a:solidFill>
              </a:rPr>
              <a:t>):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pPr marL="342900" indent="-342900">
              <a:buAutoNum type="arabicParenR"/>
            </a:pPr>
            <a:r>
              <a:rPr lang="en-US" dirty="0">
                <a:solidFill>
                  <a:srgbClr val="132577"/>
                </a:solidFill>
              </a:rPr>
              <a:t>Reduce </a:t>
            </a:r>
            <a:r>
              <a:rPr lang="en-US" dirty="0" err="1">
                <a:solidFill>
                  <a:srgbClr val="132577"/>
                </a:solidFill>
              </a:rPr>
              <a:t>espread</a:t>
            </a:r>
            <a:r>
              <a:rPr lang="en-US" dirty="0">
                <a:solidFill>
                  <a:srgbClr val="132577"/>
                </a:solidFill>
              </a:rPr>
              <a:t> induced by </a:t>
            </a:r>
            <a:r>
              <a:rPr lang="en-US" dirty="0" err="1">
                <a:solidFill>
                  <a:srgbClr val="132577"/>
                </a:solidFill>
              </a:rPr>
              <a:t>beamstralung</a:t>
            </a:r>
            <a:r>
              <a:rPr lang="en-US" dirty="0">
                <a:solidFill>
                  <a:srgbClr val="132577"/>
                </a:solidFill>
              </a:rPr>
              <a:t>:</a:t>
            </a:r>
          </a:p>
          <a:p>
            <a:r>
              <a:rPr lang="en-US" dirty="0">
                <a:solidFill>
                  <a:srgbClr val="132577"/>
                </a:solidFill>
              </a:rPr>
              <a:t>      There are correlations of the average </a:t>
            </a:r>
            <a:r>
              <a:rPr lang="en-US" dirty="0" err="1">
                <a:solidFill>
                  <a:srgbClr val="132577"/>
                </a:solidFill>
              </a:rPr>
              <a:t>eloss</a:t>
            </a:r>
            <a:r>
              <a:rPr lang="en-US" dirty="0">
                <a:solidFill>
                  <a:srgbClr val="132577"/>
                </a:solidFill>
              </a:rPr>
              <a:t> with the beam phase space. In theory such correlations could be</a:t>
            </a:r>
          </a:p>
          <a:p>
            <a:r>
              <a:rPr lang="en-US" dirty="0">
                <a:solidFill>
                  <a:srgbClr val="132577"/>
                </a:solidFill>
              </a:rPr>
              <a:t>Compensated.</a:t>
            </a:r>
          </a:p>
          <a:p>
            <a:r>
              <a:rPr lang="en-US" dirty="0">
                <a:solidFill>
                  <a:srgbClr val="132577"/>
                </a:solidFill>
              </a:rPr>
              <a:t>     - </a:t>
            </a:r>
            <a:r>
              <a:rPr lang="en-US" dirty="0" err="1">
                <a:solidFill>
                  <a:srgbClr val="132577"/>
                </a:solidFill>
              </a:rPr>
              <a:t>eloss</a:t>
            </a:r>
            <a:r>
              <a:rPr lang="en-US" dirty="0">
                <a:solidFill>
                  <a:srgbClr val="132577"/>
                </a:solidFill>
              </a:rPr>
              <a:t> vs z: the central part of the bunch loses more energy (about 0.16photons/collision, 1 photon in 6 turns)</a:t>
            </a:r>
          </a:p>
          <a:p>
            <a:r>
              <a:rPr lang="en-US" dirty="0">
                <a:solidFill>
                  <a:srgbClr val="132577"/>
                </a:solidFill>
              </a:rPr>
              <a:t>       a THz like cavity could recover such loss? 						 ~few% potential gain</a:t>
            </a:r>
          </a:p>
          <a:p>
            <a:r>
              <a:rPr lang="en-US" dirty="0">
                <a:solidFill>
                  <a:srgbClr val="132577"/>
                </a:solidFill>
              </a:rPr>
              <a:t>     - </a:t>
            </a:r>
            <a:r>
              <a:rPr lang="en-US" dirty="0" err="1">
                <a:solidFill>
                  <a:srgbClr val="132577"/>
                </a:solidFill>
              </a:rPr>
              <a:t>eloss</a:t>
            </a:r>
            <a:r>
              <a:rPr lang="en-US" dirty="0">
                <a:solidFill>
                  <a:srgbClr val="132577"/>
                </a:solidFill>
              </a:rPr>
              <a:t> vs y: this is probably even trickier, any ideas? High order modes cavities?                                 ~</a:t>
            </a:r>
            <a:r>
              <a:rPr lang="en-US" dirty="0" err="1">
                <a:solidFill>
                  <a:srgbClr val="132577"/>
                </a:solidFill>
              </a:rPr>
              <a:t>fewmore</a:t>
            </a:r>
            <a:r>
              <a:rPr lang="en-US" dirty="0">
                <a:solidFill>
                  <a:srgbClr val="132577"/>
                </a:solidFill>
              </a:rPr>
              <a:t>% potential gain</a:t>
            </a:r>
          </a:p>
          <a:p>
            <a:r>
              <a:rPr lang="en-US" dirty="0">
                <a:solidFill>
                  <a:srgbClr val="132577"/>
                </a:solidFill>
              </a:rPr>
              <a:t>     =&gt; Plasma or beam lenses?</a:t>
            </a:r>
          </a:p>
          <a:p>
            <a:r>
              <a:rPr lang="en-US" dirty="0">
                <a:solidFill>
                  <a:srgbClr val="132577"/>
                </a:solidFill>
              </a:rPr>
              <a:t>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0EA5D-22E5-5EE4-DD85-17C7CB86C9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6135FD-2573-A941-B75F-912DDDDE1BE6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7B3853-5E12-D5F1-B30D-FA65F19AC3E0}"/>
              </a:ext>
            </a:extLst>
          </p:cNvPr>
          <p:cNvSpPr txBox="1"/>
          <p:nvPr/>
        </p:nvSpPr>
        <p:spPr>
          <a:xfrm>
            <a:off x="2063552" y="4581128"/>
            <a:ext cx="6404317" cy="5232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800" dirty="0"/>
              <a:t>Presented at the polarization workshop</a:t>
            </a:r>
          </a:p>
        </p:txBody>
      </p:sp>
    </p:spTree>
    <p:extLst>
      <p:ext uri="{BB962C8B-B14F-4D97-AF65-F5344CB8AC3E}">
        <p14:creationId xmlns:p14="http://schemas.microsoft.com/office/powerpoint/2010/main" val="263650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AF502-1AC1-9AFF-E07E-DDF5E2C86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4" y="260648"/>
            <a:ext cx="11252811" cy="6336704"/>
          </a:xfrm>
        </p:spPr>
        <p:txBody>
          <a:bodyPr>
            <a:normAutofit fontScale="62500" lnSpcReduction="2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This looked very ambitious/futuristic but in fact could be achieved with much simpler/clever method.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we install a high harmonic cavity (3.5HC or higher) the longitudinal charge distribution can be modified and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 particular could be very close to a rectangular one.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en-US" sz="22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D Shatilov is studying this possibility and at some point we will be able to assess if it is worth to further explore</a:t>
            </a: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In fact we need a M.X cavity were X=n*1/m, n (range 1...m-1) free and m the minimum number of empty buckets foreseen)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n cannot be 0 because we need buckets with high synchrotron tune for the pilot bunches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What  (we hope could) happens:</a:t>
            </a: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(RBD) rectangular bunch with a bunch length (half end of the rectangle) = sqrt(2)*</a:t>
            </a:r>
            <a:r>
              <a:rPr lang="en-US" sz="2200" dirty="0" err="1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gaussian_bunch_length</a:t>
            </a: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(GBD)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produces the same luminosity with these differences: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RBD peak vertical tune shift = 1/sqrt(2) </a:t>
            </a:r>
            <a:r>
              <a:rPr lang="en-US" sz="2200" dirty="0" err="1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wrt</a:t>
            </a: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GBD and uniform along the bunch</a:t>
            </a: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RBD </a:t>
            </a:r>
            <a:r>
              <a:rPr lang="en-US" sz="2200" dirty="0" err="1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Beamstralung</a:t>
            </a: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power same as in GBD, but </a:t>
            </a:r>
            <a:r>
              <a:rPr lang="en-US" sz="2200" dirty="0" err="1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beamstralung</a:t>
            </a: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uniform along the bunch</a:t>
            </a: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RBD critical photon energy 1/sqrt(2) (or 1/2?) </a:t>
            </a:r>
            <a:r>
              <a:rPr lang="en-US" sz="2200" dirty="0" err="1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wrt</a:t>
            </a: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GBD</a:t>
            </a: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2+3 might lead to a decrease of the BB induced energy spread probably by a factor 1/sqrt(2) (or 1/2?) as well</a:t>
            </a: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The </a:t>
            </a:r>
            <a:r>
              <a:rPr lang="en-US" sz="2200" dirty="0" err="1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synchrobetatron</a:t>
            </a: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resonances will be greatly reduced (vanish at first order)</a:t>
            </a: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It would be interesting to see if a set-up/parameter-set could be found were the equilibrium bunch length/distribution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would be much more similar with/without collisions (for all cases), this requires more extensive </a:t>
            </a:r>
            <a:r>
              <a:rPr lang="en-US" sz="2200" dirty="0" err="1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beambeam</a:t>
            </a: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simulations/studies.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Hopefully we will have some results in a few weeks.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To be noted that an RF system that has control of the RF phase for both frequencies and for all the bunches has to be assessed/developed as well.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2200" dirty="0">
                <a:solidFill>
                  <a:srgbClr val="13257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At ESRF this system is being developed and </a:t>
            </a:r>
            <a:r>
              <a:rPr lang="en-US" sz="2200" dirty="0">
                <a:solidFill>
                  <a:srgbClr val="132577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an active HC cavity has been chosen to better meet this requirement</a:t>
            </a:r>
            <a:endParaRPr lang="en-US" sz="2200" dirty="0">
              <a:solidFill>
                <a:srgbClr val="132577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0EA5D-22E5-5EE4-DD85-17C7CB86C9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6135FD-2573-A941-B75F-912DDDDE1BE6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4BFA9F-C1BF-CE52-D92A-60FCCFE609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232" y="277829"/>
            <a:ext cx="3883940" cy="146029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7620C46-C644-3C56-6170-AFFBA97DEF2D}"/>
              </a:ext>
            </a:extLst>
          </p:cNvPr>
          <p:cNvCxnSpPr>
            <a:cxnSpLocks/>
          </p:cNvCxnSpPr>
          <p:nvPr/>
        </p:nvCxnSpPr>
        <p:spPr>
          <a:xfrm flipV="1">
            <a:off x="8256240" y="1124744"/>
            <a:ext cx="1224136" cy="2880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7103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AF502-1AC1-9AFF-E07E-DDF5E2C86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965" y="44624"/>
            <a:ext cx="10813225" cy="583264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Generating </a:t>
            </a:r>
            <a:r>
              <a:rPr lang="en-US" dirty="0" err="1">
                <a:solidFill>
                  <a:srgbClr val="132577"/>
                </a:solidFill>
              </a:rPr>
              <a:t>etax</a:t>
            </a:r>
            <a:r>
              <a:rPr lang="en-US" dirty="0">
                <a:solidFill>
                  <a:srgbClr val="132577"/>
                </a:solidFill>
              </a:rPr>
              <a:t> at the IP: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An intriguing possibility to generate horizontal dispersion at the IP without changing the FF optics is by</a:t>
            </a:r>
          </a:p>
          <a:p>
            <a:r>
              <a:rPr lang="en-US" dirty="0">
                <a:solidFill>
                  <a:srgbClr val="132577"/>
                </a:solidFill>
              </a:rPr>
              <a:t>simply generating the dispersion before the FF (in the DS+BM section) with the proper phase, </a:t>
            </a:r>
          </a:p>
          <a:p>
            <a:r>
              <a:rPr lang="en-US" dirty="0">
                <a:solidFill>
                  <a:srgbClr val="132577"/>
                </a:solidFill>
              </a:rPr>
              <a:t>it will then be propagated through the FF and finally show up at the IP.</a:t>
            </a:r>
          </a:p>
          <a:p>
            <a:r>
              <a:rPr lang="en-US" dirty="0">
                <a:solidFill>
                  <a:srgbClr val="132577"/>
                </a:solidFill>
              </a:rPr>
              <a:t>This is true for any FF or transport line optical system, the following one is just an example to show how it works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0EA5D-22E5-5EE4-DD85-17C7CB86C9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6135FD-2573-A941-B75F-912DDDDE1BE6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3D31A9-68FA-4577-83ED-F263988C9B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471" y="1950395"/>
            <a:ext cx="3828734" cy="319935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859264-ECE5-3410-807E-FBE4332532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0692" y="1988840"/>
            <a:ext cx="3828734" cy="30963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1C45A24-3296-5727-7B8B-8C4EB8B7F45C}"/>
              </a:ext>
            </a:extLst>
          </p:cNvPr>
          <p:cNvSpPr txBox="1"/>
          <p:nvPr/>
        </p:nvSpPr>
        <p:spPr>
          <a:xfrm>
            <a:off x="407368" y="5661248"/>
            <a:ext cx="108863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Crab </a:t>
            </a:r>
            <a:r>
              <a:rPr lang="en-US" dirty="0" err="1"/>
              <a:t>sextupole</a:t>
            </a:r>
            <a:r>
              <a:rPr lang="en-US" dirty="0"/>
              <a:t> without and with +/-</a:t>
            </a:r>
            <a:r>
              <a:rPr lang="en-US" dirty="0" err="1"/>
              <a:t>etax</a:t>
            </a:r>
            <a:r>
              <a:rPr lang="en-US" dirty="0"/>
              <a:t>. </a:t>
            </a:r>
            <a:r>
              <a:rPr lang="en-US" dirty="0" err="1"/>
              <a:t>Etax</a:t>
            </a:r>
            <a:r>
              <a:rPr lang="en-US" dirty="0"/>
              <a:t> is generated by just rematching the quads in the DS region</a:t>
            </a:r>
          </a:p>
          <a:p>
            <a:r>
              <a:rPr lang="en-US" dirty="0"/>
              <a:t>For this case </a:t>
            </a:r>
            <a:r>
              <a:rPr lang="en-US" dirty="0" err="1"/>
              <a:t>etax</a:t>
            </a:r>
            <a:r>
              <a:rPr lang="en-US" dirty="0"/>
              <a:t> = 4mm is generated at the IP (no impact on DA&amp;MA).</a:t>
            </a:r>
          </a:p>
          <a:p>
            <a:r>
              <a:rPr lang="en-US" dirty="0"/>
              <a:t>It has to be studied how far we can go (also lower </a:t>
            </a:r>
            <a:r>
              <a:rPr lang="en-US" dirty="0" err="1"/>
              <a:t>betax</a:t>
            </a:r>
            <a:r>
              <a:rPr lang="en-US" dirty="0"/>
              <a:t>* could be considered as well) =&gt;~few cm?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094DC51-1BA5-6677-8D3D-9B68D16779EC}"/>
              </a:ext>
            </a:extLst>
          </p:cNvPr>
          <p:cNvCxnSpPr>
            <a:cxnSpLocks/>
          </p:cNvCxnSpPr>
          <p:nvPr/>
        </p:nvCxnSpPr>
        <p:spPr>
          <a:xfrm flipH="1" flipV="1">
            <a:off x="1174035" y="4149080"/>
            <a:ext cx="1177549" cy="1570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F36E82F-15BB-023F-26E9-EAF75F776BBC}"/>
              </a:ext>
            </a:extLst>
          </p:cNvPr>
          <p:cNvCxnSpPr>
            <a:cxnSpLocks/>
          </p:cNvCxnSpPr>
          <p:nvPr/>
        </p:nvCxnSpPr>
        <p:spPr>
          <a:xfrm flipV="1">
            <a:off x="3575720" y="3933056"/>
            <a:ext cx="1512168" cy="17927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7EA4E619-9CF0-3493-4EB1-B1A4E44F4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7681" y="1950395"/>
            <a:ext cx="3785073" cy="3206798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A302B41-43B0-ABD7-5B64-FDADF7618975}"/>
              </a:ext>
            </a:extLst>
          </p:cNvPr>
          <p:cNvCxnSpPr/>
          <p:nvPr/>
        </p:nvCxnSpPr>
        <p:spPr>
          <a:xfrm flipV="1">
            <a:off x="3575720" y="4077072"/>
            <a:ext cx="5400600" cy="16487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96A6003-DD2F-533E-5B9A-337D637B708C}"/>
              </a:ext>
            </a:extLst>
          </p:cNvPr>
          <p:cNvCxnSpPr/>
          <p:nvPr/>
        </p:nvCxnSpPr>
        <p:spPr>
          <a:xfrm flipH="1" flipV="1">
            <a:off x="8976320" y="4653136"/>
            <a:ext cx="144016" cy="1066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5286FD9-86F9-3975-D2ED-EDDD67436E08}"/>
              </a:ext>
            </a:extLst>
          </p:cNvPr>
          <p:cNvCxnSpPr/>
          <p:nvPr/>
        </p:nvCxnSpPr>
        <p:spPr>
          <a:xfrm flipH="1" flipV="1">
            <a:off x="8904312" y="4653136"/>
            <a:ext cx="216024" cy="1072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3E03BC2-52CB-C140-6D35-6F92ACC6D279}"/>
              </a:ext>
            </a:extLst>
          </p:cNvPr>
          <p:cNvCxnSpPr>
            <a:cxnSpLocks/>
          </p:cNvCxnSpPr>
          <p:nvPr/>
        </p:nvCxnSpPr>
        <p:spPr>
          <a:xfrm flipH="1" flipV="1">
            <a:off x="8832304" y="4653136"/>
            <a:ext cx="288032" cy="1072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3842D08-0E2F-5382-3B83-CFF17CD14CCB}"/>
              </a:ext>
            </a:extLst>
          </p:cNvPr>
          <p:cNvCxnSpPr>
            <a:cxnSpLocks/>
          </p:cNvCxnSpPr>
          <p:nvPr/>
        </p:nvCxnSpPr>
        <p:spPr>
          <a:xfrm flipH="1" flipV="1">
            <a:off x="9048328" y="4653136"/>
            <a:ext cx="72008" cy="10726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5144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AF502-1AC1-9AFF-E07E-DDF5E2C86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5" y="260648"/>
            <a:ext cx="11215846" cy="5832648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solidFill>
                  <a:srgbClr val="132577"/>
                </a:solidFill>
              </a:rPr>
              <a:t>Chromatic-waist </a:t>
            </a:r>
            <a:r>
              <a:rPr lang="en-US" dirty="0" err="1">
                <a:solidFill>
                  <a:srgbClr val="132577"/>
                </a:solidFill>
              </a:rPr>
              <a:t>monochromatization</a:t>
            </a:r>
            <a:r>
              <a:rPr lang="en-US" dirty="0">
                <a:solidFill>
                  <a:srgbClr val="132577"/>
                </a:solidFill>
              </a:rPr>
              <a:t>: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As shown by Angeles at last workshop, unbalancing the FF-left-right y-</a:t>
            </a:r>
            <a:r>
              <a:rPr lang="en-US" dirty="0" err="1">
                <a:solidFill>
                  <a:srgbClr val="132577"/>
                </a:solidFill>
              </a:rPr>
              <a:t>chromaticities</a:t>
            </a:r>
            <a:r>
              <a:rPr lang="en-US" dirty="0">
                <a:solidFill>
                  <a:srgbClr val="132577"/>
                </a:solidFill>
              </a:rPr>
              <a:t> we can effectively lower the luminosity of the off-energy CM collisions.</a:t>
            </a:r>
          </a:p>
          <a:p>
            <a:r>
              <a:rPr lang="en-US" dirty="0">
                <a:solidFill>
                  <a:srgbClr val="132577"/>
                </a:solidFill>
              </a:rPr>
              <a:t>The waist of an off-energy electron will be offset longitudinally (at will) and can be at the same </a:t>
            </a:r>
            <a:r>
              <a:rPr lang="en-US" dirty="0">
                <a:solidFill>
                  <a:srgbClr val="C00000"/>
                </a:solidFill>
              </a:rPr>
              <a:t>location</a:t>
            </a:r>
            <a:r>
              <a:rPr lang="en-US" dirty="0">
                <a:solidFill>
                  <a:srgbClr val="132577"/>
                </a:solidFill>
              </a:rPr>
              <a:t> of the “–”off-energy positron.</a:t>
            </a:r>
          </a:p>
          <a:p>
            <a:r>
              <a:rPr lang="en-US" dirty="0">
                <a:solidFill>
                  <a:srgbClr val="132577"/>
                </a:solidFill>
              </a:rPr>
              <a:t>The luminosity will decrease since the point of maximum charge density will not be correspondingly shifted.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Again with the help of the crab waist, if we generate the right dispersion in the crab-</a:t>
            </a:r>
            <a:r>
              <a:rPr lang="en-US" dirty="0" err="1">
                <a:solidFill>
                  <a:srgbClr val="132577"/>
                </a:solidFill>
              </a:rPr>
              <a:t>sextupole</a:t>
            </a:r>
            <a:r>
              <a:rPr lang="en-US" dirty="0">
                <a:solidFill>
                  <a:srgbClr val="132577"/>
                </a:solidFill>
              </a:rPr>
              <a:t>,</a:t>
            </a:r>
          </a:p>
          <a:p>
            <a:r>
              <a:rPr lang="en-US" dirty="0">
                <a:solidFill>
                  <a:srgbClr val="132577"/>
                </a:solidFill>
              </a:rPr>
              <a:t>we could also realize the condition where this </a:t>
            </a:r>
            <a:r>
              <a:rPr lang="en-US" dirty="0">
                <a:solidFill>
                  <a:srgbClr val="C00000"/>
                </a:solidFill>
              </a:rPr>
              <a:t>location</a:t>
            </a:r>
            <a:r>
              <a:rPr lang="en-US" dirty="0">
                <a:solidFill>
                  <a:srgbClr val="132577"/>
                </a:solidFill>
              </a:rPr>
              <a:t> does correspond also to the point of maximum charge density for these </a:t>
            </a:r>
            <a:r>
              <a:rPr lang="en-US" dirty="0" err="1">
                <a:solidFill>
                  <a:srgbClr val="132577"/>
                </a:solidFill>
              </a:rPr>
              <a:t>electrons&amp;positrons</a:t>
            </a:r>
            <a:r>
              <a:rPr lang="en-US" dirty="0">
                <a:solidFill>
                  <a:srgbClr val="132577"/>
                </a:solidFill>
              </a:rPr>
              <a:t> pairs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>
                <a:solidFill>
                  <a:srgbClr val="132577"/>
                </a:solidFill>
              </a:rPr>
              <a:t>(In </a:t>
            </a:r>
            <a:r>
              <a:rPr lang="en-US" dirty="0">
                <a:solidFill>
                  <a:srgbClr val="132577"/>
                </a:solidFill>
              </a:rPr>
              <a:t>fact the crab </a:t>
            </a:r>
            <a:r>
              <a:rPr lang="en-US" dirty="0" err="1">
                <a:solidFill>
                  <a:srgbClr val="132577"/>
                </a:solidFill>
              </a:rPr>
              <a:t>sextupoles</a:t>
            </a:r>
            <a:r>
              <a:rPr lang="en-US" dirty="0">
                <a:solidFill>
                  <a:srgbClr val="132577"/>
                </a:solidFill>
              </a:rPr>
              <a:t> do move the vertical waist to the point of maximum charge density of the other beam)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 I had no time to figure out the math yet since it just occurred to me after looking at the plots in the previous page.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In the next few weeks we will further explore this possibility, and if promising we could do some guinea-pig run first and</a:t>
            </a:r>
          </a:p>
          <a:p>
            <a:r>
              <a:rPr lang="en-US" dirty="0">
                <a:solidFill>
                  <a:srgbClr val="132577"/>
                </a:solidFill>
              </a:rPr>
              <a:t>then D Shatilov could check how this setup withstands to BB.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 </a:t>
            </a:r>
            <a:r>
              <a:rPr lang="en-US" sz="2000" dirty="0">
                <a:solidFill>
                  <a:srgbClr val="C00000"/>
                </a:solidFill>
              </a:rPr>
              <a:t>A factor 2 reduction in CM-</a:t>
            </a:r>
            <a:r>
              <a:rPr lang="en-US" sz="2000" dirty="0" err="1">
                <a:solidFill>
                  <a:srgbClr val="C00000"/>
                </a:solidFill>
              </a:rPr>
              <a:t>espread</a:t>
            </a:r>
            <a:r>
              <a:rPr lang="en-US" sz="2000" dirty="0">
                <a:solidFill>
                  <a:srgbClr val="C00000"/>
                </a:solidFill>
              </a:rPr>
              <a:t> would already be significative if associated to a small degradation &lt;10% in the other beam parameters (luminosity, lifetimes </a:t>
            </a:r>
            <a:r>
              <a:rPr lang="en-US" sz="2000" dirty="0" err="1">
                <a:solidFill>
                  <a:srgbClr val="C00000"/>
                </a:solidFill>
              </a:rPr>
              <a:t>etc</a:t>
            </a:r>
            <a:r>
              <a:rPr lang="en-US" sz="2000" dirty="0">
                <a:solidFill>
                  <a:srgbClr val="C00000"/>
                </a:solidFill>
              </a:rPr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0EA5D-22E5-5EE4-DD85-17C7CB86C9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6135FD-2573-A941-B75F-912DDDDE1BE6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956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AF502-1AC1-9AFF-E07E-DDF5E2C869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345" y="260648"/>
            <a:ext cx="11215846" cy="583264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132577"/>
                </a:solidFill>
              </a:rPr>
              <a:t>Finally: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   Angeles and Zhang are working of optimizing the parameters for collisions with </a:t>
            </a:r>
            <a:r>
              <a:rPr lang="en-US" dirty="0" err="1">
                <a:solidFill>
                  <a:srgbClr val="132577"/>
                </a:solidFill>
              </a:rPr>
              <a:t>etax</a:t>
            </a:r>
            <a:r>
              <a:rPr lang="en-US" dirty="0">
                <a:solidFill>
                  <a:srgbClr val="132577"/>
                </a:solidFill>
              </a:rPr>
              <a:t> in both cases: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   30mrad or head-on. 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   Head-on case in principle achieves large </a:t>
            </a:r>
            <a:r>
              <a:rPr lang="en-US" dirty="0" err="1">
                <a:solidFill>
                  <a:srgbClr val="132577"/>
                </a:solidFill>
              </a:rPr>
              <a:t>monochromatization</a:t>
            </a:r>
            <a:r>
              <a:rPr lang="en-US" dirty="0">
                <a:solidFill>
                  <a:srgbClr val="132577"/>
                </a:solidFill>
              </a:rPr>
              <a:t>, however it requires very large </a:t>
            </a:r>
            <a:r>
              <a:rPr lang="en-US" dirty="0" err="1">
                <a:solidFill>
                  <a:srgbClr val="132577"/>
                </a:solidFill>
              </a:rPr>
              <a:t>etax</a:t>
            </a:r>
            <a:r>
              <a:rPr lang="en-US" dirty="0">
                <a:solidFill>
                  <a:srgbClr val="132577"/>
                </a:solidFill>
              </a:rPr>
              <a:t> to maintain small </a:t>
            </a:r>
            <a:r>
              <a:rPr lang="en-US" dirty="0" err="1">
                <a:solidFill>
                  <a:srgbClr val="132577"/>
                </a:solidFill>
              </a:rPr>
              <a:t>tuneshifts</a:t>
            </a:r>
            <a:r>
              <a:rPr lang="en-US" dirty="0">
                <a:solidFill>
                  <a:srgbClr val="132577"/>
                </a:solidFill>
              </a:rPr>
              <a:t> and not lose much in luminosity.</a:t>
            </a:r>
          </a:p>
          <a:p>
            <a:r>
              <a:rPr lang="en-US" dirty="0">
                <a:solidFill>
                  <a:srgbClr val="132577"/>
                </a:solidFill>
              </a:rPr>
              <a:t>   Luminosity will anyway decrease because </a:t>
            </a:r>
            <a:r>
              <a:rPr lang="en-US" dirty="0" err="1">
                <a:solidFill>
                  <a:srgbClr val="132577"/>
                </a:solidFill>
              </a:rPr>
              <a:t>betay</a:t>
            </a:r>
            <a:r>
              <a:rPr lang="en-US" dirty="0">
                <a:solidFill>
                  <a:srgbClr val="132577"/>
                </a:solidFill>
              </a:rPr>
              <a:t>* must be set equal to the </a:t>
            </a:r>
            <a:r>
              <a:rPr lang="en-US" dirty="0" err="1">
                <a:solidFill>
                  <a:srgbClr val="132577"/>
                </a:solidFill>
              </a:rPr>
              <a:t>bunch_length</a:t>
            </a:r>
            <a:r>
              <a:rPr lang="en-US" dirty="0">
                <a:solidFill>
                  <a:srgbClr val="132577"/>
                </a:solidFill>
              </a:rPr>
              <a:t> =&gt; at least a factor 2-3</a:t>
            </a:r>
          </a:p>
          <a:p>
            <a:r>
              <a:rPr lang="en-US" dirty="0">
                <a:solidFill>
                  <a:srgbClr val="132577"/>
                </a:solidFill>
              </a:rPr>
              <a:t>   In addition the horizontal size at the IP will be larger and “Final-Focus-coupling-related” vertical size might be practically affected as well.</a:t>
            </a:r>
          </a:p>
          <a:p>
            <a:endParaRPr lang="en-US" dirty="0">
              <a:solidFill>
                <a:srgbClr val="132577"/>
              </a:solidFill>
            </a:endParaRPr>
          </a:p>
          <a:p>
            <a:r>
              <a:rPr lang="en-US" dirty="0">
                <a:solidFill>
                  <a:srgbClr val="132577"/>
                </a:solidFill>
              </a:rPr>
              <a:t>  With 30mrad collisions gain is more limited, however it might be that the schemes mentioned in the previous slide might lessen the requirement on the value of </a:t>
            </a:r>
            <a:r>
              <a:rPr lang="en-US" dirty="0" err="1">
                <a:solidFill>
                  <a:srgbClr val="132577"/>
                </a:solidFill>
              </a:rPr>
              <a:t>etax</a:t>
            </a:r>
            <a:r>
              <a:rPr lang="en-US" dirty="0">
                <a:solidFill>
                  <a:srgbClr val="132577"/>
                </a:solidFill>
              </a:rPr>
              <a:t>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D0EA5D-22E5-5EE4-DD85-17C7CB86C9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6135FD-2573-A941-B75F-912DDDDE1BE6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6759537"/>
      </p:ext>
    </p:extLst>
  </p:cSld>
  <p:clrMapOvr>
    <a:masterClrMapping/>
  </p:clrMapOvr>
</p:sld>
</file>

<file path=ppt/theme/theme1.xml><?xml version="1.0" encoding="utf-8"?>
<a:theme xmlns:a="http://schemas.openxmlformats.org/drawingml/2006/main" name="SLAC_Template_PowerPoint">
  <a:themeElements>
    <a:clrScheme name="Custom 4">
      <a:dk1>
        <a:srgbClr val="A4001D"/>
      </a:dk1>
      <a:lt1>
        <a:sysClr val="window" lastClr="FFFFFF"/>
      </a:lt1>
      <a:dk2>
        <a:srgbClr val="E17000"/>
      </a:dk2>
      <a:lt2>
        <a:srgbClr val="000000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c_template_pac.potx" id="{78792833-1B82-458F-BF8C-413FED1E0338}" vid="{2777D9AC-1853-4B0F-A5C0-F0D5C5969F69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2314</TotalTime>
  <Words>1037</Words>
  <Application>Microsoft Office PowerPoint</Application>
  <PresentationFormat>Widescreen</PresentationFormat>
  <Paragraphs>84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SLAC_Template_PowerPoint</vt:lpstr>
      <vt:lpstr> More possibilities for decreasing the CM energy spread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ESRF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DEMESSIEUX Laura</dc:creator>
  <cp:lastModifiedBy>Raimondi, Pantaleo</cp:lastModifiedBy>
  <cp:revision>1978</cp:revision>
  <cp:lastPrinted>2020-03-29T14:00:08Z</cp:lastPrinted>
  <dcterms:created xsi:type="dcterms:W3CDTF">2015-04-08T05:55:09Z</dcterms:created>
  <dcterms:modified xsi:type="dcterms:W3CDTF">2022-11-24T13:51:28Z</dcterms:modified>
</cp:coreProperties>
</file>