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58" r:id="rId5"/>
    <p:sldId id="262" r:id="rId6"/>
    <p:sldId id="259" r:id="rId7"/>
    <p:sldId id="264" r:id="rId8"/>
    <p:sldId id="263" r:id="rId9"/>
    <p:sldId id="265" r:id="rId10"/>
    <p:sldId id="260" r:id="rId11"/>
    <p:sldId id="266" r:id="rId12"/>
    <p:sldId id="267"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6" autoAdjust="0"/>
    <p:restoredTop sz="94660"/>
  </p:normalViewPr>
  <p:slideViewPr>
    <p:cSldViewPr snapToGrid="0">
      <p:cViewPr varScale="1">
        <p:scale>
          <a:sx n="88" d="100"/>
          <a:sy n="88" d="100"/>
        </p:scale>
        <p:origin x="485"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86B86C1-D4F5-4EE4-A9F0-7B452FAB8D8C}" type="datetimeFigureOut">
              <a:rPr lang="ru-RU" smtClean="0"/>
              <a:t>14.12.2022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874721-23CD-4DF5-97A0-469D88029DC5}" type="slidenum">
              <a:rPr lang="ru-RU" smtClean="0"/>
              <a:t>‹#›</a:t>
            </a:fld>
            <a:endParaRPr lang="ru-RU"/>
          </a:p>
        </p:txBody>
      </p:sp>
    </p:spTree>
    <p:extLst>
      <p:ext uri="{BB962C8B-B14F-4D97-AF65-F5344CB8AC3E}">
        <p14:creationId xmlns:p14="http://schemas.microsoft.com/office/powerpoint/2010/main" val="1175602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86B86C1-D4F5-4EE4-A9F0-7B452FAB8D8C}" type="datetimeFigureOut">
              <a:rPr lang="ru-RU" smtClean="0"/>
              <a:t>14.12.2022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874721-23CD-4DF5-97A0-469D88029DC5}" type="slidenum">
              <a:rPr lang="ru-RU" smtClean="0"/>
              <a:t>‹#›</a:t>
            </a:fld>
            <a:endParaRPr lang="ru-RU"/>
          </a:p>
        </p:txBody>
      </p:sp>
    </p:spTree>
    <p:extLst>
      <p:ext uri="{BB962C8B-B14F-4D97-AF65-F5344CB8AC3E}">
        <p14:creationId xmlns:p14="http://schemas.microsoft.com/office/powerpoint/2010/main" val="2202937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86B86C1-D4F5-4EE4-A9F0-7B452FAB8D8C}" type="datetimeFigureOut">
              <a:rPr lang="ru-RU" smtClean="0"/>
              <a:t>14.12.2022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874721-23CD-4DF5-97A0-469D88029DC5}" type="slidenum">
              <a:rPr lang="ru-RU" smtClean="0"/>
              <a:t>‹#›</a:t>
            </a:fld>
            <a:endParaRPr lang="ru-RU"/>
          </a:p>
        </p:txBody>
      </p:sp>
    </p:spTree>
    <p:extLst>
      <p:ext uri="{BB962C8B-B14F-4D97-AF65-F5344CB8AC3E}">
        <p14:creationId xmlns:p14="http://schemas.microsoft.com/office/powerpoint/2010/main" val="1310983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86B86C1-D4F5-4EE4-A9F0-7B452FAB8D8C}" type="datetimeFigureOut">
              <a:rPr lang="ru-RU" smtClean="0"/>
              <a:t>14.12.2022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874721-23CD-4DF5-97A0-469D88029DC5}" type="slidenum">
              <a:rPr lang="ru-RU" smtClean="0"/>
              <a:t>‹#›</a:t>
            </a:fld>
            <a:endParaRPr lang="ru-RU"/>
          </a:p>
        </p:txBody>
      </p:sp>
    </p:spTree>
    <p:extLst>
      <p:ext uri="{BB962C8B-B14F-4D97-AF65-F5344CB8AC3E}">
        <p14:creationId xmlns:p14="http://schemas.microsoft.com/office/powerpoint/2010/main" val="1249460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86B86C1-D4F5-4EE4-A9F0-7B452FAB8D8C}" type="datetimeFigureOut">
              <a:rPr lang="ru-RU" smtClean="0"/>
              <a:t>14.12.2022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874721-23CD-4DF5-97A0-469D88029DC5}" type="slidenum">
              <a:rPr lang="ru-RU" smtClean="0"/>
              <a:t>‹#›</a:t>
            </a:fld>
            <a:endParaRPr lang="ru-RU"/>
          </a:p>
        </p:txBody>
      </p:sp>
    </p:spTree>
    <p:extLst>
      <p:ext uri="{BB962C8B-B14F-4D97-AF65-F5344CB8AC3E}">
        <p14:creationId xmlns:p14="http://schemas.microsoft.com/office/powerpoint/2010/main" val="1602745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86B86C1-D4F5-4EE4-A9F0-7B452FAB8D8C}" type="datetimeFigureOut">
              <a:rPr lang="ru-RU" smtClean="0"/>
              <a:t>14.12.2022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874721-23CD-4DF5-97A0-469D88029DC5}" type="slidenum">
              <a:rPr lang="ru-RU" smtClean="0"/>
              <a:t>‹#›</a:t>
            </a:fld>
            <a:endParaRPr lang="ru-RU"/>
          </a:p>
        </p:txBody>
      </p:sp>
    </p:spTree>
    <p:extLst>
      <p:ext uri="{BB962C8B-B14F-4D97-AF65-F5344CB8AC3E}">
        <p14:creationId xmlns:p14="http://schemas.microsoft.com/office/powerpoint/2010/main" val="369148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86B86C1-D4F5-4EE4-A9F0-7B452FAB8D8C}" type="datetimeFigureOut">
              <a:rPr lang="ru-RU" smtClean="0"/>
              <a:t>14.12.2022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8874721-23CD-4DF5-97A0-469D88029DC5}" type="slidenum">
              <a:rPr lang="ru-RU" smtClean="0"/>
              <a:t>‹#›</a:t>
            </a:fld>
            <a:endParaRPr lang="ru-RU"/>
          </a:p>
        </p:txBody>
      </p:sp>
    </p:spTree>
    <p:extLst>
      <p:ext uri="{BB962C8B-B14F-4D97-AF65-F5344CB8AC3E}">
        <p14:creationId xmlns:p14="http://schemas.microsoft.com/office/powerpoint/2010/main" val="2597225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86B86C1-D4F5-4EE4-A9F0-7B452FAB8D8C}" type="datetimeFigureOut">
              <a:rPr lang="ru-RU" smtClean="0"/>
              <a:t>14.12.2022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8874721-23CD-4DF5-97A0-469D88029DC5}" type="slidenum">
              <a:rPr lang="ru-RU" smtClean="0"/>
              <a:t>‹#›</a:t>
            </a:fld>
            <a:endParaRPr lang="ru-RU"/>
          </a:p>
        </p:txBody>
      </p:sp>
    </p:spTree>
    <p:extLst>
      <p:ext uri="{BB962C8B-B14F-4D97-AF65-F5344CB8AC3E}">
        <p14:creationId xmlns:p14="http://schemas.microsoft.com/office/powerpoint/2010/main" val="680520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86B86C1-D4F5-4EE4-A9F0-7B452FAB8D8C}" type="datetimeFigureOut">
              <a:rPr lang="ru-RU" smtClean="0"/>
              <a:t>14.12.2022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8874721-23CD-4DF5-97A0-469D88029DC5}" type="slidenum">
              <a:rPr lang="ru-RU" smtClean="0"/>
              <a:t>‹#›</a:t>
            </a:fld>
            <a:endParaRPr lang="ru-RU"/>
          </a:p>
        </p:txBody>
      </p:sp>
    </p:spTree>
    <p:extLst>
      <p:ext uri="{BB962C8B-B14F-4D97-AF65-F5344CB8AC3E}">
        <p14:creationId xmlns:p14="http://schemas.microsoft.com/office/powerpoint/2010/main" val="1681402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86B86C1-D4F5-4EE4-A9F0-7B452FAB8D8C}" type="datetimeFigureOut">
              <a:rPr lang="ru-RU" smtClean="0"/>
              <a:t>14.12.2022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874721-23CD-4DF5-97A0-469D88029DC5}" type="slidenum">
              <a:rPr lang="ru-RU" smtClean="0"/>
              <a:t>‹#›</a:t>
            </a:fld>
            <a:endParaRPr lang="ru-RU"/>
          </a:p>
        </p:txBody>
      </p:sp>
    </p:spTree>
    <p:extLst>
      <p:ext uri="{BB962C8B-B14F-4D97-AF65-F5344CB8AC3E}">
        <p14:creationId xmlns:p14="http://schemas.microsoft.com/office/powerpoint/2010/main" val="580710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86B86C1-D4F5-4EE4-A9F0-7B452FAB8D8C}" type="datetimeFigureOut">
              <a:rPr lang="ru-RU" smtClean="0"/>
              <a:t>14.12.2022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874721-23CD-4DF5-97A0-469D88029DC5}" type="slidenum">
              <a:rPr lang="ru-RU" smtClean="0"/>
              <a:t>‹#›</a:t>
            </a:fld>
            <a:endParaRPr lang="ru-RU"/>
          </a:p>
        </p:txBody>
      </p:sp>
    </p:spTree>
    <p:extLst>
      <p:ext uri="{BB962C8B-B14F-4D97-AF65-F5344CB8AC3E}">
        <p14:creationId xmlns:p14="http://schemas.microsoft.com/office/powerpoint/2010/main" val="2310562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6B86C1-D4F5-4EE4-A9F0-7B452FAB8D8C}" type="datetimeFigureOut">
              <a:rPr lang="ru-RU" smtClean="0"/>
              <a:t>14.12.2022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874721-23CD-4DF5-97A0-469D88029DC5}" type="slidenum">
              <a:rPr lang="ru-RU" smtClean="0"/>
              <a:t>‹#›</a:t>
            </a:fld>
            <a:endParaRPr lang="ru-RU"/>
          </a:p>
        </p:txBody>
      </p:sp>
    </p:spTree>
    <p:extLst>
      <p:ext uri="{BB962C8B-B14F-4D97-AF65-F5344CB8AC3E}">
        <p14:creationId xmlns:p14="http://schemas.microsoft.com/office/powerpoint/2010/main" val="1549386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0.png"/><Relationship Id="rId1" Type="http://schemas.openxmlformats.org/officeDocument/2006/relationships/slideLayout" Target="../slideLayouts/slideLayout6.xml"/><Relationship Id="rId6" Type="http://schemas.openxmlformats.org/officeDocument/2006/relationships/image" Target="../media/image150.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3999" y="1096237"/>
            <a:ext cx="9858104" cy="2787787"/>
          </a:xfrm>
        </p:spPr>
        <p:txBody>
          <a:bodyPr>
            <a:normAutofit/>
          </a:bodyPr>
          <a:lstStyle/>
          <a:p>
            <a:r>
              <a:rPr lang="en-US" smtClean="0">
                <a:solidFill>
                  <a:srgbClr val="FF0000"/>
                </a:solidFill>
              </a:rPr>
              <a:t>Intrinsic Resonances in FCC-ee</a:t>
            </a:r>
            <a:r>
              <a:rPr lang="en-US" smtClean="0">
                <a:solidFill>
                  <a:srgbClr val="FF0000"/>
                </a:solidFill>
              </a:rPr>
              <a:t/>
            </a:r>
            <a:br>
              <a:rPr lang="en-US" smtClean="0">
                <a:solidFill>
                  <a:srgbClr val="FF0000"/>
                </a:solidFill>
              </a:rPr>
            </a:br>
            <a:r>
              <a:rPr lang="en-US" sz="3600" smtClean="0">
                <a:solidFill>
                  <a:srgbClr val="7030A0"/>
                </a:solidFill>
              </a:rPr>
              <a:t>Ivan Koop</a:t>
            </a:r>
            <a:r>
              <a:rPr lang="en-US" sz="3600">
                <a:solidFill>
                  <a:srgbClr val="7030A0"/>
                </a:solidFill>
              </a:rPr>
              <a:t> </a:t>
            </a:r>
            <a:r>
              <a:rPr lang="en-US" sz="3600" smtClean="0">
                <a:solidFill>
                  <a:srgbClr val="7030A0"/>
                </a:solidFill>
              </a:rPr>
              <a:t>and Alexei Otboev </a:t>
            </a:r>
            <a:br>
              <a:rPr lang="en-US" sz="3600" smtClean="0">
                <a:solidFill>
                  <a:srgbClr val="7030A0"/>
                </a:solidFill>
              </a:rPr>
            </a:br>
            <a:r>
              <a:rPr lang="en-US" sz="3600" smtClean="0">
                <a:solidFill>
                  <a:srgbClr val="7030A0"/>
                </a:solidFill>
              </a:rPr>
              <a:t>BINP, 630090 Novosibirsk</a:t>
            </a:r>
            <a:endParaRPr lang="ru-RU" sz="3600">
              <a:solidFill>
                <a:srgbClr val="7030A0"/>
              </a:solidFill>
            </a:endParaRPr>
          </a:p>
        </p:txBody>
      </p:sp>
      <p:sp>
        <p:nvSpPr>
          <p:cNvPr id="3" name="Подзаголовок 2"/>
          <p:cNvSpPr>
            <a:spLocks noGrp="1"/>
          </p:cNvSpPr>
          <p:nvPr>
            <p:ph type="subTitle" idx="1"/>
          </p:nvPr>
        </p:nvSpPr>
        <p:spPr>
          <a:xfrm>
            <a:off x="1524000" y="4507729"/>
            <a:ext cx="9144000" cy="917711"/>
          </a:xfrm>
        </p:spPr>
        <p:txBody>
          <a:bodyPr/>
          <a:lstStyle/>
          <a:p>
            <a:r>
              <a:rPr lang="en-US" smtClean="0"/>
              <a:t>Epol Meeting in zoom</a:t>
            </a:r>
          </a:p>
          <a:p>
            <a:r>
              <a:rPr lang="en-US" smtClean="0"/>
              <a:t>15.12.2022</a:t>
            </a:r>
            <a:endParaRPr lang="ru-RU"/>
          </a:p>
        </p:txBody>
      </p:sp>
    </p:spTree>
    <p:extLst>
      <p:ext uri="{BB962C8B-B14F-4D97-AF65-F5344CB8AC3E}">
        <p14:creationId xmlns:p14="http://schemas.microsoft.com/office/powerpoint/2010/main" val="33854567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556350"/>
          </a:xfrm>
          <a:solidFill>
            <a:schemeClr val="accent4">
              <a:lumMod val="20000"/>
              <a:lumOff val="80000"/>
            </a:schemeClr>
          </a:solidFill>
        </p:spPr>
        <p:txBody>
          <a:bodyPr>
            <a:normAutofit fontScale="90000"/>
          </a:bodyPr>
          <a:lstStyle/>
          <a:p>
            <a:pPr algn="ctr"/>
            <a:r>
              <a:rPr lang="en-US" smtClean="0">
                <a:solidFill>
                  <a:srgbClr val="7030A0"/>
                </a:solidFill>
              </a:rPr>
              <a:t>Beam </a:t>
            </a:r>
            <a:r>
              <a:rPr lang="en-US" smtClean="0">
                <a:solidFill>
                  <a:srgbClr val="7030A0"/>
                </a:solidFill>
              </a:rPr>
              <a:t>depolarization by the intrinsic spin </a:t>
            </a:r>
            <a:r>
              <a:rPr lang="en-US" smtClean="0">
                <a:solidFill>
                  <a:srgbClr val="7030A0"/>
                </a:solidFill>
              </a:rPr>
              <a:t>resonance at </a:t>
            </a:r>
            <a:r>
              <a:rPr lang="en-US" smtClean="0">
                <a:solidFill>
                  <a:srgbClr val="FF0000"/>
                </a:solidFill>
              </a:rPr>
              <a:t>Z</a:t>
            </a:r>
            <a:r>
              <a:rPr lang="en-US" smtClean="0">
                <a:solidFill>
                  <a:srgbClr val="7030A0"/>
                </a:solidFill>
              </a:rPr>
              <a:t> </a:t>
            </a:r>
            <a:endParaRPr lang="ru-RU">
              <a:solidFill>
                <a:srgbClr val="7030A0"/>
              </a:solidFill>
            </a:endParaRPr>
          </a:p>
        </p:txBody>
      </p:sp>
      <mc:AlternateContent xmlns:mc="http://schemas.openxmlformats.org/markup-compatibility/2006">
        <mc:Choice xmlns:a14="http://schemas.microsoft.com/office/drawing/2010/main" Requires="a14">
          <p:sp>
            <p:nvSpPr>
              <p:cNvPr id="9" name="TextBox 8"/>
              <p:cNvSpPr txBox="1"/>
              <p:nvPr/>
            </p:nvSpPr>
            <p:spPr>
              <a:xfrm>
                <a:off x="7637417" y="956253"/>
                <a:ext cx="4554583" cy="5275868"/>
              </a:xfrm>
              <a:prstGeom prst="rect">
                <a:avLst/>
              </a:prstGeom>
              <a:noFill/>
            </p:spPr>
            <p:txBody>
              <a:bodyPr wrap="square" rtlCol="0">
                <a:spAutoFit/>
              </a:bodyPr>
              <a:lstStyle/>
              <a:p>
                <a:r>
                  <a:rPr lang="en-US" smtClean="0"/>
                  <a:t>With </a:t>
                </a:r>
                <a14:m>
                  <m:oMath xmlns:m="http://schemas.openxmlformats.org/officeDocument/2006/math">
                    <m:r>
                      <m:rPr>
                        <m:sty m:val="p"/>
                      </m:rPr>
                      <a:rPr lang="el-GR" i="1" smtClean="0">
                        <a:solidFill>
                          <a:srgbClr val="FF0000"/>
                        </a:solidFill>
                        <a:latin typeface="Cambria Math" panose="02040503050406030204" pitchFamily="18" charset="0"/>
                        <a:ea typeface="Cambria Math" panose="02040503050406030204" pitchFamily="18" charset="0"/>
                      </a:rPr>
                      <m:t>Δ</m:t>
                    </m:r>
                    <m:sSub>
                      <m:sSubPr>
                        <m:ctrlPr>
                          <a:rPr lang="el-GR" i="1" smtClean="0">
                            <a:solidFill>
                              <a:srgbClr val="FF0000"/>
                            </a:solidFill>
                            <a:latin typeface="Cambria Math" panose="02040503050406030204" pitchFamily="18" charset="0"/>
                            <a:ea typeface="Cambria Math" panose="02040503050406030204" pitchFamily="18" charset="0"/>
                          </a:rPr>
                        </m:ctrlPr>
                      </m:sSubPr>
                      <m:e>
                        <m:r>
                          <a:rPr lang="el-GR" i="1" smtClean="0">
                            <a:solidFill>
                              <a:srgbClr val="FF0000"/>
                            </a:solidFill>
                            <a:latin typeface="Cambria Math" panose="02040503050406030204" pitchFamily="18" charset="0"/>
                            <a:ea typeface="Cambria Math" panose="02040503050406030204" pitchFamily="18" charset="0"/>
                          </a:rPr>
                          <m:t>𝜈</m:t>
                        </m:r>
                      </m:e>
                      <m:sub>
                        <m:r>
                          <a:rPr lang="en-US" b="0" i="1" smtClean="0">
                            <a:solidFill>
                              <a:srgbClr val="FF0000"/>
                            </a:solidFill>
                            <a:latin typeface="Cambria Math" panose="02040503050406030204" pitchFamily="18" charset="0"/>
                            <a:ea typeface="Cambria Math" panose="02040503050406030204" pitchFamily="18" charset="0"/>
                          </a:rPr>
                          <m:t>0</m:t>
                        </m:r>
                      </m:sub>
                    </m:sSub>
                    <m:r>
                      <a:rPr lang="en-US" b="0" i="0" smtClean="0">
                        <a:solidFill>
                          <a:srgbClr val="FF0000"/>
                        </a:solidFill>
                        <a:latin typeface="Cambria Math" panose="02040503050406030204" pitchFamily="18" charset="0"/>
                        <a:ea typeface="Cambria Math" panose="02040503050406030204" pitchFamily="18" charset="0"/>
                      </a:rPr>
                      <m:t>=−0.01</m:t>
                    </m:r>
                  </m:oMath>
                </a14:m>
                <a:r>
                  <a:rPr lang="en-US" smtClean="0">
                    <a:solidFill>
                      <a:srgbClr val="FF0000"/>
                    </a:solidFill>
                  </a:rPr>
                  <a:t> </a:t>
                </a:r>
                <a:r>
                  <a:rPr lang="en-US" smtClean="0"/>
                  <a:t>from a resonance tune value </a:t>
                </a:r>
                <a14:m>
                  <m:oMath xmlns:m="http://schemas.openxmlformats.org/officeDocument/2006/math">
                    <m:sSub>
                      <m:sSubPr>
                        <m:ctrlPr>
                          <a:rPr lang="el-GR" i="1">
                            <a:latin typeface="Cambria Math" panose="02040503050406030204" pitchFamily="18" charset="0"/>
                            <a:ea typeface="Cambria Math" panose="02040503050406030204" pitchFamily="18" charset="0"/>
                          </a:rPr>
                        </m:ctrlPr>
                      </m:sSubPr>
                      <m:e>
                        <m:r>
                          <a:rPr lang="el-GR" i="1">
                            <a:latin typeface="Cambria Math" panose="02040503050406030204" pitchFamily="18" charset="0"/>
                            <a:ea typeface="Cambria Math" panose="02040503050406030204" pitchFamily="18" charset="0"/>
                          </a:rPr>
                          <m:t>𝜈</m:t>
                        </m:r>
                      </m:e>
                      <m:sub>
                        <m:r>
                          <a:rPr lang="en-US" i="1">
                            <a:latin typeface="Cambria Math" panose="02040503050406030204" pitchFamily="18" charset="0"/>
                            <a:ea typeface="Cambria Math" panose="02040503050406030204" pitchFamily="18" charset="0"/>
                          </a:rPr>
                          <m:t>0</m:t>
                        </m:r>
                      </m:sub>
                    </m:sSub>
                    <m:r>
                      <a:rPr lang="en-US">
                        <a:latin typeface="Cambria Math" panose="02040503050406030204" pitchFamily="18" charset="0"/>
                        <a:ea typeface="Cambria Math" panose="02040503050406030204" pitchFamily="18" charset="0"/>
                      </a:rPr>
                      <m:t>=</m:t>
                    </m:r>
                    <m:r>
                      <a:rPr lang="en-US" b="0" i="0" smtClean="0">
                        <a:latin typeface="Cambria Math" panose="02040503050406030204" pitchFamily="18" charset="0"/>
                        <a:ea typeface="Cambria Math" panose="02040503050406030204" pitchFamily="18" charset="0"/>
                      </a:rPr>
                      <m:t>102.4</m:t>
                    </m:r>
                  </m:oMath>
                </a14:m>
                <a:r>
                  <a:rPr lang="en-US" smtClean="0"/>
                  <a:t> the depolarization is 4 times faster than with </a:t>
                </a:r>
                <a14:m>
                  <m:oMath xmlns:m="http://schemas.openxmlformats.org/officeDocument/2006/math">
                    <m:r>
                      <m:rPr>
                        <m:sty m:val="p"/>
                      </m:rPr>
                      <a:rPr lang="el-GR" i="1" smtClean="0">
                        <a:solidFill>
                          <a:srgbClr val="FF0000"/>
                        </a:solidFill>
                        <a:latin typeface="Cambria Math" panose="02040503050406030204" pitchFamily="18" charset="0"/>
                        <a:ea typeface="Cambria Math" panose="02040503050406030204" pitchFamily="18" charset="0"/>
                      </a:rPr>
                      <m:t>Δ</m:t>
                    </m:r>
                    <m:sSub>
                      <m:sSubPr>
                        <m:ctrlPr>
                          <a:rPr lang="el-GR" i="1">
                            <a:solidFill>
                              <a:srgbClr val="FF0000"/>
                            </a:solidFill>
                            <a:latin typeface="Cambria Math" panose="02040503050406030204" pitchFamily="18" charset="0"/>
                            <a:ea typeface="Cambria Math" panose="02040503050406030204" pitchFamily="18" charset="0"/>
                          </a:rPr>
                        </m:ctrlPr>
                      </m:sSubPr>
                      <m:e>
                        <m:r>
                          <a:rPr lang="el-GR" i="1">
                            <a:solidFill>
                              <a:srgbClr val="FF0000"/>
                            </a:solidFill>
                            <a:latin typeface="Cambria Math" panose="02040503050406030204" pitchFamily="18" charset="0"/>
                            <a:ea typeface="Cambria Math" panose="02040503050406030204" pitchFamily="18" charset="0"/>
                          </a:rPr>
                          <m:t>𝜈</m:t>
                        </m:r>
                      </m:e>
                      <m:sub>
                        <m:r>
                          <a:rPr lang="en-US" i="1">
                            <a:solidFill>
                              <a:srgbClr val="FF0000"/>
                            </a:solidFill>
                            <a:latin typeface="Cambria Math" panose="02040503050406030204" pitchFamily="18" charset="0"/>
                            <a:ea typeface="Cambria Math" panose="02040503050406030204" pitchFamily="18" charset="0"/>
                          </a:rPr>
                          <m:t>0</m:t>
                        </m:r>
                      </m:sub>
                    </m:sSub>
                    <m:r>
                      <a:rPr lang="en-US">
                        <a:solidFill>
                          <a:srgbClr val="FF0000"/>
                        </a:solidFill>
                        <a:latin typeface="Cambria Math" panose="02040503050406030204" pitchFamily="18" charset="0"/>
                        <a:ea typeface="Cambria Math" panose="02040503050406030204" pitchFamily="18" charset="0"/>
                      </a:rPr>
                      <m:t>=−0.0</m:t>
                    </m:r>
                    <m:r>
                      <a:rPr lang="en-US" b="0" i="0" smtClean="0">
                        <a:solidFill>
                          <a:srgbClr val="FF0000"/>
                        </a:solidFill>
                        <a:latin typeface="Cambria Math" panose="02040503050406030204" pitchFamily="18" charset="0"/>
                        <a:ea typeface="Cambria Math" panose="02040503050406030204" pitchFamily="18" charset="0"/>
                      </a:rPr>
                      <m:t>2</m:t>
                    </m:r>
                  </m:oMath>
                </a14:m>
                <a:r>
                  <a:rPr lang="en-US" smtClean="0">
                    <a:solidFill>
                      <a:srgbClr val="FF0000"/>
                    </a:solidFill>
                  </a:rPr>
                  <a:t> </a:t>
                </a:r>
                <a:r>
                  <a:rPr lang="en-US" smtClean="0"/>
                  <a:t>(lower plot).</a:t>
                </a:r>
              </a:p>
              <a:p>
                <a:endParaRPr lang="en-US"/>
              </a:p>
              <a:p>
                <a:r>
                  <a:rPr lang="en-US" smtClean="0"/>
                  <a:t>Many other parameters enter into play. By spin tracking we find the following </a:t>
                </a:r>
                <a:r>
                  <a:rPr lang="en-US" smtClean="0"/>
                  <a:t>scaling:</a:t>
                </a:r>
                <a:endParaRPr lang="en-US"/>
              </a:p>
              <a:p>
                <a:pPr algn="ctr"/>
                <a14:m>
                  <m:oMath xmlns:m="http://schemas.openxmlformats.org/officeDocument/2006/math">
                    <m:sSub>
                      <m:sSubPr>
                        <m:ctrlPr>
                          <a:rPr lang="en-US" sz="2400" i="1" smtClean="0">
                            <a:solidFill>
                              <a:srgbClr val="FF0000"/>
                            </a:solidFill>
                            <a:latin typeface="Cambria Math" panose="02040503050406030204" pitchFamily="18" charset="0"/>
                            <a:ea typeface="Cambria Math" panose="02040503050406030204" pitchFamily="18" charset="0"/>
                          </a:rPr>
                        </m:ctrlPr>
                      </m:sSubPr>
                      <m:e>
                        <m:r>
                          <a:rPr lang="en-US" sz="2400" i="1" smtClean="0">
                            <a:solidFill>
                              <a:srgbClr val="FF0000"/>
                            </a:solidFill>
                            <a:latin typeface="Cambria Math" panose="02040503050406030204" pitchFamily="18" charset="0"/>
                            <a:ea typeface="Cambria Math" panose="02040503050406030204" pitchFamily="18" charset="0"/>
                          </a:rPr>
                          <m:t>𝜏</m:t>
                        </m:r>
                      </m:e>
                      <m:sub>
                        <m:r>
                          <a:rPr lang="en-US" sz="2400" b="0" i="1" smtClean="0">
                            <a:solidFill>
                              <a:srgbClr val="FF0000"/>
                            </a:solidFill>
                            <a:latin typeface="Cambria Math" panose="02040503050406030204" pitchFamily="18" charset="0"/>
                            <a:ea typeface="Cambria Math" panose="02040503050406030204" pitchFamily="18" charset="0"/>
                          </a:rPr>
                          <m:t>𝑑𝑒𝑝</m:t>
                        </m:r>
                      </m:sub>
                    </m:sSub>
                    <m:r>
                      <a:rPr lang="en-US" sz="2400" i="1">
                        <a:solidFill>
                          <a:srgbClr val="FF0000"/>
                        </a:solidFill>
                        <a:latin typeface="Cambria Math" panose="02040503050406030204" pitchFamily="18" charset="0"/>
                        <a:ea typeface="Cambria Math" panose="02040503050406030204" pitchFamily="18" charset="0"/>
                      </a:rPr>
                      <m:t>~</m:t>
                    </m:r>
                    <m:sSup>
                      <m:sSupPr>
                        <m:ctrlPr>
                          <a:rPr lang="en-US" sz="2400" i="1" smtClean="0">
                            <a:solidFill>
                              <a:srgbClr val="FF0000"/>
                            </a:solidFill>
                            <a:latin typeface="Cambria Math" panose="02040503050406030204" pitchFamily="18" charset="0"/>
                            <a:ea typeface="Cambria Math" panose="02040503050406030204" pitchFamily="18" charset="0"/>
                          </a:rPr>
                        </m:ctrlPr>
                      </m:sSupPr>
                      <m:e>
                        <m:d>
                          <m:dPr>
                            <m:ctrlPr>
                              <a:rPr lang="en-US" sz="2400" i="1">
                                <a:solidFill>
                                  <a:srgbClr val="FF0000"/>
                                </a:solidFill>
                                <a:latin typeface="Cambria Math" panose="02040503050406030204" pitchFamily="18" charset="0"/>
                                <a:ea typeface="Cambria Math" panose="02040503050406030204" pitchFamily="18" charset="0"/>
                              </a:rPr>
                            </m:ctrlPr>
                          </m:dPr>
                          <m:e>
                            <m:f>
                              <m:fPr>
                                <m:ctrlPr>
                                  <a:rPr lang="en-US" sz="2400" i="1">
                                    <a:solidFill>
                                      <a:srgbClr val="FF0000"/>
                                    </a:solidFill>
                                    <a:latin typeface="Cambria Math" panose="02040503050406030204" pitchFamily="18" charset="0"/>
                                    <a:ea typeface="Cambria Math" panose="02040503050406030204" pitchFamily="18" charset="0"/>
                                  </a:rPr>
                                </m:ctrlPr>
                              </m:fPr>
                              <m:num>
                                <m:sSub>
                                  <m:sSubPr>
                                    <m:ctrlPr>
                                      <a:rPr lang="en-US" sz="2400" i="1">
                                        <a:solidFill>
                                          <a:srgbClr val="FF0000"/>
                                        </a:solidFill>
                                        <a:latin typeface="Cambria Math" panose="02040503050406030204" pitchFamily="18" charset="0"/>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𝜈</m:t>
                                    </m:r>
                                  </m:e>
                                  <m:sub>
                                    <m:r>
                                      <a:rPr lang="en-US" sz="2400" i="1">
                                        <a:solidFill>
                                          <a:srgbClr val="FF0000"/>
                                        </a:solidFill>
                                        <a:latin typeface="Cambria Math" panose="02040503050406030204" pitchFamily="18" charset="0"/>
                                        <a:ea typeface="Cambria Math" panose="02040503050406030204" pitchFamily="18" charset="0"/>
                                      </a:rPr>
                                      <m:t>0 </m:t>
                                    </m:r>
                                  </m:sub>
                                </m:sSub>
                                <m:r>
                                  <a:rPr lang="en-US" sz="2400" i="1">
                                    <a:solidFill>
                                      <a:srgbClr val="FF0000"/>
                                    </a:solidFill>
                                    <a:latin typeface="Cambria Math" panose="02040503050406030204" pitchFamily="18" charset="0"/>
                                    <a:ea typeface="Cambria Math" panose="02040503050406030204" pitchFamily="18" charset="0"/>
                                  </a:rPr>
                                  <m:t>−</m:t>
                                </m:r>
                                <m:sSub>
                                  <m:sSubPr>
                                    <m:ctrlPr>
                                      <a:rPr lang="en-US" sz="2400" i="1">
                                        <a:solidFill>
                                          <a:srgbClr val="FF0000"/>
                                        </a:solidFill>
                                        <a:latin typeface="Cambria Math" panose="02040503050406030204" pitchFamily="18" charset="0"/>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𝜈</m:t>
                                    </m:r>
                                  </m:e>
                                  <m:sub>
                                    <m:r>
                                      <a:rPr lang="en-US" sz="2400" i="1">
                                        <a:solidFill>
                                          <a:srgbClr val="FF0000"/>
                                        </a:solidFill>
                                        <a:latin typeface="Cambria Math" panose="02040503050406030204" pitchFamily="18" charset="0"/>
                                        <a:ea typeface="Cambria Math" panose="02040503050406030204" pitchFamily="18" charset="0"/>
                                      </a:rPr>
                                      <m:t>𝑧</m:t>
                                    </m:r>
                                    <m:r>
                                      <a:rPr lang="en-US" sz="2400" i="1">
                                        <a:solidFill>
                                          <a:srgbClr val="FF0000"/>
                                        </a:solidFill>
                                        <a:latin typeface="Cambria Math" panose="02040503050406030204" pitchFamily="18" charset="0"/>
                                        <a:ea typeface="Cambria Math" panose="02040503050406030204" pitchFamily="18" charset="0"/>
                                      </a:rPr>
                                      <m:t> </m:t>
                                    </m:r>
                                  </m:sub>
                                </m:sSub>
                              </m:num>
                              <m:den>
                                <m:r>
                                  <a:rPr lang="en-US" sz="2400" i="1">
                                    <a:solidFill>
                                      <a:srgbClr val="FF0000"/>
                                    </a:solidFill>
                                    <a:latin typeface="Cambria Math" panose="02040503050406030204" pitchFamily="18" charset="0"/>
                                    <a:ea typeface="Cambria Math" panose="02040503050406030204" pitchFamily="18" charset="0"/>
                                  </a:rPr>
                                  <m:t>𝑤</m:t>
                                </m:r>
                              </m:den>
                            </m:f>
                          </m:e>
                        </m:d>
                      </m:e>
                      <m:sup>
                        <m:r>
                          <a:rPr lang="en-US" sz="2400" b="0" i="1" smtClean="0">
                            <a:solidFill>
                              <a:srgbClr val="FF0000"/>
                            </a:solidFill>
                            <a:latin typeface="Cambria Math" panose="02040503050406030204" pitchFamily="18" charset="0"/>
                            <a:ea typeface="Cambria Math" panose="02040503050406030204" pitchFamily="18" charset="0"/>
                          </a:rPr>
                          <m:t>2</m:t>
                        </m:r>
                      </m:sup>
                    </m:sSup>
                    <m:rad>
                      <m:radPr>
                        <m:degHide m:val="on"/>
                        <m:ctrlPr>
                          <a:rPr lang="en-US" sz="2400" i="1" smtClean="0">
                            <a:solidFill>
                              <a:srgbClr val="FF0000"/>
                            </a:solidFill>
                            <a:latin typeface="Cambria Math" panose="02040503050406030204" pitchFamily="18" charset="0"/>
                            <a:ea typeface="Cambria Math" panose="02040503050406030204" pitchFamily="18" charset="0"/>
                          </a:rPr>
                        </m:ctrlPr>
                      </m:radPr>
                      <m:deg/>
                      <m:e>
                        <m:f>
                          <m:fPr>
                            <m:ctrlPr>
                              <a:rPr lang="en-US" sz="2400" i="1" smtClean="0">
                                <a:solidFill>
                                  <a:srgbClr val="FF0000"/>
                                </a:solidFill>
                                <a:latin typeface="Cambria Math" panose="02040503050406030204" pitchFamily="18" charset="0"/>
                                <a:ea typeface="Cambria Math" panose="02040503050406030204" pitchFamily="18" charset="0"/>
                              </a:rPr>
                            </m:ctrlPr>
                          </m:fPr>
                          <m:num>
                            <m:sSub>
                              <m:sSubPr>
                                <m:ctrlPr>
                                  <a:rPr lang="en-US" sz="2400" i="1">
                                    <a:solidFill>
                                      <a:srgbClr val="FF0000"/>
                                    </a:solidFill>
                                    <a:latin typeface="Cambria Math" panose="02040503050406030204" pitchFamily="18" charset="0"/>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𝜈</m:t>
                                </m:r>
                              </m:e>
                              <m:sub>
                                <m:r>
                                  <a:rPr lang="en-US" sz="2400" b="0" i="1" smtClean="0">
                                    <a:solidFill>
                                      <a:srgbClr val="FF0000"/>
                                    </a:solidFill>
                                    <a:latin typeface="Cambria Math" panose="02040503050406030204" pitchFamily="18" charset="0"/>
                                    <a:ea typeface="Cambria Math" panose="02040503050406030204" pitchFamily="18" charset="0"/>
                                  </a:rPr>
                                  <m:t>𝑠</m:t>
                                </m:r>
                                <m:r>
                                  <a:rPr lang="en-US" sz="2400" i="1">
                                    <a:solidFill>
                                      <a:srgbClr val="FF0000"/>
                                    </a:solidFill>
                                    <a:latin typeface="Cambria Math" panose="02040503050406030204" pitchFamily="18" charset="0"/>
                                    <a:ea typeface="Cambria Math" panose="02040503050406030204" pitchFamily="18" charset="0"/>
                                  </a:rPr>
                                  <m:t> </m:t>
                                </m:r>
                              </m:sub>
                            </m:sSub>
                          </m:num>
                          <m:den>
                            <m:sSub>
                              <m:sSubPr>
                                <m:ctrlPr>
                                  <a:rPr lang="en-US" sz="2400" i="1">
                                    <a:solidFill>
                                      <a:srgbClr val="FF0000"/>
                                    </a:solidFill>
                                    <a:latin typeface="Cambria Math" panose="02040503050406030204" pitchFamily="18" charset="0"/>
                                    <a:ea typeface="Cambria Math" panose="02040503050406030204" pitchFamily="18" charset="0"/>
                                  </a:rPr>
                                </m:ctrlPr>
                              </m:sSubPr>
                              <m:e>
                                <m:r>
                                  <a:rPr lang="en-US" sz="2400" i="1" smtClean="0">
                                    <a:solidFill>
                                      <a:srgbClr val="FF0000"/>
                                    </a:solidFill>
                                    <a:latin typeface="Cambria Math" panose="02040503050406030204" pitchFamily="18" charset="0"/>
                                    <a:ea typeface="Cambria Math" panose="02040503050406030204" pitchFamily="18" charset="0"/>
                                  </a:rPr>
                                  <m:t>𝜎</m:t>
                                </m:r>
                              </m:e>
                              <m:sub>
                                <m:r>
                                  <a:rPr lang="en-US" sz="2400" i="1" smtClean="0">
                                    <a:solidFill>
                                      <a:srgbClr val="FF0000"/>
                                    </a:solidFill>
                                    <a:latin typeface="Cambria Math" panose="02040503050406030204" pitchFamily="18" charset="0"/>
                                    <a:ea typeface="Cambria Math" panose="02040503050406030204" pitchFamily="18" charset="0"/>
                                  </a:rPr>
                                  <m:t>𝛿</m:t>
                                </m:r>
                                <m:r>
                                  <a:rPr lang="en-US" sz="2400" i="1">
                                    <a:solidFill>
                                      <a:srgbClr val="FF0000"/>
                                    </a:solidFill>
                                    <a:latin typeface="Cambria Math" panose="02040503050406030204" pitchFamily="18" charset="0"/>
                                    <a:ea typeface="Cambria Math" panose="02040503050406030204" pitchFamily="18" charset="0"/>
                                  </a:rPr>
                                  <m:t> </m:t>
                                </m:r>
                              </m:sub>
                            </m:sSub>
                          </m:den>
                        </m:f>
                      </m:e>
                    </m:rad>
                  </m:oMath>
                </a14:m>
                <a:r>
                  <a:rPr lang="en-US" sz="2000" smtClean="0"/>
                  <a:t>  </a:t>
                </a:r>
              </a:p>
              <a:p>
                <a:r>
                  <a:rPr lang="en-US" sz="2000" smtClean="0"/>
                  <a:t>where </a:t>
                </a:r>
                <a14:m>
                  <m:oMath xmlns:m="http://schemas.openxmlformats.org/officeDocument/2006/math">
                    <m:sSub>
                      <m:sSubPr>
                        <m:ctrlPr>
                          <a:rPr lang="en-US" sz="2000" i="1">
                            <a:solidFill>
                              <a:srgbClr val="FF0000"/>
                            </a:solidFill>
                            <a:latin typeface="Cambria Math" panose="02040503050406030204" pitchFamily="18" charset="0"/>
                            <a:ea typeface="Cambria Math" panose="02040503050406030204" pitchFamily="18" charset="0"/>
                          </a:rPr>
                        </m:ctrlPr>
                      </m:sSubPr>
                      <m:e>
                        <m:r>
                          <a:rPr lang="en-US" sz="2000" i="1">
                            <a:solidFill>
                              <a:srgbClr val="FF0000"/>
                            </a:solidFill>
                            <a:latin typeface="Cambria Math" panose="02040503050406030204" pitchFamily="18" charset="0"/>
                            <a:ea typeface="Cambria Math" panose="02040503050406030204" pitchFamily="18" charset="0"/>
                          </a:rPr>
                          <m:t>𝜎</m:t>
                        </m:r>
                      </m:e>
                      <m:sub>
                        <m:r>
                          <a:rPr lang="en-US" sz="2000" i="1">
                            <a:solidFill>
                              <a:srgbClr val="FF0000"/>
                            </a:solidFill>
                            <a:latin typeface="Cambria Math" panose="02040503050406030204" pitchFamily="18" charset="0"/>
                            <a:ea typeface="Cambria Math" panose="02040503050406030204" pitchFamily="18" charset="0"/>
                          </a:rPr>
                          <m:t>𝛿</m:t>
                        </m:r>
                        <m:r>
                          <a:rPr lang="en-US" sz="2000" i="1">
                            <a:solidFill>
                              <a:srgbClr val="FF0000"/>
                            </a:solidFill>
                            <a:latin typeface="Cambria Math" panose="02040503050406030204" pitchFamily="18" charset="0"/>
                            <a:ea typeface="Cambria Math" panose="02040503050406030204" pitchFamily="18" charset="0"/>
                          </a:rPr>
                          <m:t> </m:t>
                        </m:r>
                      </m:sub>
                    </m:sSub>
                  </m:oMath>
                </a14:m>
                <a:r>
                  <a:rPr lang="en-US" sz="2000" smtClean="0"/>
                  <a:t>is the energy spread, </a:t>
                </a:r>
                <a14:m>
                  <m:oMath xmlns:m="http://schemas.openxmlformats.org/officeDocument/2006/math">
                    <m:sSub>
                      <m:sSubPr>
                        <m:ctrlPr>
                          <a:rPr lang="en-US" sz="2000" i="1">
                            <a:solidFill>
                              <a:srgbClr val="FF0000"/>
                            </a:solidFill>
                            <a:latin typeface="Cambria Math" panose="02040503050406030204" pitchFamily="18" charset="0"/>
                            <a:ea typeface="Cambria Math" panose="02040503050406030204" pitchFamily="18" charset="0"/>
                          </a:rPr>
                        </m:ctrlPr>
                      </m:sSubPr>
                      <m:e>
                        <m:r>
                          <a:rPr lang="en-US" sz="2000" i="1">
                            <a:solidFill>
                              <a:srgbClr val="FF0000"/>
                            </a:solidFill>
                            <a:latin typeface="Cambria Math" panose="02040503050406030204" pitchFamily="18" charset="0"/>
                            <a:ea typeface="Cambria Math" panose="02040503050406030204" pitchFamily="18" charset="0"/>
                          </a:rPr>
                          <m:t>𝜈</m:t>
                        </m:r>
                      </m:e>
                      <m:sub>
                        <m:r>
                          <a:rPr lang="en-US" sz="2000" i="1">
                            <a:solidFill>
                              <a:srgbClr val="FF0000"/>
                            </a:solidFill>
                            <a:latin typeface="Cambria Math" panose="02040503050406030204" pitchFamily="18" charset="0"/>
                            <a:ea typeface="Cambria Math" panose="02040503050406030204" pitchFamily="18" charset="0"/>
                          </a:rPr>
                          <m:t>𝑠</m:t>
                        </m:r>
                        <m:r>
                          <a:rPr lang="en-US" sz="2000" i="1">
                            <a:solidFill>
                              <a:srgbClr val="FF0000"/>
                            </a:solidFill>
                            <a:latin typeface="Cambria Math" panose="02040503050406030204" pitchFamily="18" charset="0"/>
                            <a:ea typeface="Cambria Math" panose="02040503050406030204" pitchFamily="18" charset="0"/>
                          </a:rPr>
                          <m:t> </m:t>
                        </m:r>
                      </m:sub>
                    </m:sSub>
                  </m:oMath>
                </a14:m>
                <a:r>
                  <a:rPr lang="en-US" sz="2000" smtClean="0"/>
                  <a:t> - is the synchrotron tune, </a:t>
                </a:r>
                <a14:m>
                  <m:oMath xmlns:m="http://schemas.openxmlformats.org/officeDocument/2006/math">
                    <m:r>
                      <a:rPr lang="en-US" sz="2000" i="1">
                        <a:solidFill>
                          <a:srgbClr val="FF0000"/>
                        </a:solidFill>
                        <a:latin typeface="Cambria Math" panose="02040503050406030204" pitchFamily="18" charset="0"/>
                        <a:ea typeface="Cambria Math" panose="02040503050406030204" pitchFamily="18" charset="0"/>
                      </a:rPr>
                      <m:t>𝑤</m:t>
                    </m:r>
                  </m:oMath>
                </a14:m>
                <a:r>
                  <a:rPr lang="en-US" sz="2000" smtClean="0"/>
                  <a:t>  - is the effective resonance harmonic value. Note that </a:t>
                </a:r>
                <a14:m>
                  <m:oMath xmlns:m="http://schemas.openxmlformats.org/officeDocument/2006/math">
                    <m:sSup>
                      <m:sSupPr>
                        <m:ctrlPr>
                          <a:rPr lang="en-US" sz="2000" i="1" smtClean="0">
                            <a:solidFill>
                              <a:srgbClr val="FF0000"/>
                            </a:solidFill>
                            <a:latin typeface="Cambria Math" panose="02040503050406030204" pitchFamily="18" charset="0"/>
                            <a:ea typeface="Cambria Math" panose="02040503050406030204" pitchFamily="18" charset="0"/>
                          </a:rPr>
                        </m:ctrlPr>
                      </m:sSupPr>
                      <m:e>
                        <m:r>
                          <a:rPr lang="en-US" sz="2000" i="1">
                            <a:solidFill>
                              <a:srgbClr val="FF0000"/>
                            </a:solidFill>
                            <a:latin typeface="Cambria Math" panose="02040503050406030204" pitchFamily="18" charset="0"/>
                            <a:ea typeface="Cambria Math" panose="02040503050406030204" pitchFamily="18" charset="0"/>
                          </a:rPr>
                          <m:t>𝑤</m:t>
                        </m:r>
                      </m:e>
                      <m:sup>
                        <m:r>
                          <a:rPr lang="en-US" sz="2000" b="0" i="1" smtClean="0">
                            <a:solidFill>
                              <a:srgbClr val="FF0000"/>
                            </a:solidFill>
                            <a:latin typeface="Cambria Math" panose="02040503050406030204" pitchFamily="18" charset="0"/>
                            <a:ea typeface="Cambria Math" panose="02040503050406030204" pitchFamily="18" charset="0"/>
                          </a:rPr>
                          <m:t>2</m:t>
                        </m:r>
                      </m:sup>
                    </m:sSup>
                    <m:r>
                      <a:rPr lang="en-US" sz="2000" i="1">
                        <a:solidFill>
                          <a:srgbClr val="FF0000"/>
                        </a:solidFill>
                        <a:latin typeface="Cambria Math" panose="02040503050406030204" pitchFamily="18" charset="0"/>
                        <a:ea typeface="Cambria Math" panose="02040503050406030204" pitchFamily="18" charset="0"/>
                      </a:rPr>
                      <m:t>~</m:t>
                    </m:r>
                    <m:sSub>
                      <m:sSubPr>
                        <m:ctrlPr>
                          <a:rPr lang="en-US" sz="2000" i="1" smtClean="0">
                            <a:solidFill>
                              <a:srgbClr val="FF0000"/>
                            </a:solidFill>
                            <a:latin typeface="Cambria Math" panose="02040503050406030204" pitchFamily="18" charset="0"/>
                            <a:ea typeface="Cambria Math" panose="02040503050406030204" pitchFamily="18" charset="0"/>
                          </a:rPr>
                        </m:ctrlPr>
                      </m:sSubPr>
                      <m:e>
                        <m:r>
                          <a:rPr lang="en-US" sz="2000" i="1" smtClean="0">
                            <a:solidFill>
                              <a:srgbClr val="FF0000"/>
                            </a:solidFill>
                            <a:latin typeface="Cambria Math" panose="02040503050406030204" pitchFamily="18" charset="0"/>
                            <a:ea typeface="Cambria Math" panose="02040503050406030204" pitchFamily="18" charset="0"/>
                          </a:rPr>
                          <m:t>𝜀</m:t>
                        </m:r>
                      </m:e>
                      <m:sub>
                        <m:r>
                          <a:rPr lang="en-US" sz="2000" b="0" i="1" smtClean="0">
                            <a:solidFill>
                              <a:srgbClr val="FF0000"/>
                            </a:solidFill>
                            <a:latin typeface="Cambria Math" panose="02040503050406030204" pitchFamily="18" charset="0"/>
                            <a:ea typeface="Cambria Math" panose="02040503050406030204" pitchFamily="18" charset="0"/>
                          </a:rPr>
                          <m:t>𝑧</m:t>
                        </m:r>
                      </m:sub>
                    </m:sSub>
                  </m:oMath>
                </a14:m>
                <a:r>
                  <a:rPr lang="en-US" sz="2000" smtClean="0"/>
                  <a:t>.</a:t>
                </a:r>
              </a:p>
              <a:p>
                <a:endParaRPr lang="en-US" sz="2000"/>
              </a:p>
              <a:p>
                <a:r>
                  <a:rPr lang="en-US" sz="2000" smtClean="0">
                    <a:solidFill>
                      <a:srgbClr val="FF0000"/>
                    </a:solidFill>
                  </a:rPr>
                  <a:t>Conclusion</a:t>
                </a:r>
                <a:r>
                  <a:rPr lang="en-US" sz="2000" smtClean="0">
                    <a:solidFill>
                      <a:srgbClr val="7030A0"/>
                    </a:solidFill>
                  </a:rPr>
                  <a:t>: a </a:t>
                </a:r>
                <a:r>
                  <a:rPr lang="en-US" sz="2000" smtClean="0">
                    <a:solidFill>
                      <a:srgbClr val="7030A0"/>
                    </a:solidFill>
                  </a:rPr>
                  <a:t>gap between the spin tune </a:t>
                </a:r>
                <a14:m>
                  <m:oMath xmlns:m="http://schemas.openxmlformats.org/officeDocument/2006/math">
                    <m:sSub>
                      <m:sSubPr>
                        <m:ctrlPr>
                          <a:rPr lang="en-US" sz="2000" i="1" smtClean="0">
                            <a:solidFill>
                              <a:srgbClr val="FF0000"/>
                            </a:solidFill>
                            <a:latin typeface="Cambria Math" panose="02040503050406030204" pitchFamily="18" charset="0"/>
                            <a:ea typeface="Cambria Math" panose="02040503050406030204" pitchFamily="18" charset="0"/>
                          </a:rPr>
                        </m:ctrlPr>
                      </m:sSubPr>
                      <m:e>
                        <m:r>
                          <a:rPr lang="en-US" sz="2000" i="1">
                            <a:solidFill>
                              <a:srgbClr val="FF0000"/>
                            </a:solidFill>
                            <a:latin typeface="Cambria Math" panose="02040503050406030204" pitchFamily="18" charset="0"/>
                            <a:ea typeface="Cambria Math" panose="02040503050406030204" pitchFamily="18" charset="0"/>
                          </a:rPr>
                          <m:t>𝜈</m:t>
                        </m:r>
                      </m:e>
                      <m:sub>
                        <m:r>
                          <a:rPr lang="en-US" sz="2000" i="1">
                            <a:solidFill>
                              <a:srgbClr val="FF0000"/>
                            </a:solidFill>
                            <a:latin typeface="Cambria Math" panose="02040503050406030204" pitchFamily="18" charset="0"/>
                            <a:ea typeface="Cambria Math" panose="02040503050406030204" pitchFamily="18" charset="0"/>
                          </a:rPr>
                          <m:t>0 </m:t>
                        </m:r>
                      </m:sub>
                    </m:sSub>
                  </m:oMath>
                </a14:m>
                <a:r>
                  <a:rPr lang="en-US" sz="2000" smtClean="0">
                    <a:solidFill>
                      <a:srgbClr val="7030A0"/>
                    </a:solidFill>
                  </a:rPr>
                  <a:t> and the vertical betatron tune </a:t>
                </a:r>
                <a14:m>
                  <m:oMath xmlns:m="http://schemas.openxmlformats.org/officeDocument/2006/math">
                    <m:sSub>
                      <m:sSubPr>
                        <m:ctrlPr>
                          <a:rPr lang="en-US" sz="2000" i="1" smtClean="0">
                            <a:solidFill>
                              <a:srgbClr val="FF0000"/>
                            </a:solidFill>
                            <a:latin typeface="Cambria Math" panose="02040503050406030204" pitchFamily="18" charset="0"/>
                            <a:ea typeface="Cambria Math" panose="02040503050406030204" pitchFamily="18" charset="0"/>
                          </a:rPr>
                        </m:ctrlPr>
                      </m:sSubPr>
                      <m:e>
                        <m:r>
                          <a:rPr lang="en-US" sz="2000" i="1">
                            <a:solidFill>
                              <a:srgbClr val="FF0000"/>
                            </a:solidFill>
                            <a:latin typeface="Cambria Math" panose="02040503050406030204" pitchFamily="18" charset="0"/>
                            <a:ea typeface="Cambria Math" panose="02040503050406030204" pitchFamily="18" charset="0"/>
                          </a:rPr>
                          <m:t>𝜈</m:t>
                        </m:r>
                      </m:e>
                      <m:sub>
                        <m:r>
                          <a:rPr lang="en-US" sz="2000" i="1">
                            <a:solidFill>
                              <a:srgbClr val="FF0000"/>
                            </a:solidFill>
                            <a:latin typeface="Cambria Math" panose="02040503050406030204" pitchFamily="18" charset="0"/>
                            <a:ea typeface="Cambria Math" panose="02040503050406030204" pitchFamily="18" charset="0"/>
                          </a:rPr>
                          <m:t>𝑧</m:t>
                        </m:r>
                        <m:r>
                          <a:rPr lang="en-US" sz="2000" i="1">
                            <a:solidFill>
                              <a:srgbClr val="FF0000"/>
                            </a:solidFill>
                            <a:latin typeface="Cambria Math" panose="02040503050406030204" pitchFamily="18" charset="0"/>
                            <a:ea typeface="Cambria Math" panose="02040503050406030204" pitchFamily="18" charset="0"/>
                          </a:rPr>
                          <m:t> </m:t>
                        </m:r>
                      </m:sub>
                    </m:sSub>
                  </m:oMath>
                </a14:m>
                <a:r>
                  <a:rPr lang="en-US" sz="2000" smtClean="0">
                    <a:solidFill>
                      <a:srgbClr val="7030A0"/>
                    </a:solidFill>
                  </a:rPr>
                  <a:t>could </a:t>
                </a:r>
                <a:r>
                  <a:rPr lang="en-US" sz="2000" smtClean="0">
                    <a:solidFill>
                      <a:srgbClr val="7030A0"/>
                    </a:solidFill>
                  </a:rPr>
                  <a:t>be chosen at </a:t>
                </a:r>
                <a:r>
                  <a:rPr lang="en-US" sz="2000" smtClean="0">
                    <a:solidFill>
                      <a:srgbClr val="FF0000"/>
                    </a:solidFill>
                  </a:rPr>
                  <a:t>Z</a:t>
                </a:r>
                <a:r>
                  <a:rPr lang="en-US" sz="2000" smtClean="0">
                    <a:solidFill>
                      <a:srgbClr val="7030A0"/>
                    </a:solidFill>
                  </a:rPr>
                  <a:t> </a:t>
                </a:r>
                <a:r>
                  <a:rPr lang="en-US" sz="2000" smtClean="0">
                    <a:solidFill>
                      <a:srgbClr val="7030A0"/>
                    </a:solidFill>
                  </a:rPr>
                  <a:t>as small </a:t>
                </a:r>
                <a:r>
                  <a:rPr lang="en-US" sz="2000" smtClean="0">
                    <a:solidFill>
                      <a:srgbClr val="7030A0"/>
                    </a:solidFill>
                  </a:rPr>
                  <a:t>as:</a:t>
                </a:r>
              </a:p>
              <a:p>
                <a:r>
                  <a:rPr lang="en-US" sz="2000" smtClean="0"/>
                  <a:t> </a:t>
                </a:r>
                <a14:m>
                  <m:oMath xmlns:m="http://schemas.openxmlformats.org/officeDocument/2006/math">
                    <m:sSub>
                      <m:sSubPr>
                        <m:ctrlPr>
                          <a:rPr lang="en-US" sz="2000" i="1">
                            <a:solidFill>
                              <a:srgbClr val="FF0000"/>
                            </a:solidFill>
                            <a:latin typeface="Cambria Math" panose="02040503050406030204" pitchFamily="18" charset="0"/>
                            <a:ea typeface="Cambria Math" panose="02040503050406030204" pitchFamily="18" charset="0"/>
                          </a:rPr>
                        </m:ctrlPr>
                      </m:sSubPr>
                      <m:e>
                        <m:r>
                          <a:rPr lang="en-US" sz="2000" i="1">
                            <a:solidFill>
                              <a:srgbClr val="FF0000"/>
                            </a:solidFill>
                            <a:latin typeface="Cambria Math" panose="02040503050406030204" pitchFamily="18" charset="0"/>
                            <a:ea typeface="Cambria Math" panose="02040503050406030204" pitchFamily="18" charset="0"/>
                          </a:rPr>
                          <m:t>𝜈</m:t>
                        </m:r>
                      </m:e>
                      <m:sub>
                        <m:r>
                          <a:rPr lang="en-US" sz="2000" i="1">
                            <a:solidFill>
                              <a:srgbClr val="FF0000"/>
                            </a:solidFill>
                            <a:latin typeface="Cambria Math" panose="02040503050406030204" pitchFamily="18" charset="0"/>
                            <a:ea typeface="Cambria Math" panose="02040503050406030204" pitchFamily="18" charset="0"/>
                          </a:rPr>
                          <m:t>0 </m:t>
                        </m:r>
                      </m:sub>
                    </m:sSub>
                    <m:r>
                      <a:rPr lang="en-US" sz="2000" i="1">
                        <a:solidFill>
                          <a:srgbClr val="FF0000"/>
                        </a:solidFill>
                        <a:latin typeface="Cambria Math" panose="02040503050406030204" pitchFamily="18" charset="0"/>
                        <a:ea typeface="Cambria Math" panose="02040503050406030204" pitchFamily="18" charset="0"/>
                      </a:rPr>
                      <m:t>−</m:t>
                    </m:r>
                    <m:sSub>
                      <m:sSubPr>
                        <m:ctrlPr>
                          <a:rPr lang="en-US" sz="2000" i="1">
                            <a:solidFill>
                              <a:srgbClr val="FF0000"/>
                            </a:solidFill>
                            <a:latin typeface="Cambria Math" panose="02040503050406030204" pitchFamily="18" charset="0"/>
                            <a:ea typeface="Cambria Math" panose="02040503050406030204" pitchFamily="18" charset="0"/>
                          </a:rPr>
                        </m:ctrlPr>
                      </m:sSubPr>
                      <m:e>
                        <m:r>
                          <a:rPr lang="en-US" sz="2000" i="1">
                            <a:solidFill>
                              <a:srgbClr val="FF0000"/>
                            </a:solidFill>
                            <a:latin typeface="Cambria Math" panose="02040503050406030204" pitchFamily="18" charset="0"/>
                            <a:ea typeface="Cambria Math" panose="02040503050406030204" pitchFamily="18" charset="0"/>
                          </a:rPr>
                          <m:t>𝜈</m:t>
                        </m:r>
                      </m:e>
                      <m:sub>
                        <m:r>
                          <a:rPr lang="en-US" sz="2000" i="1">
                            <a:solidFill>
                              <a:srgbClr val="FF0000"/>
                            </a:solidFill>
                            <a:latin typeface="Cambria Math" panose="02040503050406030204" pitchFamily="18" charset="0"/>
                            <a:ea typeface="Cambria Math" panose="02040503050406030204" pitchFamily="18" charset="0"/>
                          </a:rPr>
                          <m:t>𝑧</m:t>
                        </m:r>
                        <m:r>
                          <a:rPr lang="en-US" sz="2000" i="1">
                            <a:solidFill>
                              <a:srgbClr val="FF0000"/>
                            </a:solidFill>
                            <a:latin typeface="Cambria Math" panose="02040503050406030204" pitchFamily="18" charset="0"/>
                            <a:ea typeface="Cambria Math" panose="02040503050406030204" pitchFamily="18" charset="0"/>
                          </a:rPr>
                          <m:t> </m:t>
                        </m:r>
                      </m:sub>
                    </m:sSub>
                  </m:oMath>
                </a14:m>
                <a:r>
                  <a:rPr lang="en-US" sz="2000" smtClean="0">
                    <a:solidFill>
                      <a:srgbClr val="FF0000"/>
                    </a:solidFill>
                  </a:rPr>
                  <a:t>=</a:t>
                </a:r>
                <a:r>
                  <a:rPr lang="en-US" sz="2000">
                    <a:solidFill>
                      <a:srgbClr val="FF0000"/>
                    </a:solidFill>
                    <a:ea typeface="Cambria Math" panose="02040503050406030204" pitchFamily="18" charset="0"/>
                  </a:rPr>
                  <a:t> </a:t>
                </a:r>
                <a14:m>
                  <m:oMath xmlns:m="http://schemas.openxmlformats.org/officeDocument/2006/math">
                    <m:r>
                      <a:rPr lang="en-US" sz="2000" i="1">
                        <a:solidFill>
                          <a:srgbClr val="FF0000"/>
                        </a:solidFill>
                        <a:latin typeface="Cambria Math" panose="02040503050406030204" pitchFamily="18" charset="0"/>
                        <a:ea typeface="Cambria Math" panose="02040503050406030204" pitchFamily="18" charset="0"/>
                      </a:rPr>
                      <m:t>± </m:t>
                    </m:r>
                  </m:oMath>
                </a14:m>
                <a:r>
                  <a:rPr lang="en-US" sz="2000" smtClean="0">
                    <a:solidFill>
                      <a:srgbClr val="FF0000"/>
                    </a:solidFill>
                  </a:rPr>
                  <a:t>0.02</a:t>
                </a:r>
                <a:r>
                  <a:rPr lang="en-US" sz="2000" smtClean="0"/>
                  <a:t>.</a:t>
                </a:r>
                <a:endParaRPr lang="ru-RU" sz="2000"/>
              </a:p>
            </p:txBody>
          </p:sp>
        </mc:Choice>
        <mc:Fallback>
          <p:sp>
            <p:nvSpPr>
              <p:cNvPr id="9" name="TextBox 8"/>
              <p:cNvSpPr txBox="1">
                <a:spLocks noRot="1" noChangeAspect="1" noMove="1" noResize="1" noEditPoints="1" noAdjustHandles="1" noChangeArrowheads="1" noChangeShapeType="1" noTextEdit="1"/>
              </p:cNvSpPr>
              <p:nvPr/>
            </p:nvSpPr>
            <p:spPr>
              <a:xfrm>
                <a:off x="7637417" y="956253"/>
                <a:ext cx="4554583" cy="5275868"/>
              </a:xfrm>
              <a:prstGeom prst="rect">
                <a:avLst/>
              </a:prstGeom>
              <a:blipFill rotWithShape="0">
                <a:blip r:embed="rId2"/>
                <a:stretch>
                  <a:fillRect l="-1473" t="-694" r="-2008" b="-1156"/>
                </a:stretch>
              </a:blipFill>
            </p:spPr>
            <p:txBody>
              <a:bodyPr/>
              <a:lstStyle/>
              <a:p>
                <a:r>
                  <a:rPr lang="ru-RU">
                    <a:noFill/>
                  </a:rPr>
                  <a:t> </a:t>
                </a:r>
              </a:p>
            </p:txBody>
          </p:sp>
        </mc:Fallback>
      </mc:AlternateContent>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94" y="661729"/>
            <a:ext cx="7422523" cy="2834886"/>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8238" y="3496615"/>
            <a:ext cx="7369179" cy="2827265"/>
          </a:xfrm>
          <a:prstGeom prst="rect">
            <a:avLst/>
          </a:prstGeom>
        </p:spPr>
      </p:pic>
    </p:spTree>
    <p:extLst>
      <p:ext uri="{BB962C8B-B14F-4D97-AF65-F5344CB8AC3E}">
        <p14:creationId xmlns:p14="http://schemas.microsoft.com/office/powerpoint/2010/main" val="213751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556350"/>
          </a:xfrm>
          <a:solidFill>
            <a:schemeClr val="accent4">
              <a:lumMod val="20000"/>
              <a:lumOff val="80000"/>
            </a:schemeClr>
          </a:solidFill>
        </p:spPr>
        <p:txBody>
          <a:bodyPr>
            <a:normAutofit fontScale="90000"/>
          </a:bodyPr>
          <a:lstStyle/>
          <a:p>
            <a:pPr algn="ctr"/>
            <a:r>
              <a:rPr lang="en-US" smtClean="0">
                <a:solidFill>
                  <a:srgbClr val="7030A0"/>
                </a:solidFill>
              </a:rPr>
              <a:t>Beam </a:t>
            </a:r>
            <a:r>
              <a:rPr lang="en-US" smtClean="0">
                <a:solidFill>
                  <a:srgbClr val="7030A0"/>
                </a:solidFill>
              </a:rPr>
              <a:t>depolarization by the intrinsic spin </a:t>
            </a:r>
            <a:r>
              <a:rPr lang="en-US" smtClean="0">
                <a:solidFill>
                  <a:srgbClr val="7030A0"/>
                </a:solidFill>
              </a:rPr>
              <a:t>resonance at </a:t>
            </a:r>
            <a:r>
              <a:rPr lang="en-US" smtClean="0">
                <a:solidFill>
                  <a:srgbClr val="FF0000"/>
                </a:solidFill>
              </a:rPr>
              <a:t>W</a:t>
            </a:r>
            <a:r>
              <a:rPr lang="en-US" smtClean="0">
                <a:solidFill>
                  <a:srgbClr val="7030A0"/>
                </a:solidFill>
              </a:rPr>
              <a:t> </a:t>
            </a:r>
            <a:endParaRPr lang="ru-RU">
              <a:solidFill>
                <a:srgbClr val="7030A0"/>
              </a:solidFill>
            </a:endParaRPr>
          </a:p>
        </p:txBody>
      </p:sp>
      <mc:AlternateContent xmlns:mc="http://schemas.openxmlformats.org/markup-compatibility/2006">
        <mc:Choice xmlns:a14="http://schemas.microsoft.com/office/drawing/2010/main" Requires="a14">
          <p:sp>
            <p:nvSpPr>
              <p:cNvPr id="9" name="TextBox 8"/>
              <p:cNvSpPr txBox="1"/>
              <p:nvPr/>
            </p:nvSpPr>
            <p:spPr>
              <a:xfrm>
                <a:off x="7637417" y="956253"/>
                <a:ext cx="4554583" cy="5284395"/>
              </a:xfrm>
              <a:prstGeom prst="rect">
                <a:avLst/>
              </a:prstGeom>
              <a:noFill/>
            </p:spPr>
            <p:txBody>
              <a:bodyPr wrap="square" rtlCol="0">
                <a:spAutoFit/>
              </a:bodyPr>
              <a:lstStyle/>
              <a:p>
                <a:r>
                  <a:rPr lang="en-US" smtClean="0"/>
                  <a:t>At </a:t>
                </a:r>
                <a:r>
                  <a:rPr lang="en-US" smtClean="0">
                    <a:solidFill>
                      <a:srgbClr val="FF0000"/>
                    </a:solidFill>
                  </a:rPr>
                  <a:t>W</a:t>
                </a:r>
                <a:r>
                  <a:rPr lang="en-US" smtClean="0"/>
                  <a:t> the intrinsic resonances are much stronger than at Z :   </a:t>
                </a:r>
                <a14:m>
                  <m:oMath xmlns:m="http://schemas.openxmlformats.org/officeDocument/2006/math">
                    <m:sSub>
                      <m:sSubPr>
                        <m:ctrlPr>
                          <a:rPr lang="en-US"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𝑤</m:t>
                        </m:r>
                      </m:e>
                      <m:sub>
                        <m:r>
                          <a:rPr lang="en-US" b="0" i="1" smtClean="0">
                            <a:solidFill>
                              <a:srgbClr val="FF0000"/>
                            </a:solidFill>
                            <a:latin typeface="Cambria Math" panose="02040503050406030204" pitchFamily="18" charset="0"/>
                          </a:rPr>
                          <m:t>𝑘</m:t>
                        </m:r>
                      </m:sub>
                    </m:sSub>
                    <m:r>
                      <a:rPr lang="en-US" i="1" smtClean="0">
                        <a:solidFill>
                          <a:srgbClr val="FF0000"/>
                        </a:solidFill>
                        <a:latin typeface="Cambria Math" panose="02040503050406030204" pitchFamily="18" charset="0"/>
                        <a:ea typeface="Cambria Math" panose="02040503050406030204" pitchFamily="18" charset="0"/>
                      </a:rPr>
                      <m:t>≈</m:t>
                    </m:r>
                    <m:r>
                      <a:rPr lang="en-US" b="0" i="1" smtClean="0">
                        <a:solidFill>
                          <a:srgbClr val="FF0000"/>
                        </a:solidFill>
                        <a:latin typeface="Cambria Math" panose="02040503050406030204" pitchFamily="18" charset="0"/>
                        <a:ea typeface="Cambria Math" panose="02040503050406030204" pitchFamily="18" charset="0"/>
                      </a:rPr>
                      <m:t>1.5∙</m:t>
                    </m:r>
                    <m:sSup>
                      <m:sSupPr>
                        <m:ctrlPr>
                          <a:rPr lang="en-US" b="0" i="1" smtClean="0">
                            <a:solidFill>
                              <a:srgbClr val="FF0000"/>
                            </a:solidFill>
                            <a:latin typeface="Cambria Math" panose="02040503050406030204" pitchFamily="18" charset="0"/>
                            <a:ea typeface="Cambria Math" panose="02040503050406030204" pitchFamily="18" charset="0"/>
                          </a:rPr>
                        </m:ctrlPr>
                      </m:sSupPr>
                      <m:e>
                        <m:r>
                          <a:rPr lang="en-US" b="0" i="1" smtClean="0">
                            <a:solidFill>
                              <a:srgbClr val="FF0000"/>
                            </a:solidFill>
                            <a:latin typeface="Cambria Math" panose="02040503050406030204" pitchFamily="18" charset="0"/>
                            <a:ea typeface="Cambria Math" panose="02040503050406030204" pitchFamily="18" charset="0"/>
                          </a:rPr>
                          <m:t>10</m:t>
                        </m:r>
                      </m:e>
                      <m:sup>
                        <m:r>
                          <a:rPr lang="en-US" b="0" i="1" smtClean="0">
                            <a:solidFill>
                              <a:srgbClr val="FF0000"/>
                            </a:solidFill>
                            <a:latin typeface="Cambria Math" panose="02040503050406030204" pitchFamily="18" charset="0"/>
                            <a:ea typeface="Cambria Math" panose="02040503050406030204" pitchFamily="18" charset="0"/>
                          </a:rPr>
                          <m:t>−4</m:t>
                        </m:r>
                      </m:sup>
                    </m:sSup>
                  </m:oMath>
                </a14:m>
                <a:r>
                  <a:rPr lang="en-US" smtClean="0"/>
                  <a:t>.</a:t>
                </a:r>
              </a:p>
              <a:p>
                <a:endParaRPr lang="en-US"/>
              </a:p>
              <a:p>
                <a:r>
                  <a:rPr lang="en-US" smtClean="0"/>
                  <a:t>With </a:t>
                </a:r>
                <a14:m>
                  <m:oMath xmlns:m="http://schemas.openxmlformats.org/officeDocument/2006/math">
                    <m:r>
                      <m:rPr>
                        <m:sty m:val="p"/>
                      </m:rPr>
                      <a:rPr lang="el-GR" i="1" smtClean="0">
                        <a:solidFill>
                          <a:srgbClr val="FF0000"/>
                        </a:solidFill>
                        <a:latin typeface="Cambria Math" panose="02040503050406030204" pitchFamily="18" charset="0"/>
                        <a:ea typeface="Cambria Math" panose="02040503050406030204" pitchFamily="18" charset="0"/>
                      </a:rPr>
                      <m:t>Δ</m:t>
                    </m:r>
                    <m:sSub>
                      <m:sSubPr>
                        <m:ctrlPr>
                          <a:rPr lang="el-GR" i="1" smtClean="0">
                            <a:solidFill>
                              <a:srgbClr val="FF0000"/>
                            </a:solidFill>
                            <a:latin typeface="Cambria Math" panose="02040503050406030204" pitchFamily="18" charset="0"/>
                            <a:ea typeface="Cambria Math" panose="02040503050406030204" pitchFamily="18" charset="0"/>
                          </a:rPr>
                        </m:ctrlPr>
                      </m:sSubPr>
                      <m:e>
                        <m:r>
                          <a:rPr lang="el-GR" i="1" smtClean="0">
                            <a:solidFill>
                              <a:srgbClr val="FF0000"/>
                            </a:solidFill>
                            <a:latin typeface="Cambria Math" panose="02040503050406030204" pitchFamily="18" charset="0"/>
                            <a:ea typeface="Cambria Math" panose="02040503050406030204" pitchFamily="18" charset="0"/>
                          </a:rPr>
                          <m:t>𝜈</m:t>
                        </m:r>
                      </m:e>
                      <m:sub>
                        <m:r>
                          <a:rPr lang="en-US" b="0" i="1" smtClean="0">
                            <a:solidFill>
                              <a:srgbClr val="FF0000"/>
                            </a:solidFill>
                            <a:latin typeface="Cambria Math" panose="02040503050406030204" pitchFamily="18" charset="0"/>
                            <a:ea typeface="Cambria Math" panose="02040503050406030204" pitchFamily="18" charset="0"/>
                          </a:rPr>
                          <m:t>0</m:t>
                        </m:r>
                      </m:sub>
                    </m:sSub>
                    <m:r>
                      <a:rPr lang="en-US" b="0" i="0" smtClean="0">
                        <a:solidFill>
                          <a:srgbClr val="FF0000"/>
                        </a:solidFill>
                        <a:latin typeface="Cambria Math" panose="02040503050406030204" pitchFamily="18" charset="0"/>
                        <a:ea typeface="Cambria Math" panose="02040503050406030204" pitchFamily="18" charset="0"/>
                      </a:rPr>
                      <m:t>=−0.0</m:t>
                    </m:r>
                    <m:r>
                      <a:rPr lang="en-US" b="0" i="0" smtClean="0">
                        <a:solidFill>
                          <a:srgbClr val="FF0000"/>
                        </a:solidFill>
                        <a:latin typeface="Cambria Math" panose="02040503050406030204" pitchFamily="18" charset="0"/>
                        <a:ea typeface="Cambria Math" panose="02040503050406030204" pitchFamily="18" charset="0"/>
                      </a:rPr>
                      <m:t>25</m:t>
                    </m:r>
                  </m:oMath>
                </a14:m>
                <a:r>
                  <a:rPr lang="en-US" smtClean="0">
                    <a:solidFill>
                      <a:srgbClr val="FF0000"/>
                    </a:solidFill>
                  </a:rPr>
                  <a:t> </a:t>
                </a:r>
                <a:r>
                  <a:rPr lang="en-US" smtClean="0"/>
                  <a:t>from a resonance tune value </a:t>
                </a:r>
                <a14:m>
                  <m:oMath xmlns:m="http://schemas.openxmlformats.org/officeDocument/2006/math">
                    <m:sSub>
                      <m:sSubPr>
                        <m:ctrlPr>
                          <a:rPr lang="el-GR" i="1">
                            <a:latin typeface="Cambria Math" panose="02040503050406030204" pitchFamily="18" charset="0"/>
                            <a:ea typeface="Cambria Math" panose="02040503050406030204" pitchFamily="18" charset="0"/>
                          </a:rPr>
                        </m:ctrlPr>
                      </m:sSubPr>
                      <m:e>
                        <m:r>
                          <a:rPr lang="el-GR" i="1">
                            <a:latin typeface="Cambria Math" panose="02040503050406030204" pitchFamily="18" charset="0"/>
                            <a:ea typeface="Cambria Math" panose="02040503050406030204" pitchFamily="18" charset="0"/>
                          </a:rPr>
                          <m:t>𝜈</m:t>
                        </m:r>
                      </m:e>
                      <m:sub>
                        <m:r>
                          <a:rPr lang="en-US" i="1">
                            <a:latin typeface="Cambria Math" panose="02040503050406030204" pitchFamily="18" charset="0"/>
                            <a:ea typeface="Cambria Math" panose="02040503050406030204" pitchFamily="18" charset="0"/>
                          </a:rPr>
                          <m:t>0</m:t>
                        </m:r>
                      </m:sub>
                    </m:sSub>
                    <m:r>
                      <a:rPr lang="en-US">
                        <a:latin typeface="Cambria Math" panose="02040503050406030204" pitchFamily="18" charset="0"/>
                        <a:ea typeface="Cambria Math" panose="02040503050406030204" pitchFamily="18" charset="0"/>
                      </a:rPr>
                      <m:t>=</m:t>
                    </m:r>
                    <m:r>
                      <a:rPr lang="en-US" b="0" i="0" smtClean="0">
                        <a:latin typeface="Cambria Math" panose="02040503050406030204" pitchFamily="18" charset="0"/>
                        <a:ea typeface="Cambria Math" panose="02040503050406030204" pitchFamily="18" charset="0"/>
                      </a:rPr>
                      <m:t>181</m:t>
                    </m:r>
                    <m:r>
                      <a:rPr lang="en-US" b="0" i="0" smtClean="0">
                        <a:latin typeface="Cambria Math" panose="02040503050406030204" pitchFamily="18" charset="0"/>
                        <a:ea typeface="Cambria Math" panose="02040503050406030204" pitchFamily="18" charset="0"/>
                      </a:rPr>
                      <m:t>.</m:t>
                    </m:r>
                    <m:r>
                      <a:rPr lang="en-US" b="0" i="0" smtClean="0">
                        <a:latin typeface="Cambria Math" panose="02040503050406030204" pitchFamily="18" charset="0"/>
                        <a:ea typeface="Cambria Math" panose="02040503050406030204" pitchFamily="18" charset="0"/>
                      </a:rPr>
                      <m:t>6</m:t>
                    </m:r>
                  </m:oMath>
                </a14:m>
                <a:r>
                  <a:rPr lang="en-US" smtClean="0"/>
                  <a:t> the depolarization </a:t>
                </a:r>
                <a:r>
                  <a:rPr lang="en-US" smtClean="0"/>
                  <a:t>is too fast, approximately  </a:t>
                </a:r>
                <a14:m>
                  <m:oMath xmlns:m="http://schemas.openxmlformats.org/officeDocument/2006/math">
                    <m:sSub>
                      <m:sSubPr>
                        <m:ctrlPr>
                          <a:rPr lang="en-US" i="1">
                            <a:solidFill>
                              <a:srgbClr val="FF0000"/>
                            </a:solidFill>
                            <a:latin typeface="Cambria Math" panose="02040503050406030204" pitchFamily="18" charset="0"/>
                            <a:ea typeface="Cambria Math" panose="02040503050406030204" pitchFamily="18" charset="0"/>
                          </a:rPr>
                        </m:ctrlPr>
                      </m:sSubPr>
                      <m:e>
                        <m:r>
                          <a:rPr lang="en-US" i="1">
                            <a:solidFill>
                              <a:srgbClr val="FF0000"/>
                            </a:solidFill>
                            <a:latin typeface="Cambria Math" panose="02040503050406030204" pitchFamily="18" charset="0"/>
                            <a:ea typeface="Cambria Math" panose="02040503050406030204" pitchFamily="18" charset="0"/>
                          </a:rPr>
                          <m:t>𝜏</m:t>
                        </m:r>
                      </m:e>
                      <m:sub>
                        <m:r>
                          <a:rPr lang="en-US" i="1">
                            <a:solidFill>
                              <a:srgbClr val="FF0000"/>
                            </a:solidFill>
                            <a:latin typeface="Cambria Math" panose="02040503050406030204" pitchFamily="18" charset="0"/>
                            <a:ea typeface="Cambria Math" panose="02040503050406030204" pitchFamily="18" charset="0"/>
                          </a:rPr>
                          <m:t>𝑑𝑒𝑝</m:t>
                        </m:r>
                      </m:sub>
                    </m:sSub>
                    <m:r>
                      <a:rPr lang="en-US" b="0" i="1" smtClean="0">
                        <a:solidFill>
                          <a:srgbClr val="FF0000"/>
                        </a:solidFill>
                        <a:latin typeface="Cambria Math" panose="02040503050406030204" pitchFamily="18" charset="0"/>
                        <a:ea typeface="Cambria Math" panose="02040503050406030204" pitchFamily="18" charset="0"/>
                      </a:rPr>
                      <m:t>=600 </m:t>
                    </m:r>
                    <m:r>
                      <m:rPr>
                        <m:sty m:val="p"/>
                      </m:rPr>
                      <a:rPr lang="en-US" b="0" i="0" smtClean="0">
                        <a:solidFill>
                          <a:srgbClr val="FF0000"/>
                        </a:solidFill>
                        <a:latin typeface="Cambria Math" panose="02040503050406030204" pitchFamily="18" charset="0"/>
                        <a:ea typeface="Cambria Math" panose="02040503050406030204" pitchFamily="18" charset="0"/>
                      </a:rPr>
                      <m:t>s</m:t>
                    </m:r>
                  </m:oMath>
                </a14:m>
                <a:r>
                  <a:rPr lang="en-US" smtClean="0"/>
                  <a:t>.</a:t>
                </a:r>
              </a:p>
              <a:p>
                <a:endParaRPr lang="en-US"/>
              </a:p>
              <a:p>
                <a:r>
                  <a:rPr lang="en-US" smtClean="0"/>
                  <a:t>Detuning should be as large as </a:t>
                </a:r>
                <a14:m>
                  <m:oMath xmlns:m="http://schemas.openxmlformats.org/officeDocument/2006/math">
                    <m:r>
                      <m:rPr>
                        <m:sty m:val="p"/>
                      </m:rPr>
                      <a:rPr lang="el-GR" i="1">
                        <a:solidFill>
                          <a:srgbClr val="FF0000"/>
                        </a:solidFill>
                        <a:latin typeface="Cambria Math" panose="02040503050406030204" pitchFamily="18" charset="0"/>
                        <a:ea typeface="Cambria Math" panose="02040503050406030204" pitchFamily="18" charset="0"/>
                      </a:rPr>
                      <m:t>Δ</m:t>
                    </m:r>
                    <m:sSub>
                      <m:sSubPr>
                        <m:ctrlPr>
                          <a:rPr lang="el-GR" i="1">
                            <a:solidFill>
                              <a:srgbClr val="FF0000"/>
                            </a:solidFill>
                            <a:latin typeface="Cambria Math" panose="02040503050406030204" pitchFamily="18" charset="0"/>
                            <a:ea typeface="Cambria Math" panose="02040503050406030204" pitchFamily="18" charset="0"/>
                          </a:rPr>
                        </m:ctrlPr>
                      </m:sSubPr>
                      <m:e>
                        <m:r>
                          <a:rPr lang="el-GR" i="1">
                            <a:solidFill>
                              <a:srgbClr val="FF0000"/>
                            </a:solidFill>
                            <a:latin typeface="Cambria Math" panose="02040503050406030204" pitchFamily="18" charset="0"/>
                            <a:ea typeface="Cambria Math" panose="02040503050406030204" pitchFamily="18" charset="0"/>
                          </a:rPr>
                          <m:t>𝜈</m:t>
                        </m:r>
                      </m:e>
                      <m:sub>
                        <m:r>
                          <a:rPr lang="en-US" i="1">
                            <a:solidFill>
                              <a:srgbClr val="FF0000"/>
                            </a:solidFill>
                            <a:latin typeface="Cambria Math" panose="02040503050406030204" pitchFamily="18" charset="0"/>
                            <a:ea typeface="Cambria Math" panose="02040503050406030204" pitchFamily="18" charset="0"/>
                          </a:rPr>
                          <m:t>0</m:t>
                        </m:r>
                      </m:sub>
                    </m:sSub>
                    <m:r>
                      <a:rPr lang="en-US" b="0" i="1" smtClean="0">
                        <a:solidFill>
                          <a:srgbClr val="FF0000"/>
                        </a:solidFill>
                        <a:latin typeface="Cambria Math" panose="02040503050406030204" pitchFamily="18" charset="0"/>
                        <a:ea typeface="Cambria Math" panose="02040503050406030204" pitchFamily="18" charset="0"/>
                      </a:rPr>
                      <m:t>=±0.25</m:t>
                    </m:r>
                  </m:oMath>
                </a14:m>
                <a:r>
                  <a:rPr lang="en-US" smtClean="0"/>
                  <a:t>, but there the synchrotron side bands from the nearest integer parent resonance may depolarize a beam.</a:t>
                </a:r>
              </a:p>
              <a:p>
                <a:endParaRPr lang="en-US"/>
              </a:p>
              <a:p>
                <a:endParaRPr lang="en-US" sz="2000"/>
              </a:p>
              <a:p>
                <a:r>
                  <a:rPr lang="en-US" sz="2000" smtClean="0">
                    <a:solidFill>
                      <a:srgbClr val="FF0000"/>
                    </a:solidFill>
                  </a:rPr>
                  <a:t>Conclusion for W energy region</a:t>
                </a:r>
                <a:r>
                  <a:rPr lang="en-US" sz="2000" smtClean="0">
                    <a:solidFill>
                      <a:srgbClr val="7030A0"/>
                    </a:solidFill>
                  </a:rPr>
                  <a:t>: a </a:t>
                </a:r>
                <a:r>
                  <a:rPr lang="en-US" sz="2000" smtClean="0">
                    <a:solidFill>
                      <a:srgbClr val="7030A0"/>
                    </a:solidFill>
                  </a:rPr>
                  <a:t>gap between the spin tune </a:t>
                </a:r>
                <a14:m>
                  <m:oMath xmlns:m="http://schemas.openxmlformats.org/officeDocument/2006/math">
                    <m:sSub>
                      <m:sSubPr>
                        <m:ctrlPr>
                          <a:rPr lang="en-US" sz="2000" i="1" smtClean="0">
                            <a:solidFill>
                              <a:srgbClr val="FF0000"/>
                            </a:solidFill>
                            <a:latin typeface="Cambria Math" panose="02040503050406030204" pitchFamily="18" charset="0"/>
                            <a:ea typeface="Cambria Math" panose="02040503050406030204" pitchFamily="18" charset="0"/>
                          </a:rPr>
                        </m:ctrlPr>
                      </m:sSubPr>
                      <m:e>
                        <m:r>
                          <a:rPr lang="en-US" sz="2000" i="1">
                            <a:solidFill>
                              <a:srgbClr val="FF0000"/>
                            </a:solidFill>
                            <a:latin typeface="Cambria Math" panose="02040503050406030204" pitchFamily="18" charset="0"/>
                            <a:ea typeface="Cambria Math" panose="02040503050406030204" pitchFamily="18" charset="0"/>
                          </a:rPr>
                          <m:t>𝜈</m:t>
                        </m:r>
                      </m:e>
                      <m:sub>
                        <m:r>
                          <a:rPr lang="en-US" sz="2000" i="1">
                            <a:solidFill>
                              <a:srgbClr val="FF0000"/>
                            </a:solidFill>
                            <a:latin typeface="Cambria Math" panose="02040503050406030204" pitchFamily="18" charset="0"/>
                            <a:ea typeface="Cambria Math" panose="02040503050406030204" pitchFamily="18" charset="0"/>
                          </a:rPr>
                          <m:t>0 </m:t>
                        </m:r>
                      </m:sub>
                    </m:sSub>
                  </m:oMath>
                </a14:m>
                <a:r>
                  <a:rPr lang="en-US" sz="2000" smtClean="0">
                    <a:solidFill>
                      <a:srgbClr val="7030A0"/>
                    </a:solidFill>
                  </a:rPr>
                  <a:t> and the vertical betatron tune </a:t>
                </a:r>
                <a14:m>
                  <m:oMath xmlns:m="http://schemas.openxmlformats.org/officeDocument/2006/math">
                    <m:sSub>
                      <m:sSubPr>
                        <m:ctrlPr>
                          <a:rPr lang="en-US" sz="2000" i="1" smtClean="0">
                            <a:solidFill>
                              <a:srgbClr val="FF0000"/>
                            </a:solidFill>
                            <a:latin typeface="Cambria Math" panose="02040503050406030204" pitchFamily="18" charset="0"/>
                            <a:ea typeface="Cambria Math" panose="02040503050406030204" pitchFamily="18" charset="0"/>
                          </a:rPr>
                        </m:ctrlPr>
                      </m:sSubPr>
                      <m:e>
                        <m:r>
                          <a:rPr lang="en-US" sz="2000" i="1">
                            <a:solidFill>
                              <a:srgbClr val="FF0000"/>
                            </a:solidFill>
                            <a:latin typeface="Cambria Math" panose="02040503050406030204" pitchFamily="18" charset="0"/>
                            <a:ea typeface="Cambria Math" panose="02040503050406030204" pitchFamily="18" charset="0"/>
                          </a:rPr>
                          <m:t>𝜈</m:t>
                        </m:r>
                      </m:e>
                      <m:sub>
                        <m:r>
                          <a:rPr lang="en-US" sz="2000" i="1">
                            <a:solidFill>
                              <a:srgbClr val="FF0000"/>
                            </a:solidFill>
                            <a:latin typeface="Cambria Math" panose="02040503050406030204" pitchFamily="18" charset="0"/>
                            <a:ea typeface="Cambria Math" panose="02040503050406030204" pitchFamily="18" charset="0"/>
                          </a:rPr>
                          <m:t>𝑧</m:t>
                        </m:r>
                        <m:r>
                          <a:rPr lang="en-US" sz="2000" i="1">
                            <a:solidFill>
                              <a:srgbClr val="FF0000"/>
                            </a:solidFill>
                            <a:latin typeface="Cambria Math" panose="02040503050406030204" pitchFamily="18" charset="0"/>
                            <a:ea typeface="Cambria Math" panose="02040503050406030204" pitchFamily="18" charset="0"/>
                          </a:rPr>
                          <m:t> </m:t>
                        </m:r>
                      </m:sub>
                    </m:sSub>
                  </m:oMath>
                </a14:m>
                <a:r>
                  <a:rPr lang="en-US" sz="2000" smtClean="0">
                    <a:solidFill>
                      <a:srgbClr val="7030A0"/>
                    </a:solidFill>
                  </a:rPr>
                  <a:t>needs to be chosen </a:t>
                </a:r>
              </a:p>
              <a:p>
                <a:r>
                  <a:rPr lang="en-US" sz="2000" smtClean="0">
                    <a:solidFill>
                      <a:srgbClr val="7030A0"/>
                    </a:solidFill>
                  </a:rPr>
                  <a:t>as large as:</a:t>
                </a:r>
              </a:p>
              <a:p>
                <a:r>
                  <a:rPr lang="en-US" sz="2000" smtClean="0"/>
                  <a:t> </a:t>
                </a:r>
                <a14:m>
                  <m:oMath xmlns:m="http://schemas.openxmlformats.org/officeDocument/2006/math">
                    <m:sSub>
                      <m:sSubPr>
                        <m:ctrlPr>
                          <a:rPr lang="en-US" sz="2000" i="1">
                            <a:solidFill>
                              <a:srgbClr val="FF0000"/>
                            </a:solidFill>
                            <a:latin typeface="Cambria Math" panose="02040503050406030204" pitchFamily="18" charset="0"/>
                            <a:ea typeface="Cambria Math" panose="02040503050406030204" pitchFamily="18" charset="0"/>
                          </a:rPr>
                        </m:ctrlPr>
                      </m:sSubPr>
                      <m:e>
                        <m:r>
                          <a:rPr lang="en-US" sz="2000" i="1">
                            <a:solidFill>
                              <a:srgbClr val="FF0000"/>
                            </a:solidFill>
                            <a:latin typeface="Cambria Math" panose="02040503050406030204" pitchFamily="18" charset="0"/>
                            <a:ea typeface="Cambria Math" panose="02040503050406030204" pitchFamily="18" charset="0"/>
                          </a:rPr>
                          <m:t>𝜈</m:t>
                        </m:r>
                      </m:e>
                      <m:sub>
                        <m:r>
                          <a:rPr lang="en-US" sz="2000" i="1">
                            <a:solidFill>
                              <a:srgbClr val="FF0000"/>
                            </a:solidFill>
                            <a:latin typeface="Cambria Math" panose="02040503050406030204" pitchFamily="18" charset="0"/>
                            <a:ea typeface="Cambria Math" panose="02040503050406030204" pitchFamily="18" charset="0"/>
                          </a:rPr>
                          <m:t>0 </m:t>
                        </m:r>
                      </m:sub>
                    </m:sSub>
                    <m:r>
                      <a:rPr lang="en-US" sz="2000" i="1">
                        <a:solidFill>
                          <a:srgbClr val="FF0000"/>
                        </a:solidFill>
                        <a:latin typeface="Cambria Math" panose="02040503050406030204" pitchFamily="18" charset="0"/>
                        <a:ea typeface="Cambria Math" panose="02040503050406030204" pitchFamily="18" charset="0"/>
                      </a:rPr>
                      <m:t>−</m:t>
                    </m:r>
                    <m:sSub>
                      <m:sSubPr>
                        <m:ctrlPr>
                          <a:rPr lang="en-US" sz="2000" i="1">
                            <a:solidFill>
                              <a:srgbClr val="FF0000"/>
                            </a:solidFill>
                            <a:latin typeface="Cambria Math" panose="02040503050406030204" pitchFamily="18" charset="0"/>
                            <a:ea typeface="Cambria Math" panose="02040503050406030204" pitchFamily="18" charset="0"/>
                          </a:rPr>
                        </m:ctrlPr>
                      </m:sSubPr>
                      <m:e>
                        <m:r>
                          <a:rPr lang="en-US" sz="2000" i="1">
                            <a:solidFill>
                              <a:srgbClr val="FF0000"/>
                            </a:solidFill>
                            <a:latin typeface="Cambria Math" panose="02040503050406030204" pitchFamily="18" charset="0"/>
                            <a:ea typeface="Cambria Math" panose="02040503050406030204" pitchFamily="18" charset="0"/>
                          </a:rPr>
                          <m:t>𝜈</m:t>
                        </m:r>
                      </m:e>
                      <m:sub>
                        <m:r>
                          <a:rPr lang="en-US" sz="2000" i="1">
                            <a:solidFill>
                              <a:srgbClr val="FF0000"/>
                            </a:solidFill>
                            <a:latin typeface="Cambria Math" panose="02040503050406030204" pitchFamily="18" charset="0"/>
                            <a:ea typeface="Cambria Math" panose="02040503050406030204" pitchFamily="18" charset="0"/>
                          </a:rPr>
                          <m:t>𝑧</m:t>
                        </m:r>
                        <m:r>
                          <a:rPr lang="en-US" sz="2000" i="1">
                            <a:solidFill>
                              <a:srgbClr val="FF0000"/>
                            </a:solidFill>
                            <a:latin typeface="Cambria Math" panose="02040503050406030204" pitchFamily="18" charset="0"/>
                            <a:ea typeface="Cambria Math" panose="02040503050406030204" pitchFamily="18" charset="0"/>
                          </a:rPr>
                          <m:t> </m:t>
                        </m:r>
                      </m:sub>
                    </m:sSub>
                  </m:oMath>
                </a14:m>
                <a:r>
                  <a:rPr lang="en-US" sz="2000" smtClean="0">
                    <a:solidFill>
                      <a:srgbClr val="FF0000"/>
                    </a:solidFill>
                  </a:rPr>
                  <a:t>=</a:t>
                </a:r>
                <a:r>
                  <a:rPr lang="en-US" sz="2000">
                    <a:solidFill>
                      <a:srgbClr val="FF0000"/>
                    </a:solidFill>
                    <a:ea typeface="Cambria Math" panose="02040503050406030204" pitchFamily="18" charset="0"/>
                  </a:rPr>
                  <a:t> </a:t>
                </a:r>
                <a14:m>
                  <m:oMath xmlns:m="http://schemas.openxmlformats.org/officeDocument/2006/math">
                    <m:r>
                      <a:rPr lang="en-US" sz="2000" i="1">
                        <a:solidFill>
                          <a:srgbClr val="FF0000"/>
                        </a:solidFill>
                        <a:latin typeface="Cambria Math" panose="02040503050406030204" pitchFamily="18" charset="0"/>
                        <a:ea typeface="Cambria Math" panose="02040503050406030204" pitchFamily="18" charset="0"/>
                      </a:rPr>
                      <m:t>± </m:t>
                    </m:r>
                  </m:oMath>
                </a14:m>
                <a:r>
                  <a:rPr lang="en-US" sz="2000" smtClean="0">
                    <a:solidFill>
                      <a:srgbClr val="FF0000"/>
                    </a:solidFill>
                  </a:rPr>
                  <a:t>0.25</a:t>
                </a:r>
                <a:r>
                  <a:rPr lang="en-US" sz="2000" smtClean="0"/>
                  <a:t>.</a:t>
                </a:r>
                <a:endParaRPr lang="ru-RU" sz="2000"/>
              </a:p>
            </p:txBody>
          </p:sp>
        </mc:Choice>
        <mc:Fallback>
          <p:sp>
            <p:nvSpPr>
              <p:cNvPr id="9" name="TextBox 8"/>
              <p:cNvSpPr txBox="1">
                <a:spLocks noRot="1" noChangeAspect="1" noMove="1" noResize="1" noEditPoints="1" noAdjustHandles="1" noChangeArrowheads="1" noChangeShapeType="1" noTextEdit="1"/>
              </p:cNvSpPr>
              <p:nvPr/>
            </p:nvSpPr>
            <p:spPr>
              <a:xfrm>
                <a:off x="7637417" y="956253"/>
                <a:ext cx="4554583" cy="5284395"/>
              </a:xfrm>
              <a:prstGeom prst="rect">
                <a:avLst/>
              </a:prstGeom>
              <a:blipFill rotWithShape="0">
                <a:blip r:embed="rId2"/>
                <a:stretch>
                  <a:fillRect l="-1473" t="-692" r="-1874" b="-1153"/>
                </a:stretch>
              </a:blipFill>
            </p:spPr>
            <p:txBody>
              <a:bodyPr/>
              <a:lstStyle/>
              <a:p>
                <a:r>
                  <a:rPr lang="ru-RU">
                    <a:noFill/>
                  </a:rPr>
                  <a:t> </a:t>
                </a:r>
              </a:p>
            </p:txBody>
          </p:sp>
        </mc:Fallback>
      </mc:AlternateContent>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870" y="662688"/>
            <a:ext cx="7512548" cy="2838953"/>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495" y="3660633"/>
            <a:ext cx="6370872" cy="2461473"/>
          </a:xfrm>
          <a:prstGeom prst="rect">
            <a:avLst/>
          </a:prstGeom>
        </p:spPr>
      </p:pic>
    </p:spTree>
    <p:extLst>
      <p:ext uri="{BB962C8B-B14F-4D97-AF65-F5344CB8AC3E}">
        <p14:creationId xmlns:p14="http://schemas.microsoft.com/office/powerpoint/2010/main" val="2553191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556350"/>
          </a:xfrm>
          <a:solidFill>
            <a:schemeClr val="accent4">
              <a:lumMod val="20000"/>
              <a:lumOff val="80000"/>
            </a:schemeClr>
          </a:solidFill>
        </p:spPr>
        <p:txBody>
          <a:bodyPr>
            <a:normAutofit fontScale="90000"/>
          </a:bodyPr>
          <a:lstStyle/>
          <a:p>
            <a:pPr algn="ctr"/>
            <a:r>
              <a:rPr lang="en-US" smtClean="0">
                <a:solidFill>
                  <a:srgbClr val="7030A0"/>
                </a:solidFill>
              </a:rPr>
              <a:t>CONCLUSION</a:t>
            </a:r>
            <a:endParaRPr lang="ru-RU">
              <a:solidFill>
                <a:srgbClr val="7030A0"/>
              </a:solidFill>
            </a:endParaRPr>
          </a:p>
        </p:txBody>
      </p:sp>
      <mc:AlternateContent xmlns:mc="http://schemas.openxmlformats.org/markup-compatibility/2006">
        <mc:Choice xmlns:a14="http://schemas.microsoft.com/office/drawing/2010/main" Requires="a14">
          <p:sp>
            <p:nvSpPr>
              <p:cNvPr id="3" name="TextBox 2"/>
              <p:cNvSpPr txBox="1"/>
              <p:nvPr/>
            </p:nvSpPr>
            <p:spPr>
              <a:xfrm>
                <a:off x="505097" y="905691"/>
                <a:ext cx="10685417" cy="4524315"/>
              </a:xfrm>
              <a:prstGeom prst="rect">
                <a:avLst/>
              </a:prstGeom>
              <a:noFill/>
            </p:spPr>
            <p:txBody>
              <a:bodyPr wrap="square" rtlCol="0">
                <a:spAutoFit/>
              </a:bodyPr>
              <a:lstStyle/>
              <a:p>
                <a:r>
                  <a:rPr lang="en-US" sz="2400" smtClean="0"/>
                  <a:t>At </a:t>
                </a:r>
                <a:r>
                  <a:rPr lang="en-US" sz="2400" smtClean="0">
                    <a:solidFill>
                      <a:srgbClr val="FF0000"/>
                    </a:solidFill>
                  </a:rPr>
                  <a:t>Z</a:t>
                </a:r>
                <a:r>
                  <a:rPr lang="en-US" sz="2400" smtClean="0"/>
                  <a:t> we have no serious problems – can detune from any intrinsic resonance by </a:t>
                </a:r>
                <a14:m>
                  <m:oMath xmlns:m="http://schemas.openxmlformats.org/officeDocument/2006/math">
                    <m:r>
                      <m:rPr>
                        <m:sty m:val="p"/>
                      </m:rPr>
                      <a:rPr lang="el-GR" sz="2400" i="1">
                        <a:solidFill>
                          <a:srgbClr val="FF0000"/>
                        </a:solidFill>
                        <a:latin typeface="Cambria Math" panose="02040503050406030204" pitchFamily="18" charset="0"/>
                        <a:ea typeface="Cambria Math" panose="02040503050406030204" pitchFamily="18" charset="0"/>
                      </a:rPr>
                      <m:t>Δ</m:t>
                    </m:r>
                    <m:sSub>
                      <m:sSubPr>
                        <m:ctrlPr>
                          <a:rPr lang="el-GR" sz="2400" i="1">
                            <a:solidFill>
                              <a:srgbClr val="FF0000"/>
                            </a:solidFill>
                            <a:latin typeface="Cambria Math" panose="02040503050406030204" pitchFamily="18" charset="0"/>
                            <a:ea typeface="Cambria Math" panose="02040503050406030204" pitchFamily="18" charset="0"/>
                          </a:rPr>
                        </m:ctrlPr>
                      </m:sSubPr>
                      <m:e>
                        <m:r>
                          <a:rPr lang="el-GR" sz="2400" i="1">
                            <a:solidFill>
                              <a:srgbClr val="FF0000"/>
                            </a:solidFill>
                            <a:latin typeface="Cambria Math" panose="02040503050406030204" pitchFamily="18" charset="0"/>
                            <a:ea typeface="Cambria Math" panose="02040503050406030204" pitchFamily="18" charset="0"/>
                          </a:rPr>
                          <m:t>𝜈</m:t>
                        </m:r>
                      </m:e>
                      <m:sub>
                        <m:r>
                          <a:rPr lang="en-US" sz="2400" i="1">
                            <a:solidFill>
                              <a:srgbClr val="FF0000"/>
                            </a:solidFill>
                            <a:latin typeface="Cambria Math" panose="02040503050406030204" pitchFamily="18" charset="0"/>
                            <a:ea typeface="Cambria Math" panose="02040503050406030204" pitchFamily="18" charset="0"/>
                          </a:rPr>
                          <m:t>0</m:t>
                        </m:r>
                      </m:sub>
                    </m:sSub>
                    <m:r>
                      <a:rPr lang="en-US" sz="2400" i="1">
                        <a:solidFill>
                          <a:srgbClr val="FF0000"/>
                        </a:solidFill>
                        <a:latin typeface="Cambria Math" panose="02040503050406030204" pitchFamily="18" charset="0"/>
                        <a:ea typeface="Cambria Math" panose="02040503050406030204" pitchFamily="18" charset="0"/>
                      </a:rPr>
                      <m:t>=±0.</m:t>
                    </m:r>
                    <m:r>
                      <a:rPr lang="en-US" sz="2400" b="0" i="1" smtClean="0">
                        <a:solidFill>
                          <a:srgbClr val="FF0000"/>
                        </a:solidFill>
                        <a:latin typeface="Cambria Math" panose="02040503050406030204" pitchFamily="18" charset="0"/>
                        <a:ea typeface="Cambria Math" panose="02040503050406030204" pitchFamily="18" charset="0"/>
                      </a:rPr>
                      <m:t>02</m:t>
                    </m:r>
                  </m:oMath>
                </a14:m>
                <a:r>
                  <a:rPr lang="en-US" sz="2400" smtClean="0"/>
                  <a:t> and get the radiative polarization using asymmetric wiglers, etc. Also can make a spin half flip to perform the free precession measurements.</a:t>
                </a:r>
              </a:p>
              <a:p>
                <a:endParaRPr lang="en-US" sz="2400"/>
              </a:p>
              <a:p>
                <a:r>
                  <a:rPr lang="en-US" sz="2400"/>
                  <a:t>At </a:t>
                </a:r>
                <a:r>
                  <a:rPr lang="en-US" sz="2400">
                    <a:solidFill>
                      <a:srgbClr val="FF0000"/>
                    </a:solidFill>
                  </a:rPr>
                  <a:t>W</a:t>
                </a:r>
                <a:r>
                  <a:rPr lang="en-US" sz="2400"/>
                  <a:t> </a:t>
                </a:r>
                <a:r>
                  <a:rPr lang="en-US" sz="2400" smtClean="0"/>
                  <a:t>we </a:t>
                </a:r>
                <a:r>
                  <a:rPr lang="en-US" sz="2400"/>
                  <a:t>are squeezed by conflicting demands to be away from all types of </a:t>
                </a:r>
                <a:r>
                  <a:rPr lang="en-US" sz="2400"/>
                  <a:t>spin </a:t>
                </a:r>
                <a:r>
                  <a:rPr lang="en-US" sz="2400" smtClean="0"/>
                  <a:t>resonances: the integer and intrinsic. Also a low value </a:t>
                </a:r>
                <a14:m>
                  <m:oMath xmlns:m="http://schemas.openxmlformats.org/officeDocument/2006/math">
                    <m:sSub>
                      <m:sSubPr>
                        <m:ctrlPr>
                          <a:rPr lang="en-US" sz="2400" i="1">
                            <a:solidFill>
                              <a:srgbClr val="FF0000"/>
                            </a:solidFill>
                            <a:latin typeface="Cambria Math" panose="02040503050406030204" pitchFamily="18" charset="0"/>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𝜈</m:t>
                        </m:r>
                      </m:e>
                      <m:sub>
                        <m:r>
                          <a:rPr lang="en-US" sz="2400" i="1">
                            <a:solidFill>
                              <a:srgbClr val="FF0000"/>
                            </a:solidFill>
                            <a:latin typeface="Cambria Math" panose="02040503050406030204" pitchFamily="18" charset="0"/>
                            <a:ea typeface="Cambria Math" panose="02040503050406030204" pitchFamily="18" charset="0"/>
                          </a:rPr>
                          <m:t>𝑠</m:t>
                        </m:r>
                        <m:r>
                          <a:rPr lang="en-US" sz="2400" i="1">
                            <a:solidFill>
                              <a:srgbClr val="FF0000"/>
                            </a:solidFill>
                            <a:latin typeface="Cambria Math" panose="02040503050406030204" pitchFamily="18" charset="0"/>
                            <a:ea typeface="Cambria Math" panose="02040503050406030204" pitchFamily="18" charset="0"/>
                          </a:rPr>
                          <m:t> </m:t>
                        </m:r>
                      </m:sub>
                    </m:sSub>
                    <m:r>
                      <a:rPr lang="en-US" sz="2400" b="0" i="1" smtClean="0">
                        <a:solidFill>
                          <a:srgbClr val="FF0000"/>
                        </a:solidFill>
                        <a:latin typeface="Cambria Math" panose="02040503050406030204" pitchFamily="18" charset="0"/>
                        <a:ea typeface="Cambria Math" panose="02040503050406030204" pitchFamily="18" charset="0"/>
                      </a:rPr>
                      <m:t>=0.05</m:t>
                    </m:r>
                  </m:oMath>
                </a14:m>
                <a:r>
                  <a:rPr lang="en-US" sz="2400" smtClean="0"/>
                  <a:t> of the synchrotron tune at that energy region increases the number of strong side bands – first and higher order </a:t>
                </a:r>
                <a:r>
                  <a:rPr lang="en-US" sz="2400"/>
                  <a:t>synchrotron</a:t>
                </a:r>
                <a:r>
                  <a:rPr lang="en-US" sz="2400" smtClean="0"/>
                  <a:t> satellites of the integer and intrinsic parent resonances.</a:t>
                </a:r>
                <a:r>
                  <a:rPr lang="ru-RU" sz="2400" smtClean="0"/>
                  <a:t> </a:t>
                </a:r>
                <a:r>
                  <a:rPr lang="en-US" sz="2400" smtClean="0"/>
                  <a:t>The </a:t>
                </a:r>
                <a:r>
                  <a:rPr lang="en-US" sz="2400"/>
                  <a:t>resonance chain becomes almost continuous, while the effective force of the depolarizer is </a:t>
                </a:r>
                <a:r>
                  <a:rPr lang="en-US" sz="2400"/>
                  <a:t>greatly </a:t>
                </a:r>
                <a:r>
                  <a:rPr lang="en-US" sz="2400" smtClean="0"/>
                  <a:t>suppressed. </a:t>
                </a:r>
              </a:p>
              <a:p>
                <a:endParaRPr lang="en-US" sz="2400"/>
              </a:p>
              <a:p>
                <a:r>
                  <a:rPr lang="en-US" sz="2400" smtClean="0"/>
                  <a:t>What can we do in this situation – need more time to work out.</a:t>
                </a:r>
                <a:endParaRPr lang="ru-RU" sz="2400"/>
              </a:p>
            </p:txBody>
          </p:sp>
        </mc:Choice>
        <mc:Fallback>
          <p:sp>
            <p:nvSpPr>
              <p:cNvPr id="3" name="TextBox 2"/>
              <p:cNvSpPr txBox="1">
                <a:spLocks noRot="1" noChangeAspect="1" noMove="1" noResize="1" noEditPoints="1" noAdjustHandles="1" noChangeArrowheads="1" noChangeShapeType="1" noTextEdit="1"/>
              </p:cNvSpPr>
              <p:nvPr/>
            </p:nvSpPr>
            <p:spPr>
              <a:xfrm>
                <a:off x="505097" y="905691"/>
                <a:ext cx="10685417" cy="4524315"/>
              </a:xfrm>
              <a:prstGeom prst="rect">
                <a:avLst/>
              </a:prstGeom>
              <a:blipFill rotWithShape="0">
                <a:blip r:embed="rId2"/>
                <a:stretch>
                  <a:fillRect l="-913" t="-1078" b="-2156"/>
                </a:stretch>
              </a:blipFill>
            </p:spPr>
            <p:txBody>
              <a:bodyPr/>
              <a:lstStyle/>
              <a:p>
                <a:r>
                  <a:rPr lang="ru-RU">
                    <a:noFill/>
                  </a:rPr>
                  <a:t> </a:t>
                </a:r>
              </a:p>
            </p:txBody>
          </p:sp>
        </mc:Fallback>
      </mc:AlternateContent>
    </p:spTree>
    <p:extLst>
      <p:ext uri="{BB962C8B-B14F-4D97-AF65-F5344CB8AC3E}">
        <p14:creationId xmlns:p14="http://schemas.microsoft.com/office/powerpoint/2010/main" val="1292739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653143"/>
          </a:xfrm>
          <a:solidFill>
            <a:schemeClr val="accent4">
              <a:lumMod val="20000"/>
              <a:lumOff val="80000"/>
            </a:schemeClr>
          </a:solidFill>
        </p:spPr>
        <p:txBody>
          <a:bodyPr>
            <a:normAutofit fontScale="90000"/>
          </a:bodyPr>
          <a:lstStyle/>
          <a:p>
            <a:pPr algn="ctr"/>
            <a:r>
              <a:rPr lang="en-US" smtClean="0">
                <a:solidFill>
                  <a:srgbClr val="7030A0"/>
                </a:solidFill>
              </a:rPr>
              <a:t>Outline</a:t>
            </a:r>
            <a:endParaRPr lang="ru-RU">
              <a:solidFill>
                <a:srgbClr val="7030A0"/>
              </a:solidFill>
            </a:endParaRPr>
          </a:p>
        </p:txBody>
      </p:sp>
      <p:sp>
        <p:nvSpPr>
          <p:cNvPr id="3" name="TextBox 2"/>
          <p:cNvSpPr txBox="1"/>
          <p:nvPr/>
        </p:nvSpPr>
        <p:spPr>
          <a:xfrm>
            <a:off x="1166949" y="1201782"/>
            <a:ext cx="7682616" cy="3108543"/>
          </a:xfrm>
          <a:prstGeom prst="rect">
            <a:avLst/>
          </a:prstGeom>
          <a:noFill/>
        </p:spPr>
        <p:txBody>
          <a:bodyPr wrap="none" rtlCol="0">
            <a:spAutoFit/>
          </a:bodyPr>
          <a:lstStyle/>
          <a:p>
            <a:pPr marL="285750" indent="-285750">
              <a:buFont typeface="Arial" panose="020B0604020202020204" pitchFamily="34" charset="0"/>
              <a:buChar char="•"/>
            </a:pPr>
            <a:r>
              <a:rPr lang="en-US" sz="2800" smtClean="0">
                <a:solidFill>
                  <a:srgbClr val="7030A0"/>
                </a:solidFill>
              </a:rPr>
              <a:t>Spin response functions for FCC-ee lattice</a:t>
            </a:r>
          </a:p>
          <a:p>
            <a:pPr marL="285750" indent="-285750">
              <a:buFont typeface="Arial" panose="020B0604020202020204" pitchFamily="34" charset="0"/>
              <a:buChar char="•"/>
            </a:pPr>
            <a:endParaRPr lang="en-US" sz="2800">
              <a:solidFill>
                <a:srgbClr val="7030A0"/>
              </a:solidFill>
            </a:endParaRPr>
          </a:p>
          <a:p>
            <a:pPr marL="285750" indent="-285750">
              <a:buFont typeface="Arial" panose="020B0604020202020204" pitchFamily="34" charset="0"/>
              <a:buChar char="•"/>
            </a:pPr>
            <a:r>
              <a:rPr lang="en-US" sz="2800" smtClean="0">
                <a:solidFill>
                  <a:srgbClr val="7030A0"/>
                </a:solidFill>
              </a:rPr>
              <a:t>ASPIRRIN code results for Z and W energy regions</a:t>
            </a:r>
          </a:p>
          <a:p>
            <a:pPr marL="285750" indent="-285750">
              <a:buFont typeface="Arial" panose="020B0604020202020204" pitchFamily="34" charset="0"/>
              <a:buChar char="•"/>
            </a:pPr>
            <a:endParaRPr lang="en-US" sz="2800">
              <a:solidFill>
                <a:srgbClr val="7030A0"/>
              </a:solidFill>
            </a:endParaRPr>
          </a:p>
          <a:p>
            <a:pPr marL="285750" indent="-285750">
              <a:buFont typeface="Arial" panose="020B0604020202020204" pitchFamily="34" charset="0"/>
              <a:buChar char="•"/>
            </a:pPr>
            <a:r>
              <a:rPr lang="en-US" sz="2800" smtClean="0">
                <a:solidFill>
                  <a:srgbClr val="7030A0"/>
                </a:solidFill>
              </a:rPr>
              <a:t>Beam depolarization rates by intrinsic resonances</a:t>
            </a:r>
          </a:p>
          <a:p>
            <a:pPr marL="285750" indent="-285750">
              <a:buFont typeface="Arial" panose="020B0604020202020204" pitchFamily="34" charset="0"/>
              <a:buChar char="•"/>
            </a:pPr>
            <a:endParaRPr lang="en-US" sz="2800">
              <a:solidFill>
                <a:srgbClr val="7030A0"/>
              </a:solidFill>
            </a:endParaRPr>
          </a:p>
          <a:p>
            <a:pPr marL="285750" indent="-285750">
              <a:buFont typeface="Arial" panose="020B0604020202020204" pitchFamily="34" charset="0"/>
              <a:buChar char="•"/>
            </a:pPr>
            <a:r>
              <a:rPr lang="en-US" sz="2800" smtClean="0">
                <a:solidFill>
                  <a:srgbClr val="7030A0"/>
                </a:solidFill>
              </a:rPr>
              <a:t>Conclusion</a:t>
            </a:r>
            <a:endParaRPr lang="ru-RU" sz="2800">
              <a:solidFill>
                <a:srgbClr val="7030A0"/>
              </a:solidFill>
            </a:endParaRPr>
          </a:p>
        </p:txBody>
      </p:sp>
    </p:spTree>
    <p:extLst>
      <p:ext uri="{BB962C8B-B14F-4D97-AF65-F5344CB8AC3E}">
        <p14:creationId xmlns:p14="http://schemas.microsoft.com/office/powerpoint/2010/main" val="220872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653143"/>
          </a:xfrm>
          <a:solidFill>
            <a:schemeClr val="accent4">
              <a:lumMod val="20000"/>
              <a:lumOff val="80000"/>
            </a:schemeClr>
          </a:solidFill>
        </p:spPr>
        <p:txBody>
          <a:bodyPr>
            <a:normAutofit fontScale="90000"/>
          </a:bodyPr>
          <a:lstStyle/>
          <a:p>
            <a:pPr algn="ctr"/>
            <a:r>
              <a:rPr lang="en-US" smtClean="0">
                <a:solidFill>
                  <a:srgbClr val="7030A0"/>
                </a:solidFill>
              </a:rPr>
              <a:t>Spin-orbit Response Function along a Ring</a:t>
            </a:r>
            <a:endParaRPr lang="ru-RU">
              <a:solidFill>
                <a:srgbClr val="7030A0"/>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00" y="653143"/>
            <a:ext cx="5525896" cy="3640183"/>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6981" y="2346960"/>
            <a:ext cx="6488527" cy="4262846"/>
          </a:xfrm>
          <a:prstGeom prst="rect">
            <a:avLst/>
          </a:prstGeom>
        </p:spPr>
      </p:pic>
      <p:sp>
        <p:nvSpPr>
          <p:cNvPr id="6" name="TextBox 5"/>
          <p:cNvSpPr txBox="1"/>
          <p:nvPr/>
        </p:nvSpPr>
        <p:spPr>
          <a:xfrm>
            <a:off x="5944798" y="838332"/>
            <a:ext cx="6130710" cy="1323439"/>
          </a:xfrm>
          <a:prstGeom prst="rect">
            <a:avLst/>
          </a:prstGeom>
          <a:noFill/>
        </p:spPr>
        <p:txBody>
          <a:bodyPr wrap="square" rtlCol="0">
            <a:spAutoFit/>
          </a:bodyPr>
          <a:lstStyle/>
          <a:p>
            <a:r>
              <a:rPr lang="en-US" sz="2000" smtClean="0"/>
              <a:t>The module of spin-orbit response function F3 is more or less proportional to the module of the vertical Floquet function. Its maximal values are reached near the Final Focus lenses. </a:t>
            </a:r>
            <a:endParaRPr lang="ru-RU" sz="2000"/>
          </a:p>
        </p:txBody>
      </p:sp>
      <mc:AlternateContent xmlns:mc="http://schemas.openxmlformats.org/markup-compatibility/2006">
        <mc:Choice xmlns:a14="http://schemas.microsoft.com/office/drawing/2010/main" Requires="a14">
          <p:sp>
            <p:nvSpPr>
              <p:cNvPr id="7" name="TextBox 6"/>
              <p:cNvSpPr txBox="1"/>
              <p:nvPr/>
            </p:nvSpPr>
            <p:spPr>
              <a:xfrm>
                <a:off x="119208" y="4293326"/>
                <a:ext cx="5415965" cy="2246769"/>
              </a:xfrm>
              <a:prstGeom prst="rect">
                <a:avLst/>
              </a:prstGeom>
              <a:noFill/>
            </p:spPr>
            <p:txBody>
              <a:bodyPr wrap="square" rtlCol="0">
                <a:spAutoFit/>
              </a:bodyPr>
              <a:lstStyle/>
              <a:p>
                <a:r>
                  <a:rPr lang="en-US" sz="2000" smtClean="0"/>
                  <a:t>These two plots show the azimuth distribution of the module of F3 in FCC-ee lattice with 4 superperiods with betatron tunes </a:t>
                </a:r>
                <a14:m>
                  <m:oMath xmlns:m="http://schemas.openxmlformats.org/officeDocument/2006/math">
                    <m:sSub>
                      <m:sSubPr>
                        <m:ctrlPr>
                          <a:rPr lang="en-US" sz="2000" i="1" smtClean="0">
                            <a:latin typeface="Cambria Math" panose="02040503050406030204" pitchFamily="18" charset="0"/>
                          </a:rPr>
                        </m:ctrlPr>
                      </m:sSubPr>
                      <m:e>
                        <m:r>
                          <a:rPr lang="en-US" sz="2000" i="1" smtClean="0">
                            <a:latin typeface="Cambria Math" panose="02040503050406030204" pitchFamily="18" charset="0"/>
                            <a:ea typeface="Cambria Math" panose="02040503050406030204" pitchFamily="18" charset="0"/>
                          </a:rPr>
                          <m:t>𝜈</m:t>
                        </m:r>
                      </m:e>
                      <m:sub>
                        <m:r>
                          <a:rPr lang="en-US" sz="2000" b="0" i="1" smtClean="0">
                            <a:latin typeface="Cambria Math" panose="02040503050406030204" pitchFamily="18" charset="0"/>
                          </a:rPr>
                          <m:t>𝑥</m:t>
                        </m:r>
                      </m:sub>
                    </m:sSub>
                    <m:r>
                      <a:rPr lang="en-US" sz="2000" b="0" i="1" smtClean="0">
                        <a:latin typeface="Cambria Math" panose="02040503050406030204" pitchFamily="18" charset="0"/>
                      </a:rPr>
                      <m:t>=222.17</m:t>
                    </m:r>
                  </m:oMath>
                </a14:m>
                <a:r>
                  <a:rPr lang="en-US" sz="2000" smtClean="0"/>
                  <a:t>2, </a:t>
                </a:r>
                <a14:m>
                  <m:oMath xmlns:m="http://schemas.openxmlformats.org/officeDocument/2006/math">
                    <m:sSub>
                      <m:sSubPr>
                        <m:ctrlPr>
                          <a:rPr lang="en-US" sz="2000" i="1" smtClean="0">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ea typeface="Cambria Math" panose="02040503050406030204" pitchFamily="18" charset="0"/>
                          </a:rPr>
                          <m:t>𝜈</m:t>
                        </m:r>
                      </m:e>
                      <m:sub>
                        <m:r>
                          <a:rPr lang="en-US" sz="2000" b="0" i="1" smtClean="0">
                            <a:solidFill>
                              <a:srgbClr val="FF0000"/>
                            </a:solidFill>
                            <a:latin typeface="Cambria Math" panose="02040503050406030204" pitchFamily="18" charset="0"/>
                            <a:ea typeface="Cambria Math" panose="02040503050406030204" pitchFamily="18" charset="0"/>
                          </a:rPr>
                          <m:t>𝑧</m:t>
                        </m:r>
                      </m:sub>
                    </m:sSub>
                    <m:r>
                      <a:rPr lang="en-US" sz="2000" i="1">
                        <a:solidFill>
                          <a:srgbClr val="FF0000"/>
                        </a:solidFill>
                        <a:latin typeface="Cambria Math" panose="02040503050406030204" pitchFamily="18" charset="0"/>
                      </a:rPr>
                      <m:t>=222.</m:t>
                    </m:r>
                    <m:r>
                      <a:rPr lang="en-US" sz="2000" b="0" i="1" smtClean="0">
                        <a:solidFill>
                          <a:srgbClr val="FF0000"/>
                        </a:solidFill>
                        <a:latin typeface="Cambria Math" panose="02040503050406030204" pitchFamily="18" charset="0"/>
                      </a:rPr>
                      <m:t>400</m:t>
                    </m:r>
                  </m:oMath>
                </a14:m>
                <a:r>
                  <a:rPr lang="en-US" sz="2000" smtClean="0">
                    <a:solidFill>
                      <a:srgbClr val="FF0000"/>
                    </a:solidFill>
                  </a:rPr>
                  <a:t> </a:t>
                </a:r>
                <a:r>
                  <a:rPr lang="en-US" sz="2000" smtClean="0"/>
                  <a:t>and two different spin tunes: </a:t>
                </a:r>
              </a:p>
              <a:p>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𝜈</m:t>
                        </m:r>
                      </m:e>
                      <m:sub>
                        <m:r>
                          <a:rPr lang="en-US" sz="2000" b="0" i="1" smtClean="0">
                            <a:latin typeface="Cambria Math" panose="02040503050406030204" pitchFamily="18" charset="0"/>
                            <a:ea typeface="Cambria Math" panose="02040503050406030204" pitchFamily="18" charset="0"/>
                          </a:rPr>
                          <m:t>0</m:t>
                        </m:r>
                      </m:sub>
                    </m:sSub>
                    <m:r>
                      <a:rPr lang="en-US" sz="2000" i="1">
                        <a:latin typeface="Cambria Math" panose="02040503050406030204" pitchFamily="18" charset="0"/>
                      </a:rPr>
                      <m:t>=</m:t>
                    </m:r>
                    <m:r>
                      <a:rPr lang="en-US" sz="2000" b="0" i="1" smtClean="0">
                        <a:latin typeface="Cambria Math" panose="02040503050406030204" pitchFamily="18" charset="0"/>
                      </a:rPr>
                      <m:t>102</m:t>
                    </m:r>
                    <m:r>
                      <a:rPr lang="en-US" sz="2000" i="1">
                        <a:latin typeface="Cambria Math" panose="02040503050406030204" pitchFamily="18" charset="0"/>
                      </a:rPr>
                      <m:t>.</m:t>
                    </m:r>
                    <m:r>
                      <a:rPr lang="en-US" sz="2000" b="0" i="1" smtClean="0">
                        <a:latin typeface="Cambria Math" panose="02040503050406030204" pitchFamily="18" charset="0"/>
                      </a:rPr>
                      <m:t>45</m:t>
                    </m:r>
                  </m:oMath>
                </a14:m>
                <a:r>
                  <a:rPr lang="en-US" sz="2000" smtClean="0"/>
                  <a:t> and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𝜈</m:t>
                        </m:r>
                      </m:e>
                      <m:sub>
                        <m:r>
                          <a:rPr lang="en-US" sz="2000" i="1">
                            <a:latin typeface="Cambria Math" panose="02040503050406030204" pitchFamily="18" charset="0"/>
                            <a:ea typeface="Cambria Math" panose="02040503050406030204" pitchFamily="18" charset="0"/>
                          </a:rPr>
                          <m:t>0</m:t>
                        </m:r>
                      </m:sub>
                    </m:sSub>
                    <m:r>
                      <a:rPr lang="en-US" sz="2000" i="1">
                        <a:latin typeface="Cambria Math" panose="02040503050406030204" pitchFamily="18" charset="0"/>
                      </a:rPr>
                      <m:t>=</m:t>
                    </m:r>
                    <m:r>
                      <a:rPr lang="en-US" sz="2000" i="1">
                        <a:latin typeface="Cambria Math" panose="02040503050406030204" pitchFamily="18" charset="0"/>
                      </a:rPr>
                      <m:t>102</m:t>
                    </m:r>
                    <m:r>
                      <a:rPr lang="en-US" sz="2000" i="1">
                        <a:latin typeface="Cambria Math" panose="02040503050406030204" pitchFamily="18" charset="0"/>
                      </a:rPr>
                      <m:t>.</m:t>
                    </m:r>
                    <m:r>
                      <a:rPr lang="en-US" sz="2000" i="1">
                        <a:latin typeface="Cambria Math" panose="02040503050406030204" pitchFamily="18" charset="0"/>
                      </a:rPr>
                      <m:t>5</m:t>
                    </m:r>
                    <m:r>
                      <a:rPr lang="en-US" sz="2000" b="0" i="1" smtClean="0">
                        <a:latin typeface="Cambria Math" panose="02040503050406030204" pitchFamily="18" charset="0"/>
                      </a:rPr>
                      <m:t>.</m:t>
                    </m:r>
                  </m:oMath>
                </a14:m>
                <a:r>
                  <a:rPr lang="en-US" sz="2000"/>
                  <a:t>  </a:t>
                </a:r>
                <a:r>
                  <a:rPr lang="en-US" sz="2000" smtClean="0"/>
                  <a:t>Clearly one can see the </a:t>
                </a:r>
                <a:r>
                  <a:rPr lang="en-US" sz="2000" smtClean="0">
                    <a:solidFill>
                      <a:srgbClr val="FF0000"/>
                    </a:solidFill>
                  </a:rPr>
                  <a:t>amplification effect </a:t>
                </a:r>
                <a:r>
                  <a:rPr lang="en-US" sz="2000" smtClean="0"/>
                  <a:t>for smaller distance to the intrinsic resonance: </a:t>
                </a:r>
                <a14:m>
                  <m:oMath xmlns:m="http://schemas.openxmlformats.org/officeDocument/2006/math">
                    <m:sSub>
                      <m:sSubPr>
                        <m:ctrlPr>
                          <a:rPr lang="en-US" sz="2000" i="1" smtClean="0">
                            <a:latin typeface="Cambria Math" panose="02040503050406030204" pitchFamily="18" charset="0"/>
                          </a:rPr>
                        </m:ctrlPr>
                      </m:sSubPr>
                      <m:e>
                        <m:r>
                          <a:rPr lang="en-US" sz="2000" i="1" smtClean="0">
                            <a:latin typeface="Cambria Math" panose="02040503050406030204" pitchFamily="18" charset="0"/>
                            <a:ea typeface="Cambria Math" panose="02040503050406030204" pitchFamily="18" charset="0"/>
                          </a:rPr>
                          <m:t>𝜈</m:t>
                        </m:r>
                      </m:e>
                      <m:sub>
                        <m:r>
                          <a:rPr lang="en-US" sz="2000" b="0" i="1" smtClean="0">
                            <a:latin typeface="Cambria Math" panose="02040503050406030204" pitchFamily="18" charset="0"/>
                          </a:rPr>
                          <m:t>𝑧</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𝜈</m:t>
                        </m:r>
                      </m:e>
                      <m:sub>
                        <m:r>
                          <a:rPr lang="en-US" sz="2000" b="0" i="1" smtClean="0">
                            <a:latin typeface="Cambria Math" panose="02040503050406030204" pitchFamily="18" charset="0"/>
                          </a:rPr>
                          <m:t>0</m:t>
                        </m:r>
                      </m:sub>
                    </m:sSub>
                    <m:r>
                      <a:rPr lang="en-US" sz="2000" b="0" i="1" smtClean="0">
                        <a:latin typeface="Cambria Math" panose="02040503050406030204" pitchFamily="18" charset="0"/>
                      </a:rPr>
                      <m:t>=120</m:t>
                    </m:r>
                  </m:oMath>
                </a14:m>
                <a:r>
                  <a:rPr lang="en-US" sz="2000" smtClean="0"/>
                  <a:t>.</a:t>
                </a:r>
                <a:endParaRPr lang="ru-RU" sz="2000"/>
              </a:p>
            </p:txBody>
          </p:sp>
        </mc:Choice>
        <mc:Fallback>
          <p:sp>
            <p:nvSpPr>
              <p:cNvPr id="7" name="TextBox 6"/>
              <p:cNvSpPr txBox="1">
                <a:spLocks noRot="1" noChangeAspect="1" noMove="1" noResize="1" noEditPoints="1" noAdjustHandles="1" noChangeArrowheads="1" noChangeShapeType="1" noTextEdit="1"/>
              </p:cNvSpPr>
              <p:nvPr/>
            </p:nvSpPr>
            <p:spPr>
              <a:xfrm>
                <a:off x="119208" y="4293326"/>
                <a:ext cx="5415965" cy="2246769"/>
              </a:xfrm>
              <a:prstGeom prst="rect">
                <a:avLst/>
              </a:prstGeom>
              <a:blipFill rotWithShape="0">
                <a:blip r:embed="rId4"/>
                <a:stretch>
                  <a:fillRect l="-1239" t="-1355" r="-1239" b="-3794"/>
                </a:stretch>
              </a:blipFill>
            </p:spPr>
            <p:txBody>
              <a:bodyPr/>
              <a:lstStyle/>
              <a:p>
                <a:r>
                  <a:rPr lang="ru-RU">
                    <a:noFill/>
                  </a:rPr>
                  <a:t> </a:t>
                </a:r>
              </a:p>
            </p:txBody>
          </p:sp>
        </mc:Fallback>
      </mc:AlternateContent>
    </p:spTree>
    <p:extLst>
      <p:ext uri="{BB962C8B-B14F-4D97-AF65-F5344CB8AC3E}">
        <p14:creationId xmlns:p14="http://schemas.microsoft.com/office/powerpoint/2010/main" val="2943627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990" y="34250"/>
            <a:ext cx="12192000" cy="435173"/>
          </a:xfrm>
          <a:solidFill>
            <a:schemeClr val="accent4">
              <a:lumMod val="20000"/>
              <a:lumOff val="80000"/>
            </a:schemeClr>
          </a:solidFill>
        </p:spPr>
        <p:txBody>
          <a:bodyPr>
            <a:normAutofit fontScale="90000"/>
          </a:bodyPr>
          <a:lstStyle/>
          <a:p>
            <a:pPr algn="ctr"/>
            <a:r>
              <a:rPr lang="en-US" smtClean="0">
                <a:solidFill>
                  <a:srgbClr val="7030A0"/>
                </a:solidFill>
              </a:rPr>
              <a:t>Relation between F_3 and F_nu. </a:t>
            </a:r>
            <a:endParaRPr lang="ru-RU">
              <a:solidFill>
                <a:srgbClr val="7030A0"/>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784" y="2181077"/>
            <a:ext cx="5275915" cy="4235301"/>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784" y="913333"/>
            <a:ext cx="7247015" cy="865044"/>
          </a:xfrm>
          <a:prstGeom prst="rect">
            <a:avLst/>
          </a:prstGeom>
        </p:spPr>
      </p:pic>
      <mc:AlternateContent xmlns:mc="http://schemas.openxmlformats.org/markup-compatibility/2006">
        <mc:Choice xmlns:a14="http://schemas.microsoft.com/office/drawing/2010/main" Requires="a14">
          <p:sp>
            <p:nvSpPr>
              <p:cNvPr id="8" name="TextBox 7"/>
              <p:cNvSpPr txBox="1"/>
              <p:nvPr/>
            </p:nvSpPr>
            <p:spPr>
              <a:xfrm>
                <a:off x="73990" y="1780967"/>
                <a:ext cx="3496663" cy="400110"/>
              </a:xfrm>
              <a:prstGeom prst="rect">
                <a:avLst/>
              </a:prstGeom>
              <a:noFill/>
            </p:spPr>
            <p:txBody>
              <a:bodyPr wrap="none" rtlCol="0">
                <a:spAutoFit/>
              </a:bodyPr>
              <a:lstStyle/>
              <a:p>
                <a14:m>
                  <m:oMath xmlns:m="http://schemas.openxmlformats.org/officeDocument/2006/math">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𝐹</m:t>
                        </m:r>
                      </m:e>
                      <m:sub>
                        <m:r>
                          <a:rPr lang="en-US" sz="2000" b="0" i="1" smtClean="0">
                            <a:solidFill>
                              <a:srgbClr val="FF0000"/>
                            </a:solidFill>
                            <a:latin typeface="Cambria Math" panose="02040503050406030204" pitchFamily="18" charset="0"/>
                            <a:ea typeface="Cambria Math" panose="02040503050406030204" pitchFamily="18" charset="0"/>
                          </a:rPr>
                          <m:t>𝜈</m:t>
                        </m:r>
                      </m:sub>
                    </m:sSub>
                  </m:oMath>
                </a14:m>
                <a:r>
                  <a:rPr lang="en-US" sz="2000" smtClean="0">
                    <a:solidFill>
                      <a:srgbClr val="FF0000"/>
                    </a:solidFill>
                  </a:rPr>
                  <a:t> definition from Kondratenko:</a:t>
                </a:r>
                <a:endParaRPr lang="ru-RU" sz="2000">
                  <a:solidFill>
                    <a:srgbClr val="FF0000"/>
                  </a:solidFill>
                </a:endParaRPr>
              </a:p>
            </p:txBody>
          </p:sp>
        </mc:Choice>
        <mc:Fallback>
          <p:sp>
            <p:nvSpPr>
              <p:cNvPr id="8" name="TextBox 7"/>
              <p:cNvSpPr txBox="1">
                <a:spLocks noRot="1" noChangeAspect="1" noMove="1" noResize="1" noEditPoints="1" noAdjustHandles="1" noChangeArrowheads="1" noChangeShapeType="1" noTextEdit="1"/>
              </p:cNvSpPr>
              <p:nvPr/>
            </p:nvSpPr>
            <p:spPr>
              <a:xfrm>
                <a:off x="73990" y="1780967"/>
                <a:ext cx="3496663" cy="400110"/>
              </a:xfrm>
              <a:prstGeom prst="rect">
                <a:avLst/>
              </a:prstGeom>
              <a:blipFill rotWithShape="0">
                <a:blip r:embed="rId4"/>
                <a:stretch>
                  <a:fillRect t="-7576" r="-1220" b="-25758"/>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9" name="TextBox 8"/>
              <p:cNvSpPr txBox="1"/>
              <p:nvPr/>
            </p:nvSpPr>
            <p:spPr>
              <a:xfrm>
                <a:off x="0" y="569041"/>
                <a:ext cx="3107292" cy="369332"/>
              </a:xfrm>
              <a:prstGeom prst="rect">
                <a:avLst/>
              </a:prstGeom>
              <a:noFill/>
            </p:spPr>
            <p:txBody>
              <a:bodyPr wrap="square" rtlCol="0">
                <a:spAutoFit/>
              </a:bodyPr>
              <a:lstStyle/>
              <a:p>
                <a14:m>
                  <m:oMath xmlns:m="http://schemas.openxmlformats.org/officeDocument/2006/math">
                    <m:sSub>
                      <m:sSubPr>
                        <m:ctrlPr>
                          <a:rPr lang="ru-RU"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3</m:t>
                        </m:r>
                      </m:sub>
                    </m:sSub>
                  </m:oMath>
                </a14:m>
                <a:r>
                  <a:rPr lang="en-US" smtClean="0">
                    <a:solidFill>
                      <a:srgbClr val="FF0000"/>
                    </a:solidFill>
                  </a:rPr>
                  <a:t> definition from Ptitsyn:</a:t>
                </a:r>
                <a:endParaRPr lang="ru-RU"/>
              </a:p>
            </p:txBody>
          </p:sp>
        </mc:Choice>
        <mc:Fallback>
          <p:sp>
            <p:nvSpPr>
              <p:cNvPr id="9" name="TextBox 8"/>
              <p:cNvSpPr txBox="1">
                <a:spLocks noRot="1" noChangeAspect="1" noMove="1" noResize="1" noEditPoints="1" noAdjustHandles="1" noChangeArrowheads="1" noChangeShapeType="1" noTextEdit="1"/>
              </p:cNvSpPr>
              <p:nvPr/>
            </p:nvSpPr>
            <p:spPr>
              <a:xfrm>
                <a:off x="0" y="569041"/>
                <a:ext cx="3107292" cy="369332"/>
              </a:xfrm>
              <a:prstGeom prst="rect">
                <a:avLst/>
              </a:prstGeom>
              <a:blipFill rotWithShape="0">
                <a:blip r:embed="rId5"/>
                <a:stretch>
                  <a:fillRect t="-8197" b="-24590"/>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13" name="TextBox 12"/>
              <p:cNvSpPr txBox="1"/>
              <p:nvPr/>
            </p:nvSpPr>
            <p:spPr>
              <a:xfrm>
                <a:off x="5901720" y="2873289"/>
                <a:ext cx="6133695" cy="1923027"/>
              </a:xfrm>
              <a:prstGeom prst="rect">
                <a:avLst/>
              </a:prstGeom>
              <a:noFill/>
            </p:spPr>
            <p:txBody>
              <a:bodyPr wrap="square" rtlCol="0">
                <a:spAutoFit/>
              </a:bodyPr>
              <a:lstStyle/>
              <a:p>
                <a:r>
                  <a:rPr lang="en-US" sz="2400" smtClean="0">
                    <a:solidFill>
                      <a:srgbClr val="7030A0"/>
                    </a:solidFill>
                    <a:latin typeface="Cambria Math" panose="02040503050406030204" pitchFamily="18" charset="0"/>
                  </a:rPr>
                  <a:t>Equivalence of two definitions:   </a:t>
                </a:r>
                <a14:m>
                  <m:oMath xmlns:m="http://schemas.openxmlformats.org/officeDocument/2006/math">
                    <m:sSub>
                      <m:sSubPr>
                        <m:ctrlPr>
                          <a:rPr lang="ru-RU" sz="240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𝐹</m:t>
                        </m:r>
                      </m:e>
                      <m:sub>
                        <m:r>
                          <a:rPr lang="en-US" sz="2400" b="0" i="1" smtClean="0">
                            <a:solidFill>
                              <a:srgbClr val="FF0000"/>
                            </a:solidFill>
                            <a:latin typeface="Cambria Math" panose="02040503050406030204" pitchFamily="18" charset="0"/>
                          </a:rPr>
                          <m:t>3</m:t>
                        </m:r>
                      </m:sub>
                    </m:sSub>
                    <m:r>
                      <a:rPr lang="en-US" sz="2400" b="0" i="1" smtClean="0">
                        <a:solidFill>
                          <a:srgbClr val="FF0000"/>
                        </a:solidFill>
                        <a:latin typeface="Cambria Math" panose="02040503050406030204" pitchFamily="18" charset="0"/>
                        <a:ea typeface="Cambria Math" panose="02040503050406030204" pitchFamily="18" charset="0"/>
                      </a:rPr>
                      <m:t>≡</m:t>
                    </m:r>
                    <m:r>
                      <a:rPr lang="en-US" sz="2400" b="0" i="1" smtClean="0">
                        <a:solidFill>
                          <a:srgbClr val="FF0000"/>
                        </a:solidFill>
                        <a:latin typeface="Cambria Math" panose="02040503050406030204" pitchFamily="18" charset="0"/>
                      </a:rPr>
                      <m:t>𝑖</m:t>
                    </m:r>
                    <m:sSub>
                      <m:sSubPr>
                        <m:ctrlPr>
                          <a:rPr lang="en-US" sz="2400" b="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ea typeface="Cambria Math" panose="02040503050406030204" pitchFamily="18" charset="0"/>
                          </a:rPr>
                          <m:t>𝜈</m:t>
                        </m:r>
                      </m:e>
                      <m:sub>
                        <m:r>
                          <a:rPr lang="en-US" sz="2400" b="0" i="1" smtClean="0">
                            <a:solidFill>
                              <a:srgbClr val="FF0000"/>
                            </a:solidFill>
                            <a:latin typeface="Cambria Math" panose="02040503050406030204" pitchFamily="18" charset="0"/>
                          </a:rPr>
                          <m:t>0</m:t>
                        </m:r>
                      </m:sub>
                    </m:sSub>
                    <m:sSub>
                      <m:sSubPr>
                        <m:ctrlPr>
                          <a:rPr lang="en-US" sz="2400" b="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𝐹</m:t>
                        </m:r>
                      </m:e>
                      <m:sub>
                        <m:r>
                          <a:rPr lang="en-US" sz="2400" b="0" i="1" smtClean="0">
                            <a:solidFill>
                              <a:srgbClr val="FF0000"/>
                            </a:solidFill>
                            <a:latin typeface="Cambria Math" panose="02040503050406030204" pitchFamily="18" charset="0"/>
                            <a:ea typeface="Cambria Math" panose="02040503050406030204" pitchFamily="18" charset="0"/>
                          </a:rPr>
                          <m:t>𝜈</m:t>
                        </m:r>
                      </m:sub>
                    </m:sSub>
                    <m:r>
                      <a:rPr lang="en-US" sz="2400" b="0" i="1" smtClean="0">
                        <a:solidFill>
                          <a:srgbClr val="FF0000"/>
                        </a:solidFill>
                        <a:latin typeface="Cambria Math" panose="02040503050406030204" pitchFamily="18" charset="0"/>
                      </a:rPr>
                      <m:t> </m:t>
                    </m:r>
                  </m:oMath>
                </a14:m>
                <a:endParaRPr lang="en-US" sz="2400" smtClean="0">
                  <a:solidFill>
                    <a:srgbClr val="FF0000"/>
                  </a:solidFill>
                </a:endParaRPr>
              </a:p>
              <a:p>
                <a:pPr/>
                <a:r>
                  <a:rPr lang="en-US" sz="2400" smtClean="0">
                    <a:solidFill>
                      <a:srgbClr val="7030A0"/>
                    </a:solidFill>
                  </a:rPr>
                  <a:t>Perturbation ( from </a:t>
                </a:r>
                <a14:m>
                  <m:oMath xmlns:m="http://schemas.openxmlformats.org/officeDocument/2006/math">
                    <m:sSub>
                      <m:sSubPr>
                        <m:ctrlPr>
                          <a:rPr lang="en-US" sz="2400" i="1">
                            <a:solidFill>
                              <a:srgbClr val="7030A0"/>
                            </a:solidFill>
                            <a:latin typeface="Cambria Math" panose="02040503050406030204" pitchFamily="18" charset="0"/>
                          </a:rPr>
                        </m:ctrlPr>
                      </m:sSubPr>
                      <m:e>
                        <m:r>
                          <a:rPr lang="en-US" sz="2400" i="1">
                            <a:solidFill>
                              <a:srgbClr val="7030A0"/>
                            </a:solidFill>
                            <a:latin typeface="Cambria Math" panose="02040503050406030204" pitchFamily="18" charset="0"/>
                          </a:rPr>
                          <m:t>𝐻</m:t>
                        </m:r>
                      </m:e>
                      <m:sub>
                        <m:r>
                          <a:rPr lang="en-US" sz="2400" i="1">
                            <a:solidFill>
                              <a:srgbClr val="7030A0"/>
                            </a:solidFill>
                            <a:latin typeface="Cambria Math" panose="02040503050406030204" pitchFamily="18" charset="0"/>
                          </a:rPr>
                          <m:t>𝑥</m:t>
                        </m:r>
                      </m:sub>
                    </m:sSub>
                  </m:oMath>
                </a14:m>
                <a:r>
                  <a:rPr lang="en-US" sz="2400" smtClean="0">
                    <a:solidFill>
                      <a:srgbClr val="7030A0"/>
                    </a:solidFill>
                  </a:rPr>
                  <a:t>) spin harmonic: </a:t>
                </a:r>
              </a:p>
              <a:p>
                <a:pPr/>
                <a:r>
                  <a:rPr lang="en-US" sz="2400" smtClean="0"/>
                  <a:t>   </a:t>
                </a:r>
                <a14:m>
                  <m:oMath xmlns:m="http://schemas.openxmlformats.org/officeDocument/2006/math">
                    <m:sSub>
                      <m:sSubPr>
                        <m:ctrlPr>
                          <a:rPr lang="ru-RU" sz="2400" i="1">
                            <a:latin typeface="Cambria Math" panose="02040503050406030204" pitchFamily="18" charset="0"/>
                          </a:rPr>
                        </m:ctrlPr>
                      </m:sSubPr>
                      <m:e>
                        <m:r>
                          <a:rPr lang="en-US" sz="2400" i="1">
                            <a:latin typeface="Cambria Math" panose="02040503050406030204" pitchFamily="18" charset="0"/>
                          </a:rPr>
                          <m:t>𝑤</m:t>
                        </m:r>
                      </m:e>
                      <m:sub>
                        <m:r>
                          <a:rPr lang="en-US" sz="2400" i="1">
                            <a:latin typeface="Cambria Math" panose="02040503050406030204" pitchFamily="18" charset="0"/>
                          </a:rPr>
                          <m:t>𝑘</m:t>
                        </m:r>
                      </m:sub>
                    </m:sSub>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2</m:t>
                        </m:r>
                      </m:num>
                      <m:den>
                        <m:r>
                          <a:rPr lang="en-US" sz="2400" i="1">
                            <a:latin typeface="Cambria Math" panose="02040503050406030204" pitchFamily="18" charset="0"/>
                          </a:rPr>
                          <m:t>2</m:t>
                        </m:r>
                        <m:r>
                          <a:rPr lang="en-US" sz="2400" i="1">
                            <a:latin typeface="Cambria Math" panose="02040503050406030204" pitchFamily="18" charset="0"/>
                            <a:ea typeface="Cambria Math" panose="02040503050406030204" pitchFamily="18" charset="0"/>
                          </a:rPr>
                          <m:t>𝜋</m:t>
                        </m:r>
                        <m:d>
                          <m:dPr>
                            <m:begChr m:val="⟨"/>
                            <m:endChr m:val="⟩"/>
                            <m:ctrlPr>
                              <a:rPr lang="en-US" sz="2400" i="1">
                                <a:latin typeface="Cambria Math" panose="02040503050406030204" pitchFamily="18" charset="0"/>
                                <a:ea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𝑧</m:t>
                                </m:r>
                              </m:sub>
                            </m:sSub>
                          </m:e>
                        </m:d>
                      </m:den>
                    </m:f>
                    <m:nary>
                      <m:naryPr>
                        <m:ctrlPr>
                          <a:rPr lang="en-US" sz="2400" i="1">
                            <a:latin typeface="Cambria Math" panose="02040503050406030204" pitchFamily="18" charset="0"/>
                          </a:rPr>
                        </m:ctrlPr>
                      </m:naryPr>
                      <m:sub>
                        <m:r>
                          <m:rPr>
                            <m:brk m:alnAt="23"/>
                          </m:rPr>
                          <a:rPr lang="en-US" sz="2400" i="1">
                            <a:latin typeface="Cambria Math" panose="02040503050406030204" pitchFamily="18" charset="0"/>
                          </a:rPr>
                          <m:t>0</m:t>
                        </m:r>
                      </m:sub>
                      <m:sup>
                        <m:r>
                          <a:rPr lang="en-US" sz="2400" i="1">
                            <a:latin typeface="Cambria Math" panose="02040503050406030204" pitchFamily="18" charset="0"/>
                          </a:rPr>
                          <m:t>2</m:t>
                        </m:r>
                        <m:r>
                          <a:rPr lang="en-US" sz="2400" i="1">
                            <a:latin typeface="Cambria Math" panose="02040503050406030204" pitchFamily="18" charset="0"/>
                            <a:ea typeface="Cambria Math" panose="02040503050406030204" pitchFamily="18" charset="0"/>
                          </a:rPr>
                          <m:t>𝜋</m:t>
                        </m:r>
                      </m:sup>
                      <m:e>
                        <m:sSub>
                          <m:sSubPr>
                            <m:ctrlPr>
                              <a:rPr lang="en-US"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𝑥</m:t>
                            </m:r>
                          </m:sub>
                        </m:sSub>
                        <m:sSub>
                          <m:sSubPr>
                            <m:ctrlPr>
                              <a:rPr lang="ru-RU" sz="2400" i="1">
                                <a:latin typeface="Cambria Math" panose="02040503050406030204" pitchFamily="18" charset="0"/>
                              </a:rPr>
                            </m:ctrlPr>
                          </m:sSubPr>
                          <m:e>
                            <m:r>
                              <a:rPr lang="en-US" sz="2400" i="1">
                                <a:latin typeface="Cambria Math" panose="02040503050406030204" pitchFamily="18" charset="0"/>
                              </a:rPr>
                              <m:t>𝐹</m:t>
                            </m:r>
                          </m:e>
                          <m:sub>
                            <m:r>
                              <a:rPr lang="en-US" sz="2400" i="1">
                                <a:latin typeface="Cambria Math" panose="02040503050406030204" pitchFamily="18" charset="0"/>
                              </a:rPr>
                              <m:t>3</m:t>
                            </m:r>
                          </m:sub>
                        </m:sSub>
                        <m:sSup>
                          <m:sSupPr>
                            <m:ctrlPr>
                              <a:rPr lang="en-US" sz="2400" i="1">
                                <a:latin typeface="Cambria Math" panose="02040503050406030204" pitchFamily="18" charset="0"/>
                              </a:rPr>
                            </m:ctrlPr>
                          </m:sSupPr>
                          <m:e>
                            <m:r>
                              <a:rPr lang="en-US" sz="2400" i="1">
                                <a:latin typeface="Cambria Math" panose="02040503050406030204" pitchFamily="18" charset="0"/>
                              </a:rPr>
                              <m:t>𝑒</m:t>
                            </m:r>
                          </m:e>
                          <m:sup>
                            <m:r>
                              <a:rPr lang="en-US" sz="2400" i="1">
                                <a:latin typeface="Cambria Math" panose="02040503050406030204" pitchFamily="18" charset="0"/>
                              </a:rPr>
                              <m:t>𝑖</m:t>
                            </m:r>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𝜈</m:t>
                                </m:r>
                              </m:e>
                              <m:sub>
                                <m:r>
                                  <a:rPr lang="en-US" sz="2400" i="1">
                                    <a:latin typeface="Cambria Math" panose="02040503050406030204" pitchFamily="18" charset="0"/>
                                  </a:rPr>
                                  <m:t>0</m:t>
                                </m:r>
                              </m:sub>
                            </m:sSub>
                            <m:sSub>
                              <m:sSubPr>
                                <m:ctrlPr>
                                  <a:rPr lang="en-US" sz="2400" i="1">
                                    <a:latin typeface="Cambria Math" panose="02040503050406030204" pitchFamily="18" charset="0"/>
                                  </a:rPr>
                                </m:ctrlPr>
                              </m:sSubPr>
                              <m:e>
                                <m:acc>
                                  <m:accPr>
                                    <m:chr m:val="̃"/>
                                    <m:ctrlPr>
                                      <a:rPr lang="en-US" sz="2400" i="1">
                                        <a:latin typeface="Cambria Math" panose="02040503050406030204" pitchFamily="18" charset="0"/>
                                      </a:rPr>
                                    </m:ctrlPr>
                                  </m:accPr>
                                  <m:e>
                                    <m:r>
                                      <a:rPr lang="en-US" sz="2400" i="1">
                                        <a:latin typeface="Cambria Math" panose="02040503050406030204" pitchFamily="18" charset="0"/>
                                      </a:rPr>
                                      <m:t>𝐾</m:t>
                                    </m:r>
                                  </m:e>
                                </m:acc>
                              </m:e>
                              <m:sub>
                                <m:r>
                                  <a:rPr lang="en-US" sz="2400" i="1">
                                    <a:latin typeface="Cambria Math" panose="02040503050406030204" pitchFamily="18" charset="0"/>
                                  </a:rPr>
                                  <m:t>𝑧</m:t>
                                </m:r>
                              </m:sub>
                            </m:sSub>
                          </m:sup>
                        </m:sSup>
                        <m:r>
                          <a:rPr lang="en-US" sz="2400" i="1">
                            <a:latin typeface="Cambria Math" panose="02040503050406030204" pitchFamily="18" charset="0"/>
                          </a:rPr>
                          <m:t> </m:t>
                        </m:r>
                        <m:r>
                          <a:rPr lang="en-US" sz="2400" i="1">
                            <a:latin typeface="Cambria Math" panose="02040503050406030204" pitchFamily="18" charset="0"/>
                          </a:rPr>
                          <m:t>𝑑</m:t>
                        </m:r>
                        <m:r>
                          <a:rPr lang="en-US" sz="2400" i="1">
                            <a:latin typeface="Cambria Math" panose="02040503050406030204" pitchFamily="18" charset="0"/>
                            <a:ea typeface="Cambria Math" panose="02040503050406030204" pitchFamily="18" charset="0"/>
                          </a:rPr>
                          <m:t>𝜃</m:t>
                        </m:r>
                      </m:e>
                    </m:nary>
                  </m:oMath>
                </a14:m>
                <a:endParaRPr lang="en-US" sz="2400" smtClean="0">
                  <a:solidFill>
                    <a:srgbClr val="FF0000"/>
                  </a:solidFill>
                </a:endParaRPr>
              </a:p>
              <a:p>
                <a14:m>
                  <m:oMath xmlns:m="http://schemas.openxmlformats.org/officeDocument/2006/math">
                    <m:sSub>
                      <m:sSubPr>
                        <m:ctrlPr>
                          <a:rPr lang="en-US" sz="2400" i="1">
                            <a:solidFill>
                              <a:srgbClr val="FF0000"/>
                            </a:solidFill>
                            <a:latin typeface="Cambria Math" panose="02040503050406030204" pitchFamily="18" charset="0"/>
                          </a:rPr>
                        </m:ctrlPr>
                      </m:sSubPr>
                      <m:e>
                        <m:acc>
                          <m:accPr>
                            <m:chr m:val="̃"/>
                            <m:ctrlPr>
                              <a:rPr lang="en-US" sz="2400" i="1">
                                <a:solidFill>
                                  <a:srgbClr val="FF0000"/>
                                </a:solidFill>
                                <a:latin typeface="Cambria Math" panose="02040503050406030204" pitchFamily="18" charset="0"/>
                              </a:rPr>
                            </m:ctrlPr>
                          </m:accPr>
                          <m:e>
                            <m:r>
                              <a:rPr lang="en-US" sz="2400" i="1">
                                <a:solidFill>
                                  <a:srgbClr val="FF0000"/>
                                </a:solidFill>
                                <a:latin typeface="Cambria Math" panose="02040503050406030204" pitchFamily="18" charset="0"/>
                              </a:rPr>
                              <m:t>𝐾</m:t>
                            </m:r>
                          </m:e>
                        </m:acc>
                      </m:e>
                      <m:sub>
                        <m:r>
                          <a:rPr lang="en-US" sz="2400" i="1">
                            <a:solidFill>
                              <a:srgbClr val="FF0000"/>
                            </a:solidFill>
                            <a:latin typeface="Cambria Math" panose="02040503050406030204" pitchFamily="18" charset="0"/>
                          </a:rPr>
                          <m:t>𝑧</m:t>
                        </m:r>
                      </m:sub>
                    </m:sSub>
                    <m:r>
                      <a:rPr lang="en-US" sz="2400" i="1">
                        <a:solidFill>
                          <a:srgbClr val="FF0000"/>
                        </a:solidFill>
                        <a:latin typeface="Cambria Math" panose="02040503050406030204" pitchFamily="18" charset="0"/>
                      </a:rPr>
                      <m:t>=</m:t>
                    </m:r>
                    <m:nary>
                      <m:naryPr>
                        <m:ctrlPr>
                          <a:rPr lang="en-US" sz="2400" i="1">
                            <a:solidFill>
                              <a:srgbClr val="FF0000"/>
                            </a:solidFill>
                            <a:latin typeface="Cambria Math" panose="02040503050406030204" pitchFamily="18" charset="0"/>
                          </a:rPr>
                        </m:ctrlPr>
                      </m:naryPr>
                      <m:sub>
                        <m:r>
                          <m:rPr>
                            <m:brk m:alnAt="23"/>
                          </m:rPr>
                          <a:rPr lang="en-US" sz="2400" i="1">
                            <a:solidFill>
                              <a:srgbClr val="FF0000"/>
                            </a:solidFill>
                            <a:latin typeface="Cambria Math" panose="02040503050406030204" pitchFamily="18" charset="0"/>
                          </a:rPr>
                          <m:t>0</m:t>
                        </m:r>
                      </m:sub>
                      <m:sup>
                        <m:r>
                          <a:rPr lang="en-US" sz="2400" i="1">
                            <a:solidFill>
                              <a:srgbClr val="FF0000"/>
                            </a:solidFill>
                            <a:latin typeface="Cambria Math" panose="02040503050406030204" pitchFamily="18" charset="0"/>
                            <a:ea typeface="Cambria Math" panose="02040503050406030204" pitchFamily="18" charset="0"/>
                          </a:rPr>
                          <m:t>𝜃</m:t>
                        </m:r>
                      </m:sup>
                      <m:e>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𝐾</m:t>
                            </m:r>
                          </m:e>
                          <m:sub>
                            <m:r>
                              <a:rPr lang="en-US" sz="2400" i="1">
                                <a:solidFill>
                                  <a:srgbClr val="FF0000"/>
                                </a:solidFill>
                                <a:latin typeface="Cambria Math" panose="02040503050406030204" pitchFamily="18" charset="0"/>
                              </a:rPr>
                              <m:t>𝑧</m:t>
                            </m:r>
                          </m:sub>
                        </m:sSub>
                        <m:r>
                          <a:rPr lang="en-US" sz="2400" i="1">
                            <a:solidFill>
                              <a:srgbClr val="FF0000"/>
                            </a:solidFill>
                            <a:latin typeface="Cambria Math" panose="02040503050406030204" pitchFamily="18" charset="0"/>
                          </a:rPr>
                          <m:t>𝑑</m:t>
                        </m:r>
                        <m:r>
                          <a:rPr lang="en-US" sz="2400" i="1">
                            <a:solidFill>
                              <a:srgbClr val="FF0000"/>
                            </a:solidFill>
                            <a:latin typeface="Cambria Math" panose="02040503050406030204" pitchFamily="18" charset="0"/>
                            <a:ea typeface="Cambria Math" panose="02040503050406030204" pitchFamily="18" charset="0"/>
                          </a:rPr>
                          <m:t>𝜃</m:t>
                        </m:r>
                      </m:e>
                    </m:nary>
                    <m:r>
                      <a:rPr lang="en-US" sz="2400" b="0" i="1" smtClean="0">
                        <a:solidFill>
                          <a:srgbClr val="FF0000"/>
                        </a:solidFill>
                        <a:latin typeface="Cambria Math" panose="02040503050406030204" pitchFamily="18" charset="0"/>
                        <a:ea typeface="Cambria Math" panose="02040503050406030204" pitchFamily="18" charset="0"/>
                      </a:rPr>
                      <m:t>,  </m:t>
                    </m:r>
                    <m:r>
                      <a:rPr lang="en-US" sz="2400" b="0" i="0" smtClean="0">
                        <a:solidFill>
                          <a:srgbClr val="7030A0"/>
                        </a:solidFill>
                        <a:latin typeface="Cambria Math" panose="02040503050406030204" pitchFamily="18" charset="0"/>
                        <a:ea typeface="Cambria Math" panose="02040503050406030204" pitchFamily="18" charset="0"/>
                      </a:rPr>
                      <m:t>−</m:t>
                    </m:r>
                    <m:r>
                      <m:rPr>
                        <m:sty m:val="p"/>
                      </m:rPr>
                      <a:rPr lang="en-US" sz="2400" b="0" i="0" smtClean="0">
                        <a:solidFill>
                          <a:srgbClr val="7030A0"/>
                        </a:solidFill>
                        <a:latin typeface="Cambria Math" panose="02040503050406030204" pitchFamily="18" charset="0"/>
                        <a:ea typeface="Cambria Math" panose="02040503050406030204" pitchFamily="18" charset="0"/>
                      </a:rPr>
                      <m:t>accumulated</m:t>
                    </m:r>
                    <m:r>
                      <a:rPr lang="en-US" sz="2400" b="0" i="0" smtClean="0">
                        <a:solidFill>
                          <a:srgbClr val="7030A0"/>
                        </a:solidFill>
                        <a:latin typeface="Cambria Math" panose="02040503050406030204" pitchFamily="18" charset="0"/>
                        <a:ea typeface="Cambria Math" panose="02040503050406030204" pitchFamily="18" charset="0"/>
                      </a:rPr>
                      <m:t> </m:t>
                    </m:r>
                    <m:r>
                      <m:rPr>
                        <m:sty m:val="p"/>
                      </m:rPr>
                      <a:rPr lang="en-US" sz="2400" b="0" i="0" smtClean="0">
                        <a:solidFill>
                          <a:srgbClr val="7030A0"/>
                        </a:solidFill>
                        <a:latin typeface="Cambria Math" panose="02040503050406030204" pitchFamily="18" charset="0"/>
                        <a:ea typeface="Cambria Math" panose="02040503050406030204" pitchFamily="18" charset="0"/>
                      </a:rPr>
                      <m:t>rotation</m:t>
                    </m:r>
                    <m:r>
                      <a:rPr lang="en-US" sz="2400" b="0" i="0" smtClean="0">
                        <a:solidFill>
                          <a:srgbClr val="7030A0"/>
                        </a:solidFill>
                        <a:latin typeface="Cambria Math" panose="02040503050406030204" pitchFamily="18" charset="0"/>
                        <a:ea typeface="Cambria Math" panose="02040503050406030204" pitchFamily="18" charset="0"/>
                      </a:rPr>
                      <m:t> </m:t>
                    </m:r>
                    <m:r>
                      <m:rPr>
                        <m:sty m:val="p"/>
                      </m:rPr>
                      <a:rPr lang="en-US" sz="2400" b="0" i="0" smtClean="0">
                        <a:solidFill>
                          <a:srgbClr val="7030A0"/>
                        </a:solidFill>
                        <a:latin typeface="Cambria Math" panose="02040503050406030204" pitchFamily="18" charset="0"/>
                        <a:ea typeface="Cambria Math" panose="02040503050406030204" pitchFamily="18" charset="0"/>
                      </a:rPr>
                      <m:t>angle</m:t>
                    </m:r>
                  </m:oMath>
                </a14:m>
                <a:r>
                  <a:rPr lang="ru-RU" sz="2400" smtClean="0">
                    <a:solidFill>
                      <a:srgbClr val="7030A0"/>
                    </a:solidFill>
                  </a:rPr>
                  <a:t>  </a:t>
                </a:r>
                <a:endParaRPr lang="ru-RU" sz="2400">
                  <a:solidFill>
                    <a:srgbClr val="FF0000"/>
                  </a:solidFill>
                </a:endParaRPr>
              </a:p>
            </p:txBody>
          </p:sp>
        </mc:Choice>
        <mc:Fallback>
          <p:sp>
            <p:nvSpPr>
              <p:cNvPr id="13" name="TextBox 12"/>
              <p:cNvSpPr txBox="1">
                <a:spLocks noRot="1" noChangeAspect="1" noMove="1" noResize="1" noEditPoints="1" noAdjustHandles="1" noChangeArrowheads="1" noChangeShapeType="1" noTextEdit="1"/>
              </p:cNvSpPr>
              <p:nvPr/>
            </p:nvSpPr>
            <p:spPr>
              <a:xfrm>
                <a:off x="5901720" y="2873289"/>
                <a:ext cx="6133695" cy="1923027"/>
              </a:xfrm>
              <a:prstGeom prst="rect">
                <a:avLst/>
              </a:prstGeom>
              <a:blipFill rotWithShape="0">
                <a:blip r:embed="rId6"/>
                <a:stretch>
                  <a:fillRect l="-1491" t="-3165"/>
                </a:stretch>
              </a:blipFill>
            </p:spPr>
            <p:txBody>
              <a:bodyPr/>
              <a:lstStyle/>
              <a:p>
                <a:r>
                  <a:rPr lang="ru-RU">
                    <a:noFill/>
                  </a:rPr>
                  <a:t> </a:t>
                </a:r>
              </a:p>
            </p:txBody>
          </p:sp>
        </mc:Fallback>
      </mc:AlternateContent>
      <p:sp>
        <p:nvSpPr>
          <p:cNvPr id="6" name="TextBox 5"/>
          <p:cNvSpPr txBox="1"/>
          <p:nvPr/>
        </p:nvSpPr>
        <p:spPr>
          <a:xfrm>
            <a:off x="2829406" y="2231024"/>
            <a:ext cx="8329653" cy="400110"/>
          </a:xfrm>
          <a:prstGeom prst="rect">
            <a:avLst/>
          </a:prstGeom>
          <a:noFill/>
        </p:spPr>
        <p:txBody>
          <a:bodyPr wrap="none" rtlCol="0">
            <a:spAutoFit/>
          </a:bodyPr>
          <a:lstStyle/>
          <a:p>
            <a:r>
              <a:rPr lang="en-US" sz="2000" smtClean="0">
                <a:solidFill>
                  <a:srgbClr val="FF0000"/>
                </a:solidFill>
              </a:rPr>
              <a:t>Here H_w=E_w – transverse magnetic and electric RF-fields (in traveling wave) </a:t>
            </a:r>
            <a:endParaRPr lang="ru-RU" sz="2000">
              <a:solidFill>
                <a:srgbClr val="FF0000"/>
              </a:solidFill>
            </a:endParaRPr>
          </a:p>
        </p:txBody>
      </p:sp>
    </p:spTree>
    <p:extLst>
      <p:ext uri="{BB962C8B-B14F-4D97-AF65-F5344CB8AC3E}">
        <p14:creationId xmlns:p14="http://schemas.microsoft.com/office/powerpoint/2010/main" val="3848631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2192000" cy="556350"/>
          </a:xfrm>
          <a:solidFill>
            <a:schemeClr val="accent4">
              <a:lumMod val="20000"/>
              <a:lumOff val="80000"/>
            </a:schemeClr>
          </a:solidFill>
        </p:spPr>
        <p:txBody>
          <a:bodyPr>
            <a:normAutofit fontScale="90000"/>
          </a:bodyPr>
          <a:lstStyle/>
          <a:p>
            <a:pPr algn="ctr"/>
            <a:r>
              <a:rPr lang="en-US" smtClean="0">
                <a:solidFill>
                  <a:srgbClr val="7030A0"/>
                </a:solidFill>
              </a:rPr>
              <a:t>Maximal F3 module energy dependence</a:t>
            </a:r>
            <a:endParaRPr lang="ru-RU">
              <a:solidFill>
                <a:srgbClr val="7030A0"/>
              </a:solidFill>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578" y="616655"/>
            <a:ext cx="8080599" cy="5058894"/>
          </a:xfrm>
          <a:prstGeom prst="rect">
            <a:avLst/>
          </a:prstGeom>
        </p:spPr>
      </p:pic>
      <mc:AlternateContent xmlns:mc="http://schemas.openxmlformats.org/markup-compatibility/2006">
        <mc:Choice xmlns:a14="http://schemas.microsoft.com/office/drawing/2010/main" Requires="a14">
          <p:sp>
            <p:nvSpPr>
              <p:cNvPr id="10" name="TextBox 9"/>
              <p:cNvSpPr txBox="1"/>
              <p:nvPr/>
            </p:nvSpPr>
            <p:spPr>
              <a:xfrm>
                <a:off x="407961" y="5690527"/>
                <a:ext cx="8283193" cy="461665"/>
              </a:xfrm>
              <a:prstGeom prst="rect">
                <a:avLst/>
              </a:prstGeom>
              <a:noFill/>
            </p:spPr>
            <p:txBody>
              <a:bodyPr wrap="square" rtlCol="0">
                <a:spAutoFit/>
              </a:bodyPr>
              <a:lstStyle/>
              <a:p>
                <a:r>
                  <a:rPr lang="en-US" sz="2400" smtClean="0"/>
                  <a:t>All points at </a:t>
                </a:r>
                <a:r>
                  <a:rPr lang="en-US" sz="2400" smtClean="0"/>
                  <a:t>fractional tunes: </a:t>
                </a:r>
                <a:r>
                  <a:rPr lang="en-US" sz="2400" smtClean="0">
                    <a:solidFill>
                      <a:srgbClr val="FF0000"/>
                    </a:solidFill>
                  </a:rPr>
                  <a:t>{</a:t>
                </a:r>
                <a14:m>
                  <m:oMath xmlns:m="http://schemas.openxmlformats.org/officeDocument/2006/math">
                    <m:sSub>
                      <m:sSubPr>
                        <m:ctrlPr>
                          <a:rPr lang="en-US" sz="2400" b="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ea typeface="Cambria Math" panose="02040503050406030204" pitchFamily="18" charset="0"/>
                          </a:rPr>
                          <m:t>𝜈</m:t>
                        </m:r>
                      </m:e>
                      <m:sub>
                        <m:r>
                          <a:rPr lang="en-US" sz="2400" b="0" i="1" smtClean="0">
                            <a:solidFill>
                              <a:srgbClr val="FF0000"/>
                            </a:solidFill>
                            <a:latin typeface="Cambria Math" panose="02040503050406030204" pitchFamily="18" charset="0"/>
                          </a:rPr>
                          <m:t>0</m:t>
                        </m:r>
                      </m:sub>
                    </m:sSub>
                  </m:oMath>
                </a14:m>
                <a:r>
                  <a:rPr lang="en-US" sz="2400" smtClean="0">
                    <a:solidFill>
                      <a:srgbClr val="FF0000"/>
                    </a:solidFill>
                  </a:rPr>
                  <a:t>}=0.41 and 0.61  </a:t>
                </a:r>
                <a:r>
                  <a:rPr lang="en-US" sz="2400" smtClean="0"/>
                  <a:t>– near 0.4,  0.6.</a:t>
                </a:r>
                <a:r>
                  <a:rPr lang="en-US" sz="2400" smtClean="0">
                    <a:solidFill>
                      <a:srgbClr val="FF0000"/>
                    </a:solidFill>
                  </a:rPr>
                  <a:t> </a:t>
                </a:r>
                <a:endParaRPr lang="ru-RU" sz="2400"/>
              </a:p>
            </p:txBody>
          </p:sp>
        </mc:Choice>
        <mc:Fallback>
          <p:sp>
            <p:nvSpPr>
              <p:cNvPr id="10" name="TextBox 9"/>
              <p:cNvSpPr txBox="1">
                <a:spLocks noRot="1" noChangeAspect="1" noMove="1" noResize="1" noEditPoints="1" noAdjustHandles="1" noChangeArrowheads="1" noChangeShapeType="1" noTextEdit="1"/>
              </p:cNvSpPr>
              <p:nvPr/>
            </p:nvSpPr>
            <p:spPr>
              <a:xfrm>
                <a:off x="407961" y="5690527"/>
                <a:ext cx="8283193" cy="461665"/>
              </a:xfrm>
              <a:prstGeom prst="rect">
                <a:avLst/>
              </a:prstGeom>
              <a:blipFill rotWithShape="0">
                <a:blip r:embed="rId3"/>
                <a:stretch>
                  <a:fillRect l="-1177" t="-10526" b="-28947"/>
                </a:stretch>
              </a:blipFill>
            </p:spPr>
            <p:txBody>
              <a:bodyPr/>
              <a:lstStyle/>
              <a:p>
                <a:r>
                  <a:rPr lang="ru-RU">
                    <a:noFill/>
                  </a:rPr>
                  <a:t> </a:t>
                </a:r>
              </a:p>
            </p:txBody>
          </p:sp>
        </mc:Fallback>
      </mc:AlternateContent>
      <p:pic>
        <p:nvPicPr>
          <p:cNvPr id="11" name="Рисунок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53391" y="1198643"/>
            <a:ext cx="1380952" cy="761905"/>
          </a:xfrm>
          <a:prstGeom prst="rect">
            <a:avLst/>
          </a:prstGeom>
        </p:spPr>
      </p:pic>
      <mc:AlternateContent xmlns:mc="http://schemas.openxmlformats.org/markup-compatibility/2006">
        <mc:Choice xmlns:a14="http://schemas.microsoft.com/office/drawing/2010/main" Requires="a14">
          <p:sp>
            <p:nvSpPr>
              <p:cNvPr id="14" name="TextBox 13"/>
              <p:cNvSpPr txBox="1"/>
              <p:nvPr/>
            </p:nvSpPr>
            <p:spPr>
              <a:xfrm>
                <a:off x="8434569" y="833677"/>
                <a:ext cx="3640555" cy="4524315"/>
              </a:xfrm>
              <a:prstGeom prst="rect">
                <a:avLst/>
              </a:prstGeom>
              <a:noFill/>
            </p:spPr>
            <p:txBody>
              <a:bodyPr wrap="square" rtlCol="0">
                <a:spAutoFit/>
              </a:bodyPr>
              <a:lstStyle/>
              <a:p>
                <a:r>
                  <a:rPr lang="en-US" sz="2400" smtClean="0"/>
                  <a:t>Strong intrinsic spin resonances </a:t>
                </a:r>
                <a14:m>
                  <m:oMath xmlns:m="http://schemas.openxmlformats.org/officeDocument/2006/math">
                    <m:sSub>
                      <m:sSubPr>
                        <m:ctrlPr>
                          <a:rPr lang="en-US" sz="2400" i="1" smtClean="0">
                            <a:latin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𝜈</m:t>
                        </m:r>
                      </m:e>
                      <m:sub>
                        <m:r>
                          <a:rPr lang="en-US" sz="2400" b="0" i="1" smtClean="0">
                            <a:latin typeface="Cambria Math" panose="02040503050406030204" pitchFamily="18" charset="0"/>
                          </a:rPr>
                          <m:t>𝑧</m:t>
                        </m:r>
                      </m:sub>
                    </m:sSub>
                    <m:r>
                      <a:rPr lang="en-US" sz="2400" i="1" smtClean="0">
                        <a:latin typeface="Cambria Math" panose="02040503050406030204" pitchFamily="18" charset="0"/>
                        <a:ea typeface="Cambria Math" panose="02040503050406030204" pitchFamily="18" charset="0"/>
                      </a:rPr>
                      <m:t>±</m:t>
                    </m:r>
                    <m:sSub>
                      <m:sSubPr>
                        <m:ctrlPr>
                          <a:rPr lang="en-US" sz="2400" i="1" smtClean="0">
                            <a:latin typeface="Cambria Math" panose="02040503050406030204" pitchFamily="18" charset="0"/>
                            <a:ea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𝜈</m:t>
                        </m:r>
                      </m:e>
                      <m:sub>
                        <m:r>
                          <a:rPr lang="en-US" sz="2400" b="0" i="1" smtClean="0">
                            <a:latin typeface="Cambria Math" panose="02040503050406030204" pitchFamily="18" charset="0"/>
                            <a:ea typeface="Cambria Math" panose="02040503050406030204" pitchFamily="18" charset="0"/>
                          </a:rPr>
                          <m:t>0</m:t>
                        </m:r>
                      </m:sub>
                    </m:sSub>
                    <m:r>
                      <a:rPr lang="en-US" sz="2400" b="0" i="1" smtClean="0">
                        <a:latin typeface="Cambria Math" panose="02040503050406030204" pitchFamily="18" charset="0"/>
                        <a:ea typeface="Cambria Math" panose="02040503050406030204" pitchFamily="18" charset="0"/>
                      </a:rPr>
                      <m:t>=4</m:t>
                    </m:r>
                    <m:r>
                      <a:rPr lang="en-US" sz="2400" b="0" i="1" smtClean="0">
                        <a:latin typeface="Cambria Math" panose="02040503050406030204" pitchFamily="18" charset="0"/>
                        <a:ea typeface="Cambria Math" panose="02040503050406030204" pitchFamily="18" charset="0"/>
                      </a:rPr>
                      <m:t>𝑘</m:t>
                    </m:r>
                  </m:oMath>
                </a14:m>
                <a:r>
                  <a:rPr lang="en-US" sz="2400" smtClean="0"/>
                  <a:t> are spaced with a period </a:t>
                </a:r>
                <a14:m>
                  <m:oMath xmlns:m="http://schemas.openxmlformats.org/officeDocument/2006/math">
                    <m:r>
                      <m:rPr>
                        <m:sty m:val="p"/>
                      </m:rPr>
                      <a:rPr lang="el-GR" sz="2400" i="1" smtClean="0">
                        <a:latin typeface="Cambria Math" panose="02040503050406030204" pitchFamily="18" charset="0"/>
                        <a:ea typeface="Cambria Math" panose="02040503050406030204" pitchFamily="18" charset="0"/>
                      </a:rPr>
                      <m:t>Δ</m:t>
                    </m:r>
                    <m:r>
                      <a:rPr lang="en-US" sz="2400" i="1" smtClean="0">
                        <a:latin typeface="Cambria Math" panose="02040503050406030204" pitchFamily="18" charset="0"/>
                        <a:ea typeface="Cambria Math" panose="02040503050406030204" pitchFamily="18" charset="0"/>
                      </a:rPr>
                      <m:t>𝑘</m:t>
                    </m:r>
                    <m:r>
                      <a:rPr lang="en-US" sz="2400" b="0" i="1" smtClean="0">
                        <a:latin typeface="Cambria Math" panose="02040503050406030204" pitchFamily="18" charset="0"/>
                        <a:ea typeface="Cambria Math" panose="02040503050406030204" pitchFamily="18" charset="0"/>
                      </a:rPr>
                      <m:t>=1</m:t>
                    </m:r>
                  </m:oMath>
                </a14:m>
                <a:r>
                  <a:rPr lang="en-US" sz="2400" smtClean="0"/>
                  <a:t>  due to  4-fold symmetry of FCC-ee lattice! </a:t>
                </a:r>
                <a:endParaRPr lang="en-US" sz="2400" smtClean="0"/>
              </a:p>
              <a:p>
                <a:endParaRPr lang="en-US" sz="2400"/>
              </a:p>
              <a:p>
                <a:r>
                  <a:rPr lang="en-US" sz="2400" smtClean="0"/>
                  <a:t>“Giant” resonance bump in a region </a:t>
                </a:r>
                <a14:m>
                  <m:oMath xmlns:m="http://schemas.openxmlformats.org/officeDocument/2006/math">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𝜈</m:t>
                        </m:r>
                      </m:e>
                      <m:sub>
                        <m:r>
                          <a:rPr lang="en-US" sz="2400" i="1">
                            <a:latin typeface="Cambria Math" panose="02040503050406030204" pitchFamily="18" charset="0"/>
                            <a:ea typeface="Cambria Math" panose="02040503050406030204" pitchFamily="18" charset="0"/>
                          </a:rPr>
                          <m:t>0</m:t>
                        </m:r>
                      </m:sub>
                    </m:sSub>
                    <m:r>
                      <a:rPr lang="en-US" sz="2400" b="0" i="1" smtClean="0">
                        <a:latin typeface="Cambria Math" panose="02040503050406030204" pitchFamily="18" charset="0"/>
                        <a:ea typeface="Cambria Math" panose="02040503050406030204" pitchFamily="18" charset="0"/>
                      </a:rPr>
                      <m:t>=186±7</m:t>
                    </m:r>
                  </m:oMath>
                </a14:m>
                <a:r>
                  <a:rPr lang="en-US" sz="2400"/>
                  <a:t>  due to synchronism of the spin rotation in arcs with the </a:t>
                </a:r>
                <a:r>
                  <a:rPr lang="en-US" sz="2400"/>
                  <a:t>vertical </a:t>
                </a:r>
                <a:r>
                  <a:rPr lang="en-US" sz="2400" smtClean="0"/>
                  <a:t>kicks there from quads.   </a:t>
                </a:r>
                <a:endParaRPr lang="en-US" sz="2400"/>
              </a:p>
            </p:txBody>
          </p:sp>
        </mc:Choice>
        <mc:Fallback>
          <p:sp>
            <p:nvSpPr>
              <p:cNvPr id="14" name="TextBox 13"/>
              <p:cNvSpPr txBox="1">
                <a:spLocks noRot="1" noChangeAspect="1" noMove="1" noResize="1" noEditPoints="1" noAdjustHandles="1" noChangeArrowheads="1" noChangeShapeType="1" noTextEdit="1"/>
              </p:cNvSpPr>
              <p:nvPr/>
            </p:nvSpPr>
            <p:spPr>
              <a:xfrm>
                <a:off x="8434569" y="833677"/>
                <a:ext cx="3640555" cy="4524315"/>
              </a:xfrm>
              <a:prstGeom prst="rect">
                <a:avLst/>
              </a:prstGeom>
              <a:blipFill rotWithShape="0">
                <a:blip r:embed="rId5"/>
                <a:stretch>
                  <a:fillRect l="-2680" t="-1078" r="-3350" b="-2156"/>
                </a:stretch>
              </a:blipFill>
            </p:spPr>
            <p:txBody>
              <a:bodyPr/>
              <a:lstStyle/>
              <a:p>
                <a:r>
                  <a:rPr lang="ru-RU">
                    <a:noFill/>
                  </a:rPr>
                  <a:t> </a:t>
                </a:r>
              </a:p>
            </p:txBody>
          </p:sp>
        </mc:Fallback>
      </mc:AlternateContent>
    </p:spTree>
    <p:extLst>
      <p:ext uri="{BB962C8B-B14F-4D97-AF65-F5344CB8AC3E}">
        <p14:creationId xmlns:p14="http://schemas.microsoft.com/office/powerpoint/2010/main" val="2584090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556350"/>
          </a:xfrm>
          <a:solidFill>
            <a:schemeClr val="accent4">
              <a:lumMod val="20000"/>
              <a:lumOff val="80000"/>
            </a:schemeClr>
          </a:solidFill>
        </p:spPr>
        <p:txBody>
          <a:bodyPr>
            <a:normAutofit fontScale="90000"/>
          </a:bodyPr>
          <a:lstStyle/>
          <a:p>
            <a:pPr algn="ctr"/>
            <a:r>
              <a:rPr lang="en-US" smtClean="0">
                <a:solidFill>
                  <a:srgbClr val="7030A0"/>
                </a:solidFill>
              </a:rPr>
              <a:t>Intrinsic Spin </a:t>
            </a:r>
            <a:r>
              <a:rPr lang="en-US" smtClean="0">
                <a:solidFill>
                  <a:srgbClr val="7030A0"/>
                </a:solidFill>
              </a:rPr>
              <a:t>Resonances structure </a:t>
            </a:r>
            <a:r>
              <a:rPr lang="en-US" smtClean="0">
                <a:solidFill>
                  <a:srgbClr val="7030A0"/>
                </a:solidFill>
              </a:rPr>
              <a:t>at Z</a:t>
            </a:r>
            <a:endParaRPr lang="ru-RU">
              <a:solidFill>
                <a:srgbClr val="7030A0"/>
              </a:solidFill>
            </a:endParaRPr>
          </a:p>
        </p:txBody>
      </p:sp>
      <mc:AlternateContent xmlns:mc="http://schemas.openxmlformats.org/markup-compatibility/2006" xmlns:a14="http://schemas.microsoft.com/office/drawing/2010/main">
        <mc:Choice Requires="a14">
          <p:sp>
            <p:nvSpPr>
              <p:cNvPr id="12" name="TextBox 11"/>
              <p:cNvSpPr txBox="1"/>
              <p:nvPr/>
            </p:nvSpPr>
            <p:spPr>
              <a:xfrm>
                <a:off x="5638800" y="2865120"/>
                <a:ext cx="42954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ru-RU" i="1" smtClean="0">
                              <a:latin typeface="Cambria Math" panose="02040503050406030204" pitchFamily="18" charset="0"/>
                            </a:rPr>
                          </m:ctrlPr>
                        </m:sSubPr>
                        <m:e/>
                        <m:sub/>
                      </m:sSub>
                    </m:oMath>
                  </m:oMathPara>
                </a14:m>
                <a:endParaRPr lang="ru-RU"/>
              </a:p>
            </p:txBody>
          </p:sp>
        </mc:Choice>
        <mc:Fallback xmlns="">
          <p:sp>
            <p:nvSpPr>
              <p:cNvPr id="12" name="TextBox 11"/>
              <p:cNvSpPr txBox="1">
                <a:spLocks noRot="1" noChangeAspect="1" noMove="1" noResize="1" noEditPoints="1" noAdjustHandles="1" noChangeArrowheads="1" noChangeShapeType="1" noTextEdit="1"/>
              </p:cNvSpPr>
              <p:nvPr/>
            </p:nvSpPr>
            <p:spPr>
              <a:xfrm>
                <a:off x="5638800" y="2865120"/>
                <a:ext cx="429541" cy="276999"/>
              </a:xfrm>
              <a:prstGeom prst="rect">
                <a:avLst/>
              </a:prstGeom>
              <a:blipFill rotWithShape="0">
                <a:blip r:embed="rId2"/>
                <a:stretch>
                  <a:fillRect/>
                </a:stretch>
              </a:blipFill>
            </p:spPr>
            <p:txBody>
              <a:bodyPr/>
              <a:lstStyle/>
              <a:p>
                <a:r>
                  <a:rPr lang="ru-RU">
                    <a:noFill/>
                  </a:rPr>
                  <a:t> </a:t>
                </a:r>
              </a:p>
            </p:txBody>
          </p:sp>
        </mc:Fallback>
      </mc:AlternateContent>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07" y="556350"/>
            <a:ext cx="6269673" cy="3378689"/>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68341" y="2483444"/>
            <a:ext cx="6052002" cy="4185920"/>
          </a:xfrm>
          <a:prstGeom prst="rect">
            <a:avLst/>
          </a:prstGeom>
        </p:spPr>
      </p:pic>
      <mc:AlternateContent xmlns:mc="http://schemas.openxmlformats.org/markup-compatibility/2006">
        <mc:Choice xmlns:a14="http://schemas.microsoft.com/office/drawing/2010/main" Requires="a14">
          <p:sp>
            <p:nvSpPr>
              <p:cNvPr id="3" name="TextBox 2"/>
              <p:cNvSpPr txBox="1"/>
              <p:nvPr/>
            </p:nvSpPr>
            <p:spPr>
              <a:xfrm>
                <a:off x="285850" y="3935039"/>
                <a:ext cx="5782491" cy="1200329"/>
              </a:xfrm>
              <a:prstGeom prst="rect">
                <a:avLst/>
              </a:prstGeom>
              <a:noFill/>
            </p:spPr>
            <p:txBody>
              <a:bodyPr wrap="square" rtlCol="0">
                <a:spAutoFit/>
              </a:bodyPr>
              <a:lstStyle/>
              <a:p>
                <a:r>
                  <a:rPr lang="en-US" smtClean="0"/>
                  <a:t>The upper plot shows the resonance structure of </a:t>
                </a:r>
                <a14:m>
                  <m:oMath xmlns:m="http://schemas.openxmlformats.org/officeDocument/2006/math">
                    <m:sSub>
                      <m:sSubPr>
                        <m:ctrlPr>
                          <a:rPr lang="ru-RU" i="1">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𝐹</m:t>
                        </m:r>
                      </m:e>
                      <m:sub>
                        <m:r>
                          <a:rPr lang="en-US" i="1">
                            <a:solidFill>
                              <a:srgbClr val="FF0000"/>
                            </a:solidFill>
                            <a:latin typeface="Cambria Math" panose="02040503050406030204" pitchFamily="18" charset="0"/>
                          </a:rPr>
                          <m:t>3</m:t>
                        </m:r>
                      </m:sub>
                    </m:sSub>
                    <m:r>
                      <a:rPr lang="en-US" b="0" i="0" smtClean="0">
                        <a:solidFill>
                          <a:srgbClr val="FF0000"/>
                        </a:solidFill>
                        <a:latin typeface="Cambria Math" panose="02040503050406030204" pitchFamily="18" charset="0"/>
                      </a:rPr>
                      <m:t>|</m:t>
                    </m:r>
                  </m:oMath>
                </a14:m>
                <a:r>
                  <a:rPr lang="en-US" smtClean="0"/>
                  <a:t>  and the Z-lineshape. Each resonance peak is narrow. We stay detuned off peaks by </a:t>
                </a:r>
                <a14:m>
                  <m:oMath xmlns:m="http://schemas.openxmlformats.org/officeDocument/2006/math">
                    <m:r>
                      <a:rPr lang="en-US" i="1" smtClean="0">
                        <a:solidFill>
                          <a:srgbClr val="FF0000"/>
                        </a:solidFill>
                        <a:latin typeface="Cambria Math" panose="02040503050406030204" pitchFamily="18" charset="0"/>
                        <a:ea typeface="Cambria Math" panose="02040503050406030204" pitchFamily="18" charset="0"/>
                      </a:rPr>
                      <m:t>∆</m:t>
                    </m:r>
                    <m:r>
                      <a:rPr lang="en-US" i="1" smtClean="0">
                        <a:solidFill>
                          <a:srgbClr val="FF0000"/>
                        </a:solidFill>
                        <a:latin typeface="Cambria Math" panose="02040503050406030204" pitchFamily="18" charset="0"/>
                        <a:ea typeface="Cambria Math" panose="02040503050406030204" pitchFamily="18" charset="0"/>
                      </a:rPr>
                      <m:t>𝜈</m:t>
                    </m:r>
                    <m:r>
                      <a:rPr lang="en-US" b="0" i="1" smtClean="0">
                        <a:solidFill>
                          <a:srgbClr val="FF0000"/>
                        </a:solidFill>
                        <a:latin typeface="Cambria Math" panose="02040503050406030204" pitchFamily="18" charset="0"/>
                        <a:ea typeface="Cambria Math" panose="02040503050406030204" pitchFamily="18" charset="0"/>
                      </a:rPr>
                      <m:t>=0.01</m:t>
                    </m:r>
                  </m:oMath>
                </a14:m>
                <a:r>
                  <a:rPr lang="en-US" smtClean="0"/>
                  <a:t>. Exactly on a resonance the spin response becomes infinite.</a:t>
                </a:r>
                <a:endParaRPr lang="ru-RU"/>
              </a:p>
            </p:txBody>
          </p:sp>
        </mc:Choice>
        <mc:Fallback>
          <p:sp>
            <p:nvSpPr>
              <p:cNvPr id="3" name="TextBox 2"/>
              <p:cNvSpPr txBox="1">
                <a:spLocks noRot="1" noChangeAspect="1" noMove="1" noResize="1" noEditPoints="1" noAdjustHandles="1" noChangeArrowheads="1" noChangeShapeType="1" noTextEdit="1"/>
              </p:cNvSpPr>
              <p:nvPr/>
            </p:nvSpPr>
            <p:spPr>
              <a:xfrm>
                <a:off x="285850" y="3935039"/>
                <a:ext cx="5782491" cy="1200329"/>
              </a:xfrm>
              <a:prstGeom prst="rect">
                <a:avLst/>
              </a:prstGeom>
              <a:blipFill rotWithShape="0">
                <a:blip r:embed="rId5"/>
                <a:stretch>
                  <a:fillRect l="-949" t="-3061" r="-1582" b="-7653"/>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6592389" y="818606"/>
                <a:ext cx="5490120" cy="923330"/>
              </a:xfrm>
              <a:prstGeom prst="rect">
                <a:avLst/>
              </a:prstGeom>
              <a:noFill/>
            </p:spPr>
            <p:txBody>
              <a:bodyPr wrap="square" rtlCol="0">
                <a:spAutoFit/>
              </a:bodyPr>
              <a:lstStyle/>
              <a:p>
                <a:r>
                  <a:rPr lang="en-US" smtClean="0"/>
                  <a:t>The lower </a:t>
                </a:r>
                <a:r>
                  <a:rPr lang="en-US"/>
                  <a:t>plot shows </a:t>
                </a:r>
                <a:r>
                  <a:rPr lang="en-US" smtClean="0"/>
                  <a:t>the harmonic strengths of different intrinsic resonances powered by the vertical oscillations with emittance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rPr>
                          <m:t>𝑧</m:t>
                        </m:r>
                      </m:sub>
                    </m:sSub>
                    <m:r>
                      <a:rPr lang="en-US" b="0" i="1" smtClean="0">
                        <a:latin typeface="Cambria Math" panose="02040503050406030204" pitchFamily="18" charset="0"/>
                      </a:rPr>
                      <m:t>=1.5</m:t>
                    </m:r>
                  </m:oMath>
                </a14:m>
                <a:r>
                  <a:rPr lang="en-US" smtClean="0"/>
                  <a:t> pm.</a:t>
                </a:r>
                <a:endParaRPr lang="ru-RU"/>
              </a:p>
            </p:txBody>
          </p:sp>
        </mc:Choice>
        <mc:Fallback xmlns="">
          <p:sp>
            <p:nvSpPr>
              <p:cNvPr id="4" name="TextBox 3"/>
              <p:cNvSpPr txBox="1">
                <a:spLocks noRot="1" noChangeAspect="1" noMove="1" noResize="1" noEditPoints="1" noAdjustHandles="1" noChangeArrowheads="1" noChangeShapeType="1" noTextEdit="1"/>
              </p:cNvSpPr>
              <p:nvPr/>
            </p:nvSpPr>
            <p:spPr>
              <a:xfrm>
                <a:off x="6592389" y="818606"/>
                <a:ext cx="5490120" cy="923330"/>
              </a:xfrm>
              <a:prstGeom prst="rect">
                <a:avLst/>
              </a:prstGeom>
              <a:blipFill rotWithShape="0">
                <a:blip r:embed="rId6"/>
                <a:stretch>
                  <a:fillRect l="-888" t="-3289" r="-1554" b="-9211"/>
                </a:stretch>
              </a:blipFill>
            </p:spPr>
            <p:txBody>
              <a:bodyPr/>
              <a:lstStyle/>
              <a:p>
                <a:r>
                  <a:rPr lang="ru-RU">
                    <a:noFill/>
                  </a:rPr>
                  <a:t> </a:t>
                </a:r>
              </a:p>
            </p:txBody>
          </p:sp>
        </mc:Fallback>
      </mc:AlternateContent>
    </p:spTree>
    <p:extLst>
      <p:ext uri="{BB962C8B-B14F-4D97-AF65-F5344CB8AC3E}">
        <p14:creationId xmlns:p14="http://schemas.microsoft.com/office/powerpoint/2010/main" val="4195246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426720"/>
          </a:xfrm>
          <a:solidFill>
            <a:schemeClr val="accent4">
              <a:lumMod val="20000"/>
              <a:lumOff val="80000"/>
            </a:schemeClr>
          </a:solidFill>
        </p:spPr>
        <p:txBody>
          <a:bodyPr>
            <a:normAutofit fontScale="90000"/>
          </a:bodyPr>
          <a:lstStyle/>
          <a:p>
            <a:pPr algn="ctr"/>
            <a:r>
              <a:rPr lang="en-US" smtClean="0">
                <a:solidFill>
                  <a:srgbClr val="7030A0"/>
                </a:solidFill>
              </a:rPr>
              <a:t>Spin Resonances structure </a:t>
            </a:r>
            <a:r>
              <a:rPr lang="en-US" smtClean="0">
                <a:solidFill>
                  <a:srgbClr val="7030A0"/>
                </a:solidFill>
              </a:rPr>
              <a:t>at </a:t>
            </a:r>
            <a:r>
              <a:rPr lang="en-US" smtClean="0">
                <a:solidFill>
                  <a:srgbClr val="FF0000"/>
                </a:solidFill>
              </a:rPr>
              <a:t>W</a:t>
            </a:r>
            <a:r>
              <a:rPr lang="en-US" smtClean="0">
                <a:solidFill>
                  <a:srgbClr val="7030A0"/>
                </a:solidFill>
              </a:rPr>
              <a:t> energy range</a:t>
            </a:r>
            <a:endParaRPr lang="ru-RU">
              <a:solidFill>
                <a:srgbClr val="7030A0"/>
              </a:solidFill>
            </a:endParaRP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82" y="556350"/>
            <a:ext cx="5847307" cy="3370284"/>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2789" y="2207124"/>
            <a:ext cx="6082822" cy="4207238"/>
          </a:xfrm>
          <a:prstGeom prst="rect">
            <a:avLst/>
          </a:prstGeom>
        </p:spPr>
      </p:pic>
      <mc:AlternateContent xmlns:mc="http://schemas.openxmlformats.org/markup-compatibility/2006">
        <mc:Choice xmlns:a14="http://schemas.microsoft.com/office/drawing/2010/main" Requires="a14">
          <p:sp>
            <p:nvSpPr>
              <p:cNvPr id="9" name="TextBox 8"/>
              <p:cNvSpPr txBox="1"/>
              <p:nvPr/>
            </p:nvSpPr>
            <p:spPr>
              <a:xfrm>
                <a:off x="6508950" y="995944"/>
                <a:ext cx="5556661" cy="1323439"/>
              </a:xfrm>
              <a:prstGeom prst="rect">
                <a:avLst/>
              </a:prstGeom>
              <a:noFill/>
            </p:spPr>
            <p:txBody>
              <a:bodyPr wrap="square" rtlCol="0">
                <a:spAutoFit/>
              </a:bodyPr>
              <a:lstStyle/>
              <a:p>
                <a:r>
                  <a:rPr lang="en-US" sz="2000" smtClean="0"/>
                  <a:t>The lower </a:t>
                </a:r>
                <a:r>
                  <a:rPr lang="en-US" sz="2000"/>
                  <a:t>plot shows </a:t>
                </a:r>
                <a:r>
                  <a:rPr lang="en-US" sz="2000"/>
                  <a:t>the harmonic strengths of different intrinsic resonances powered by the vertical </a:t>
                </a:r>
                <a:r>
                  <a:rPr lang="en-US" sz="2000"/>
                  <a:t>oscillations </a:t>
                </a:r>
                <a:r>
                  <a:rPr lang="en-US" sz="2000" smtClean="0"/>
                  <a:t>with the </a:t>
                </a:r>
                <a:r>
                  <a:rPr lang="en-US" sz="2000"/>
                  <a:t>emittance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𝜀</m:t>
                        </m:r>
                      </m:e>
                      <m:sub>
                        <m:r>
                          <a:rPr lang="en-US" sz="2000" i="1">
                            <a:latin typeface="Cambria Math" panose="02040503050406030204" pitchFamily="18" charset="0"/>
                          </a:rPr>
                          <m:t>𝑧</m:t>
                        </m:r>
                      </m:sub>
                    </m:sSub>
                    <m:r>
                      <a:rPr lang="en-US" sz="2000" i="1">
                        <a:latin typeface="Cambria Math" panose="02040503050406030204" pitchFamily="18" charset="0"/>
                      </a:rPr>
                      <m:t>=1.</m:t>
                    </m:r>
                    <m:r>
                      <a:rPr lang="en-US" sz="2000" b="0" i="1" smtClean="0">
                        <a:latin typeface="Cambria Math" panose="02040503050406030204" pitchFamily="18" charset="0"/>
                      </a:rPr>
                      <m:t>7</m:t>
                    </m:r>
                  </m:oMath>
                </a14:m>
                <a:r>
                  <a:rPr lang="en-US" sz="2000"/>
                  <a:t> </a:t>
                </a:r>
                <a:r>
                  <a:rPr lang="en-US" sz="2000"/>
                  <a:t>pm</a:t>
                </a:r>
                <a:r>
                  <a:rPr lang="en-US" sz="2000" smtClean="0"/>
                  <a:t>.</a:t>
                </a:r>
                <a:endParaRPr lang="ru-RU" sz="2000"/>
              </a:p>
            </p:txBody>
          </p:sp>
        </mc:Choice>
        <mc:Fallback>
          <p:sp>
            <p:nvSpPr>
              <p:cNvPr id="9" name="TextBox 8"/>
              <p:cNvSpPr txBox="1">
                <a:spLocks noRot="1" noChangeAspect="1" noMove="1" noResize="1" noEditPoints="1" noAdjustHandles="1" noChangeArrowheads="1" noChangeShapeType="1" noTextEdit="1"/>
              </p:cNvSpPr>
              <p:nvPr/>
            </p:nvSpPr>
            <p:spPr>
              <a:xfrm>
                <a:off x="6508950" y="995944"/>
                <a:ext cx="5556661" cy="1323439"/>
              </a:xfrm>
              <a:prstGeom prst="rect">
                <a:avLst/>
              </a:prstGeom>
              <a:blipFill rotWithShape="0">
                <a:blip r:embed="rId4"/>
                <a:stretch>
                  <a:fillRect l="-1207" t="-2304" b="-7373"/>
                </a:stretch>
              </a:blipFill>
            </p:spPr>
            <p:txBody>
              <a:bodyPr/>
              <a:lstStyle/>
              <a:p>
                <a:r>
                  <a:rPr lang="ru-RU">
                    <a:noFill/>
                  </a:rPr>
                  <a:t> </a:t>
                </a:r>
              </a:p>
            </p:txBody>
          </p:sp>
        </mc:Fallback>
      </mc:AlternateContent>
      <p:sp>
        <p:nvSpPr>
          <p:cNvPr id="10" name="TextBox 9"/>
          <p:cNvSpPr txBox="1"/>
          <p:nvPr/>
        </p:nvSpPr>
        <p:spPr>
          <a:xfrm>
            <a:off x="304800" y="4310743"/>
            <a:ext cx="5564777" cy="1015663"/>
          </a:xfrm>
          <a:prstGeom prst="rect">
            <a:avLst/>
          </a:prstGeom>
          <a:noFill/>
        </p:spPr>
        <p:txBody>
          <a:bodyPr wrap="square" rtlCol="0">
            <a:spAutoFit/>
          </a:bodyPr>
          <a:lstStyle/>
          <a:p>
            <a:r>
              <a:rPr lang="en-US" sz="2000" smtClean="0"/>
              <a:t>The difference between the resonances strengths of resonances 4*k with all others is about 8 orders of magnitude!</a:t>
            </a:r>
            <a:endParaRPr lang="ru-RU" sz="2000"/>
          </a:p>
        </p:txBody>
      </p:sp>
    </p:spTree>
    <p:extLst>
      <p:ext uri="{BB962C8B-B14F-4D97-AF65-F5344CB8AC3E}">
        <p14:creationId xmlns:p14="http://schemas.microsoft.com/office/powerpoint/2010/main" val="704644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556350"/>
          </a:xfrm>
          <a:solidFill>
            <a:schemeClr val="accent4">
              <a:lumMod val="20000"/>
              <a:lumOff val="80000"/>
            </a:schemeClr>
          </a:solidFill>
        </p:spPr>
        <p:txBody>
          <a:bodyPr>
            <a:normAutofit fontScale="90000"/>
          </a:bodyPr>
          <a:lstStyle/>
          <a:p>
            <a:pPr algn="ctr"/>
            <a:r>
              <a:rPr lang="en-US" smtClean="0">
                <a:solidFill>
                  <a:srgbClr val="7030A0"/>
                </a:solidFill>
              </a:rPr>
              <a:t>Spin tune dependence of |F3|</a:t>
            </a:r>
            <a:endParaRPr lang="ru-RU">
              <a:solidFill>
                <a:srgbClr val="7030A0"/>
              </a:solidFill>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354" y="628870"/>
            <a:ext cx="5782897" cy="3246443"/>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6352" y="556350"/>
            <a:ext cx="6128362" cy="3440383"/>
          </a:xfrm>
          <a:prstGeom prst="rect">
            <a:avLst/>
          </a:prstGeom>
        </p:spPr>
      </p:pic>
      <mc:AlternateContent xmlns:mc="http://schemas.openxmlformats.org/markup-compatibility/2006">
        <mc:Choice xmlns:a14="http://schemas.microsoft.com/office/drawing/2010/main" Requires="a14">
          <p:sp>
            <p:nvSpPr>
              <p:cNvPr id="7" name="TextBox 6"/>
              <p:cNvSpPr txBox="1"/>
              <p:nvPr/>
            </p:nvSpPr>
            <p:spPr>
              <a:xfrm>
                <a:off x="208261" y="4232366"/>
                <a:ext cx="11576182" cy="400110"/>
              </a:xfrm>
              <a:prstGeom prst="rect">
                <a:avLst/>
              </a:prstGeom>
              <a:noFill/>
            </p:spPr>
            <p:txBody>
              <a:bodyPr wrap="none" rtlCol="0">
                <a:spAutoFit/>
              </a:bodyPr>
              <a:lstStyle/>
              <a:p>
                <a:r>
                  <a:rPr lang="en-US" sz="2000" smtClean="0"/>
                  <a:t>In vicinity of the intrinsic resonance the spin tune dependence of F3 is just  </a:t>
                </a:r>
                <a14:m>
                  <m:oMath xmlns:m="http://schemas.openxmlformats.org/officeDocument/2006/math">
                    <m:f>
                      <m:fPr>
                        <m:type m:val="lin"/>
                        <m:ctrlPr>
                          <a:rPr lang="en-US" sz="2000" i="1" smtClean="0">
                            <a:latin typeface="Cambria Math" panose="02040503050406030204" pitchFamily="18" charset="0"/>
                          </a:rPr>
                        </m:ctrlPr>
                      </m:fPr>
                      <m:num>
                        <m:d>
                          <m:dPr>
                            <m:begChr m:val="|"/>
                            <m:endChr m:val="|"/>
                            <m:ctrlPr>
                              <a:rPr lang="en-US" sz="2000" i="1" smtClean="0">
                                <a:latin typeface="Cambria Math" panose="02040503050406030204" pitchFamily="18" charset="0"/>
                              </a:rPr>
                            </m:ctrlPr>
                          </m:dPr>
                          <m:e>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3</m:t>
                                </m:r>
                              </m:sub>
                            </m:sSub>
                          </m:e>
                        </m:d>
                        <m:r>
                          <a:rPr lang="en-US" sz="200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rPr>
                          <m:t>1</m:t>
                        </m:r>
                      </m:num>
                      <m:den>
                        <m:r>
                          <m:rPr>
                            <m:sty m:val="p"/>
                          </m:rPr>
                          <a:rPr lang="el-GR" sz="2000" i="1" smtClean="0">
                            <a:latin typeface="Cambria Math" panose="02040503050406030204" pitchFamily="18" charset="0"/>
                            <a:ea typeface="Cambria Math" panose="02040503050406030204" pitchFamily="18" charset="0"/>
                          </a:rPr>
                          <m:t>Δ</m:t>
                        </m:r>
                        <m:r>
                          <a:rPr lang="el-GR" sz="2000" i="1" smtClean="0">
                            <a:latin typeface="Cambria Math" panose="02040503050406030204" pitchFamily="18" charset="0"/>
                            <a:ea typeface="Cambria Math" panose="02040503050406030204" pitchFamily="18" charset="0"/>
                          </a:rPr>
                          <m:t>𝜈</m:t>
                        </m:r>
                      </m:den>
                    </m:f>
                  </m:oMath>
                </a14:m>
                <a:r>
                  <a:rPr lang="en-US" sz="2000" smtClean="0"/>
                  <a:t> ,  where </a:t>
                </a:r>
                <a14:m>
                  <m:oMath xmlns:m="http://schemas.openxmlformats.org/officeDocument/2006/math">
                    <m:r>
                      <m:rPr>
                        <m:sty m:val="p"/>
                      </m:rPr>
                      <a:rPr lang="el-GR" sz="2000" i="1">
                        <a:latin typeface="Cambria Math" panose="02040503050406030204" pitchFamily="18" charset="0"/>
                        <a:ea typeface="Cambria Math" panose="02040503050406030204" pitchFamily="18" charset="0"/>
                      </a:rPr>
                      <m:t>Δ</m:t>
                    </m:r>
                    <m:r>
                      <a:rPr lang="el-GR" sz="2000" i="1">
                        <a:latin typeface="Cambria Math" panose="02040503050406030204" pitchFamily="18" charset="0"/>
                        <a:ea typeface="Cambria Math" panose="02040503050406030204" pitchFamily="18" charset="0"/>
                      </a:rPr>
                      <m:t>𝜈</m:t>
                    </m:r>
                    <m:r>
                      <a:rPr lang="en-US" sz="2000" b="0" i="1" smtClean="0">
                        <a:latin typeface="Cambria Math" panose="02040503050406030204" pitchFamily="18" charset="0"/>
                        <a:ea typeface="Cambria Math" panose="02040503050406030204" pitchFamily="18" charset="0"/>
                      </a:rPr>
                      <m:t>=</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𝜈</m:t>
                        </m:r>
                      </m:e>
                      <m:sub>
                        <m:r>
                          <a:rPr lang="en-US" sz="2000" b="0" i="1" smtClean="0">
                            <a:latin typeface="Cambria Math" panose="02040503050406030204" pitchFamily="18" charset="0"/>
                            <a:ea typeface="Cambria Math" panose="02040503050406030204" pitchFamily="18" charset="0"/>
                          </a:rPr>
                          <m:t>0</m:t>
                        </m:r>
                      </m:sub>
                    </m:sSub>
                    <m:r>
                      <a:rPr lang="en-US" sz="2000" b="0" i="1" smtClean="0">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𝜈</m:t>
                        </m:r>
                      </m:e>
                      <m:sub>
                        <m:r>
                          <a:rPr lang="en-US" sz="2000" b="0" i="1" smtClean="0">
                            <a:latin typeface="Cambria Math" panose="02040503050406030204" pitchFamily="18" charset="0"/>
                            <a:ea typeface="Cambria Math" panose="02040503050406030204" pitchFamily="18" charset="0"/>
                          </a:rPr>
                          <m:t>𝑘</m:t>
                        </m:r>
                      </m:sub>
                    </m:sSub>
                  </m:oMath>
                </a14:m>
                <a:endParaRPr lang="ru-RU" sz="2000"/>
              </a:p>
            </p:txBody>
          </p:sp>
        </mc:Choice>
        <mc:Fallback>
          <p:sp>
            <p:nvSpPr>
              <p:cNvPr id="7" name="TextBox 6"/>
              <p:cNvSpPr txBox="1">
                <a:spLocks noRot="1" noChangeAspect="1" noMove="1" noResize="1" noEditPoints="1" noAdjustHandles="1" noChangeArrowheads="1" noChangeShapeType="1" noTextEdit="1"/>
              </p:cNvSpPr>
              <p:nvPr/>
            </p:nvSpPr>
            <p:spPr>
              <a:xfrm>
                <a:off x="208261" y="4232366"/>
                <a:ext cx="11576182" cy="400110"/>
              </a:xfrm>
              <a:prstGeom prst="rect">
                <a:avLst/>
              </a:prstGeom>
              <a:blipFill rotWithShape="0">
                <a:blip r:embed="rId4"/>
                <a:stretch>
                  <a:fillRect l="-527" t="-116667" b="-177273"/>
                </a:stretch>
              </a:blipFill>
            </p:spPr>
            <p:txBody>
              <a:bodyPr/>
              <a:lstStyle/>
              <a:p>
                <a:r>
                  <a:rPr lang="ru-RU">
                    <a:noFill/>
                  </a:rPr>
                  <a:t> </a:t>
                </a:r>
              </a:p>
            </p:txBody>
          </p:sp>
        </mc:Fallback>
      </mc:AlternateContent>
    </p:spTree>
    <p:extLst>
      <p:ext uri="{BB962C8B-B14F-4D97-AF65-F5344CB8AC3E}">
        <p14:creationId xmlns:p14="http://schemas.microsoft.com/office/powerpoint/2010/main" val="1177329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461554"/>
          </a:xfrm>
          <a:solidFill>
            <a:schemeClr val="accent4">
              <a:lumMod val="20000"/>
              <a:lumOff val="80000"/>
            </a:schemeClr>
          </a:solidFill>
        </p:spPr>
        <p:txBody>
          <a:bodyPr>
            <a:normAutofit fontScale="90000"/>
          </a:bodyPr>
          <a:lstStyle/>
          <a:p>
            <a:pPr algn="ctr"/>
            <a:r>
              <a:rPr lang="en-US" smtClean="0">
                <a:solidFill>
                  <a:srgbClr val="7030A0"/>
                </a:solidFill>
              </a:rPr>
              <a:t>Beam depolarization in vicinity of intrinsic resonance</a:t>
            </a:r>
            <a:endParaRPr lang="ru-RU">
              <a:solidFill>
                <a:srgbClr val="7030A0"/>
              </a:solidFill>
            </a:endParaRPr>
          </a:p>
        </p:txBody>
      </p:sp>
      <p:sp>
        <p:nvSpPr>
          <p:cNvPr id="7" name="TextBox 6"/>
          <p:cNvSpPr txBox="1"/>
          <p:nvPr/>
        </p:nvSpPr>
        <p:spPr>
          <a:xfrm>
            <a:off x="169445" y="687977"/>
            <a:ext cx="11853110" cy="5693866"/>
          </a:xfrm>
          <a:prstGeom prst="rect">
            <a:avLst/>
          </a:prstGeom>
          <a:noFill/>
        </p:spPr>
        <p:txBody>
          <a:bodyPr wrap="square" rtlCol="0">
            <a:spAutoFit/>
          </a:bodyPr>
          <a:lstStyle/>
          <a:p>
            <a:r>
              <a:rPr lang="en-US" sz="2800" smtClean="0">
                <a:solidFill>
                  <a:srgbClr val="7030A0"/>
                </a:solidFill>
              </a:rPr>
              <a:t>One can raise the question:  can we use the large values of F3  staying very close to a resonance and benefit from this for the depolarizer’s power?  Or we are forced to detune much further away from it to reduce the depolarization effect from the vertical oscillations?</a:t>
            </a:r>
          </a:p>
          <a:p>
            <a:endParaRPr lang="en-US" sz="2800">
              <a:solidFill>
                <a:srgbClr val="7030A0"/>
              </a:solidFill>
            </a:endParaRPr>
          </a:p>
          <a:p>
            <a:r>
              <a:rPr lang="en-US" sz="2800" smtClean="0">
                <a:solidFill>
                  <a:srgbClr val="7030A0"/>
                </a:solidFill>
              </a:rPr>
              <a:t>Code ASPIRRIN (V.Ptitsyn, update by S.R.Mane and A.Otboev) calculates not only F3, but also the averaged over the vertical emittance the resonances strenghs. Based on these calculations we normalize the vertical oscillation amplitude on this resonance harmonic value and then do spin tracking introducing a short depolarizer, which rotate spin proportionally to a particle vertical coordinate or angle in its location. Our algorithm takes into account an excitation and damping of both degrees of freedom: the energy and the vertical coordinate deviations. This is 2d tracking with random jumps every turn.</a:t>
            </a:r>
            <a:endParaRPr lang="ru-RU" sz="2800">
              <a:solidFill>
                <a:srgbClr val="7030A0"/>
              </a:solidFill>
            </a:endParaRPr>
          </a:p>
        </p:txBody>
      </p:sp>
    </p:spTree>
    <p:extLst>
      <p:ext uri="{BB962C8B-B14F-4D97-AF65-F5344CB8AC3E}">
        <p14:creationId xmlns:p14="http://schemas.microsoft.com/office/powerpoint/2010/main" val="310864840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4226</TotalTime>
  <Words>438</Words>
  <Application>Microsoft Office PowerPoint</Application>
  <PresentationFormat>Широкоэкранный</PresentationFormat>
  <Paragraphs>67</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Calibri</vt:lpstr>
      <vt:lpstr>Calibri Light</vt:lpstr>
      <vt:lpstr>Cambria Math</vt:lpstr>
      <vt:lpstr>Тема Office</vt:lpstr>
      <vt:lpstr>Intrinsic Resonances in FCC-ee Ivan Koop and Alexei Otboev  BINP, 630090 Novosibirsk</vt:lpstr>
      <vt:lpstr>Outline</vt:lpstr>
      <vt:lpstr>Spin-orbit Response Function along a Ring</vt:lpstr>
      <vt:lpstr>Relation between F_3 and F_nu. </vt:lpstr>
      <vt:lpstr>Maximal F3 module energy dependence</vt:lpstr>
      <vt:lpstr>Intrinsic Spin Resonances structure at Z</vt:lpstr>
      <vt:lpstr>Spin Resonances structure at W energy range</vt:lpstr>
      <vt:lpstr>Spin tune dependence of |F3|</vt:lpstr>
      <vt:lpstr>Beam depolarization in vicinity of intrinsic resonance</vt:lpstr>
      <vt:lpstr>Beam depolarization by the intrinsic spin resonance at Z </vt:lpstr>
      <vt:lpstr>Beam depolarization by the intrinsic spin resonance at W </vt:lpstr>
      <vt:lpstr>CONCLUSION</vt:lpstr>
    </vt:vector>
  </TitlesOfParts>
  <Company>BINP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Depolarizer Considerations Ivan Koop, BINP, 630090 Novosibirsk</dc:title>
  <dc:creator>Ivan</dc:creator>
  <cp:lastModifiedBy>Ivan</cp:lastModifiedBy>
  <cp:revision>75</cp:revision>
  <dcterms:created xsi:type="dcterms:W3CDTF">2022-12-11T06:55:05Z</dcterms:created>
  <dcterms:modified xsi:type="dcterms:W3CDTF">2022-12-15T13:40:32Z</dcterms:modified>
</cp:coreProperties>
</file>