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88" r:id="rId3"/>
    <p:sldId id="290" r:id="rId4"/>
    <p:sldId id="299" r:id="rId5"/>
    <p:sldId id="291" r:id="rId6"/>
    <p:sldId id="292" r:id="rId7"/>
    <p:sldId id="293" r:id="rId8"/>
    <p:sldId id="300" r:id="rId9"/>
    <p:sldId id="301" r:id="rId10"/>
    <p:sldId id="296" r:id="rId11"/>
    <p:sldId id="302" r:id="rId12"/>
    <p:sldId id="294" r:id="rId13"/>
    <p:sldId id="297" r:id="rId14"/>
    <p:sldId id="298" r:id="rId15"/>
    <p:sldId id="295" r:id="rId16"/>
    <p:sldId id="303" r:id="rId17"/>
    <p:sldId id="28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81"/>
    <p:restoredTop sz="96197"/>
  </p:normalViewPr>
  <p:slideViewPr>
    <p:cSldViewPr snapToGrid="0" snapToObjects="1">
      <p:cViewPr>
        <p:scale>
          <a:sx n="67" d="100"/>
          <a:sy n="67" d="100"/>
        </p:scale>
        <p:origin x="1528" y="1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93CD41-BF9D-144D-9154-4445936D93F7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784A26-DE46-CA45-96D3-7E2CC89A479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A0D557-C036-3144-8D89-C3B93AF2838E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BB62827-D939-E345-A850-CDECA957A192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CF91437-29C4-134F-99E2-6686848A69BF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32D45AE-A33B-7E47-AC0D-8BFB27E469FE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AD27ADB-FFC7-ED43-83F4-EF9D8C8591F7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345F6C5-B859-1640-A5B2-25561521559E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60479-B47B-9743-84AF-F9D7B56D2E2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E86-FA29-AD4D-9ECD-438BEEC44665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4842-E4D2-544D-8C65-5929C0A75C6D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C2F6-400E-E844-8BE5-612A267F5C0E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BAE0-D63B-0444-9EF9-063F2F14DF48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07C74-906A-7348-B10F-ADCA9505F26C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FB595-0FB6-8743-9745-DF8F8AA20760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96E2-4141-CD42-99CB-1226DE5EA4DE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7476-AD19-DD4F-A8BB-A7891C62F994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3AA4B10-01E9-BB46-823D-A0ABDC306FE8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Benno List | Sustainability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jclepro.2022.131834" TargetMode="External"/><Relationship Id="rId2" Type="http://schemas.openxmlformats.org/officeDocument/2006/relationships/hyperlink" Target="https://doi.org/10.1371/journal.pone.0101298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ildingenclosureonline.com/blogs/14-the-be-blog/post/89547-lca-stages-matter-when-tracking-embodied-carbo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doi.org/10.1016/j.tust.2020.10370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CO2 Footprint of the CLIC Main </a:t>
            </a:r>
            <a:r>
              <a:rPr lang="en-US" dirty="0" err="1"/>
              <a:t>Linac</a:t>
            </a:r>
            <a:br>
              <a:rPr lang="en-US" dirty="0"/>
            </a:br>
            <a:r>
              <a:rPr lang="en-US" dirty="0"/>
              <a:t>A very first look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Benno List</a:t>
            </a:r>
          </a:p>
          <a:p>
            <a:pPr algn="l"/>
            <a:r>
              <a:rPr lang="en-US" sz="1800" dirty="0"/>
              <a:t>CLIC Module Meeting 18.1.2023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662C9-EF64-5DFD-2024-45F3552EE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Evaluating the GWP of the Accelerator:</a:t>
            </a:r>
            <a:br>
              <a:rPr lang="en-GB" dirty="0"/>
            </a:br>
            <a:r>
              <a:rPr lang="en-GB" dirty="0"/>
              <a:t>The T0 Two Beam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5203E-18E1-A1FB-F460-EA71E502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699590"/>
            <a:ext cx="6370500" cy="450118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For Accelerator: Start with Two Beam Module</a:t>
            </a:r>
          </a:p>
          <a:p>
            <a:pPr>
              <a:spcBef>
                <a:spcPts val="600"/>
              </a:spcBef>
            </a:pPr>
            <a:r>
              <a:rPr lang="en-GB" dirty="0"/>
              <a:t>Attempt a bottom-up calculation of total material budget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Decompose system to level of individually manufactured pieces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Collect info on 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Material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Mass (net and gross = net + scrap)</a:t>
            </a:r>
          </a:p>
          <a:p>
            <a:pPr marL="66675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Manufacturing method (machining/turning, welding, extruding, casting) -&gt; input to scrap estimate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From material, estimate LCA quantities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2792A219-C0A4-BC62-B1DD-91910D3E37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35422" t="2943"/>
          <a:stretch/>
        </p:blipFill>
        <p:spPr>
          <a:xfrm>
            <a:off x="7080996" y="1890971"/>
            <a:ext cx="4703017" cy="34861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57A0B-C12C-FF2B-BCBF-8C5E191F7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139AA-E590-EE83-7D5F-C077D7E43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A4D83-3392-577A-B8A1-B5B934AB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5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47477-466A-EC0F-1529-A43AB6B46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Creating the MBOM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E8D1A-F8C4-E32A-517A-7C9B64F91E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MBOM: Manufacturing BOM</a:t>
            </a:r>
            <a:br>
              <a:rPr lang="en-GB" dirty="0"/>
            </a:br>
            <a:r>
              <a:rPr lang="en-GB" dirty="0"/>
              <a:t>-&gt; hierarchical product structure,</a:t>
            </a:r>
            <a:br>
              <a:rPr lang="en-GB" dirty="0"/>
            </a:br>
            <a:r>
              <a:rPr lang="en-GB" dirty="0"/>
              <a:t>focus on manufacturing / mounting,</a:t>
            </a:r>
            <a:br>
              <a:rPr lang="en-GB" dirty="0"/>
            </a:br>
            <a:r>
              <a:rPr lang="en-GB" dirty="0"/>
              <a:t>and project organisation / responsibilities, i.e. work packages (magnet, RF, vacuum…)</a:t>
            </a:r>
          </a:p>
          <a:p>
            <a:r>
              <a:rPr lang="en-GB" dirty="0"/>
              <a:t>Starting Point: CAD Model structure, i.e.</a:t>
            </a:r>
            <a:br>
              <a:rPr lang="en-GB" dirty="0"/>
            </a:br>
            <a:r>
              <a:rPr lang="en-GB" dirty="0"/>
              <a:t>EBOM (Engineering BOM)</a:t>
            </a:r>
          </a:p>
          <a:p>
            <a:endParaRPr lang="en-GB" dirty="0"/>
          </a:p>
        </p:txBody>
      </p:sp>
      <p:pic>
        <p:nvPicPr>
          <p:cNvPr id="9" name="Content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12A06E79-DDC6-6932-AD8B-0E25A382C5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512654"/>
            <a:ext cx="5611813" cy="276773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CD2E4-66BB-E952-ABDE-6A94314E7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18.01.23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2EC2D-F576-75C9-4759-B4B511F54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44262-4ACD-8D37-71B3-846D181E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13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7B6025A-4876-7A5A-6E97-6800993D6C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3121" y="1592263"/>
            <a:ext cx="10865758" cy="460851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F3A08A9A-29F7-15AA-E577-9DB0E7093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T0 Module Data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A34C14-C138-01DA-BE53-FDDD9FE0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41D5B-EAB4-D5AC-1052-308087E10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407C3-A09C-1276-6B89-FE1721AD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3B935E-3E5C-B924-35D4-24DF83124936}"/>
              </a:ext>
            </a:extLst>
          </p:cNvPr>
          <p:cNvSpPr txBox="1"/>
          <p:nvPr/>
        </p:nvSpPr>
        <p:spPr>
          <a:xfrm>
            <a:off x="3876806" y="4847338"/>
            <a:ext cx="5904434" cy="138499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6 Level deep MBOM (Manufacturing BOM)</a:t>
            </a:r>
          </a:p>
          <a:p>
            <a:pPr algn="l"/>
            <a:r>
              <a:rPr lang="en-GB" dirty="0"/>
              <a:t>Based on CAD model (not identical)</a:t>
            </a:r>
          </a:p>
          <a:p>
            <a:pPr algn="l"/>
            <a:r>
              <a:rPr lang="en-GB" dirty="0"/>
              <a:t>114 lines</a:t>
            </a:r>
          </a:p>
          <a:p>
            <a:pPr algn="l"/>
            <a:r>
              <a:rPr lang="en-GB" dirty="0"/>
              <a:t>Includes multiplicity, mass, material as far as available</a:t>
            </a:r>
          </a:p>
          <a:p>
            <a:pPr algn="l"/>
            <a:r>
              <a:rPr lang="en-GB" dirty="0"/>
              <a:t>Linkage to overall CLIC PBS where I could identify it</a:t>
            </a:r>
          </a:p>
        </p:txBody>
      </p:sp>
    </p:spTree>
    <p:extLst>
      <p:ext uri="{BB962C8B-B14F-4D97-AF65-F5344CB8AC3E}">
        <p14:creationId xmlns:p14="http://schemas.microsoft.com/office/powerpoint/2010/main" val="3483095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090FE8DC-4210-8FE6-2609-3E5A3C328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9511"/>
          <a:stretch/>
        </p:blipFill>
        <p:spPr>
          <a:xfrm>
            <a:off x="275787" y="423697"/>
            <a:ext cx="10404526" cy="583602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4D0D771-6868-2797-F2B1-229251F37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951" y="423697"/>
            <a:ext cx="5207848" cy="1065742"/>
          </a:xfrm>
        </p:spPr>
        <p:txBody>
          <a:bodyPr/>
          <a:lstStyle/>
          <a:p>
            <a:r>
              <a:rPr lang="en-GB" dirty="0"/>
              <a:t>MBOM Graphical 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7CB15-660F-C18E-3387-0665E639A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BAE0-D63B-0444-9EF9-063F2F14DF48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19EAA-0F3B-CE5F-0A2B-47C3F352D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279B0-6AAE-DDA2-C768-F469E1937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95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80D4B7C-FACA-D426-350B-26C6D26293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6812419"/>
              </p:ext>
            </p:extLst>
          </p:nvPr>
        </p:nvGraphicFramePr>
        <p:xfrm>
          <a:off x="407988" y="1592263"/>
          <a:ext cx="11422995" cy="432752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700842">
                  <a:extLst>
                    <a:ext uri="{9D8B030D-6E8A-4147-A177-3AD203B41FA5}">
                      <a16:colId xmlns:a16="http://schemas.microsoft.com/office/drawing/2014/main" val="132025925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594078814"/>
                    </a:ext>
                  </a:extLst>
                </a:gridCol>
                <a:gridCol w="1191986">
                  <a:extLst>
                    <a:ext uri="{9D8B030D-6E8A-4147-A177-3AD203B41FA5}">
                      <a16:colId xmlns:a16="http://schemas.microsoft.com/office/drawing/2014/main" val="1298016765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768060215"/>
                    </a:ext>
                  </a:extLst>
                </a:gridCol>
                <a:gridCol w="1289957">
                  <a:extLst>
                    <a:ext uri="{9D8B030D-6E8A-4147-A177-3AD203B41FA5}">
                      <a16:colId xmlns:a16="http://schemas.microsoft.com/office/drawing/2014/main" val="102670562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58992107"/>
                    </a:ext>
                  </a:extLst>
                </a:gridCol>
                <a:gridCol w="1121453">
                  <a:extLst>
                    <a:ext uri="{9D8B030D-6E8A-4147-A177-3AD203B41FA5}">
                      <a16:colId xmlns:a16="http://schemas.microsoft.com/office/drawing/2014/main" val="2650904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DE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Copper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Stainless </a:t>
                      </a:r>
                      <a:b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Steel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Mild St</a:t>
                      </a:r>
                    </a:p>
                    <a:p>
                      <a:pPr algn="l" fontAlgn="b"/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Titan</a:t>
                      </a:r>
                    </a:p>
                    <a:p>
                      <a:pPr algn="l" fontAlgn="b"/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Alum</a:t>
                      </a:r>
                    </a:p>
                    <a:p>
                      <a:pPr algn="l" fontAlgn="b"/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273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 Beam Module &amp; WG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8651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 Drive Beam Assembly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5096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mass (kg)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3764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GWP/kg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191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 Beam Module &amp; WG: GWP (kg CO2-eq)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9298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T0 Drive Beam Assembly: GWP (kg CO2-eq)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1552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GWP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(kg CO2-eq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4973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scarp mass estimate (kg)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DE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6598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scrap GWP (kg CO2-eq) (at 50%)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709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GWP with scrap (kg CO2-eq)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D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566223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FF869BC-77D5-8252-1D66-70A6E531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for a T0 Module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D5539-4681-F7E1-DA09-8D68F0A94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BAE0-D63B-0444-9EF9-063F2F14DF48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92ADC-615A-9B50-B5C0-A93FAF13F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75032-111F-6AE6-7769-F11EC0118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49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FBB6F22-306C-CB22-E09F-3265825DE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Breakdown according to Material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10CA1A-9981-3889-E8B6-EDDD03F607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“Mild Steel”: Mostly Support System</a:t>
            </a:r>
          </a:p>
          <a:p>
            <a:r>
              <a:rPr lang="en-GB" dirty="0"/>
              <a:t>Conclusion here:</a:t>
            </a:r>
          </a:p>
          <a:p>
            <a:r>
              <a:rPr lang="en-GB" dirty="0"/>
              <a:t>Supports have a large impact on CO2 just from the sheer mass</a:t>
            </a:r>
            <a:br>
              <a:rPr lang="en-GB" dirty="0"/>
            </a:br>
            <a:r>
              <a:rPr lang="en-GB" dirty="0"/>
              <a:t>-&gt; a good place to start</a:t>
            </a:r>
          </a:p>
          <a:p>
            <a:r>
              <a:rPr lang="en-GB" dirty="0"/>
              <a:t>For large scale production:</a:t>
            </a:r>
          </a:p>
          <a:p>
            <a:r>
              <a:rPr lang="en-GB" dirty="0"/>
              <a:t>Cast iron may be interesting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Reduced material carbon footprint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Less scrap, less machining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B2809EA-4832-F675-443F-23565AF01F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82245" y="1592263"/>
            <a:ext cx="4591723" cy="46085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664EF-AC87-812A-1BF4-512066DB2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BAE0-D63B-0444-9EF9-063F2F14DF48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74872-2139-E999-098B-6A415D5ED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9AFAB-2977-3287-877E-16A29F8C9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64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F168F-097D-FB00-6DF6-1BA2983D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BB0D5-6825-A07C-F832-74154D8774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Tunnel (per 2.01m module):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12 t CO2-eq for two-beam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42t CO2-eq for klystron</a:t>
            </a:r>
          </a:p>
          <a:p>
            <a:pPr>
              <a:spcBef>
                <a:spcPts val="600"/>
              </a:spcBef>
            </a:pPr>
            <a:r>
              <a:rPr lang="en-GB" dirty="0"/>
              <a:t>Accelerator (T0 module)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5 t CO2-eq for two-beam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ACA05-C19C-9DFE-D101-2073C6A279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A lot of things missing: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Transport, fabrication, installation stages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Tunnel infrastructure (heating/ventilation, cooling pipes, cable trays)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Magnet cables, power supplies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Magnets for T1-T4 modules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C1288-E875-9EFF-6739-83C3215DC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18.01.23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734E3-A5D0-99EF-E0C4-A9459010A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6139A3-3CB9-F669-643A-F01910096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8CD053-42D8-561D-0C5B-899EB167DC81}"/>
              </a:ext>
            </a:extLst>
          </p:cNvPr>
          <p:cNvSpPr txBox="1"/>
          <p:nvPr/>
        </p:nvSpPr>
        <p:spPr>
          <a:xfrm>
            <a:off x="1608865" y="4088922"/>
            <a:ext cx="9839308" cy="1823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  <a:spcAft>
                <a:spcPts val="300"/>
              </a:spcAft>
            </a:pPr>
            <a:r>
              <a:rPr lang="en-GB" sz="2400" b="1" dirty="0"/>
              <a:t>Conclusion so far:</a:t>
            </a:r>
          </a:p>
          <a:p>
            <a:pPr marL="285750" indent="-285750" algn="l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Civil engineering (tunnel) is dominant </a:t>
            </a:r>
            <a:r>
              <a:rPr lang="en-GB" sz="2400" b="1" dirty="0" err="1"/>
              <a:t>so,urce</a:t>
            </a:r>
            <a:r>
              <a:rPr lang="en-GB" sz="2400" b="1" dirty="0"/>
              <a:t> of CO2</a:t>
            </a:r>
          </a:p>
          <a:p>
            <a:pPr marL="285750" indent="-285750" algn="l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Accelerator non-negligible, even in absence of large magnets</a:t>
            </a:r>
          </a:p>
          <a:p>
            <a:pPr marL="285750" indent="-285750" algn="l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Accelerator supports are more important that RF structures</a:t>
            </a:r>
          </a:p>
        </p:txBody>
      </p:sp>
    </p:spTree>
    <p:extLst>
      <p:ext uri="{BB962C8B-B14F-4D97-AF65-F5344CB8AC3E}">
        <p14:creationId xmlns:p14="http://schemas.microsoft.com/office/powerpoint/2010/main" val="262108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49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FBD44-1FAB-70B3-4154-92A84122B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91C87-C957-F512-D150-A7CC7DE318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055348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Ultimate Goal: Quantify the environmental impact of a whole accelerator project, i.e., CLIC</a:t>
            </a:r>
          </a:p>
          <a:p>
            <a:pPr>
              <a:spcBef>
                <a:spcPts val="600"/>
              </a:spcBef>
            </a:pPr>
            <a:r>
              <a:rPr lang="en-GB" dirty="0"/>
              <a:t>Accepted method: </a:t>
            </a:r>
            <a:br>
              <a:rPr lang="en-GB" dirty="0"/>
            </a:br>
            <a:r>
              <a:rPr lang="en-GB" dirty="0"/>
              <a:t>LCA = Life Cycle Assessment</a:t>
            </a:r>
          </a:p>
          <a:p>
            <a:pPr>
              <a:spcBef>
                <a:spcPts val="600"/>
              </a:spcBef>
            </a:pPr>
            <a:r>
              <a:rPr lang="en-GB" dirty="0"/>
              <a:t>Define Scope: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System Boundaries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Lifecycle Stages</a:t>
            </a:r>
          </a:p>
          <a:p>
            <a:pPr>
              <a:spcBef>
                <a:spcPts val="600"/>
              </a:spcBef>
            </a:pPr>
            <a:r>
              <a:rPr lang="en-GB" dirty="0"/>
              <a:t>As a starting point: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consider a subsystem (Main </a:t>
            </a:r>
            <a:r>
              <a:rPr lang="en-GB" dirty="0" err="1"/>
              <a:t>Linac</a:t>
            </a:r>
            <a:r>
              <a:rPr lang="en-GB" dirty="0"/>
              <a:t>), focus on tunnel and accelerator components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Consider Production (A) stage, focus on raw materials (A1)</a:t>
            </a:r>
          </a:p>
          <a:p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45D3867-7611-810F-A000-CFE6BFD27C3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 r="6627"/>
          <a:stretch/>
        </p:blipFill>
        <p:spPr bwMode="auto">
          <a:xfrm>
            <a:off x="6754469" y="1422554"/>
            <a:ext cx="5029543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16762-24FE-3BF8-A44C-2F2510753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Materials and their Carbon Footprint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BB05836-67AB-EA4F-CD99-41B9237646C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32213934"/>
              </p:ext>
            </p:extLst>
          </p:nvPr>
        </p:nvGraphicFramePr>
        <p:xfrm>
          <a:off x="407988" y="1592263"/>
          <a:ext cx="5616573" cy="3876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72191">
                  <a:extLst>
                    <a:ext uri="{9D8B030D-6E8A-4147-A177-3AD203B41FA5}">
                      <a16:colId xmlns:a16="http://schemas.microsoft.com/office/drawing/2014/main" val="646578492"/>
                    </a:ext>
                  </a:extLst>
                </a:gridCol>
                <a:gridCol w="1872191">
                  <a:extLst>
                    <a:ext uri="{9D8B030D-6E8A-4147-A177-3AD203B41FA5}">
                      <a16:colId xmlns:a16="http://schemas.microsoft.com/office/drawing/2014/main" val="2790009533"/>
                    </a:ext>
                  </a:extLst>
                </a:gridCol>
                <a:gridCol w="1872191">
                  <a:extLst>
                    <a:ext uri="{9D8B030D-6E8A-4147-A177-3AD203B41FA5}">
                      <a16:colId xmlns:a16="http://schemas.microsoft.com/office/drawing/2014/main" val="25307396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Density (g/cm3)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GWP (kg CO2-eq/kg)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824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1.0 [3]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977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Concrete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 [3]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19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Mild 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45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Stainless Steel (18%Cr, 10%Ni)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3.7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344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46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Aluminium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8.2 [2]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748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Titanium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8.1 [2]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886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Silicon Carbide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22283"/>
                  </a:ext>
                </a:extLst>
              </a:tr>
            </a:tbl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B52D2-36A2-D9F1-4360-B64000E70FA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GB" sz="1600" b="0" dirty="0" err="1"/>
              <a:t>Eurofer</a:t>
            </a:r>
            <a:r>
              <a:rPr lang="en-GB" sz="1600" b="0" dirty="0"/>
              <a:t> LCI for 316 cold rolled coil steel</a:t>
            </a:r>
          </a:p>
          <a:p>
            <a:pPr marL="342900" indent="-342900">
              <a:buAutoNum type="arabicPeriod"/>
            </a:pPr>
            <a:r>
              <a:rPr lang="en-GB" sz="1600" b="0" dirty="0" err="1"/>
              <a:t>Nuss</a:t>
            </a:r>
            <a:r>
              <a:rPr lang="en-GB" sz="1600" b="0" dirty="0"/>
              <a:t> and M. J. </a:t>
            </a:r>
            <a:r>
              <a:rPr lang="en-GB" sz="1600" b="0" dirty="0" err="1"/>
              <a:t>Eckelman</a:t>
            </a:r>
            <a:r>
              <a:rPr lang="en-GB" sz="1600" b="0" dirty="0"/>
              <a:t>, </a:t>
            </a:r>
            <a:r>
              <a:rPr lang="en-GB" sz="1600" b="0" dirty="0" err="1"/>
              <a:t>PLoS</a:t>
            </a:r>
            <a:r>
              <a:rPr lang="en-GB" sz="1600" b="0" dirty="0"/>
              <a:t> ONE 9 (2014) e101298. </a:t>
            </a:r>
            <a:r>
              <a:rPr lang="en-GB" sz="1600" b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DOI:10.1371/journal.pone.0101298</a:t>
            </a:r>
            <a:r>
              <a:rPr lang="en-GB" sz="1600" b="0" dirty="0"/>
              <a:t>. CC-BY</a:t>
            </a:r>
          </a:p>
          <a:p>
            <a:pPr marL="342900" indent="-342900">
              <a:buFont typeface="Arial"/>
              <a:buAutoNum type="arabicPeriod"/>
            </a:pPr>
            <a:r>
              <a:rPr lang="en-GB" sz="1600" b="0" dirty="0"/>
              <a:t>T. </a:t>
            </a:r>
            <a:r>
              <a:rPr lang="en-GB" sz="1600" b="0" dirty="0" err="1"/>
              <a:t>Hottle</a:t>
            </a:r>
            <a:r>
              <a:rPr lang="en-GB" sz="1600" b="0" dirty="0"/>
              <a:t> et al., </a:t>
            </a:r>
            <a:r>
              <a:rPr lang="en-GB" sz="1600" b="0" i="1" dirty="0"/>
              <a:t>Environmental life-cycle assessment of concrete produced in the United States</a:t>
            </a:r>
            <a:r>
              <a:rPr lang="en-GB" sz="1600" b="0" dirty="0"/>
              <a:t>, J  Cleaner Prod. 363 (2022) 131834, </a:t>
            </a:r>
            <a:r>
              <a:rPr lang="en-GB" sz="1600" b="0" dirty="0">
                <a:hlinkClick r:id="rId3"/>
              </a:rPr>
              <a:t>DOI:10.1016/j.jclepro.2022.131834</a:t>
            </a:r>
            <a:endParaRPr lang="en-GB" sz="1600" b="0" dirty="0"/>
          </a:p>
          <a:p>
            <a:r>
              <a:rPr lang="en-GB" sz="1600" dirty="0"/>
              <a:t>Notes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b="0" dirty="0"/>
              <a:t>GWP: Global Warming Potential (over 100 years), expressed in kg CO2 </a:t>
            </a:r>
            <a:r>
              <a:rPr lang="en-GB" sz="1600" b="0" dirty="0" err="1"/>
              <a:t>eqivalent</a:t>
            </a:r>
            <a:endParaRPr lang="en-GB" sz="1600" b="0" dirty="0"/>
          </a:p>
          <a:p>
            <a:pPr marL="457200" indent="-457200">
              <a:buFont typeface="+mj-lt"/>
              <a:buAutoNum type="arabicPeriod"/>
            </a:pPr>
            <a:r>
              <a:rPr lang="en-GB" sz="1600" b="0" dirty="0"/>
              <a:t>All numbers for GWP vary by factors of 2 or more, depending on country of origin, production method, energy mix, transport ways etc</a:t>
            </a:r>
            <a:endParaRPr lang="en-GB" b="0" dirty="0"/>
          </a:p>
          <a:p>
            <a:endParaRPr lang="en-GB" sz="1600" b="0" dirty="0"/>
          </a:p>
          <a:p>
            <a:pPr marL="342900" indent="-342900">
              <a:buAutoNum type="arabicPeriod"/>
            </a:pPr>
            <a:endParaRPr lang="en-GB" sz="1600" b="0" dirty="0"/>
          </a:p>
          <a:p>
            <a:pPr marL="342900" indent="-342900">
              <a:buAutoNum type="arabicPeriod"/>
            </a:pPr>
            <a:endParaRPr lang="en-GB" sz="1600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DC378-CDEE-01BD-5B9C-544D4666C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F3ADE-25CF-40E7-2A01-E22D26AEE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DF2140-206D-E8CD-AD0F-90FF33CE2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2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DABBD-7121-278A-330E-1477220317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Tunnel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F7601-6B58-4EB7-D114-8D3DA5953F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3D32C-ADFF-0BED-D7D3-8B151A34D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4842-E4D2-544D-8C65-5929C0A75C6D}" type="datetime1">
              <a:rPr lang="de-DE" smtClean="0"/>
              <a:t>18.01.23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903C8-7A88-DC1C-18D8-534CE6319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1634A-B85B-443B-BE93-2D86F49C5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5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C1B0E647-E53E-E660-C189-04C0EDAFDE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67440" y="1016404"/>
            <a:ext cx="5611813" cy="4067622"/>
          </a:xfrm>
          <a:prstGeom prst="rect">
            <a:avLst/>
          </a:prstGeo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3E924DE4-93E8-02AA-59B1-D865393DBC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3226" y="1016404"/>
            <a:ext cx="5616575" cy="41440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BFBD07-A499-664A-6DE1-B48B007AE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Tunnel Cross Sections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8920B3-C032-F553-E7C4-920C8A08D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FFAC8-5291-C630-12ED-9C459772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1A9A1-9723-1F19-1C5C-120DAEFC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CFFC17-5CCC-9A62-4E14-439BF0E5D079}"/>
              </a:ext>
            </a:extLst>
          </p:cNvPr>
          <p:cNvSpPr txBox="1"/>
          <p:nvPr/>
        </p:nvSpPr>
        <p:spPr>
          <a:xfrm>
            <a:off x="618563" y="4998725"/>
            <a:ext cx="540599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CLIC tunnel (drive beam option), 5.6m diameter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My estimate: 12.4m</a:t>
            </a:r>
            <a:r>
              <a:rPr lang="en-GB" baseline="30000" dirty="0"/>
              <a:t>2</a:t>
            </a:r>
            <a:r>
              <a:rPr lang="en-GB" dirty="0"/>
              <a:t> concrete</a:t>
            </a:r>
            <a:br>
              <a:rPr lang="en-GB" dirty="0"/>
            </a:br>
            <a:r>
              <a:rPr lang="en-GB" dirty="0"/>
              <a:t>-&gt; 31t/m concrete</a:t>
            </a:r>
            <a:br>
              <a:rPr lang="en-GB" dirty="0"/>
            </a:b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8B6C4C-881C-3C0D-046E-0BC3B95F03E9}"/>
              </a:ext>
            </a:extLst>
          </p:cNvPr>
          <p:cNvSpPr txBox="1"/>
          <p:nvPr/>
        </p:nvSpPr>
        <p:spPr>
          <a:xfrm>
            <a:off x="6741458" y="5026521"/>
            <a:ext cx="540599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CLIC tunnel (klystron option), 10m diameter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My estimate: 44.8m</a:t>
            </a:r>
            <a:r>
              <a:rPr lang="en-GB" baseline="30000" dirty="0"/>
              <a:t>2</a:t>
            </a:r>
            <a:r>
              <a:rPr lang="en-GB" dirty="0"/>
              <a:t> concrete</a:t>
            </a:r>
            <a:br>
              <a:rPr lang="en-GB" dirty="0"/>
            </a:br>
            <a:r>
              <a:rPr lang="en-GB" dirty="0"/>
              <a:t>-&gt; 112t/m concrete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645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0655B-3F23-D7AA-4141-D92FF9F88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Tunnel GWP (CO2 Impact) from Materials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30A3A7A-CA39-F2E3-21EC-E1D2C34D97C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6519593"/>
              </p:ext>
            </p:extLst>
          </p:nvPr>
        </p:nvGraphicFramePr>
        <p:xfrm>
          <a:off x="407988" y="1592263"/>
          <a:ext cx="5616573" cy="445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262138">
                  <a:extLst>
                    <a:ext uri="{9D8B030D-6E8A-4147-A177-3AD203B41FA5}">
                      <a16:colId xmlns:a16="http://schemas.microsoft.com/office/drawing/2014/main" val="4188955702"/>
                    </a:ext>
                  </a:extLst>
                </a:gridCol>
                <a:gridCol w="1227551">
                  <a:extLst>
                    <a:ext uri="{9D8B030D-6E8A-4147-A177-3AD203B41FA5}">
                      <a16:colId xmlns:a16="http://schemas.microsoft.com/office/drawing/2014/main" val="2375325781"/>
                    </a:ext>
                  </a:extLst>
                </a:gridCol>
                <a:gridCol w="1126884">
                  <a:extLst>
                    <a:ext uri="{9D8B030D-6E8A-4147-A177-3AD203B41FA5}">
                      <a16:colId xmlns:a16="http://schemas.microsoft.com/office/drawing/2014/main" val="251745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Klys</a:t>
                      </a:r>
                      <a:r>
                        <a:rPr lang="en-GB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312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Inner Diameter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518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Tunnel Cross Section [m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247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Lining / Grouting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 /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 / 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226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Concrete Area [m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381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Lining&amp;Floor</a:t>
                      </a:r>
                      <a:r>
                        <a:rPr lang="en-GB" dirty="0"/>
                        <a:t> Area [m</a:t>
                      </a:r>
                      <a:r>
                        <a:rPr lang="en-GB" baseline="30000" dirty="0"/>
                        <a:t>2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575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Concrete per m [t/m]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671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Steel per m [t/m]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93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Concrete GWP [t CO2-eq/m]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47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Steel GWP [t CO2-eq/m]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186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Material GWP [t CO2-eq/m]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16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Total GWP (25% overhead)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962640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0720A-EA2F-0B7C-DFCE-E53D9B7CF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866C2-6986-D0FB-C906-0D50A531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F4D33-A2A4-A9FF-BABD-4FC73527B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60D7849-8907-88A4-7955-3059D8F07D0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" r="6627"/>
          <a:stretch/>
        </p:blipFill>
        <p:spPr bwMode="auto">
          <a:xfrm>
            <a:off x="6418630" y="1822450"/>
            <a:ext cx="5029543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A99D36-1621-EC4A-9DD8-EB2F8BDC61A2}"/>
              </a:ext>
            </a:extLst>
          </p:cNvPr>
          <p:cNvSpPr txBox="1"/>
          <p:nvPr/>
        </p:nvSpPr>
        <p:spPr>
          <a:xfrm rot="16200000">
            <a:off x="10044795" y="2983899"/>
            <a:ext cx="3271729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700" dirty="0">
                <a:hlinkClick r:id="rId3"/>
              </a:rPr>
              <a:t>https://browningday.com/news/lca-stages-matter-when-tracking-embodied-carbon/</a:t>
            </a:r>
          </a:p>
          <a:p>
            <a:pPr algn="l"/>
            <a:r>
              <a:rPr lang="en-GB" sz="700" dirty="0">
                <a:hlinkClick r:id="rId3"/>
              </a:rPr>
              <a:t>https://www.buildingenclosureonline.com/blogs/14-the-be-blog/post/</a:t>
            </a:r>
          </a:p>
          <a:p>
            <a:pPr algn="l"/>
            <a:r>
              <a:rPr lang="en-GB" sz="700" dirty="0">
                <a:hlinkClick r:id="rId3"/>
              </a:rPr>
              <a:t>89547-lca-stages-matter-when-tracking-embodied-carbon</a:t>
            </a:r>
            <a:r>
              <a:rPr lang="en-GB" sz="7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F769B9-C1AD-91E7-FEC3-16BFBB13DF2B}"/>
              </a:ext>
            </a:extLst>
          </p:cNvPr>
          <p:cNvSpPr txBox="1"/>
          <p:nvPr/>
        </p:nvSpPr>
        <p:spPr>
          <a:xfrm>
            <a:off x="6779092" y="1479304"/>
            <a:ext cx="40523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Lifecycle stages according to EN 15978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5626A7-9B16-B89E-23D9-1DBCFBDB2C24}"/>
              </a:ext>
            </a:extLst>
          </p:cNvPr>
          <p:cNvSpPr/>
          <p:nvPr/>
        </p:nvSpPr>
        <p:spPr>
          <a:xfrm>
            <a:off x="6791618" y="2492680"/>
            <a:ext cx="310640" cy="132775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546905-AB23-85DB-0A18-C95F4BEC9D88}"/>
              </a:ext>
            </a:extLst>
          </p:cNvPr>
          <p:cNvSpPr txBox="1"/>
          <p:nvPr/>
        </p:nvSpPr>
        <p:spPr>
          <a:xfrm>
            <a:off x="6641305" y="5141666"/>
            <a:ext cx="25905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Only A1 considered here!</a:t>
            </a:r>
          </a:p>
        </p:txBody>
      </p:sp>
    </p:spTree>
    <p:extLst>
      <p:ext uri="{BB962C8B-B14F-4D97-AF65-F5344CB8AC3E}">
        <p14:creationId xmlns:p14="http://schemas.microsoft.com/office/powerpoint/2010/main" val="4115554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5D634-DC6E-606A-A9E3-B34050888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Road Tunnels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4781D-4694-D6A3-9216-ED841F3FEA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Survey of Road Tunnels (Drill and Blast) in Spain</a:t>
            </a:r>
          </a:p>
          <a:p>
            <a:pPr>
              <a:spcBef>
                <a:spcPts val="600"/>
              </a:spcBef>
            </a:pPr>
            <a:r>
              <a:rPr lang="en-GB" dirty="0"/>
              <a:t>CO2/m: 5-15 t/m</a:t>
            </a:r>
            <a:br>
              <a:rPr lang="en-GB" dirty="0"/>
            </a:br>
            <a:r>
              <a:rPr lang="en-GB" dirty="0"/>
              <a:t>for Cross Sections 50 – 140m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>
              <a:spcBef>
                <a:spcPts val="600"/>
              </a:spcBef>
            </a:pPr>
            <a:r>
              <a:rPr lang="en-GB" dirty="0"/>
              <a:t>Materials make up 66 – 88% of emissions</a:t>
            </a:r>
          </a:p>
          <a:p>
            <a:pPr>
              <a:spcBef>
                <a:spcPts val="600"/>
              </a:spcBef>
            </a:pPr>
            <a:r>
              <a:rPr lang="en-GB" dirty="0"/>
              <a:t>Assuming 25% overhead: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5.6m CLIC tunnel: 6 t /m for 25m</a:t>
            </a:r>
            <a:r>
              <a:rPr lang="en-GB" baseline="30000" dirty="0"/>
              <a:t>2</a:t>
            </a:r>
            <a:endParaRPr lang="en-GB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10m CLIC tunnel: 21 t/m  for 79m</a:t>
            </a:r>
            <a:r>
              <a:rPr lang="en-GB" baseline="30000" dirty="0"/>
              <a:t>2</a:t>
            </a:r>
            <a:br>
              <a:rPr lang="en-GB" dirty="0"/>
            </a:br>
            <a:r>
              <a:rPr lang="en-GB" dirty="0"/>
              <a:t>(with 1.5m shield wall!)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F8D13B4-CDBB-1013-9E8B-5261B7EB90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42235" y="906464"/>
            <a:ext cx="4940106" cy="242659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EFEDCD-CB29-06A9-58B8-86985C736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17.01.23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30F26-F488-0AD2-2F6E-AE950A8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75D355-BF0F-BEBA-FE13-8F809EB73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E3B7D-FF71-BB51-66EC-F77C7BC30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042" y="3306544"/>
            <a:ext cx="4944299" cy="30231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068EE8-49ED-11B8-EB40-AF1FCAE87641}"/>
              </a:ext>
            </a:extLst>
          </p:cNvPr>
          <p:cNvSpPr txBox="1"/>
          <p:nvPr/>
        </p:nvSpPr>
        <p:spPr>
          <a:xfrm rot="16200000">
            <a:off x="9202045" y="3615144"/>
            <a:ext cx="486158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Rodríguez and Pérez, </a:t>
            </a:r>
            <a:r>
              <a:rPr lang="en-GB" sz="1200" dirty="0" err="1"/>
              <a:t>Tunn</a:t>
            </a:r>
            <a:r>
              <a:rPr lang="en-GB" sz="1200" dirty="0"/>
              <a:t>. </a:t>
            </a:r>
            <a:r>
              <a:rPr lang="en-GB" sz="1200" dirty="0" err="1"/>
              <a:t>Undergr</a:t>
            </a:r>
            <a:r>
              <a:rPr lang="en-GB" sz="1200" dirty="0"/>
              <a:t>, Space </a:t>
            </a:r>
            <a:r>
              <a:rPr lang="en-GB" sz="1200" dirty="0" err="1"/>
              <a:t>Techn</a:t>
            </a:r>
            <a:r>
              <a:rPr lang="en-GB" sz="1200" dirty="0"/>
              <a:t>. </a:t>
            </a:r>
            <a:r>
              <a:rPr lang="en-GB" sz="1200" b="1" dirty="0"/>
              <a:t>108</a:t>
            </a:r>
            <a:r>
              <a:rPr lang="en-GB" sz="1200" dirty="0"/>
              <a:t> (2021) 103704,</a:t>
            </a:r>
            <a:br>
              <a:rPr lang="en-GB" sz="1200" dirty="0"/>
            </a:br>
            <a:r>
              <a:rPr lang="en-GB" sz="1200" dirty="0"/>
              <a:t>DOI:</a:t>
            </a:r>
            <a:r>
              <a:rPr lang="en-GB" sz="1200" dirty="0">
                <a:hlinkClick r:id="rId4"/>
              </a:rPr>
              <a:t>10.1016/j.tust.2020.103704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12286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6BC9-01D9-2094-64FE-DC8F964B5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to a Recent Publication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88DD9-7480-4065-0F44-6D914EEAC2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Snowmass Paper “Climate impact of particle physics”: estimate for FCC tunnel (5.5m inner diameter)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2.37 t CO2-eq /m from concrete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5 – 10 t CO2-eq /m top-down estimate</a:t>
            </a:r>
          </a:p>
          <a:p>
            <a:r>
              <a:rPr lang="en-GB" dirty="0"/>
              <a:t>This estimate for 5.6m tunnel: 6 t CO2-eq /m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58FE6B6-B64F-6960-E7D3-619A93FBC1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15212" y="1592263"/>
            <a:ext cx="3525789" cy="460851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F70A3-079F-9334-9411-0CB9F4B0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8C5D-E54A-384B-98E1-09D43BC65B5A}" type="datetime1">
              <a:rPr lang="de-DE" smtClean="0"/>
              <a:t>18.01.23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47F56-F069-EFD2-F0E8-41AED1F75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C7E07-659D-6C06-33E8-B8532130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34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667AA-AA2D-3464-E078-959F89A93C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Accelerator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76F92-A4B3-CD86-0EB3-BBD5122971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F4922-FBD6-17AA-A0EC-15472B7F6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4842-E4D2-544D-8C65-5929C0A75C6D}" type="datetime1">
              <a:rPr lang="de-DE" smtClean="0"/>
              <a:t>18.01.23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720CF-5DB2-5338-22C2-19FB000DD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45B54-6AC5-EDB6-315A-1B64FF07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855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885CA673-03E2-9443-B087-D1BDE1B5D467}" vid="{42368FBB-CAF1-074F-A87C-B79C032818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36165</TotalTime>
  <Words>1174</Words>
  <Application>Microsoft Macintosh PowerPoint</Application>
  <PresentationFormat>Widescreen</PresentationFormat>
  <Paragraphs>273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CO2 Footprint of the CLIC Main Linac A very first look</vt:lpstr>
      <vt:lpstr>Introduction</vt:lpstr>
      <vt:lpstr>Materials and their Carbon Footprint</vt:lpstr>
      <vt:lpstr>The Tunnel</vt:lpstr>
      <vt:lpstr>Tunnel Cross Sections</vt:lpstr>
      <vt:lpstr>Tunnel GWP (CO2 Impact) from Materials</vt:lpstr>
      <vt:lpstr>Comparison to Road Tunnels</vt:lpstr>
      <vt:lpstr>Comparison to a Recent Publication</vt:lpstr>
      <vt:lpstr>The Accelerator</vt:lpstr>
      <vt:lpstr>Evaluating the GWP of the Accelerator: The T0 Two Beam Module</vt:lpstr>
      <vt:lpstr>Creating the MBOM</vt:lpstr>
      <vt:lpstr>The T0 Module Data </vt:lpstr>
      <vt:lpstr>MBOM Graphical View</vt:lpstr>
      <vt:lpstr>Result for a T0 Module</vt:lpstr>
      <vt:lpstr>Breakdown according to Material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Benno List</dc:creator>
  <cp:lastModifiedBy>Benno List</cp:lastModifiedBy>
  <cp:revision>68</cp:revision>
  <cp:lastPrinted>2022-11-03T14:02:49Z</cp:lastPrinted>
  <dcterms:created xsi:type="dcterms:W3CDTF">2022-10-13T11:00:16Z</dcterms:created>
  <dcterms:modified xsi:type="dcterms:W3CDTF">2023-01-18T07:53:52Z</dcterms:modified>
</cp:coreProperties>
</file>