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72" autoAdjust="0"/>
    <p:restoredTop sz="94660"/>
  </p:normalViewPr>
  <p:slideViewPr>
    <p:cSldViewPr snapToGrid="0">
      <p:cViewPr varScale="1">
        <p:scale>
          <a:sx n="99" d="100"/>
          <a:sy n="99" d="100"/>
        </p:scale>
        <p:origin x="108" y="9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Flexible%20waveguide%203%20dat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Flexible%20waveguide%203%20data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Flexible%20waveguide%203%20data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1" dirty="0"/>
              <a:t>Reaction forces in current </a:t>
            </a:r>
            <a:r>
              <a:rPr lang="en-GB" b="1" dirty="0" smtClean="0"/>
              <a:t>waveguides</a:t>
            </a:r>
            <a:r>
              <a:rPr lang="en-GB" b="1" baseline="0" dirty="0" smtClean="0"/>
              <a:t> </a:t>
            </a:r>
            <a:r>
              <a:rPr lang="en-GB" b="1" dirty="0" smtClean="0"/>
              <a:t>with </a:t>
            </a:r>
            <a:r>
              <a:rPr lang="en-GB" b="1" dirty="0"/>
              <a:t>varying displacements</a:t>
            </a:r>
          </a:p>
        </c:rich>
      </c:tx>
      <c:layout>
        <c:manualLayout>
          <c:xMode val="edge"/>
          <c:yMode val="edge"/>
          <c:x val="0.13070721292288798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035733492858404"/>
          <c:y val="0.14307470181992779"/>
          <c:w val="0.86646054078828716"/>
          <c:h val="0.53789562870630026"/>
        </c:manualLayout>
      </c:layout>
      <c:scatterChart>
        <c:scatterStyle val="lineMarker"/>
        <c:varyColors val="0"/>
        <c:ser>
          <c:idx val="0"/>
          <c:order val="0"/>
          <c:tx>
            <c:v>Change in X displacement, single height wavelength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Sheet12!$F$7:$F$19</c:f>
              <c:numCache>
                <c:formatCode>General</c:formatCode>
                <c:ptCount val="13"/>
                <c:pt idx="0">
                  <c:v>182.63754754777801</c:v>
                </c:pt>
                <c:pt idx="1">
                  <c:v>167.41775191881899</c:v>
                </c:pt>
                <c:pt idx="2">
                  <c:v>152.197956289828</c:v>
                </c:pt>
                <c:pt idx="3">
                  <c:v>136.978160660806</c:v>
                </c:pt>
                <c:pt idx="4">
                  <c:v>121.758365031865</c:v>
                </c:pt>
                <c:pt idx="5">
                  <c:v>106.538569402871</c:v>
                </c:pt>
                <c:pt idx="6">
                  <c:v>91.318773773889404</c:v>
                </c:pt>
                <c:pt idx="7">
                  <c:v>76.098978144914298</c:v>
                </c:pt>
                <c:pt idx="8">
                  <c:v>60.879182515932897</c:v>
                </c:pt>
                <c:pt idx="9">
                  <c:v>45.659386886944702</c:v>
                </c:pt>
                <c:pt idx="10">
                  <c:v>30.439591257966399</c:v>
                </c:pt>
                <c:pt idx="11">
                  <c:v>15.219795628983199</c:v>
                </c:pt>
                <c:pt idx="12">
                  <c:v>0</c:v>
                </c:pt>
              </c:numCache>
            </c:numRef>
          </c:xVal>
          <c:yVal>
            <c:numRef>
              <c:f>Sheet12!$E$7:$E$19</c:f>
              <c:numCache>
                <c:formatCode>General</c:formatCode>
                <c:ptCount val="13"/>
                <c:pt idx="0">
                  <c:v>3.0000000260770299</c:v>
                </c:pt>
                <c:pt idx="1">
                  <c:v>2.7499999850988299</c:v>
                </c:pt>
                <c:pt idx="2">
                  <c:v>2.4999999441206397</c:v>
                </c:pt>
                <c:pt idx="3">
                  <c:v>2.24999990314245</c:v>
                </c:pt>
                <c:pt idx="4">
                  <c:v>2.0000000949948999</c:v>
                </c:pt>
                <c:pt idx="5">
                  <c:v>1.7500000540167</c:v>
                </c:pt>
                <c:pt idx="6">
                  <c:v>1.50000001303851</c:v>
                </c:pt>
                <c:pt idx="7">
                  <c:v>1.2499999720603199</c:v>
                </c:pt>
                <c:pt idx="8">
                  <c:v>1.00000004749745</c:v>
                </c:pt>
                <c:pt idx="9">
                  <c:v>0.75000000651925802</c:v>
                </c:pt>
                <c:pt idx="10">
                  <c:v>0.50000002374872499</c:v>
                </c:pt>
                <c:pt idx="11">
                  <c:v>0.25000001187436199</c:v>
                </c:pt>
                <c:pt idx="12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19C-48C5-B97A-F40E6800D601}"/>
            </c:ext>
          </c:extLst>
        </c:ser>
        <c:ser>
          <c:idx val="1"/>
          <c:order val="1"/>
          <c:tx>
            <c:v>Change in Y displacement, single height waveguide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Sheet12!$F$20:$F$32</c:f>
              <c:numCache>
                <c:formatCode>General</c:formatCode>
                <c:ptCount val="13"/>
                <c:pt idx="0">
                  <c:v>35.374550312500801</c:v>
                </c:pt>
                <c:pt idx="1">
                  <c:v>32.426671119801803</c:v>
                </c:pt>
                <c:pt idx="2">
                  <c:v>29.478791927094399</c:v>
                </c:pt>
                <c:pt idx="3">
                  <c:v>26.530912734387599</c:v>
                </c:pt>
                <c:pt idx="4">
                  <c:v>23.5830335416601</c:v>
                </c:pt>
                <c:pt idx="5">
                  <c:v>20.635154348964399</c:v>
                </c:pt>
                <c:pt idx="6">
                  <c:v>17.687275156250401</c:v>
                </c:pt>
                <c:pt idx="7">
                  <c:v>14.739395963547199</c:v>
                </c:pt>
                <c:pt idx="8">
                  <c:v>11.79151677083</c:v>
                </c:pt>
                <c:pt idx="9">
                  <c:v>8.8436375781252092</c:v>
                </c:pt>
                <c:pt idx="10">
                  <c:v>5.8957583854150197</c:v>
                </c:pt>
                <c:pt idx="11">
                  <c:v>2.9478791927075099</c:v>
                </c:pt>
                <c:pt idx="12">
                  <c:v>0</c:v>
                </c:pt>
              </c:numCache>
            </c:numRef>
          </c:xVal>
          <c:yVal>
            <c:numRef>
              <c:f>Sheet12!$E$20:$E$32</c:f>
              <c:numCache>
                <c:formatCode>General</c:formatCode>
                <c:ptCount val="13"/>
                <c:pt idx="0">
                  <c:v>3.0000000260770299</c:v>
                </c:pt>
                <c:pt idx="1">
                  <c:v>2.7499999850988299</c:v>
                </c:pt>
                <c:pt idx="2">
                  <c:v>2.4999999441206397</c:v>
                </c:pt>
                <c:pt idx="3">
                  <c:v>2.24999990314245</c:v>
                </c:pt>
                <c:pt idx="4">
                  <c:v>2.0000000949948999</c:v>
                </c:pt>
                <c:pt idx="5">
                  <c:v>1.7500000540167</c:v>
                </c:pt>
                <c:pt idx="6">
                  <c:v>1.50000001303851</c:v>
                </c:pt>
                <c:pt idx="7">
                  <c:v>1.2499999720603199</c:v>
                </c:pt>
                <c:pt idx="8">
                  <c:v>1.00000004749745</c:v>
                </c:pt>
                <c:pt idx="9">
                  <c:v>0.75000000651925802</c:v>
                </c:pt>
                <c:pt idx="10">
                  <c:v>0.50000002374872499</c:v>
                </c:pt>
                <c:pt idx="11">
                  <c:v>0.25000001187436199</c:v>
                </c:pt>
                <c:pt idx="12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19C-48C5-B97A-F40E6800D601}"/>
            </c:ext>
          </c:extLst>
        </c:ser>
        <c:ser>
          <c:idx val="2"/>
          <c:order val="2"/>
          <c:tx>
            <c:v>Change in X displacement, double height waveguide 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Sheet12!$K$45:$K$57</c:f>
              <c:numCache>
                <c:formatCode>General</c:formatCode>
                <c:ptCount val="13"/>
                <c:pt idx="0">
                  <c:v>458.68154373224297</c:v>
                </c:pt>
                <c:pt idx="1">
                  <c:v>420.45808175474201</c:v>
                </c:pt>
                <c:pt idx="2">
                  <c:v>382.23461977688697</c:v>
                </c:pt>
                <c:pt idx="3">
                  <c:v>344.011157799177</c:v>
                </c:pt>
                <c:pt idx="4">
                  <c:v>305.78769582153899</c:v>
                </c:pt>
                <c:pt idx="5">
                  <c:v>267.56423384381401</c:v>
                </c:pt>
                <c:pt idx="6">
                  <c:v>229.340771866121</c:v>
                </c:pt>
                <c:pt idx="7">
                  <c:v>191.117309888443</c:v>
                </c:pt>
                <c:pt idx="8">
                  <c:v>152.89384791076901</c:v>
                </c:pt>
                <c:pt idx="9">
                  <c:v>114.67038593306</c:v>
                </c:pt>
                <c:pt idx="10">
                  <c:v>76.446923955384904</c:v>
                </c:pt>
                <c:pt idx="11">
                  <c:v>38.223461977692402</c:v>
                </c:pt>
                <c:pt idx="12">
                  <c:v>0</c:v>
                </c:pt>
              </c:numCache>
            </c:numRef>
          </c:xVal>
          <c:yVal>
            <c:numRef>
              <c:f>Sheet12!$H$45:$H$57</c:f>
              <c:numCache>
                <c:formatCode>General</c:formatCode>
                <c:ptCount val="13"/>
                <c:pt idx="0">
                  <c:v>3</c:v>
                </c:pt>
                <c:pt idx="1">
                  <c:v>2.75</c:v>
                </c:pt>
                <c:pt idx="2">
                  <c:v>2.5</c:v>
                </c:pt>
                <c:pt idx="3">
                  <c:v>2.25</c:v>
                </c:pt>
                <c:pt idx="4">
                  <c:v>2</c:v>
                </c:pt>
                <c:pt idx="5">
                  <c:v>1.75</c:v>
                </c:pt>
                <c:pt idx="6">
                  <c:v>1.5</c:v>
                </c:pt>
                <c:pt idx="7">
                  <c:v>1.25</c:v>
                </c:pt>
                <c:pt idx="8">
                  <c:v>1</c:v>
                </c:pt>
                <c:pt idx="9">
                  <c:v>0.75</c:v>
                </c:pt>
                <c:pt idx="10">
                  <c:v>0.5</c:v>
                </c:pt>
                <c:pt idx="11">
                  <c:v>0.25</c:v>
                </c:pt>
                <c:pt idx="12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019C-48C5-B97A-F40E6800D601}"/>
            </c:ext>
          </c:extLst>
        </c:ser>
        <c:ser>
          <c:idx val="3"/>
          <c:order val="3"/>
          <c:tx>
            <c:v>Change in Y displacement, double height waveguide 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Sheet12!$K$58:$K$70</c:f>
              <c:numCache>
                <c:formatCode>General</c:formatCode>
                <c:ptCount val="13"/>
                <c:pt idx="0">
                  <c:v>79.017654700318303</c:v>
                </c:pt>
                <c:pt idx="1">
                  <c:v>72.4328501419551</c:v>
                </c:pt>
                <c:pt idx="2">
                  <c:v>65.848045583601106</c:v>
                </c:pt>
                <c:pt idx="3">
                  <c:v>59.263241025232801</c:v>
                </c:pt>
                <c:pt idx="4">
                  <c:v>52.678436466877102</c:v>
                </c:pt>
                <c:pt idx="5">
                  <c:v>46.093631908516201</c:v>
                </c:pt>
                <c:pt idx="6">
                  <c:v>39.508827350159102</c:v>
                </c:pt>
                <c:pt idx="7">
                  <c:v>32.924022791800503</c:v>
                </c:pt>
                <c:pt idx="8">
                  <c:v>26.339218233438501</c:v>
                </c:pt>
                <c:pt idx="9">
                  <c:v>19.754413675079501</c:v>
                </c:pt>
                <c:pt idx="10">
                  <c:v>13.169609116719201</c:v>
                </c:pt>
                <c:pt idx="11">
                  <c:v>6.5848045583596297</c:v>
                </c:pt>
                <c:pt idx="12">
                  <c:v>0</c:v>
                </c:pt>
              </c:numCache>
            </c:numRef>
          </c:xVal>
          <c:yVal>
            <c:numRef>
              <c:f>Sheet12!$I$58:$I$70</c:f>
              <c:numCache>
                <c:formatCode>General</c:formatCode>
                <c:ptCount val="13"/>
                <c:pt idx="0">
                  <c:v>3</c:v>
                </c:pt>
                <c:pt idx="1">
                  <c:v>2.75</c:v>
                </c:pt>
                <c:pt idx="2">
                  <c:v>2.5</c:v>
                </c:pt>
                <c:pt idx="3">
                  <c:v>2.25</c:v>
                </c:pt>
                <c:pt idx="4">
                  <c:v>2</c:v>
                </c:pt>
                <c:pt idx="5">
                  <c:v>1.75</c:v>
                </c:pt>
                <c:pt idx="6">
                  <c:v>1.5</c:v>
                </c:pt>
                <c:pt idx="7">
                  <c:v>1.25</c:v>
                </c:pt>
                <c:pt idx="8">
                  <c:v>1</c:v>
                </c:pt>
                <c:pt idx="9">
                  <c:v>0.75</c:v>
                </c:pt>
                <c:pt idx="10">
                  <c:v>0.5</c:v>
                </c:pt>
                <c:pt idx="11">
                  <c:v>0.25</c:v>
                </c:pt>
                <c:pt idx="12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019C-48C5-B97A-F40E6800D6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41838351"/>
        <c:axId val="841841263"/>
      </c:scatterChart>
      <c:valAx>
        <c:axId val="84183835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Reaction Force (N) 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41841263"/>
        <c:crosses val="autoZero"/>
        <c:crossBetween val="midCat"/>
      </c:valAx>
      <c:valAx>
        <c:axId val="8418412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Displacement (mm) </a:t>
                </a:r>
              </a:p>
            </c:rich>
          </c:tx>
          <c:layout>
            <c:manualLayout>
              <c:xMode val="edge"/>
              <c:yMode val="edge"/>
              <c:x val="1.1968474967119176E-2"/>
              <c:y val="0.2820005593563099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41838351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423277595267479"/>
          <c:y val="0.81170564944190515"/>
          <c:w val="0.51534433609706076"/>
          <c:h val="0.1720049133389113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724743024799898"/>
          <c:y val="3.579458940600265E-2"/>
          <c:w val="0.84833416361021985"/>
          <c:h val="0.67298671715438618"/>
        </c:manualLayout>
      </c:layout>
      <c:scatterChart>
        <c:scatterStyle val="lineMarker"/>
        <c:varyColors val="0"/>
        <c:ser>
          <c:idx val="0"/>
          <c:order val="0"/>
          <c:tx>
            <c:v>X Displacement 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power"/>
            <c:dispRSqr val="0"/>
            <c:dispEq val="0"/>
          </c:trendline>
          <c:xVal>
            <c:numRef>
              <c:f>Sheet8!$L$42:$L$51</c:f>
              <c:numCache>
                <c:formatCode>General</c:formatCode>
                <c:ptCount val="10"/>
                <c:pt idx="0">
                  <c:v>3.0508839634856502</c:v>
                </c:pt>
                <c:pt idx="1">
                  <c:v>2.8508799634861299</c:v>
                </c:pt>
                <c:pt idx="2">
                  <c:v>2.6508759634867101</c:v>
                </c:pt>
                <c:pt idx="3">
                  <c:v>2.4508719634874598</c:v>
                </c:pt>
                <c:pt idx="4">
                  <c:v>2.2508679634884299</c:v>
                </c:pt>
                <c:pt idx="5">
                  <c:v>2.0508639634897499</c:v>
                </c:pt>
                <c:pt idx="6">
                  <c:v>1.85085996349166</c:v>
                </c:pt>
                <c:pt idx="7">
                  <c:v>1.65085596349465</c:v>
                </c:pt>
                <c:pt idx="8">
                  <c:v>1.4508519635000401</c:v>
                </c:pt>
                <c:pt idx="9">
                  <c:v>1.25084796351255</c:v>
                </c:pt>
              </c:numCache>
            </c:numRef>
          </c:xVal>
          <c:yVal>
            <c:numRef>
              <c:f>Sheet8!$M$42:$M$51</c:f>
              <c:numCache>
                <c:formatCode>General</c:formatCode>
                <c:ptCount val="10"/>
                <c:pt idx="0">
                  <c:v>6.3826870690679502</c:v>
                </c:pt>
                <c:pt idx="1">
                  <c:v>7.7616946404085301</c:v>
                </c:pt>
                <c:pt idx="2">
                  <c:v>9.6593323756973799</c:v>
                </c:pt>
                <c:pt idx="3">
                  <c:v>12.3756666716561</c:v>
                </c:pt>
                <c:pt idx="4">
                  <c:v>16.463313547797501</c:v>
                </c:pt>
                <c:pt idx="5">
                  <c:v>23.029761296487301</c:v>
                </c:pt>
                <c:pt idx="6">
                  <c:v>34.554875060858201</c:v>
                </c:pt>
                <c:pt idx="7">
                  <c:v>57.503294906163902</c:v>
                </c:pt>
                <c:pt idx="8">
                  <c:v>112.894698256178</c:v>
                </c:pt>
                <c:pt idx="9">
                  <c:v>297.05771407173597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675E-46A6-BC06-718FFCFA8469}"/>
            </c:ext>
          </c:extLst>
        </c:ser>
        <c:ser>
          <c:idx val="1"/>
          <c:order val="1"/>
          <c:tx>
            <c:v>Y Displacement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2"/>
                </a:solidFill>
                <a:prstDash val="sysDot"/>
              </a:ln>
              <a:effectLst/>
            </c:spPr>
            <c:trendlineType val="power"/>
            <c:dispRSqr val="0"/>
            <c:dispEq val="0"/>
          </c:trendline>
          <c:xVal>
            <c:numRef>
              <c:f>Sheet8!$L$52:$L$61</c:f>
              <c:numCache>
                <c:formatCode>General</c:formatCode>
                <c:ptCount val="10"/>
                <c:pt idx="0">
                  <c:v>3.0508839634856502</c:v>
                </c:pt>
                <c:pt idx="1">
                  <c:v>2.8508799634861299</c:v>
                </c:pt>
                <c:pt idx="2">
                  <c:v>2.6508759634867101</c:v>
                </c:pt>
                <c:pt idx="3">
                  <c:v>2.4508719634874598</c:v>
                </c:pt>
                <c:pt idx="4">
                  <c:v>2.2508679634884299</c:v>
                </c:pt>
                <c:pt idx="5">
                  <c:v>2.0508639634897499</c:v>
                </c:pt>
                <c:pt idx="6">
                  <c:v>1.85085996349166</c:v>
                </c:pt>
                <c:pt idx="7">
                  <c:v>1.65085596349465</c:v>
                </c:pt>
                <c:pt idx="8">
                  <c:v>1.4508519635000401</c:v>
                </c:pt>
                <c:pt idx="9">
                  <c:v>1.25084796351255</c:v>
                </c:pt>
              </c:numCache>
            </c:numRef>
          </c:xVal>
          <c:yVal>
            <c:numRef>
              <c:f>Sheet8!$M$52:$M$61</c:f>
              <c:numCache>
                <c:formatCode>General</c:formatCode>
                <c:ptCount val="10"/>
                <c:pt idx="0">
                  <c:v>8.1092306169869293</c:v>
                </c:pt>
                <c:pt idx="1">
                  <c:v>14.6962226929703</c:v>
                </c:pt>
                <c:pt idx="2">
                  <c:v>16.130434782479298</c:v>
                </c:pt>
                <c:pt idx="3">
                  <c:v>17.924408411223901</c:v>
                </c:pt>
                <c:pt idx="4">
                  <c:v>20.249082131143901</c:v>
                </c:pt>
                <c:pt idx="5">
                  <c:v>23.407481434356001</c:v>
                </c:pt>
                <c:pt idx="6">
                  <c:v>27.986374773471599</c:v>
                </c:pt>
                <c:pt idx="7">
                  <c:v>35.254073549294198</c:v>
                </c:pt>
                <c:pt idx="8">
                  <c:v>48.342385377460701</c:v>
                </c:pt>
                <c:pt idx="9">
                  <c:v>75.821918674574903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675E-46A6-BC06-718FFCFA84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8274639"/>
        <c:axId val="2138275471"/>
      </c:scatterChart>
      <c:valAx>
        <c:axId val="2138274639"/>
        <c:scaling>
          <c:orientation val="minMax"/>
          <c:max val="3"/>
          <c:min val="1.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Waveguide Length (in m)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8275471"/>
        <c:crosses val="autoZero"/>
        <c:crossBetween val="midCat"/>
        <c:majorUnit val="0.2"/>
        <c:minorUnit val="5.000000000000001E-2"/>
      </c:valAx>
      <c:valAx>
        <c:axId val="2138275471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Reaction Force (N)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8274639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799824634030469"/>
          <c:y val="2.4310314464445686E-2"/>
          <c:w val="0.85996436669411214"/>
          <c:h val="0.66908681053002894"/>
        </c:manualLayout>
      </c:layout>
      <c:scatterChart>
        <c:scatterStyle val="lineMarker"/>
        <c:varyColors val="0"/>
        <c:ser>
          <c:idx val="0"/>
          <c:order val="0"/>
          <c:tx>
            <c:v>X Displacement 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exp"/>
            <c:dispRSqr val="0"/>
            <c:dispEq val="0"/>
          </c:trendline>
          <c:xVal>
            <c:numRef>
              <c:f>Sheet4!$BN$14:$BN$21</c:f>
              <c:numCache>
                <c:formatCode>General</c:formatCode>
                <c:ptCount val="8"/>
                <c:pt idx="0">
                  <c:v>1.7383895902676301</c:v>
                </c:pt>
                <c:pt idx="1">
                  <c:v>1.9383901175951701</c:v>
                </c:pt>
                <c:pt idx="2">
                  <c:v>2.1383903445016799</c:v>
                </c:pt>
                <c:pt idx="3">
                  <c:v>2.3383904707976102</c:v>
                </c:pt>
                <c:pt idx="4">
                  <c:v>2.5383905512560201</c:v>
                </c:pt>
                <c:pt idx="5">
                  <c:v>2.7383906069982502</c:v>
                </c:pt>
                <c:pt idx="6">
                  <c:v>2.93839064789685</c:v>
                </c:pt>
                <c:pt idx="7">
                  <c:v>3.13839067918423</c:v>
                </c:pt>
              </c:numCache>
            </c:numRef>
          </c:xVal>
          <c:yVal>
            <c:numRef>
              <c:f>Sheet4!$BM$14:$BM$21</c:f>
              <c:numCache>
                <c:formatCode>General</c:formatCode>
                <c:ptCount val="8"/>
                <c:pt idx="0">
                  <c:v>35.675748751642303</c:v>
                </c:pt>
                <c:pt idx="1">
                  <c:v>27.6415488411834</c:v>
                </c:pt>
                <c:pt idx="2">
                  <c:v>21.110516324368401</c:v>
                </c:pt>
                <c:pt idx="3">
                  <c:v>16.195516910347202</c:v>
                </c:pt>
                <c:pt idx="4">
                  <c:v>12.613900006854999</c:v>
                </c:pt>
                <c:pt idx="5">
                  <c:v>10.0124731399117</c:v>
                </c:pt>
                <c:pt idx="6">
                  <c:v>8.1016109230754303</c:v>
                </c:pt>
                <c:pt idx="7">
                  <c:v>6.6735614396936898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9BC-4D24-8A27-A12A75473B69}"/>
            </c:ext>
          </c:extLst>
        </c:ser>
        <c:ser>
          <c:idx val="1"/>
          <c:order val="1"/>
          <c:tx>
            <c:v>Y Displacement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2"/>
                </a:solidFill>
                <a:prstDash val="sysDot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Sheet4!$BN$22:$BN$29</c:f>
              <c:numCache>
                <c:formatCode>General</c:formatCode>
                <c:ptCount val="8"/>
                <c:pt idx="0">
                  <c:v>1.7383895902676301</c:v>
                </c:pt>
                <c:pt idx="1">
                  <c:v>1.9383901175951701</c:v>
                </c:pt>
                <c:pt idx="2">
                  <c:v>2.1383903445016799</c:v>
                </c:pt>
                <c:pt idx="3">
                  <c:v>2.3383904707976102</c:v>
                </c:pt>
                <c:pt idx="4">
                  <c:v>2.5383905512560201</c:v>
                </c:pt>
                <c:pt idx="5">
                  <c:v>2.7383906069982502</c:v>
                </c:pt>
                <c:pt idx="6">
                  <c:v>2.93839064789685</c:v>
                </c:pt>
                <c:pt idx="7">
                  <c:v>3.13839067918423</c:v>
                </c:pt>
              </c:numCache>
            </c:numRef>
          </c:xVal>
          <c:yVal>
            <c:numRef>
              <c:f>Sheet4!$BM$22:$BM$29</c:f>
              <c:numCache>
                <c:formatCode>General</c:formatCode>
                <c:ptCount val="8"/>
                <c:pt idx="0">
                  <c:v>12.076670326907299</c:v>
                </c:pt>
                <c:pt idx="1">
                  <c:v>13.4436683868059</c:v>
                </c:pt>
                <c:pt idx="2">
                  <c:v>13.7019119891998</c:v>
                </c:pt>
                <c:pt idx="3">
                  <c:v>13.329469529481701</c:v>
                </c:pt>
                <c:pt idx="4">
                  <c:v>12.690393536495799</c:v>
                </c:pt>
                <c:pt idx="5">
                  <c:v>11.9761444284351</c:v>
                </c:pt>
                <c:pt idx="6">
                  <c:v>11.2730754057986</c:v>
                </c:pt>
                <c:pt idx="7">
                  <c:v>10.6154585759705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9BC-4D24-8A27-A12A75473B69}"/>
            </c:ext>
          </c:extLst>
        </c:ser>
        <c:ser>
          <c:idx val="2"/>
          <c:order val="2"/>
          <c:tx>
            <c:v>X Displacement, Short Radius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3"/>
                </a:solidFill>
                <a:prstDash val="sysDot"/>
              </a:ln>
              <a:effectLst/>
            </c:spPr>
            <c:trendlineType val="exp"/>
            <c:dispRSqr val="0"/>
            <c:dispEq val="0"/>
          </c:trendline>
          <c:xVal>
            <c:numRef>
              <c:f>Sheet4!$BN$30:$BN$37</c:f>
              <c:numCache>
                <c:formatCode>General</c:formatCode>
                <c:ptCount val="8"/>
                <c:pt idx="0">
                  <c:v>1.91865513301378</c:v>
                </c:pt>
                <c:pt idx="1">
                  <c:v>2.11865566034131</c:v>
                </c:pt>
                <c:pt idx="2">
                  <c:v>2.3186558872478198</c:v>
                </c:pt>
                <c:pt idx="3">
                  <c:v>2.5186560135437599</c:v>
                </c:pt>
                <c:pt idx="4">
                  <c:v>2.71865609400216</c:v>
                </c:pt>
                <c:pt idx="5">
                  <c:v>2.9186561497443999</c:v>
                </c:pt>
                <c:pt idx="6">
                  <c:v>3.1186561906430001</c:v>
                </c:pt>
                <c:pt idx="7">
                  <c:v>3.3186562219303699</c:v>
                </c:pt>
              </c:numCache>
            </c:numRef>
          </c:xVal>
          <c:yVal>
            <c:numRef>
              <c:f>Sheet4!$BM$30:$BM$37</c:f>
              <c:numCache>
                <c:formatCode>General</c:formatCode>
                <c:ptCount val="8"/>
                <c:pt idx="0">
                  <c:v>27.896847864213498</c:v>
                </c:pt>
                <c:pt idx="1">
                  <c:v>22.074524865167799</c:v>
                </c:pt>
                <c:pt idx="2">
                  <c:v>17.256543606528801</c:v>
                </c:pt>
                <c:pt idx="3">
                  <c:v>13.520359868814101</c:v>
                </c:pt>
                <c:pt idx="4">
                  <c:v>10.715404859191</c:v>
                </c:pt>
                <c:pt idx="5">
                  <c:v>8.6255113797131102</c:v>
                </c:pt>
                <c:pt idx="6">
                  <c:v>7.05829830266127</c:v>
                </c:pt>
                <c:pt idx="7">
                  <c:v>5.8674775861834201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99BC-4D24-8A27-A12A75473B69}"/>
            </c:ext>
          </c:extLst>
        </c:ser>
        <c:ser>
          <c:idx val="3"/>
          <c:order val="3"/>
          <c:tx>
            <c:v>Y Displacement, Short Radius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4"/>
                </a:solidFill>
                <a:prstDash val="sysDot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Sheet4!$BN$38:$BN$45</c:f>
              <c:numCache>
                <c:formatCode>General</c:formatCode>
                <c:ptCount val="8"/>
                <c:pt idx="0">
                  <c:v>1.91865513301378</c:v>
                </c:pt>
                <c:pt idx="1">
                  <c:v>2.11865566034131</c:v>
                </c:pt>
                <c:pt idx="2">
                  <c:v>2.3186558872478198</c:v>
                </c:pt>
                <c:pt idx="3">
                  <c:v>2.5186560135437599</c:v>
                </c:pt>
                <c:pt idx="4">
                  <c:v>2.71865609400216</c:v>
                </c:pt>
                <c:pt idx="5">
                  <c:v>2.9186561497443999</c:v>
                </c:pt>
                <c:pt idx="6">
                  <c:v>3.1186561906430001</c:v>
                </c:pt>
                <c:pt idx="7">
                  <c:v>3.3186562219303699</c:v>
                </c:pt>
              </c:numCache>
            </c:numRef>
          </c:xVal>
          <c:yVal>
            <c:numRef>
              <c:f>Sheet4!$BM$38:$BM$45</c:f>
              <c:numCache>
                <c:formatCode>General</c:formatCode>
                <c:ptCount val="8"/>
                <c:pt idx="0">
                  <c:v>10.222501066169301</c:v>
                </c:pt>
                <c:pt idx="1">
                  <c:v>11.3832440954081</c:v>
                </c:pt>
                <c:pt idx="2">
                  <c:v>11.743649067227899</c:v>
                </c:pt>
                <c:pt idx="3">
                  <c:v>11.5868766063424</c:v>
                </c:pt>
                <c:pt idx="4">
                  <c:v>11.1729101901295</c:v>
                </c:pt>
                <c:pt idx="5">
                  <c:v>10.657444452972101</c:v>
                </c:pt>
                <c:pt idx="6">
                  <c:v>10.120502278960601</c:v>
                </c:pt>
                <c:pt idx="7">
                  <c:v>9.5996091225020397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99BC-4D24-8A27-A12A75473B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8274639"/>
        <c:axId val="2138275471"/>
      </c:scatterChart>
      <c:valAx>
        <c:axId val="2138274639"/>
        <c:scaling>
          <c:orientation val="minMax"/>
          <c:min val="1.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Waveguide Length (in m)</a:t>
                </a:r>
              </a:p>
            </c:rich>
          </c:tx>
          <c:layout>
            <c:manualLayout>
              <c:xMode val="edge"/>
              <c:yMode val="edge"/>
              <c:x val="0.38876570046713227"/>
              <c:y val="0.7590274512917271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8275471"/>
        <c:crosses val="autoZero"/>
        <c:crossBetween val="midCat"/>
        <c:majorUnit val="0.2"/>
        <c:minorUnit val="5.000000000000001E-2"/>
      </c:valAx>
      <c:valAx>
        <c:axId val="213827547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Reaction Force (N)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8274639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egendEntry>
        <c:idx val="4"/>
        <c:delete val="1"/>
      </c:legendEntry>
      <c:legendEntry>
        <c:idx val="5"/>
        <c:delete val="1"/>
      </c:legendEntry>
      <c:legendEntry>
        <c:idx val="6"/>
        <c:delete val="1"/>
      </c:legendEntry>
      <c:layout>
        <c:manualLayout>
          <c:xMode val="edge"/>
          <c:yMode val="edge"/>
          <c:x val="0"/>
          <c:y val="0.83301896660442865"/>
          <c:w val="1"/>
          <c:h val="0.1508462704347196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Sheet3!$B$39</c:f>
              <c:strCache>
                <c:ptCount val="1"/>
                <c:pt idx="0">
                  <c:v>20N Reaction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xVal>
            <c:numRef>
              <c:f>Sheet3!$C$38:$J$38</c:f>
              <c:numCache>
                <c:formatCode>General</c:formatCode>
                <c:ptCount val="8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  <c:pt idx="4">
                  <c:v>1.25</c:v>
                </c:pt>
                <c:pt idx="5">
                  <c:v>1.5</c:v>
                </c:pt>
                <c:pt idx="6">
                  <c:v>1.75</c:v>
                </c:pt>
                <c:pt idx="7">
                  <c:v>2</c:v>
                </c:pt>
              </c:numCache>
            </c:numRef>
          </c:xVal>
          <c:yVal>
            <c:numRef>
              <c:f>Sheet3!$C$39:$J$39</c:f>
              <c:numCache>
                <c:formatCode>General</c:formatCode>
                <c:ptCount val="8"/>
                <c:pt idx="0">
                  <c:v>2.5000000000000001E-2</c:v>
                </c:pt>
                <c:pt idx="1">
                  <c:v>0.19500000000000001</c:v>
                </c:pt>
                <c:pt idx="2">
                  <c:v>0.66500000000000004</c:v>
                </c:pt>
                <c:pt idx="3">
                  <c:v>1.58</c:v>
                </c:pt>
                <c:pt idx="4">
                  <c:v>3.08</c:v>
                </c:pt>
                <c:pt idx="5">
                  <c:v>5.33</c:v>
                </c:pt>
                <c:pt idx="6">
                  <c:v>8.4600000000000009</c:v>
                </c:pt>
                <c:pt idx="7">
                  <c:v>12.63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B46-4621-BAF6-019EC52BB37C}"/>
            </c:ext>
          </c:extLst>
        </c:ser>
        <c:ser>
          <c:idx val="1"/>
          <c:order val="1"/>
          <c:tx>
            <c:strRef>
              <c:f>Sheet3!$B$40</c:f>
              <c:strCache>
                <c:ptCount val="1"/>
                <c:pt idx="0">
                  <c:v>40N Reaction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trendline>
            <c:spPr>
              <a:ln w="25400" cap="rnd">
                <a:solidFill>
                  <a:srgbClr val="FF0000"/>
                </a:solidFill>
                <a:prstDash val="solid"/>
              </a:ln>
              <a:effectLst/>
            </c:spPr>
            <c:trendlineType val="power"/>
            <c:forward val="0.2"/>
            <c:dispRSqr val="0"/>
            <c:dispEq val="0"/>
          </c:trendline>
          <c:xVal>
            <c:numRef>
              <c:f>Sheet3!$C$38:$J$38</c:f>
              <c:numCache>
                <c:formatCode>General</c:formatCode>
                <c:ptCount val="8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  <c:pt idx="4">
                  <c:v>1.25</c:v>
                </c:pt>
                <c:pt idx="5">
                  <c:v>1.5</c:v>
                </c:pt>
                <c:pt idx="6">
                  <c:v>1.75</c:v>
                </c:pt>
                <c:pt idx="7">
                  <c:v>2</c:v>
                </c:pt>
              </c:numCache>
            </c:numRef>
          </c:xVal>
          <c:yVal>
            <c:numRef>
              <c:f>Sheet3!$C$40:$J$40</c:f>
              <c:numCache>
                <c:formatCode>General</c:formatCode>
                <c:ptCount val="8"/>
                <c:pt idx="0">
                  <c:v>0.05</c:v>
                </c:pt>
                <c:pt idx="1">
                  <c:v>0.39</c:v>
                </c:pt>
                <c:pt idx="2">
                  <c:v>1.33</c:v>
                </c:pt>
                <c:pt idx="3">
                  <c:v>3.16</c:v>
                </c:pt>
                <c:pt idx="4">
                  <c:v>6.16</c:v>
                </c:pt>
                <c:pt idx="5">
                  <c:v>10.65</c:v>
                </c:pt>
                <c:pt idx="6">
                  <c:v>16.920000000000002</c:v>
                </c:pt>
                <c:pt idx="7">
                  <c:v>25.26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B46-4621-BAF6-019EC52BB3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3040904"/>
        <c:axId val="573041232"/>
      </c:scatterChart>
      <c:valAx>
        <c:axId val="573040904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 dirty="0" smtClean="0"/>
                  <a:t>Total Waveguide Length</a:t>
                </a:r>
                <a:endParaRPr lang="en-GB" b="1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crossAx val="573041232"/>
        <c:crosses val="autoZero"/>
        <c:crossBetween val="midCat"/>
      </c:valAx>
      <c:valAx>
        <c:axId val="57304123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 dirty="0"/>
                  <a:t>Achievable Adjustment Range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crossAx val="57304090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329491755690662"/>
          <c:y val="0.10867276285715156"/>
          <c:w val="0.62937874221595436"/>
          <c:h val="0.7072216523247808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Sheet3!$B$39</c:f>
              <c:strCache>
                <c:ptCount val="1"/>
                <c:pt idx="0">
                  <c:v>20N Reaction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power"/>
            <c:forward val="0.2"/>
            <c:dispRSqr val="0"/>
            <c:dispEq val="0"/>
          </c:trendline>
          <c:xVal>
            <c:numRef>
              <c:f>Sheet3!$C$38:$J$38</c:f>
              <c:numCache>
                <c:formatCode>General</c:formatCode>
                <c:ptCount val="8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  <c:pt idx="4">
                  <c:v>1.25</c:v>
                </c:pt>
                <c:pt idx="5">
                  <c:v>1.5</c:v>
                </c:pt>
                <c:pt idx="6">
                  <c:v>1.75</c:v>
                </c:pt>
                <c:pt idx="7">
                  <c:v>2</c:v>
                </c:pt>
              </c:numCache>
            </c:numRef>
          </c:xVal>
          <c:yVal>
            <c:numRef>
              <c:f>Sheet3!$C$39:$J$39</c:f>
              <c:numCache>
                <c:formatCode>General</c:formatCode>
                <c:ptCount val="8"/>
                <c:pt idx="0">
                  <c:v>2.5000000000000001E-2</c:v>
                </c:pt>
                <c:pt idx="1">
                  <c:v>0.19500000000000001</c:v>
                </c:pt>
                <c:pt idx="2">
                  <c:v>0.66500000000000004</c:v>
                </c:pt>
                <c:pt idx="3">
                  <c:v>1.58</c:v>
                </c:pt>
                <c:pt idx="4">
                  <c:v>3.08</c:v>
                </c:pt>
                <c:pt idx="5">
                  <c:v>5.33</c:v>
                </c:pt>
                <c:pt idx="6">
                  <c:v>8.4600000000000009</c:v>
                </c:pt>
                <c:pt idx="7">
                  <c:v>12.63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6F0-47F4-93FE-2336B88C7CA8}"/>
            </c:ext>
          </c:extLst>
        </c:ser>
        <c:ser>
          <c:idx val="1"/>
          <c:order val="1"/>
          <c:tx>
            <c:strRef>
              <c:f>Sheet3!$B$40</c:f>
              <c:strCache>
                <c:ptCount val="1"/>
                <c:pt idx="0">
                  <c:v>40N Reaction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2"/>
                </a:solidFill>
                <a:prstDash val="sysDot"/>
              </a:ln>
              <a:effectLst/>
            </c:spPr>
            <c:trendlineType val="power"/>
            <c:forward val="0.2"/>
            <c:dispRSqr val="0"/>
            <c:dispEq val="0"/>
          </c:trendline>
          <c:xVal>
            <c:numRef>
              <c:f>Sheet3!$C$38:$J$38</c:f>
              <c:numCache>
                <c:formatCode>General</c:formatCode>
                <c:ptCount val="8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  <c:pt idx="4">
                  <c:v>1.25</c:v>
                </c:pt>
                <c:pt idx="5">
                  <c:v>1.5</c:v>
                </c:pt>
                <c:pt idx="6">
                  <c:v>1.75</c:v>
                </c:pt>
                <c:pt idx="7">
                  <c:v>2</c:v>
                </c:pt>
              </c:numCache>
            </c:numRef>
          </c:xVal>
          <c:yVal>
            <c:numRef>
              <c:f>Sheet3!$C$40:$J$40</c:f>
              <c:numCache>
                <c:formatCode>General</c:formatCode>
                <c:ptCount val="8"/>
                <c:pt idx="0">
                  <c:v>0.05</c:v>
                </c:pt>
                <c:pt idx="1">
                  <c:v>0.39</c:v>
                </c:pt>
                <c:pt idx="2">
                  <c:v>1.33</c:v>
                </c:pt>
                <c:pt idx="3">
                  <c:v>3.16</c:v>
                </c:pt>
                <c:pt idx="4">
                  <c:v>6.16</c:v>
                </c:pt>
                <c:pt idx="5">
                  <c:v>10.65</c:v>
                </c:pt>
                <c:pt idx="6">
                  <c:v>16.920000000000002</c:v>
                </c:pt>
                <c:pt idx="7">
                  <c:v>25.26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6F0-47F4-93FE-2336B88C7C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3040904"/>
        <c:axId val="573041232"/>
      </c:scatterChart>
      <c:valAx>
        <c:axId val="5730409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Waveguide</a:t>
                </a:r>
                <a:r>
                  <a:rPr lang="en-GB" baseline="0" dirty="0" smtClean="0"/>
                  <a:t> Length</a:t>
                </a:r>
                <a:endParaRPr lang="en-GB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3041232"/>
        <c:crosses val="autoZero"/>
        <c:crossBetween val="midCat"/>
      </c:valAx>
      <c:valAx>
        <c:axId val="5730412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Achievable</a:t>
                </a:r>
                <a:r>
                  <a:rPr lang="en-GB" baseline="0" dirty="0" smtClean="0"/>
                  <a:t> Adjustment Range</a:t>
                </a:r>
                <a:endParaRPr lang="en-GB" dirty="0"/>
              </a:p>
            </c:rich>
          </c:tx>
          <c:layout>
            <c:manualLayout>
              <c:xMode val="edge"/>
              <c:yMode val="edge"/>
              <c:x val="3.4911908620251716E-2"/>
              <c:y val="0.1293122456821214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304090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7394973673758061"/>
          <c:y val="0.33735987899723463"/>
          <c:w val="0.21545866141732284"/>
          <c:h val="0.2615762613006707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E4861-CA85-4B18-9C2E-64CAFB274DF9}" type="datetimeFigureOut">
              <a:rPr lang="en-GB" smtClean="0"/>
              <a:t>2023-03-21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BADC5-9E03-47AD-B8F3-8044F950BD1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7299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E4861-CA85-4B18-9C2E-64CAFB274DF9}" type="datetimeFigureOut">
              <a:rPr lang="en-GB" smtClean="0"/>
              <a:t>2023-03-21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BADC5-9E03-47AD-B8F3-8044F950BD1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1887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E4861-CA85-4B18-9C2E-64CAFB274DF9}" type="datetimeFigureOut">
              <a:rPr lang="en-GB" smtClean="0"/>
              <a:t>2023-03-21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BADC5-9E03-47AD-B8F3-8044F950BD1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6551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E4861-CA85-4B18-9C2E-64CAFB274DF9}" type="datetimeFigureOut">
              <a:rPr lang="en-GB" smtClean="0"/>
              <a:t>2023-03-21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BADC5-9E03-47AD-B8F3-8044F950BD1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2031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E4861-CA85-4B18-9C2E-64CAFB274DF9}" type="datetimeFigureOut">
              <a:rPr lang="en-GB" smtClean="0"/>
              <a:t>2023-03-21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BADC5-9E03-47AD-B8F3-8044F950BD1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2432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E4861-CA85-4B18-9C2E-64CAFB274DF9}" type="datetimeFigureOut">
              <a:rPr lang="en-GB" smtClean="0"/>
              <a:t>2023-03-21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BADC5-9E03-47AD-B8F3-8044F950BD1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5066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E4861-CA85-4B18-9C2E-64CAFB274DF9}" type="datetimeFigureOut">
              <a:rPr lang="en-GB" smtClean="0"/>
              <a:t>2023-03-21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BADC5-9E03-47AD-B8F3-8044F950BD1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2715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E4861-CA85-4B18-9C2E-64CAFB274DF9}" type="datetimeFigureOut">
              <a:rPr lang="en-GB" smtClean="0"/>
              <a:t>2023-03-21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BADC5-9E03-47AD-B8F3-8044F950BD1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7951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E4861-CA85-4B18-9C2E-64CAFB274DF9}" type="datetimeFigureOut">
              <a:rPr lang="en-GB" smtClean="0"/>
              <a:t>2023-03-21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BADC5-9E03-47AD-B8F3-8044F950BD1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4527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E4861-CA85-4B18-9C2E-64CAFB274DF9}" type="datetimeFigureOut">
              <a:rPr lang="en-GB" smtClean="0"/>
              <a:t>2023-03-21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BADC5-9E03-47AD-B8F3-8044F950BD1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5463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E4861-CA85-4B18-9C2E-64CAFB274DF9}" type="datetimeFigureOut">
              <a:rPr lang="en-GB" smtClean="0"/>
              <a:t>2023-03-21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BADC5-9E03-47AD-B8F3-8044F950BD1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1736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0E4861-CA85-4B18-9C2E-64CAFB274DF9}" type="datetimeFigureOut">
              <a:rPr lang="en-GB" smtClean="0"/>
              <a:t>2023-03-21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2BADC5-9E03-47AD-B8F3-8044F950BD1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9334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CLIC RF Distribution and Active Alignment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Matthew Capstick</a:t>
            </a:r>
          </a:p>
          <a:p>
            <a:r>
              <a:rPr lang="en-US" dirty="0" smtClean="0"/>
              <a:t>Joshua Brown</a:t>
            </a:r>
          </a:p>
          <a:p>
            <a:r>
              <a:rPr lang="en-US" dirty="0" smtClean="0"/>
              <a:t>22-03-2023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41752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Wall Mounted BOC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4997" y="1788515"/>
            <a:ext cx="7141945" cy="1493700"/>
          </a:xfrm>
        </p:spPr>
        <p:txBody>
          <a:bodyPr>
            <a:normAutofit fontScale="92500" lnSpcReduction="10000"/>
          </a:bodyPr>
          <a:lstStyle/>
          <a:p>
            <a:r>
              <a:rPr lang="en-GB" sz="2000" dirty="0" smtClean="0"/>
              <a:t>Simple cantilever beam hand calculations</a:t>
            </a:r>
          </a:p>
          <a:p>
            <a:pPr lvl="1"/>
            <a:r>
              <a:rPr lang="en-GB" sz="1600" dirty="0" smtClean="0"/>
              <a:t>Likely a over simplification</a:t>
            </a:r>
          </a:p>
          <a:p>
            <a:r>
              <a:rPr lang="en-GB" sz="2000" dirty="0" smtClean="0"/>
              <a:t>1m of double height waveguide will bend:</a:t>
            </a:r>
          </a:p>
          <a:p>
            <a:pPr lvl="1"/>
            <a:r>
              <a:rPr lang="en-GB" sz="1600" dirty="0" smtClean="0"/>
              <a:t>1.58mm at 20N</a:t>
            </a:r>
          </a:p>
          <a:p>
            <a:pPr lvl="1"/>
            <a:r>
              <a:rPr lang="en-GB" sz="1600" dirty="0" smtClean="0"/>
              <a:t>3.16mm at 40N</a:t>
            </a:r>
            <a:endParaRPr lang="en-GB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76" t="7860" r="17614" b="3859"/>
          <a:stretch/>
        </p:blipFill>
        <p:spPr>
          <a:xfrm>
            <a:off x="737407" y="1702707"/>
            <a:ext cx="3642036" cy="4684745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1597794" y="2945331"/>
            <a:ext cx="2348564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1578544" y="2338939"/>
            <a:ext cx="0" cy="128978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473693" y="2575999"/>
            <a:ext cx="721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1.0m</a:t>
            </a:r>
            <a:endParaRPr lang="en-GB" dirty="0"/>
          </a:p>
        </p:txBody>
      </p:sp>
      <p:grpSp>
        <p:nvGrpSpPr>
          <p:cNvPr id="13" name="Group 12"/>
          <p:cNvGrpSpPr/>
          <p:nvPr/>
        </p:nvGrpSpPr>
        <p:grpSpPr>
          <a:xfrm>
            <a:off x="7708708" y="2780550"/>
            <a:ext cx="3319996" cy="990160"/>
            <a:chOff x="4952917" y="1878168"/>
            <a:chExt cx="3319996" cy="990160"/>
          </a:xfrm>
        </p:grpSpPr>
        <p:sp>
          <p:nvSpPr>
            <p:cNvPr id="8" name="Rectangle 7"/>
            <p:cNvSpPr/>
            <p:nvPr/>
          </p:nvSpPr>
          <p:spPr>
            <a:xfrm>
              <a:off x="4952917" y="2070673"/>
              <a:ext cx="325414" cy="643651"/>
            </a:xfrm>
            <a:prstGeom prst="rect">
              <a:avLst/>
            </a:prstGeom>
            <a:pattFill prst="wdDnDiag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5278331" y="1896177"/>
              <a:ext cx="0" cy="97215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5297581" y="2281187"/>
              <a:ext cx="2874267" cy="192505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Down Arrow 11"/>
            <p:cNvSpPr/>
            <p:nvPr/>
          </p:nvSpPr>
          <p:spPr>
            <a:xfrm>
              <a:off x="8051532" y="1878168"/>
              <a:ext cx="221381" cy="38501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909419"/>
              </p:ext>
            </p:extLst>
          </p:nvPr>
        </p:nvGraphicFramePr>
        <p:xfrm>
          <a:off x="4402433" y="3628725"/>
          <a:ext cx="6271499" cy="29527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Content Placeholder 2"/>
          <p:cNvSpPr txBox="1">
            <a:spLocks/>
          </p:cNvSpPr>
          <p:nvPr/>
        </p:nvSpPr>
        <p:spPr>
          <a:xfrm>
            <a:off x="10526988" y="2282792"/>
            <a:ext cx="1003433" cy="1095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 smtClean="0">
                <a:solidFill>
                  <a:srgbClr val="FF0000"/>
                </a:solidFill>
              </a:rPr>
              <a:t>Force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1143574" y="2973055"/>
            <a:ext cx="0" cy="85846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16200000">
            <a:off x="528475" y="3186597"/>
            <a:ext cx="721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0.5m</a:t>
            </a:r>
            <a:endParaRPr lang="en-GB" dirty="0"/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1001027" y="2945331"/>
            <a:ext cx="53899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9182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Module Mounted BOC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6921" y="1690689"/>
            <a:ext cx="7141945" cy="3352086"/>
          </a:xfrm>
        </p:spPr>
        <p:txBody>
          <a:bodyPr>
            <a:normAutofit lnSpcReduction="10000"/>
          </a:bodyPr>
          <a:lstStyle/>
          <a:p>
            <a:r>
              <a:rPr lang="en-GB" sz="2000" dirty="0" smtClean="0"/>
              <a:t>The BOC can be mounted on the girder, or more likely mounted on a kinematic support very close to the girder</a:t>
            </a:r>
          </a:p>
          <a:p>
            <a:pPr lvl="1"/>
            <a:r>
              <a:rPr lang="en-GB" sz="1600" dirty="0" smtClean="0"/>
              <a:t>Similar to DEFT</a:t>
            </a:r>
          </a:p>
          <a:p>
            <a:pPr lvl="1"/>
            <a:r>
              <a:rPr lang="en-GB" sz="1600" dirty="0" smtClean="0"/>
              <a:t>The support can accommodate a few millimetres of translation</a:t>
            </a:r>
          </a:p>
          <a:p>
            <a:pPr lvl="2"/>
            <a:r>
              <a:rPr lang="en-GB" sz="1200" dirty="0" smtClean="0"/>
              <a:t>E.g. a flexure based system</a:t>
            </a:r>
          </a:p>
          <a:p>
            <a:pPr lvl="2"/>
            <a:endParaRPr lang="en-GB" sz="1200" dirty="0" smtClean="0"/>
          </a:p>
          <a:p>
            <a:r>
              <a:rPr lang="en-GB" sz="2000" dirty="0" smtClean="0"/>
              <a:t>Previous calculations are still valid, if the waveguide is double-height</a:t>
            </a:r>
          </a:p>
          <a:p>
            <a:pPr lvl="1"/>
            <a:r>
              <a:rPr lang="en-GB" sz="1600" dirty="0" smtClean="0"/>
              <a:t>If it is circular, I would need to repeat the calculations</a:t>
            </a:r>
          </a:p>
          <a:p>
            <a:r>
              <a:rPr lang="en-GB" sz="2000" dirty="0" smtClean="0"/>
              <a:t>1m of double height waveguide will bend:</a:t>
            </a:r>
          </a:p>
          <a:p>
            <a:pPr lvl="1"/>
            <a:r>
              <a:rPr lang="en-GB" sz="1600" dirty="0" smtClean="0"/>
              <a:t>1.58mm at 20N</a:t>
            </a:r>
          </a:p>
          <a:p>
            <a:pPr lvl="1"/>
            <a:r>
              <a:rPr lang="en-GB" sz="1600" dirty="0" smtClean="0"/>
              <a:t>3.16mm at 40N</a:t>
            </a:r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76" t="7860" r="37345" b="3859"/>
          <a:stretch/>
        </p:blipFill>
        <p:spPr>
          <a:xfrm>
            <a:off x="760397" y="1690688"/>
            <a:ext cx="1982803" cy="4684745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V="1">
            <a:off x="4303052" y="2358191"/>
            <a:ext cx="0" cy="2310062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7743843" y="4772353"/>
            <a:ext cx="3319996" cy="990160"/>
            <a:chOff x="4952917" y="1878168"/>
            <a:chExt cx="3319996" cy="990160"/>
          </a:xfrm>
        </p:grpSpPr>
        <p:sp>
          <p:nvSpPr>
            <p:cNvPr id="8" name="Rectangle 7"/>
            <p:cNvSpPr/>
            <p:nvPr/>
          </p:nvSpPr>
          <p:spPr>
            <a:xfrm>
              <a:off x="4952917" y="2070673"/>
              <a:ext cx="325414" cy="643651"/>
            </a:xfrm>
            <a:prstGeom prst="rect">
              <a:avLst/>
            </a:prstGeom>
            <a:pattFill prst="wdDnDiag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5278331" y="1896177"/>
              <a:ext cx="0" cy="97215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5297581" y="2281187"/>
              <a:ext cx="2874267" cy="192505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Down Arrow 11"/>
            <p:cNvSpPr/>
            <p:nvPr/>
          </p:nvSpPr>
          <p:spPr>
            <a:xfrm>
              <a:off x="8051532" y="1878168"/>
              <a:ext cx="221381" cy="38501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6" name="Content Placeholder 2"/>
          <p:cNvSpPr txBox="1">
            <a:spLocks/>
          </p:cNvSpPr>
          <p:nvPr/>
        </p:nvSpPr>
        <p:spPr>
          <a:xfrm>
            <a:off x="10562122" y="4404799"/>
            <a:ext cx="1003433" cy="1095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 smtClean="0">
                <a:solidFill>
                  <a:srgbClr val="FF0000"/>
                </a:solidFill>
              </a:rPr>
              <a:t>Force</a:t>
            </a:r>
            <a:endParaRPr lang="en-GB" sz="1600" dirty="0">
              <a:solidFill>
                <a:srgbClr val="FF0000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41" t="7860" r="17614" b="51447"/>
          <a:stretch/>
        </p:blipFill>
        <p:spPr>
          <a:xfrm>
            <a:off x="1982605" y="1690688"/>
            <a:ext cx="869961" cy="215941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27" t="45834" r="27358" b="50720"/>
          <a:stretch/>
        </p:blipFill>
        <p:spPr>
          <a:xfrm>
            <a:off x="2663070" y="2548910"/>
            <a:ext cx="1607419" cy="182881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2396967" y="4407478"/>
            <a:ext cx="1883145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752824" y="4038146"/>
            <a:ext cx="1372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&gt;1.0m?</a:t>
            </a:r>
            <a:endParaRPr lang="en-GB" dirty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2396967" y="3638349"/>
            <a:ext cx="0" cy="1020280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1896177" y="2916358"/>
            <a:ext cx="1028538" cy="53395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rgbClr val="FF0000"/>
                </a:solidFill>
              </a:rPr>
              <a:t>Kinematic Support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444940" y="4974482"/>
            <a:ext cx="3289279" cy="12723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2m of double height waveguide will bend:</a:t>
            </a:r>
          </a:p>
          <a:p>
            <a:pPr lvl="1"/>
            <a:r>
              <a:rPr lang="en-GB" sz="1600" dirty="0" smtClean="0"/>
              <a:t>6.32mm at 20N</a:t>
            </a:r>
          </a:p>
          <a:p>
            <a:pPr lvl="1"/>
            <a:r>
              <a:rPr lang="en-GB" sz="1600" dirty="0" smtClean="0"/>
              <a:t>12.63mm at 40N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9349997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Wall Mounted BOC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4997" y="1788515"/>
            <a:ext cx="7141945" cy="1493700"/>
          </a:xfrm>
        </p:spPr>
        <p:txBody>
          <a:bodyPr>
            <a:normAutofit/>
          </a:bodyPr>
          <a:lstStyle/>
          <a:p>
            <a:r>
              <a:rPr lang="en-GB" sz="2000" dirty="0" smtClean="0"/>
              <a:t>I have done a very quick beam based analysis</a:t>
            </a:r>
          </a:p>
          <a:p>
            <a:pPr lvl="1"/>
            <a:r>
              <a:rPr lang="en-GB" sz="1200" dirty="0" smtClean="0"/>
              <a:t>Predicts 0.21mm compared to 0.29mm hand calculations (z – short)</a:t>
            </a:r>
          </a:p>
          <a:p>
            <a:pPr lvl="1"/>
            <a:r>
              <a:rPr lang="en-GB" sz="1200" dirty="0" smtClean="0"/>
              <a:t>Predicts 5.15mm compared to 4.8mm hand calculations (x – hypotenuse)</a:t>
            </a:r>
          </a:p>
          <a:p>
            <a:pPr lvl="1"/>
            <a:r>
              <a:rPr lang="en-GB" sz="1200" dirty="0" smtClean="0"/>
              <a:t>Predicts 3.34mm compared to 3.16mm hand calculations (y – long)</a:t>
            </a:r>
          </a:p>
          <a:p>
            <a:r>
              <a:rPr lang="en-GB" sz="1600" dirty="0" smtClean="0"/>
              <a:t>Broadly matches the hand calculations</a:t>
            </a:r>
            <a:endParaRPr lang="en-GB" sz="1600" dirty="0" smtClean="0"/>
          </a:p>
          <a:p>
            <a:pPr marL="457200" lvl="1" indent="0">
              <a:buNone/>
            </a:pPr>
            <a:endParaRPr lang="en-GB" sz="1200" dirty="0" smtClean="0"/>
          </a:p>
          <a:p>
            <a:pPr lvl="1"/>
            <a:endParaRPr lang="en-GB" sz="1200" dirty="0" smtClean="0"/>
          </a:p>
          <a:p>
            <a:pPr lvl="1"/>
            <a:endParaRPr lang="en-GB" sz="1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76" t="7860" r="17614" b="3859"/>
          <a:stretch/>
        </p:blipFill>
        <p:spPr>
          <a:xfrm>
            <a:off x="741147" y="1700313"/>
            <a:ext cx="3642036" cy="4684745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1597794" y="2945331"/>
            <a:ext cx="2348564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1597794" y="2338939"/>
            <a:ext cx="0" cy="128978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473693" y="2575999"/>
            <a:ext cx="721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1.0m</a:t>
            </a:r>
            <a:endParaRPr lang="en-GB" dirty="0"/>
          </a:p>
        </p:txBody>
      </p:sp>
      <p:pic>
        <p:nvPicPr>
          <p:cNvPr id="15" name="chart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2374" y="3422660"/>
            <a:ext cx="6271499" cy="2952773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>
          <a:xfrm flipV="1">
            <a:off x="1143574" y="2973055"/>
            <a:ext cx="0" cy="85846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16200000">
            <a:off x="528475" y="3186597"/>
            <a:ext cx="721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0.5m</a:t>
            </a:r>
            <a:endParaRPr lang="en-GB" dirty="0"/>
          </a:p>
        </p:txBody>
      </p:sp>
      <p:cxnSp>
        <p:nvCxnSpPr>
          <p:cNvPr id="19" name="Straight Connector 18"/>
          <p:cNvCxnSpPr/>
          <p:nvPr/>
        </p:nvCxnSpPr>
        <p:spPr>
          <a:xfrm flipH="1">
            <a:off x="1001027" y="2945331"/>
            <a:ext cx="53899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24909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2238" y="1690688"/>
            <a:ext cx="7641724" cy="4822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551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3271" y="1407532"/>
            <a:ext cx="7565457" cy="5189159"/>
          </a:xfr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TBM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3165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3270" y="1406668"/>
            <a:ext cx="7565457" cy="519002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3633" l="2115" r="94562">
                        <a14:foregroundMark x1="23202" y1="84644" x2="25801" y2="82959"/>
                        <a14:foregroundMark x1="18973" y1="47004" x2="37644" y2="72846"/>
                        <a14:foregroundMark x1="43988" y1="71910" x2="42296" y2="6722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1948"/>
          <a:stretch/>
        </p:blipFill>
        <p:spPr>
          <a:xfrm>
            <a:off x="3084990" y="1201917"/>
            <a:ext cx="2694595" cy="2014367"/>
          </a:xfrm>
          <a:prstGeom prst="rect">
            <a:avLst/>
          </a:prstGeom>
          <a:effectLst>
            <a:glow rad="50800">
              <a:schemeClr val="bg1"/>
            </a:glo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3633" l="2115" r="94562">
                        <a14:foregroundMark x1="23202" y1="84644" x2="25801" y2="82959"/>
                        <a14:foregroundMark x1="18973" y1="47004" x2="37644" y2="72846"/>
                        <a14:foregroundMark x1="43988" y1="71910" x2="42296" y2="6722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8212"/>
          <a:stretch/>
        </p:blipFill>
        <p:spPr>
          <a:xfrm>
            <a:off x="6090918" y="1300790"/>
            <a:ext cx="2941313" cy="2040189"/>
          </a:xfrm>
          <a:prstGeom prst="rect">
            <a:avLst/>
          </a:prstGeom>
          <a:effectLst>
            <a:glow rad="50800">
              <a:schemeClr val="bg1"/>
            </a:glow>
          </a:effectLst>
        </p:spPr>
      </p:pic>
      <p:sp>
        <p:nvSpPr>
          <p:cNvPr id="8" name="Title 4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 smtClean="0"/>
              <a:t>Beam Interconnecting Waveguides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1648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Waveguide Constraints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500181" cy="4351338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Waveguide profile</a:t>
            </a:r>
          </a:p>
          <a:p>
            <a:pPr lvl="1"/>
            <a:r>
              <a:rPr lang="en-GB" dirty="0" smtClean="0"/>
              <a:t>Single-height</a:t>
            </a:r>
          </a:p>
          <a:p>
            <a:pPr lvl="1"/>
            <a:r>
              <a:rPr lang="en-GB" dirty="0" smtClean="0"/>
              <a:t>Double-height</a:t>
            </a:r>
          </a:p>
          <a:p>
            <a:pPr lvl="1"/>
            <a:r>
              <a:rPr lang="en-GB" dirty="0" smtClean="0"/>
              <a:t>Square</a:t>
            </a:r>
          </a:p>
          <a:p>
            <a:r>
              <a:rPr lang="en-GB" dirty="0" smtClean="0"/>
              <a:t>Active adjustment range</a:t>
            </a:r>
          </a:p>
          <a:p>
            <a:r>
              <a:rPr lang="en-GB" dirty="0" smtClean="0"/>
              <a:t>Allowable reaction force on structures</a:t>
            </a:r>
          </a:p>
          <a:p>
            <a:pPr lvl="1"/>
            <a:r>
              <a:rPr lang="en-GB" dirty="0" smtClean="0"/>
              <a:t>The displacement </a:t>
            </a:r>
            <a:r>
              <a:rPr lang="en-GB" dirty="0"/>
              <a:t>of the structure disks when a </a:t>
            </a:r>
            <a:r>
              <a:rPr lang="en-GB" dirty="0" smtClean="0"/>
              <a:t>vertical and lateral </a:t>
            </a:r>
            <a:r>
              <a:rPr lang="en-GB" dirty="0" smtClean="0"/>
              <a:t>force </a:t>
            </a:r>
            <a:r>
              <a:rPr lang="en-GB" dirty="0"/>
              <a:t>is applied to the waveguide </a:t>
            </a:r>
            <a:r>
              <a:rPr lang="en-GB" dirty="0" smtClean="0"/>
              <a:t>flanges</a:t>
            </a:r>
          </a:p>
          <a:p>
            <a:pPr lvl="1"/>
            <a:r>
              <a:rPr lang="en-GB" dirty="0" smtClean="0"/>
              <a:t>10N ~10µm</a:t>
            </a:r>
          </a:p>
          <a:p>
            <a:pPr lvl="1"/>
            <a:r>
              <a:rPr lang="en-US" dirty="0" smtClean="0"/>
              <a:t>20N used as a limit</a:t>
            </a:r>
            <a:endParaRPr lang="en-GB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6957" y="1846787"/>
            <a:ext cx="4252485" cy="3359764"/>
          </a:xfrm>
          <a:prstGeom prst="rect">
            <a:avLst/>
          </a:prstGeom>
        </p:spPr>
      </p:pic>
      <p:pic>
        <p:nvPicPr>
          <p:cNvPr id="9" name="Content Placeholder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50" r="21498" b="11359"/>
          <a:stretch/>
        </p:blipFill>
        <p:spPr>
          <a:xfrm>
            <a:off x="4324058" y="1670575"/>
            <a:ext cx="3367239" cy="3439394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4807891" y="5109969"/>
            <a:ext cx="1952275" cy="1309614"/>
            <a:chOff x="4309506" y="5013716"/>
            <a:chExt cx="2166643" cy="1453415"/>
          </a:xfrm>
        </p:grpSpPr>
        <p:pic>
          <p:nvPicPr>
            <p:cNvPr id="4" name="Content Placeholder 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0808" b="77656"/>
            <a:stretch/>
          </p:blipFill>
          <p:spPr>
            <a:xfrm>
              <a:off x="4309506" y="5013716"/>
              <a:ext cx="1086960" cy="866991"/>
            </a:xfrm>
            <a:prstGeom prst="rect">
              <a:avLst/>
            </a:prstGeom>
          </p:spPr>
        </p:pic>
        <p:pic>
          <p:nvPicPr>
            <p:cNvPr id="10" name="Content Placeholder 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219" r="80808" b="40804"/>
            <a:stretch/>
          </p:blipFill>
          <p:spPr>
            <a:xfrm>
              <a:off x="5389189" y="5109969"/>
              <a:ext cx="1086960" cy="13571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838252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Waveguide analysis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1A66FC-0317-2ED0-FF55-DB84C212F815}"/>
              </a:ext>
            </a:extLst>
          </p:cNvPr>
          <p:cNvSpPr txBox="1"/>
          <p:nvPr/>
        </p:nvSpPr>
        <p:spPr>
          <a:xfrm>
            <a:off x="838200" y="1690688"/>
            <a:ext cx="3429000" cy="3025691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Threshold to hit 20N reaction forces in single and double-height waveguides: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±0.3mm </a:t>
            </a:r>
            <a:r>
              <a:rPr lang="en-US" sz="2200" dirty="0"/>
              <a:t>for Single Height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±0.15mm </a:t>
            </a:r>
            <a:r>
              <a:rPr lang="en-US" sz="2200" dirty="0"/>
              <a:t>for Double Height </a:t>
            </a:r>
            <a:endParaRPr lang="en-US" sz="2200" dirty="0" smtClean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Waveguide length </a:t>
            </a:r>
            <a:r>
              <a:rPr lang="en-GB" sz="2200" dirty="0" smtClean="0"/>
              <a:t>~1.1m</a:t>
            </a:r>
            <a:endParaRPr lang="en-US" sz="22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DFBDFE0E-866F-4F44-B6F0-27440CBC59F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4126674"/>
              </p:ext>
            </p:extLst>
          </p:nvPr>
        </p:nvGraphicFramePr>
        <p:xfrm>
          <a:off x="4638094" y="1540041"/>
          <a:ext cx="6903720" cy="48992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l="14228" t="18610" r="15583" b="23139"/>
          <a:stretch/>
        </p:blipFill>
        <p:spPr>
          <a:xfrm flipH="1">
            <a:off x="650186" y="4706751"/>
            <a:ext cx="4004110" cy="1732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2893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Possible Waveguide Optimisation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86758"/>
            <a:ext cx="4595648" cy="1240221"/>
          </a:xfrm>
        </p:spPr>
        <p:txBody>
          <a:bodyPr>
            <a:normAutofit fontScale="92500" lnSpcReduction="20000"/>
          </a:bodyPr>
          <a:lstStyle/>
          <a:p>
            <a:r>
              <a:rPr lang="en-GB" sz="2400" dirty="0" smtClean="0"/>
              <a:t>Close to original design</a:t>
            </a:r>
          </a:p>
          <a:p>
            <a:pPr lvl="1"/>
            <a:r>
              <a:rPr lang="en-GB" sz="2000" dirty="0" smtClean="0"/>
              <a:t>Only four bends</a:t>
            </a:r>
          </a:p>
          <a:p>
            <a:pPr lvl="1"/>
            <a:r>
              <a:rPr lang="en-GB" sz="2000" dirty="0" smtClean="0"/>
              <a:t>Increased length (height)</a:t>
            </a:r>
          </a:p>
          <a:p>
            <a:r>
              <a:rPr lang="en-GB" sz="2400" dirty="0" smtClean="0"/>
              <a:t>Assumed the full 3mm offset</a:t>
            </a:r>
            <a:endParaRPr lang="en-GB" sz="2400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D6456AD2-8CF3-42D4-A970-B51AB04062B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7032420"/>
              </p:ext>
            </p:extLst>
          </p:nvPr>
        </p:nvGraphicFramePr>
        <p:xfrm>
          <a:off x="5633544" y="1547118"/>
          <a:ext cx="6133419" cy="47275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80792A72-756D-01D3-82E4-C8EBC3ECBF5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465" t="16834" r="17941"/>
          <a:stretch/>
        </p:blipFill>
        <p:spPr>
          <a:xfrm>
            <a:off x="842718" y="3180699"/>
            <a:ext cx="3870434" cy="3176561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4558416" y="5912895"/>
            <a:ext cx="673203" cy="500515"/>
            <a:chOff x="4496602" y="4908884"/>
            <a:chExt cx="673203" cy="500515"/>
          </a:xfrm>
        </p:grpSpPr>
        <p:cxnSp>
          <p:nvCxnSpPr>
            <p:cNvPr id="7" name="Straight Arrow Connector 6"/>
            <p:cNvCxnSpPr/>
            <p:nvPr/>
          </p:nvCxnSpPr>
          <p:spPr>
            <a:xfrm flipV="1">
              <a:off x="5053263" y="4908884"/>
              <a:ext cx="0" cy="50051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flipH="1" flipV="1">
              <a:off x="4496602" y="5353250"/>
              <a:ext cx="556661" cy="561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5112054" y="4983918"/>
              <a:ext cx="577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y</a:t>
              </a:r>
              <a:endParaRPr lang="en-GB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618172" y="4983918"/>
              <a:ext cx="1693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x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2625796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Possible Waveguide Optimisation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86758"/>
            <a:ext cx="4595648" cy="1240221"/>
          </a:xfrm>
        </p:spPr>
        <p:txBody>
          <a:bodyPr>
            <a:normAutofit fontScale="92500" lnSpcReduction="20000"/>
          </a:bodyPr>
          <a:lstStyle/>
          <a:p>
            <a:r>
              <a:rPr lang="en-GB" sz="2400" dirty="0" smtClean="0"/>
              <a:t>Further away from original design</a:t>
            </a:r>
          </a:p>
          <a:p>
            <a:pPr lvl="1"/>
            <a:r>
              <a:rPr lang="en-GB" sz="2000" dirty="0" smtClean="0"/>
              <a:t>Increases the number of to bends 6</a:t>
            </a:r>
          </a:p>
          <a:p>
            <a:pPr lvl="1"/>
            <a:r>
              <a:rPr lang="en-GB" sz="2000" dirty="0" smtClean="0"/>
              <a:t>Increased length (height)</a:t>
            </a:r>
          </a:p>
          <a:p>
            <a:r>
              <a:rPr lang="en-GB" sz="2400" dirty="0" smtClean="0"/>
              <a:t>Assumed the full 3mm offset</a:t>
            </a:r>
            <a:endParaRPr lang="en-GB" sz="2400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E98185B7-BE21-4290-8AFC-368998FD239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7007996"/>
              </p:ext>
            </p:extLst>
          </p:nvPr>
        </p:nvGraphicFramePr>
        <p:xfrm>
          <a:off x="5707116" y="1576552"/>
          <a:ext cx="6053960" cy="48368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CE234422-F580-8B9F-E51D-8D7A74D6656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966" t="1299" r="30535" b="53098"/>
          <a:stretch/>
        </p:blipFill>
        <p:spPr>
          <a:xfrm>
            <a:off x="1095953" y="3123049"/>
            <a:ext cx="3363310" cy="15120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7E2C38C-53BC-89A7-7A49-E2E2DD92042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209"/>
          <a:stretch/>
        </p:blipFill>
        <p:spPr>
          <a:xfrm>
            <a:off x="1095953" y="4722218"/>
            <a:ext cx="3368113" cy="1912740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4558416" y="5912895"/>
            <a:ext cx="673203" cy="500515"/>
            <a:chOff x="4496602" y="4908884"/>
            <a:chExt cx="673203" cy="500515"/>
          </a:xfrm>
        </p:grpSpPr>
        <p:cxnSp>
          <p:nvCxnSpPr>
            <p:cNvPr id="12" name="Straight Arrow Connector 11"/>
            <p:cNvCxnSpPr/>
            <p:nvPr/>
          </p:nvCxnSpPr>
          <p:spPr>
            <a:xfrm flipV="1">
              <a:off x="5053263" y="4908884"/>
              <a:ext cx="0" cy="50051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H="1" flipV="1">
              <a:off x="4496602" y="5353250"/>
              <a:ext cx="556661" cy="561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5112054" y="4983918"/>
              <a:ext cx="577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y</a:t>
              </a:r>
              <a:endParaRPr lang="en-GB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618172" y="4983918"/>
              <a:ext cx="1693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x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6394367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Possible Waveguide Optimisation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6399998" cy="4777307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The original (current) waveguide design: </a:t>
            </a:r>
          </a:p>
          <a:p>
            <a:pPr marL="742950" lvl="1">
              <a:spcAft>
                <a:spcPts val="600"/>
              </a:spcAft>
            </a:pPr>
            <a:r>
              <a:rPr lang="en-US" dirty="0" smtClean="0"/>
              <a:t>1.1m length</a:t>
            </a:r>
          </a:p>
          <a:p>
            <a:pPr marL="742950" lvl="1">
              <a:spcAft>
                <a:spcPts val="600"/>
              </a:spcAft>
            </a:pPr>
            <a:r>
              <a:rPr lang="en-US" dirty="0" smtClean="0"/>
              <a:t>4 right angle corners</a:t>
            </a:r>
          </a:p>
          <a:p>
            <a:pPr marL="742950" lvl="1">
              <a:spcAft>
                <a:spcPts val="600"/>
              </a:spcAft>
            </a:pPr>
            <a:r>
              <a:rPr lang="en-US" dirty="0" smtClean="0"/>
              <a:t>20N reaction force after:</a:t>
            </a:r>
          </a:p>
          <a:p>
            <a:pPr marL="1200150" lvl="2">
              <a:spcAft>
                <a:spcPts val="600"/>
              </a:spcAft>
            </a:pPr>
            <a:r>
              <a:rPr lang="en-US" dirty="0" smtClean="0"/>
              <a:t>±0.3mm </a:t>
            </a:r>
            <a:r>
              <a:rPr lang="en-US" dirty="0"/>
              <a:t>for Single Height</a:t>
            </a:r>
          </a:p>
          <a:p>
            <a:pPr marL="1200150" lvl="2">
              <a:spcAft>
                <a:spcPts val="600"/>
              </a:spcAft>
            </a:pPr>
            <a:r>
              <a:rPr lang="en-US" dirty="0"/>
              <a:t>±0.15mm for Double Height </a:t>
            </a:r>
          </a:p>
          <a:p>
            <a:pPr>
              <a:spcBef>
                <a:spcPts val="600"/>
              </a:spcBef>
            </a:pPr>
            <a:r>
              <a:rPr lang="en-GB" dirty="0" smtClean="0"/>
              <a:t>The much longer waveguide design: </a:t>
            </a:r>
          </a:p>
          <a:p>
            <a:pPr marL="742950" lvl="1">
              <a:spcAft>
                <a:spcPts val="600"/>
              </a:spcAft>
            </a:pPr>
            <a:r>
              <a:rPr lang="en-US" dirty="0" smtClean="0"/>
              <a:t>2</a:t>
            </a:r>
            <a:r>
              <a:rPr lang="en-US" dirty="0" smtClean="0"/>
              <a:t>.2m length</a:t>
            </a:r>
          </a:p>
          <a:p>
            <a:pPr marL="742950" lvl="1">
              <a:spcAft>
                <a:spcPts val="600"/>
              </a:spcAft>
            </a:pPr>
            <a:r>
              <a:rPr lang="en-US" dirty="0" smtClean="0"/>
              <a:t>4 right angle corners</a:t>
            </a:r>
          </a:p>
          <a:p>
            <a:pPr marL="742950" lvl="1">
              <a:spcAft>
                <a:spcPts val="600"/>
              </a:spcAft>
            </a:pPr>
            <a:r>
              <a:rPr lang="en-US" dirty="0" smtClean="0"/>
              <a:t>20N reaction force after:</a:t>
            </a:r>
          </a:p>
          <a:p>
            <a:pPr marL="1200150" lvl="2">
              <a:spcAft>
                <a:spcPts val="600"/>
              </a:spcAft>
            </a:pPr>
            <a:r>
              <a:rPr lang="en-US" dirty="0" smtClean="0"/>
              <a:t>±3.0mm for Single Height</a:t>
            </a:r>
          </a:p>
          <a:p>
            <a:pPr marL="285750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If we decide the required active alignment range, we can determine the length of waveguide required.</a:t>
            </a:r>
          </a:p>
          <a:p>
            <a:pPr marL="285750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Presumably between 1-2m</a:t>
            </a:r>
          </a:p>
          <a:p>
            <a:pPr marL="1200150" lvl="2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Relationship is approximately exponential</a:t>
            </a:r>
          </a:p>
          <a:p>
            <a:pPr marL="285750">
              <a:spcBef>
                <a:spcPts val="600"/>
              </a:spcBef>
              <a:spcAft>
                <a:spcPts val="600"/>
              </a:spcAft>
            </a:pPr>
            <a:endParaRPr lang="en-US" dirty="0" smtClean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395664"/>
              </p:ext>
            </p:extLst>
          </p:nvPr>
        </p:nvGraphicFramePr>
        <p:xfrm>
          <a:off x="7151571" y="2441642"/>
          <a:ext cx="4202229" cy="34362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525183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Klystron CLIC Layout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568" y="1630608"/>
            <a:ext cx="7641724" cy="4822270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76" t="7860" r="17614" b="3859"/>
          <a:stretch/>
        </p:blipFill>
        <p:spPr>
          <a:xfrm>
            <a:off x="7863841" y="1690688"/>
            <a:ext cx="3642036" cy="4684745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8701238" y="2945331"/>
            <a:ext cx="2348564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8701238" y="2338939"/>
            <a:ext cx="0" cy="128978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9577137" y="2575999"/>
            <a:ext cx="721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1.0m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10257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1165</TotalTime>
  <Words>450</Words>
  <Application>Microsoft Office PowerPoint</Application>
  <PresentationFormat>Widescreen</PresentationFormat>
  <Paragraphs>100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CLIC RF Distribution and Active Alignment</vt:lpstr>
      <vt:lpstr>TBM</vt:lpstr>
      <vt:lpstr>Beam Interconnecting Waveguides</vt:lpstr>
      <vt:lpstr>Waveguide Constraints</vt:lpstr>
      <vt:lpstr>Waveguide analysis</vt:lpstr>
      <vt:lpstr>Possible Waveguide Optimisation</vt:lpstr>
      <vt:lpstr>Possible Waveguide Optimisation</vt:lpstr>
      <vt:lpstr>Possible Waveguide Optimisation</vt:lpstr>
      <vt:lpstr>Klystron CLIC Layout</vt:lpstr>
      <vt:lpstr>Wall Mounted BOC</vt:lpstr>
      <vt:lpstr>Module Mounted BOC</vt:lpstr>
      <vt:lpstr>Wall Mounted BOC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 RF Distribution and Active Alignment</dc:title>
  <dc:creator>Matthew Capstick</dc:creator>
  <cp:lastModifiedBy>Matthew Capstick</cp:lastModifiedBy>
  <cp:revision>90</cp:revision>
  <dcterms:created xsi:type="dcterms:W3CDTF">2023-03-21T12:21:01Z</dcterms:created>
  <dcterms:modified xsi:type="dcterms:W3CDTF">2023-03-22T07:46:36Z</dcterms:modified>
</cp:coreProperties>
</file>