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10"/>
  </p:notesMasterIdLst>
  <p:handoutMasterIdLst>
    <p:handoutMasterId r:id="rId11"/>
  </p:handoutMasterIdLst>
  <p:sldIdLst>
    <p:sldId id="1375" r:id="rId2"/>
    <p:sldId id="1378" r:id="rId3"/>
    <p:sldId id="1530" r:id="rId4"/>
    <p:sldId id="1541" r:id="rId5"/>
    <p:sldId id="1540" r:id="rId6"/>
    <p:sldId id="1539" r:id="rId7"/>
    <p:sldId id="1542" r:id="rId8"/>
    <p:sldId id="1543" r:id="rId9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0214BE"/>
    <a:srgbClr val="FCF5F5"/>
    <a:srgbClr val="0000FF"/>
    <a:srgbClr val="008E40"/>
    <a:srgbClr val="D60093"/>
    <a:srgbClr val="FF6600"/>
    <a:srgbClr val="CCFFFF"/>
    <a:srgbClr val="99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8258" autoAdjust="0"/>
    <p:restoredTop sz="87052" autoAdjust="0"/>
  </p:normalViewPr>
  <p:slideViewPr>
    <p:cSldViewPr>
      <p:cViewPr varScale="1">
        <p:scale>
          <a:sx n="115" d="100"/>
          <a:sy n="115" d="100"/>
        </p:scale>
        <p:origin x="224" y="368"/>
      </p:cViewPr>
      <p:guideLst>
        <p:guide orient="horz" pos="950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11/25/22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049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72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>
            <a:extLst>
              <a:ext uri="{FF2B5EF4-FFF2-40B4-BE49-F238E27FC236}">
                <a16:creationId xmlns:a16="http://schemas.microsoft.com/office/drawing/2014/main" id="{44FCEE4D-1A4E-D2A9-180C-F3CB244DA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44841E-EA0D-CD5E-039C-C6836C8FA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239915"/>
            <a:ext cx="11055350" cy="4456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233680" y="2723464"/>
            <a:ext cx="5217564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92106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14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/>
              <a:t>First level</a:t>
            </a:r>
          </a:p>
          <a:p>
            <a:pPr lvl="1" eaLnBrk="1" latinLnBrk="0" hangingPunct="1"/>
            <a:r>
              <a:rPr kumimoji="0" lang="en-GB" noProof="0" dirty="0"/>
              <a:t>Second level</a:t>
            </a:r>
          </a:p>
          <a:p>
            <a:pPr lvl="2" eaLnBrk="1" latinLnBrk="0" hangingPunct="1"/>
            <a:r>
              <a:rPr kumimoji="0" lang="en-GB" noProof="0" dirty="0"/>
              <a:t>Third level</a:t>
            </a:r>
          </a:p>
          <a:p>
            <a:pPr lvl="3" eaLnBrk="1" latinLnBrk="0" hangingPunct="1"/>
            <a:r>
              <a:rPr kumimoji="0" lang="en-GB" noProof="0" dirty="0"/>
              <a:t>Fourth level</a:t>
            </a:r>
          </a:p>
          <a:p>
            <a:pPr lvl="4" eaLnBrk="1" latinLnBrk="0" hangingPunct="1"/>
            <a:r>
              <a:rPr kumimoji="0" lang="en-GB" noProof="0" dirty="0"/>
              <a:t>Fifth level</a:t>
            </a:r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IT taskforce 25.11.2022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7" r:id="rId3"/>
    <p:sldLayoutId id="2147486967" r:id="rId4"/>
    <p:sldLayoutId id="2147486968" r:id="rId5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-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hc-div-mms.web.cern.ch/tests/MAG/Fidel/" TargetMode="External"/><Relationship Id="rId2" Type="http://schemas.openxmlformats.org/officeDocument/2006/relationships/hyperlink" Target="https://docs.google.com/spreadsheets/d/1ngK5S2r9zKhVVyn6iqiZ56m0dLiEX0LbLaVlrj1VfN0/edit#gid=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hc-div-mms.web.cern.ch/tests/MAG/Fide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ocs.google.com/spreadsheets/d/1ngK5S2r9zKhVVyn6iqiZ56m0dLiEX0LbLaVlrj1VfN0/edit#gid=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docs.google.com/spreadsheets/d/1ngK5S2r9zKhVVyn6iqiZ56m0dLiEX0LbLaVlrj1VfN0/edit#gid=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docs.google.com/spreadsheets/d/1ngK5S2r9zKhVVyn6iqiZ56m0dLiEX0LbLaVlrj1VfN0/edit#gid=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19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0" y="2031840"/>
            <a:ext cx="12192000" cy="242100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2"/>
          <p:cNvSpPr/>
          <p:nvPr/>
        </p:nvSpPr>
        <p:spPr>
          <a:xfrm>
            <a:off x="1561451" y="2619819"/>
            <a:ext cx="9063580" cy="12450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45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IT correctors</a:t>
            </a:r>
          </a:p>
          <a:p>
            <a:pPr algn="ctr">
              <a:lnSpc>
                <a:spcPct val="100000"/>
              </a:lnSpc>
            </a:pPr>
            <a:r>
              <a:rPr lang="en-GB" sz="3000" b="1" spc="-1" dirty="0">
                <a:solidFill>
                  <a:srgbClr val="FFFFFF"/>
                </a:solidFill>
                <a:latin typeface="Arial"/>
                <a:ea typeface="DejaVu Sans"/>
              </a:rPr>
              <a:t>continue…</a:t>
            </a:r>
            <a:endParaRPr lang="en-GB" sz="3000" b="1" strike="noStrike" spc="-1" dirty="0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93019" y="4926795"/>
            <a:ext cx="6800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+mj-lt"/>
              </a:rPr>
              <a:t>M. Solfaroli</a:t>
            </a:r>
          </a:p>
          <a:p>
            <a:r>
              <a:rPr lang="en-GB" sz="2400" dirty="0">
                <a:latin typeface="+mj-lt"/>
              </a:rPr>
              <a:t>With inputs from J. Wenninger and E. </a:t>
            </a:r>
            <a:r>
              <a:rPr lang="en-GB" sz="2400" dirty="0" err="1">
                <a:latin typeface="+mj-lt"/>
              </a:rPr>
              <a:t>Todesco</a:t>
            </a: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751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E1555E-7030-6943-8959-88EBEECC2704}"/>
              </a:ext>
            </a:extLst>
          </p:cNvPr>
          <p:cNvSpPr/>
          <p:nvPr/>
        </p:nvSpPr>
        <p:spPr>
          <a:xfrm>
            <a:off x="7800702" y="61633"/>
            <a:ext cx="41052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Complete dataset can be found </a:t>
            </a:r>
            <a:r>
              <a:rPr lang="en-US" dirty="0">
                <a:hlinkClick r:id="rId2"/>
              </a:rPr>
              <a:t>here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F32E0C-B0BC-4A43-B76B-91FFA498D8E8}"/>
              </a:ext>
            </a:extLst>
          </p:cNvPr>
          <p:cNvSpPr/>
          <p:nvPr/>
        </p:nvSpPr>
        <p:spPr>
          <a:xfrm>
            <a:off x="181630" y="61633"/>
            <a:ext cx="64054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+mj-lt"/>
              </a:rPr>
              <a:t>NL CORRECTORS – proposal for test/precycle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30A9C1-675A-BD4F-A21E-E12FB118A945}"/>
              </a:ext>
            </a:extLst>
          </p:cNvPr>
          <p:cNvSpPr txBox="1"/>
          <p:nvPr/>
        </p:nvSpPr>
        <p:spPr>
          <a:xfrm>
            <a:off x="9360425" y="963240"/>
            <a:ext cx="2726755" cy="45858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n-lt"/>
              </a:rPr>
              <a:t>NO observed change in behavior:</a:t>
            </a:r>
          </a:p>
          <a:p>
            <a:pPr marL="285750" indent="-285750" algn="l">
              <a:buFontTx/>
              <a:buChar char="-"/>
            </a:pPr>
            <a:r>
              <a:rPr lang="en-US" sz="2000" b="1" dirty="0">
                <a:latin typeface="+mn-lt"/>
              </a:rPr>
              <a:t>HWC</a:t>
            </a:r>
            <a:r>
              <a:rPr lang="en-US" sz="2000" dirty="0">
                <a:latin typeface="+mn-lt"/>
              </a:rPr>
              <a:t> leaving operational margin</a:t>
            </a:r>
          </a:p>
          <a:p>
            <a:pPr marL="285750" indent="-285750" algn="l">
              <a:buFontTx/>
              <a:buChar char="-"/>
            </a:pPr>
            <a:r>
              <a:rPr lang="en-US" sz="2000" b="1" dirty="0">
                <a:latin typeface="+mn-lt"/>
              </a:rPr>
              <a:t>Precycle</a:t>
            </a:r>
            <a:r>
              <a:rPr lang="en-US" sz="2000" dirty="0">
                <a:latin typeface="+mn-lt"/>
              </a:rPr>
              <a:t> was never done for most of them -&gt; switch off the precycle for all of them</a:t>
            </a:r>
          </a:p>
          <a:p>
            <a:pPr marL="285750" indent="-285750" algn="l">
              <a:buFontTx/>
              <a:buChar char="-"/>
            </a:pP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  <a:hlinkClick r:id="rId3"/>
              </a:rPr>
              <a:t>From (MCSSX) FiDeL report</a:t>
            </a:r>
            <a:r>
              <a:rPr lang="en-US" sz="2000" dirty="0">
                <a:latin typeface="+mn-lt"/>
              </a:rPr>
              <a:t>: </a:t>
            </a:r>
            <a:r>
              <a:rPr lang="en-GB" dirty="0">
                <a:latin typeface="+mn-lt"/>
              </a:rPr>
              <a:t>“The 1.9 K measurements show no saturation and </a:t>
            </a:r>
            <a:r>
              <a:rPr lang="en-GB" b="1" dirty="0">
                <a:latin typeface="+mn-lt"/>
              </a:rPr>
              <a:t>no hysteresis</a:t>
            </a:r>
            <a:r>
              <a:rPr lang="en-GB" dirty="0">
                <a:latin typeface="+mn-lt"/>
              </a:rPr>
              <a:t>”</a:t>
            </a:r>
            <a:endParaRPr lang="en-US" dirty="0"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C84CF32-CFFB-944A-997E-2DEBFE8409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5"/>
          <a:stretch/>
        </p:blipFill>
        <p:spPr>
          <a:xfrm>
            <a:off x="2300630" y="702245"/>
            <a:ext cx="6829365" cy="506116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4F6BC0-694B-5A4E-AE4F-AC544231DF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6" r="80528"/>
          <a:stretch/>
        </p:blipFill>
        <p:spPr>
          <a:xfrm>
            <a:off x="181630" y="702245"/>
            <a:ext cx="2150680" cy="506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444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4AE9E8-94BF-3E46-923B-0202B4EB7A95}"/>
              </a:ext>
            </a:extLst>
          </p:cNvPr>
          <p:cNvSpPr/>
          <p:nvPr/>
        </p:nvSpPr>
        <p:spPr>
          <a:xfrm>
            <a:off x="181630" y="61633"/>
            <a:ext cx="70051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+mj-lt"/>
              </a:rPr>
              <a:t>MCBX CORRECTORS - proposal for test/precycle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BCEBC8-6F2C-3E49-AC74-D15C433274FC}"/>
              </a:ext>
            </a:extLst>
          </p:cNvPr>
          <p:cNvSpPr/>
          <p:nvPr/>
        </p:nvSpPr>
        <p:spPr>
          <a:xfrm>
            <a:off x="181630" y="894270"/>
            <a:ext cx="92172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ea typeface="Times New Roman" panose="02020603050405020304" pitchFamily="18" charset="0"/>
              </a:rPr>
              <a:t>Precycle is done to ensure reproducibility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ea typeface="Times New Roman" panose="02020603050405020304" pitchFamily="18" charset="0"/>
              </a:rPr>
              <a:t>MCBX</a:t>
            </a:r>
            <a:r>
              <a:rPr lang="en-GB" sz="2000" b="1" dirty="0">
                <a:latin typeface="+mj-lt"/>
                <a:ea typeface="Times New Roman" panose="02020603050405020304" pitchFamily="18" charset="0"/>
              </a:rPr>
              <a:t>V</a:t>
            </a:r>
            <a:r>
              <a:rPr lang="en-GB" sz="2000" dirty="0">
                <a:latin typeface="+mj-lt"/>
                <a:ea typeface="Times New Roman" panose="02020603050405020304" pitchFamily="18" charset="0"/>
              </a:rPr>
              <a:t> have never been </a:t>
            </a:r>
            <a:r>
              <a:rPr lang="en-GB" sz="2000" dirty="0" err="1">
                <a:latin typeface="+mj-lt"/>
                <a:ea typeface="Times New Roman" panose="02020603050405020304" pitchFamily="18" charset="0"/>
              </a:rPr>
              <a:t>precycled</a:t>
            </a:r>
            <a:r>
              <a:rPr lang="en-GB" sz="2000" dirty="0">
                <a:latin typeface="+mj-lt"/>
                <a:ea typeface="Times New Roman" panose="02020603050405020304" pitchFamily="18" charset="0"/>
              </a:rPr>
              <a:t> in the LHC history due to chosen strategy to precycle only one nested magnet (H) </a:t>
            </a:r>
            <a:r>
              <a:rPr lang="en-GB" sz="2000" dirty="0">
                <a:latin typeface="+mj-lt"/>
                <a:ea typeface="Times New Roman" panose="02020603050405020304" pitchFamily="18" charset="0"/>
                <a:sym typeface="Wingdings" pitchFamily="2" charset="2"/>
              </a:rPr>
              <a:t> </a:t>
            </a:r>
            <a:r>
              <a:rPr lang="en-GB" sz="2000" dirty="0">
                <a:latin typeface="+mj-lt"/>
                <a:ea typeface="Times New Roman" panose="02020603050405020304" pitchFamily="18" charset="0"/>
              </a:rPr>
              <a:t>NO problem was ever observed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ea typeface="Times New Roman" panose="02020603050405020304" pitchFamily="18" charset="0"/>
              </a:rPr>
              <a:t>MCBX</a:t>
            </a:r>
            <a:r>
              <a:rPr lang="en-GB" sz="2000" b="1" dirty="0">
                <a:latin typeface="+mj-lt"/>
                <a:ea typeface="Times New Roman" panose="02020603050405020304" pitchFamily="18" charset="0"/>
              </a:rPr>
              <a:t>H</a:t>
            </a:r>
            <a:r>
              <a:rPr lang="en-GB" sz="2000" dirty="0">
                <a:latin typeface="+mj-lt"/>
                <a:ea typeface="Times New Roman" panose="02020603050405020304" pitchFamily="18" charset="0"/>
              </a:rPr>
              <a:t> precycle in 2022 is bipolar cycle at +-200 A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+mj-lt"/>
                <a:ea typeface="Times New Roman" panose="02020603050405020304" pitchFamily="18" charset="0"/>
              </a:rPr>
              <a:t>Residual Magnetization </a:t>
            </a:r>
            <a:r>
              <a:rPr lang="en-GB" sz="2000" dirty="0">
                <a:latin typeface="+mj-lt"/>
                <a:ea typeface="Times New Roman" panose="02020603050405020304" pitchFamily="18" charset="0"/>
              </a:rPr>
              <a:t>is 2-3% at 20 A, 3-7% at 10 A, and 13% at 5 A (</a:t>
            </a:r>
            <a:r>
              <a:rPr lang="en-GB" sz="2000" dirty="0">
                <a:effectLst/>
                <a:latin typeface="+mj-lt"/>
                <a:ea typeface="Times New Roman" panose="02020603050405020304" pitchFamily="18" charset="0"/>
              </a:rPr>
              <a:t>from </a:t>
            </a:r>
            <a:r>
              <a:rPr lang="en-GB" sz="2000" dirty="0">
                <a:effectLst/>
                <a:latin typeface="+mj-lt"/>
                <a:ea typeface="Times New Roman" panose="02020603050405020304" pitchFamily="18" charset="0"/>
                <a:hlinkClick r:id="rId3"/>
              </a:rPr>
              <a:t>MCBX FiDeL magnet repo</a:t>
            </a:r>
            <a:r>
              <a:rPr lang="en-GB" sz="2000" dirty="0">
                <a:latin typeface="+mj-lt"/>
                <a:ea typeface="Times New Roman" panose="02020603050405020304" pitchFamily="18" charset="0"/>
                <a:hlinkClick r:id="rId3"/>
              </a:rPr>
              <a:t>rt</a:t>
            </a:r>
            <a:r>
              <a:rPr lang="en-GB" sz="2000" dirty="0">
                <a:latin typeface="+mj-lt"/>
                <a:ea typeface="Times New Roman" panose="02020603050405020304" pitchFamily="18" charset="0"/>
              </a:rPr>
              <a:t>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j-lt"/>
                <a:ea typeface="Times New Roman" panose="02020603050405020304" pitchFamily="18" charset="0"/>
              </a:rPr>
              <a:t>MCBX</a:t>
            </a:r>
            <a:r>
              <a:rPr lang="en-GB" sz="2000" b="1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en-GB" sz="2000" dirty="0">
                <a:effectLst/>
                <a:latin typeface="+mj-lt"/>
                <a:ea typeface="Times New Roman" panose="02020603050405020304" pitchFamily="18" charset="0"/>
              </a:rPr>
              <a:t>average current @injection is ~4 A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ea typeface="Times New Roman" panose="02020603050405020304" pitchFamily="18" charset="0"/>
              </a:rPr>
              <a:t>MCBX</a:t>
            </a:r>
            <a:r>
              <a:rPr lang="en-GB" sz="2000" b="1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en-GB" sz="2000" dirty="0">
                <a:latin typeface="+mj-lt"/>
                <a:ea typeface="Times New Roman" panose="02020603050405020304" pitchFamily="18" charset="0"/>
              </a:rPr>
              <a:t>average field @injection is ~10 </a:t>
            </a:r>
            <a:r>
              <a:rPr lang="en-GB" sz="2000" dirty="0" err="1">
                <a:latin typeface="+mj-lt"/>
                <a:ea typeface="Times New Roman" panose="02020603050405020304" pitchFamily="18" charset="0"/>
              </a:rPr>
              <a:t>urad</a:t>
            </a:r>
            <a:endParaRPr lang="en-US" sz="2000" dirty="0">
              <a:latin typeface="+mj-lt"/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+mj-lt"/>
                <a:ea typeface="Times New Roman" panose="02020603050405020304" pitchFamily="18" charset="0"/>
              </a:rPr>
              <a:t>The residual magnetization would produce a error up to 1.5 </a:t>
            </a:r>
            <a:r>
              <a:rPr lang="en-US" sz="2000" dirty="0" err="1">
                <a:effectLst/>
                <a:latin typeface="+mj-lt"/>
                <a:ea typeface="Times New Roman" panose="02020603050405020304" pitchFamily="18" charset="0"/>
              </a:rPr>
              <a:t>urad</a:t>
            </a:r>
            <a:r>
              <a:rPr lang="en-US" sz="2000" dirty="0">
                <a:effectLst/>
                <a:latin typeface="+mj-lt"/>
                <a:ea typeface="Times New Roman" panose="02020603050405020304" pitchFamily="18" charset="0"/>
              </a:rPr>
              <a:t> kick (13%)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AEFB2D-B695-A34D-9A0D-27BD1B7EF3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11" y="1547155"/>
            <a:ext cx="2701605" cy="212433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C06F18B-A2AC-434F-ACAE-E53DC0D1F5A8}"/>
              </a:ext>
            </a:extLst>
          </p:cNvPr>
          <p:cNvSpPr/>
          <p:nvPr/>
        </p:nvSpPr>
        <p:spPr>
          <a:xfrm>
            <a:off x="412060" y="4696365"/>
            <a:ext cx="113002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200" dirty="0">
                <a:latin typeface="+mj-lt"/>
                <a:ea typeface="Times New Roman" panose="02020603050405020304" pitchFamily="18" charset="0"/>
              </a:rPr>
              <a:t>As the error is </a:t>
            </a:r>
            <a:r>
              <a:rPr lang="en-US" sz="2200" b="1" dirty="0">
                <a:latin typeface="+mj-lt"/>
                <a:ea typeface="Times New Roman" panose="02020603050405020304" pitchFamily="18" charset="0"/>
              </a:rPr>
              <a:t>systematic</a:t>
            </a:r>
            <a:r>
              <a:rPr lang="en-US" sz="2200" dirty="0">
                <a:latin typeface="+mj-lt"/>
                <a:ea typeface="Times New Roman" panose="02020603050405020304" pitchFamily="18" charset="0"/>
              </a:rPr>
              <a:t> and the current cycle of the correctors is always the same, the effect would be corrected away and would </a:t>
            </a:r>
            <a:r>
              <a:rPr lang="en-US" sz="2200" b="1" dirty="0">
                <a:latin typeface="+mj-lt"/>
                <a:ea typeface="Times New Roman" panose="02020603050405020304" pitchFamily="18" charset="0"/>
              </a:rPr>
              <a:t>NOT</a:t>
            </a:r>
            <a:r>
              <a:rPr lang="en-US" sz="2200" dirty="0">
                <a:latin typeface="+mj-lt"/>
                <a:ea typeface="Times New Roman" panose="02020603050405020304" pitchFamily="18" charset="0"/>
              </a:rPr>
              <a:t> be visible. Absence of precycle would only generate an undefined situation in the (</a:t>
            </a:r>
            <a:r>
              <a:rPr lang="en-US" sz="2200" b="1" dirty="0">
                <a:latin typeface="+mj-lt"/>
                <a:ea typeface="Times New Roman" panose="02020603050405020304" pitchFamily="18" charset="0"/>
              </a:rPr>
              <a:t>VERY</a:t>
            </a:r>
            <a:r>
              <a:rPr lang="en-US" sz="2200" dirty="0">
                <a:latin typeface="+mj-lt"/>
                <a:ea typeface="Times New Roman" panose="02020603050405020304" pitchFamily="18" charset="0"/>
              </a:rPr>
              <a:t>) rare case of unusual current cycle</a:t>
            </a:r>
          </a:p>
        </p:txBody>
      </p:sp>
    </p:spTree>
    <p:extLst>
      <p:ext uri="{BB962C8B-B14F-4D97-AF65-F5344CB8AC3E}">
        <p14:creationId xmlns:p14="http://schemas.microsoft.com/office/powerpoint/2010/main" val="2011847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4AE9E8-94BF-3E46-923B-0202B4EB7A95}"/>
              </a:ext>
            </a:extLst>
          </p:cNvPr>
          <p:cNvSpPr/>
          <p:nvPr/>
        </p:nvSpPr>
        <p:spPr>
          <a:xfrm>
            <a:off x="181630" y="61633"/>
            <a:ext cx="70051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+mj-lt"/>
              </a:rPr>
              <a:t>MCBX CORRECTORS - proposal for test/precycle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C4F934-A0A8-5A4C-A34D-CA4D7AEAA8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5" y="587030"/>
            <a:ext cx="4647005" cy="18662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F707CB-2B8E-BE4C-A4BF-58F52319E8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653" y="2264849"/>
            <a:ext cx="5114964" cy="20229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004A3F-4D7A-DB4F-A691-A4FF26F6DF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5" y="3991205"/>
            <a:ext cx="4647006" cy="18573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E557E0-C9FD-FE44-AA45-4B4EDCA03BB9}"/>
              </a:ext>
            </a:extLst>
          </p:cNvPr>
          <p:cNvSpPr txBox="1"/>
          <p:nvPr/>
        </p:nvSpPr>
        <p:spPr>
          <a:xfrm>
            <a:off x="5489463" y="610646"/>
            <a:ext cx="6405692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A 1.5 </a:t>
            </a:r>
            <a:r>
              <a:rPr lang="en-US" sz="2000" dirty="0" err="1">
                <a:latin typeface="+mj-lt"/>
              </a:rPr>
              <a:t>urad</a:t>
            </a:r>
            <a:r>
              <a:rPr lang="en-US" sz="2000" dirty="0">
                <a:latin typeface="+mj-lt"/>
              </a:rPr>
              <a:t> kick on each MCBX would produce an orbit distortion, which would be corrected away by the orbit feedback. The </a:t>
            </a:r>
            <a:r>
              <a:rPr lang="en-US" sz="2000" b="1" dirty="0">
                <a:latin typeface="+mj-lt"/>
              </a:rPr>
              <a:t>residual RMS </a:t>
            </a:r>
            <a:r>
              <a:rPr lang="en-US" sz="2000" dirty="0">
                <a:latin typeface="+mj-lt"/>
              </a:rPr>
              <a:t>is ~0.01. As the OFB does not use the MCBXs, a </a:t>
            </a:r>
            <a:r>
              <a:rPr lang="en-US" sz="2000" b="1" dirty="0">
                <a:latin typeface="+mj-lt"/>
              </a:rPr>
              <a:t>local structure </a:t>
            </a:r>
            <a:r>
              <a:rPr lang="en-US" sz="2000" dirty="0">
                <a:latin typeface="+mj-lt"/>
              </a:rPr>
              <a:t>around the IR will remain below 0.1mm (~30% sigma)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8157F9-CDE2-FD46-B51E-44AF78DD02D6}"/>
              </a:ext>
            </a:extLst>
          </p:cNvPr>
          <p:cNvSpPr txBox="1"/>
          <p:nvPr/>
        </p:nvSpPr>
        <p:spPr>
          <a:xfrm>
            <a:off x="565680" y="2702213"/>
            <a:ext cx="437817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Present local structure </a:t>
            </a:r>
            <a:r>
              <a:rPr lang="en-US" sz="2000" dirty="0">
                <a:latin typeface="+mn-lt"/>
              </a:rPr>
              <a:t>(after OFB correction) in IR1/5 is up to ~0.6 mm and residual RMS ~0.015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7495D1-3B6F-194B-AC8E-DA6F055E78A4}"/>
              </a:ext>
            </a:extLst>
          </p:cNvPr>
          <p:cNvSpPr txBox="1"/>
          <p:nvPr/>
        </p:nvSpPr>
        <p:spPr>
          <a:xfrm>
            <a:off x="5754326" y="4581150"/>
            <a:ext cx="587596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Even in the worst case when </a:t>
            </a:r>
            <a:r>
              <a:rPr lang="en-US" sz="2000" b="1" dirty="0">
                <a:latin typeface="+mn-lt"/>
              </a:rPr>
              <a:t>all errors sum up</a:t>
            </a:r>
            <a:r>
              <a:rPr lang="en-US" sz="2000" dirty="0">
                <a:latin typeface="+mn-lt"/>
              </a:rPr>
              <a:t>, the effect would be </a:t>
            </a:r>
            <a:r>
              <a:rPr lang="en-US" sz="2000" b="1" dirty="0">
                <a:latin typeface="+mn-lt"/>
              </a:rPr>
              <a:t>negligible</a:t>
            </a:r>
            <a:r>
              <a:rPr lang="en-US" sz="2000" dirty="0">
                <a:latin typeface="+mn-lt"/>
              </a:rPr>
              <a:t> at injection and would disappear at the very beginning of the ramp</a:t>
            </a:r>
          </a:p>
        </p:txBody>
      </p:sp>
    </p:spTree>
    <p:extLst>
      <p:ext uri="{BB962C8B-B14F-4D97-AF65-F5344CB8AC3E}">
        <p14:creationId xmlns:p14="http://schemas.microsoft.com/office/powerpoint/2010/main" val="2331672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E1555E-7030-6943-8959-88EBEECC2704}"/>
              </a:ext>
            </a:extLst>
          </p:cNvPr>
          <p:cNvSpPr/>
          <p:nvPr/>
        </p:nvSpPr>
        <p:spPr>
          <a:xfrm>
            <a:off x="8042821" y="92410"/>
            <a:ext cx="41052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Complete dataset can be found </a:t>
            </a:r>
            <a:r>
              <a:rPr lang="en-US" dirty="0">
                <a:hlinkClick r:id="rId2"/>
              </a:rPr>
              <a:t>here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F32E0C-B0BC-4A43-B76B-91FFA498D8E8}"/>
              </a:ext>
            </a:extLst>
          </p:cNvPr>
          <p:cNvSpPr/>
          <p:nvPr/>
        </p:nvSpPr>
        <p:spPr>
          <a:xfrm>
            <a:off x="181630" y="61633"/>
            <a:ext cx="78611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+mj-lt"/>
              </a:rPr>
              <a:t>MCBX/MQSX CORRECTORS - proposal for test/precycle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83BADB-55D0-9443-916B-2776070039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358"/>
          <a:stretch/>
        </p:blipFill>
        <p:spPr>
          <a:xfrm>
            <a:off x="258440" y="1058044"/>
            <a:ext cx="524207" cy="42528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EB800E-A583-4E46-BA49-B7D3FBA2CD09}"/>
              </a:ext>
            </a:extLst>
          </p:cNvPr>
          <p:cNvSpPr txBox="1"/>
          <p:nvPr/>
        </p:nvSpPr>
        <p:spPr>
          <a:xfrm>
            <a:off x="7516985" y="950728"/>
            <a:ext cx="463661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n-lt"/>
              </a:rPr>
              <a:t>Observed change in behavior for </a:t>
            </a:r>
            <a:r>
              <a:rPr lang="en-US" b="1" dirty="0">
                <a:latin typeface="+mn-lt"/>
              </a:rPr>
              <a:t>MCBXs</a:t>
            </a:r>
            <a:r>
              <a:rPr lang="en-US" dirty="0">
                <a:latin typeface="+mn-lt"/>
              </a:rPr>
              <a:t>:</a:t>
            </a:r>
          </a:p>
          <a:p>
            <a:pPr marL="285750" indent="-285750" algn="l">
              <a:buFontTx/>
              <a:buChar char="-"/>
            </a:pPr>
            <a:r>
              <a:rPr lang="en-US" b="1" dirty="0">
                <a:latin typeface="+mn-lt"/>
              </a:rPr>
              <a:t>HWC</a:t>
            </a:r>
            <a:r>
              <a:rPr lang="en-US" dirty="0">
                <a:latin typeface="+mn-lt"/>
              </a:rPr>
              <a:t> leaving operational margin (NO training quench observed EVER at this current level)</a:t>
            </a:r>
          </a:p>
          <a:p>
            <a:pPr marL="285750" indent="-285750" algn="l">
              <a:buFontTx/>
              <a:buChar char="-"/>
            </a:pPr>
            <a:r>
              <a:rPr lang="en-US" b="1" dirty="0">
                <a:latin typeface="+mn-lt"/>
              </a:rPr>
              <a:t>Precycle NOT done for ALL</a:t>
            </a:r>
          </a:p>
          <a:p>
            <a:pPr marL="285750" indent="-285750" algn="l">
              <a:buFontTx/>
              <a:buChar char="-"/>
            </a:pPr>
            <a:endParaRPr lang="en-US" b="1" dirty="0">
              <a:latin typeface="+mn-lt"/>
            </a:endParaRPr>
          </a:p>
          <a:p>
            <a:pPr algn="l"/>
            <a:r>
              <a:rPr lang="en-US" b="1" dirty="0">
                <a:latin typeface="+mn-lt"/>
              </a:rPr>
              <a:t>NO </a:t>
            </a:r>
            <a:r>
              <a:rPr lang="en-US" dirty="0">
                <a:latin typeface="+mn-lt"/>
              </a:rPr>
              <a:t>observed change in behavior </a:t>
            </a:r>
            <a:r>
              <a:rPr lang="en-US" b="1" dirty="0">
                <a:latin typeface="+mn-lt"/>
              </a:rPr>
              <a:t>MQSXs</a:t>
            </a:r>
            <a:r>
              <a:rPr lang="en-US" dirty="0">
                <a:latin typeface="+mn-lt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HWC </a:t>
            </a:r>
            <a:r>
              <a:rPr lang="en-US" dirty="0">
                <a:latin typeface="+mn-lt"/>
              </a:rPr>
              <a:t>leaving enough operational margin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Precycle </a:t>
            </a:r>
            <a:r>
              <a:rPr lang="en-US" dirty="0">
                <a:latin typeface="+mn-lt"/>
              </a:rPr>
              <a:t>maintained but at minimum current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A78282-B49B-ED42-A1DA-E7E7B760F7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5"/>
          <a:stretch/>
        </p:blipFill>
        <p:spPr>
          <a:xfrm>
            <a:off x="757705" y="1058044"/>
            <a:ext cx="6624443" cy="4252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B0D748-A47B-B241-92E2-EC159CC33E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453" y="3928265"/>
            <a:ext cx="2389673" cy="188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166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E1555E-7030-6943-8959-88EBEECC2704}"/>
              </a:ext>
            </a:extLst>
          </p:cNvPr>
          <p:cNvSpPr/>
          <p:nvPr/>
        </p:nvSpPr>
        <p:spPr>
          <a:xfrm>
            <a:off x="8042821" y="92410"/>
            <a:ext cx="41052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Complete dataset can be found </a:t>
            </a:r>
            <a:r>
              <a:rPr lang="en-US" dirty="0">
                <a:hlinkClick r:id="rId2"/>
              </a:rPr>
              <a:t>here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F32E0C-B0BC-4A43-B76B-91FFA498D8E8}"/>
              </a:ext>
            </a:extLst>
          </p:cNvPr>
          <p:cNvSpPr/>
          <p:nvPr/>
        </p:nvSpPr>
        <p:spPr>
          <a:xfrm>
            <a:off x="181630" y="61633"/>
            <a:ext cx="31037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+mj-lt"/>
              </a:rPr>
              <a:t>MCBX drift over Run2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78C4AB-5498-7B43-BB15-987ED40C8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60" y="625435"/>
            <a:ext cx="3302830" cy="51901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E092B2-CBDF-6040-9B44-1FAC51969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891" y="740650"/>
            <a:ext cx="7073859" cy="43781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012F62-179C-9347-AEDD-CCEED9CC73B1}"/>
              </a:ext>
            </a:extLst>
          </p:cNvPr>
          <p:cNvSpPr txBox="1"/>
          <p:nvPr/>
        </p:nvSpPr>
        <p:spPr>
          <a:xfrm>
            <a:off x="4962164" y="894270"/>
            <a:ext cx="165622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chemeClr val="accent1">
                    <a:lumMod val="10000"/>
                  </a:schemeClr>
                </a:solidFill>
                <a:latin typeface="+mn-lt"/>
              </a:rPr>
              <a:t>Example for IR1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D0AB2F-C42C-8E49-A95F-69D92D9BED1E}"/>
              </a:ext>
            </a:extLst>
          </p:cNvPr>
          <p:cNvSpPr txBox="1"/>
          <p:nvPr/>
        </p:nvSpPr>
        <p:spPr>
          <a:xfrm>
            <a:off x="4943850" y="5308301"/>
            <a:ext cx="587596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LSS1 and LSS5 are re-aligned at every YETS</a:t>
            </a:r>
          </a:p>
        </p:txBody>
      </p:sp>
    </p:spTree>
    <p:extLst>
      <p:ext uri="{BB962C8B-B14F-4D97-AF65-F5344CB8AC3E}">
        <p14:creationId xmlns:p14="http://schemas.microsoft.com/office/powerpoint/2010/main" val="2865996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E1555E-7030-6943-8959-88EBEECC2704}"/>
              </a:ext>
            </a:extLst>
          </p:cNvPr>
          <p:cNvSpPr/>
          <p:nvPr/>
        </p:nvSpPr>
        <p:spPr>
          <a:xfrm>
            <a:off x="8042821" y="92410"/>
            <a:ext cx="41052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Complete dataset can be found </a:t>
            </a:r>
            <a:r>
              <a:rPr lang="en-US" dirty="0">
                <a:hlinkClick r:id="rId2"/>
              </a:rPr>
              <a:t>here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F32E0C-B0BC-4A43-B76B-91FFA498D8E8}"/>
              </a:ext>
            </a:extLst>
          </p:cNvPr>
          <p:cNvSpPr/>
          <p:nvPr/>
        </p:nvSpPr>
        <p:spPr>
          <a:xfrm>
            <a:off x="181630" y="61633"/>
            <a:ext cx="29915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+mj-lt"/>
              </a:rPr>
              <a:t>MCBX/MQSX in IP2/8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A4A4AF-81B1-DA4D-9291-4A3E316363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184" y="639601"/>
            <a:ext cx="9384700" cy="41861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B250D7-B6A3-3947-A114-F219BF6D966B}"/>
              </a:ext>
            </a:extLst>
          </p:cNvPr>
          <p:cNvSpPr txBox="1"/>
          <p:nvPr/>
        </p:nvSpPr>
        <p:spPr>
          <a:xfrm>
            <a:off x="995075" y="5003605"/>
            <a:ext cx="1013891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+mn-lt"/>
              </a:rPr>
              <a:t>We propose NOT to modify the HWC strategy for these correctors, as the required operational current is higher (+NO damage from radiation is expected)</a:t>
            </a:r>
          </a:p>
        </p:txBody>
      </p:sp>
    </p:spTree>
    <p:extLst>
      <p:ext uri="{BB962C8B-B14F-4D97-AF65-F5344CB8AC3E}">
        <p14:creationId xmlns:p14="http://schemas.microsoft.com/office/powerpoint/2010/main" val="3971138819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none" rtlCol="0">
        <a:spAutoFit/>
      </a:bodyPr>
      <a:lstStyle>
        <a:defPPr algn="l">
          <a:defRPr sz="1600"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54462</TotalTime>
  <Words>474</Words>
  <Application>Microsoft Macintosh PowerPoint</Application>
  <PresentationFormat>Widescreen</PresentationFormat>
  <Paragraphs>42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Comic Sans MS</vt:lpstr>
      <vt:lpstr>DejaVu Sans</vt:lpstr>
      <vt:lpstr>Times New Roman</vt:lpstr>
      <vt:lpstr>Wingdings</vt:lpstr>
      <vt:lpstr>Fred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Microsoft Office User</cp:lastModifiedBy>
  <cp:revision>9125</cp:revision>
  <cp:lastPrinted>2014-08-28T12:09:23Z</cp:lastPrinted>
  <dcterms:created xsi:type="dcterms:W3CDTF">1601-01-01T00:00:00Z</dcterms:created>
  <dcterms:modified xsi:type="dcterms:W3CDTF">2022-11-25T14:34:53Z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