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0"/>
  </p:notesMasterIdLst>
  <p:sldIdLst>
    <p:sldId id="259" r:id="rId2"/>
    <p:sldId id="310" r:id="rId3"/>
    <p:sldId id="319" r:id="rId4"/>
    <p:sldId id="320" r:id="rId5"/>
    <p:sldId id="322" r:id="rId6"/>
    <p:sldId id="321" r:id="rId7"/>
    <p:sldId id="323" r:id="rId8"/>
    <p:sldId id="32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851B37"/>
    <a:srgbClr val="0B387C"/>
    <a:srgbClr val="0C377B"/>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71" autoAdjust="0"/>
    <p:restoredTop sz="94660"/>
  </p:normalViewPr>
  <p:slideViewPr>
    <p:cSldViewPr snapToGrid="0" snapToObjects="1">
      <p:cViewPr varScale="1">
        <p:scale>
          <a:sx n="107" d="100"/>
          <a:sy n="107" d="100"/>
        </p:scale>
        <p:origin x="1590" y="96"/>
      </p:cViewPr>
      <p:guideLst>
        <p:guide orient="horz" pos="2160"/>
        <p:guide pos="2880"/>
      </p:guideLst>
    </p:cSldViewPr>
  </p:slideViewPr>
  <p:notesTextViewPr>
    <p:cViewPr>
      <p:scale>
        <a:sx n="100" d="100"/>
        <a:sy n="10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2E31CB-C5D1-471B-8195-58ECEE1272A9}" type="datetimeFigureOut">
              <a:rPr lang="en-GB" smtClean="0"/>
              <a:t>23/11/2022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AFDFDE-3115-4F0F-8A4F-48E3E66F45DD}" type="slidenum">
              <a:rPr lang="en-GB" smtClean="0"/>
              <a:t>‹#›</a:t>
            </a:fld>
            <a:endParaRPr lang="en-GB"/>
          </a:p>
        </p:txBody>
      </p:sp>
    </p:spTree>
    <p:extLst>
      <p:ext uri="{BB962C8B-B14F-4D97-AF65-F5344CB8AC3E}">
        <p14:creationId xmlns:p14="http://schemas.microsoft.com/office/powerpoint/2010/main" val="2863644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28/01/2021</a:t>
            </a: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MPE Group Plenary Meeting 2021</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28/01/2021</a:t>
            </a: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MPE Group Plenary Meeting 2021</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28/01/2021</a:t>
            </a: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MPE Group Plenary Meeting 2021</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28/01/2021</a:t>
            </a: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MPE Group Plenary Meeting 2021</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28/01/2021</a:t>
            </a:r>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MPE Group Plenary Meeting 2021</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28/01/2021</a:t>
            </a: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MPE Group Plenary Meeting 2021</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28/01/2021</a:t>
            </a:r>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MPE Group Plenary Meeting 2021</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28/01/2021</a:t>
            </a:r>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MPE Group Plenary Meeting 2021</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0.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315B9F7-6604-F24C-8B97-E5F19B9E1FEF}"/>
              </a:ext>
            </a:extLst>
          </p:cNvPr>
          <p:cNvSpPr>
            <a:spLocks noGrp="1"/>
          </p:cNvSpPr>
          <p:nvPr>
            <p:ph type="sldNum" sz="quarter" idx="4"/>
          </p:nvPr>
        </p:nvSpPr>
        <p:spPr/>
        <p:txBody>
          <a:bodyPr/>
          <a:lstStyle/>
          <a:p>
            <a:fld id="{17918391-D411-FE40-AAD7-861AE5233E0E}" type="slidenum">
              <a:rPr lang="en-US" smtClean="0"/>
              <a:pPr/>
              <a:t>1</a:t>
            </a:fld>
            <a:endParaRPr lang="en-US" dirty="0"/>
          </a:p>
        </p:txBody>
      </p:sp>
      <p:sp>
        <p:nvSpPr>
          <p:cNvPr id="6" name="Rectangle 5">
            <a:extLst>
              <a:ext uri="{FF2B5EF4-FFF2-40B4-BE49-F238E27FC236}">
                <a16:creationId xmlns:a16="http://schemas.microsoft.com/office/drawing/2014/main" id="{009A2ADB-FA67-2F4B-987D-A18372E57ECE}"/>
              </a:ext>
            </a:extLst>
          </p:cNvPr>
          <p:cNvSpPr/>
          <p:nvPr/>
        </p:nvSpPr>
        <p:spPr>
          <a:xfrm>
            <a:off x="1210236" y="1113094"/>
            <a:ext cx="6875930" cy="4339650"/>
          </a:xfrm>
          <a:prstGeom prst="rect">
            <a:avLst/>
          </a:prstGeom>
        </p:spPr>
        <p:txBody>
          <a:bodyPr wrap="square">
            <a:spAutoFit/>
          </a:bodyPr>
          <a:lstStyle/>
          <a:p>
            <a:pPr algn="ctr">
              <a:spcBef>
                <a:spcPts val="400"/>
              </a:spcBef>
              <a:spcAft>
                <a:spcPts val="400"/>
              </a:spcAft>
            </a:pPr>
            <a:r>
              <a:rPr lang="en-US" sz="3600" b="1" dirty="0" smtClean="0">
                <a:solidFill>
                  <a:srgbClr val="851B37"/>
                </a:solidFill>
                <a:ea typeface="Calibri" panose="020F0502020204030204" pitchFamily="34" charset="0"/>
                <a:cs typeface="Calibri" panose="020F0502020204030204" pitchFamily="34" charset="0"/>
              </a:rPr>
              <a:t>IT task force</a:t>
            </a:r>
          </a:p>
          <a:p>
            <a:pPr algn="ctr">
              <a:spcBef>
                <a:spcPts val="400"/>
              </a:spcBef>
              <a:spcAft>
                <a:spcPts val="400"/>
              </a:spcAft>
            </a:pPr>
            <a:endParaRPr lang="en-US" sz="2000" b="1" dirty="0">
              <a:solidFill>
                <a:srgbClr val="104282"/>
              </a:solidFill>
              <a:cs typeface="Calibri" panose="020F0502020204030204" pitchFamily="34" charset="0"/>
            </a:endParaRPr>
          </a:p>
          <a:p>
            <a:pPr algn="ctr">
              <a:spcBef>
                <a:spcPts val="400"/>
              </a:spcBef>
              <a:spcAft>
                <a:spcPts val="400"/>
              </a:spcAft>
            </a:pPr>
            <a:r>
              <a:rPr lang="en-US" sz="2000" b="1" dirty="0" smtClean="0">
                <a:solidFill>
                  <a:srgbClr val="104282"/>
                </a:solidFill>
                <a:cs typeface="Calibri" panose="020F0502020204030204" pitchFamily="34" charset="0"/>
              </a:rPr>
              <a:t>ELQA data on the triplet circuits</a:t>
            </a:r>
          </a:p>
          <a:p>
            <a:pPr algn="ctr">
              <a:spcBef>
                <a:spcPts val="400"/>
              </a:spcBef>
              <a:spcAft>
                <a:spcPts val="400"/>
              </a:spcAft>
            </a:pPr>
            <a:endParaRPr lang="en-US" sz="2000" b="1" dirty="0" smtClean="0">
              <a:solidFill>
                <a:srgbClr val="104282"/>
              </a:solidFill>
              <a:cs typeface="Calibri" panose="020F0502020204030204" pitchFamily="34" charset="0"/>
            </a:endParaRPr>
          </a:p>
          <a:p>
            <a:pPr algn="ctr">
              <a:spcBef>
                <a:spcPts val="400"/>
              </a:spcBef>
              <a:spcAft>
                <a:spcPts val="400"/>
              </a:spcAft>
            </a:pPr>
            <a:r>
              <a:rPr lang="en-US" sz="2000" b="1" dirty="0" err="1" smtClean="0">
                <a:solidFill>
                  <a:srgbClr val="104282"/>
                </a:solidFill>
                <a:cs typeface="Calibri" panose="020F0502020204030204" pitchFamily="34" charset="0"/>
              </a:rPr>
              <a:t>focussing</a:t>
            </a:r>
            <a:r>
              <a:rPr lang="en-US" sz="2000" b="1" dirty="0" smtClean="0">
                <a:solidFill>
                  <a:srgbClr val="104282"/>
                </a:solidFill>
                <a:cs typeface="Calibri" panose="020F0502020204030204" pitchFamily="34" charset="0"/>
              </a:rPr>
              <a:t> on:</a:t>
            </a:r>
          </a:p>
          <a:p>
            <a:pPr algn="ctr">
              <a:spcBef>
                <a:spcPts val="400"/>
              </a:spcBef>
              <a:spcAft>
                <a:spcPts val="400"/>
              </a:spcAft>
            </a:pPr>
            <a:r>
              <a:rPr lang="en-US" sz="2000" b="1" dirty="0" smtClean="0">
                <a:solidFill>
                  <a:srgbClr val="104282"/>
                </a:solidFill>
                <a:cs typeface="Calibri" panose="020F0502020204030204" pitchFamily="34" charset="0"/>
              </a:rPr>
              <a:t>High-Voltage Qualification – HVQ</a:t>
            </a:r>
          </a:p>
          <a:p>
            <a:pPr algn="ctr">
              <a:spcBef>
                <a:spcPts val="400"/>
              </a:spcBef>
              <a:spcAft>
                <a:spcPts val="400"/>
              </a:spcAft>
            </a:pPr>
            <a:r>
              <a:rPr lang="en-US" sz="2000" b="1" dirty="0" smtClean="0">
                <a:solidFill>
                  <a:srgbClr val="104282"/>
                </a:solidFill>
                <a:cs typeface="Calibri" panose="020F0502020204030204" pitchFamily="34" charset="0"/>
              </a:rPr>
              <a:t>Transfer Function Measurement - TFM</a:t>
            </a:r>
            <a:endParaRPr lang="en-US" sz="2000" b="1" dirty="0" smtClean="0">
              <a:solidFill>
                <a:srgbClr val="104282"/>
              </a:solidFill>
              <a:cs typeface="Calibri" panose="020F0502020204030204" pitchFamily="34" charset="0"/>
            </a:endParaRPr>
          </a:p>
          <a:p>
            <a:pPr algn="ctr">
              <a:spcBef>
                <a:spcPts val="400"/>
              </a:spcBef>
              <a:spcAft>
                <a:spcPts val="400"/>
              </a:spcAft>
            </a:pPr>
            <a:endParaRPr lang="en-US" sz="2000" b="1" dirty="0" smtClean="0">
              <a:solidFill>
                <a:srgbClr val="104282"/>
              </a:solidFill>
              <a:cs typeface="Calibri" panose="020F0502020204030204" pitchFamily="34" charset="0"/>
            </a:endParaRPr>
          </a:p>
          <a:p>
            <a:pPr algn="ctr">
              <a:spcBef>
                <a:spcPts val="400"/>
              </a:spcBef>
              <a:spcAft>
                <a:spcPts val="400"/>
              </a:spcAft>
            </a:pPr>
            <a:endParaRPr lang="en-US" sz="2000" b="1" dirty="0">
              <a:solidFill>
                <a:srgbClr val="104282"/>
              </a:solidFill>
              <a:cs typeface="Calibri" panose="020F0502020204030204" pitchFamily="34" charset="0"/>
            </a:endParaRPr>
          </a:p>
          <a:p>
            <a:pPr algn="ctr">
              <a:spcBef>
                <a:spcPts val="400"/>
              </a:spcBef>
              <a:spcAft>
                <a:spcPts val="400"/>
              </a:spcAft>
            </a:pPr>
            <a:r>
              <a:rPr lang="en-US" sz="1600" b="1" dirty="0" smtClean="0">
                <a:solidFill>
                  <a:srgbClr val="104282"/>
                </a:solidFill>
                <a:cs typeface="Calibri" panose="020F0502020204030204" pitchFamily="34" charset="0"/>
              </a:rPr>
              <a:t>Arjan Verweij, Mateusz Bednarek, TE-MPE</a:t>
            </a:r>
            <a:endParaRPr lang="en-US" sz="1600" dirty="0">
              <a:solidFill>
                <a:srgbClr val="104282"/>
              </a:solidFill>
            </a:endParaRPr>
          </a:p>
        </p:txBody>
      </p:sp>
      <p:sp>
        <p:nvSpPr>
          <p:cNvPr id="9" name="Date Placeholder 1">
            <a:extLst>
              <a:ext uri="{FF2B5EF4-FFF2-40B4-BE49-F238E27FC236}">
                <a16:creationId xmlns:a16="http://schemas.microsoft.com/office/drawing/2014/main" id="{17E1BC95-E0F2-364C-A810-9FE3CCEE62C5}"/>
              </a:ext>
            </a:extLst>
          </p:cNvPr>
          <p:cNvSpPr>
            <a:spLocks noGrp="1"/>
          </p:cNvSpPr>
          <p:nvPr>
            <p:ph type="dt" sz="half" idx="2"/>
          </p:nvPr>
        </p:nvSpPr>
        <p:spPr>
          <a:xfrm>
            <a:off x="2546406" y="6356349"/>
            <a:ext cx="3970936" cy="365125"/>
          </a:xfrm>
        </p:spPr>
        <p:txBody>
          <a:bodyPr/>
          <a:lstStyle/>
          <a:p>
            <a:r>
              <a:rPr lang="en-US" sz="1100" dirty="0"/>
              <a:t>Arjan Verweij       </a:t>
            </a:r>
            <a:r>
              <a:rPr lang="en-US" sz="1100" dirty="0" smtClean="0"/>
              <a:t>25 Nov 2022      IT task force meeting</a:t>
            </a:r>
            <a:endParaRPr lang="en-US" sz="1100" dirty="0"/>
          </a:p>
        </p:txBody>
      </p:sp>
    </p:spTree>
    <p:extLst>
      <p:ext uri="{BB962C8B-B14F-4D97-AF65-F5344CB8AC3E}">
        <p14:creationId xmlns:p14="http://schemas.microsoft.com/office/powerpoint/2010/main" val="3578846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315B9F7-6604-F24C-8B97-E5F19B9E1FEF}"/>
              </a:ext>
            </a:extLst>
          </p:cNvPr>
          <p:cNvSpPr>
            <a:spLocks noGrp="1"/>
          </p:cNvSpPr>
          <p:nvPr>
            <p:ph type="sldNum" sz="quarter" idx="4"/>
          </p:nvPr>
        </p:nvSpPr>
        <p:spPr/>
        <p:txBody>
          <a:bodyPr/>
          <a:lstStyle/>
          <a:p>
            <a:fld id="{17918391-D411-FE40-AAD7-861AE5233E0E}" type="slidenum">
              <a:rPr lang="en-US" smtClean="0"/>
              <a:pPr/>
              <a:t>2</a:t>
            </a:fld>
            <a:endParaRPr lang="en-US" dirty="0"/>
          </a:p>
        </p:txBody>
      </p:sp>
      <p:pic>
        <p:nvPicPr>
          <p:cNvPr id="8" name="Content Placeholder 5">
            <a:extLst>
              <a:ext uri="{FF2B5EF4-FFF2-40B4-BE49-F238E27FC236}">
                <a16:creationId xmlns:a16="http://schemas.microsoft.com/office/drawing/2014/main" id="{D94C4FE9-EF53-4F24-9BFC-B190735B2873}"/>
              </a:ext>
            </a:extLst>
          </p:cNvPr>
          <p:cNvPicPr>
            <a:picLocks noChangeAspect="1"/>
          </p:cNvPicPr>
          <p:nvPr/>
        </p:nvPicPr>
        <p:blipFill>
          <a:blip r:embed="rId2"/>
          <a:stretch>
            <a:fillRect/>
          </a:stretch>
        </p:blipFill>
        <p:spPr>
          <a:xfrm>
            <a:off x="6162935" y="3482131"/>
            <a:ext cx="2402655" cy="3239345"/>
          </a:xfrm>
          <a:prstGeom prst="rect">
            <a:avLst/>
          </a:prstGeom>
        </p:spPr>
      </p:pic>
      <p:sp>
        <p:nvSpPr>
          <p:cNvPr id="7" name="Content Placeholder 2"/>
          <p:cNvSpPr txBox="1">
            <a:spLocks/>
          </p:cNvSpPr>
          <p:nvPr/>
        </p:nvSpPr>
        <p:spPr>
          <a:xfrm>
            <a:off x="143478" y="248210"/>
            <a:ext cx="8919840" cy="3431709"/>
          </a:xfrm>
          <a:prstGeom prst="rect">
            <a:avLst/>
          </a:prstGeom>
        </p:spPr>
        <p:txBody>
          <a:bodyPr wrap="square">
            <a:spAutoFit/>
          </a:bodyPr>
          <a:lst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pPr marL="0" indent="0">
              <a:buNone/>
            </a:pPr>
            <a:r>
              <a:rPr lang="en-GB" sz="2000" b="1" dirty="0" smtClean="0"/>
              <a:t>ELQA:</a:t>
            </a:r>
            <a:r>
              <a:rPr lang="en-GB" sz="2000" dirty="0" smtClean="0"/>
              <a:t> Electrical </a:t>
            </a:r>
            <a:r>
              <a:rPr lang="en-GB" sz="2000" dirty="0"/>
              <a:t>qualification </a:t>
            </a:r>
            <a:r>
              <a:rPr lang="en-GB" sz="2000" dirty="0" smtClean="0"/>
              <a:t>and verification of the electrical integrity of </a:t>
            </a:r>
            <a:r>
              <a:rPr lang="en-GB" sz="2000" dirty="0"/>
              <a:t>each </a:t>
            </a:r>
            <a:r>
              <a:rPr lang="en-GB" sz="2000" dirty="0" smtClean="0"/>
              <a:t>SC </a:t>
            </a:r>
            <a:r>
              <a:rPr lang="en-GB" sz="2000" dirty="0"/>
              <a:t>circuit, including </a:t>
            </a:r>
            <a:r>
              <a:rPr lang="en-GB" sz="2000" dirty="0" smtClean="0"/>
              <a:t>magnets, current leads, </a:t>
            </a:r>
            <a:r>
              <a:rPr lang="en-GB" sz="2000" dirty="0" err="1" smtClean="0"/>
              <a:t>busbars</a:t>
            </a:r>
            <a:r>
              <a:rPr lang="en-GB" sz="2000" dirty="0" smtClean="0"/>
              <a:t>, SC links, cold diodes, instrumentation, and quench </a:t>
            </a:r>
            <a:r>
              <a:rPr lang="en-GB" sz="2000" dirty="0" err="1" smtClean="0"/>
              <a:t>detection&amp;protection</a:t>
            </a:r>
            <a:r>
              <a:rPr lang="en-GB" sz="2000" dirty="0" smtClean="0"/>
              <a:t> </a:t>
            </a:r>
            <a:r>
              <a:rPr lang="en-GB" sz="2000" dirty="0" smtClean="0"/>
              <a:t>equipment.</a:t>
            </a:r>
            <a:endParaRPr lang="en-GB" sz="2000" dirty="0"/>
          </a:p>
          <a:p>
            <a:pPr marL="0" indent="0">
              <a:buNone/>
            </a:pPr>
            <a:r>
              <a:rPr lang="en-GB" sz="2000" dirty="0" smtClean="0"/>
              <a:t>ELQA </a:t>
            </a:r>
            <a:r>
              <a:rPr lang="en-GB" sz="2000" dirty="0"/>
              <a:t>is regularly performed on all (&gt;1600) </a:t>
            </a:r>
            <a:r>
              <a:rPr lang="en-GB" sz="2000" dirty="0" smtClean="0"/>
              <a:t>SC </a:t>
            </a:r>
            <a:r>
              <a:rPr lang="en-GB" sz="2000" dirty="0"/>
              <a:t>circuits of the </a:t>
            </a:r>
            <a:r>
              <a:rPr lang="en-GB" sz="2000" dirty="0" smtClean="0"/>
              <a:t>LHC, </a:t>
            </a:r>
            <a:r>
              <a:rPr lang="en-GB" sz="2000" dirty="0"/>
              <a:t>and will be performed on all future HL-LHC SC components and circuits</a:t>
            </a:r>
            <a:r>
              <a:rPr lang="en-GB" sz="2000" dirty="0" smtClean="0"/>
              <a:t>. </a:t>
            </a:r>
          </a:p>
          <a:p>
            <a:pPr marL="0" indent="0">
              <a:buNone/>
            </a:pPr>
            <a:r>
              <a:rPr lang="en-GB" sz="2000" dirty="0" smtClean="0"/>
              <a:t>Measurements are performed at several stages after the manufacturing, at magnet reception, during installation in the LHC and during the lifetime of the LHC. Measurements are performed both at room temperature and at liquid helium temperature.</a:t>
            </a:r>
            <a:endParaRPr lang="en-GB" sz="2000" dirty="0"/>
          </a:p>
        </p:txBody>
      </p:sp>
      <p:pic>
        <p:nvPicPr>
          <p:cNvPr id="9" name="Picture 8">
            <a:extLst>
              <a:ext uri="{FF2B5EF4-FFF2-40B4-BE49-F238E27FC236}">
                <a16:creationId xmlns:a16="http://schemas.microsoft.com/office/drawing/2014/main" id="{1FD791BD-9C73-464F-8F3D-7F9EF00B1AC2}"/>
              </a:ext>
            </a:extLst>
          </p:cNvPr>
          <p:cNvPicPr>
            <a:picLocks noChangeAspect="1"/>
          </p:cNvPicPr>
          <p:nvPr/>
        </p:nvPicPr>
        <p:blipFill>
          <a:blip r:embed="rId3"/>
          <a:stretch>
            <a:fillRect/>
          </a:stretch>
        </p:blipFill>
        <p:spPr>
          <a:xfrm>
            <a:off x="1362635" y="3679920"/>
            <a:ext cx="2152311" cy="3080196"/>
          </a:xfrm>
          <a:prstGeom prst="rect">
            <a:avLst/>
          </a:prstGeom>
        </p:spPr>
      </p:pic>
      <p:pic>
        <p:nvPicPr>
          <p:cNvPr id="11" name="Picture 10">
            <a:extLst>
              <a:ext uri="{FF2B5EF4-FFF2-40B4-BE49-F238E27FC236}">
                <a16:creationId xmlns:a16="http://schemas.microsoft.com/office/drawing/2014/main" id="{C234A479-32C3-49FF-B9C5-A2468B4471BC}"/>
              </a:ext>
            </a:extLst>
          </p:cNvPr>
          <p:cNvPicPr>
            <a:picLocks noChangeAspect="1"/>
          </p:cNvPicPr>
          <p:nvPr/>
        </p:nvPicPr>
        <p:blipFill rotWithShape="1">
          <a:blip r:embed="rId4" cstate="email">
            <a:extLst>
              <a:ext uri="{28A0092B-C50C-407E-A947-70E740481C1C}">
                <a14:useLocalDpi xmlns:a14="http://schemas.microsoft.com/office/drawing/2010/main" val="0"/>
              </a:ext>
            </a:extLst>
          </a:blip>
          <a:srcRect l="17463"/>
          <a:stretch/>
        </p:blipFill>
        <p:spPr>
          <a:xfrm>
            <a:off x="3591265" y="3482131"/>
            <a:ext cx="2450947" cy="3270234"/>
          </a:xfrm>
          <a:prstGeom prst="rect">
            <a:avLst/>
          </a:prstGeom>
        </p:spPr>
      </p:pic>
    </p:spTree>
    <p:extLst>
      <p:ext uri="{BB962C8B-B14F-4D97-AF65-F5344CB8AC3E}">
        <p14:creationId xmlns:p14="http://schemas.microsoft.com/office/powerpoint/2010/main" val="243769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315B9F7-6604-F24C-8B97-E5F19B9E1FEF}"/>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7" name="Picture 6">
            <a:extLst>
              <a:ext uri="{FF2B5EF4-FFF2-40B4-BE49-F238E27FC236}">
                <a16:creationId xmlns:a16="http://schemas.microsoft.com/office/drawing/2014/main" id="{28E92215-B37E-ABD1-B1DC-1D55A8E83EC6}"/>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27291" y="98610"/>
            <a:ext cx="5736898" cy="5972081"/>
          </a:xfrm>
          <a:prstGeom prst="rect">
            <a:avLst/>
          </a:prstGeom>
        </p:spPr>
      </p:pic>
      <p:sp>
        <p:nvSpPr>
          <p:cNvPr id="3" name="TextBox 2"/>
          <p:cNvSpPr txBox="1"/>
          <p:nvPr/>
        </p:nvSpPr>
        <p:spPr>
          <a:xfrm>
            <a:off x="7637929" y="4401671"/>
            <a:ext cx="1407459" cy="1323439"/>
          </a:xfrm>
          <a:prstGeom prst="rect">
            <a:avLst/>
          </a:prstGeom>
          <a:noFill/>
        </p:spPr>
        <p:txBody>
          <a:bodyPr wrap="square" rtlCol="0">
            <a:spAutoFit/>
          </a:bodyPr>
          <a:lstStyle/>
          <a:p>
            <a:r>
              <a:rPr lang="en-GB" sz="1600" dirty="0" smtClean="0"/>
              <a:t>NOC=</a:t>
            </a:r>
          </a:p>
          <a:p>
            <a:r>
              <a:rPr lang="en-GB" sz="1600" dirty="0" smtClean="0"/>
              <a:t>Normal </a:t>
            </a:r>
          </a:p>
          <a:p>
            <a:r>
              <a:rPr lang="en-GB" sz="1600" dirty="0" smtClean="0"/>
              <a:t>Operating</a:t>
            </a:r>
          </a:p>
          <a:p>
            <a:r>
              <a:rPr lang="en-GB" sz="1600" dirty="0" smtClean="0"/>
              <a:t>Conditions </a:t>
            </a:r>
          </a:p>
          <a:p>
            <a:r>
              <a:rPr lang="en-GB" sz="1600" dirty="0" smtClean="0"/>
              <a:t>(aka cold)</a:t>
            </a:r>
            <a:endParaRPr lang="en-GB" sz="1600" dirty="0"/>
          </a:p>
        </p:txBody>
      </p:sp>
    </p:spTree>
    <p:extLst>
      <p:ext uri="{BB962C8B-B14F-4D97-AF65-F5344CB8AC3E}">
        <p14:creationId xmlns:p14="http://schemas.microsoft.com/office/powerpoint/2010/main" val="3078596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315B9F7-6604-F24C-8B97-E5F19B9E1FEF}"/>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7" name="Content Placeholder 2"/>
          <p:cNvSpPr txBox="1">
            <a:spLocks/>
          </p:cNvSpPr>
          <p:nvPr/>
        </p:nvSpPr>
        <p:spPr>
          <a:xfrm>
            <a:off x="224160" y="346821"/>
            <a:ext cx="8686758" cy="5170646"/>
          </a:xfrm>
          <a:prstGeom prst="rect">
            <a:avLst/>
          </a:prstGeom>
        </p:spPr>
        <p:txBody>
          <a:bodyPr wrap="square">
            <a:spAutoFit/>
          </a:bodyPr>
          <a:lst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pPr marL="0" indent="0">
              <a:spcBef>
                <a:spcPts val="600"/>
              </a:spcBef>
              <a:buNone/>
            </a:pPr>
            <a:r>
              <a:rPr lang="en-GB" sz="2000" b="1" dirty="0" smtClean="0"/>
              <a:t>1) High Voltage Qualification</a:t>
            </a:r>
            <a:r>
              <a:rPr lang="en-GB" sz="2000" dirty="0" smtClean="0"/>
              <a:t>, measuring leakage current between </a:t>
            </a:r>
            <a:r>
              <a:rPr lang="en-GB" sz="2000" u="sng" dirty="0" smtClean="0"/>
              <a:t>circuit</a:t>
            </a:r>
            <a:r>
              <a:rPr lang="en-GB" sz="2000" dirty="0" smtClean="0"/>
              <a:t> and ground during typically 3 min. </a:t>
            </a:r>
          </a:p>
          <a:p>
            <a:pPr>
              <a:spcBef>
                <a:spcPts val="1200"/>
              </a:spcBef>
              <a:buFont typeface="Wingdings" panose="05000000000000000000" pitchFamily="2" charset="2"/>
              <a:buChar char="§"/>
            </a:pPr>
            <a:r>
              <a:rPr lang="en-GB" sz="2000" dirty="0" smtClean="0"/>
              <a:t>Voltage depends on circuit and temperature (300 K, 1.9/4.5 K). Maximum for triplet: 1 kV at cold.</a:t>
            </a:r>
          </a:p>
          <a:p>
            <a:pPr>
              <a:spcBef>
                <a:spcPts val="1200"/>
              </a:spcBef>
              <a:buFont typeface="Wingdings" panose="05000000000000000000" pitchFamily="2" charset="2"/>
              <a:buChar char="§"/>
            </a:pPr>
            <a:r>
              <a:rPr lang="en-GB" sz="2000" dirty="0"/>
              <a:t>Measurement equipment </a:t>
            </a:r>
            <a:r>
              <a:rPr lang="en-GB" sz="2000" dirty="0" smtClean="0"/>
              <a:t>and test voltage have </a:t>
            </a:r>
            <a:r>
              <a:rPr lang="en-GB" sz="2000" dirty="0"/>
              <a:t>evolved since start of LHC.</a:t>
            </a:r>
          </a:p>
          <a:p>
            <a:pPr>
              <a:spcBef>
                <a:spcPts val="1200"/>
              </a:spcBef>
              <a:buFont typeface="Wingdings" panose="05000000000000000000" pitchFamily="2" charset="2"/>
              <a:buChar char="§"/>
            </a:pPr>
            <a:r>
              <a:rPr lang="en-GB" sz="2000" dirty="0" smtClean="0"/>
              <a:t>Measurement cannot distinguish between leakage in the coil, the </a:t>
            </a:r>
            <a:r>
              <a:rPr lang="en-GB" sz="2000" dirty="0" err="1" smtClean="0"/>
              <a:t>busbars</a:t>
            </a:r>
            <a:r>
              <a:rPr lang="en-GB" sz="2000" dirty="0" smtClean="0"/>
              <a:t>, (warm-</a:t>
            </a:r>
            <a:r>
              <a:rPr lang="en-GB" sz="2000" dirty="0" err="1" smtClean="0"/>
              <a:t>busbars</a:t>
            </a:r>
            <a:r>
              <a:rPr lang="en-GB" sz="2000" dirty="0" smtClean="0"/>
              <a:t>), the current leads, and measurement equipment connected to the circuit (V-taps). </a:t>
            </a:r>
          </a:p>
          <a:p>
            <a:pPr>
              <a:spcBef>
                <a:spcPts val="1200"/>
              </a:spcBef>
              <a:buFont typeface="Wingdings" panose="05000000000000000000" pitchFamily="2" charset="2"/>
              <a:buChar char="§"/>
            </a:pPr>
            <a:r>
              <a:rPr lang="en-GB" sz="2000" dirty="0" smtClean="0"/>
              <a:t>Not sensitive to any inter-turn problems. </a:t>
            </a:r>
          </a:p>
          <a:p>
            <a:pPr>
              <a:spcBef>
                <a:spcPts val="1200"/>
              </a:spcBef>
              <a:buFont typeface="Wingdings" panose="05000000000000000000" pitchFamily="2" charset="2"/>
              <a:buChar char="§"/>
            </a:pPr>
            <a:r>
              <a:rPr lang="en-GB" sz="2000" dirty="0" smtClean="0"/>
              <a:t>Only when the test fails (i.e. breakdown or leakage current &gt;1-10 </a:t>
            </a:r>
            <a:r>
              <a:rPr lang="en-GB" sz="2000" dirty="0" smtClean="0">
                <a:latin typeface="Symbol" panose="05050102010706020507" pitchFamily="18" charset="2"/>
              </a:rPr>
              <a:t>m</a:t>
            </a:r>
            <a:r>
              <a:rPr lang="en-GB" sz="2000" dirty="0" smtClean="0"/>
              <a:t>A) additional diagnostics is performed.</a:t>
            </a:r>
          </a:p>
          <a:p>
            <a:pPr>
              <a:spcBef>
                <a:spcPts val="1200"/>
              </a:spcBef>
              <a:buFont typeface="Wingdings" panose="05000000000000000000" pitchFamily="2" charset="2"/>
              <a:buChar char="§"/>
            </a:pPr>
            <a:r>
              <a:rPr lang="en-GB" sz="2000" dirty="0" smtClean="0"/>
              <a:t>Measurement accuracy about 20 </a:t>
            </a:r>
            <a:r>
              <a:rPr lang="en-GB" sz="2000" dirty="0" err="1" smtClean="0"/>
              <a:t>nA.</a:t>
            </a:r>
            <a:r>
              <a:rPr lang="en-GB" sz="2000" dirty="0" smtClean="0"/>
              <a:t> However, measurement variability much larger mainly due to humidity variations affecting the warm part of the circuit.</a:t>
            </a:r>
            <a:endParaRPr lang="en-GB" sz="2000" dirty="0"/>
          </a:p>
        </p:txBody>
      </p:sp>
    </p:spTree>
    <p:extLst>
      <p:ext uri="{BB962C8B-B14F-4D97-AF65-F5344CB8AC3E}">
        <p14:creationId xmlns:p14="http://schemas.microsoft.com/office/powerpoint/2010/main" val="40583830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315B9F7-6604-F24C-8B97-E5F19B9E1FEF}"/>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7" name="Content Placeholder 2"/>
          <p:cNvSpPr txBox="1">
            <a:spLocks/>
          </p:cNvSpPr>
          <p:nvPr/>
        </p:nvSpPr>
        <p:spPr>
          <a:xfrm>
            <a:off x="2375431" y="311035"/>
            <a:ext cx="5647165" cy="424732"/>
          </a:xfrm>
          <a:prstGeom prst="rect">
            <a:avLst/>
          </a:prstGeom>
        </p:spPr>
        <p:txBody>
          <a:bodyPr wrap="square">
            <a:spAutoFit/>
          </a:bodyPr>
          <a:lst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pPr marL="0" indent="0">
              <a:buNone/>
            </a:pPr>
            <a:r>
              <a:rPr lang="en-GB" sz="2400" b="1" dirty="0" smtClean="0"/>
              <a:t>Results HVQ on the IT circuits</a:t>
            </a:r>
            <a:endParaRPr lang="en-GB" sz="2400" b="1" dirty="0"/>
          </a:p>
        </p:txBody>
      </p:sp>
      <p:sp>
        <p:nvSpPr>
          <p:cNvPr id="2" name="TextBox 1"/>
          <p:cNvSpPr txBox="1"/>
          <p:nvPr/>
        </p:nvSpPr>
        <p:spPr>
          <a:xfrm>
            <a:off x="297034" y="1085308"/>
            <a:ext cx="8462683" cy="2031325"/>
          </a:xfrm>
          <a:prstGeom prst="rect">
            <a:avLst/>
          </a:prstGeom>
          <a:noFill/>
        </p:spPr>
        <p:txBody>
          <a:bodyPr wrap="square" rtlCol="0">
            <a:spAutoFit/>
          </a:bodyPr>
          <a:lstStyle/>
          <a:p>
            <a:r>
              <a:rPr lang="en-GB" dirty="0" smtClean="0"/>
              <a:t>Leakage current of 104 circuits was plotted by M. Bednarek for both warm and cold measurements, since 2008.</a:t>
            </a:r>
          </a:p>
          <a:p>
            <a:endParaRPr lang="en-GB" dirty="0"/>
          </a:p>
          <a:p>
            <a:r>
              <a:rPr lang="en-GB" b="1" dirty="0" smtClean="0"/>
              <a:t>Conclusions:</a:t>
            </a:r>
          </a:p>
          <a:p>
            <a:pPr marL="285750" indent="-285750">
              <a:buFont typeface="Wingdings" panose="05000000000000000000" pitchFamily="2" charset="2"/>
              <a:buChar char="§"/>
            </a:pPr>
            <a:r>
              <a:rPr lang="en-GB" dirty="0" smtClean="0"/>
              <a:t>All values at cold below 1 </a:t>
            </a:r>
            <a:r>
              <a:rPr lang="en-GB" dirty="0" smtClean="0">
                <a:latin typeface="Symbol" panose="05050102010706020507" pitchFamily="18" charset="2"/>
              </a:rPr>
              <a:t>m</a:t>
            </a:r>
            <a:r>
              <a:rPr lang="en-GB" dirty="0" smtClean="0"/>
              <a:t>A.</a:t>
            </a:r>
          </a:p>
          <a:p>
            <a:pPr marL="285750" indent="-285750">
              <a:buFont typeface="Wingdings" panose="05000000000000000000" pitchFamily="2" charset="2"/>
              <a:buChar char="§"/>
            </a:pPr>
            <a:r>
              <a:rPr lang="en-GB" dirty="0" smtClean="0"/>
              <a:t>No clear trends visible for any of the circuits.</a:t>
            </a:r>
          </a:p>
          <a:p>
            <a:pPr marL="285750" indent="-285750">
              <a:buFont typeface="Wingdings" panose="05000000000000000000" pitchFamily="2" charset="2"/>
              <a:buChar char="§"/>
            </a:pPr>
            <a:r>
              <a:rPr lang="en-GB" dirty="0" smtClean="0"/>
              <a:t>No clear difference visible between P1/5 and Pts P2/8.</a:t>
            </a:r>
          </a:p>
        </p:txBody>
      </p:sp>
      <p:pic>
        <p:nvPicPr>
          <p:cNvPr id="1026" name="Picture 177" descr="image040"/>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25313" y="3522991"/>
            <a:ext cx="4300237" cy="2522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80" descr="image037"/>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751297" y="3522990"/>
            <a:ext cx="4259435" cy="2498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3211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315B9F7-6604-F24C-8B97-E5F19B9E1FEF}"/>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7" name="Content Placeholder 2"/>
          <p:cNvSpPr txBox="1">
            <a:spLocks/>
          </p:cNvSpPr>
          <p:nvPr/>
        </p:nvSpPr>
        <p:spPr>
          <a:xfrm>
            <a:off x="224160" y="759198"/>
            <a:ext cx="8686758" cy="3554819"/>
          </a:xfrm>
          <a:prstGeom prst="rect">
            <a:avLst/>
          </a:prstGeom>
        </p:spPr>
        <p:txBody>
          <a:bodyPr wrap="square">
            <a:spAutoFit/>
          </a:bodyPr>
          <a:lst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pPr marL="0" indent="0">
              <a:spcBef>
                <a:spcPts val="600"/>
              </a:spcBef>
              <a:buNone/>
            </a:pPr>
            <a:r>
              <a:rPr lang="en-GB" sz="2000" b="1" dirty="0" smtClean="0"/>
              <a:t>2) Transfer Function Measurement</a:t>
            </a:r>
            <a:r>
              <a:rPr lang="en-GB" sz="2000" dirty="0" smtClean="0"/>
              <a:t>, from 1 Hz to 100 kHz, between circuit and ground, and ‘across-the-circuit’</a:t>
            </a:r>
          </a:p>
          <a:p>
            <a:pPr>
              <a:spcBef>
                <a:spcPts val="1200"/>
              </a:spcBef>
              <a:buFont typeface="Wingdings" panose="05000000000000000000" pitchFamily="2" charset="2"/>
              <a:buChar char="§"/>
            </a:pPr>
            <a:r>
              <a:rPr lang="en-GB" sz="2000" dirty="0" smtClean="0"/>
              <a:t>Performed at warm and at cold (300 K, 1.9/4.5 K). </a:t>
            </a:r>
          </a:p>
          <a:p>
            <a:pPr>
              <a:spcBef>
                <a:spcPts val="1200"/>
              </a:spcBef>
              <a:buFont typeface="Wingdings" panose="05000000000000000000" pitchFamily="2" charset="2"/>
              <a:buChar char="§"/>
            </a:pPr>
            <a:r>
              <a:rPr lang="en-GB" sz="2000" dirty="0" smtClean="0"/>
              <a:t>Measurement equipment has evolved since start of LHC.</a:t>
            </a:r>
          </a:p>
          <a:p>
            <a:pPr>
              <a:spcBef>
                <a:spcPts val="1200"/>
              </a:spcBef>
              <a:buFont typeface="Wingdings" panose="05000000000000000000" pitchFamily="2" charset="2"/>
              <a:buChar char="§"/>
            </a:pPr>
            <a:r>
              <a:rPr lang="en-GB" sz="2000" dirty="0"/>
              <a:t>P</a:t>
            </a:r>
            <a:r>
              <a:rPr lang="en-GB" sz="2000" dirty="0" smtClean="0"/>
              <a:t>ossible to detect an inter-turn ‘short’ if such a short reduces the inductance of the circuit by an amount significantly different from measurements in the past. </a:t>
            </a:r>
          </a:p>
          <a:p>
            <a:pPr>
              <a:spcBef>
                <a:spcPts val="1200"/>
              </a:spcBef>
              <a:buFont typeface="Wingdings" panose="05000000000000000000" pitchFamily="2" charset="2"/>
              <a:buChar char="§"/>
            </a:pPr>
            <a:r>
              <a:rPr lang="en-GB" sz="2000" dirty="0" smtClean="0"/>
              <a:t>Possible to detect a global change in capacitance between coils and ground.</a:t>
            </a:r>
            <a:endParaRPr lang="en-GB" sz="2000" dirty="0"/>
          </a:p>
          <a:p>
            <a:pPr marL="0" indent="0">
              <a:spcBef>
                <a:spcPts val="600"/>
              </a:spcBef>
              <a:buNone/>
            </a:pPr>
            <a:endParaRPr lang="en-GB" sz="2000" dirty="0"/>
          </a:p>
        </p:txBody>
      </p:sp>
    </p:spTree>
    <p:extLst>
      <p:ext uri="{BB962C8B-B14F-4D97-AF65-F5344CB8AC3E}">
        <p14:creationId xmlns:p14="http://schemas.microsoft.com/office/powerpoint/2010/main" val="30457108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315B9F7-6604-F24C-8B97-E5F19B9E1FEF}"/>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7" name="Content Placeholder 2"/>
          <p:cNvSpPr txBox="1">
            <a:spLocks/>
          </p:cNvSpPr>
          <p:nvPr/>
        </p:nvSpPr>
        <p:spPr>
          <a:xfrm>
            <a:off x="367595" y="205200"/>
            <a:ext cx="6221464" cy="424732"/>
          </a:xfrm>
          <a:prstGeom prst="rect">
            <a:avLst/>
          </a:prstGeom>
        </p:spPr>
        <p:txBody>
          <a:bodyPr wrap="square">
            <a:spAutoFit/>
          </a:bodyPr>
          <a:lst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pPr marL="0" indent="0">
              <a:buNone/>
            </a:pPr>
            <a:r>
              <a:rPr lang="en-GB" sz="2400" b="1" dirty="0" smtClean="0"/>
              <a:t>Results TFM across the IT circuits</a:t>
            </a:r>
            <a:endParaRPr lang="en-GB" sz="2400" b="1" dirty="0"/>
          </a:p>
        </p:txBody>
      </p:sp>
      <p:pic>
        <p:nvPicPr>
          <p:cNvPr id="2" name="Picture 1"/>
          <p:cNvPicPr>
            <a:picLocks noChangeAspect="1"/>
          </p:cNvPicPr>
          <p:nvPr/>
        </p:nvPicPr>
        <p:blipFill>
          <a:blip r:embed="rId2"/>
          <a:stretch>
            <a:fillRect/>
          </a:stretch>
        </p:blipFill>
        <p:spPr>
          <a:xfrm>
            <a:off x="4651800" y="3164541"/>
            <a:ext cx="4402553" cy="2684794"/>
          </a:xfrm>
          <a:prstGeom prst="rect">
            <a:avLst/>
          </a:prstGeom>
        </p:spPr>
      </p:pic>
      <p:sp>
        <p:nvSpPr>
          <p:cNvPr id="6" name="TextBox 5"/>
          <p:cNvSpPr txBox="1"/>
          <p:nvPr/>
        </p:nvSpPr>
        <p:spPr>
          <a:xfrm>
            <a:off x="297034" y="891117"/>
            <a:ext cx="8462683" cy="1754326"/>
          </a:xfrm>
          <a:prstGeom prst="rect">
            <a:avLst/>
          </a:prstGeom>
          <a:noFill/>
        </p:spPr>
        <p:txBody>
          <a:bodyPr wrap="square" rtlCol="0">
            <a:spAutoFit/>
          </a:bodyPr>
          <a:lstStyle/>
          <a:p>
            <a:r>
              <a:rPr lang="en-GB" dirty="0" smtClean="0"/>
              <a:t>Analysis ongoing. At first sight, nothing striking.</a:t>
            </a:r>
          </a:p>
          <a:p>
            <a:endParaRPr lang="en-GB" dirty="0"/>
          </a:p>
          <a:p>
            <a:r>
              <a:rPr lang="en-GB" b="1" dirty="0" smtClean="0"/>
              <a:t>Conclusions:</a:t>
            </a:r>
          </a:p>
          <a:p>
            <a:pPr marL="285750" indent="-285750">
              <a:buFont typeface="Wingdings" panose="05000000000000000000" pitchFamily="2" charset="2"/>
              <a:buChar char="§"/>
            </a:pPr>
            <a:r>
              <a:rPr lang="en-GB" dirty="0" smtClean="0"/>
              <a:t>No clear trends observed for the moment.</a:t>
            </a:r>
          </a:p>
          <a:p>
            <a:pPr marL="285750" indent="-285750">
              <a:buFont typeface="Wingdings" panose="05000000000000000000" pitchFamily="2" charset="2"/>
              <a:buChar char="§"/>
            </a:pPr>
            <a:r>
              <a:rPr lang="en-GB" dirty="0" smtClean="0"/>
              <a:t>There could be some effect of the warm part of the circuit, which is under less controlled condition.</a:t>
            </a:r>
          </a:p>
        </p:txBody>
      </p:sp>
      <p:pic>
        <p:nvPicPr>
          <p:cNvPr id="3" name="Picture 2"/>
          <p:cNvPicPr>
            <a:picLocks noChangeAspect="1"/>
          </p:cNvPicPr>
          <p:nvPr/>
        </p:nvPicPr>
        <p:blipFill>
          <a:blip r:embed="rId3"/>
          <a:stretch>
            <a:fillRect/>
          </a:stretch>
        </p:blipFill>
        <p:spPr>
          <a:xfrm>
            <a:off x="95289" y="3165526"/>
            <a:ext cx="4556511" cy="2683809"/>
          </a:xfrm>
          <a:prstGeom prst="rect">
            <a:avLst/>
          </a:prstGeom>
        </p:spPr>
      </p:pic>
    </p:spTree>
    <p:extLst>
      <p:ext uri="{BB962C8B-B14F-4D97-AF65-F5344CB8AC3E}">
        <p14:creationId xmlns:p14="http://schemas.microsoft.com/office/powerpoint/2010/main" val="4226245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315B9F7-6604-F24C-8B97-E5F19B9E1FEF}"/>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7" name="Content Placeholder 2"/>
          <p:cNvSpPr txBox="1">
            <a:spLocks/>
          </p:cNvSpPr>
          <p:nvPr/>
        </p:nvSpPr>
        <p:spPr>
          <a:xfrm>
            <a:off x="914442" y="495829"/>
            <a:ext cx="7144829" cy="369332"/>
          </a:xfrm>
          <a:prstGeom prst="rect">
            <a:avLst/>
          </a:prstGeom>
        </p:spPr>
        <p:txBody>
          <a:bodyPr wrap="square">
            <a:spAutoFit/>
          </a:bodyPr>
          <a:lst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pPr marL="0" indent="0">
              <a:buNone/>
            </a:pPr>
            <a:r>
              <a:rPr lang="en-GB" sz="2000" dirty="0" smtClean="0"/>
              <a:t>And the phase</a:t>
            </a:r>
            <a:endParaRPr lang="en-GB" sz="2000" dirty="0"/>
          </a:p>
        </p:txBody>
      </p:sp>
      <p:pic>
        <p:nvPicPr>
          <p:cNvPr id="6" name="Picture 5"/>
          <p:cNvPicPr>
            <a:picLocks noChangeAspect="1"/>
          </p:cNvPicPr>
          <p:nvPr/>
        </p:nvPicPr>
        <p:blipFill>
          <a:blip r:embed="rId2"/>
          <a:stretch>
            <a:fillRect/>
          </a:stretch>
        </p:blipFill>
        <p:spPr>
          <a:xfrm>
            <a:off x="62746" y="887501"/>
            <a:ext cx="4424110" cy="2841364"/>
          </a:xfrm>
          <a:prstGeom prst="rect">
            <a:avLst/>
          </a:prstGeom>
        </p:spPr>
      </p:pic>
      <p:pic>
        <p:nvPicPr>
          <p:cNvPr id="8" name="Picture 7"/>
          <p:cNvPicPr>
            <a:picLocks noChangeAspect="1"/>
          </p:cNvPicPr>
          <p:nvPr/>
        </p:nvPicPr>
        <p:blipFill>
          <a:blip r:embed="rId3"/>
          <a:stretch>
            <a:fillRect/>
          </a:stretch>
        </p:blipFill>
        <p:spPr>
          <a:xfrm>
            <a:off x="4564058" y="887501"/>
            <a:ext cx="4430673" cy="2841364"/>
          </a:xfrm>
          <a:prstGeom prst="rect">
            <a:avLst/>
          </a:prstGeom>
        </p:spPr>
      </p:pic>
      <p:sp>
        <p:nvSpPr>
          <p:cNvPr id="9" name="Content Placeholder 2"/>
          <p:cNvSpPr txBox="1">
            <a:spLocks/>
          </p:cNvSpPr>
          <p:nvPr/>
        </p:nvSpPr>
        <p:spPr>
          <a:xfrm>
            <a:off x="408938" y="4020155"/>
            <a:ext cx="8310240" cy="1623521"/>
          </a:xfrm>
          <a:prstGeom prst="rect">
            <a:avLst/>
          </a:prstGeom>
        </p:spPr>
        <p:txBody>
          <a:bodyPr wrap="square">
            <a:spAutoFit/>
          </a:bodyPr>
          <a:lst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pPr marL="0" indent="0">
              <a:buNone/>
            </a:pPr>
            <a:r>
              <a:rPr lang="en-GB" sz="2000" dirty="0" smtClean="0"/>
              <a:t>TFM measurements between circuit and ground are dominated by capacitance. No trends have been observed.</a:t>
            </a:r>
          </a:p>
          <a:p>
            <a:pPr marL="0" indent="0">
              <a:buNone/>
            </a:pPr>
            <a:r>
              <a:rPr lang="en-GB" sz="2000" dirty="0" smtClean="0"/>
              <a:t>We </a:t>
            </a:r>
            <a:r>
              <a:rPr lang="en-GB" sz="2000" dirty="0"/>
              <a:t>could perform some special measurements during the YETS, if anybody has interesting ideas</a:t>
            </a:r>
            <a:r>
              <a:rPr lang="en-GB" sz="2000" dirty="0" smtClean="0"/>
              <a:t>…</a:t>
            </a:r>
            <a:endParaRPr lang="en-GB" sz="2000" dirty="0"/>
          </a:p>
        </p:txBody>
      </p:sp>
    </p:spTree>
    <p:extLst>
      <p:ext uri="{BB962C8B-B14F-4D97-AF65-F5344CB8AC3E}">
        <p14:creationId xmlns:p14="http://schemas.microsoft.com/office/powerpoint/2010/main" val="81808100"/>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14558</TotalTime>
  <Words>517</Words>
  <Application>Microsoft Office PowerPoint</Application>
  <PresentationFormat>On-screen Show (4:3)</PresentationFormat>
  <Paragraphs>55</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Symbol</vt:lpstr>
      <vt:lpstr>Wingdings</vt:lpstr>
      <vt:lpstr>CERNCorporate4-3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Felix Rodriguez Mateos</dc:creator>
  <cp:lastModifiedBy>Arjan Verweij</cp:lastModifiedBy>
  <cp:revision>471</cp:revision>
  <dcterms:created xsi:type="dcterms:W3CDTF">2020-12-02T14:42:01Z</dcterms:created>
  <dcterms:modified xsi:type="dcterms:W3CDTF">2022-11-25T13:52:43Z</dcterms:modified>
</cp:coreProperties>
</file>