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slides/slide142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slides/slide131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Masters/slideMaster19.xml" ContentType="application/vnd.openxmlformats-officedocument.presentationml.slideMaster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s/slide207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18.xml" ContentType="application/vnd.openxmlformats-officedocument.theme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69.xml" ContentType="application/vnd.openxmlformats-officedocument.presentationml.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47.xml" ContentType="application/vnd.openxmlformats-officedocument.presentationml.slide+xml"/>
  <Override PartName="/ppt/slides/slide158.xml" ContentType="application/vnd.openxmlformats-officedocument.presentationml.slide+xml"/>
  <Override PartName="/ppt/slides/slide194.xml" ContentType="application/vnd.openxmlformats-officedocument.presentationml.slide+xml"/>
  <Override PartName="/ppt/slides/slide210.xml" ContentType="application/vnd.openxmlformats-officedocument.presentationml.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slides/slide136.xml" ContentType="application/vnd.openxmlformats-officedocument.presentationml.slide+xml"/>
  <Override PartName="/ppt/slides/slide183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slides/slide172.xml" ContentType="application/vnd.openxmlformats-officedocument.presentationml.slide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s/slide150.xml" ContentType="application/vnd.openxmlformats-officedocument.presentationml.slide+xml"/>
  <Override PartName="/ppt/slides/slide161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notesSlides/notesSlide57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slides/slide215.xml" ContentType="application/vnd.openxmlformats-officedocument.presentationml.slide+xml"/>
  <Default Extension="emf" ContentType="image/x-emf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s/slide199.xml" ContentType="application/vnd.openxmlformats-officedocument.presentationml.slide+xml"/>
  <Override PartName="/ppt/slides/slide204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8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s/slide119.xml" ContentType="application/vnd.openxmlformats-officedocument.presentationml.slide+xml"/>
  <Override PartName="/ppt/slides/slide166.xml" ContentType="application/vnd.openxmlformats-officedocument.presentationml.slide+xml"/>
  <Override PartName="/ppt/slides/slide177.xml" ContentType="application/vnd.openxmlformats-officedocument.presentationml.slide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s/slide108.xml" ContentType="application/vnd.openxmlformats-officedocument.presentationml.slide+xml"/>
  <Override PartName="/ppt/slides/slide155.xml" ContentType="application/vnd.openxmlformats-officedocument.presentationml.slide+xml"/>
  <Override PartName="/ppt/slideMasters/slideMaster5.xml" ContentType="application/vnd.openxmlformats-officedocument.presentationml.slideMaster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slides/slide144.xml" ContentType="application/vnd.openxmlformats-officedocument.presentationml.slide+xml"/>
  <Override PartName="/ppt/slides/slide191.xml" ContentType="application/vnd.openxmlformats-officedocument.presentationml.slide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slides/slide122.xml" ContentType="application/vnd.openxmlformats-officedocument.presentationml.slide+xml"/>
  <Override PartName="/ppt/slides/slide133.xml" ContentType="application/vnd.openxmlformats-officedocument.presentationml.slide+xml"/>
  <Override PartName="/ppt/slides/slide180.xml" ContentType="application/vnd.openxmlformats-officedocument.presentationml.slide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s/slide111.xml" ContentType="application/vnd.openxmlformats-officedocument.presentationml.slide+xml"/>
  <Override PartName="/ppt/slides/slide209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76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100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65.xml" ContentType="application/vnd.openxmlformats-officedocument.presentationml.notesSlide+xml"/>
  <Override PartName="/ppt/slides/slide41.xml" ContentType="application/vnd.openxmlformats-officedocument.presentationml.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30.xml" ContentType="application/vnd.openxmlformats-officedocument.presentationml.slide+xml"/>
  <Override PartName="/ppt/slides/slide149.xml" ContentType="application/vnd.openxmlformats-officedocument.presentationml.slide+xml"/>
  <Override PartName="/ppt/slides/slide196.xml" ContentType="application/vnd.openxmlformats-officedocument.presentationml.slide+xml"/>
  <Override PartName="/ppt/slides/slide212.xml" ContentType="application/vnd.openxmlformats-officedocument.presentationml.slide+xml"/>
  <Override PartName="/ppt/notesSlides/notesSlide32.xml" ContentType="application/vnd.openxmlformats-officedocument.presentationml.notesSlide+xml"/>
  <Override PartName="/ppt/slideMasters/slideMaster13.xml" ContentType="application/vnd.openxmlformats-officedocument.presentationml.slideMaster+xml"/>
  <Override PartName="/ppt/slides/slide138.xml" ContentType="application/vnd.openxmlformats-officedocument.presentationml.slide+xml"/>
  <Override PartName="/ppt/slides/slide185.xml" ContentType="application/vnd.openxmlformats-officedocument.presentationml.slide+xml"/>
  <Override PartName="/ppt/slides/slide201.xml" ContentType="application/vnd.openxmlformats-officedocument.presentationml.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s/slide79.xml" ContentType="application/vnd.openxmlformats-officedocument.presentationml.slide+xml"/>
  <Override PartName="/ppt/slides/slide127.xml" ContentType="application/vnd.openxmlformats-officedocument.presentationml.slide+xml"/>
  <Override PartName="/ppt/slides/slide174.xml" ContentType="application/vnd.openxmlformats-officedocument.presentationml.slide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116.xml" ContentType="application/vnd.openxmlformats-officedocument.presentationml.slide+xml"/>
  <Override PartName="/ppt/slides/slide163.xml" ContentType="application/vnd.openxmlformats-officedocument.presentationml.slide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7.xml" ContentType="application/vnd.openxmlformats-officedocument.presentationml.slide+xml"/>
  <Override PartName="/ppt/slides/slide105.xml" ContentType="application/vnd.openxmlformats-officedocument.presentationml.slide+xml"/>
  <Override PartName="/ppt/slides/slide141.xml" ContentType="application/vnd.openxmlformats-officedocument.presentationml.slide+xml"/>
  <Override PartName="/ppt/slides/slide152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slides/slide130.xml" ContentType="application/vnd.openxmlformats-officedocument.presentationml.slide+xml"/>
  <Override PartName="/ppt/slides/slide217.xml" ContentType="application/vnd.openxmlformats-officedocument.presentationml.slide+xml"/>
  <Override PartName="/ppt/notesSlides/notesSlide48.xml" ContentType="application/vnd.openxmlformats-officedocument.presentationml.notesSlide+xml"/>
  <Override PartName="/ppt/slideMasters/slideMaster18.xml" ContentType="application/vnd.openxmlformats-officedocument.presentationml.slideMaster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slides/slide206.xml" ContentType="application/vnd.openxmlformats-officedocument.presentationml.slide+xml"/>
  <Override PartName="/ppt/notesSlides/notesSlide37.xml" ContentType="application/vnd.openxmlformats-officedocument.presentationml.notesSlide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slides/slide168.xml" ContentType="application/vnd.openxmlformats-officedocument.presentationml.slide+xml"/>
  <Override PartName="/ppt/slides/slide179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17.xml" ContentType="application/vnd.openxmlformats-officedocument.theme+xml"/>
  <Override PartName="/ppt/notesSlides/notesSlide51.xml" ContentType="application/vnd.openxmlformats-officedocument.presentationml.notesSlide+xml"/>
  <Override PartName="/ppt/slides/slide157.xml" ContentType="application/vnd.openxmlformats-officedocument.presentationml.slide+xml"/>
  <Override PartName="/ppt/notesSlides/notesSlide40.xml" ContentType="application/vnd.openxmlformats-officedocument.presentationml.notesSlide+xml"/>
  <Default Extension="tiff" ContentType="image/tiff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98.xml" ContentType="application/vnd.openxmlformats-officedocument.presentationml.slide+xml"/>
  <Override PartName="/ppt/slides/slide146.xml" ContentType="application/vnd.openxmlformats-officedocument.presentationml.slide+xml"/>
  <Override PartName="/ppt/slides/slide193.xml" ContentType="application/vnd.openxmlformats-officedocument.presentationml.slide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s/slide87.xml" ContentType="application/vnd.openxmlformats-officedocument.presentationml.slide+xml"/>
  <Override PartName="/ppt/slides/slide124.xml" ContentType="application/vnd.openxmlformats-officedocument.presentationml.slide+xml"/>
  <Override PartName="/ppt/slides/slide135.xml" ContentType="application/vnd.openxmlformats-officedocument.presentationml.slide+xml"/>
  <Override PartName="/ppt/slides/slide171.xml" ContentType="application/vnd.openxmlformats-officedocument.presentationml.slide+xml"/>
  <Override PartName="/ppt/slides/slide182.xml" ContentType="application/vnd.openxmlformats-officedocument.presentationml.slide+xml"/>
  <Override PartName="/ppt/theme/theme20.xml" ContentType="application/vnd.openxmlformats-officedocument.them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slides/slide160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notesSlides/notesSlide67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slides/slide32.xml" ContentType="application/vnd.openxmlformats-officedocument.presentationml.slide+xml"/>
  <Override PartName="/ppt/slides/slide214.xml" ContentType="application/vnd.openxmlformats-officedocument.presentationml.slide+xml"/>
  <Override PartName="/ppt/notesSlides/notesSlide34.xml" ContentType="application/vnd.openxmlformats-officedocument.presentationml.notesSlide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187.xml" ContentType="application/vnd.openxmlformats-officedocument.presentationml.slide+xml"/>
  <Override PartName="/ppt/slides/slide198.xml" ContentType="application/vnd.openxmlformats-officedocument.presentationml.slide+xml"/>
  <Override PartName="/ppt/slides/slide203.xml" ContentType="application/vnd.openxmlformats-officedocument.presentationml.slide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slides/slide129.xml" ContentType="application/vnd.openxmlformats-officedocument.presentationml.slide+xml"/>
  <Override PartName="/ppt/slides/slide176.xml" ContentType="application/vnd.openxmlformats-officedocument.presentationml.slide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s/slide165.xml" ContentType="application/vnd.openxmlformats-officedocument.presentationml.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slides/slide143.xml" ContentType="application/vnd.openxmlformats-officedocument.presentationml.slide+xml"/>
  <Override PartName="/ppt/slides/slide154.xml" ContentType="application/vnd.openxmlformats-officedocument.presentationml.slide+xml"/>
  <Override PartName="/ppt/slides/slide190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slides/slide132.xml" ContentType="application/vnd.openxmlformats-officedocument.presentationml.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slides/slide208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theme/theme19.xml" ContentType="application/vnd.openxmlformats-officedocument.theme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slides/slide159.xml" ContentType="application/vnd.openxmlformats-officedocument.presentationml.slide+xml"/>
  <Override PartName="/ppt/slides/slide211.xml" ContentType="application/vnd.openxmlformats-officedocument.presentationml.slide+xml"/>
  <Override PartName="/ppt/notesSlides/notesSlide42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48.xml" ContentType="application/vnd.openxmlformats-officedocument.presentationml.slide+xml"/>
  <Override PartName="/ppt/slides/slide195.xml" ContentType="application/vnd.openxmlformats-officedocument.presentationml.slide+xml"/>
  <Override PartName="/ppt/slides/slide200.xml" ContentType="application/vnd.openxmlformats-officedocument.presentationml.slide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gif" ContentType="image/gif"/>
  <Override PartName="/ppt/slides/slide89.xml" ContentType="application/vnd.openxmlformats-officedocument.presentationml.slide+xml"/>
  <Override PartName="/ppt/slides/slide126.xml" ContentType="application/vnd.openxmlformats-officedocument.presentationml.slide+xml"/>
  <Override PartName="/ppt/slides/slide137.xml" ContentType="application/vnd.openxmlformats-officedocument.presentationml.slide+xml"/>
  <Override PartName="/ppt/slides/slide173.xml" ContentType="application/vnd.openxmlformats-officedocument.presentationml.slide+xml"/>
  <Override PartName="/ppt/slides/slide184.xml" ContentType="application/vnd.openxmlformats-officedocument.presentationml.slide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slides/slide162.xml" ContentType="application/vnd.openxmlformats-officedocument.presentationml.slide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s/slide151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69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slides/slide140.xml" ContentType="application/vnd.openxmlformats-officedocument.presentationml.slide+xml"/>
  <Override PartName="/ppt/theme/theme3.xml" ContentType="application/vnd.openxmlformats-officedocument.them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slides/slide216.xml" ContentType="application/vnd.openxmlformats-officedocument.presentationml.slide+xml"/>
  <Override PartName="/ppt/notesSlides/notesSlide36.xml" ContentType="application/vnd.openxmlformats-officedocument.presentationml.notesSlide+xml"/>
  <Default Extension="xls" ContentType="application/vnd.ms-exce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slides/slide189.xml" ContentType="application/vnd.openxmlformats-officedocument.presentationml.slide+xml"/>
  <Override PartName="/ppt/slides/slide205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notesSlides/notesSlide72.xml" ContentType="application/vnd.openxmlformats-officedocument.presentationml.notesSlide+xml"/>
  <Override PartName="/ppt/slides/slide12.xml" ContentType="application/vnd.openxmlformats-officedocument.presentationml.slide+xml"/>
  <Override PartName="/ppt/slides/slide178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6.xml" ContentType="application/vnd.openxmlformats-officedocument.theme+xml"/>
  <Override PartName="/ppt/notesSlides/notesSlide14.xml" ContentType="application/vnd.openxmlformats-officedocument.presentationml.notesSlide+xml"/>
  <Override PartName="/ppt/notesSlides/notesSlide61.xml" ContentType="application/vnd.openxmlformats-officedocument.presentationml.notesSlide+xml"/>
  <Override PartName="/ppt/slides/slide167.xml" ContentType="application/vnd.openxmlformats-officedocument.presentationml.slide+xml"/>
  <Override PartName="/ppt/notesSlides/notesSlide50.xml" ContentType="application/vnd.openxmlformats-officedocument.presentationml.notesSlide+xml"/>
  <Override PartName="/ppt/slideMasters/slideMaster6.xml" ContentType="application/vnd.openxmlformats-officedocument.presentationml.slideMaster+xml"/>
  <Override PartName="/ppt/slides/slide109.xml" ContentType="application/vnd.openxmlformats-officedocument.presentationml.slide+xml"/>
  <Override PartName="/ppt/slides/slide145.xml" ContentType="application/vnd.openxmlformats-officedocument.presentationml.slide+xml"/>
  <Override PartName="/ppt/slides/slide156.xml" ContentType="application/vnd.openxmlformats-officedocument.presentationml.slide+xml"/>
  <Override PartName="/ppt/slides/slide192.xml" ContentType="application/vnd.openxmlformats-officedocument.presentationml.slide+xml"/>
  <Override PartName="/ppt/theme/theme8.xml" ContentType="application/vnd.openxmlformats-officedocument.theme+xml"/>
  <Override PartName="/ppt/slides/slide97.xml" ContentType="application/vnd.openxmlformats-officedocument.presentationml.slide+xml"/>
  <Override PartName="/ppt/slides/slide134.xml" ContentType="application/vnd.openxmlformats-officedocument.presentationml.slide+xml"/>
  <Override PartName="/ppt/slides/slide181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23.xml" ContentType="application/vnd.openxmlformats-officedocument.presentationml.slide+xml"/>
  <Override PartName="/ppt/slides/slide170.xml" ContentType="application/vnd.openxmlformats-officedocument.presentationml.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slides/slide53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notesSlides/notesSlide55.xml" ContentType="application/vnd.openxmlformats-officedocument.presentationml.notes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213.xml" ContentType="application/vnd.openxmlformats-officedocument.presentationml.slide+xml"/>
  <Override PartName="/ppt/notesSlides/notesSlide44.xml" ContentType="application/vnd.openxmlformats-officedocument.presentationml.notesSlide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s/slide197.xml" ContentType="application/vnd.openxmlformats-officedocument.presentationml.slide+xml"/>
  <Override PartName="/ppt/slides/slide202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s/slide139.xml" ContentType="application/vnd.openxmlformats-officedocument.presentationml.slide+xml"/>
  <Override PartName="/ppt/slides/slide186.xml" ContentType="application/vnd.openxmlformats-officedocument.presentationml.slide+xml"/>
  <Override PartName="/ppt/notesSlides/notesSlide11.xml" ContentType="application/vnd.openxmlformats-officedocument.presentationml.notes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slides/slide164.xml" ContentType="application/vnd.openxmlformats-officedocument.presentationml.slide+xml"/>
  <Override PartName="/ppt/slides/slide175.xml" ContentType="application/vnd.openxmlformats-officedocument.presentationml.slid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106.xml" ContentType="application/vnd.openxmlformats-officedocument.presentationml.slide+xml"/>
  <Override PartName="/ppt/slides/slide15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  <p:sldMasterId id="2147483666" r:id="rId5"/>
    <p:sldMasterId id="2147483668" r:id="rId6"/>
    <p:sldMasterId id="2147483670" r:id="rId7"/>
    <p:sldMasterId id="2147483672" r:id="rId8"/>
    <p:sldMasterId id="2147483674" r:id="rId9"/>
    <p:sldMasterId id="2147483676" r:id="rId10"/>
    <p:sldMasterId id="2147483678" r:id="rId11"/>
    <p:sldMasterId id="2147483680" r:id="rId12"/>
    <p:sldMasterId id="2147483682" r:id="rId13"/>
    <p:sldMasterId id="2147483684" r:id="rId14"/>
    <p:sldMasterId id="2147483686" r:id="rId15"/>
    <p:sldMasterId id="2147483688" r:id="rId16"/>
    <p:sldMasterId id="2147483690" r:id="rId17"/>
    <p:sldMasterId id="2147483692" r:id="rId18"/>
    <p:sldMasterId id="2147483694" r:id="rId19"/>
  </p:sldMasterIdLst>
  <p:notesMasterIdLst>
    <p:notesMasterId r:id="rId237"/>
  </p:notesMasterIdLst>
  <p:sldIdLst>
    <p:sldId id="360" r:id="rId20"/>
    <p:sldId id="326" r:id="rId21"/>
    <p:sldId id="357" r:id="rId22"/>
    <p:sldId id="328" r:id="rId23"/>
    <p:sldId id="443" r:id="rId24"/>
    <p:sldId id="329" r:id="rId25"/>
    <p:sldId id="339" r:id="rId26"/>
    <p:sldId id="341" r:id="rId27"/>
    <p:sldId id="340" r:id="rId28"/>
    <p:sldId id="342" r:id="rId29"/>
    <p:sldId id="343" r:id="rId30"/>
    <p:sldId id="344" r:id="rId31"/>
    <p:sldId id="366" r:id="rId32"/>
    <p:sldId id="345" r:id="rId33"/>
    <p:sldId id="346" r:id="rId34"/>
    <p:sldId id="347" r:id="rId35"/>
    <p:sldId id="368" r:id="rId36"/>
    <p:sldId id="367" r:id="rId37"/>
    <p:sldId id="349" r:id="rId38"/>
    <p:sldId id="350" r:id="rId39"/>
    <p:sldId id="351" r:id="rId40"/>
    <p:sldId id="375" r:id="rId41"/>
    <p:sldId id="376" r:id="rId42"/>
    <p:sldId id="352" r:id="rId43"/>
    <p:sldId id="369" r:id="rId44"/>
    <p:sldId id="370" r:id="rId45"/>
    <p:sldId id="371" r:id="rId46"/>
    <p:sldId id="372" r:id="rId47"/>
    <p:sldId id="374" r:id="rId48"/>
    <p:sldId id="353" r:id="rId49"/>
    <p:sldId id="354" r:id="rId50"/>
    <p:sldId id="355" r:id="rId51"/>
    <p:sldId id="356" r:id="rId52"/>
    <p:sldId id="377" r:id="rId53"/>
    <p:sldId id="378" r:id="rId54"/>
    <p:sldId id="379" r:id="rId55"/>
    <p:sldId id="380" r:id="rId56"/>
    <p:sldId id="381" r:id="rId57"/>
    <p:sldId id="382" r:id="rId58"/>
    <p:sldId id="383" r:id="rId59"/>
    <p:sldId id="384" r:id="rId60"/>
    <p:sldId id="385" r:id="rId61"/>
    <p:sldId id="386" r:id="rId62"/>
    <p:sldId id="547" r:id="rId63"/>
    <p:sldId id="548" r:id="rId64"/>
    <p:sldId id="549" r:id="rId65"/>
    <p:sldId id="556" r:id="rId66"/>
    <p:sldId id="557" r:id="rId67"/>
    <p:sldId id="558" r:id="rId68"/>
    <p:sldId id="559" r:id="rId69"/>
    <p:sldId id="388" r:id="rId70"/>
    <p:sldId id="563" r:id="rId71"/>
    <p:sldId id="469" r:id="rId72"/>
    <p:sldId id="390" r:id="rId73"/>
    <p:sldId id="391" r:id="rId74"/>
    <p:sldId id="392" r:id="rId75"/>
    <p:sldId id="393" r:id="rId76"/>
    <p:sldId id="394" r:id="rId77"/>
    <p:sldId id="395" r:id="rId78"/>
    <p:sldId id="396" r:id="rId79"/>
    <p:sldId id="397" r:id="rId80"/>
    <p:sldId id="398" r:id="rId81"/>
    <p:sldId id="403" r:id="rId82"/>
    <p:sldId id="405" r:id="rId83"/>
    <p:sldId id="404" r:id="rId84"/>
    <p:sldId id="470" r:id="rId85"/>
    <p:sldId id="406" r:id="rId86"/>
    <p:sldId id="407" r:id="rId87"/>
    <p:sldId id="408" r:id="rId88"/>
    <p:sldId id="414" r:id="rId89"/>
    <p:sldId id="415" r:id="rId90"/>
    <p:sldId id="416" r:id="rId91"/>
    <p:sldId id="418" r:id="rId92"/>
    <p:sldId id="550" r:id="rId93"/>
    <p:sldId id="551" r:id="rId94"/>
    <p:sldId id="552" r:id="rId95"/>
    <p:sldId id="553" r:id="rId96"/>
    <p:sldId id="554" r:id="rId97"/>
    <p:sldId id="555" r:id="rId98"/>
    <p:sldId id="476" r:id="rId99"/>
    <p:sldId id="477" r:id="rId100"/>
    <p:sldId id="480" r:id="rId101"/>
    <p:sldId id="481" r:id="rId102"/>
    <p:sldId id="482" r:id="rId103"/>
    <p:sldId id="562" r:id="rId104"/>
    <p:sldId id="444" r:id="rId105"/>
    <p:sldId id="445" r:id="rId106"/>
    <p:sldId id="483" r:id="rId107"/>
    <p:sldId id="564" r:id="rId108"/>
    <p:sldId id="488" r:id="rId109"/>
    <p:sldId id="490" r:id="rId110"/>
    <p:sldId id="491" r:id="rId111"/>
    <p:sldId id="492" r:id="rId112"/>
    <p:sldId id="493" r:id="rId113"/>
    <p:sldId id="504" r:id="rId114"/>
    <p:sldId id="505" r:id="rId115"/>
    <p:sldId id="506" r:id="rId116"/>
    <p:sldId id="507" r:id="rId117"/>
    <p:sldId id="508" r:id="rId118"/>
    <p:sldId id="509" r:id="rId119"/>
    <p:sldId id="510" r:id="rId120"/>
    <p:sldId id="511" r:id="rId121"/>
    <p:sldId id="512" r:id="rId122"/>
    <p:sldId id="513" r:id="rId123"/>
    <p:sldId id="514" r:id="rId124"/>
    <p:sldId id="516" r:id="rId125"/>
    <p:sldId id="518" r:id="rId126"/>
    <p:sldId id="519" r:id="rId127"/>
    <p:sldId id="520" r:id="rId128"/>
    <p:sldId id="524" r:id="rId129"/>
    <p:sldId id="525" r:id="rId130"/>
    <p:sldId id="526" r:id="rId131"/>
    <p:sldId id="527" r:id="rId132"/>
    <p:sldId id="528" r:id="rId133"/>
    <p:sldId id="529" r:id="rId134"/>
    <p:sldId id="530" r:id="rId135"/>
    <p:sldId id="531" r:id="rId136"/>
    <p:sldId id="532" r:id="rId137"/>
    <p:sldId id="533" r:id="rId138"/>
    <p:sldId id="534" r:id="rId139"/>
    <p:sldId id="535" r:id="rId140"/>
    <p:sldId id="536" r:id="rId141"/>
    <p:sldId id="537" r:id="rId142"/>
    <p:sldId id="538" r:id="rId143"/>
    <p:sldId id="539" r:id="rId144"/>
    <p:sldId id="540" r:id="rId145"/>
    <p:sldId id="541" r:id="rId146"/>
    <p:sldId id="542" r:id="rId147"/>
    <p:sldId id="543" r:id="rId148"/>
    <p:sldId id="591" r:id="rId149"/>
    <p:sldId id="592" r:id="rId150"/>
    <p:sldId id="593" r:id="rId151"/>
    <p:sldId id="544" r:id="rId152"/>
    <p:sldId id="586" r:id="rId153"/>
    <p:sldId id="583" r:id="rId154"/>
    <p:sldId id="584" r:id="rId155"/>
    <p:sldId id="446" r:id="rId156"/>
    <p:sldId id="587" r:id="rId157"/>
    <p:sldId id="588" r:id="rId158"/>
    <p:sldId id="589" r:id="rId159"/>
    <p:sldId id="590" r:id="rId160"/>
    <p:sldId id="449" r:id="rId161"/>
    <p:sldId id="450" r:id="rId162"/>
    <p:sldId id="451" r:id="rId163"/>
    <p:sldId id="452" r:id="rId164"/>
    <p:sldId id="453" r:id="rId165"/>
    <p:sldId id="454" r:id="rId166"/>
    <p:sldId id="455" r:id="rId167"/>
    <p:sldId id="456" r:id="rId168"/>
    <p:sldId id="457" r:id="rId169"/>
    <p:sldId id="458" r:id="rId170"/>
    <p:sldId id="459" r:id="rId171"/>
    <p:sldId id="460" r:id="rId172"/>
    <p:sldId id="461" r:id="rId173"/>
    <p:sldId id="462" r:id="rId174"/>
    <p:sldId id="463" r:id="rId175"/>
    <p:sldId id="464" r:id="rId176"/>
    <p:sldId id="447" r:id="rId177"/>
    <p:sldId id="448" r:id="rId178"/>
    <p:sldId id="420" r:id="rId179"/>
    <p:sldId id="421" r:id="rId180"/>
    <p:sldId id="422" r:id="rId181"/>
    <p:sldId id="423" r:id="rId182"/>
    <p:sldId id="424" r:id="rId183"/>
    <p:sldId id="425" r:id="rId184"/>
    <p:sldId id="426" r:id="rId185"/>
    <p:sldId id="427" r:id="rId186"/>
    <p:sldId id="428" r:id="rId187"/>
    <p:sldId id="429" r:id="rId188"/>
    <p:sldId id="430" r:id="rId189"/>
    <p:sldId id="431" r:id="rId190"/>
    <p:sldId id="432" r:id="rId191"/>
    <p:sldId id="433" r:id="rId192"/>
    <p:sldId id="434" r:id="rId193"/>
    <p:sldId id="435" r:id="rId194"/>
    <p:sldId id="436" r:id="rId195"/>
    <p:sldId id="437" r:id="rId196"/>
    <p:sldId id="438" r:id="rId197"/>
    <p:sldId id="439" r:id="rId198"/>
    <p:sldId id="440" r:id="rId199"/>
    <p:sldId id="441" r:id="rId200"/>
    <p:sldId id="442" r:id="rId201"/>
    <p:sldId id="337" r:id="rId202"/>
    <p:sldId id="358" r:id="rId203"/>
    <p:sldId id="359" r:id="rId204"/>
    <p:sldId id="361" r:id="rId205"/>
    <p:sldId id="362" r:id="rId206"/>
    <p:sldId id="363" r:id="rId207"/>
    <p:sldId id="364" r:id="rId208"/>
    <p:sldId id="373" r:id="rId209"/>
    <p:sldId id="365" r:id="rId210"/>
    <p:sldId id="465" r:id="rId211"/>
    <p:sldId id="471" r:id="rId212"/>
    <p:sldId id="472" r:id="rId213"/>
    <p:sldId id="473" r:id="rId214"/>
    <p:sldId id="546" r:id="rId215"/>
    <p:sldId id="560" r:id="rId216"/>
    <p:sldId id="561" r:id="rId217"/>
    <p:sldId id="565" r:id="rId218"/>
    <p:sldId id="566" r:id="rId219"/>
    <p:sldId id="567" r:id="rId220"/>
    <p:sldId id="568" r:id="rId221"/>
    <p:sldId id="569" r:id="rId222"/>
    <p:sldId id="570" r:id="rId223"/>
    <p:sldId id="571" r:id="rId224"/>
    <p:sldId id="572" r:id="rId225"/>
    <p:sldId id="573" r:id="rId226"/>
    <p:sldId id="574" r:id="rId227"/>
    <p:sldId id="575" r:id="rId228"/>
    <p:sldId id="576" r:id="rId229"/>
    <p:sldId id="578" r:id="rId230"/>
    <p:sldId id="577" r:id="rId231"/>
    <p:sldId id="579" r:id="rId232"/>
    <p:sldId id="580" r:id="rId233"/>
    <p:sldId id="581" r:id="rId234"/>
    <p:sldId id="585" r:id="rId235"/>
    <p:sldId id="582" r:id="rId23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962"/>
    <a:srgbClr val="1B416F"/>
    <a:srgbClr val="24579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0" autoAdjust="0"/>
    <p:restoredTop sz="94660"/>
  </p:normalViewPr>
  <p:slideViewPr>
    <p:cSldViewPr>
      <p:cViewPr>
        <p:scale>
          <a:sx n="90" d="100"/>
          <a:sy n="90" d="100"/>
        </p:scale>
        <p:origin x="-111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98.xml"/><Relationship Id="rId21" Type="http://schemas.openxmlformats.org/officeDocument/2006/relationships/slide" Target="slides/slide2.xml"/><Relationship Id="rId42" Type="http://schemas.openxmlformats.org/officeDocument/2006/relationships/slide" Target="slides/slide23.xml"/><Relationship Id="rId63" Type="http://schemas.openxmlformats.org/officeDocument/2006/relationships/slide" Target="slides/slide44.xml"/><Relationship Id="rId84" Type="http://schemas.openxmlformats.org/officeDocument/2006/relationships/slide" Target="slides/slide65.xml"/><Relationship Id="rId138" Type="http://schemas.openxmlformats.org/officeDocument/2006/relationships/slide" Target="slides/slide119.xml"/><Relationship Id="rId159" Type="http://schemas.openxmlformats.org/officeDocument/2006/relationships/slide" Target="slides/slide140.xml"/><Relationship Id="rId170" Type="http://schemas.openxmlformats.org/officeDocument/2006/relationships/slide" Target="slides/slide151.xml"/><Relationship Id="rId191" Type="http://schemas.openxmlformats.org/officeDocument/2006/relationships/slide" Target="slides/slide172.xml"/><Relationship Id="rId205" Type="http://schemas.openxmlformats.org/officeDocument/2006/relationships/slide" Target="slides/slide186.xml"/><Relationship Id="rId226" Type="http://schemas.openxmlformats.org/officeDocument/2006/relationships/slide" Target="slides/slide207.xml"/><Relationship Id="rId107" Type="http://schemas.openxmlformats.org/officeDocument/2006/relationships/slide" Target="slides/slide88.xml"/><Relationship Id="rId11" Type="http://schemas.openxmlformats.org/officeDocument/2006/relationships/slideMaster" Target="slideMasters/slideMaster11.xml"/><Relationship Id="rId32" Type="http://schemas.openxmlformats.org/officeDocument/2006/relationships/slide" Target="slides/slide13.xml"/><Relationship Id="rId53" Type="http://schemas.openxmlformats.org/officeDocument/2006/relationships/slide" Target="slides/slide34.xml"/><Relationship Id="rId74" Type="http://schemas.openxmlformats.org/officeDocument/2006/relationships/slide" Target="slides/slide55.xml"/><Relationship Id="rId128" Type="http://schemas.openxmlformats.org/officeDocument/2006/relationships/slide" Target="slides/slide109.xml"/><Relationship Id="rId149" Type="http://schemas.openxmlformats.org/officeDocument/2006/relationships/slide" Target="slides/slide130.xml"/><Relationship Id="rId5" Type="http://schemas.openxmlformats.org/officeDocument/2006/relationships/slideMaster" Target="slideMasters/slideMaster5.xml"/><Relationship Id="rId95" Type="http://schemas.openxmlformats.org/officeDocument/2006/relationships/slide" Target="slides/slide76.xml"/><Relationship Id="rId160" Type="http://schemas.openxmlformats.org/officeDocument/2006/relationships/slide" Target="slides/slide141.xml"/><Relationship Id="rId181" Type="http://schemas.openxmlformats.org/officeDocument/2006/relationships/slide" Target="slides/slide162.xml"/><Relationship Id="rId216" Type="http://schemas.openxmlformats.org/officeDocument/2006/relationships/slide" Target="slides/slide197.xml"/><Relationship Id="rId237" Type="http://schemas.openxmlformats.org/officeDocument/2006/relationships/notesMaster" Target="notesMasters/notesMaster1.xml"/><Relationship Id="rId22" Type="http://schemas.openxmlformats.org/officeDocument/2006/relationships/slide" Target="slides/slide3.xml"/><Relationship Id="rId43" Type="http://schemas.openxmlformats.org/officeDocument/2006/relationships/slide" Target="slides/slide24.xml"/><Relationship Id="rId64" Type="http://schemas.openxmlformats.org/officeDocument/2006/relationships/slide" Target="slides/slide45.xml"/><Relationship Id="rId118" Type="http://schemas.openxmlformats.org/officeDocument/2006/relationships/slide" Target="slides/slide99.xml"/><Relationship Id="rId139" Type="http://schemas.openxmlformats.org/officeDocument/2006/relationships/slide" Target="slides/slide120.xml"/><Relationship Id="rId85" Type="http://schemas.openxmlformats.org/officeDocument/2006/relationships/slide" Target="slides/slide66.xml"/><Relationship Id="rId150" Type="http://schemas.openxmlformats.org/officeDocument/2006/relationships/slide" Target="slides/slide131.xml"/><Relationship Id="rId171" Type="http://schemas.openxmlformats.org/officeDocument/2006/relationships/slide" Target="slides/slide152.xml"/><Relationship Id="rId192" Type="http://schemas.openxmlformats.org/officeDocument/2006/relationships/slide" Target="slides/slide173.xml"/><Relationship Id="rId206" Type="http://schemas.openxmlformats.org/officeDocument/2006/relationships/slide" Target="slides/slide187.xml"/><Relationship Id="rId227" Type="http://schemas.openxmlformats.org/officeDocument/2006/relationships/slide" Target="slides/slide208.xml"/><Relationship Id="rId201" Type="http://schemas.openxmlformats.org/officeDocument/2006/relationships/slide" Target="slides/slide182.xml"/><Relationship Id="rId222" Type="http://schemas.openxmlformats.org/officeDocument/2006/relationships/slide" Target="slides/slide20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33" Type="http://schemas.openxmlformats.org/officeDocument/2006/relationships/slide" Target="slides/slide14.xml"/><Relationship Id="rId38" Type="http://schemas.openxmlformats.org/officeDocument/2006/relationships/slide" Target="slides/slide19.xml"/><Relationship Id="rId59" Type="http://schemas.openxmlformats.org/officeDocument/2006/relationships/slide" Target="slides/slide40.xml"/><Relationship Id="rId103" Type="http://schemas.openxmlformats.org/officeDocument/2006/relationships/slide" Target="slides/slide84.xml"/><Relationship Id="rId108" Type="http://schemas.openxmlformats.org/officeDocument/2006/relationships/slide" Target="slides/slide89.xml"/><Relationship Id="rId124" Type="http://schemas.openxmlformats.org/officeDocument/2006/relationships/slide" Target="slides/slide105.xml"/><Relationship Id="rId129" Type="http://schemas.openxmlformats.org/officeDocument/2006/relationships/slide" Target="slides/slide110.xml"/><Relationship Id="rId54" Type="http://schemas.openxmlformats.org/officeDocument/2006/relationships/slide" Target="slides/slide35.xml"/><Relationship Id="rId70" Type="http://schemas.openxmlformats.org/officeDocument/2006/relationships/slide" Target="slides/slide51.xml"/><Relationship Id="rId75" Type="http://schemas.openxmlformats.org/officeDocument/2006/relationships/slide" Target="slides/slide56.xml"/><Relationship Id="rId91" Type="http://schemas.openxmlformats.org/officeDocument/2006/relationships/slide" Target="slides/slide72.xml"/><Relationship Id="rId96" Type="http://schemas.openxmlformats.org/officeDocument/2006/relationships/slide" Target="slides/slide77.xml"/><Relationship Id="rId140" Type="http://schemas.openxmlformats.org/officeDocument/2006/relationships/slide" Target="slides/slide121.xml"/><Relationship Id="rId145" Type="http://schemas.openxmlformats.org/officeDocument/2006/relationships/slide" Target="slides/slide126.xml"/><Relationship Id="rId161" Type="http://schemas.openxmlformats.org/officeDocument/2006/relationships/slide" Target="slides/slide142.xml"/><Relationship Id="rId166" Type="http://schemas.openxmlformats.org/officeDocument/2006/relationships/slide" Target="slides/slide147.xml"/><Relationship Id="rId182" Type="http://schemas.openxmlformats.org/officeDocument/2006/relationships/slide" Target="slides/slide163.xml"/><Relationship Id="rId187" Type="http://schemas.openxmlformats.org/officeDocument/2006/relationships/slide" Target="slides/slide168.xml"/><Relationship Id="rId217" Type="http://schemas.openxmlformats.org/officeDocument/2006/relationships/slide" Target="slides/slide19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212" Type="http://schemas.openxmlformats.org/officeDocument/2006/relationships/slide" Target="slides/slide193.xml"/><Relationship Id="rId233" Type="http://schemas.openxmlformats.org/officeDocument/2006/relationships/slide" Target="slides/slide214.xml"/><Relationship Id="rId238" Type="http://schemas.openxmlformats.org/officeDocument/2006/relationships/presProps" Target="presProps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49" Type="http://schemas.openxmlformats.org/officeDocument/2006/relationships/slide" Target="slides/slide30.xml"/><Relationship Id="rId114" Type="http://schemas.openxmlformats.org/officeDocument/2006/relationships/slide" Target="slides/slide95.xml"/><Relationship Id="rId119" Type="http://schemas.openxmlformats.org/officeDocument/2006/relationships/slide" Target="slides/slide100.xml"/><Relationship Id="rId44" Type="http://schemas.openxmlformats.org/officeDocument/2006/relationships/slide" Target="slides/slide25.xml"/><Relationship Id="rId60" Type="http://schemas.openxmlformats.org/officeDocument/2006/relationships/slide" Target="slides/slide41.xml"/><Relationship Id="rId65" Type="http://schemas.openxmlformats.org/officeDocument/2006/relationships/slide" Target="slides/slide46.xml"/><Relationship Id="rId81" Type="http://schemas.openxmlformats.org/officeDocument/2006/relationships/slide" Target="slides/slide62.xml"/><Relationship Id="rId86" Type="http://schemas.openxmlformats.org/officeDocument/2006/relationships/slide" Target="slides/slide67.xml"/><Relationship Id="rId130" Type="http://schemas.openxmlformats.org/officeDocument/2006/relationships/slide" Target="slides/slide111.xml"/><Relationship Id="rId135" Type="http://schemas.openxmlformats.org/officeDocument/2006/relationships/slide" Target="slides/slide116.xml"/><Relationship Id="rId151" Type="http://schemas.openxmlformats.org/officeDocument/2006/relationships/slide" Target="slides/slide132.xml"/><Relationship Id="rId156" Type="http://schemas.openxmlformats.org/officeDocument/2006/relationships/slide" Target="slides/slide137.xml"/><Relationship Id="rId177" Type="http://schemas.openxmlformats.org/officeDocument/2006/relationships/slide" Target="slides/slide158.xml"/><Relationship Id="rId198" Type="http://schemas.openxmlformats.org/officeDocument/2006/relationships/slide" Target="slides/slide179.xml"/><Relationship Id="rId172" Type="http://schemas.openxmlformats.org/officeDocument/2006/relationships/slide" Target="slides/slide153.xml"/><Relationship Id="rId193" Type="http://schemas.openxmlformats.org/officeDocument/2006/relationships/slide" Target="slides/slide174.xml"/><Relationship Id="rId202" Type="http://schemas.openxmlformats.org/officeDocument/2006/relationships/slide" Target="slides/slide183.xml"/><Relationship Id="rId207" Type="http://schemas.openxmlformats.org/officeDocument/2006/relationships/slide" Target="slides/slide188.xml"/><Relationship Id="rId223" Type="http://schemas.openxmlformats.org/officeDocument/2006/relationships/slide" Target="slides/slide204.xml"/><Relationship Id="rId228" Type="http://schemas.openxmlformats.org/officeDocument/2006/relationships/slide" Target="slides/slide209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39" Type="http://schemas.openxmlformats.org/officeDocument/2006/relationships/slide" Target="slides/slide20.xml"/><Relationship Id="rId109" Type="http://schemas.openxmlformats.org/officeDocument/2006/relationships/slide" Target="slides/slide90.xml"/><Relationship Id="rId34" Type="http://schemas.openxmlformats.org/officeDocument/2006/relationships/slide" Target="slides/slide15.xml"/><Relationship Id="rId50" Type="http://schemas.openxmlformats.org/officeDocument/2006/relationships/slide" Target="slides/slide31.xml"/><Relationship Id="rId55" Type="http://schemas.openxmlformats.org/officeDocument/2006/relationships/slide" Target="slides/slide36.xml"/><Relationship Id="rId76" Type="http://schemas.openxmlformats.org/officeDocument/2006/relationships/slide" Target="slides/slide57.xml"/><Relationship Id="rId97" Type="http://schemas.openxmlformats.org/officeDocument/2006/relationships/slide" Target="slides/slide78.xml"/><Relationship Id="rId104" Type="http://schemas.openxmlformats.org/officeDocument/2006/relationships/slide" Target="slides/slide85.xml"/><Relationship Id="rId120" Type="http://schemas.openxmlformats.org/officeDocument/2006/relationships/slide" Target="slides/slide101.xml"/><Relationship Id="rId125" Type="http://schemas.openxmlformats.org/officeDocument/2006/relationships/slide" Target="slides/slide106.xml"/><Relationship Id="rId141" Type="http://schemas.openxmlformats.org/officeDocument/2006/relationships/slide" Target="slides/slide122.xml"/><Relationship Id="rId146" Type="http://schemas.openxmlformats.org/officeDocument/2006/relationships/slide" Target="slides/slide127.xml"/><Relationship Id="rId167" Type="http://schemas.openxmlformats.org/officeDocument/2006/relationships/slide" Target="slides/slide148.xml"/><Relationship Id="rId188" Type="http://schemas.openxmlformats.org/officeDocument/2006/relationships/slide" Target="slides/slide169.xml"/><Relationship Id="rId7" Type="http://schemas.openxmlformats.org/officeDocument/2006/relationships/slideMaster" Target="slideMasters/slideMaster7.xml"/><Relationship Id="rId71" Type="http://schemas.openxmlformats.org/officeDocument/2006/relationships/slide" Target="slides/slide52.xml"/><Relationship Id="rId92" Type="http://schemas.openxmlformats.org/officeDocument/2006/relationships/slide" Target="slides/slide73.xml"/><Relationship Id="rId162" Type="http://schemas.openxmlformats.org/officeDocument/2006/relationships/slide" Target="slides/slide143.xml"/><Relationship Id="rId183" Type="http://schemas.openxmlformats.org/officeDocument/2006/relationships/slide" Target="slides/slide164.xml"/><Relationship Id="rId213" Type="http://schemas.openxmlformats.org/officeDocument/2006/relationships/slide" Target="slides/slide194.xml"/><Relationship Id="rId218" Type="http://schemas.openxmlformats.org/officeDocument/2006/relationships/slide" Target="slides/slide199.xml"/><Relationship Id="rId234" Type="http://schemas.openxmlformats.org/officeDocument/2006/relationships/slide" Target="slides/slide215.xml"/><Relationship Id="rId239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10.xml"/><Relationship Id="rId24" Type="http://schemas.openxmlformats.org/officeDocument/2006/relationships/slide" Target="slides/slide5.xml"/><Relationship Id="rId40" Type="http://schemas.openxmlformats.org/officeDocument/2006/relationships/slide" Target="slides/slide21.xml"/><Relationship Id="rId45" Type="http://schemas.openxmlformats.org/officeDocument/2006/relationships/slide" Target="slides/slide26.xml"/><Relationship Id="rId66" Type="http://schemas.openxmlformats.org/officeDocument/2006/relationships/slide" Target="slides/slide47.xml"/><Relationship Id="rId87" Type="http://schemas.openxmlformats.org/officeDocument/2006/relationships/slide" Target="slides/slide68.xml"/><Relationship Id="rId110" Type="http://schemas.openxmlformats.org/officeDocument/2006/relationships/slide" Target="slides/slide91.xml"/><Relationship Id="rId115" Type="http://schemas.openxmlformats.org/officeDocument/2006/relationships/slide" Target="slides/slide96.xml"/><Relationship Id="rId131" Type="http://schemas.openxmlformats.org/officeDocument/2006/relationships/slide" Target="slides/slide112.xml"/><Relationship Id="rId136" Type="http://schemas.openxmlformats.org/officeDocument/2006/relationships/slide" Target="slides/slide117.xml"/><Relationship Id="rId157" Type="http://schemas.openxmlformats.org/officeDocument/2006/relationships/slide" Target="slides/slide138.xml"/><Relationship Id="rId178" Type="http://schemas.openxmlformats.org/officeDocument/2006/relationships/slide" Target="slides/slide159.xml"/><Relationship Id="rId61" Type="http://schemas.openxmlformats.org/officeDocument/2006/relationships/slide" Target="slides/slide42.xml"/><Relationship Id="rId82" Type="http://schemas.openxmlformats.org/officeDocument/2006/relationships/slide" Target="slides/slide63.xml"/><Relationship Id="rId152" Type="http://schemas.openxmlformats.org/officeDocument/2006/relationships/slide" Target="slides/slide133.xml"/><Relationship Id="rId173" Type="http://schemas.openxmlformats.org/officeDocument/2006/relationships/slide" Target="slides/slide154.xml"/><Relationship Id="rId194" Type="http://schemas.openxmlformats.org/officeDocument/2006/relationships/slide" Target="slides/slide175.xml"/><Relationship Id="rId199" Type="http://schemas.openxmlformats.org/officeDocument/2006/relationships/slide" Target="slides/slide180.xml"/><Relationship Id="rId203" Type="http://schemas.openxmlformats.org/officeDocument/2006/relationships/slide" Target="slides/slide184.xml"/><Relationship Id="rId208" Type="http://schemas.openxmlformats.org/officeDocument/2006/relationships/slide" Target="slides/slide189.xml"/><Relationship Id="rId229" Type="http://schemas.openxmlformats.org/officeDocument/2006/relationships/slide" Target="slides/slide210.xml"/><Relationship Id="rId19" Type="http://schemas.openxmlformats.org/officeDocument/2006/relationships/slideMaster" Target="slideMasters/slideMaster19.xml"/><Relationship Id="rId224" Type="http://schemas.openxmlformats.org/officeDocument/2006/relationships/slide" Target="slides/slide205.xml"/><Relationship Id="rId240" Type="http://schemas.openxmlformats.org/officeDocument/2006/relationships/theme" Target="theme/theme1.xml"/><Relationship Id="rId14" Type="http://schemas.openxmlformats.org/officeDocument/2006/relationships/slideMaster" Target="slideMasters/slideMaster14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56" Type="http://schemas.openxmlformats.org/officeDocument/2006/relationships/slide" Target="slides/slide37.xml"/><Relationship Id="rId77" Type="http://schemas.openxmlformats.org/officeDocument/2006/relationships/slide" Target="slides/slide58.xml"/><Relationship Id="rId100" Type="http://schemas.openxmlformats.org/officeDocument/2006/relationships/slide" Target="slides/slide81.xml"/><Relationship Id="rId105" Type="http://schemas.openxmlformats.org/officeDocument/2006/relationships/slide" Target="slides/slide86.xml"/><Relationship Id="rId126" Type="http://schemas.openxmlformats.org/officeDocument/2006/relationships/slide" Target="slides/slide107.xml"/><Relationship Id="rId147" Type="http://schemas.openxmlformats.org/officeDocument/2006/relationships/slide" Target="slides/slide128.xml"/><Relationship Id="rId168" Type="http://schemas.openxmlformats.org/officeDocument/2006/relationships/slide" Target="slides/slide14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2.xml"/><Relationship Id="rId72" Type="http://schemas.openxmlformats.org/officeDocument/2006/relationships/slide" Target="slides/slide53.xml"/><Relationship Id="rId93" Type="http://schemas.openxmlformats.org/officeDocument/2006/relationships/slide" Target="slides/slide74.xml"/><Relationship Id="rId98" Type="http://schemas.openxmlformats.org/officeDocument/2006/relationships/slide" Target="slides/slide79.xml"/><Relationship Id="rId121" Type="http://schemas.openxmlformats.org/officeDocument/2006/relationships/slide" Target="slides/slide102.xml"/><Relationship Id="rId142" Type="http://schemas.openxmlformats.org/officeDocument/2006/relationships/slide" Target="slides/slide123.xml"/><Relationship Id="rId163" Type="http://schemas.openxmlformats.org/officeDocument/2006/relationships/slide" Target="slides/slide144.xml"/><Relationship Id="rId184" Type="http://schemas.openxmlformats.org/officeDocument/2006/relationships/slide" Target="slides/slide165.xml"/><Relationship Id="rId189" Type="http://schemas.openxmlformats.org/officeDocument/2006/relationships/slide" Target="slides/slide170.xml"/><Relationship Id="rId219" Type="http://schemas.openxmlformats.org/officeDocument/2006/relationships/slide" Target="slides/slide200.xml"/><Relationship Id="rId3" Type="http://schemas.openxmlformats.org/officeDocument/2006/relationships/slideMaster" Target="slideMasters/slideMaster3.xml"/><Relationship Id="rId214" Type="http://schemas.openxmlformats.org/officeDocument/2006/relationships/slide" Target="slides/slide195.xml"/><Relationship Id="rId230" Type="http://schemas.openxmlformats.org/officeDocument/2006/relationships/slide" Target="slides/slide211.xml"/><Relationship Id="rId235" Type="http://schemas.openxmlformats.org/officeDocument/2006/relationships/slide" Target="slides/slide216.xml"/><Relationship Id="rId25" Type="http://schemas.openxmlformats.org/officeDocument/2006/relationships/slide" Target="slides/slide6.xml"/><Relationship Id="rId46" Type="http://schemas.openxmlformats.org/officeDocument/2006/relationships/slide" Target="slides/slide27.xml"/><Relationship Id="rId67" Type="http://schemas.openxmlformats.org/officeDocument/2006/relationships/slide" Target="slides/slide48.xml"/><Relationship Id="rId116" Type="http://schemas.openxmlformats.org/officeDocument/2006/relationships/slide" Target="slides/slide97.xml"/><Relationship Id="rId137" Type="http://schemas.openxmlformats.org/officeDocument/2006/relationships/slide" Target="slides/slide118.xml"/><Relationship Id="rId158" Type="http://schemas.openxmlformats.org/officeDocument/2006/relationships/slide" Target="slides/slide139.xml"/><Relationship Id="rId20" Type="http://schemas.openxmlformats.org/officeDocument/2006/relationships/slide" Target="slides/slide1.xml"/><Relationship Id="rId41" Type="http://schemas.openxmlformats.org/officeDocument/2006/relationships/slide" Target="slides/slide22.xml"/><Relationship Id="rId62" Type="http://schemas.openxmlformats.org/officeDocument/2006/relationships/slide" Target="slides/slide43.xml"/><Relationship Id="rId83" Type="http://schemas.openxmlformats.org/officeDocument/2006/relationships/slide" Target="slides/slide64.xml"/><Relationship Id="rId88" Type="http://schemas.openxmlformats.org/officeDocument/2006/relationships/slide" Target="slides/slide69.xml"/><Relationship Id="rId111" Type="http://schemas.openxmlformats.org/officeDocument/2006/relationships/slide" Target="slides/slide92.xml"/><Relationship Id="rId132" Type="http://schemas.openxmlformats.org/officeDocument/2006/relationships/slide" Target="slides/slide113.xml"/><Relationship Id="rId153" Type="http://schemas.openxmlformats.org/officeDocument/2006/relationships/slide" Target="slides/slide134.xml"/><Relationship Id="rId174" Type="http://schemas.openxmlformats.org/officeDocument/2006/relationships/slide" Target="slides/slide155.xml"/><Relationship Id="rId179" Type="http://schemas.openxmlformats.org/officeDocument/2006/relationships/slide" Target="slides/slide160.xml"/><Relationship Id="rId195" Type="http://schemas.openxmlformats.org/officeDocument/2006/relationships/slide" Target="slides/slide176.xml"/><Relationship Id="rId209" Type="http://schemas.openxmlformats.org/officeDocument/2006/relationships/slide" Target="slides/slide190.xml"/><Relationship Id="rId190" Type="http://schemas.openxmlformats.org/officeDocument/2006/relationships/slide" Target="slides/slide171.xml"/><Relationship Id="rId204" Type="http://schemas.openxmlformats.org/officeDocument/2006/relationships/slide" Target="slides/slide185.xml"/><Relationship Id="rId220" Type="http://schemas.openxmlformats.org/officeDocument/2006/relationships/slide" Target="slides/slide201.xml"/><Relationship Id="rId225" Type="http://schemas.openxmlformats.org/officeDocument/2006/relationships/slide" Target="slides/slide206.xml"/><Relationship Id="rId241" Type="http://schemas.openxmlformats.org/officeDocument/2006/relationships/tableStyles" Target="tableStyles.xml"/><Relationship Id="rId15" Type="http://schemas.openxmlformats.org/officeDocument/2006/relationships/slideMaster" Target="slideMasters/slideMaster15.xml"/><Relationship Id="rId36" Type="http://schemas.openxmlformats.org/officeDocument/2006/relationships/slide" Target="slides/slide17.xml"/><Relationship Id="rId57" Type="http://schemas.openxmlformats.org/officeDocument/2006/relationships/slide" Target="slides/slide38.xml"/><Relationship Id="rId106" Type="http://schemas.openxmlformats.org/officeDocument/2006/relationships/slide" Target="slides/slide87.xml"/><Relationship Id="rId127" Type="http://schemas.openxmlformats.org/officeDocument/2006/relationships/slide" Target="slides/slide108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2.xml"/><Relationship Id="rId52" Type="http://schemas.openxmlformats.org/officeDocument/2006/relationships/slide" Target="slides/slide33.xml"/><Relationship Id="rId73" Type="http://schemas.openxmlformats.org/officeDocument/2006/relationships/slide" Target="slides/slide54.xml"/><Relationship Id="rId78" Type="http://schemas.openxmlformats.org/officeDocument/2006/relationships/slide" Target="slides/slide59.xml"/><Relationship Id="rId94" Type="http://schemas.openxmlformats.org/officeDocument/2006/relationships/slide" Target="slides/slide75.xml"/><Relationship Id="rId99" Type="http://schemas.openxmlformats.org/officeDocument/2006/relationships/slide" Target="slides/slide80.xml"/><Relationship Id="rId101" Type="http://schemas.openxmlformats.org/officeDocument/2006/relationships/slide" Target="slides/slide82.xml"/><Relationship Id="rId122" Type="http://schemas.openxmlformats.org/officeDocument/2006/relationships/slide" Target="slides/slide103.xml"/><Relationship Id="rId143" Type="http://schemas.openxmlformats.org/officeDocument/2006/relationships/slide" Target="slides/slide124.xml"/><Relationship Id="rId148" Type="http://schemas.openxmlformats.org/officeDocument/2006/relationships/slide" Target="slides/slide129.xml"/><Relationship Id="rId164" Type="http://schemas.openxmlformats.org/officeDocument/2006/relationships/slide" Target="slides/slide145.xml"/><Relationship Id="rId169" Type="http://schemas.openxmlformats.org/officeDocument/2006/relationships/slide" Target="slides/slide150.xml"/><Relationship Id="rId185" Type="http://schemas.openxmlformats.org/officeDocument/2006/relationships/slide" Target="slides/slide16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80" Type="http://schemas.openxmlformats.org/officeDocument/2006/relationships/slide" Target="slides/slide161.xml"/><Relationship Id="rId210" Type="http://schemas.openxmlformats.org/officeDocument/2006/relationships/slide" Target="slides/slide191.xml"/><Relationship Id="rId215" Type="http://schemas.openxmlformats.org/officeDocument/2006/relationships/slide" Target="slides/slide196.xml"/><Relationship Id="rId236" Type="http://schemas.openxmlformats.org/officeDocument/2006/relationships/slide" Target="slides/slide217.xml"/><Relationship Id="rId26" Type="http://schemas.openxmlformats.org/officeDocument/2006/relationships/slide" Target="slides/slide7.xml"/><Relationship Id="rId231" Type="http://schemas.openxmlformats.org/officeDocument/2006/relationships/slide" Target="slides/slide212.xml"/><Relationship Id="rId47" Type="http://schemas.openxmlformats.org/officeDocument/2006/relationships/slide" Target="slides/slide28.xml"/><Relationship Id="rId68" Type="http://schemas.openxmlformats.org/officeDocument/2006/relationships/slide" Target="slides/slide49.xml"/><Relationship Id="rId89" Type="http://schemas.openxmlformats.org/officeDocument/2006/relationships/slide" Target="slides/slide70.xml"/><Relationship Id="rId112" Type="http://schemas.openxmlformats.org/officeDocument/2006/relationships/slide" Target="slides/slide93.xml"/><Relationship Id="rId133" Type="http://schemas.openxmlformats.org/officeDocument/2006/relationships/slide" Target="slides/slide114.xml"/><Relationship Id="rId154" Type="http://schemas.openxmlformats.org/officeDocument/2006/relationships/slide" Target="slides/slide135.xml"/><Relationship Id="rId175" Type="http://schemas.openxmlformats.org/officeDocument/2006/relationships/slide" Target="slides/slide156.xml"/><Relationship Id="rId196" Type="http://schemas.openxmlformats.org/officeDocument/2006/relationships/slide" Target="slides/slide177.xml"/><Relationship Id="rId200" Type="http://schemas.openxmlformats.org/officeDocument/2006/relationships/slide" Target="slides/slide181.xml"/><Relationship Id="rId16" Type="http://schemas.openxmlformats.org/officeDocument/2006/relationships/slideMaster" Target="slideMasters/slideMaster16.xml"/><Relationship Id="rId221" Type="http://schemas.openxmlformats.org/officeDocument/2006/relationships/slide" Target="slides/slide202.xml"/><Relationship Id="rId37" Type="http://schemas.openxmlformats.org/officeDocument/2006/relationships/slide" Target="slides/slide18.xml"/><Relationship Id="rId58" Type="http://schemas.openxmlformats.org/officeDocument/2006/relationships/slide" Target="slides/slide39.xml"/><Relationship Id="rId79" Type="http://schemas.openxmlformats.org/officeDocument/2006/relationships/slide" Target="slides/slide60.xml"/><Relationship Id="rId102" Type="http://schemas.openxmlformats.org/officeDocument/2006/relationships/slide" Target="slides/slide83.xml"/><Relationship Id="rId123" Type="http://schemas.openxmlformats.org/officeDocument/2006/relationships/slide" Target="slides/slide104.xml"/><Relationship Id="rId144" Type="http://schemas.openxmlformats.org/officeDocument/2006/relationships/slide" Target="slides/slide125.xml"/><Relationship Id="rId90" Type="http://schemas.openxmlformats.org/officeDocument/2006/relationships/slide" Target="slides/slide71.xml"/><Relationship Id="rId165" Type="http://schemas.openxmlformats.org/officeDocument/2006/relationships/slide" Target="slides/slide146.xml"/><Relationship Id="rId186" Type="http://schemas.openxmlformats.org/officeDocument/2006/relationships/slide" Target="slides/slide167.xml"/><Relationship Id="rId211" Type="http://schemas.openxmlformats.org/officeDocument/2006/relationships/slide" Target="slides/slide192.xml"/><Relationship Id="rId232" Type="http://schemas.openxmlformats.org/officeDocument/2006/relationships/slide" Target="slides/slide213.xml"/><Relationship Id="rId27" Type="http://schemas.openxmlformats.org/officeDocument/2006/relationships/slide" Target="slides/slide8.xml"/><Relationship Id="rId48" Type="http://schemas.openxmlformats.org/officeDocument/2006/relationships/slide" Target="slides/slide29.xml"/><Relationship Id="rId69" Type="http://schemas.openxmlformats.org/officeDocument/2006/relationships/slide" Target="slides/slide50.xml"/><Relationship Id="rId113" Type="http://schemas.openxmlformats.org/officeDocument/2006/relationships/slide" Target="slides/slide94.xml"/><Relationship Id="rId134" Type="http://schemas.openxmlformats.org/officeDocument/2006/relationships/slide" Target="slides/slide115.xml"/><Relationship Id="rId80" Type="http://schemas.openxmlformats.org/officeDocument/2006/relationships/slide" Target="slides/slide61.xml"/><Relationship Id="rId155" Type="http://schemas.openxmlformats.org/officeDocument/2006/relationships/slide" Target="slides/slide136.xml"/><Relationship Id="rId176" Type="http://schemas.openxmlformats.org/officeDocument/2006/relationships/slide" Target="slides/slide157.xml"/><Relationship Id="rId197" Type="http://schemas.openxmlformats.org/officeDocument/2006/relationships/slide" Target="slides/slide17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7.png"/><Relationship Id="rId2" Type="http://schemas.openxmlformats.org/officeDocument/2006/relationships/image" Target="../media/image196.png"/><Relationship Id="rId1" Type="http://schemas.openxmlformats.org/officeDocument/2006/relationships/image" Target="../media/image195.png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6.wmf"/><Relationship Id="rId3" Type="http://schemas.openxmlformats.org/officeDocument/2006/relationships/image" Target="../media/image201.wmf"/><Relationship Id="rId7" Type="http://schemas.openxmlformats.org/officeDocument/2006/relationships/image" Target="../media/image205.wmf"/><Relationship Id="rId2" Type="http://schemas.openxmlformats.org/officeDocument/2006/relationships/image" Target="../media/image200.wmf"/><Relationship Id="rId1" Type="http://schemas.openxmlformats.org/officeDocument/2006/relationships/image" Target="../media/image199.wmf"/><Relationship Id="rId6" Type="http://schemas.openxmlformats.org/officeDocument/2006/relationships/image" Target="../media/image204.wmf"/><Relationship Id="rId5" Type="http://schemas.openxmlformats.org/officeDocument/2006/relationships/image" Target="../media/image203.wmf"/><Relationship Id="rId10" Type="http://schemas.openxmlformats.org/officeDocument/2006/relationships/image" Target="../media/image208.wmf"/><Relationship Id="rId4" Type="http://schemas.openxmlformats.org/officeDocument/2006/relationships/image" Target="../media/image202.wmf"/><Relationship Id="rId9" Type="http://schemas.openxmlformats.org/officeDocument/2006/relationships/image" Target="../media/image20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9.e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emf"/><Relationship Id="rId1" Type="http://schemas.openxmlformats.org/officeDocument/2006/relationships/image" Target="../media/image142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0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9.wmf"/><Relationship Id="rId1" Type="http://schemas.openxmlformats.org/officeDocument/2006/relationships/image" Target="../media/image25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2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6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8.png"/><Relationship Id="rId1" Type="http://schemas.openxmlformats.org/officeDocument/2006/relationships/image" Target="../media/image30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3.emf"/><Relationship Id="rId1" Type="http://schemas.openxmlformats.org/officeDocument/2006/relationships/image" Target="../media/image142.e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0.wmf"/><Relationship Id="rId1" Type="http://schemas.openxmlformats.org/officeDocument/2006/relationships/image" Target="../media/image339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9.wmf"/><Relationship Id="rId1" Type="http://schemas.openxmlformats.org/officeDocument/2006/relationships/image" Target="../media/image258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2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emf"/><Relationship Id="rId2" Type="http://schemas.openxmlformats.org/officeDocument/2006/relationships/image" Target="../media/image159.emf"/><Relationship Id="rId1" Type="http://schemas.openxmlformats.org/officeDocument/2006/relationships/image" Target="../media/image15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2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2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7.emf"/><Relationship Id="rId1" Type="http://schemas.openxmlformats.org/officeDocument/2006/relationships/image" Target="../media/image176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4942E-BBCD-438C-90F6-621144C52277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B3B76-8758-4793-ACF3-6E11E3CF211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4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2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4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7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7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16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18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19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20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21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23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24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25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8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26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30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31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32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33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34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35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36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9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37</a:t>
            </a:fld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38</a:t>
            </a:fld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39</a:t>
            </a:fld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40</a:t>
            </a:fld>
            <a:endParaRPr 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41</a:t>
            </a:fld>
            <a:endParaRPr 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42</a:t>
            </a:fld>
            <a:endParaRPr 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43</a:t>
            </a:fld>
            <a:endParaRPr 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47</a:t>
            </a:fld>
            <a:endParaRPr lang="it-I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48</a:t>
            </a:fld>
            <a:endParaRPr lang="it-I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49</a:t>
            </a:fld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10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50</a:t>
            </a:fld>
            <a:endParaRPr lang="it-IT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51</a:t>
            </a:fld>
            <a:endParaRPr lang="it-IT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53</a:t>
            </a:fld>
            <a:endParaRPr lang="it-IT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54</a:t>
            </a:fld>
            <a:endParaRPr lang="it-IT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55</a:t>
            </a:fld>
            <a:endParaRPr lang="it-IT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56</a:t>
            </a:fld>
            <a:endParaRPr lang="it-IT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57</a:t>
            </a:fld>
            <a:endParaRPr lang="it-IT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58</a:t>
            </a:fld>
            <a:endParaRPr lang="it-IT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59</a:t>
            </a:fld>
            <a:endParaRPr lang="it-IT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60</a:t>
            </a:fld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11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61</a:t>
            </a:fld>
            <a:endParaRPr lang="it-IT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62</a:t>
            </a:fld>
            <a:endParaRPr lang="it-IT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63</a:t>
            </a:fld>
            <a:endParaRPr lang="it-IT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64</a:t>
            </a:fld>
            <a:endParaRPr lang="it-IT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65</a:t>
            </a:fld>
            <a:endParaRPr lang="it-IT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67</a:t>
            </a:fld>
            <a:endParaRPr lang="it-IT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68</a:t>
            </a:fld>
            <a:endParaRPr lang="it-IT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69</a:t>
            </a:fld>
            <a:endParaRPr lang="it-IT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endcaps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solenoidal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field is first parallel to the z direction but then diverges radially, so a muon is first deflected in one azimuthal direction and then deflected in the opposite direction, with the maximum deflection occurring in the first station. T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3752348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space resolution mostly depends on a wire-cathode distance and the strip width.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52588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12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>
              <a:lnSpc>
                <a:spcPct val="120000"/>
              </a:lnSpc>
            </a:pPr>
            <a:r>
              <a:rPr lang="en-GB" dirty="0" smtClean="0"/>
              <a:t>Need an external system to give the “start” to the time measurement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The “stop” is generated by the signal on the wire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0030758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74</a:t>
            </a:fld>
            <a:endParaRPr lang="it-IT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75</a:t>
            </a:fld>
            <a:endParaRPr lang="it-IT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76</a:t>
            </a:fld>
            <a:endParaRPr lang="it-IT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77</a:t>
            </a:fld>
            <a:endParaRPr lang="it-IT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78</a:t>
            </a:fld>
            <a:endParaRPr lang="it-IT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80</a:t>
            </a:fld>
            <a:endParaRPr lang="it-IT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81</a:t>
            </a:fld>
            <a:endParaRPr lang="it-IT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82</a:t>
            </a:fld>
            <a:endParaRPr lang="it-IT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83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13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84</a:t>
            </a:fld>
            <a:endParaRPr lang="it-IT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87</a:t>
            </a:fld>
            <a:endParaRPr lang="it-IT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the recovery time is much higher than the discharge one once the electrons are collected at the anode they neutralize the corresponding +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charges, the electric field goes to 0 and the discharge is locally quenched.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88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4699202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the recovery time is much higher than the discharge one once the electrons are collected at the anode they neutralize the corresponding +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charges, the electric field goes to 0 and the discharge is locally quenched.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46992022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192</a:t>
            </a:fld>
            <a:endParaRPr lang="it-IT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Polyatomic molecules, like iC4H10, are used as quencher since they limit the avalanche development by absorbing the UV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photons. In fact, hard UV photons are produced during the avalanche multiplication process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a result of electron-atom collisions, ion-electron recombination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the gas or on the cathode surface. Quencher gas are able to absorb photons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a wide energy range since they have a large number of non-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radiative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excited 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states (rotational and vibrational). SF6 is used in very little quantities for its </a:t>
            </a:r>
            <a:endParaRPr lang="en-US" dirty="0" smtClean="0">
              <a:effectLst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high electro-negativity. 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A1D24-F4E0-467E-BDF4-DE8B3B3F6ABE}" type="slidenum">
              <a:rPr lang="en-US" smtClean="0"/>
              <a:pPr/>
              <a:t>194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69313448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197</a:t>
            </a:fld>
            <a:endParaRPr lang="it-IT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/>
              <a:pPr/>
              <a:t>198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14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B3B76-8758-4793-ACF3-6E11E3CF2110}" type="slidenum">
              <a:rPr lang="it-IT" smtClean="0">
                <a:solidFill>
                  <a:prstClr val="black"/>
                </a:solidFill>
              </a:rPr>
              <a:pPr/>
              <a:t>15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14.xml.rels><?xml version="1.0" encoding="UTF-8" standalone="yes"?>
<Relationships xmlns="http://schemas.openxmlformats.org/package/2006/relationships"><Relationship Id="rId2" Type="http://schemas.openxmlformats.org/officeDocument/2006/relationships/theme" Target="../theme/theme14.xml"/><Relationship Id="rId1" Type="http://schemas.openxmlformats.org/officeDocument/2006/relationships/slideLayout" Target="../slideLayouts/slideLayout24.xml"/></Relationships>
</file>

<file path=ppt/slideMasters/_rels/slideMaster15.xml.rels><?xml version="1.0" encoding="UTF-8" standalone="yes"?>
<Relationships xmlns="http://schemas.openxmlformats.org/package/2006/relationships"><Relationship Id="rId2" Type="http://schemas.openxmlformats.org/officeDocument/2006/relationships/theme" Target="../theme/theme15.xml"/><Relationship Id="rId1" Type="http://schemas.openxmlformats.org/officeDocument/2006/relationships/slideLayout" Target="../slideLayouts/slideLayout25.xml"/></Relationships>
</file>

<file path=ppt/slideMasters/_rels/slideMaster16.xml.rels><?xml version="1.0" encoding="UTF-8" standalone="yes"?>
<Relationships xmlns="http://schemas.openxmlformats.org/package/2006/relationships"><Relationship Id="rId2" Type="http://schemas.openxmlformats.org/officeDocument/2006/relationships/theme" Target="../theme/theme16.xml"/><Relationship Id="rId1" Type="http://schemas.openxmlformats.org/officeDocument/2006/relationships/slideLayout" Target="../slideLayouts/slideLayout26.xml"/></Relationships>
</file>

<file path=ppt/slideMasters/_rels/slideMaster17.xml.rels><?xml version="1.0" encoding="UTF-8" standalone="yes"?>
<Relationships xmlns="http://schemas.openxmlformats.org/package/2006/relationships"><Relationship Id="rId2" Type="http://schemas.openxmlformats.org/officeDocument/2006/relationships/theme" Target="../theme/theme17.xml"/><Relationship Id="rId1" Type="http://schemas.openxmlformats.org/officeDocument/2006/relationships/slideLayout" Target="../slideLayouts/slideLayout27.xml"/></Relationships>
</file>

<file path=ppt/slideMasters/_rels/slideMaster18.xml.rels><?xml version="1.0" encoding="UTF-8" standalone="yes"?>
<Relationships xmlns="http://schemas.openxmlformats.org/package/2006/relationships"><Relationship Id="rId2" Type="http://schemas.openxmlformats.org/officeDocument/2006/relationships/theme" Target="../theme/theme18.xml"/><Relationship Id="rId1" Type="http://schemas.openxmlformats.org/officeDocument/2006/relationships/slideLayout" Target="../slideLayouts/slideLayout28.xml"/></Relationships>
</file>

<file path=ppt/slideMasters/_rels/slideMaster19.xml.rels><?xml version="1.0" encoding="UTF-8" standalone="yes"?>
<Relationships xmlns="http://schemas.openxmlformats.org/package/2006/relationships"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2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/>
              <a:pPr/>
              <a:t>16/07/2023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055F8-1D02-4417-9241-55C834FD9970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16/07/2023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7B441-5312-499D-93C3-6E37886527FA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6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9.bin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10.bin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8.png"/><Relationship Id="rId1" Type="http://schemas.openxmlformats.org/officeDocument/2006/relationships/slideLayout" Target="../slideLayouts/slideLayout6.xml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175.png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jpeg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Foglio_di_lavoro_di_Microsoft_Office_Excel_97-20031.xls"/><Relationship Id="rId5" Type="http://schemas.openxmlformats.org/officeDocument/2006/relationships/image" Target="../media/image179.png"/><Relationship Id="rId4" Type="http://schemas.openxmlformats.org/officeDocument/2006/relationships/oleObject" Target="../embeddings/oleObject11.bin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4.png"/><Relationship Id="rId5" Type="http://schemas.openxmlformats.org/officeDocument/2006/relationships/image" Target="../media/image182.png"/><Relationship Id="rId4" Type="http://schemas.openxmlformats.org/officeDocument/2006/relationships/image" Target="../media/image181.png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4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5.png"/><Relationship Id="rId2" Type="http://schemas.openxmlformats.org/officeDocument/2006/relationships/image" Target="../media/image18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187.jpeg"/><Relationship Id="rId4" Type="http://schemas.openxmlformats.org/officeDocument/2006/relationships/image" Target="../media/image186.jpeg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9.png"/><Relationship Id="rId7" Type="http://schemas.openxmlformats.org/officeDocument/2006/relationships/image" Target="../media/image4.png"/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2.png"/><Relationship Id="rId5" Type="http://schemas.openxmlformats.org/officeDocument/2006/relationships/image" Target="../media/image191.png"/><Relationship Id="rId4" Type="http://schemas.openxmlformats.org/officeDocument/2006/relationships/image" Target="../media/image190.pn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98.wmf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1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1.bin"/><Relationship Id="rId13" Type="http://schemas.openxmlformats.org/officeDocument/2006/relationships/image" Target="../media/image209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20.bin"/><Relationship Id="rId12" Type="http://schemas.openxmlformats.org/officeDocument/2006/relationships/oleObject" Target="../embeddings/oleObject2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17.bin"/><Relationship Id="rId9" Type="http://schemas.openxmlformats.org/officeDocument/2006/relationships/oleObject" Target="../embeddings/oleObject22.bin"/><Relationship Id="rId14" Type="http://schemas.openxmlformats.org/officeDocument/2006/relationships/image" Target="../media/image4.png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2.png"/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4.png"/><Relationship Id="rId2" Type="http://schemas.openxmlformats.org/officeDocument/2006/relationships/image" Target="../media/image2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2" Type="http://schemas.openxmlformats.org/officeDocument/2006/relationships/image" Target="../media/image2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png"/><Relationship Id="rId2" Type="http://schemas.openxmlformats.org/officeDocument/2006/relationships/image" Target="../media/image2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1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22.png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4.png"/><Relationship Id="rId2" Type="http://schemas.openxmlformats.org/officeDocument/2006/relationships/image" Target="../media/image2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6.png"/><Relationship Id="rId2" Type="http://schemas.openxmlformats.org/officeDocument/2006/relationships/image" Target="../media/image22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227.png"/></Relationships>
</file>

<file path=ppt/slides/_rels/slide1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9.tiff"/><Relationship Id="rId2" Type="http://schemas.openxmlformats.org/officeDocument/2006/relationships/image" Target="../media/image2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4.png"/><Relationship Id="rId4" Type="http://schemas.openxmlformats.org/officeDocument/2006/relationships/oleObject" Target="../embeddings/oleObject26.bin"/></Relationships>
</file>

<file path=ppt/slides/_rels/slide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png"/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png"/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5.png"/></Relationships>
</file>

<file path=ppt/slides/_rels/slide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0.png"/></Relationships>
</file>

<file path=ppt/slides/_rels/slide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2.png"/><Relationship Id="rId2" Type="http://schemas.openxmlformats.org/officeDocument/2006/relationships/image" Target="../media/image2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35.xml.rels><?xml version="1.0" encoding="UTF-8" standalone="yes"?>
<Relationships xmlns="http://schemas.openxmlformats.org/package/2006/relationships"><Relationship Id="rId3" Type="http://schemas.openxmlformats.org/officeDocument/2006/relationships/hyperlink" Target="mailto:marcello.abbrescia@uniba.it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244.jpeg"/></Relationships>
</file>

<file path=ppt/slides/_rels/slide1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6.xml"/></Relationships>
</file>

<file path=ppt/slides/_rels/slide1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5.jpeg"/><Relationship Id="rId2" Type="http://schemas.openxmlformats.org/officeDocument/2006/relationships/hyperlink" Target="https://doi.org/10.1016/0%20https:/doi.org/10.1016/0029-554X(81)90363-3%20%20029-554X(81)90363-3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5.png"/></Relationships>
</file>

<file path=ppt/slides/_rels/slide1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44.wmf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6.png"/><Relationship Id="rId1" Type="http://schemas.openxmlformats.org/officeDocument/2006/relationships/slideLayout" Target="../slideLayouts/slideLayout6.xml"/></Relationships>
</file>

<file path=ppt/slides/_rels/slide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png"/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7.xml"/></Relationships>
</file>

<file path=ppt/slides/_rels/slide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9.png"/><Relationship Id="rId1" Type="http://schemas.openxmlformats.org/officeDocument/2006/relationships/slideLayout" Target="../slideLayouts/slideLayout6.xml"/></Relationships>
</file>

<file path=ppt/slides/_rels/slide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6.xml"/></Relationships>
</file>

<file path=ppt/slides/_rels/slide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252.png"/><Relationship Id="rId4" Type="http://schemas.openxmlformats.org/officeDocument/2006/relationships/oleObject" Target="../embeddings/oleObject2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image" Target="../media/image147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9.png"/></Relationships>
</file>

<file path=ppt/slides/_rels/slide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4.jpeg"/><Relationship Id="rId2" Type="http://schemas.openxmlformats.org/officeDocument/2006/relationships/image" Target="../media/image253.png"/><Relationship Id="rId1" Type="http://schemas.openxmlformats.org/officeDocument/2006/relationships/slideLayout" Target="../slideLayouts/slideLayout7.xml"/></Relationships>
</file>

<file path=ppt/slides/_rels/slide1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6.png"/><Relationship Id="rId2" Type="http://schemas.openxmlformats.org/officeDocument/2006/relationships/image" Target="../media/image255.png"/><Relationship Id="rId1" Type="http://schemas.openxmlformats.org/officeDocument/2006/relationships/slideLayout" Target="../slideLayouts/slideLayout7.xml"/></Relationships>
</file>

<file path=ppt/slides/_rels/slide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7.png"/><Relationship Id="rId1" Type="http://schemas.openxmlformats.org/officeDocument/2006/relationships/slideLayout" Target="../slideLayouts/slideLayout7.xml"/></Relationships>
</file>

<file path=ppt/slides/_rels/slide1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61.wmf"/><Relationship Id="rId5" Type="http://schemas.openxmlformats.org/officeDocument/2006/relationships/oleObject" Target="../embeddings/oleObject31.bin"/><Relationship Id="rId4" Type="http://schemas.openxmlformats.org/officeDocument/2006/relationships/oleObject" Target="../embeddings/oleObject30.bin"/></Relationships>
</file>

<file path=ppt/slides/_rels/slide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32.bin"/><Relationship Id="rId4" Type="http://schemas.openxmlformats.org/officeDocument/2006/relationships/image" Target="../media/image264.wmf"/></Relationships>
</file>

<file path=ppt/slides/_rels/slide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5.jpeg"/><Relationship Id="rId1" Type="http://schemas.openxmlformats.org/officeDocument/2006/relationships/slideLayout" Target="../slideLayouts/slideLayout7.xml"/></Relationships>
</file>

<file path=ppt/slides/_rels/slide1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8.png"/></Relationships>
</file>

<file path=ppt/slides/_rels/slide1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7.png"/><Relationship Id="rId2" Type="http://schemas.openxmlformats.org/officeDocument/2006/relationships/image" Target="../media/image266.png"/><Relationship Id="rId1" Type="http://schemas.openxmlformats.org/officeDocument/2006/relationships/slideLayout" Target="../slideLayouts/slideLayout7.xml"/></Relationships>
</file>

<file path=ppt/slides/_rels/slide1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9.pn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0.wmf"/></Relationships>
</file>

<file path=ppt/slides/_rels/slide1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1.pn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2.png"/></Relationships>
</file>

<file path=ppt/slides/_rels/slide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/Relationships>
</file>

<file path=ppt/slides/_rels/slide1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jpeg"/><Relationship Id="rId2" Type="http://schemas.openxmlformats.org/officeDocument/2006/relationships/image" Target="../media/image273.png"/><Relationship Id="rId1" Type="http://schemas.openxmlformats.org/officeDocument/2006/relationships/slideLayout" Target="../slideLayouts/slideLayout7.xml"/></Relationships>
</file>

<file path=ppt/slides/_rels/slide1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4.jpe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7.wmf"/><Relationship Id="rId5" Type="http://schemas.openxmlformats.org/officeDocument/2006/relationships/image" Target="../media/image276.png"/><Relationship Id="rId4" Type="http://schemas.openxmlformats.org/officeDocument/2006/relationships/image" Target="../media/image275.jpeg"/></Relationships>
</file>

<file path=ppt/slides/_rels/slide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jpeg"/><Relationship Id="rId2" Type="http://schemas.openxmlformats.org/officeDocument/2006/relationships/image" Target="../media/image278.png"/><Relationship Id="rId1" Type="http://schemas.openxmlformats.org/officeDocument/2006/relationships/slideLayout" Target="../slideLayouts/slideLayout7.xml"/></Relationships>
</file>

<file path=ppt/slides/_rels/slide1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9.jpe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0.wmf"/></Relationships>
</file>

<file path=ppt/slides/_rels/slide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1.pn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2.png"/></Relationships>
</file>

<file path=ppt/slides/_rels/slide1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3.pn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4.wmf"/><Relationship Id="rId4" Type="http://schemas.openxmlformats.org/officeDocument/2006/relationships/image" Target="../media/image28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5.jpe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6.jpeg"/></Relationships>
</file>

<file path=ppt/slides/_rels/slide1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3.bin"/><Relationship Id="rId5" Type="http://schemas.openxmlformats.org/officeDocument/2006/relationships/image" Target="../media/image288.jpeg"/><Relationship Id="rId4" Type="http://schemas.openxmlformats.org/officeDocument/2006/relationships/image" Target="../media/image287.wmf"/></Relationships>
</file>

<file path=ppt/slides/_rels/slide1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9.wmf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1.wmf"/><Relationship Id="rId4" Type="http://schemas.openxmlformats.org/officeDocument/2006/relationships/image" Target="../media/image290.wmf"/></Relationships>
</file>

<file path=ppt/slides/_rels/slide1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2.wmf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5.wmf"/><Relationship Id="rId5" Type="http://schemas.openxmlformats.org/officeDocument/2006/relationships/image" Target="../media/image294.wmf"/><Relationship Id="rId4" Type="http://schemas.openxmlformats.org/officeDocument/2006/relationships/image" Target="../media/image293.wmf"/></Relationships>
</file>

<file path=ppt/slides/_rels/slide1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jpeg"/><Relationship Id="rId2" Type="http://schemas.openxmlformats.org/officeDocument/2006/relationships/image" Target="../media/image29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7.png"/></Relationships>
</file>

<file path=ppt/slides/_rels/slide1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jpeg"/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8.png"/></Relationships>
</file>

<file path=ppt/slides/_rels/slide1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jpeg"/><Relationship Id="rId2" Type="http://schemas.openxmlformats.org/officeDocument/2006/relationships/image" Target="../media/image298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9.wmf"/></Relationships>
</file>

<file path=ppt/slides/_rels/slide1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0.wmf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3.wmf"/><Relationship Id="rId5" Type="http://schemas.openxmlformats.org/officeDocument/2006/relationships/image" Target="../media/image302.wmf"/><Relationship Id="rId4" Type="http://schemas.openxmlformats.org/officeDocument/2006/relationships/image" Target="../media/image301.wmf"/></Relationships>
</file>

<file path=ppt/slides/_rels/slide1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4.pn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2.wmf"/><Relationship Id="rId4" Type="http://schemas.openxmlformats.org/officeDocument/2006/relationships/image" Target="../media/image305.wmf"/></Relationships>
</file>

<file path=ppt/slides/_rels/slide1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34.bin"/><Relationship Id="rId4" Type="http://schemas.openxmlformats.org/officeDocument/2006/relationships/image" Target="../media/image26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8.jpeg"/><Relationship Id="rId7" Type="http://schemas.openxmlformats.org/officeDocument/2006/relationships/image" Target="../media/image310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oleObject" Target="../embeddings/oleObject36.bin"/><Relationship Id="rId5" Type="http://schemas.openxmlformats.org/officeDocument/2006/relationships/oleObject" Target="../embeddings/oleObject35.bin"/><Relationship Id="rId4" Type="http://schemas.openxmlformats.org/officeDocument/2006/relationships/image" Target="../media/image309.png"/></Relationships>
</file>

<file path=ppt/slides/_rels/slide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1.pn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2.png"/></Relationships>
</file>

<file path=ppt/slides/_rels/slide1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3.jpeg"/><Relationship Id="rId2" Type="http://schemas.openxmlformats.org/officeDocument/2006/relationships/image" Target="../media/image26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4.png"/></Relationships>
</file>

<file path=ppt/slides/_rels/slide1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84.xml.rels><?xml version="1.0" encoding="UTF-8" standalone="yes"?>
<Relationships xmlns="http://schemas.openxmlformats.org/package/2006/relationships"><Relationship Id="rId3" Type="http://schemas.openxmlformats.org/officeDocument/2006/relationships/hyperlink" Target="mailto:marcello.abbrescia@uniba.it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244.jpeg"/></Relationships>
</file>

<file path=ppt/slides/_rels/slide1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6.png"/><Relationship Id="rId2" Type="http://schemas.openxmlformats.org/officeDocument/2006/relationships/image" Target="../media/image3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8.tiff"/><Relationship Id="rId4" Type="http://schemas.openxmlformats.org/officeDocument/2006/relationships/image" Target="../media/image317.tiff"/></Relationships>
</file>

<file path=ppt/slides/_rels/slide1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jpeg"/><Relationship Id="rId2" Type="http://schemas.openxmlformats.org/officeDocument/2006/relationships/image" Target="../media/image319.jpeg"/><Relationship Id="rId1" Type="http://schemas.openxmlformats.org/officeDocument/2006/relationships/slideLayout" Target="../slideLayouts/slideLayout1.xml"/></Relationships>
</file>

<file path=ppt/slides/_rels/slide1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1.jpeg"/><Relationship Id="rId1" Type="http://schemas.openxmlformats.org/officeDocument/2006/relationships/slideLayout" Target="../slideLayouts/slideLayout1.xml"/></Relationships>
</file>

<file path=ppt/slides/_rels/slide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4.png"/></Relationships>
</file>

<file path=ppt/slides/_rels/slide1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6.png"/><Relationship Id="rId2" Type="http://schemas.openxmlformats.org/officeDocument/2006/relationships/image" Target="../media/image325.png"/><Relationship Id="rId1" Type="http://schemas.openxmlformats.org/officeDocument/2006/relationships/slideLayout" Target="../slideLayouts/slideLayout6.xml"/></Relationships>
</file>

<file path=ppt/slides/_rels/slide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7.png"/><Relationship Id="rId7" Type="http://schemas.openxmlformats.org/officeDocument/2006/relationships/image" Target="../media/image331.png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0.png"/><Relationship Id="rId5" Type="http://schemas.openxmlformats.org/officeDocument/2006/relationships/image" Target="../media/image329.png"/><Relationship Id="rId4" Type="http://schemas.openxmlformats.org/officeDocument/2006/relationships/image" Target="../media/image328.png"/></Relationships>
</file>

<file path=ppt/slides/_rels/slide1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2.png"/><Relationship Id="rId4" Type="http://schemas.openxmlformats.org/officeDocument/2006/relationships/image" Target="../media/image3.png"/></Relationships>
</file>

<file path=ppt/slides/_rels/slide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4.png"/></Relationships>
</file>

<file path=ppt/slides/_rels/slide1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5.png"/></Relationships>
</file>

<file path=ppt/slides/_rels/slide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38.png"/></Relationships>
</file>

<file path=ppt/slides/_rels/slide2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8.png"/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7.xml"/></Relationships>
</file>

<file path=ppt/slides/_rels/slide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9.png"/><Relationship Id="rId1" Type="http://schemas.openxmlformats.org/officeDocument/2006/relationships/slideLayout" Target="../slideLayouts/slideLayout6.xml"/></Relationships>
</file>

<file path=ppt/slides/_rels/slide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6.png"/><Relationship Id="rId1" Type="http://schemas.openxmlformats.org/officeDocument/2006/relationships/slideLayout" Target="../slideLayouts/slideLayout7.xml"/></Relationships>
</file>

<file path=ppt/slides/_rels/slide2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8.png"/><Relationship Id="rId2" Type="http://schemas.openxmlformats.org/officeDocument/2006/relationships/image" Target="../media/image337.png"/><Relationship Id="rId1" Type="http://schemas.openxmlformats.org/officeDocument/2006/relationships/slideLayout" Target="../slideLayouts/slideLayout7.xml"/></Relationships>
</file>

<file path=ppt/slides/_rels/slide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7.png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342.png"/><Relationship Id="rId4" Type="http://schemas.openxmlformats.org/officeDocument/2006/relationships/image" Target="../media/image341.png"/></Relationships>
</file>

<file path=ppt/slides/_rels/slide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4.png"/><Relationship Id="rId2" Type="http://schemas.openxmlformats.org/officeDocument/2006/relationships/image" Target="../media/image3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5.png"/></Relationships>
</file>

<file path=ppt/slides/_rels/slide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4.jpeg"/><Relationship Id="rId2" Type="http://schemas.openxmlformats.org/officeDocument/2006/relationships/image" Target="../media/image253.png"/><Relationship Id="rId1" Type="http://schemas.openxmlformats.org/officeDocument/2006/relationships/slideLayout" Target="../slideLayouts/slideLayout7.xml"/></Relationships>
</file>

<file path=ppt/slides/_rels/slide2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6.png"/><Relationship Id="rId2" Type="http://schemas.openxmlformats.org/officeDocument/2006/relationships/image" Target="../media/image255.png"/><Relationship Id="rId1" Type="http://schemas.openxmlformats.org/officeDocument/2006/relationships/slideLayout" Target="../slideLayouts/slideLayout7.xml"/></Relationships>
</file>

<file path=ppt/slides/_rels/slide2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7.png"/><Relationship Id="rId1" Type="http://schemas.openxmlformats.org/officeDocument/2006/relationships/slideLayout" Target="../slideLayouts/slideLayout7.xml"/></Relationships>
</file>

<file path=ppt/slides/_rels/slide2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61.wmf"/><Relationship Id="rId5" Type="http://schemas.openxmlformats.org/officeDocument/2006/relationships/oleObject" Target="../embeddings/oleObject40.bin"/><Relationship Id="rId4" Type="http://schemas.openxmlformats.org/officeDocument/2006/relationships/oleObject" Target="../embeddings/oleObject3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4.xml"/></Relationships>
</file>

<file path=ppt/slides/_rels/slide2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oleObject" Target="../embeddings/oleObject41.bin"/><Relationship Id="rId4" Type="http://schemas.openxmlformats.org/officeDocument/2006/relationships/image" Target="../media/image264.wmf"/></Relationships>
</file>

<file path=ppt/slides/_rels/slide2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252.png"/><Relationship Id="rId4" Type="http://schemas.openxmlformats.org/officeDocument/2006/relationships/oleObject" Target="../embeddings/oleObject42.bin"/></Relationships>
</file>

<file path=ppt/slides/_rels/slide2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5.jpeg"/><Relationship Id="rId1" Type="http://schemas.openxmlformats.org/officeDocument/2006/relationships/slideLayout" Target="../slideLayouts/slideLayout7.xml"/></Relationships>
</file>

<file path=ppt/slides/_rels/slide2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7.png"/><Relationship Id="rId2" Type="http://schemas.openxmlformats.org/officeDocument/2006/relationships/image" Target="../media/image3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8.png"/></Relationships>
</file>

<file path=ppt/slides/_rels/slide2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0.jpeg"/><Relationship Id="rId2" Type="http://schemas.openxmlformats.org/officeDocument/2006/relationships/image" Target="../media/image349.png"/><Relationship Id="rId1" Type="http://schemas.openxmlformats.org/officeDocument/2006/relationships/slideLayout" Target="../slideLayouts/slideLayout6.xml"/></Relationships>
</file>

<file path=ppt/slides/_rels/slide2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2.jpeg"/><Relationship Id="rId7" Type="http://schemas.openxmlformats.org/officeDocument/2006/relationships/image" Target="../media/image356.jpeg"/><Relationship Id="rId2" Type="http://schemas.openxmlformats.org/officeDocument/2006/relationships/image" Target="../media/image35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5.jpeg"/><Relationship Id="rId5" Type="http://schemas.openxmlformats.org/officeDocument/2006/relationships/image" Target="../media/image354.jpeg"/><Relationship Id="rId4" Type="http://schemas.openxmlformats.org/officeDocument/2006/relationships/image" Target="../media/image353.jpeg"/></Relationships>
</file>

<file path=ppt/slides/_rels/slide2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8.jpeg"/><Relationship Id="rId2" Type="http://schemas.openxmlformats.org/officeDocument/2006/relationships/image" Target="../media/image35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0.png"/><Relationship Id="rId4" Type="http://schemas.openxmlformats.org/officeDocument/2006/relationships/image" Target="../media/image3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4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49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5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4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68.png"/><Relationship Id="rId5" Type="http://schemas.openxmlformats.org/officeDocument/2006/relationships/image" Target="../media/image67.wmf"/><Relationship Id="rId4" Type="http://schemas.openxmlformats.org/officeDocument/2006/relationships/image" Target="../media/image6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9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4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5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86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88.png"/><Relationship Id="rId4" Type="http://schemas.openxmlformats.org/officeDocument/2006/relationships/image" Target="../media/image87.tif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5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7.emf"/><Relationship Id="rId4" Type="http://schemas.openxmlformats.org/officeDocument/2006/relationships/image" Target="../media/image96.em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98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00.tiff"/><Relationship Id="rId4" Type="http://schemas.openxmlformats.org/officeDocument/2006/relationships/image" Target="../media/image99.tif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02.emf"/><Relationship Id="rId4" Type="http://schemas.openxmlformats.org/officeDocument/2006/relationships/image" Target="../media/image101.em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.png"/><Relationship Id="rId4" Type="http://schemas.openxmlformats.org/officeDocument/2006/relationships/image" Target="../media/image106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8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.png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.png"/><Relationship Id="rId4" Type="http://schemas.openxmlformats.org/officeDocument/2006/relationships/image" Target="../media/image117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4.png"/><Relationship Id="rId4" Type="http://schemas.openxmlformats.org/officeDocument/2006/relationships/image" Target="../media/image119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1.png"/><Relationship Id="rId4" Type="http://schemas.openxmlformats.org/officeDocument/2006/relationships/image" Target="../media/image120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3.png"/><Relationship Id="rId4" Type="http://schemas.openxmlformats.org/officeDocument/2006/relationships/image" Target="../media/image122.emf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4.emf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25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27.png"/><Relationship Id="rId4" Type="http://schemas.openxmlformats.org/officeDocument/2006/relationships/image" Target="../media/image126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e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31.png"/><Relationship Id="rId4" Type="http://schemas.openxmlformats.org/officeDocument/2006/relationships/image" Target="../media/image130.gi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33.png"/><Relationship Id="rId4" Type="http://schemas.openxmlformats.org/officeDocument/2006/relationships/image" Target="../media/image132.jpe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34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36.png"/><Relationship Id="rId4" Type="http://schemas.openxmlformats.org/officeDocument/2006/relationships/image" Target="../media/image135.png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38.png"/><Relationship Id="rId4" Type="http://schemas.openxmlformats.org/officeDocument/2006/relationships/image" Target="../media/image137.gif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4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0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1.png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4.wmf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6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wmf"/><Relationship Id="rId2" Type="http://schemas.openxmlformats.org/officeDocument/2006/relationships/image" Target="../media/image147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49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152.wmf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4.bin"/><Relationship Id="rId4" Type="http://schemas.openxmlformats.org/officeDocument/2006/relationships/image" Target="../media/image156.png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161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png"/><Relationship Id="rId5" Type="http://schemas.openxmlformats.org/officeDocument/2006/relationships/oleObject" Target="../embeddings/oleObject8.bin"/><Relationship Id="rId4" Type="http://schemas.openxmlformats.org/officeDocument/2006/relationships/image" Target="../media/image16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indico.cern.ch/event/1224299/attachments/2575706/4531959/_4436626b-1412-4bef-bed8-a06682529c1a.jpeg"/>
          <p:cNvPicPr>
            <a:picLocks noChangeAspect="1" noChangeArrowheads="1"/>
          </p:cNvPicPr>
          <p:nvPr/>
        </p:nvPicPr>
        <p:blipFill>
          <a:blip r:embed="rId2" cstate="print"/>
          <a:srcRect b="27313"/>
          <a:stretch>
            <a:fillRect/>
          </a:stretch>
        </p:blipFill>
        <p:spPr bwMode="auto">
          <a:xfrm>
            <a:off x="-292199" y="-27384"/>
            <a:ext cx="9472711" cy="688538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3608" y="1268760"/>
            <a:ext cx="6840760" cy="1080120"/>
          </a:xfrm>
          <a:noFill/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rgbClr val="FF0000"/>
                </a:solidFill>
              </a:rPr>
              <a:t>Gaseous</a:t>
            </a:r>
            <a:r>
              <a:rPr lang="it-IT" sz="6600" dirty="0" smtClean="0">
                <a:solidFill>
                  <a:srgbClr val="FF0000"/>
                </a:solidFill>
              </a:rPr>
              <a:t> </a:t>
            </a:r>
            <a:r>
              <a:rPr lang="it-IT" sz="6600" dirty="0" err="1" smtClean="0">
                <a:solidFill>
                  <a:srgbClr val="FF0000"/>
                </a:solidFill>
              </a:rPr>
              <a:t>detectors</a:t>
            </a: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endParaRPr lang="it-IT" sz="2700" dirty="0">
              <a:solidFill>
                <a:schemeClr val="bg1"/>
              </a:solidFill>
            </a:endParaRPr>
          </a:p>
        </p:txBody>
      </p:sp>
      <p:sp>
        <p:nvSpPr>
          <p:cNvPr id="73730" name="AutoShape 2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2" name="AutoShape 4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4" name="AutoShape 6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1907704" y="4953942"/>
            <a:ext cx="49639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600" dirty="0" smtClean="0">
                <a:solidFill>
                  <a:srgbClr val="FF0000"/>
                </a:solidFill>
                <a:ea typeface="+mj-ea"/>
                <a:cs typeface="+mj-cs"/>
              </a:rPr>
              <a:t>M. </a:t>
            </a:r>
            <a:r>
              <a:rPr lang="it-IT" sz="3600" dirty="0" err="1" smtClean="0">
                <a:solidFill>
                  <a:srgbClr val="FF0000"/>
                </a:solidFill>
                <a:ea typeface="+mj-ea"/>
                <a:cs typeface="+mj-cs"/>
              </a:rPr>
              <a:t>Abbrescia</a:t>
            </a:r>
            <a:r>
              <a:rPr lang="it-IT" sz="3600" dirty="0" smtClean="0">
                <a:solidFill>
                  <a:srgbClr val="FF0000"/>
                </a:solidFill>
                <a:ea typeface="+mj-ea"/>
                <a:cs typeface="+mj-cs"/>
              </a:rPr>
              <a:t> </a:t>
            </a:r>
          </a:p>
          <a:p>
            <a:pPr algn="ctr"/>
            <a:r>
              <a:rPr lang="it-IT" dirty="0" smtClean="0">
                <a:solidFill>
                  <a:srgbClr val="FF0000"/>
                </a:solidFill>
              </a:rPr>
              <a:t>EURIZON </a:t>
            </a:r>
            <a:r>
              <a:rPr lang="it-IT" dirty="0" err="1" smtClean="0">
                <a:solidFill>
                  <a:srgbClr val="FF0000"/>
                </a:solidFill>
              </a:rPr>
              <a:t>School</a:t>
            </a:r>
            <a:r>
              <a:rPr lang="it-IT" dirty="0" smtClean="0">
                <a:solidFill>
                  <a:srgbClr val="FF0000"/>
                </a:solidFill>
              </a:rPr>
              <a:t> on </a:t>
            </a:r>
            <a:r>
              <a:rPr lang="it-IT" dirty="0" err="1" smtClean="0">
                <a:solidFill>
                  <a:srgbClr val="FF0000"/>
                </a:solidFill>
              </a:rPr>
              <a:t>particle</a:t>
            </a:r>
            <a:r>
              <a:rPr lang="it-IT" dirty="0" smtClean="0">
                <a:solidFill>
                  <a:srgbClr val="FF0000"/>
                </a:solidFill>
              </a:rPr>
              <a:t> detection </a:t>
            </a:r>
            <a:r>
              <a:rPr lang="it-IT" dirty="0" err="1" smtClean="0">
                <a:solidFill>
                  <a:srgbClr val="FF0000"/>
                </a:solidFill>
              </a:rPr>
              <a:t>technologies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76456" y="6440922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10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grpSp>
        <p:nvGrpSpPr>
          <p:cNvPr id="3" name="Gruppo 22"/>
          <p:cNvGrpSpPr/>
          <p:nvPr/>
        </p:nvGrpSpPr>
        <p:grpSpPr>
          <a:xfrm>
            <a:off x="90988" y="3272351"/>
            <a:ext cx="8948645" cy="1452793"/>
            <a:chOff x="162996" y="3416367"/>
            <a:chExt cx="8948645" cy="1452793"/>
          </a:xfrm>
        </p:grpSpPr>
        <p:pic>
          <p:nvPicPr>
            <p:cNvPr id="18739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2181" t="34480"/>
            <a:stretch>
              <a:fillRect/>
            </a:stretch>
          </p:blipFill>
          <p:spPr bwMode="auto">
            <a:xfrm>
              <a:off x="162996" y="3460906"/>
              <a:ext cx="8948645" cy="1408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Rettangolo 20"/>
            <p:cNvSpPr/>
            <p:nvPr/>
          </p:nvSpPr>
          <p:spPr>
            <a:xfrm>
              <a:off x="6012160" y="3429000"/>
              <a:ext cx="792088" cy="100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5543729" y="3416367"/>
              <a:ext cx="36580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2400" dirty="0" smtClean="0">
                  <a:solidFill>
                    <a:prstClr val="black"/>
                  </a:solidFill>
                </a:rPr>
                <a:t>I</a:t>
              </a:r>
              <a:r>
                <a:rPr lang="it-IT" sz="2400" baseline="-25000" dirty="0" smtClean="0">
                  <a:solidFill>
                    <a:prstClr val="black"/>
                  </a:solidFill>
                </a:rPr>
                <a:t>0</a:t>
              </a:r>
              <a:endParaRPr lang="it-IT" sz="2400" baseline="-25000" dirty="0">
                <a:solidFill>
                  <a:prstClr val="black"/>
                </a:solidFill>
              </a:endParaRPr>
            </a:p>
          </p:txBody>
        </p:sp>
      </p:grpSp>
      <p:pic>
        <p:nvPicPr>
          <p:cNvPr id="18739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9618" y="1189484"/>
            <a:ext cx="75247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asellaDiTesto 24"/>
          <p:cNvSpPr txBox="1"/>
          <p:nvPr/>
        </p:nvSpPr>
        <p:spPr>
          <a:xfrm>
            <a:off x="179513" y="4941168"/>
            <a:ext cx="89644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</a:rPr>
              <a:t>Note: I</a:t>
            </a:r>
            <a:r>
              <a:rPr lang="it-IT" sz="2000" baseline="-25000" dirty="0" smtClean="0">
                <a:solidFill>
                  <a:prstClr val="black"/>
                </a:solidFill>
              </a:rPr>
              <a:t>0</a:t>
            </a:r>
            <a:r>
              <a:rPr lang="it-IT" sz="2000" dirty="0" smtClean="0">
                <a:solidFill>
                  <a:prstClr val="black"/>
                </a:solidFill>
              </a:rPr>
              <a:t> ≠ </a:t>
            </a:r>
            <a:r>
              <a:rPr lang="it-IT" sz="2000" dirty="0" err="1" smtClean="0">
                <a:solidFill>
                  <a:prstClr val="black"/>
                </a:solidFill>
              </a:rPr>
              <a:t>W</a:t>
            </a:r>
            <a:r>
              <a:rPr lang="it-IT" sz="2000" baseline="-25000" dirty="0" err="1" smtClean="0">
                <a:solidFill>
                  <a:prstClr val="black"/>
                </a:solidFill>
              </a:rPr>
              <a:t>i</a:t>
            </a:r>
            <a:r>
              <a:rPr lang="it-IT" sz="2000" dirty="0" smtClean="0">
                <a:solidFill>
                  <a:prstClr val="black"/>
                </a:solidFill>
              </a:rPr>
              <a:t>, </a:t>
            </a:r>
            <a:r>
              <a:rPr lang="it-IT" sz="2000" dirty="0" err="1" smtClean="0">
                <a:solidFill>
                  <a:prstClr val="black"/>
                </a:solidFill>
              </a:rPr>
              <a:t>because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not</a:t>
            </a:r>
            <a:r>
              <a:rPr lang="it-IT" sz="2000" dirty="0" smtClean="0">
                <a:solidFill>
                  <a:srgbClr val="FF0000"/>
                </a:solidFill>
              </a:rPr>
              <a:t> the </a:t>
            </a:r>
            <a:r>
              <a:rPr lang="it-IT" sz="2000" dirty="0" err="1" smtClean="0">
                <a:solidFill>
                  <a:srgbClr val="FF0000"/>
                </a:solidFill>
              </a:rPr>
              <a:t>whole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energy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lost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by</a:t>
            </a:r>
            <a:r>
              <a:rPr lang="it-IT" sz="2000" dirty="0" smtClean="0">
                <a:solidFill>
                  <a:prstClr val="black"/>
                </a:solidFill>
              </a:rPr>
              <a:t> the </a:t>
            </a:r>
            <a:r>
              <a:rPr lang="it-IT" sz="2000" dirty="0" err="1" smtClean="0">
                <a:solidFill>
                  <a:prstClr val="black"/>
                </a:solidFill>
              </a:rPr>
              <a:t>impinging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particle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goes</a:t>
            </a:r>
            <a:r>
              <a:rPr lang="it-IT" sz="2000" dirty="0" smtClean="0">
                <a:solidFill>
                  <a:prstClr val="black"/>
                </a:solidFill>
              </a:rPr>
              <a:t> in </a:t>
            </a:r>
            <a:r>
              <a:rPr lang="it-IT" sz="2000" dirty="0" err="1" smtClean="0">
                <a:solidFill>
                  <a:prstClr val="black"/>
                </a:solidFill>
              </a:rPr>
              <a:t>ionization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processes</a:t>
            </a:r>
            <a:r>
              <a:rPr lang="it-IT" sz="2000" dirty="0" smtClean="0">
                <a:solidFill>
                  <a:prstClr val="black"/>
                </a:solidFill>
              </a:rPr>
              <a:t>; a part (</a:t>
            </a:r>
            <a:r>
              <a:rPr lang="it-IT" sz="2000" dirty="0" err="1" smtClean="0">
                <a:solidFill>
                  <a:prstClr val="black"/>
                </a:solidFill>
              </a:rPr>
              <a:t>roughly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half</a:t>
            </a:r>
            <a:r>
              <a:rPr lang="it-IT" sz="2000" dirty="0" smtClean="0">
                <a:solidFill>
                  <a:prstClr val="black"/>
                </a:solidFill>
              </a:rPr>
              <a:t>) </a:t>
            </a:r>
            <a:r>
              <a:rPr lang="it-IT" sz="2000" dirty="0" err="1" smtClean="0">
                <a:solidFill>
                  <a:prstClr val="black"/>
                </a:solidFill>
              </a:rPr>
              <a:t>goes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smtClean="0">
                <a:solidFill>
                  <a:srgbClr val="FF0000"/>
                </a:solidFill>
              </a:rPr>
              <a:t>in </a:t>
            </a:r>
            <a:r>
              <a:rPr lang="it-IT" sz="2000" dirty="0" err="1" smtClean="0">
                <a:solidFill>
                  <a:srgbClr val="FF0000"/>
                </a:solidFill>
              </a:rPr>
              <a:t>excitation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of</a:t>
            </a:r>
            <a:r>
              <a:rPr lang="it-IT" sz="2000" dirty="0" smtClean="0">
                <a:solidFill>
                  <a:prstClr val="black"/>
                </a:solidFill>
              </a:rPr>
              <a:t> the gas </a:t>
            </a:r>
            <a:r>
              <a:rPr lang="it-IT" sz="2000" dirty="0" err="1" smtClean="0">
                <a:solidFill>
                  <a:prstClr val="black"/>
                </a:solidFill>
              </a:rPr>
              <a:t>molecules</a:t>
            </a:r>
            <a:r>
              <a:rPr lang="it-IT" sz="2000" dirty="0" smtClean="0">
                <a:solidFill>
                  <a:prstClr val="black"/>
                </a:solidFill>
              </a:rPr>
              <a:t>.</a:t>
            </a:r>
          </a:p>
          <a:p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 The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average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energy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W</a:t>
            </a:r>
            <a:r>
              <a:rPr lang="it-IT" sz="2000" baseline="-25000" dirty="0" err="1" smtClean="0">
                <a:solidFill>
                  <a:prstClr val="black"/>
                </a:solidFill>
                <a:sym typeface="Wingdings" pitchFamily="2" charset="2"/>
              </a:rPr>
              <a:t>i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needed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to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create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an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ion-electron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pair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is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≈ 2-3 I</a:t>
            </a:r>
            <a:r>
              <a:rPr lang="it-IT" sz="2000" baseline="-25000" dirty="0" smtClean="0">
                <a:solidFill>
                  <a:prstClr val="black"/>
                </a:solidFill>
                <a:sym typeface="Wingdings" pitchFamily="2" charset="2"/>
              </a:rPr>
              <a:t>0</a:t>
            </a:r>
            <a:endParaRPr lang="it-IT" sz="2000" baseline="-25000" dirty="0">
              <a:solidFill>
                <a:prstClr val="black"/>
              </a:solidFill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179512" y="6165304"/>
            <a:ext cx="8795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>
                <a:solidFill>
                  <a:prstClr val="black"/>
                </a:solidFill>
              </a:rPr>
              <a:t>Typical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values</a:t>
            </a:r>
            <a:r>
              <a:rPr lang="it-IT" sz="2000" dirty="0" smtClean="0">
                <a:solidFill>
                  <a:prstClr val="black"/>
                </a:solidFill>
              </a:rPr>
              <a:t>: </a:t>
            </a:r>
            <a:r>
              <a:rPr lang="it-IT" sz="2000" dirty="0" err="1" smtClean="0">
                <a:solidFill>
                  <a:prstClr val="black"/>
                </a:solidFill>
              </a:rPr>
              <a:t>W</a:t>
            </a:r>
            <a:r>
              <a:rPr lang="it-IT" sz="2000" baseline="-25000" dirty="0" err="1" smtClean="0">
                <a:solidFill>
                  <a:prstClr val="black"/>
                </a:solidFill>
              </a:rPr>
              <a:t>i</a:t>
            </a:r>
            <a:r>
              <a:rPr lang="it-IT" sz="2000" dirty="0" err="1" smtClean="0">
                <a:solidFill>
                  <a:prstClr val="black"/>
                </a:solidFill>
              </a:rPr>
              <a:t>≈</a:t>
            </a:r>
            <a:r>
              <a:rPr lang="it-IT" sz="2000" dirty="0" smtClean="0">
                <a:solidFill>
                  <a:prstClr val="black"/>
                </a:solidFill>
              </a:rPr>
              <a:t> 30 </a:t>
            </a:r>
            <a:r>
              <a:rPr lang="it-IT" sz="2000" dirty="0" err="1" smtClean="0">
                <a:solidFill>
                  <a:prstClr val="black"/>
                </a:solidFill>
              </a:rPr>
              <a:t>eV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 100 e</a:t>
            </a:r>
            <a:r>
              <a:rPr lang="it-IT" sz="2000" baseline="30000" dirty="0" smtClean="0">
                <a:solidFill>
                  <a:prstClr val="black"/>
                </a:solidFill>
                <a:sym typeface="Wingdings" pitchFamily="2" charset="2"/>
              </a:rPr>
              <a:t>-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/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ion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pairs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for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3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keV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of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energy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lost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by</a:t>
            </a:r>
            <a:r>
              <a:rPr lang="it-IT" sz="2000" dirty="0" smtClean="0">
                <a:solidFill>
                  <a:prstClr val="black"/>
                </a:solidFill>
                <a:sym typeface="Wingdings" pitchFamily="2" charset="2"/>
              </a:rPr>
              <a:t> the </a:t>
            </a:r>
            <a:r>
              <a:rPr lang="it-IT" sz="2000" dirty="0" err="1" smtClean="0">
                <a:solidFill>
                  <a:prstClr val="black"/>
                </a:solidFill>
                <a:sym typeface="Wingdings" pitchFamily="2" charset="2"/>
              </a:rPr>
              <a:t>particle</a:t>
            </a:r>
            <a:endParaRPr lang="it-IT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755576" y="-99392"/>
            <a:ext cx="8042276" cy="1008112"/>
          </a:xfrm>
        </p:spPr>
        <p:txBody>
          <a:bodyPr>
            <a:normAutofit/>
          </a:bodyPr>
          <a:lstStyle/>
          <a:p>
            <a:r>
              <a:rPr lang="en-US" sz="3800" dirty="0" smtClean="0"/>
              <a:t>Change </a:t>
            </a:r>
            <a:r>
              <a:rPr lang="en-US" sz="3800" dirty="0"/>
              <a:t>of the Operation mode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100</a:t>
            </a:fld>
            <a:endParaRPr lang="en-US"/>
          </a:p>
        </p:txBody>
      </p:sp>
      <p:pic>
        <p:nvPicPr>
          <p:cNvPr id="17" name="Picture 16" descr="Schermata 2019-08-21 alle 13.17.4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340768"/>
            <a:ext cx="7632848" cy="535335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1888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343205" cy="1008112"/>
          </a:xfrm>
        </p:spPr>
        <p:txBody>
          <a:bodyPr>
            <a:normAutofit/>
          </a:bodyPr>
          <a:lstStyle/>
          <a:p>
            <a:r>
              <a:rPr lang="en-US" sz="3400" dirty="0" smtClean="0"/>
              <a:t>Change </a:t>
            </a:r>
            <a:r>
              <a:rPr lang="en-US" sz="3400" dirty="0"/>
              <a:t>of the Operation </a:t>
            </a:r>
            <a:r>
              <a:rPr lang="en-US" sz="3400" dirty="0" smtClean="0"/>
              <a:t>mode</a:t>
            </a:r>
            <a:endParaRPr lang="en-US" sz="3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101</a:t>
            </a:fld>
            <a:endParaRPr lang="en-US"/>
          </a:p>
        </p:txBody>
      </p:sp>
      <p:pic>
        <p:nvPicPr>
          <p:cNvPr id="5" name="Picture 4" descr="Schermata 2018-03-23 alle 17.46.0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44" y="1700808"/>
            <a:ext cx="8765036" cy="460851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7544" y="1268760"/>
            <a:ext cx="8208912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GB" dirty="0" smtClean="0"/>
              <a:t>Average charge </a:t>
            </a:r>
            <a:r>
              <a:rPr lang="en-GB" dirty="0">
                <a:sym typeface="Symbol" charset="0"/>
              </a:rPr>
              <a:t> 20-40 </a:t>
            </a:r>
            <a:r>
              <a:rPr lang="en-GB" dirty="0" err="1" smtClean="0"/>
              <a:t>pC</a:t>
            </a:r>
            <a:r>
              <a:rPr lang="en-GB" dirty="0" smtClean="0"/>
              <a:t> in Avalanche mode  - 0.1 </a:t>
            </a:r>
            <a:r>
              <a:rPr lang="en-GB" dirty="0"/>
              <a:t>– 1 </a:t>
            </a:r>
            <a:r>
              <a:rPr lang="en-GB" dirty="0" err="1" smtClean="0"/>
              <a:t>nC</a:t>
            </a:r>
            <a:r>
              <a:rPr lang="en-GB" dirty="0" smtClean="0"/>
              <a:t> in streamer </a:t>
            </a:r>
            <a:endParaRPr lang="en-GB" dirty="0"/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73666019"/>
              </p:ext>
            </p:extLst>
          </p:nvPr>
        </p:nvGraphicFramePr>
        <p:xfrm>
          <a:off x="395536" y="6336336"/>
          <a:ext cx="5551488" cy="490537"/>
        </p:xfrm>
        <a:graphic>
          <a:graphicData uri="http://schemas.openxmlformats.org/presentationml/2006/ole">
            <p:oleObj spid="_x0000_s397314" name="Equation" r:id="rId4" imgW="2568960" imgH="219240" progId="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18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3719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102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1560" y="-243408"/>
            <a:ext cx="8343205" cy="100811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sz="3600" dirty="0" smtClean="0"/>
              <a:t>R</a:t>
            </a:r>
            <a:r>
              <a:rPr lang="en-US" sz="3400" dirty="0" smtClean="0"/>
              <a:t>educed resistivity</a:t>
            </a:r>
            <a:endParaRPr lang="en-US" sz="3400" dirty="0"/>
          </a:p>
        </p:txBody>
      </p:sp>
      <p:pic>
        <p:nvPicPr>
          <p:cNvPr id="5" name="Picture 4" descr="Schermata 2018-03-31 alle 08.34.0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39314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1560" y="5157192"/>
            <a:ext cx="54726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M. </a:t>
            </a:r>
            <a:r>
              <a:rPr lang="en-US" sz="1400" i="1" dirty="0" err="1" smtClean="0"/>
              <a:t>Abbrescia</a:t>
            </a:r>
            <a:r>
              <a:rPr lang="en-US" sz="1400" i="1" dirty="0" smtClean="0"/>
              <a:t> et at. NIM, 434 (1999), 244-253</a:t>
            </a:r>
            <a:endParaRPr lang="en-US" sz="1400" i="1" dirty="0"/>
          </a:p>
        </p:txBody>
      </p:sp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813992627"/>
              </p:ext>
            </p:extLst>
          </p:nvPr>
        </p:nvGraphicFramePr>
        <p:xfrm>
          <a:off x="323528" y="6021288"/>
          <a:ext cx="5551488" cy="490537"/>
        </p:xfrm>
        <a:graphic>
          <a:graphicData uri="http://schemas.openxmlformats.org/presentationml/2006/ole">
            <p:oleObj spid="_x0000_s398338" name="Equation" r:id="rId4" imgW="2568960" imgH="219240" progId="">
              <p:embed/>
            </p:oleObj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2471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27384"/>
            <a:ext cx="8042276" cy="1008112"/>
          </a:xfrm>
        </p:spPr>
        <p:txBody>
          <a:bodyPr/>
          <a:lstStyle/>
          <a:p>
            <a:r>
              <a:rPr lang="en-US" dirty="0" smtClean="0"/>
              <a:t>A new gas mixture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103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23528" y="5229200"/>
            <a:ext cx="8424936" cy="864096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5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Plus</a:t>
            </a:r>
            <a:r>
              <a:rPr lang="is-IS" sz="2000" dirty="0" smtClean="0">
                <a:solidFill>
                  <a:srgbClr val="000000"/>
                </a:solidFill>
                <a:latin typeface="+mn-lt"/>
              </a:rPr>
              <a:t>….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a “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quenching 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gas”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like the </a:t>
            </a:r>
            <a:r>
              <a:rPr lang="en-US" sz="2000" b="1" dirty="0" err="1" smtClean="0">
                <a:solidFill>
                  <a:srgbClr val="000000"/>
                </a:solidFill>
                <a:latin typeface="+mn-lt"/>
              </a:rPr>
              <a:t>iso</a:t>
            </a:r>
            <a:r>
              <a:rPr lang="en-US" sz="2000" b="1" dirty="0" smtClean="0">
                <a:solidFill>
                  <a:srgbClr val="000000"/>
                </a:solidFill>
                <a:latin typeface="+mn-lt"/>
              </a:rPr>
              <a:t>-butane 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which has an high probability for absorbing ultra violet photons </a:t>
            </a:r>
            <a:endParaRPr lang="en-US" sz="2000" b="1" dirty="0" smtClean="0">
              <a:solidFill>
                <a:srgbClr val="FF0000"/>
              </a:solidFill>
              <a:latin typeface="+mn-lt"/>
            </a:endParaRPr>
          </a:p>
          <a:p>
            <a:pPr algn="just">
              <a:spcBef>
                <a:spcPts val="5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 </a:t>
            </a:r>
          </a:p>
          <a:p>
            <a:pPr algn="just">
              <a:spcBef>
                <a:spcPts val="5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    </a:t>
            </a:r>
            <a:endParaRPr lang="en-US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9552" y="1052736"/>
            <a:ext cx="77768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C2H2F4 </a:t>
            </a: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(95.4%), </a:t>
            </a:r>
            <a:r>
              <a:rPr lang="en-US" sz="2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Iso</a:t>
            </a: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-butane = 4.5%, SF6 = 0.3 %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504" y="1772816"/>
            <a:ext cx="856895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b="1" dirty="0">
                <a:solidFill>
                  <a:srgbClr val="0000FF"/>
                </a:solidFill>
                <a:cs typeface="Times New Roman"/>
              </a:rPr>
              <a:t>In a streamer mode,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the main gas components should provide a </a:t>
            </a:r>
            <a:r>
              <a:rPr lang="en-US" sz="2000" dirty="0">
                <a:solidFill>
                  <a:srgbClr val="FF0000"/>
                </a:solidFill>
                <a:cs typeface="Times New Roman"/>
              </a:rPr>
              <a:t>robust first ionization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 signal and a </a:t>
            </a:r>
            <a:r>
              <a:rPr lang="en-US" sz="2000" dirty="0">
                <a:solidFill>
                  <a:srgbClr val="FF0000"/>
                </a:solidFill>
                <a:cs typeface="Times New Roman"/>
              </a:rPr>
              <a:t>large avalanche multiplication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 for a low electric field</a:t>
            </a:r>
            <a:r>
              <a:rPr lang="en-US" sz="2000" dirty="0">
                <a:solidFill>
                  <a:srgbClr val="000000"/>
                </a:solidFill>
                <a:cs typeface="Times New Roman"/>
                <a:sym typeface="Wingdings"/>
              </a:rPr>
              <a:t>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Argon based gas mixture </a:t>
            </a:r>
            <a:r>
              <a:rPr lang="en-US" sz="2000" b="1" dirty="0">
                <a:solidFill>
                  <a:srgbClr val="000000"/>
                </a:solidFill>
                <a:cs typeface="Symbol" charset="2"/>
              </a:rPr>
              <a:t>(</a:t>
            </a:r>
            <a:r>
              <a:rPr lang="en-US" sz="2000" b="1" dirty="0">
                <a:solidFill>
                  <a:srgbClr val="000000"/>
                </a:solidFill>
                <a:latin typeface="Symbol" charset="2"/>
                <a:cs typeface="Symbol" charset="2"/>
              </a:rPr>
              <a:t>l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= 2.5 mm</a:t>
            </a:r>
            <a:r>
              <a:rPr lang="en-US" sz="2000" b="1" baseline="30000" dirty="0">
                <a:solidFill>
                  <a:srgbClr val="000000"/>
                </a:solidFill>
                <a:cs typeface="Times New Roman"/>
              </a:rPr>
              <a:t>-1</a:t>
            </a:r>
            <a:r>
              <a:rPr lang="en-US" sz="2000" b="1" dirty="0" smtClean="0">
                <a:solidFill>
                  <a:srgbClr val="000000"/>
                </a:solidFill>
                <a:cs typeface="Times New Roman"/>
              </a:rPr>
              <a:t>)</a:t>
            </a:r>
          </a:p>
          <a:p>
            <a:pPr algn="just">
              <a:lnSpc>
                <a:spcPct val="11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sz="2000" dirty="0">
              <a:solidFill>
                <a:srgbClr val="000000"/>
              </a:solidFill>
              <a:cs typeface="Times New Roman"/>
            </a:endParaRPr>
          </a:p>
          <a:p>
            <a:pPr algn="just">
              <a:lnSpc>
                <a:spcPct val="110000"/>
              </a:lnSpc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b="1" dirty="0">
                <a:solidFill>
                  <a:srgbClr val="0000FF"/>
                </a:solidFill>
                <a:cs typeface="Times New Roman"/>
              </a:rPr>
              <a:t>In avalanche mode, </a:t>
            </a:r>
            <a:r>
              <a:rPr lang="en-US" sz="2000" dirty="0">
                <a:cs typeface="Times New Roman"/>
              </a:rPr>
              <a:t>the main component has to have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high primary ionization but with small free path for electron capture. The high electronegative attachment coefficient limits the avalanche electron number </a:t>
            </a:r>
            <a:r>
              <a:rPr lang="en-US" sz="2000" dirty="0">
                <a:solidFill>
                  <a:srgbClr val="000000"/>
                </a:solidFill>
                <a:cs typeface="Times New Roman"/>
                <a:sym typeface="Wingdings"/>
              </a:rPr>
              <a:t>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Freon (C</a:t>
            </a:r>
            <a:r>
              <a:rPr lang="en-US" sz="2000" b="1" baseline="-25000" dirty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H</a:t>
            </a:r>
            <a:r>
              <a:rPr lang="en-US" sz="2000" b="1" baseline="-25000" dirty="0">
                <a:solidFill>
                  <a:srgbClr val="000000"/>
                </a:solidFill>
                <a:cs typeface="Times New Roman"/>
              </a:rPr>
              <a:t>2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F</a:t>
            </a:r>
            <a:r>
              <a:rPr lang="en-US" sz="2000" b="1" baseline="-25000" dirty="0">
                <a:solidFill>
                  <a:srgbClr val="000000"/>
                </a:solidFill>
                <a:cs typeface="Times New Roman"/>
              </a:rPr>
              <a:t>4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) based gas mixture </a:t>
            </a:r>
            <a:r>
              <a:rPr lang="en-US" sz="2000" b="1" dirty="0">
                <a:solidFill>
                  <a:srgbClr val="000000"/>
                </a:solidFill>
                <a:cs typeface="Symbol" charset="2"/>
              </a:rPr>
              <a:t>(</a:t>
            </a:r>
            <a:r>
              <a:rPr lang="en-US" sz="2000" b="1" dirty="0">
                <a:solidFill>
                  <a:srgbClr val="000000"/>
                </a:solidFill>
                <a:latin typeface="Symbol" charset="2"/>
                <a:cs typeface="Symbol" charset="2"/>
              </a:rPr>
              <a:t>l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= 5</a:t>
            </a:r>
            <a:r>
              <a:rPr lang="en-US" sz="2000" b="1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mm</a:t>
            </a:r>
            <a:r>
              <a:rPr lang="en-US" sz="2000" b="1" baseline="30000" dirty="0">
                <a:solidFill>
                  <a:srgbClr val="000000"/>
                </a:solidFill>
                <a:cs typeface="Times New Roman"/>
              </a:rPr>
              <a:t>-1</a:t>
            </a:r>
            <a:r>
              <a:rPr lang="en-US" sz="2000" b="1" dirty="0" smtClean="0">
                <a:solidFill>
                  <a:srgbClr val="000000"/>
                </a:solidFill>
                <a:cs typeface="Times New Roman"/>
              </a:rPr>
              <a:t>)</a:t>
            </a:r>
            <a:endParaRPr lang="en-US" sz="2000" b="1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77319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US" dirty="0" smtClean="0"/>
              <a:t>A </a:t>
            </a:r>
            <a:r>
              <a:rPr lang="en-US" dirty="0"/>
              <a:t>new gas </a:t>
            </a:r>
            <a:r>
              <a:rPr lang="en-US" dirty="0" smtClean="0"/>
              <a:t>mixture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104</a:t>
            </a:fld>
            <a:endParaRPr lang="en-US"/>
          </a:p>
        </p:txBody>
      </p:sp>
      <p:pic>
        <p:nvPicPr>
          <p:cNvPr id="4" name="Picture 3" descr="Schermata 2018-03-23 alle 17.43.4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2174"/>
          <a:stretch/>
        </p:blipFill>
        <p:spPr>
          <a:xfrm>
            <a:off x="0" y="2362421"/>
            <a:ext cx="6372200" cy="446735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403648" y="1340768"/>
            <a:ext cx="71209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is-IS" sz="2000" dirty="0" smtClean="0">
                <a:solidFill>
                  <a:srgbClr val="000000"/>
                </a:solidFill>
                <a:cs typeface="Times New Roman"/>
              </a:rPr>
              <a:t>… and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a</a:t>
            </a:r>
            <a:r>
              <a:rPr lang="en-US" sz="2000" dirty="0" smtClean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sz="2000" b="1" dirty="0">
                <a:solidFill>
                  <a:srgbClr val="FF0000"/>
                </a:solidFill>
                <a:cs typeface="Times New Roman"/>
              </a:rPr>
              <a:t>strong electronegative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gas the </a:t>
            </a:r>
            <a:r>
              <a:rPr lang="en-US" sz="2000" b="1" dirty="0">
                <a:solidFill>
                  <a:srgbClr val="000000"/>
                </a:solidFill>
                <a:cs typeface="Times New Roman"/>
              </a:rPr>
              <a:t>SF6 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is also used to control the excess number of </a:t>
            </a:r>
            <a:r>
              <a:rPr lang="en-US" sz="2000" dirty="0" smtClean="0">
                <a:solidFill>
                  <a:srgbClr val="000000"/>
                </a:solidFill>
                <a:cs typeface="Times New Roman"/>
              </a:rPr>
              <a:t>electrons</a:t>
            </a:r>
            <a:r>
              <a:rPr lang="en-US" sz="2000" dirty="0">
                <a:solidFill>
                  <a:srgbClr val="000000"/>
                </a:solidFill>
                <a:cs typeface="Times New Roman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cs typeface="Times New Roman"/>
              </a:rPr>
              <a:t>and extends the separation between streamer and avalanche</a:t>
            </a:r>
            <a:endParaRPr lang="en-US" sz="2000" dirty="0">
              <a:solidFill>
                <a:srgbClr val="000000"/>
              </a:solidFill>
              <a:cs typeface="Times New Roman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4172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8712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04" y="-99392"/>
            <a:ext cx="8042276" cy="1008112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RPC: Performance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105</a:t>
            </a:fld>
            <a:endParaRPr lang="en-US"/>
          </a:p>
        </p:txBody>
      </p:sp>
      <p:pic>
        <p:nvPicPr>
          <p:cNvPr id="4" name="Picture 3" descr="Schermata 2018-03-31 alle 08.46.3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132" y="1124744"/>
            <a:ext cx="3292756" cy="2952328"/>
          </a:xfrm>
          <a:prstGeom prst="rect">
            <a:avLst/>
          </a:prstGeom>
        </p:spPr>
      </p:pic>
      <p:pic>
        <p:nvPicPr>
          <p:cNvPr id="5" name="Picture 4" descr="Schermata 2018-03-31 alle 08.47.0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196752"/>
            <a:ext cx="3303419" cy="29382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71800" y="1340768"/>
            <a:ext cx="208823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906"/>
                </a:solidFill>
              </a:rPr>
              <a:t>ABS1 = 500 Hz/cm2 </a:t>
            </a:r>
            <a:endParaRPr lang="en-US" sz="1400" b="1" dirty="0">
              <a:solidFill>
                <a:srgbClr val="FF090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71800" y="980728"/>
            <a:ext cx="208823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906"/>
                </a:solidFill>
              </a:rPr>
              <a:t>AB5 = 300  Hz/cm2 </a:t>
            </a:r>
            <a:endParaRPr lang="en-US" sz="1400" b="1" dirty="0">
              <a:solidFill>
                <a:srgbClr val="FF0906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1640" y="4221088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Efficiency </a:t>
            </a:r>
            <a:r>
              <a:rPr lang="en-US" dirty="0" err="1" smtClean="0">
                <a:latin typeface="Times New Roman"/>
                <a:cs typeface="Times New Roman"/>
              </a:rPr>
              <a:t>vs</a:t>
            </a:r>
            <a:r>
              <a:rPr lang="en-US" dirty="0" smtClean="0">
                <a:latin typeface="Times New Roman"/>
                <a:cs typeface="Times New Roman"/>
              </a:rPr>
              <a:t> gamma hits rate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92080" y="414908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Time resolution </a:t>
            </a:r>
            <a:r>
              <a:rPr lang="en-US" dirty="0" err="1" smtClean="0">
                <a:latin typeface="Times New Roman"/>
                <a:cs typeface="Times New Roman"/>
              </a:rPr>
              <a:t>vs</a:t>
            </a:r>
            <a:r>
              <a:rPr lang="en-US" dirty="0" smtClean="0">
                <a:latin typeface="Times New Roman"/>
                <a:cs typeface="Times New Roman"/>
              </a:rPr>
              <a:t> HV at different gamma background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0" name="Picture 9" descr="Schermata 2018-03-31 alle 09.02.0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797152"/>
            <a:ext cx="2109042" cy="2055239"/>
          </a:xfrm>
          <a:prstGeom prst="rect">
            <a:avLst/>
          </a:prstGeom>
        </p:spPr>
      </p:pic>
      <p:pic>
        <p:nvPicPr>
          <p:cNvPr id="11" name="Picture 10" descr="Schermata 2018-03-31 alle 09.06.4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869160"/>
            <a:ext cx="2041014" cy="187220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96136" y="537321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Uniform efficiency! 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676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CMS RPC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106</a:t>
            </a:fld>
            <a:endParaRPr lang="en-US" dirty="0"/>
          </a:p>
        </p:txBody>
      </p:sp>
      <p:pic>
        <p:nvPicPr>
          <p:cNvPr id="4" name="Picture 3" descr="rpc_color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656" t="10562" r="3609" b="10303"/>
          <a:stretch/>
        </p:blipFill>
        <p:spPr>
          <a:xfrm>
            <a:off x="47254" y="1412776"/>
            <a:ext cx="5604866" cy="2152377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51520" y="4509120"/>
            <a:ext cx="4415115" cy="2088216"/>
          </a:xfrm>
          <a:prstGeom prst="rect">
            <a:avLst/>
          </a:prstGeom>
          <a:solidFill>
            <a:schemeClr val="bg1"/>
          </a:solidFill>
          <a:effectLst>
            <a:glow rad="101600">
              <a:schemeClr val="accent2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chemeClr val="tx1"/>
                </a:solidFill>
              </a:rPr>
              <a:t>1056</a:t>
            </a:r>
            <a:r>
              <a:rPr lang="en-US" sz="1600" dirty="0" smtClean="0">
                <a:solidFill>
                  <a:schemeClr val="tx1"/>
                </a:solidFill>
              </a:rPr>
              <a:t> chambers covering eta region up to 1.8  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dirty="0" smtClean="0">
                <a:solidFill>
                  <a:schemeClr val="tx1"/>
                </a:solidFill>
              </a:rPr>
              <a:t>Sensitive </a:t>
            </a:r>
            <a:r>
              <a:rPr lang="en-US" sz="1600" dirty="0">
                <a:solidFill>
                  <a:schemeClr val="tx1"/>
                </a:solidFill>
              </a:rPr>
              <a:t>layers area: </a:t>
            </a:r>
            <a:r>
              <a:rPr lang="en-US" sz="1600" b="1" dirty="0">
                <a:solidFill>
                  <a:schemeClr val="tx1"/>
                </a:solidFill>
              </a:rPr>
              <a:t>3.200 </a:t>
            </a:r>
            <a:r>
              <a:rPr lang="en-US" sz="1600" b="1" dirty="0" smtClean="0">
                <a:solidFill>
                  <a:schemeClr val="tx1"/>
                </a:solidFill>
              </a:rPr>
              <a:t>m</a:t>
            </a:r>
            <a:r>
              <a:rPr lang="en-US" sz="1600" b="1" baseline="30000" dirty="0" smtClean="0">
                <a:solidFill>
                  <a:schemeClr val="tx1"/>
                </a:solidFill>
              </a:rPr>
              <a:t>2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chemeClr val="tx1"/>
                </a:solidFill>
              </a:rPr>
              <a:t>Double gaps</a:t>
            </a:r>
            <a:r>
              <a:rPr lang="en-US" sz="1600" b="1" dirty="0">
                <a:solidFill>
                  <a:schemeClr val="tx1"/>
                </a:solidFill>
              </a:rPr>
              <a:t>: 2mm gas </a:t>
            </a:r>
            <a:r>
              <a:rPr lang="en-US" sz="1600" b="1" dirty="0" smtClean="0">
                <a:solidFill>
                  <a:schemeClr val="tx1"/>
                </a:solidFill>
              </a:rPr>
              <a:t>gap width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>
                <a:solidFill>
                  <a:schemeClr val="tx1"/>
                </a:solidFill>
              </a:rPr>
              <a:t>W</a:t>
            </a:r>
            <a:r>
              <a:rPr lang="en-US" sz="1600" b="1" dirty="0" smtClean="0">
                <a:solidFill>
                  <a:schemeClr val="tx1"/>
                </a:solidFill>
              </a:rPr>
              <a:t>orking </a:t>
            </a:r>
            <a:r>
              <a:rPr lang="en-US" sz="1600" b="1" dirty="0">
                <a:solidFill>
                  <a:schemeClr val="tx1"/>
                </a:solidFill>
              </a:rPr>
              <a:t>in avalanche </a:t>
            </a:r>
            <a:r>
              <a:rPr lang="en-US" sz="1600" b="1" dirty="0" smtClean="0">
                <a:solidFill>
                  <a:schemeClr val="tx1"/>
                </a:solidFill>
              </a:rPr>
              <a:t>mode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</a:rPr>
              <a:t>Bakelite</a:t>
            </a:r>
            <a:r>
              <a:rPr lang="en-US" sz="1600" dirty="0" smtClean="0"/>
              <a:t> </a:t>
            </a:r>
            <a:r>
              <a:rPr lang="en-US" sz="1600" dirty="0">
                <a:solidFill>
                  <a:srgbClr val="000000"/>
                </a:solidFill>
              </a:rPr>
              <a:t>bulk resistivity:   </a:t>
            </a:r>
            <a:r>
              <a:rPr lang="en-US" sz="16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r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= 2 </a:t>
            </a:r>
            <a:r>
              <a:rPr lang="en-US" sz="1600" dirty="0">
                <a:solidFill>
                  <a:srgbClr val="000000"/>
                </a:solidFill>
                <a:sym typeface="Symbol" pitchFamily="-65" charset="2"/>
              </a:rPr>
              <a:t>- </a:t>
            </a:r>
            <a:r>
              <a:rPr lang="en-US" sz="1600" dirty="0">
                <a:solidFill>
                  <a:srgbClr val="000000"/>
                </a:solidFill>
              </a:rPr>
              <a:t>5 x 10</a:t>
            </a:r>
            <a:r>
              <a:rPr lang="en-US" sz="1600" baseline="30000" dirty="0">
                <a:solidFill>
                  <a:srgbClr val="000000"/>
                </a:solidFill>
              </a:rPr>
              <a:t>10 </a:t>
            </a:r>
            <a:r>
              <a:rPr lang="en-US" sz="1600" dirty="0">
                <a:solidFill>
                  <a:srgbClr val="000000"/>
                </a:solidFill>
                <a:sym typeface="Symbol" pitchFamily="-65" charset="2"/>
              </a:rPr>
              <a:t></a:t>
            </a:r>
            <a:r>
              <a:rPr lang="en-US" sz="1600" dirty="0" smtClean="0">
                <a:solidFill>
                  <a:srgbClr val="000000"/>
                </a:solidFill>
                <a:sym typeface="Symbol" pitchFamily="-65" charset="2"/>
              </a:rPr>
              <a:t>cm</a:t>
            </a:r>
            <a:endParaRPr lang="en-US" sz="1600" b="1" dirty="0" smtClean="0">
              <a:solidFill>
                <a:srgbClr val="000000"/>
              </a:solidFill>
              <a:sym typeface="Symbol" pitchFamily="-65" charset="2"/>
            </a:endParaRP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rgbClr val="000000"/>
                </a:solidFill>
              </a:rPr>
              <a:t>Gas Mixture </a:t>
            </a:r>
            <a:r>
              <a:rPr lang="en-US" sz="1300" dirty="0" smtClean="0">
                <a:solidFill>
                  <a:srgbClr val="000000"/>
                </a:solidFill>
              </a:rPr>
              <a:t>95.2% C</a:t>
            </a:r>
            <a:r>
              <a:rPr lang="en-US" sz="1300" baseline="-25000" dirty="0" smtClean="0">
                <a:solidFill>
                  <a:srgbClr val="000000"/>
                </a:solidFill>
              </a:rPr>
              <a:t>2</a:t>
            </a:r>
            <a:r>
              <a:rPr lang="en-US" sz="1300" dirty="0" smtClean="0">
                <a:solidFill>
                  <a:srgbClr val="000000"/>
                </a:solidFill>
              </a:rPr>
              <a:t>H</a:t>
            </a:r>
            <a:r>
              <a:rPr lang="en-US" sz="1300" baseline="-25000" dirty="0" smtClean="0">
                <a:solidFill>
                  <a:srgbClr val="000000"/>
                </a:solidFill>
              </a:rPr>
              <a:t>2</a:t>
            </a:r>
            <a:r>
              <a:rPr lang="en-US" sz="1300" dirty="0" smtClean="0">
                <a:solidFill>
                  <a:srgbClr val="000000"/>
                </a:solidFill>
              </a:rPr>
              <a:t>F</a:t>
            </a:r>
            <a:r>
              <a:rPr lang="en-US" sz="1300" baseline="-25000" dirty="0" smtClean="0">
                <a:solidFill>
                  <a:srgbClr val="000000"/>
                </a:solidFill>
              </a:rPr>
              <a:t>4</a:t>
            </a:r>
            <a:r>
              <a:rPr lang="en-US" sz="1300" dirty="0" smtClean="0">
                <a:solidFill>
                  <a:srgbClr val="000000"/>
                </a:solidFill>
              </a:rPr>
              <a:t>+4.5% </a:t>
            </a:r>
            <a:r>
              <a:rPr lang="en-US" sz="1300" dirty="0">
                <a:solidFill>
                  <a:srgbClr val="000000"/>
                </a:solidFill>
              </a:rPr>
              <a:t>i-</a:t>
            </a:r>
            <a:r>
              <a:rPr lang="en-US" sz="1300" dirty="0" smtClean="0">
                <a:solidFill>
                  <a:srgbClr val="000000"/>
                </a:solidFill>
              </a:rPr>
              <a:t>C</a:t>
            </a:r>
            <a:r>
              <a:rPr lang="en-US" sz="1300" baseline="-25000" dirty="0" smtClean="0">
                <a:solidFill>
                  <a:srgbClr val="000000"/>
                </a:solidFill>
              </a:rPr>
              <a:t>4</a:t>
            </a:r>
            <a:r>
              <a:rPr lang="en-US" sz="1300" dirty="0" smtClean="0">
                <a:solidFill>
                  <a:srgbClr val="000000"/>
                </a:solidFill>
              </a:rPr>
              <a:t>H</a:t>
            </a:r>
            <a:r>
              <a:rPr lang="en-US" sz="1300" baseline="-25000" dirty="0" smtClean="0">
                <a:solidFill>
                  <a:srgbClr val="000000"/>
                </a:solidFill>
              </a:rPr>
              <a:t>10</a:t>
            </a:r>
            <a:r>
              <a:rPr lang="en-US" sz="1300" dirty="0" smtClean="0">
                <a:solidFill>
                  <a:srgbClr val="000000"/>
                </a:solidFill>
              </a:rPr>
              <a:t>+ 0.3%SF</a:t>
            </a:r>
            <a:r>
              <a:rPr lang="en-US" sz="1300" baseline="-25000" dirty="0" smtClean="0">
                <a:solidFill>
                  <a:srgbClr val="000000"/>
                </a:solidFill>
              </a:rPr>
              <a:t>6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 smtClean="0">
                <a:solidFill>
                  <a:schemeClr val="tx1"/>
                </a:solidFill>
              </a:rPr>
              <a:t>Strip </a:t>
            </a:r>
            <a:r>
              <a:rPr lang="en-US" sz="1600" b="1" dirty="0">
                <a:solidFill>
                  <a:schemeClr val="tx1"/>
                </a:solidFill>
              </a:rPr>
              <a:t>read-</a:t>
            </a:r>
            <a:r>
              <a:rPr lang="en-US" sz="1600" b="1" dirty="0" smtClean="0">
                <a:solidFill>
                  <a:schemeClr val="tx1"/>
                </a:solidFill>
              </a:rPr>
              <a:t>out:  </a:t>
            </a:r>
            <a:r>
              <a:rPr lang="en-US" sz="1600" dirty="0" smtClean="0">
                <a:solidFill>
                  <a:schemeClr val="tx1"/>
                </a:solidFill>
              </a:rPr>
              <a:t>2 ÷ 4 cm 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r>
              <a:rPr lang="en-US" sz="1600" b="1" dirty="0"/>
              <a:t>Charge per hit ≈ </a:t>
            </a:r>
            <a:r>
              <a:rPr lang="en-US" sz="1600" b="1" dirty="0" smtClean="0"/>
              <a:t>20-30 </a:t>
            </a:r>
            <a:r>
              <a:rPr lang="en-US" sz="1600" b="1" dirty="0" err="1"/>
              <a:t>pC</a:t>
            </a:r>
            <a:r>
              <a:rPr lang="en-US" sz="1600" b="1" dirty="0"/>
              <a:t>  </a:t>
            </a:r>
          </a:p>
          <a:p>
            <a:pPr marL="169200">
              <a:spcBef>
                <a:spcPts val="0"/>
              </a:spcBef>
              <a:buClr>
                <a:srgbClr val="FF0906"/>
              </a:buClr>
              <a:buFont typeface="Wingdings" charset="2"/>
              <a:buChar char="Ø"/>
            </a:pP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573016"/>
            <a:ext cx="3174439" cy="3174439"/>
          </a:xfrm>
          <a:prstGeom prst="rect">
            <a:avLst/>
          </a:prstGeom>
        </p:spPr>
      </p:pic>
      <p:pic>
        <p:nvPicPr>
          <p:cNvPr id="15" name="Picture 14" descr="Schermata 2019-08-21 alle 22.48.0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9222" y="1052736"/>
            <a:ext cx="3724778" cy="2448272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4224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RPC CMS construction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107</a:t>
            </a:fld>
            <a:endParaRPr lang="en-US"/>
          </a:p>
        </p:txBody>
      </p:sp>
      <p:pic>
        <p:nvPicPr>
          <p:cNvPr id="5" name="Picture 4" descr="camera_semichiusa_cavi_segnale"/>
          <p:cNvPicPr>
            <a:picLocks noChangeAspect="1" noChangeArrowheads="1"/>
          </p:cNvPicPr>
          <p:nvPr/>
        </p:nvPicPr>
        <p:blipFill rotWithShape="1">
          <a:blip r:embed="rId3" cstate="print"/>
          <a:srcRect t="22754"/>
          <a:stretch/>
        </p:blipFill>
        <p:spPr bwMode="auto">
          <a:xfrm>
            <a:off x="-827" y="3834183"/>
            <a:ext cx="2210878" cy="1251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9512" y="3289994"/>
            <a:ext cx="25923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Barrel Station</a:t>
            </a:r>
          </a:p>
        </p:txBody>
      </p:sp>
      <p:graphicFrame>
        <p:nvGraphicFramePr>
          <p:cNvPr id="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02283345"/>
              </p:ext>
            </p:extLst>
          </p:nvPr>
        </p:nvGraphicFramePr>
        <p:xfrm>
          <a:off x="2375437" y="3525972"/>
          <a:ext cx="2153238" cy="1193911"/>
        </p:xfrm>
        <a:graphic>
          <a:graphicData uri="http://schemas.openxmlformats.org/presentationml/2006/ole">
            <p:oleObj spid="_x0000_s399362" name="Fotografia di Photo Editor" r:id="rId4" imgW="5172797" imgH="2866667" progId="">
              <p:embed/>
            </p:oleObj>
          </a:graphicData>
        </a:graphic>
      </p:graphicFrame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411760" y="5013176"/>
            <a:ext cx="25923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>
                <a:solidFill>
                  <a:srgbClr val="FF0000"/>
                </a:solidFill>
                <a:latin typeface="Times New Roman"/>
                <a:cs typeface="Times New Roman"/>
              </a:rPr>
              <a:t>Forward Station</a:t>
            </a:r>
          </a:p>
        </p:txBody>
      </p:sp>
      <p:pic>
        <p:nvPicPr>
          <p:cNvPr id="9" name="Picture 8" descr="Schermata 2017-06-11 alle 17.36.5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5" y="5250148"/>
            <a:ext cx="2313490" cy="158522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572000" y="3284984"/>
            <a:ext cx="4526165" cy="1815882"/>
          </a:xfrm>
          <a:prstGeom prst="rect">
            <a:avLst/>
          </a:prstGeom>
          <a:ln>
            <a:noFill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>
                <a:cs typeface="Times New Roman"/>
              </a:rPr>
              <a:t>RPC mass production started in </a:t>
            </a:r>
            <a:r>
              <a:rPr lang="en-US" sz="1600" b="1" dirty="0" smtClean="0">
                <a:cs typeface="Times New Roman"/>
              </a:rPr>
              <a:t>early 2000</a:t>
            </a:r>
            <a:r>
              <a:rPr lang="en-US" sz="1600" dirty="0" smtClean="0">
                <a:cs typeface="Times New Roman"/>
              </a:rPr>
              <a:t>: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cs typeface="Times New Roman"/>
              </a:rPr>
              <a:t>HPL: </a:t>
            </a:r>
            <a:r>
              <a:rPr lang="en-US" sz="1600" dirty="0" err="1" smtClean="0">
                <a:cs typeface="Times New Roman"/>
              </a:rPr>
              <a:t>PanPla</a:t>
            </a:r>
            <a:r>
              <a:rPr lang="en-US" sz="1600" dirty="0" smtClean="0">
                <a:cs typeface="Times New Roman"/>
              </a:rPr>
              <a:t> (Italy)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solidFill>
                  <a:srgbClr val="FF0000"/>
                </a:solidFill>
                <a:cs typeface="Times New Roman"/>
              </a:rPr>
              <a:t>Gaps: </a:t>
            </a:r>
            <a:r>
              <a:rPr lang="en-US" sz="1600" dirty="0" smtClean="0">
                <a:cs typeface="Times New Roman"/>
              </a:rPr>
              <a:t>General </a:t>
            </a:r>
            <a:r>
              <a:rPr lang="en-US" sz="1600" dirty="0" err="1" smtClean="0">
                <a:cs typeface="Times New Roman"/>
              </a:rPr>
              <a:t>Tecnica</a:t>
            </a:r>
            <a:r>
              <a:rPr lang="en-US" sz="1600" dirty="0">
                <a:cs typeface="Times New Roman"/>
              </a:rPr>
              <a:t> </a:t>
            </a:r>
            <a:r>
              <a:rPr lang="en-US" sz="1600" dirty="0" smtClean="0">
                <a:cs typeface="Times New Roman"/>
              </a:rPr>
              <a:t>(Italy) </a:t>
            </a:r>
            <a:r>
              <a:rPr lang="en-US" sz="1600" dirty="0">
                <a:cs typeface="Times New Roman"/>
              </a:rPr>
              <a:t>for the Barrel and </a:t>
            </a:r>
            <a:r>
              <a:rPr lang="en-US" sz="1600" dirty="0" smtClean="0">
                <a:cs typeface="Times New Roman"/>
              </a:rPr>
              <a:t>Korea University </a:t>
            </a:r>
            <a:r>
              <a:rPr lang="en-US" sz="1600" dirty="0">
                <a:cs typeface="Times New Roman"/>
              </a:rPr>
              <a:t>for </a:t>
            </a:r>
            <a:r>
              <a:rPr lang="en-US" sz="1600" dirty="0" smtClean="0">
                <a:cs typeface="Times New Roman"/>
              </a:rPr>
              <a:t>Endcap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solidFill>
                  <a:srgbClr val="FF2600"/>
                </a:solidFill>
                <a:cs typeface="Times New Roman"/>
              </a:rPr>
              <a:t>Chambers</a:t>
            </a:r>
            <a:r>
              <a:rPr lang="en-US" sz="1600" dirty="0" smtClean="0">
                <a:cs typeface="Times New Roman"/>
              </a:rPr>
              <a:t> built </a:t>
            </a:r>
            <a:r>
              <a:rPr lang="en-US" sz="1600" dirty="0">
                <a:cs typeface="Times New Roman"/>
              </a:rPr>
              <a:t>and tested in several </a:t>
            </a:r>
            <a:r>
              <a:rPr lang="en-US" sz="1600" dirty="0" smtClean="0">
                <a:cs typeface="Times New Roman"/>
              </a:rPr>
              <a:t>sites</a:t>
            </a:r>
            <a:r>
              <a:rPr lang="en-US" sz="1600" dirty="0">
                <a:cs typeface="Times New Roman"/>
              </a:rPr>
              <a:t> </a:t>
            </a:r>
            <a:r>
              <a:rPr lang="en-US" sz="1600" dirty="0" smtClean="0">
                <a:cs typeface="Times New Roman"/>
              </a:rPr>
              <a:t>in Europe and Asia 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cs typeface="Times New Roman"/>
              </a:rPr>
              <a:t>Detector </a:t>
            </a:r>
            <a:r>
              <a:rPr lang="en-US" sz="1600" b="1" dirty="0">
                <a:cs typeface="Times New Roman"/>
              </a:rPr>
              <a:t>installation from 2004-</a:t>
            </a:r>
            <a:r>
              <a:rPr lang="en-US" sz="1600" b="1" dirty="0" smtClean="0">
                <a:cs typeface="Times New Roman"/>
              </a:rPr>
              <a:t>2008 </a:t>
            </a:r>
            <a:endParaRPr lang="en-US" sz="1600" b="1" dirty="0"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627784" y="5623427"/>
            <a:ext cx="56753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cs typeface="Times New Roman"/>
              </a:rPr>
              <a:t>RE4 stations construction and installation  in 2012-14:</a:t>
            </a:r>
            <a:endParaRPr lang="en-US" sz="1600" dirty="0" smtClean="0">
              <a:cs typeface="Times New Roman"/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>
                <a:solidFill>
                  <a:srgbClr val="FF0000"/>
                </a:solidFill>
                <a:cs typeface="Times New Roman"/>
              </a:rPr>
              <a:t>HPL:  </a:t>
            </a:r>
            <a:r>
              <a:rPr lang="en-US" sz="1600" dirty="0" err="1" smtClean="0">
                <a:cs typeface="Times New Roman"/>
              </a:rPr>
              <a:t>Puricelli</a:t>
            </a:r>
            <a:r>
              <a:rPr lang="en-US" sz="1600" dirty="0" smtClean="0">
                <a:cs typeface="Times New Roman"/>
              </a:rPr>
              <a:t> (</a:t>
            </a:r>
            <a:r>
              <a:rPr lang="en-US" sz="1600" dirty="0">
                <a:cs typeface="Times New Roman"/>
              </a:rPr>
              <a:t>I</a:t>
            </a:r>
            <a:r>
              <a:rPr lang="en-US" sz="1600" dirty="0" smtClean="0">
                <a:cs typeface="Times New Roman"/>
              </a:rPr>
              <a:t>taly)</a:t>
            </a:r>
            <a:endParaRPr lang="en-US" sz="1600" b="1" dirty="0">
              <a:solidFill>
                <a:srgbClr val="FF0000"/>
              </a:solidFill>
              <a:cs typeface="Times New Roman"/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>
                <a:solidFill>
                  <a:srgbClr val="FF0000"/>
                </a:solidFill>
                <a:cs typeface="Times New Roman"/>
              </a:rPr>
              <a:t>Gaps: </a:t>
            </a:r>
            <a:r>
              <a:rPr lang="en-US" sz="1600" dirty="0" smtClean="0">
                <a:cs typeface="Times New Roman"/>
              </a:rPr>
              <a:t>Korea University</a:t>
            </a:r>
            <a:endParaRPr lang="en-US" sz="1600" dirty="0">
              <a:cs typeface="Times New Roman"/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sz="1600" b="1" dirty="0" smtClean="0">
                <a:solidFill>
                  <a:srgbClr val="FF2600"/>
                </a:solidFill>
                <a:cs typeface="Times New Roman"/>
              </a:rPr>
              <a:t>Chambers: </a:t>
            </a:r>
            <a:r>
              <a:rPr lang="en-US" sz="1600" dirty="0" smtClean="0">
                <a:cs typeface="Times New Roman"/>
              </a:rPr>
              <a:t>India, Belgium and CERN </a:t>
            </a:r>
          </a:p>
        </p:txBody>
      </p:sp>
      <p:graphicFrame>
        <p:nvGraphicFramePr>
          <p:cNvPr id="1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97872134"/>
              </p:ext>
            </p:extLst>
          </p:nvPr>
        </p:nvGraphicFramePr>
        <p:xfrm>
          <a:off x="-33406" y="1052736"/>
          <a:ext cx="4547410" cy="2355532"/>
        </p:xfrm>
        <a:graphic>
          <a:graphicData uri="http://schemas.openxmlformats.org/presentationml/2006/ole">
            <p:oleObj spid="_x0000_s399363" name="Worksheet" r:id="rId6" imgW="4708440" imgH="2440800" progId="Excel.Sheet.8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575106" y="1196752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charset="2"/>
              <a:buChar char="Ø"/>
            </a:pPr>
            <a:r>
              <a:rPr lang="en-GB" sz="1600" dirty="0" smtClean="0">
                <a:cs typeface="Times New Roman"/>
              </a:rPr>
              <a:t>CMS is one of the largest experiments equipped with RPC.   </a:t>
            </a:r>
          </a:p>
          <a:p>
            <a:pPr algn="just"/>
            <a:r>
              <a:rPr lang="en-GB" sz="1600" dirty="0" smtClean="0">
                <a:cs typeface="Times New Roman"/>
              </a:rPr>
              <a:t>Key of the success: </a:t>
            </a:r>
          </a:p>
          <a:p>
            <a:pPr marL="285750" indent="-285750" algn="just">
              <a:buFont typeface="Wingdings" charset="0"/>
              <a:buChar char="à"/>
            </a:pPr>
            <a:r>
              <a:rPr lang="en-US" sz="1600" dirty="0" smtClean="0">
                <a:solidFill>
                  <a:srgbClr val="FF0906"/>
                </a:solidFill>
                <a:cs typeface="Times New Roman"/>
              </a:rPr>
              <a:t>An </a:t>
            </a:r>
            <a:r>
              <a:rPr lang="en-US" sz="1600" dirty="0">
                <a:solidFill>
                  <a:srgbClr val="FF0906"/>
                </a:solidFill>
                <a:cs typeface="Times New Roman"/>
              </a:rPr>
              <a:t>“industrial approach</a:t>
            </a:r>
            <a:r>
              <a:rPr lang="en-US" sz="1600" dirty="0" smtClean="0">
                <a:solidFill>
                  <a:srgbClr val="FF0906"/>
                </a:solidFill>
                <a:cs typeface="Times New Roman"/>
              </a:rPr>
              <a:t>”</a:t>
            </a:r>
          </a:p>
          <a:p>
            <a:pPr marL="285750" indent="-285750" algn="just">
              <a:buFont typeface="Wingdings" charset="0"/>
              <a:buChar char="à"/>
            </a:pPr>
            <a:r>
              <a:rPr lang="en-US" sz="1600" dirty="0" smtClean="0">
                <a:solidFill>
                  <a:srgbClr val="FF0906"/>
                </a:solidFill>
                <a:cs typeface="Times New Roman"/>
              </a:rPr>
              <a:t>Quality </a:t>
            </a:r>
            <a:r>
              <a:rPr lang="en-US" sz="1600" dirty="0">
                <a:solidFill>
                  <a:srgbClr val="FF0906"/>
                </a:solidFill>
                <a:cs typeface="Times New Roman"/>
              </a:rPr>
              <a:t>control </a:t>
            </a:r>
            <a:r>
              <a:rPr lang="en-US" sz="1600" dirty="0" smtClean="0">
                <a:solidFill>
                  <a:srgbClr val="FF0906"/>
                </a:solidFill>
                <a:cs typeface="Times New Roman"/>
              </a:rPr>
              <a:t>and acceptance criteria</a:t>
            </a:r>
          </a:p>
          <a:p>
            <a:pPr algn="just"/>
            <a:endParaRPr lang="en-GB" sz="1600" dirty="0" smtClean="0">
              <a:cs typeface="Times New Roman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60637" y="2915652"/>
            <a:ext cx="3283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World Wide RPC production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8837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World Wide </a:t>
            </a:r>
            <a:r>
              <a:rPr lang="en-US" sz="3600" dirty="0"/>
              <a:t>RPC </a:t>
            </a:r>
            <a:r>
              <a:rPr lang="en-US" sz="3600" dirty="0" smtClean="0"/>
              <a:t>production: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3200" dirty="0" smtClean="0"/>
              <a:t>RE4 CMS example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108</a:t>
            </a:fld>
            <a:endParaRPr lang="en-US"/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extLst>
              <p:ext uri="{D42A27DB-BD31-4B8C-83A1-F6EECF244321}">
                <p14:modId xmlns="" xmlns:p14="http://schemas.microsoft.com/office/powerpoint/2010/main" val="868068254"/>
              </p:ext>
            </p:extLst>
          </p:nvPr>
        </p:nvGraphicFramePr>
        <p:xfrm>
          <a:off x="347133" y="1372124"/>
          <a:ext cx="8534400" cy="5041900"/>
        </p:xfrm>
        <a:graphic>
          <a:graphicData uri="http://schemas.openxmlformats.org/presentationml/2006/ole">
            <p:oleObj spid="_x0000_s400386" name="Bitmap Image" r:id="rId3" imgW="10333333" imgH="6106377" progId="PBrush">
              <p:embed/>
            </p:oleObj>
          </a:graphicData>
        </a:graphic>
      </p:graphicFrame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575898" y="3175575"/>
            <a:ext cx="1385351" cy="446272"/>
          </a:xfrm>
          <a:prstGeom prst="rect">
            <a:avLst/>
          </a:prstGeom>
          <a:solidFill>
            <a:schemeClr val="bg1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rgbClr val="0000FF"/>
                </a:solidFill>
              </a:rPr>
              <a:t>KODEL 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en-GB" sz="1200" b="1" dirty="0" smtClean="0">
                <a:solidFill>
                  <a:srgbClr val="0000FF"/>
                </a:solidFill>
              </a:rPr>
              <a:t>GAP </a:t>
            </a:r>
            <a:r>
              <a:rPr lang="en-GB" sz="1200" b="1" dirty="0">
                <a:solidFill>
                  <a:srgbClr val="0000FF"/>
                </a:solidFill>
              </a:rPr>
              <a:t>&amp; QC2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597192" y="6279744"/>
            <a:ext cx="1590348" cy="461624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>
                <a:solidFill>
                  <a:srgbClr val="FF0000"/>
                </a:solidFill>
              </a:rPr>
              <a:t>RE4/2 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en-GB" sz="1200" b="1" dirty="0">
                <a:solidFill>
                  <a:srgbClr val="FF0000"/>
                </a:solidFill>
              </a:rPr>
              <a:t>assembly &amp; QC2-3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2955240" y="2143893"/>
            <a:ext cx="990600" cy="276995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rgbClr val="0000FF"/>
                </a:solidFill>
              </a:rPr>
              <a:t>HPL</a:t>
            </a:r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840675" y="1424391"/>
            <a:ext cx="1658256" cy="461624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>
                <a:solidFill>
                  <a:srgbClr val="FF0000"/>
                </a:solidFill>
              </a:rPr>
              <a:t>RE4/3</a:t>
            </a:r>
          </a:p>
          <a:p>
            <a:pPr algn="ctr">
              <a:lnSpc>
                <a:spcPct val="30000"/>
              </a:lnSpc>
              <a:spcBef>
                <a:spcPct val="50000"/>
              </a:spcBef>
            </a:pPr>
            <a:r>
              <a:rPr lang="en-GB" sz="1200" b="1" dirty="0">
                <a:solidFill>
                  <a:srgbClr val="FF0000"/>
                </a:solidFill>
              </a:rPr>
              <a:t>assembly &amp; QC2-3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4555645" y="2093079"/>
            <a:ext cx="790213" cy="287740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rgbClr val="FF0000"/>
                </a:solidFill>
              </a:rPr>
              <a:t>FEB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9" idx="2"/>
          </p:cNvCxnSpPr>
          <p:nvPr/>
        </p:nvCxnSpPr>
        <p:spPr bwMode="auto">
          <a:xfrm flipH="1">
            <a:off x="4923822" y="2380819"/>
            <a:ext cx="26930" cy="237168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8103124" y="3357151"/>
            <a:ext cx="0" cy="97332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6200000" flipV="1">
            <a:off x="5802922" y="5477129"/>
            <a:ext cx="1932817" cy="14595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7" idx="2"/>
          </p:cNvCxnSpPr>
          <p:nvPr/>
        </p:nvCxnSpPr>
        <p:spPr bwMode="auto">
          <a:xfrm flipH="1">
            <a:off x="1547664" y="2420888"/>
            <a:ext cx="1902876" cy="12009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>
            <a:stCxn id="8" idx="2"/>
          </p:cNvCxnSpPr>
          <p:nvPr/>
        </p:nvCxnSpPr>
        <p:spPr bwMode="auto">
          <a:xfrm flipH="1">
            <a:off x="1137208" y="1886015"/>
            <a:ext cx="532595" cy="147113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>
            <a:stCxn id="8" idx="2"/>
          </p:cNvCxnSpPr>
          <p:nvPr/>
        </p:nvCxnSpPr>
        <p:spPr bwMode="auto">
          <a:xfrm flipH="1">
            <a:off x="1317680" y="1886015"/>
            <a:ext cx="352123" cy="173583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4392366" y="5484027"/>
            <a:ext cx="953492" cy="8660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 flipV="1">
            <a:off x="1309659" y="3613827"/>
            <a:ext cx="3082707" cy="2736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228601" y="6319213"/>
            <a:ext cx="1227406" cy="276995"/>
          </a:xfrm>
          <a:prstGeom prst="rect">
            <a:avLst/>
          </a:prstGeom>
          <a:solidFill>
            <a:srgbClr val="FFFFFF"/>
          </a:solidFill>
          <a:ln w="127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 smtClean="0">
                <a:solidFill>
                  <a:srgbClr val="FF0000"/>
                </a:solidFill>
              </a:rPr>
              <a:t>Mechanics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261554" y="6232852"/>
            <a:ext cx="1514045" cy="477432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>
                <a:solidFill>
                  <a:srgbClr val="0000FF"/>
                </a:solidFill>
              </a:rPr>
              <a:t>RE4 Install. &amp; Comm., QC5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1018576" y="3621847"/>
            <a:ext cx="295094" cy="26813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1317572" y="3613843"/>
            <a:ext cx="1337144" cy="297167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1825589" y="6388221"/>
            <a:ext cx="1658256" cy="287740"/>
          </a:xfrm>
          <a:prstGeom prst="rect">
            <a:avLst/>
          </a:prstGeom>
          <a:solidFill>
            <a:srgbClr val="FFFFFF"/>
          </a:solidFill>
          <a:ln w="12700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square" lIns="91437" tIns="45718" rIns="91437" bIns="45718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200" b="1" dirty="0">
                <a:solidFill>
                  <a:srgbClr val="0000FF"/>
                </a:solidFill>
              </a:rPr>
              <a:t>RE4 QC4</a:t>
            </a: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501" t="22749" r="12500" b="11501"/>
          <a:stretch>
            <a:fillRect/>
          </a:stretch>
        </p:blipFill>
        <p:spPr bwMode="auto">
          <a:xfrm>
            <a:off x="2759646" y="1206940"/>
            <a:ext cx="1404534" cy="888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 descr="Schermata 2017-11-28 alle 10.08.26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616" y="2037117"/>
            <a:ext cx="1040876" cy="1138458"/>
          </a:xfrm>
          <a:prstGeom prst="rect">
            <a:avLst/>
          </a:prstGeom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0586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4220" y="-171400"/>
            <a:ext cx="8042276" cy="1008112"/>
          </a:xfrm>
        </p:spPr>
        <p:txBody>
          <a:bodyPr/>
          <a:lstStyle/>
          <a:p>
            <a:r>
              <a:rPr lang="en-US" sz="3400" dirty="0" smtClean="0"/>
              <a:t>CMS RPC mass production </a:t>
            </a:r>
            <a:endParaRPr lang="en-US" sz="3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109</a:t>
            </a:fld>
            <a:endParaRPr lang="en-US"/>
          </a:p>
        </p:txBody>
      </p:sp>
      <p:grpSp>
        <p:nvGrpSpPr>
          <p:cNvPr id="5" name="Group 2"/>
          <p:cNvGrpSpPr>
            <a:grpSpLocks noChangeAspect="1"/>
          </p:cNvGrpSpPr>
          <p:nvPr/>
        </p:nvGrpSpPr>
        <p:grpSpPr bwMode="auto">
          <a:xfrm>
            <a:off x="5220072" y="1052736"/>
            <a:ext cx="3588472" cy="3258498"/>
            <a:chOff x="1021" y="342"/>
            <a:chExt cx="3719" cy="3448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/>
          </p:nvSpPr>
          <p:spPr bwMode="auto">
            <a:xfrm>
              <a:off x="1021" y="342"/>
              <a:ext cx="3719" cy="3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8" name="_s10244"/>
            <p:cNvSpPr>
              <a:spLocks noChangeArrowheads="1"/>
            </p:cNvSpPr>
            <p:nvPr/>
          </p:nvSpPr>
          <p:spPr bwMode="auto">
            <a:xfrm flipV="1">
              <a:off x="2471" y="647"/>
              <a:ext cx="819" cy="709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accent2"/>
              </a:solidFill>
              <a:miter lim="800000"/>
              <a:headEnd/>
              <a:tailEnd/>
            </a:ln>
            <a:effectLst>
              <a:outerShdw blurRad="63500" dist="141990" dir="1593903" algn="ctr" rotWithShape="0">
                <a:schemeClr val="accent2">
                  <a:alpha val="74998"/>
                </a:schemeClr>
              </a:outerShdw>
            </a:effectLst>
          </p:spPr>
          <p:txBody>
            <a:bodyPr rot="10800000" wrap="none" anchor="ctr"/>
            <a:lstStyle/>
            <a:p>
              <a:pPr algn="ctr">
                <a:lnSpc>
                  <a:spcPct val="95000"/>
                </a:lnSpc>
              </a:pPr>
              <a:endParaRPr lang="en-US" sz="1200" b="1" dirty="0">
                <a:latin typeface="Times New Roman" charset="0"/>
              </a:endParaRPr>
            </a:p>
            <a:p>
              <a:pPr algn="ctr">
                <a:lnSpc>
                  <a:spcPct val="95000"/>
                </a:lnSpc>
              </a:pPr>
              <a:r>
                <a:rPr lang="en-US" sz="1200" b="1" dirty="0" smtClean="0">
                  <a:latin typeface="Times New Roman" charset="0"/>
                </a:rPr>
                <a:t>QC4:</a:t>
              </a:r>
              <a:endParaRPr lang="en-US" sz="1200" b="1" dirty="0">
                <a:latin typeface="Times New Roman" charset="0"/>
              </a:endParaRPr>
            </a:p>
            <a:p>
              <a:pPr algn="ctr"/>
              <a:r>
                <a:rPr lang="en-US" sz="1200" b="1" dirty="0" smtClean="0">
                  <a:latin typeface="Times New Roman" charset="0"/>
                </a:rPr>
                <a:t>Final</a:t>
              </a:r>
              <a:endParaRPr lang="en-US" sz="1200" b="1" dirty="0">
                <a:latin typeface="Times New Roman" charset="0"/>
              </a:endParaRPr>
            </a:p>
          </p:txBody>
        </p:sp>
        <p:sp>
          <p:nvSpPr>
            <p:cNvPr id="9" name="_s10245"/>
            <p:cNvSpPr>
              <a:spLocks noChangeArrowheads="1"/>
            </p:cNvSpPr>
            <p:nvPr/>
          </p:nvSpPr>
          <p:spPr bwMode="auto">
            <a:xfrm flipV="1">
              <a:off x="2061" y="1356"/>
              <a:ext cx="1639" cy="71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hlink"/>
              </a:solidFill>
              <a:miter lim="800000"/>
              <a:headEnd/>
              <a:tailEnd/>
            </a:ln>
            <a:effectLst>
              <a:outerShdw blurRad="63500" dist="141990" dir="1593903" algn="ctr" rotWithShape="0">
                <a:schemeClr val="hlink">
                  <a:alpha val="74998"/>
                </a:schemeClr>
              </a:outerShdw>
            </a:effectLst>
          </p:spPr>
          <p:txBody>
            <a:bodyPr rot="10800000" wrap="none" anchor="ctr"/>
            <a:lstStyle/>
            <a:p>
              <a:pPr algn="ctr"/>
              <a:r>
                <a:rPr lang="en-US" sz="1200" b="1" dirty="0" smtClean="0">
                  <a:latin typeface="Times New Roman" charset="0"/>
                </a:rPr>
                <a:t>QC3: Chamber</a:t>
              </a:r>
              <a:endParaRPr lang="en-US" sz="1200" b="1" dirty="0">
                <a:latin typeface="Times New Roman" charset="0"/>
              </a:endParaRPr>
            </a:p>
          </p:txBody>
        </p:sp>
        <p:sp>
          <p:nvSpPr>
            <p:cNvPr id="10" name="_s10246"/>
            <p:cNvSpPr>
              <a:spLocks noChangeArrowheads="1"/>
            </p:cNvSpPr>
            <p:nvPr/>
          </p:nvSpPr>
          <p:spPr bwMode="auto">
            <a:xfrm flipV="1">
              <a:off x="1652" y="2066"/>
              <a:ext cx="2457" cy="709"/>
            </a:xfrm>
            <a:custGeom>
              <a:avLst/>
              <a:gdLst>
                <a:gd name="G0" fmla="+- 3600 0 0"/>
                <a:gd name="G1" fmla="+- 21600 0 3600"/>
                <a:gd name="G2" fmla="*/ 3600 1 2"/>
                <a:gd name="G3" fmla="+- 21600 0 G2"/>
                <a:gd name="G4" fmla="+/ 3600 21600 2"/>
                <a:gd name="G5" fmla="+/ G1 0 2"/>
                <a:gd name="G6" fmla="*/ 21600 21600 3600"/>
                <a:gd name="G7" fmla="*/ G6 1 2"/>
                <a:gd name="G8" fmla="+- 21600 0 G7"/>
                <a:gd name="G9" fmla="*/ 21600 1 2"/>
                <a:gd name="G10" fmla="+- 3600 0 G9"/>
                <a:gd name="G11" fmla="?: G10 G8 0"/>
                <a:gd name="G12" fmla="?: G10 G7 21600"/>
                <a:gd name="T0" fmla="*/ 19800 w 21600"/>
                <a:gd name="T1" fmla="*/ 10800 h 21600"/>
                <a:gd name="T2" fmla="*/ 10800 w 21600"/>
                <a:gd name="T3" fmla="*/ 21600 h 21600"/>
                <a:gd name="T4" fmla="*/ 1800 w 21600"/>
                <a:gd name="T5" fmla="*/ 10800 h 21600"/>
                <a:gd name="T6" fmla="*/ 10800 w 21600"/>
                <a:gd name="T7" fmla="*/ 0 h 21600"/>
                <a:gd name="T8" fmla="*/ 3600 w 21600"/>
                <a:gd name="T9" fmla="*/ 3600 h 21600"/>
                <a:gd name="T10" fmla="*/ 18000 w 21600"/>
                <a:gd name="T11" fmla="*/ 18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folHlink"/>
              </a:solidFill>
              <a:miter lim="800000"/>
              <a:headEnd/>
              <a:tailEnd/>
            </a:ln>
            <a:effectLst>
              <a:outerShdw blurRad="63500" dist="141990" dir="1593903" algn="ctr" rotWithShape="0">
                <a:schemeClr val="folHlink">
                  <a:alpha val="74998"/>
                </a:schemeClr>
              </a:outerShdw>
            </a:effectLst>
          </p:spPr>
          <p:txBody>
            <a:bodyPr rot="10800000" wrap="none" anchor="ctr"/>
            <a:lstStyle/>
            <a:p>
              <a:pPr algn="ctr"/>
              <a:r>
                <a:rPr lang="en-US" sz="1200" b="1" dirty="0" smtClean="0">
                  <a:latin typeface="Times New Roman" charset="0"/>
                </a:rPr>
                <a:t>QC2: Single/Double </a:t>
              </a:r>
              <a:r>
                <a:rPr lang="en-US" sz="1200" b="1" dirty="0">
                  <a:latin typeface="Times New Roman" charset="0"/>
                </a:rPr>
                <a:t>gaps</a:t>
              </a:r>
            </a:p>
          </p:txBody>
        </p:sp>
        <p:sp>
          <p:nvSpPr>
            <p:cNvPr id="11" name="_s10247"/>
            <p:cNvSpPr>
              <a:spLocks noChangeArrowheads="1"/>
            </p:cNvSpPr>
            <p:nvPr/>
          </p:nvSpPr>
          <p:spPr bwMode="auto">
            <a:xfrm flipV="1">
              <a:off x="1242" y="2775"/>
              <a:ext cx="3277" cy="710"/>
            </a:xfrm>
            <a:custGeom>
              <a:avLst/>
              <a:gdLst>
                <a:gd name="G0" fmla="+- 2700 0 0"/>
                <a:gd name="G1" fmla="+- 21600 0 2700"/>
                <a:gd name="G2" fmla="*/ 2700 1 2"/>
                <a:gd name="G3" fmla="+- 21600 0 G2"/>
                <a:gd name="G4" fmla="+/ 2700 21600 2"/>
                <a:gd name="G5" fmla="+/ G1 0 2"/>
                <a:gd name="G6" fmla="*/ 21600 21600 2700"/>
                <a:gd name="G7" fmla="*/ G6 1 2"/>
                <a:gd name="G8" fmla="+- 21600 0 G7"/>
                <a:gd name="G9" fmla="*/ 21600 1 2"/>
                <a:gd name="G10" fmla="+- 2700 0 G9"/>
                <a:gd name="G11" fmla="?: G10 G8 0"/>
                <a:gd name="G12" fmla="?: G10 G7 21600"/>
                <a:gd name="T0" fmla="*/ 20250 w 21600"/>
                <a:gd name="T1" fmla="*/ 10800 h 21600"/>
                <a:gd name="T2" fmla="*/ 10800 w 21600"/>
                <a:gd name="T3" fmla="*/ 21600 h 21600"/>
                <a:gd name="T4" fmla="*/ 1350 w 21600"/>
                <a:gd name="T5" fmla="*/ 10800 h 21600"/>
                <a:gd name="T6" fmla="*/ 10800 w 21600"/>
                <a:gd name="T7" fmla="*/ 0 h 21600"/>
                <a:gd name="T8" fmla="*/ 3150 w 21600"/>
                <a:gd name="T9" fmla="*/ 3150 h 21600"/>
                <a:gd name="T10" fmla="*/ 18450 w 21600"/>
                <a:gd name="T11" fmla="*/ 184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solidFill>
                <a:schemeClr val="bg2"/>
              </a:solidFill>
              <a:miter lim="800000"/>
              <a:headEnd/>
              <a:tailEnd/>
            </a:ln>
            <a:effectLst>
              <a:outerShdw blurRad="63500" dist="141990" dir="1593903" algn="ctr" rotWithShape="0">
                <a:schemeClr val="bg2">
                  <a:alpha val="74998"/>
                </a:schemeClr>
              </a:outerShdw>
            </a:effectLst>
          </p:spPr>
          <p:txBody>
            <a:bodyPr rot="10800000" wrap="none" anchor="ctr"/>
            <a:lstStyle/>
            <a:p>
              <a:pPr algn="ctr"/>
              <a:r>
                <a:rPr lang="en-US" sz="1200" b="1" dirty="0" smtClean="0">
                  <a:latin typeface="Times New Roman" charset="0"/>
                </a:rPr>
                <a:t>QC1: </a:t>
              </a:r>
              <a:r>
                <a:rPr lang="en-US" sz="1200" b="1" dirty="0">
                  <a:latin typeface="Times New Roman" charset="0"/>
                </a:rPr>
                <a:t>Bakelite and components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23528" y="5766359"/>
            <a:ext cx="4824536" cy="83099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  <a:prstDash val="solid"/>
          </a:ln>
        </p:spPr>
        <p:txBody>
          <a:bodyPr wrap="square" lIns="91437" tIns="45718" rIns="91437" bIns="45718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HPL production test: </a:t>
            </a:r>
            <a:r>
              <a:rPr lang="en-US" sz="1600" dirty="0" smtClean="0">
                <a:latin typeface="Times New Roman"/>
                <a:cs typeface="Times New Roman"/>
              </a:rPr>
              <a:t>surface </a:t>
            </a:r>
            <a:r>
              <a:rPr lang="en-US" sz="1600" dirty="0">
                <a:latin typeface="Times New Roman"/>
                <a:cs typeface="Times New Roman"/>
              </a:rPr>
              <a:t>inspection, </a:t>
            </a:r>
            <a:r>
              <a:rPr lang="en-US" sz="1600" dirty="0" smtClean="0">
                <a:latin typeface="Times New Roman"/>
                <a:cs typeface="Times New Roman"/>
              </a:rPr>
              <a:t>HPL resistivity</a:t>
            </a:r>
            <a:endParaRPr lang="en-US" sz="1600" dirty="0" smtClean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0" lvl="1"/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FEB test: </a:t>
            </a:r>
            <a:r>
              <a:rPr lang="x-none" altLang="en-US" sz="1600" dirty="0">
                <a:latin typeface="Times New Roman"/>
                <a:cs typeface="Times New Roman"/>
              </a:rPr>
              <a:t>PCB electrical </a:t>
            </a:r>
            <a:r>
              <a:rPr lang="x-none" altLang="en-US" sz="1600" dirty="0" smtClean="0">
                <a:latin typeface="Times New Roman"/>
                <a:cs typeface="Times New Roman"/>
              </a:rPr>
              <a:t>integrity, </a:t>
            </a:r>
            <a:r>
              <a:rPr lang="x-none" altLang="en-US" sz="1600" dirty="0">
                <a:latin typeface="Times New Roman"/>
                <a:cs typeface="Times New Roman"/>
              </a:rPr>
              <a:t>FEB </a:t>
            </a:r>
            <a:r>
              <a:rPr lang="x-none" altLang="en-US" sz="1600" dirty="0" smtClean="0">
                <a:latin typeface="Times New Roman"/>
                <a:cs typeface="Times New Roman"/>
              </a:rPr>
              <a:t>calibration, </a:t>
            </a:r>
            <a:r>
              <a:rPr lang="x-none" altLang="en-US" sz="1600" dirty="0">
                <a:latin typeface="Times New Roman"/>
                <a:cs typeface="Times New Roman"/>
              </a:rPr>
              <a:t>FEB +</a:t>
            </a:r>
            <a:r>
              <a:rPr lang="x-none" altLang="en-US" sz="1600" dirty="0" smtClean="0">
                <a:latin typeface="Times New Roman"/>
                <a:cs typeface="Times New Roman"/>
              </a:rPr>
              <a:t>PCB calibration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3528" y="4830255"/>
            <a:ext cx="4824536" cy="8309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37" tIns="45718" rIns="91437" bIns="45718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Gaps and Double production test</a:t>
            </a:r>
            <a:endParaRPr lang="en-US" sz="16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85738" indent="-285738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Visual inspection, gas tightness and spacer test</a:t>
            </a:r>
          </a:p>
          <a:p>
            <a:pPr marL="285738" indent="-285738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Electrical and dark current, resistivity measurement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3528" y="3606119"/>
            <a:ext cx="4824536" cy="107721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37" tIns="45718" rIns="91437" bIns="45718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Chamber 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Assembly and tests 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Visual </a:t>
            </a:r>
            <a:r>
              <a:rPr lang="en-US" sz="1600" dirty="0">
                <a:latin typeface="Times New Roman"/>
                <a:cs typeface="Times New Roman"/>
              </a:rPr>
              <a:t>i</a:t>
            </a:r>
            <a:r>
              <a:rPr lang="en-US" sz="1600" dirty="0" smtClean="0">
                <a:latin typeface="Times New Roman"/>
                <a:cs typeface="Times New Roman"/>
              </a:rPr>
              <a:t>nspection, gas tightness, dark </a:t>
            </a:r>
            <a:r>
              <a:rPr lang="en-US" sz="1600" dirty="0">
                <a:latin typeface="Times New Roman"/>
                <a:cs typeface="Times New Roman"/>
              </a:rPr>
              <a:t>current test, </a:t>
            </a:r>
            <a:r>
              <a:rPr lang="en-US" sz="1600" dirty="0" smtClean="0">
                <a:latin typeface="Times New Roman"/>
                <a:cs typeface="Times New Roman"/>
              </a:rPr>
              <a:t>connectivity </a:t>
            </a:r>
            <a:r>
              <a:rPr lang="en-US" sz="1600" dirty="0">
                <a:latin typeface="Times New Roman"/>
                <a:cs typeface="Times New Roman"/>
              </a:rPr>
              <a:t>test</a:t>
            </a:r>
            <a:endParaRPr lang="en-US" sz="1600" dirty="0" smtClean="0">
              <a:latin typeface="Times New Roman"/>
              <a:cs typeface="Times New Roman"/>
            </a:endParaRPr>
          </a:p>
          <a:p>
            <a:pPr marL="285738" indent="-285738">
              <a:buFont typeface="Arial"/>
              <a:buChar char="•"/>
            </a:pPr>
            <a:r>
              <a:rPr lang="en-US" sz="1600" dirty="0">
                <a:latin typeface="Times New Roman"/>
                <a:cs typeface="Times New Roman"/>
              </a:rPr>
              <a:t>P</a:t>
            </a:r>
            <a:r>
              <a:rPr lang="en-US" sz="1600" dirty="0" smtClean="0">
                <a:latin typeface="Times New Roman"/>
                <a:cs typeface="Times New Roman"/>
              </a:rPr>
              <a:t>erformance study with cosmic muons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23528" y="2598007"/>
            <a:ext cx="4824536" cy="8309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37" tIns="45718" rIns="91437" bIns="45718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F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inal </a:t>
            </a:r>
            <a:r>
              <a:rPr lang="en-US" sz="1600" dirty="0">
                <a:solidFill>
                  <a:srgbClr val="FF0000"/>
                </a:solidFill>
                <a:latin typeface="Times New Roman"/>
                <a:cs typeface="Times New Roman"/>
              </a:rPr>
              <a:t>chamber </a:t>
            </a:r>
            <a:r>
              <a:rPr lang="en-US" sz="16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tests: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Gas leak, connectivity, </a:t>
            </a:r>
            <a:r>
              <a:rPr lang="en-US" sz="1600" dirty="0">
                <a:latin typeface="Times New Roman"/>
                <a:cs typeface="Times New Roman"/>
              </a:rPr>
              <a:t>dark current tests 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Times New Roman"/>
                <a:cs typeface="Times New Roman"/>
              </a:rPr>
              <a:t>Long term detector stability test</a:t>
            </a:r>
          </a:p>
        </p:txBody>
      </p:sp>
      <p:sp>
        <p:nvSpPr>
          <p:cNvPr id="25" name="Right Arrow 24"/>
          <p:cNvSpPr/>
          <p:nvPr/>
        </p:nvSpPr>
        <p:spPr>
          <a:xfrm rot="16200000">
            <a:off x="-1088406" y="4318934"/>
            <a:ext cx="2450267" cy="304558"/>
          </a:xfrm>
          <a:prstGeom prst="right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7" tIns="45718" rIns="91437" bIns="45718" rtlCol="0" anchor="ctr"/>
          <a:lstStyle/>
          <a:p>
            <a:pPr algn="ctr"/>
            <a:endParaRPr lang="en-US" sz="1600" dirty="0" smtClean="0"/>
          </a:p>
        </p:txBody>
      </p:sp>
      <p:pic>
        <p:nvPicPr>
          <p:cNvPr id="30" name="Picture 6" descr="Senza nom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003" y="4437112"/>
            <a:ext cx="4083997" cy="188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51520" y="1340768"/>
            <a:ext cx="53661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 smtClean="0">
                <a:solidFill>
                  <a:srgbClr val="FF0906"/>
                </a:solidFill>
                <a:cs typeface="Times New Roman"/>
              </a:rPr>
              <a:t>Key point: well defined Quality </a:t>
            </a:r>
            <a:r>
              <a:rPr lang="en-US" sz="2200" dirty="0">
                <a:solidFill>
                  <a:srgbClr val="FF0906"/>
                </a:solidFill>
                <a:cs typeface="Times New Roman"/>
              </a:rPr>
              <a:t>C</a:t>
            </a:r>
            <a:r>
              <a:rPr lang="en-US" sz="2200" dirty="0" smtClean="0">
                <a:solidFill>
                  <a:srgbClr val="FF0906"/>
                </a:solidFill>
                <a:cs typeface="Times New Roman"/>
              </a:rPr>
              <a:t>ontrol </a:t>
            </a:r>
            <a:r>
              <a:rPr lang="en-US" sz="2200" dirty="0">
                <a:solidFill>
                  <a:srgbClr val="FF0906"/>
                </a:solidFill>
                <a:cs typeface="Times New Roman"/>
              </a:rPr>
              <a:t>and </a:t>
            </a:r>
            <a:r>
              <a:rPr lang="en-US" sz="2200" dirty="0" smtClean="0">
                <a:solidFill>
                  <a:srgbClr val="FF0906"/>
                </a:solidFill>
                <a:cs typeface="Times New Roman"/>
              </a:rPr>
              <a:t>Acceptance </a:t>
            </a:r>
            <a:r>
              <a:rPr lang="en-US" sz="2200" dirty="0">
                <a:solidFill>
                  <a:srgbClr val="FF0906"/>
                </a:solidFill>
                <a:cs typeface="Times New Roman"/>
              </a:rPr>
              <a:t>C</a:t>
            </a:r>
            <a:r>
              <a:rPr lang="en-US" sz="2200" dirty="0" smtClean="0">
                <a:solidFill>
                  <a:srgbClr val="FF0906"/>
                </a:solidFill>
                <a:cs typeface="Times New Roman"/>
              </a:rPr>
              <a:t>riteria</a:t>
            </a:r>
            <a:endParaRPr lang="en-US" sz="2200" dirty="0">
              <a:solidFill>
                <a:srgbClr val="FF0906"/>
              </a:solidFill>
              <a:cs typeface="Times New Roman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7287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Secondary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76456" y="6440922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11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4" name="Rectangle 3"/>
          <p:cNvSpPr/>
          <p:nvPr/>
        </p:nvSpPr>
        <p:spPr>
          <a:xfrm>
            <a:off x="179512" y="1340768"/>
            <a:ext cx="878497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Quite </a:t>
            </a:r>
            <a:r>
              <a:rPr lang="en-US" sz="2200" dirty="0">
                <a:solidFill>
                  <a:prstClr val="black"/>
                </a:solidFill>
                <a:cs typeface="Times New Roman"/>
              </a:rPr>
              <a:t>often </a:t>
            </a:r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the extracted electrons have kinetic </a:t>
            </a:r>
            <a:r>
              <a:rPr lang="en-US" sz="2200" dirty="0">
                <a:solidFill>
                  <a:prstClr val="black"/>
                </a:solidFill>
                <a:cs typeface="Times New Roman"/>
              </a:rPr>
              <a:t>energy </a:t>
            </a:r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enough </a:t>
            </a:r>
            <a:r>
              <a:rPr lang="en-US" sz="2200" dirty="0">
                <a:solidFill>
                  <a:prstClr val="black"/>
                </a:solidFill>
                <a:cs typeface="Times New Roman"/>
              </a:rPr>
              <a:t>to generate </a:t>
            </a:r>
            <a:r>
              <a:rPr lang="en-US" sz="2200" dirty="0">
                <a:solidFill>
                  <a:srgbClr val="0033CC"/>
                </a:solidFill>
                <a:cs typeface="Times New Roman"/>
              </a:rPr>
              <a:t>secondary </a:t>
            </a:r>
            <a:r>
              <a:rPr lang="en-US" sz="2200" dirty="0" smtClean="0">
                <a:solidFill>
                  <a:srgbClr val="0033CC"/>
                </a:solidFill>
                <a:cs typeface="Times New Roman"/>
              </a:rPr>
              <a:t>ionization: they are usually called </a:t>
            </a:r>
            <a:r>
              <a:rPr lang="el-GR" sz="2200" dirty="0" smtClean="0">
                <a:solidFill>
                  <a:srgbClr val="0033CC"/>
                </a:solidFill>
                <a:cs typeface="Times New Roman"/>
              </a:rPr>
              <a:t>δ</a:t>
            </a:r>
            <a:r>
              <a:rPr lang="it-IT" sz="2200" dirty="0" err="1" smtClean="0">
                <a:solidFill>
                  <a:srgbClr val="0033CC"/>
                </a:solidFill>
                <a:cs typeface="Times New Roman"/>
              </a:rPr>
              <a:t>-rays</a:t>
            </a:r>
            <a:r>
              <a:rPr lang="it-IT" sz="2200" dirty="0" smtClean="0">
                <a:solidFill>
                  <a:srgbClr val="0033CC"/>
                </a:solidFill>
                <a:cs typeface="Times New Roman"/>
              </a:rPr>
              <a:t>.</a:t>
            </a:r>
            <a:r>
              <a:rPr lang="en-US" sz="2200" dirty="0" smtClean="0">
                <a:solidFill>
                  <a:srgbClr val="0033CC"/>
                </a:solidFill>
                <a:cs typeface="Times New Roman"/>
              </a:rPr>
              <a:t> </a:t>
            </a:r>
            <a:r>
              <a:rPr lang="en-US" sz="2200" dirty="0" smtClean="0">
                <a:solidFill>
                  <a:srgbClr val="002060"/>
                </a:solidFill>
                <a:cs typeface="Times New Roman"/>
              </a:rPr>
              <a:t>Other ion-electron pairs are produced close to the track.</a:t>
            </a:r>
            <a:endParaRPr lang="en-US" sz="2200" dirty="0">
              <a:solidFill>
                <a:srgbClr val="002060"/>
              </a:solidFill>
              <a:cs typeface="Times New Roman"/>
            </a:endParaRPr>
          </a:p>
        </p:txBody>
      </p:sp>
      <p:sp>
        <p:nvSpPr>
          <p:cNvPr id="15" name="Rectangle 4"/>
          <p:cNvSpPr/>
          <p:nvPr/>
        </p:nvSpPr>
        <p:spPr>
          <a:xfrm>
            <a:off x="2639545" y="3218493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6" name="Text Box 116"/>
          <p:cNvSpPr txBox="1">
            <a:spLocks noChangeArrowheads="1"/>
          </p:cNvSpPr>
          <p:nvPr/>
        </p:nvSpPr>
        <p:spPr bwMode="auto">
          <a:xfrm>
            <a:off x="2123728" y="4077072"/>
            <a:ext cx="6552728" cy="1785104"/>
          </a:xfrm>
          <a:prstGeom prst="rect">
            <a:avLst/>
          </a:prstGeom>
          <a:noFill/>
          <a:ln>
            <a:solidFill>
              <a:srgbClr val="5B9BD5"/>
            </a:solidFill>
          </a:ln>
          <a:effectLst>
            <a:outerShdw blurRad="63500" dist="107763" dir="13500000" algn="ctr" rotWithShape="0">
              <a:schemeClr val="bg2">
                <a:alpha val="50000"/>
              </a:schemeClr>
            </a:outerShdw>
          </a:effectLst>
          <a:extLst/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en" sz="2000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- D</a:t>
            </a:r>
            <a:r>
              <a:rPr lang="en" sz="2000" dirty="0" smtClean="0">
                <a:solidFill>
                  <a:prstClr val="black"/>
                </a:solidFill>
              </a:rPr>
              <a:t>E</a:t>
            </a:r>
            <a:r>
              <a:rPr lang="en" sz="2000" dirty="0">
                <a:solidFill>
                  <a:prstClr val="black"/>
                </a:solidFill>
              </a:rPr>
              <a:t>: total energy </a:t>
            </a:r>
            <a:r>
              <a:rPr lang="en" sz="2000" dirty="0" smtClean="0">
                <a:solidFill>
                  <a:prstClr val="black"/>
                </a:solidFill>
              </a:rPr>
              <a:t>loss</a:t>
            </a:r>
          </a:p>
          <a:p>
            <a:pPr algn="just">
              <a:lnSpc>
                <a:spcPct val="110000"/>
              </a:lnSpc>
              <a:defRPr/>
            </a:pPr>
            <a:r>
              <a:rPr lang="en" sz="2000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- </a:t>
            </a:r>
            <a:r>
              <a:rPr lang="en" sz="2000" dirty="0" smtClean="0">
                <a:solidFill>
                  <a:prstClr val="black"/>
                </a:solidFill>
              </a:rPr>
              <a:t>W</a:t>
            </a:r>
            <a:r>
              <a:rPr lang="en" sz="2000" baseline="-25000" dirty="0" smtClean="0">
                <a:solidFill>
                  <a:prstClr val="black"/>
                </a:solidFill>
              </a:rPr>
              <a:t>i</a:t>
            </a:r>
            <a:r>
              <a:rPr lang="en" sz="2000" dirty="0">
                <a:solidFill>
                  <a:prstClr val="black"/>
                </a:solidFill>
              </a:rPr>
              <a:t>: </a:t>
            </a:r>
            <a:r>
              <a:rPr lang="en" sz="2000" dirty="0" smtClean="0">
                <a:solidFill>
                  <a:prstClr val="black"/>
                </a:solidFill>
              </a:rPr>
              <a:t>energy </a:t>
            </a:r>
            <a:r>
              <a:rPr lang="en" sz="2000" dirty="0">
                <a:solidFill>
                  <a:prstClr val="black"/>
                </a:solidFill>
              </a:rPr>
              <a:t>needed to create </a:t>
            </a:r>
            <a:r>
              <a:rPr lang="en" sz="2000" dirty="0" smtClean="0">
                <a:solidFill>
                  <a:prstClr val="black"/>
                </a:solidFill>
              </a:rPr>
              <a:t>one ion/electron </a:t>
            </a:r>
            <a:r>
              <a:rPr lang="en" sz="2000" dirty="0">
                <a:solidFill>
                  <a:prstClr val="black"/>
                </a:solidFill>
              </a:rPr>
              <a:t>pair </a:t>
            </a:r>
            <a:r>
              <a:rPr lang="en" sz="2000" b="1" dirty="0">
                <a:solidFill>
                  <a:prstClr val="black"/>
                </a:solidFill>
              </a:rPr>
              <a:t>(tipicallly </a:t>
            </a:r>
            <a:r>
              <a:rPr lang="en" sz="2000" b="1" dirty="0" smtClean="0">
                <a:solidFill>
                  <a:prstClr val="black"/>
                </a:solidFill>
              </a:rPr>
              <a:t>few tens of eV, depending on the gas)</a:t>
            </a:r>
          </a:p>
          <a:p>
            <a:pPr algn="just">
              <a:lnSpc>
                <a:spcPct val="110000"/>
              </a:lnSpc>
              <a:defRPr/>
            </a:pPr>
            <a:r>
              <a:rPr lang="en" sz="2000" dirty="0" smtClean="0">
                <a:solidFill>
                  <a:prstClr val="black"/>
                </a:solidFill>
                <a:latin typeface="Symbol" charset="2"/>
                <a:cs typeface="Symbol" charset="2"/>
              </a:rPr>
              <a:t>- </a:t>
            </a:r>
            <a:r>
              <a:rPr lang="en" sz="2000" dirty="0" smtClean="0">
                <a:solidFill>
                  <a:prstClr val="black"/>
                </a:solidFill>
              </a:rPr>
              <a:t>n</a:t>
            </a:r>
            <a:r>
              <a:rPr lang="en" sz="2000" baseline="-25000" dirty="0" smtClean="0">
                <a:solidFill>
                  <a:prstClr val="black"/>
                </a:solidFill>
              </a:rPr>
              <a:t>T</a:t>
            </a:r>
            <a:r>
              <a:rPr lang="en" sz="2000" dirty="0" smtClean="0">
                <a:solidFill>
                  <a:prstClr val="black"/>
                </a:solidFill>
              </a:rPr>
              <a:t>: total number of ion/electron pairs generated </a:t>
            </a:r>
            <a:r>
              <a:rPr lang="en" sz="2000" b="1" dirty="0" smtClean="0">
                <a:solidFill>
                  <a:prstClr val="black"/>
                </a:solidFill>
              </a:rPr>
              <a:t>(tipically 100 pairs/cm)</a:t>
            </a:r>
          </a:p>
        </p:txBody>
      </p:sp>
      <p:graphicFrame>
        <p:nvGraphicFramePr>
          <p:cNvPr id="17" name="Object 1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36249323"/>
              </p:ext>
            </p:extLst>
          </p:nvPr>
        </p:nvGraphicFramePr>
        <p:xfrm>
          <a:off x="323528" y="4293096"/>
          <a:ext cx="1493672" cy="1151781"/>
        </p:xfrm>
        <a:graphic>
          <a:graphicData uri="http://schemas.openxmlformats.org/presentationml/2006/ole">
            <p:oleObj spid="_x0000_s1026" name="Equation" r:id="rId5" imgW="548280" imgH="420480" progId="">
              <p:embed/>
            </p:oleObj>
          </a:graphicData>
        </a:graphic>
      </p:graphicFrame>
      <p:pic>
        <p:nvPicPr>
          <p:cNvPr id="18" name="Picture 9" descr="Schermata 2018-03-22 alle 12.31.44.pn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71899"/>
          <a:stretch/>
        </p:blipFill>
        <p:spPr>
          <a:xfrm>
            <a:off x="35496" y="2472151"/>
            <a:ext cx="9108504" cy="1388897"/>
          </a:xfrm>
          <a:prstGeom prst="rect">
            <a:avLst/>
          </a:prstGeom>
        </p:spPr>
      </p:pic>
      <p:sp>
        <p:nvSpPr>
          <p:cNvPr id="19" name="Rectangle 8"/>
          <p:cNvSpPr/>
          <p:nvPr/>
        </p:nvSpPr>
        <p:spPr>
          <a:xfrm>
            <a:off x="251520" y="6021288"/>
            <a:ext cx="8352928" cy="707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200" dirty="0">
                <a:solidFill>
                  <a:prstClr val="black"/>
                </a:solidFill>
                <a:cs typeface="Times New Roman"/>
              </a:rPr>
              <a:t>The </a:t>
            </a:r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total </a:t>
            </a:r>
            <a:r>
              <a:rPr lang="en-US" sz="2200" dirty="0">
                <a:solidFill>
                  <a:prstClr val="black"/>
                </a:solidFill>
                <a:cs typeface="Times New Roman"/>
              </a:rPr>
              <a:t>number of </a:t>
            </a:r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electron/ion </a:t>
            </a:r>
            <a:r>
              <a:rPr lang="en-US" sz="2200" dirty="0">
                <a:solidFill>
                  <a:prstClr val="black"/>
                </a:solidFill>
                <a:cs typeface="Times New Roman"/>
              </a:rPr>
              <a:t>pairs created is proportional to the  </a:t>
            </a:r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total energy </a:t>
            </a:r>
            <a:r>
              <a:rPr lang="en-US" sz="2200" dirty="0">
                <a:solidFill>
                  <a:prstClr val="black"/>
                </a:solidFill>
                <a:cs typeface="Times New Roman"/>
              </a:rPr>
              <a:t>deposited </a:t>
            </a:r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in the gas.  Moreover: </a:t>
            </a:r>
            <a:r>
              <a:rPr lang="en-US" sz="2200" dirty="0" err="1" smtClean="0">
                <a:solidFill>
                  <a:prstClr val="black"/>
                </a:solidFill>
                <a:cs typeface="Times New Roman"/>
              </a:rPr>
              <a:t>n</a:t>
            </a:r>
            <a:r>
              <a:rPr lang="en-US" sz="2200" baseline="-25000" dirty="0" err="1" smtClean="0">
                <a:solidFill>
                  <a:prstClr val="black"/>
                </a:solidFill>
                <a:cs typeface="Times New Roman"/>
              </a:rPr>
              <a:t>T</a:t>
            </a:r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 = </a:t>
            </a:r>
            <a:r>
              <a:rPr lang="en-US" sz="2200" dirty="0" err="1" smtClean="0">
                <a:solidFill>
                  <a:prstClr val="black"/>
                </a:solidFill>
                <a:cs typeface="Times New Roman"/>
              </a:rPr>
              <a:t>n</a:t>
            </a:r>
            <a:r>
              <a:rPr lang="en-US" sz="2200" baseline="-25000" dirty="0" err="1" smtClean="0">
                <a:solidFill>
                  <a:prstClr val="black"/>
                </a:solidFill>
                <a:cs typeface="Times New Roman"/>
              </a:rPr>
              <a:t>P</a:t>
            </a:r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 + </a:t>
            </a:r>
            <a:r>
              <a:rPr lang="en-US" sz="2200" dirty="0" err="1" smtClean="0">
                <a:solidFill>
                  <a:prstClr val="black"/>
                </a:solidFill>
                <a:cs typeface="Times New Roman"/>
              </a:rPr>
              <a:t>n</a:t>
            </a:r>
            <a:r>
              <a:rPr lang="en-US" sz="2200" baseline="-25000" dirty="0" err="1" smtClean="0">
                <a:solidFill>
                  <a:prstClr val="black"/>
                </a:solidFill>
                <a:cs typeface="Times New Roman"/>
              </a:rPr>
              <a:t>S</a:t>
            </a:r>
            <a:r>
              <a:rPr lang="en-US" sz="2200" dirty="0" smtClean="0">
                <a:solidFill>
                  <a:prstClr val="black"/>
                </a:solidFill>
                <a:cs typeface="Times New Roman"/>
              </a:rPr>
              <a:t>.</a:t>
            </a:r>
            <a:endParaRPr lang="en-US" sz="2200" dirty="0">
              <a:solidFill>
                <a:prstClr val="black"/>
              </a:solidFill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9361040" cy="720080"/>
          </a:xfrm>
        </p:spPr>
        <p:txBody>
          <a:bodyPr>
            <a:normAutofit fontScale="90000"/>
          </a:bodyPr>
          <a:lstStyle/>
          <a:p>
            <a:r>
              <a:rPr lang="en-US" sz="3800" dirty="0" smtClean="0"/>
              <a:t>From production to installation and commissioning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110</a:t>
            </a:fld>
            <a:endParaRPr lang="en-US"/>
          </a:p>
        </p:txBody>
      </p:sp>
      <p:pic>
        <p:nvPicPr>
          <p:cNvPr id="4" name="Picture 4" descr="dscn02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0768"/>
            <a:ext cx="3024336" cy="25725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" descr="Image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899592" y="3861048"/>
            <a:ext cx="2160240" cy="2879322"/>
          </a:xfrm>
          <a:prstGeom prst="rect">
            <a:avLst/>
          </a:prstGeom>
          <a:effectLst>
            <a:outerShdw blurRad="127000" dist="38100" dir="2700000" rotWithShape="0">
              <a:srgbClr val="000000"/>
            </a:outerShdw>
          </a:effectLst>
        </p:spPr>
      </p:pic>
      <p:sp>
        <p:nvSpPr>
          <p:cNvPr id="16" name="object 6"/>
          <p:cNvSpPr/>
          <p:nvPr/>
        </p:nvSpPr>
        <p:spPr>
          <a:xfrm>
            <a:off x="179512" y="1340768"/>
            <a:ext cx="3168352" cy="237626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pic>
        <p:nvPicPr>
          <p:cNvPr id="17" name="Picture 4" descr="D:\SuMMaRy\DEC. installation\DSC0962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39952" y="4005064"/>
            <a:ext cx="3672407" cy="2710586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45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196" y="44624"/>
            <a:ext cx="8042276" cy="720080"/>
          </a:xfrm>
        </p:spPr>
        <p:txBody>
          <a:bodyPr/>
          <a:lstStyle/>
          <a:p>
            <a:r>
              <a:rPr lang="en-US" sz="3600" dirty="0" smtClean="0"/>
              <a:t>CMS RPC system performance @ LHC 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111</a:t>
            </a:fld>
            <a:endParaRPr lang="en-US"/>
          </a:p>
        </p:txBody>
      </p:sp>
      <p:pic>
        <p:nvPicPr>
          <p:cNvPr id="11" name="그림 55">
            <a:extLst>
              <a:ext uri="{FF2B5EF4-FFF2-40B4-BE49-F238E27FC236}">
                <a16:creationId xmlns:a16="http://schemas.microsoft.com/office/drawing/2014/main" xmlns="" id="{324A17CD-FF59-E54C-A1B9-8F243E600F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0581" y="24492446"/>
            <a:ext cx="6556479" cy="4711439"/>
          </a:xfrm>
          <a:prstGeom prst="rect">
            <a:avLst/>
          </a:prstGeom>
        </p:spPr>
      </p:pic>
      <p:pic>
        <p:nvPicPr>
          <p:cNvPr id="12" name="그림 57">
            <a:extLst>
              <a:ext uri="{FF2B5EF4-FFF2-40B4-BE49-F238E27FC236}">
                <a16:creationId xmlns:a16="http://schemas.microsoft.com/office/drawing/2014/main" xmlns="" id="{DE8AC555-09D7-D94E-BDEA-59B88BAAF9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1004" y="24492446"/>
            <a:ext cx="6556479" cy="4711439"/>
          </a:xfrm>
          <a:prstGeom prst="rect">
            <a:avLst/>
          </a:prstGeom>
        </p:spPr>
      </p:pic>
      <p:pic>
        <p:nvPicPr>
          <p:cNvPr id="13" name="그림 55">
            <a:extLst>
              <a:ext uri="{FF2B5EF4-FFF2-40B4-BE49-F238E27FC236}">
                <a16:creationId xmlns="" xmlns:a16="http://schemas.microsoft.com/office/drawing/2014/main" xmlns:lc="http://schemas.openxmlformats.org/drawingml/2006/lockedCanvas" id="{324A17CD-FF59-E54C-A1B9-8F243E600FB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717032"/>
            <a:ext cx="3256363" cy="234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6088559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0000"/>
                </a:solidFill>
                <a:cs typeface="Times New Roman"/>
              </a:rPr>
              <a:t>Although the complexity of the systems, CMS chambers have excellent performance after “already” 10 year of RUNNING</a:t>
            </a:r>
            <a:endParaRPr lang="en-US" sz="2000" b="1" dirty="0">
              <a:solidFill>
                <a:srgbClr val="FF0000"/>
              </a:solidFill>
              <a:cs typeface="Times New Roman"/>
            </a:endParaRPr>
          </a:p>
        </p:txBody>
      </p:sp>
      <p:pic>
        <p:nvPicPr>
          <p:cNvPr id="15" name="Shape 190"/>
          <p:cNvPicPr/>
          <p:nvPr/>
        </p:nvPicPr>
        <p:blipFill>
          <a:blip r:embed="rId4" cstate="print"/>
          <a:stretch/>
        </p:blipFill>
        <p:spPr>
          <a:xfrm>
            <a:off x="4860032" y="980728"/>
            <a:ext cx="3110868" cy="2376265"/>
          </a:xfrm>
          <a:prstGeom prst="rect">
            <a:avLst/>
          </a:prstGeom>
          <a:ln>
            <a:noFill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645024"/>
            <a:ext cx="3024336" cy="24056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301" y="1124744"/>
            <a:ext cx="4982760" cy="2600293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952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141"/>
          <p:cNvSpPr>
            <a:spLocks noChangeArrowheads="1"/>
          </p:cNvSpPr>
          <p:nvPr/>
        </p:nvSpPr>
        <p:spPr bwMode="auto">
          <a:xfrm>
            <a:off x="251520" y="1417712"/>
            <a:ext cx="8748464" cy="1477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90" tIns="45695" rIns="91390" bIns="45695" anchor="ctr">
            <a:spAutoFit/>
          </a:bodyPr>
          <a:lstStyle/>
          <a:p>
            <a:pPr algn="just"/>
            <a:r>
              <a:rPr lang="en-GB" dirty="0" smtClean="0"/>
              <a:t>CMS –RPC system has large </a:t>
            </a:r>
            <a:r>
              <a:rPr lang="en-GB" dirty="0"/>
              <a:t>detector volume  (</a:t>
            </a:r>
            <a:r>
              <a:rPr lang="en-GB" dirty="0">
                <a:cs typeface="Arial" charset="0"/>
              </a:rPr>
              <a:t>~</a:t>
            </a:r>
            <a:r>
              <a:rPr lang="en-GB" dirty="0" smtClean="0"/>
              <a:t>13 </a:t>
            </a:r>
            <a:r>
              <a:rPr lang="en-GB" dirty="0"/>
              <a:t>m</a:t>
            </a:r>
            <a:r>
              <a:rPr lang="en-GB" baseline="30000" dirty="0"/>
              <a:t>3 </a:t>
            </a:r>
            <a:r>
              <a:rPr lang="en-GB" dirty="0" smtClean="0"/>
              <a:t>CMS). </a:t>
            </a:r>
          </a:p>
          <a:p>
            <a:pPr algn="just"/>
            <a:r>
              <a:rPr lang="en-GB" dirty="0" smtClean="0"/>
              <a:t>To maintain stable detector performance @ LHC conditions the gas flow should be around 1300 l/h corresponding to 1 exchange/hour  </a:t>
            </a:r>
            <a:endParaRPr lang="en-GB" dirty="0"/>
          </a:p>
          <a:p>
            <a:pPr algn="just">
              <a:buFont typeface="Wingdings" charset="0"/>
              <a:buChar char="à"/>
            </a:pPr>
            <a:r>
              <a:rPr lang="en-GB" dirty="0" smtClean="0"/>
              <a:t>A closed</a:t>
            </a:r>
            <a:r>
              <a:rPr lang="en-GB" dirty="0"/>
              <a:t>-loop </a:t>
            </a:r>
            <a:r>
              <a:rPr lang="en-GB" dirty="0" smtClean="0"/>
              <a:t>gas circulation </a:t>
            </a:r>
            <a:r>
              <a:rPr lang="en-GB" dirty="0"/>
              <a:t>system </a:t>
            </a:r>
            <a:r>
              <a:rPr lang="en-GB" dirty="0" smtClean="0"/>
              <a:t>is unavoidable</a:t>
            </a:r>
            <a:r>
              <a:rPr lang="en-GB" dirty="0"/>
              <a:t>. </a:t>
            </a:r>
            <a:r>
              <a:rPr lang="en-GB" dirty="0" smtClean="0"/>
              <a:t>Nowadays we are working with </a:t>
            </a:r>
            <a:r>
              <a:rPr lang="en-GB" b="1" dirty="0" smtClean="0">
                <a:solidFill>
                  <a:srgbClr val="0000FF"/>
                </a:solidFill>
              </a:rPr>
              <a:t>10 </a:t>
            </a:r>
            <a:r>
              <a:rPr lang="en-GB" b="1" dirty="0">
                <a:solidFill>
                  <a:srgbClr val="0000FF"/>
                </a:solidFill>
              </a:rPr>
              <a:t>% of fresh gas replenishing </a:t>
            </a:r>
            <a:r>
              <a:rPr lang="en-GB" dirty="0"/>
              <a:t>rate </a:t>
            </a:r>
            <a:endParaRPr lang="en-GB" b="1" dirty="0"/>
          </a:p>
        </p:txBody>
      </p:sp>
      <p:pic>
        <p:nvPicPr>
          <p:cNvPr id="86032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26" y="3479468"/>
            <a:ext cx="4693190" cy="33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24536" y="3284984"/>
            <a:ext cx="4211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20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2000" b="1" dirty="0" smtClean="0">
                <a:solidFill>
                  <a:srgbClr val="0000FF"/>
                </a:solidFill>
              </a:rPr>
              <a:t>it is crucial to </a:t>
            </a:r>
            <a:r>
              <a:rPr lang="en-GB" sz="2000" b="1" dirty="0">
                <a:solidFill>
                  <a:srgbClr val="0000FF"/>
                </a:solidFill>
              </a:rPr>
              <a:t>monitor </a:t>
            </a:r>
            <a:r>
              <a:rPr lang="en-GB" sz="2000" b="1" dirty="0" smtClean="0">
                <a:solidFill>
                  <a:srgbClr val="0000FF"/>
                </a:solidFill>
              </a:rPr>
              <a:t>the gas quality (</a:t>
            </a:r>
            <a:r>
              <a:rPr lang="en-US" sz="2000" b="1" dirty="0" smtClean="0">
                <a:solidFill>
                  <a:srgbClr val="0000FF"/>
                </a:solidFill>
              </a:rPr>
              <a:t>chromatography</a:t>
            </a:r>
            <a:r>
              <a:rPr lang="en-GB" sz="2000" b="1" dirty="0" smtClean="0">
                <a:solidFill>
                  <a:srgbClr val="0000FF"/>
                </a:solidFill>
              </a:rPr>
              <a:t>)</a:t>
            </a:r>
            <a:endParaRPr lang="en-GB" sz="2000" b="1" dirty="0">
              <a:solidFill>
                <a:srgbClr val="0000FF"/>
              </a:solidFill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Closed loop gas system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1923" y="4260523"/>
            <a:ext cx="4355976" cy="2597477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91120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7EE65-24E2-490E-A486-DE530677870D}" type="slidenum">
              <a:rPr lang="en-US"/>
              <a:pPr/>
              <a:t>113</a:t>
            </a:fld>
            <a:endParaRPr 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795963" y="1125538"/>
            <a:ext cx="3313112" cy="1727200"/>
            <a:chOff x="3787" y="945"/>
            <a:chExt cx="2087" cy="1088"/>
          </a:xfrm>
        </p:grpSpPr>
        <p:sp>
          <p:nvSpPr>
            <p:cNvPr id="335881" name="Text Box 9"/>
            <p:cNvSpPr txBox="1">
              <a:spLocks noChangeArrowheads="1"/>
            </p:cNvSpPr>
            <p:nvPr/>
          </p:nvSpPr>
          <p:spPr bwMode="auto">
            <a:xfrm>
              <a:off x="4014" y="1036"/>
              <a:ext cx="131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unreacted molecules</a:t>
              </a:r>
            </a:p>
          </p:txBody>
        </p:sp>
        <p:sp>
          <p:nvSpPr>
            <p:cNvPr id="335882" name="AutoShape 10"/>
            <p:cNvSpPr>
              <a:spLocks/>
            </p:cNvSpPr>
            <p:nvPr/>
          </p:nvSpPr>
          <p:spPr bwMode="auto">
            <a:xfrm>
              <a:off x="3787" y="945"/>
              <a:ext cx="182" cy="1088"/>
            </a:xfrm>
            <a:prstGeom prst="leftBrace">
              <a:avLst>
                <a:gd name="adj1" fmla="val 4981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35883" name="Text Box 11"/>
            <p:cNvSpPr txBox="1">
              <a:spLocks noChangeArrowheads="1"/>
            </p:cNvSpPr>
            <p:nvPr/>
          </p:nvSpPr>
          <p:spPr bwMode="auto">
            <a:xfrm>
              <a:off x="4467" y="1671"/>
              <a:ext cx="14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>
                  <a:latin typeface="Arial" charset="0"/>
                </a:rPr>
                <a:t>+  </a:t>
              </a: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radiolytic products</a:t>
              </a:r>
            </a:p>
          </p:txBody>
        </p:sp>
        <p:sp>
          <p:nvSpPr>
            <p:cNvPr id="335884" name="Text Box 12"/>
            <p:cNvSpPr txBox="1">
              <a:spLocks noChangeArrowheads="1"/>
            </p:cNvSpPr>
            <p:nvPr/>
          </p:nvSpPr>
          <p:spPr bwMode="auto">
            <a:xfrm>
              <a:off x="4241" y="1353"/>
              <a:ext cx="8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800">
                  <a:latin typeface="Arial" charset="0"/>
                </a:rPr>
                <a:t>+  </a:t>
              </a: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HF</a:t>
              </a: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4211638" y="1557338"/>
            <a:ext cx="1655762" cy="733425"/>
            <a:chOff x="2698" y="1244"/>
            <a:chExt cx="1044" cy="462"/>
          </a:xfrm>
        </p:grpSpPr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2849" y="1444"/>
              <a:ext cx="771" cy="91"/>
              <a:chOff x="2539" y="1660"/>
              <a:chExt cx="767" cy="92"/>
            </a:xfrm>
          </p:grpSpPr>
          <p:sp>
            <p:nvSpPr>
              <p:cNvPr id="335887" name="Line 15"/>
              <p:cNvSpPr>
                <a:spLocks noChangeShapeType="1"/>
              </p:cNvSpPr>
              <p:nvPr/>
            </p:nvSpPr>
            <p:spPr bwMode="auto">
              <a:xfrm>
                <a:off x="3125" y="170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it-IT"/>
              </a:p>
            </p:txBody>
          </p:sp>
          <p:grpSp>
            <p:nvGrpSpPr>
              <p:cNvPr id="5" name="Group 16"/>
              <p:cNvGrpSpPr>
                <a:grpSpLocks/>
              </p:cNvGrpSpPr>
              <p:nvPr/>
            </p:nvGrpSpPr>
            <p:grpSpPr bwMode="auto">
              <a:xfrm>
                <a:off x="2717" y="1660"/>
                <a:ext cx="415" cy="92"/>
                <a:chOff x="2717" y="1660"/>
                <a:chExt cx="415" cy="92"/>
              </a:xfrm>
            </p:grpSpPr>
            <p:sp>
              <p:nvSpPr>
                <p:cNvPr id="335889" name="Line 17"/>
                <p:cNvSpPr>
                  <a:spLocks noChangeShapeType="1"/>
                </p:cNvSpPr>
                <p:nvPr/>
              </p:nvSpPr>
              <p:spPr bwMode="auto">
                <a:xfrm rot="2700000">
                  <a:off x="2744" y="170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0" name="Line 18"/>
                <p:cNvSpPr>
                  <a:spLocks noChangeShapeType="1"/>
                </p:cNvSpPr>
                <p:nvPr/>
              </p:nvSpPr>
              <p:spPr bwMode="auto">
                <a:xfrm rot="2700000">
                  <a:off x="2880" y="1707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1" name="Line 19"/>
                <p:cNvSpPr>
                  <a:spLocks noChangeShapeType="1"/>
                </p:cNvSpPr>
                <p:nvPr/>
              </p:nvSpPr>
              <p:spPr bwMode="auto">
                <a:xfrm rot="2700000">
                  <a:off x="3015" y="1707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2" name="Line 20"/>
                <p:cNvSpPr>
                  <a:spLocks noChangeShapeType="1"/>
                </p:cNvSpPr>
                <p:nvPr/>
              </p:nvSpPr>
              <p:spPr bwMode="auto">
                <a:xfrm rot="18900000">
                  <a:off x="2813" y="170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3" name="Line 21"/>
                <p:cNvSpPr>
                  <a:spLocks noChangeShapeType="1"/>
                </p:cNvSpPr>
                <p:nvPr/>
              </p:nvSpPr>
              <p:spPr bwMode="auto">
                <a:xfrm rot="18900000">
                  <a:off x="2949" y="1706"/>
                  <a:ext cx="91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4" name="Line 22"/>
                <p:cNvSpPr>
                  <a:spLocks noChangeShapeType="1"/>
                </p:cNvSpPr>
                <p:nvPr/>
              </p:nvSpPr>
              <p:spPr bwMode="auto">
                <a:xfrm rot="18900000">
                  <a:off x="3087" y="1722"/>
                  <a:ext cx="45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  <p:sp>
              <p:nvSpPr>
                <p:cNvPr id="335895" name="Line 23"/>
                <p:cNvSpPr>
                  <a:spLocks noChangeShapeType="1"/>
                </p:cNvSpPr>
                <p:nvPr/>
              </p:nvSpPr>
              <p:spPr bwMode="auto">
                <a:xfrm rot="18900000">
                  <a:off x="2717" y="1688"/>
                  <a:ext cx="45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it-IT"/>
                </a:p>
              </p:txBody>
            </p:sp>
          </p:grpSp>
          <p:sp>
            <p:nvSpPr>
              <p:cNvPr id="335896" name="Line 24"/>
              <p:cNvSpPr>
                <a:spLocks noChangeShapeType="1"/>
              </p:cNvSpPr>
              <p:nvPr/>
            </p:nvSpPr>
            <p:spPr bwMode="auto">
              <a:xfrm>
                <a:off x="2539" y="1706"/>
                <a:ext cx="181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it-IT"/>
              </a:p>
            </p:txBody>
          </p:sp>
        </p:grpSp>
        <p:sp>
          <p:nvSpPr>
            <p:cNvPr id="335897" name="Text Box 25"/>
            <p:cNvSpPr txBox="1">
              <a:spLocks noChangeArrowheads="1"/>
            </p:cNvSpPr>
            <p:nvPr/>
          </p:nvSpPr>
          <p:spPr bwMode="auto">
            <a:xfrm>
              <a:off x="2744" y="1244"/>
              <a:ext cx="9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solidFill>
                    <a:srgbClr val="FF3300"/>
                  </a:solidFill>
                  <a:latin typeface="Arial" charset="0"/>
                </a:rPr>
                <a:t>e</a:t>
              </a:r>
              <a:r>
                <a:rPr lang="en-US" sz="1600" i="1" baseline="30000">
                  <a:solidFill>
                    <a:srgbClr val="FF3300"/>
                  </a:solidFill>
                  <a:latin typeface="Arial" charset="0"/>
                </a:rPr>
                <a:t>-</a:t>
              </a:r>
              <a:r>
                <a:rPr lang="en-US" sz="1600" i="1">
                  <a:solidFill>
                    <a:srgbClr val="FF3300"/>
                  </a:solidFill>
                  <a:latin typeface="Arial" charset="0"/>
                </a:rPr>
                <a:t> ; </a:t>
              </a:r>
              <a:r>
                <a:rPr lang="en-US" sz="1600" i="1">
                  <a:solidFill>
                    <a:srgbClr val="FF3300"/>
                  </a:solidFill>
                  <a:latin typeface="Arial" charset="0"/>
                  <a:sym typeface="Symbol" pitchFamily="18" charset="2"/>
                </a:rPr>
                <a:t> ; UV ; etc.</a:t>
              </a:r>
            </a:p>
          </p:txBody>
        </p:sp>
        <p:sp>
          <p:nvSpPr>
            <p:cNvPr id="335898" name="Text Box 26"/>
            <p:cNvSpPr txBox="1">
              <a:spLocks noChangeArrowheads="1"/>
            </p:cNvSpPr>
            <p:nvPr/>
          </p:nvSpPr>
          <p:spPr bwMode="auto">
            <a:xfrm>
              <a:off x="2698" y="1494"/>
              <a:ext cx="9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600" i="1">
                  <a:solidFill>
                    <a:srgbClr val="FF3300"/>
                  </a:solidFill>
                  <a:latin typeface="Arial" charset="0"/>
                </a:rPr>
                <a:t>avalanche</a:t>
              </a:r>
              <a:endParaRPr lang="en-US" sz="1600" i="1">
                <a:solidFill>
                  <a:srgbClr val="FF3300"/>
                </a:solidFill>
                <a:latin typeface="Arial" charset="0"/>
                <a:sym typeface="Symbol" pitchFamily="18" charset="2"/>
              </a:endParaRP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106363" y="1268413"/>
            <a:ext cx="4105275" cy="2216150"/>
            <a:chOff x="113" y="1036"/>
            <a:chExt cx="2586" cy="1396"/>
          </a:xfrm>
        </p:grpSpPr>
        <p:sp>
          <p:nvSpPr>
            <p:cNvPr id="335900" name="Text Box 28"/>
            <p:cNvSpPr txBox="1">
              <a:spLocks noChangeArrowheads="1"/>
            </p:cNvSpPr>
            <p:nvPr/>
          </p:nvSpPr>
          <p:spPr bwMode="auto">
            <a:xfrm>
              <a:off x="612" y="2201"/>
              <a:ext cx="167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endParaRPr lang="it-IT" sz="1800">
                <a:latin typeface="Arial" charset="0"/>
              </a:endParaRPr>
            </a:p>
          </p:txBody>
        </p:sp>
        <p:graphicFrame>
          <p:nvGraphicFramePr>
            <p:cNvPr id="335901" name="Object 29"/>
            <p:cNvGraphicFramePr>
              <a:graphicFrameLocks noChangeAspect="1"/>
            </p:cNvGraphicFramePr>
            <p:nvPr/>
          </p:nvGraphicFramePr>
          <p:xfrm>
            <a:off x="249" y="1240"/>
            <a:ext cx="635" cy="466"/>
          </p:xfrm>
          <a:graphic>
            <a:graphicData uri="http://schemas.openxmlformats.org/presentationml/2006/ole">
              <p:oleObj spid="_x0000_s401410" name="Photo Editor Photo" r:id="rId3" imgW="819048" imgH="600159" progId="">
                <p:embed/>
              </p:oleObj>
            </a:graphicData>
          </a:graphic>
        </p:graphicFrame>
        <p:graphicFrame>
          <p:nvGraphicFramePr>
            <p:cNvPr id="335902" name="Object 30"/>
            <p:cNvGraphicFramePr>
              <a:graphicFrameLocks noChangeAspect="1"/>
            </p:cNvGraphicFramePr>
            <p:nvPr/>
          </p:nvGraphicFramePr>
          <p:xfrm>
            <a:off x="1202" y="1213"/>
            <a:ext cx="590" cy="403"/>
          </p:xfrm>
          <a:graphic>
            <a:graphicData uri="http://schemas.openxmlformats.org/presentationml/2006/ole">
              <p:oleObj spid="_x0000_s401411" name="Photo Editor Photo" r:id="rId4" imgW="2142857" imgH="1905266" progId="">
                <p:embed/>
              </p:oleObj>
            </a:graphicData>
          </a:graphic>
        </p:graphicFrame>
        <p:graphicFrame>
          <p:nvGraphicFramePr>
            <p:cNvPr id="335903" name="Object 31"/>
            <p:cNvGraphicFramePr>
              <a:graphicFrameLocks noChangeAspect="1"/>
            </p:cNvGraphicFramePr>
            <p:nvPr/>
          </p:nvGraphicFramePr>
          <p:xfrm>
            <a:off x="2109" y="1207"/>
            <a:ext cx="498" cy="545"/>
          </p:xfrm>
          <a:graphic>
            <a:graphicData uri="http://schemas.openxmlformats.org/presentationml/2006/ole">
              <p:oleObj spid="_x0000_s401412" name="Photo Editor Photo" r:id="rId5" imgW="2142857" imgH="1905266" progId="">
                <p:embed/>
              </p:oleObj>
            </a:graphicData>
          </a:graphic>
        </p:graphicFrame>
        <p:sp>
          <p:nvSpPr>
            <p:cNvPr id="335904" name="Text Box 32"/>
            <p:cNvSpPr txBox="1">
              <a:spLocks noChangeArrowheads="1"/>
            </p:cNvSpPr>
            <p:nvPr/>
          </p:nvSpPr>
          <p:spPr bwMode="auto">
            <a:xfrm>
              <a:off x="930" y="1346"/>
              <a:ext cx="227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500">
                  <a:latin typeface="Arial" charset="0"/>
                </a:rPr>
                <a:t>+</a:t>
              </a:r>
            </a:p>
          </p:txBody>
        </p:sp>
        <p:sp>
          <p:nvSpPr>
            <p:cNvPr id="335905" name="Text Box 33"/>
            <p:cNvSpPr txBox="1">
              <a:spLocks noChangeArrowheads="1"/>
            </p:cNvSpPr>
            <p:nvPr/>
          </p:nvSpPr>
          <p:spPr bwMode="auto">
            <a:xfrm>
              <a:off x="1755" y="1336"/>
              <a:ext cx="227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500">
                  <a:latin typeface="Arial" charset="0"/>
                </a:rPr>
                <a:t>+</a:t>
              </a:r>
            </a:p>
          </p:txBody>
        </p:sp>
        <p:sp>
          <p:nvSpPr>
            <p:cNvPr id="335906" name="Text Box 34"/>
            <p:cNvSpPr txBox="1">
              <a:spLocks noChangeArrowheads="1"/>
            </p:cNvSpPr>
            <p:nvPr/>
          </p:nvSpPr>
          <p:spPr bwMode="auto">
            <a:xfrm>
              <a:off x="249" y="1707"/>
              <a:ext cx="54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R134a</a:t>
              </a:r>
            </a:p>
          </p:txBody>
        </p:sp>
        <p:sp>
          <p:nvSpPr>
            <p:cNvPr id="335907" name="Text Box 35"/>
            <p:cNvSpPr txBox="1">
              <a:spLocks noChangeArrowheads="1"/>
            </p:cNvSpPr>
            <p:nvPr/>
          </p:nvSpPr>
          <p:spPr bwMode="auto">
            <a:xfrm>
              <a:off x="1247" y="1707"/>
              <a:ext cx="54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C</a:t>
              </a:r>
              <a:r>
                <a:rPr lang="en-US" sz="16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4</a:t>
              </a: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H</a:t>
              </a:r>
              <a:r>
                <a:rPr lang="en-US" sz="16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10</a:t>
              </a:r>
              <a:endPara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335908" name="Text Box 36"/>
            <p:cNvSpPr txBox="1">
              <a:spLocks noChangeArrowheads="1"/>
            </p:cNvSpPr>
            <p:nvPr/>
          </p:nvSpPr>
          <p:spPr bwMode="auto">
            <a:xfrm>
              <a:off x="2155" y="1721"/>
              <a:ext cx="54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1600" i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SF</a:t>
              </a:r>
              <a:r>
                <a:rPr lang="en-US" sz="1600" i="1" baseline="-25000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6</a:t>
              </a:r>
              <a:endParaRPr lang="en-US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335909" name="Text Box 37"/>
            <p:cNvSpPr txBox="1">
              <a:spLocks noChangeArrowheads="1"/>
            </p:cNvSpPr>
            <p:nvPr/>
          </p:nvSpPr>
          <p:spPr bwMode="auto">
            <a:xfrm>
              <a:off x="204" y="2079"/>
              <a:ext cx="235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endParaRPr lang="it-IT" sz="16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endParaRPr>
            </a:p>
          </p:txBody>
        </p:sp>
        <p:sp>
          <p:nvSpPr>
            <p:cNvPr id="335910" name="AutoShape 38"/>
            <p:cNvSpPr>
              <a:spLocks noChangeArrowheads="1"/>
            </p:cNvSpPr>
            <p:nvPr/>
          </p:nvSpPr>
          <p:spPr bwMode="auto">
            <a:xfrm>
              <a:off x="113" y="1036"/>
              <a:ext cx="2586" cy="907"/>
            </a:xfrm>
            <a:prstGeom prst="bracePair">
              <a:avLst>
                <a:gd name="adj" fmla="val 8333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pic>
        <p:nvPicPr>
          <p:cNvPr id="335912" name="Picture 40"/>
          <p:cNvPicPr>
            <a:picLocks noChangeAspect="1" noChangeArrowheads="1"/>
          </p:cNvPicPr>
          <p:nvPr/>
        </p:nvPicPr>
        <p:blipFill>
          <a:blip r:embed="rId6" cstate="print"/>
          <a:srcRect l="4666"/>
          <a:stretch>
            <a:fillRect/>
          </a:stretch>
        </p:blipFill>
        <p:spPr bwMode="auto">
          <a:xfrm>
            <a:off x="107950" y="3182938"/>
            <a:ext cx="6864350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914" name="Text Box 42"/>
          <p:cNvSpPr txBox="1">
            <a:spLocks noChangeArrowheads="1"/>
          </p:cNvSpPr>
          <p:nvPr/>
        </p:nvSpPr>
        <p:spPr bwMode="auto">
          <a:xfrm>
            <a:off x="5362575" y="3087688"/>
            <a:ext cx="3457575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Il gas usato negli RPC (ed in particolare il Freon) può in </a:t>
            </a:r>
            <a:r>
              <a:rPr lang="en-GB">
                <a:solidFill>
                  <a:srgbClr val="FF0000"/>
                </a:solidFill>
              </a:rPr>
              <a:t>parte dissociarsi</a:t>
            </a:r>
            <a:r>
              <a:rPr lang="en-GB">
                <a:solidFill>
                  <a:schemeClr val="accent2"/>
                </a:solidFill>
              </a:rPr>
              <a:t> a causa dei processi di valanga e la produzione di UV </a:t>
            </a:r>
          </a:p>
        </p:txBody>
      </p:sp>
      <p:sp>
        <p:nvSpPr>
          <p:cNvPr id="335915" name="Text Box 43"/>
          <p:cNvSpPr txBox="1">
            <a:spLocks noChangeArrowheads="1"/>
          </p:cNvSpPr>
          <p:nvPr/>
        </p:nvSpPr>
        <p:spPr bwMode="auto">
          <a:xfrm>
            <a:off x="5364163" y="4724400"/>
            <a:ext cx="35274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US">
                <a:solidFill>
                  <a:schemeClr val="accent2"/>
                </a:solidFill>
              </a:rPr>
              <a:t>Cromatogramma del gas </a:t>
            </a:r>
            <a:r>
              <a:rPr lang="en-US">
                <a:solidFill>
                  <a:srgbClr val="FF0000"/>
                </a:solidFill>
              </a:rPr>
              <a:t>in ingresso</a:t>
            </a:r>
            <a:r>
              <a:rPr lang="en-US">
                <a:solidFill>
                  <a:schemeClr val="accent2"/>
                </a:solidFill>
              </a:rPr>
              <a:t> ad una camera</a:t>
            </a:r>
          </a:p>
        </p:txBody>
      </p:sp>
      <p:sp>
        <p:nvSpPr>
          <p:cNvPr id="335916" name="AutoShape 44"/>
          <p:cNvSpPr>
            <a:spLocks noChangeArrowheads="1"/>
          </p:cNvSpPr>
          <p:nvPr/>
        </p:nvSpPr>
        <p:spPr bwMode="auto">
          <a:xfrm rot="839845">
            <a:off x="3062288" y="4437063"/>
            <a:ext cx="1077912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35917" name="Text Box 45"/>
          <p:cNvSpPr txBox="1">
            <a:spLocks noChangeArrowheads="1"/>
          </p:cNvSpPr>
          <p:nvPr/>
        </p:nvSpPr>
        <p:spPr bwMode="auto">
          <a:xfrm>
            <a:off x="2830513" y="3141663"/>
            <a:ext cx="661987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</a:rPr>
              <a:t>Freon</a:t>
            </a:r>
          </a:p>
        </p:txBody>
      </p:sp>
      <p:sp>
        <p:nvSpPr>
          <p:cNvPr id="335918" name="Text Box 46"/>
          <p:cNvSpPr txBox="1">
            <a:spLocks noChangeArrowheads="1"/>
          </p:cNvSpPr>
          <p:nvPr/>
        </p:nvSpPr>
        <p:spPr bwMode="auto">
          <a:xfrm>
            <a:off x="2471738" y="4060825"/>
            <a:ext cx="10207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accent2"/>
                </a:solidFill>
              </a:rPr>
              <a:t>Isobutano</a:t>
            </a:r>
          </a:p>
        </p:txBody>
      </p:sp>
      <p:sp>
        <p:nvSpPr>
          <p:cNvPr id="335919" name="Text Box 47"/>
          <p:cNvSpPr txBox="1">
            <a:spLocks noChangeArrowheads="1"/>
          </p:cNvSpPr>
          <p:nvPr/>
        </p:nvSpPr>
        <p:spPr bwMode="auto">
          <a:xfrm>
            <a:off x="1062038" y="5068888"/>
            <a:ext cx="485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accent2"/>
                </a:solidFill>
              </a:rPr>
              <a:t>SF</a:t>
            </a:r>
            <a:r>
              <a:rPr lang="en-US" baseline="-25000">
                <a:solidFill>
                  <a:schemeClr val="accent2"/>
                </a:solidFill>
              </a:rPr>
              <a:t>6</a:t>
            </a:r>
          </a:p>
        </p:txBody>
      </p:sp>
      <p:sp>
        <p:nvSpPr>
          <p:cNvPr id="335920" name="Text Box 48"/>
          <p:cNvSpPr txBox="1">
            <a:spLocks noChangeArrowheads="1"/>
          </p:cNvSpPr>
          <p:nvPr/>
        </p:nvSpPr>
        <p:spPr bwMode="auto">
          <a:xfrm>
            <a:off x="2128838" y="4995863"/>
            <a:ext cx="4984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US">
                <a:solidFill>
                  <a:schemeClr val="accent2"/>
                </a:solidFill>
              </a:rPr>
              <a:t>H</a:t>
            </a:r>
            <a:r>
              <a:rPr lang="en-US" baseline="-25000">
                <a:solidFill>
                  <a:schemeClr val="accent2"/>
                </a:solidFill>
              </a:rPr>
              <a:t>2</a:t>
            </a:r>
            <a:r>
              <a:rPr lang="en-US">
                <a:solidFill>
                  <a:schemeClr val="accent2"/>
                </a:solidFill>
              </a:rPr>
              <a:t>0</a:t>
            </a:r>
          </a:p>
        </p:txBody>
      </p:sp>
      <p:sp>
        <p:nvSpPr>
          <p:cNvPr id="335921" name="AutoShape 49"/>
          <p:cNvSpPr>
            <a:spLocks noChangeArrowheads="1"/>
          </p:cNvSpPr>
          <p:nvPr/>
        </p:nvSpPr>
        <p:spPr bwMode="auto">
          <a:xfrm rot="839845">
            <a:off x="3422650" y="3429000"/>
            <a:ext cx="1077913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35922" name="AutoShape 50"/>
          <p:cNvSpPr>
            <a:spLocks noChangeArrowheads="1"/>
          </p:cNvSpPr>
          <p:nvPr/>
        </p:nvSpPr>
        <p:spPr bwMode="auto">
          <a:xfrm rot="7890818">
            <a:off x="1332706" y="5515769"/>
            <a:ext cx="1077913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35923" name="AutoShape 51"/>
          <p:cNvSpPr>
            <a:spLocks noChangeArrowheads="1"/>
          </p:cNvSpPr>
          <p:nvPr/>
        </p:nvSpPr>
        <p:spPr bwMode="auto">
          <a:xfrm rot="5588643">
            <a:off x="683419" y="5661819"/>
            <a:ext cx="1077913" cy="73025"/>
          </a:xfrm>
          <a:prstGeom prst="rightArrow">
            <a:avLst>
              <a:gd name="adj1" fmla="val 50000"/>
              <a:gd name="adj2" fmla="val 369022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35924" name="Oval 52"/>
          <p:cNvSpPr>
            <a:spLocks noChangeArrowheads="1"/>
          </p:cNvSpPr>
          <p:nvPr/>
        </p:nvSpPr>
        <p:spPr bwMode="auto">
          <a:xfrm>
            <a:off x="6516688" y="1628775"/>
            <a:ext cx="863600" cy="647700"/>
          </a:xfrm>
          <a:prstGeom prst="ellips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Gas issues </a:t>
            </a:r>
            <a:endParaRPr lang="en-US" dirty="0"/>
          </a:p>
        </p:txBody>
      </p: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BE583-5667-43FA-B44A-60C3F802FDAC}" type="slidenum">
              <a:rPr lang="en-US"/>
              <a:pPr/>
              <a:t>114</a:t>
            </a:fld>
            <a:endParaRPr lang="en-US"/>
          </a:p>
        </p:txBody>
      </p:sp>
      <p:graphicFrame>
        <p:nvGraphicFramePr>
          <p:cNvPr id="337929" name="Object 9"/>
          <p:cNvGraphicFramePr>
            <a:graphicFrameLocks noChangeAspect="1"/>
          </p:cNvGraphicFramePr>
          <p:nvPr/>
        </p:nvGraphicFramePr>
        <p:xfrm>
          <a:off x="2438400" y="3500438"/>
          <a:ext cx="514350" cy="466725"/>
        </p:xfrm>
        <a:graphic>
          <a:graphicData uri="http://schemas.openxmlformats.org/presentationml/2006/ole">
            <p:oleObj spid="_x0000_s402434" r:id="rId3" imgW="839724" imgH="758952" progId="">
              <p:embed/>
            </p:oleObj>
          </a:graphicData>
        </a:graphic>
      </p:graphicFrame>
      <p:graphicFrame>
        <p:nvGraphicFramePr>
          <p:cNvPr id="337930" name="Object 10"/>
          <p:cNvGraphicFramePr>
            <a:graphicFrameLocks noChangeAspect="1"/>
          </p:cNvGraphicFramePr>
          <p:nvPr/>
        </p:nvGraphicFramePr>
        <p:xfrm>
          <a:off x="2286000" y="4338638"/>
          <a:ext cx="476250" cy="438150"/>
        </p:xfrm>
        <a:graphic>
          <a:graphicData uri="http://schemas.openxmlformats.org/presentationml/2006/ole">
            <p:oleObj spid="_x0000_s402435" r:id="rId4" imgW="737616" imgH="670560" progId="">
              <p:embed/>
            </p:oleObj>
          </a:graphicData>
        </a:graphic>
      </p:graphicFrame>
      <p:graphicFrame>
        <p:nvGraphicFramePr>
          <p:cNvPr id="337931" name="Object 11"/>
          <p:cNvGraphicFramePr>
            <a:graphicFrameLocks noChangeAspect="1"/>
          </p:cNvGraphicFramePr>
          <p:nvPr/>
        </p:nvGraphicFramePr>
        <p:xfrm>
          <a:off x="2590800" y="4795838"/>
          <a:ext cx="409575" cy="476250"/>
        </p:xfrm>
        <a:graphic>
          <a:graphicData uri="http://schemas.openxmlformats.org/presentationml/2006/ole">
            <p:oleObj spid="_x0000_s402436" r:id="rId5" imgW="736389" imgH="859627" progId="">
              <p:embed/>
            </p:oleObj>
          </a:graphicData>
        </a:graphic>
      </p:graphicFrame>
      <p:graphicFrame>
        <p:nvGraphicFramePr>
          <p:cNvPr id="337932" name="Object 12"/>
          <p:cNvGraphicFramePr>
            <a:graphicFrameLocks noChangeAspect="1"/>
          </p:cNvGraphicFramePr>
          <p:nvPr/>
        </p:nvGraphicFramePr>
        <p:xfrm>
          <a:off x="3124200" y="4414838"/>
          <a:ext cx="533400" cy="485775"/>
        </p:xfrm>
        <a:graphic>
          <a:graphicData uri="http://schemas.openxmlformats.org/presentationml/2006/ole">
            <p:oleObj spid="_x0000_s402437" r:id="rId6" imgW="839724" imgH="758952" progId="">
              <p:embed/>
            </p:oleObj>
          </a:graphicData>
        </a:graphic>
      </p:graphicFrame>
      <p:graphicFrame>
        <p:nvGraphicFramePr>
          <p:cNvPr id="337933" name="Object 13"/>
          <p:cNvGraphicFramePr>
            <a:graphicFrameLocks noChangeAspect="1"/>
          </p:cNvGraphicFramePr>
          <p:nvPr/>
        </p:nvGraphicFramePr>
        <p:xfrm>
          <a:off x="3581400" y="4491038"/>
          <a:ext cx="466725" cy="152400"/>
        </p:xfrm>
        <a:graphic>
          <a:graphicData uri="http://schemas.openxmlformats.org/presentationml/2006/ole">
            <p:oleObj spid="_x0000_s402438" r:id="rId7" imgW="691896" imgH="230124" progId="">
              <p:embed/>
            </p:oleObj>
          </a:graphicData>
        </a:graphic>
      </p:graphicFrame>
      <p:graphicFrame>
        <p:nvGraphicFramePr>
          <p:cNvPr id="337934" name="Object 14"/>
          <p:cNvGraphicFramePr>
            <a:graphicFrameLocks noChangeAspect="1"/>
          </p:cNvGraphicFramePr>
          <p:nvPr/>
        </p:nvGraphicFramePr>
        <p:xfrm>
          <a:off x="3886200" y="4719638"/>
          <a:ext cx="457200" cy="161925"/>
        </p:xfrm>
        <a:graphic>
          <a:graphicData uri="http://schemas.openxmlformats.org/presentationml/2006/ole">
            <p:oleObj spid="_x0000_s402439" r:id="rId8" imgW="737321" imgH="261039" progId="">
              <p:embed/>
            </p:oleObj>
          </a:graphicData>
        </a:graphic>
      </p:graphicFrame>
      <p:graphicFrame>
        <p:nvGraphicFramePr>
          <p:cNvPr id="337935" name="Object 15"/>
          <p:cNvGraphicFramePr>
            <a:graphicFrameLocks noChangeAspect="1"/>
          </p:cNvGraphicFramePr>
          <p:nvPr/>
        </p:nvGraphicFramePr>
        <p:xfrm>
          <a:off x="4038600" y="4948238"/>
          <a:ext cx="409575" cy="476250"/>
        </p:xfrm>
        <a:graphic>
          <a:graphicData uri="http://schemas.openxmlformats.org/presentationml/2006/ole">
            <p:oleObj spid="_x0000_s402440" r:id="rId9" imgW="661416" imgH="758952" progId="">
              <p:embed/>
            </p:oleObj>
          </a:graphicData>
        </a:graphic>
      </p:graphicFrame>
      <p:graphicFrame>
        <p:nvGraphicFramePr>
          <p:cNvPr id="337936" name="Object 16"/>
          <p:cNvGraphicFramePr>
            <a:graphicFrameLocks noChangeAspect="1"/>
          </p:cNvGraphicFramePr>
          <p:nvPr/>
        </p:nvGraphicFramePr>
        <p:xfrm>
          <a:off x="4495800" y="4414838"/>
          <a:ext cx="390525" cy="476250"/>
        </p:xfrm>
        <a:graphic>
          <a:graphicData uri="http://schemas.openxmlformats.org/presentationml/2006/ole">
            <p:oleObj spid="_x0000_s402441" r:id="rId10" imgW="626364" imgH="758952" progId="">
              <p:embed/>
            </p:oleObj>
          </a:graphicData>
        </a:graphic>
      </p:graphicFrame>
      <p:graphicFrame>
        <p:nvGraphicFramePr>
          <p:cNvPr id="337937" name="Object 17"/>
          <p:cNvGraphicFramePr>
            <a:graphicFrameLocks noChangeAspect="1"/>
          </p:cNvGraphicFramePr>
          <p:nvPr/>
        </p:nvGraphicFramePr>
        <p:xfrm>
          <a:off x="5410200" y="4567238"/>
          <a:ext cx="495300" cy="533400"/>
        </p:xfrm>
        <a:graphic>
          <a:graphicData uri="http://schemas.openxmlformats.org/presentationml/2006/ole">
            <p:oleObj spid="_x0000_s402442" r:id="rId11" imgW="713232" imgH="760476" progId="">
              <p:embed/>
            </p:oleObj>
          </a:graphicData>
        </a:graphic>
      </p:graphicFrame>
      <p:graphicFrame>
        <p:nvGraphicFramePr>
          <p:cNvPr id="337938" name="Object 18"/>
          <p:cNvGraphicFramePr>
            <a:graphicFrameLocks noChangeAspect="1"/>
          </p:cNvGraphicFramePr>
          <p:nvPr/>
        </p:nvGraphicFramePr>
        <p:xfrm>
          <a:off x="6172200" y="3652838"/>
          <a:ext cx="419100" cy="276225"/>
        </p:xfrm>
        <a:graphic>
          <a:graphicData uri="http://schemas.openxmlformats.org/presentationml/2006/ole">
            <p:oleObj spid="_x0000_s402443" r:id="rId12" imgW="604021" imgH="387973" progId="">
              <p:embed/>
            </p:oleObj>
          </a:graphicData>
        </a:graphic>
      </p:graphicFrame>
      <p:pic>
        <p:nvPicPr>
          <p:cNvPr id="337939" name="Picture 1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950" y="1916113"/>
            <a:ext cx="8153400" cy="4343400"/>
          </a:xfrm>
          <a:prstGeom prst="rect">
            <a:avLst/>
          </a:prstGeom>
          <a:noFill/>
        </p:spPr>
      </p:pic>
      <p:sp>
        <p:nvSpPr>
          <p:cNvPr id="337941" name="Text Box 21"/>
          <p:cNvSpPr txBox="1">
            <a:spLocks noChangeArrowheads="1"/>
          </p:cNvSpPr>
          <p:nvPr/>
        </p:nvSpPr>
        <p:spPr bwMode="auto">
          <a:xfrm>
            <a:off x="683568" y="980728"/>
            <a:ext cx="60492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flatTx/>
          </a:bodyPr>
          <a:lstStyle/>
          <a:p>
            <a:r>
              <a:rPr lang="en-US" sz="1600" dirty="0" smtClean="0">
                <a:solidFill>
                  <a:schemeClr val="accent2"/>
                </a:solidFill>
              </a:rPr>
              <a:t>Chromatograph of the </a:t>
            </a:r>
            <a:r>
              <a:rPr lang="en-US" sz="1600" dirty="0">
                <a:solidFill>
                  <a:schemeClr val="accent2"/>
                </a:solidFill>
              </a:rPr>
              <a:t>gas </a:t>
            </a:r>
            <a:r>
              <a:rPr lang="en-US" sz="1600" dirty="0">
                <a:solidFill>
                  <a:srgbClr val="FF0000"/>
                </a:solidFill>
              </a:rPr>
              <a:t>in </a:t>
            </a:r>
            <a:r>
              <a:rPr lang="en-US" sz="1600" dirty="0" smtClean="0">
                <a:solidFill>
                  <a:srgbClr val="FF0000"/>
                </a:solidFill>
              </a:rPr>
              <a:t>output</a:t>
            </a:r>
            <a:r>
              <a:rPr lang="en-US" sz="1600" dirty="0" smtClean="0">
                <a:solidFill>
                  <a:schemeClr val="accent2"/>
                </a:solidFill>
              </a:rPr>
              <a:t> from one chamber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337943" name="Rectangle 23"/>
          <p:cNvSpPr>
            <a:spLocks noChangeArrowheads="1"/>
          </p:cNvSpPr>
          <p:nvPr/>
        </p:nvSpPr>
        <p:spPr bwMode="auto">
          <a:xfrm>
            <a:off x="2987824" y="1844824"/>
            <a:ext cx="47720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marL="609600" indent="-609600" algn="ctr"/>
            <a:r>
              <a:rPr lang="en-GB" b="1" dirty="0" err="1"/>
              <a:t>Perfluoro</a:t>
            </a:r>
            <a:r>
              <a:rPr lang="en-GB" b="1" dirty="0"/>
              <a:t> and </a:t>
            </a:r>
            <a:r>
              <a:rPr lang="en-GB" b="1" dirty="0" err="1"/>
              <a:t>hydrofluoro</a:t>
            </a:r>
            <a:r>
              <a:rPr lang="en-GB" b="1" dirty="0"/>
              <a:t> compounds</a:t>
            </a:r>
          </a:p>
          <a:p>
            <a:pPr marL="2209800" lvl="4" indent="-381000" algn="ctr"/>
            <a:r>
              <a:rPr lang="en-GB" b="1" dirty="0"/>
              <a:t>Saturated CHF3, C2HF5, …</a:t>
            </a:r>
          </a:p>
          <a:p>
            <a:pPr marL="2209800" lvl="4" indent="-381000" algn="ctr"/>
            <a:r>
              <a:rPr lang="en-GB" b="1" dirty="0"/>
              <a:t>Unsaturated C2F4, C2H2F2 , …</a:t>
            </a:r>
          </a:p>
          <a:p>
            <a:pPr marL="1752600" lvl="3" indent="-381000" algn="ctr"/>
            <a:r>
              <a:rPr lang="en-GB" b="1" dirty="0"/>
              <a:t>Hydrocarbon compounds</a:t>
            </a:r>
          </a:p>
          <a:p>
            <a:pPr marL="2209800" lvl="4" indent="-381000" algn="ctr"/>
            <a:r>
              <a:rPr lang="en-GB" b="1" dirty="0"/>
              <a:t>Saturated C3H8, C8H18, …</a:t>
            </a:r>
          </a:p>
          <a:p>
            <a:pPr marL="2209800" lvl="4" indent="-381000" algn="ctr"/>
            <a:r>
              <a:rPr lang="en-GB" b="1" dirty="0"/>
              <a:t>Unsaturated C2H4, C5H8, … </a:t>
            </a:r>
          </a:p>
          <a:p>
            <a:pPr marL="609600" indent="-609600" algn="ctr"/>
            <a:endParaRPr lang="en-GB" sz="2400" dirty="0">
              <a:latin typeface="Times New Roman" pitchFamily="18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Gas issues </a:t>
            </a: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F32D4-32A9-4CB1-9568-A108EAE9975A}" type="slidenum">
              <a:rPr lang="en-US"/>
              <a:pPr/>
              <a:t>115</a:t>
            </a:fld>
            <a:endParaRPr lang="en-US"/>
          </a:p>
        </p:txBody>
      </p:sp>
      <p:pic>
        <p:nvPicPr>
          <p:cNvPr id="265235" name="Picture 19"/>
          <p:cNvPicPr>
            <a:picLocks noChangeAspect="1" noChangeArrowheads="1"/>
          </p:cNvPicPr>
          <p:nvPr/>
        </p:nvPicPr>
        <p:blipFill>
          <a:blip r:embed="rId2" cstate="print"/>
          <a:srcRect r="15073" b="3780"/>
          <a:stretch>
            <a:fillRect/>
          </a:stretch>
        </p:blipFill>
        <p:spPr bwMode="auto">
          <a:xfrm>
            <a:off x="4427538" y="3689350"/>
            <a:ext cx="4321175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5234" name="Picture 18"/>
          <p:cNvPicPr>
            <a:picLocks noChangeAspect="1" noChangeArrowheads="1"/>
          </p:cNvPicPr>
          <p:nvPr/>
        </p:nvPicPr>
        <p:blipFill>
          <a:blip r:embed="rId3" cstate="print"/>
          <a:srcRect l="47308" t="2419" b="47552"/>
          <a:stretch>
            <a:fillRect/>
          </a:stretch>
        </p:blipFill>
        <p:spPr bwMode="auto">
          <a:xfrm>
            <a:off x="107950" y="1125538"/>
            <a:ext cx="5400675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5236" name="Text Box 20"/>
          <p:cNvSpPr txBox="1">
            <a:spLocks noChangeArrowheads="1"/>
          </p:cNvSpPr>
          <p:nvPr/>
        </p:nvSpPr>
        <p:spPr bwMode="auto">
          <a:xfrm>
            <a:off x="395288" y="5550197"/>
            <a:ext cx="3671887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Conduction mechanism in 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bakelite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is ionic, and therefore needs water to be sustained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(J. </a:t>
            </a:r>
            <a:r>
              <a:rPr lang="en-GB" dirty="0" err="1">
                <a:solidFill>
                  <a:schemeClr val="accent2"/>
                </a:solidFill>
                <a:sym typeface="Symbol" pitchFamily="18" charset="2"/>
              </a:rPr>
              <a:t>Vavra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)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5237" name="AutoShape 21"/>
          <p:cNvSpPr>
            <a:spLocks noChangeArrowheads="1"/>
          </p:cNvSpPr>
          <p:nvPr/>
        </p:nvSpPr>
        <p:spPr bwMode="auto">
          <a:xfrm rot="1407091">
            <a:off x="3268663" y="5445125"/>
            <a:ext cx="1511300" cy="215900"/>
          </a:xfrm>
          <a:prstGeom prst="rightArrow">
            <a:avLst>
              <a:gd name="adj1" fmla="val 50000"/>
              <a:gd name="adj2" fmla="val 17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65238" name="Text Box 22"/>
          <p:cNvSpPr txBox="1">
            <a:spLocks noChangeArrowheads="1"/>
          </p:cNvSpPr>
          <p:nvPr/>
        </p:nvSpPr>
        <p:spPr bwMode="auto">
          <a:xfrm>
            <a:off x="5580063" y="1173073"/>
            <a:ext cx="3457575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Bakelite resistivity has been experimentally found to depend on the amount of water vapour added to the mixture.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5239" name="AutoShape 23"/>
          <p:cNvSpPr>
            <a:spLocks noChangeArrowheads="1"/>
          </p:cNvSpPr>
          <p:nvPr/>
        </p:nvSpPr>
        <p:spPr bwMode="auto">
          <a:xfrm rot="16721140">
            <a:off x="1378744" y="3188494"/>
            <a:ext cx="4537075" cy="265113"/>
          </a:xfrm>
          <a:prstGeom prst="rightArrow">
            <a:avLst>
              <a:gd name="adj1" fmla="val 50000"/>
              <a:gd name="adj2" fmla="val 427844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65240" name="Text Box 24"/>
          <p:cNvSpPr txBox="1">
            <a:spLocks noChangeArrowheads="1"/>
          </p:cNvSpPr>
          <p:nvPr/>
        </p:nvSpPr>
        <p:spPr bwMode="auto">
          <a:xfrm>
            <a:off x="468313" y="4358372"/>
            <a:ext cx="41036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Time where the gas mixture was added with water vapour</a:t>
            </a:r>
            <a:endParaRPr lang="en-GB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Water </a:t>
            </a:r>
            <a:r>
              <a:rPr lang="en-US" dirty="0" err="1" smtClean="0"/>
              <a:t>vapour</a:t>
            </a:r>
            <a:r>
              <a:rPr lang="en-US" dirty="0" smtClean="0"/>
              <a:t> issue 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/>
              <a:t>Multi-gap RPCs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20283448">
            <a:off x="4499991" y="1442840"/>
            <a:ext cx="761261" cy="47873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chermata 2018-03-30 alle 00.45.1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772816"/>
            <a:ext cx="4474921" cy="439248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51520" y="1196752"/>
            <a:ext cx="87849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latin typeface="Times New Roman"/>
                <a:cs typeface="Times New Roman"/>
              </a:rPr>
              <a:t>Multi-gap </a:t>
            </a:r>
            <a:r>
              <a:rPr lang="en-US" sz="2200" dirty="0" smtClean="0">
                <a:latin typeface="Times New Roman"/>
                <a:cs typeface="Times New Roman"/>
              </a:rPr>
              <a:t>RPCs: developed by C. Williams for the  </a:t>
            </a:r>
            <a:r>
              <a:rPr lang="en-US" sz="2200" dirty="0">
                <a:latin typeface="Times New Roman"/>
                <a:cs typeface="Times New Roman"/>
              </a:rPr>
              <a:t>ALICE </a:t>
            </a:r>
            <a:r>
              <a:rPr lang="en-US" sz="2200" dirty="0" smtClean="0">
                <a:latin typeface="Times New Roman"/>
                <a:cs typeface="Times New Roman"/>
              </a:rPr>
              <a:t>experiment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427984" y="2204864"/>
            <a:ext cx="457200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2200" dirty="0">
                <a:latin typeface="Times New Roman"/>
                <a:cs typeface="Times New Roman"/>
              </a:rPr>
              <a:t>The </a:t>
            </a:r>
            <a:r>
              <a:rPr lang="en-US" sz="2200" b="1" dirty="0">
                <a:solidFill>
                  <a:srgbClr val="FF0906"/>
                </a:solidFill>
                <a:latin typeface="Times New Roman"/>
                <a:cs typeface="Times New Roman"/>
              </a:rPr>
              <a:t>key point </a:t>
            </a:r>
            <a:r>
              <a:rPr lang="en-US" sz="2200" dirty="0">
                <a:latin typeface="Times New Roman"/>
                <a:cs typeface="Times New Roman"/>
              </a:rPr>
              <a:t>to improve the timing is to use very thin gas gaps, </a:t>
            </a:r>
            <a:r>
              <a:rPr lang="en-US" sz="2200" dirty="0" smtClean="0">
                <a:latin typeface="Times New Roman"/>
                <a:cs typeface="Times New Roman"/>
              </a:rPr>
              <a:t>in </a:t>
            </a:r>
            <a:r>
              <a:rPr lang="en-US" sz="2200" dirty="0">
                <a:latin typeface="Times New Roman"/>
                <a:cs typeface="Times New Roman"/>
              </a:rPr>
              <a:t>a </a:t>
            </a:r>
            <a:r>
              <a:rPr lang="en-US" sz="2200" dirty="0" smtClean="0">
                <a:latin typeface="Times New Roman"/>
                <a:cs typeface="Times New Roman"/>
              </a:rPr>
              <a:t>multi-gap </a:t>
            </a:r>
            <a:r>
              <a:rPr lang="en-US" sz="2200" dirty="0">
                <a:latin typeface="Times New Roman"/>
                <a:cs typeface="Times New Roman"/>
              </a:rPr>
              <a:t>structure, to compensate the reduced primary ionization in the </a:t>
            </a:r>
            <a:r>
              <a:rPr lang="en-US" sz="2200" dirty="0" smtClean="0">
                <a:latin typeface="Times New Roman"/>
                <a:cs typeface="Times New Roman"/>
              </a:rPr>
              <a:t>gas</a:t>
            </a:r>
            <a:r>
              <a:rPr lang="en-US" sz="2200" dirty="0">
                <a:latin typeface="Times New Roman"/>
                <a:cs typeface="Times New Roman"/>
              </a:rPr>
              <a:t> </a:t>
            </a:r>
            <a:r>
              <a:rPr lang="en-US" sz="2200" dirty="0" smtClean="0">
                <a:latin typeface="Times New Roman"/>
                <a:cs typeface="Times New Roman"/>
              </a:rPr>
              <a:t>(high inefficiency). </a:t>
            </a:r>
            <a:endParaRPr lang="en-US" sz="2200" dirty="0">
              <a:latin typeface="Times New Roman"/>
              <a:cs typeface="Times New Roman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139952" y="4293096"/>
            <a:ext cx="50040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Design: </a:t>
            </a:r>
            <a:r>
              <a:rPr lang="en-US" sz="2200" dirty="0">
                <a:latin typeface="Times New Roman"/>
                <a:cs typeface="Times New Roman"/>
              </a:rPr>
              <a:t>t</a:t>
            </a:r>
            <a:r>
              <a:rPr lang="en-US" sz="2200" dirty="0" smtClean="0">
                <a:latin typeface="Times New Roman"/>
                <a:cs typeface="Times New Roman"/>
              </a:rPr>
              <a:t>he multi-gap is </a:t>
            </a:r>
            <a:r>
              <a:rPr lang="en-US" sz="2200" dirty="0">
                <a:latin typeface="Times New Roman"/>
                <a:cs typeface="Times New Roman"/>
              </a:rPr>
              <a:t>characterized by a number of floating (glass) </a:t>
            </a:r>
            <a:r>
              <a:rPr lang="en-US" sz="2200" dirty="0" smtClean="0">
                <a:latin typeface="Times New Roman"/>
                <a:cs typeface="Times New Roman"/>
              </a:rPr>
              <a:t>electrodes whose potentials scales </a:t>
            </a:r>
            <a:r>
              <a:rPr lang="en-US" sz="2200" dirty="0">
                <a:latin typeface="Times New Roman"/>
                <a:cs typeface="Times New Roman"/>
              </a:rPr>
              <a:t>in such a way to equalize the field in all gaps.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3528" y="6093296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/>
                <a:cs typeface="Times New Roman"/>
              </a:rPr>
              <a:t>C</a:t>
            </a:r>
            <a:r>
              <a:rPr lang="en-US" sz="2000" dirty="0" smtClean="0">
                <a:latin typeface="Times New Roman"/>
                <a:cs typeface="Times New Roman"/>
              </a:rPr>
              <a:t>ompared with the single gap design </a:t>
            </a:r>
            <a:r>
              <a:rPr lang="en-US" sz="2000" dirty="0">
                <a:latin typeface="Times New Roman"/>
                <a:cs typeface="Times New Roman"/>
              </a:rPr>
              <a:t>the </a:t>
            </a:r>
            <a:r>
              <a:rPr lang="en-US" sz="2000" dirty="0" smtClean="0">
                <a:latin typeface="Times New Roman"/>
                <a:cs typeface="Times New Roman"/>
              </a:rPr>
              <a:t>average charge </a:t>
            </a:r>
            <a:r>
              <a:rPr lang="en-US" sz="2000" dirty="0">
                <a:latin typeface="Times New Roman"/>
                <a:cs typeface="Times New Roman"/>
              </a:rPr>
              <a:t>induced </a:t>
            </a:r>
            <a:r>
              <a:rPr lang="en-US" sz="2000" dirty="0" smtClean="0">
                <a:latin typeface="Times New Roman"/>
                <a:cs typeface="Times New Roman"/>
              </a:rPr>
              <a:t>on the </a:t>
            </a:r>
            <a:r>
              <a:rPr lang="en-US" sz="2000" dirty="0">
                <a:latin typeface="Times New Roman"/>
                <a:cs typeface="Times New Roman"/>
              </a:rPr>
              <a:t>pick up electrodes </a:t>
            </a:r>
            <a:r>
              <a:rPr lang="en-US" sz="2000" dirty="0" smtClean="0">
                <a:latin typeface="Times New Roman"/>
                <a:cs typeface="Times New Roman"/>
              </a:rPr>
              <a:t>does </a:t>
            </a:r>
            <a:r>
              <a:rPr lang="en-US" sz="2000" dirty="0">
                <a:latin typeface="Times New Roman"/>
                <a:cs typeface="Times New Roman"/>
              </a:rPr>
              <a:t>not </a:t>
            </a:r>
            <a:r>
              <a:rPr lang="en-US" sz="2000" dirty="0" smtClean="0">
                <a:latin typeface="Times New Roman"/>
                <a:cs typeface="Times New Roman"/>
              </a:rPr>
              <a:t>change</a:t>
            </a:r>
            <a:r>
              <a:rPr lang="en-US" sz="2000" dirty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latin typeface="Times New Roman"/>
                <a:cs typeface="Times New Roman"/>
              </a:rPr>
              <a:t>but </a:t>
            </a:r>
            <a:r>
              <a:rPr lang="en-US" sz="2000" dirty="0">
                <a:latin typeface="Times New Roman"/>
                <a:cs typeface="Times New Roman"/>
              </a:rPr>
              <a:t>gives a narrower charge distribution 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06843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7CC12-3FE2-4F0C-B5E4-501278D28570}" type="slidenum">
              <a:rPr lang="en-US"/>
              <a:pPr/>
              <a:t>117</a:t>
            </a:fld>
            <a:endParaRPr lang="en-US"/>
          </a:p>
        </p:txBody>
      </p:sp>
      <p:sp>
        <p:nvSpPr>
          <p:cNvPr id="439298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39303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980728"/>
            <a:ext cx="5965825" cy="3141663"/>
            <a:chOff x="0" y="768"/>
            <a:chExt cx="3758" cy="1979"/>
          </a:xfrm>
        </p:grpSpPr>
        <p:pic>
          <p:nvPicPr>
            <p:cNvPr id="439305" name="Picture 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768"/>
              <a:ext cx="2688" cy="17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39306" name="Rectangle 10"/>
            <p:cNvSpPr>
              <a:spLocks noChangeArrowheads="1"/>
            </p:cNvSpPr>
            <p:nvPr/>
          </p:nvSpPr>
          <p:spPr bwMode="auto">
            <a:xfrm>
              <a:off x="0" y="2256"/>
              <a:ext cx="768" cy="33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144" y="1080"/>
              <a:ext cx="3614" cy="1667"/>
              <a:chOff x="144" y="1080"/>
              <a:chExt cx="3614" cy="1667"/>
            </a:xfrm>
          </p:grpSpPr>
          <p:sp>
            <p:nvSpPr>
              <p:cNvPr id="439308" name="Rectangle 12"/>
              <p:cNvSpPr>
                <a:spLocks noChangeArrowheads="1"/>
              </p:cNvSpPr>
              <p:nvPr/>
            </p:nvSpPr>
            <p:spPr bwMode="auto">
              <a:xfrm>
                <a:off x="384" y="2352"/>
                <a:ext cx="768" cy="33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439309" name="Text Box 13"/>
              <p:cNvSpPr txBox="1">
                <a:spLocks noChangeArrowheads="1"/>
              </p:cNvSpPr>
              <p:nvPr/>
            </p:nvSpPr>
            <p:spPr bwMode="auto">
              <a:xfrm>
                <a:off x="144" y="2514"/>
                <a:ext cx="1776" cy="233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GB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39310" name="Text Box 14"/>
              <p:cNvSpPr txBox="1">
                <a:spLocks noChangeArrowheads="1"/>
              </p:cNvSpPr>
              <p:nvPr/>
            </p:nvSpPr>
            <p:spPr bwMode="auto">
              <a:xfrm>
                <a:off x="2592" y="1080"/>
                <a:ext cx="1152" cy="93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r>
                  <a:rPr lang="en-GB" dirty="0" smtClean="0">
                    <a:solidFill>
                      <a:schemeClr val="accent2"/>
                    </a:solidFill>
                  </a:rPr>
                  <a:t>The intermediate planes are left electrically floating</a:t>
                </a:r>
                <a:endParaRPr lang="en-GB" dirty="0">
                  <a:solidFill>
                    <a:schemeClr val="accent2"/>
                  </a:solidFill>
                </a:endParaRPr>
              </a:p>
            </p:txBody>
          </p:sp>
          <p:sp>
            <p:nvSpPr>
              <p:cNvPr id="439311" name="Rectangle 15"/>
              <p:cNvSpPr>
                <a:spLocks noChangeArrowheads="1"/>
              </p:cNvSpPr>
              <p:nvPr/>
            </p:nvSpPr>
            <p:spPr bwMode="auto">
              <a:xfrm>
                <a:off x="2448" y="1968"/>
                <a:ext cx="288" cy="62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39312" name="Text Box 16"/>
              <p:cNvSpPr txBox="1">
                <a:spLocks noChangeArrowheads="1"/>
              </p:cNvSpPr>
              <p:nvPr/>
            </p:nvSpPr>
            <p:spPr bwMode="auto">
              <a:xfrm>
                <a:off x="2544" y="2111"/>
                <a:ext cx="1214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  <a:flatTx/>
              </a:bodyPr>
              <a:lstStyle/>
              <a:p>
                <a:endParaRPr lang="en-GB" dirty="0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6248400" y="2362200"/>
            <a:ext cx="2543175" cy="4191000"/>
            <a:chOff x="3936" y="1248"/>
            <a:chExt cx="1602" cy="2640"/>
          </a:xfrm>
        </p:grpSpPr>
        <p:pic>
          <p:nvPicPr>
            <p:cNvPr id="439315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84" y="1248"/>
              <a:ext cx="1554" cy="26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39316" name="Rectangle 20"/>
            <p:cNvSpPr>
              <a:spLocks noChangeArrowheads="1"/>
            </p:cNvSpPr>
            <p:nvPr/>
          </p:nvSpPr>
          <p:spPr bwMode="auto">
            <a:xfrm>
              <a:off x="3936" y="3840"/>
              <a:ext cx="1296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439317" name="Text Box 21"/>
          <p:cNvSpPr txBox="1">
            <a:spLocks noChangeArrowheads="1"/>
          </p:cNvSpPr>
          <p:nvPr/>
        </p:nvSpPr>
        <p:spPr bwMode="auto">
          <a:xfrm>
            <a:off x="2590801" y="5674022"/>
            <a:ext cx="334935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The total signal is the </a:t>
            </a:r>
            <a:r>
              <a:rPr lang="en-GB" dirty="0" err="1" smtClean="0">
                <a:solidFill>
                  <a:srgbClr val="FF0000"/>
                </a:solidFill>
              </a:rPr>
              <a:t>analog</a:t>
            </a:r>
            <a:r>
              <a:rPr lang="en-GB" dirty="0" smtClean="0">
                <a:solidFill>
                  <a:srgbClr val="FF0000"/>
                </a:solidFill>
              </a:rPr>
              <a:t> sum of the signal from the various gaps</a:t>
            </a:r>
            <a:endParaRPr lang="en-GB" dirty="0"/>
          </a:p>
        </p:txBody>
      </p:sp>
      <p:sp>
        <p:nvSpPr>
          <p:cNvPr id="439318" name="Text Box 22"/>
          <p:cNvSpPr txBox="1">
            <a:spLocks noChangeArrowheads="1"/>
          </p:cNvSpPr>
          <p:nvPr/>
        </p:nvSpPr>
        <p:spPr bwMode="auto">
          <a:xfrm>
            <a:off x="914400" y="4734224"/>
            <a:ext cx="4013200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Avalanches in the various gaps take place (approximately) at the same time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39319" name="AutoShape 23"/>
          <p:cNvSpPr>
            <a:spLocks noChangeArrowheads="1"/>
          </p:cNvSpPr>
          <p:nvPr/>
        </p:nvSpPr>
        <p:spPr bwMode="auto">
          <a:xfrm rot="-3803070">
            <a:off x="1828800" y="5486400"/>
            <a:ext cx="304800" cy="1066800"/>
          </a:xfrm>
          <a:prstGeom prst="downArrow">
            <a:avLst>
              <a:gd name="adj1" fmla="val 50000"/>
              <a:gd name="adj2" fmla="val 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439320" name="Text Box 24"/>
          <p:cNvSpPr txBox="1">
            <a:spLocks noChangeArrowheads="1"/>
          </p:cNvSpPr>
          <p:nvPr/>
        </p:nvSpPr>
        <p:spPr bwMode="auto">
          <a:xfrm>
            <a:off x="6228184" y="1052736"/>
            <a:ext cx="2762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The intermediate planes are transparent to the induced signals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6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Multi-gap RPCs </a:t>
            </a:r>
            <a:endParaRPr 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35340-1FC0-4968-8B45-68A60B1BDEC8}" type="slidenum">
              <a:rPr lang="en-US"/>
              <a:pPr/>
              <a:t>118</a:t>
            </a:fld>
            <a:endParaRPr lang="en-US"/>
          </a:p>
        </p:txBody>
      </p:sp>
      <p:sp>
        <p:nvSpPr>
          <p:cNvPr id="44134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4135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44135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5562600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562600" y="3276600"/>
            <a:ext cx="3200400" cy="3089275"/>
            <a:chOff x="2832" y="816"/>
            <a:chExt cx="2256" cy="2090"/>
          </a:xfrm>
        </p:grpSpPr>
        <p:pic>
          <p:nvPicPr>
            <p:cNvPr id="441354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0" y="816"/>
              <a:ext cx="2208" cy="2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41355" name="Rectangle 11"/>
            <p:cNvSpPr>
              <a:spLocks noChangeArrowheads="1"/>
            </p:cNvSpPr>
            <p:nvPr/>
          </p:nvSpPr>
          <p:spPr bwMode="auto">
            <a:xfrm>
              <a:off x="2832" y="1056"/>
              <a:ext cx="96" cy="7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441356" name="Text Box 12"/>
          <p:cNvSpPr txBox="1">
            <a:spLocks noChangeArrowheads="1"/>
          </p:cNvSpPr>
          <p:nvPr/>
        </p:nvSpPr>
        <p:spPr bwMode="auto">
          <a:xfrm>
            <a:off x="5638800" y="1413559"/>
            <a:ext cx="31400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Built with glass, </a:t>
            </a:r>
            <a:r>
              <a:rPr lang="en-GB" dirty="0" err="1" smtClean="0">
                <a:solidFill>
                  <a:schemeClr val="accent2"/>
                </a:solidFill>
              </a:rPr>
              <a:t>bakelite</a:t>
            </a:r>
            <a:r>
              <a:rPr lang="en-GB" dirty="0" smtClean="0">
                <a:solidFill>
                  <a:schemeClr val="accent2"/>
                </a:solidFill>
              </a:rPr>
              <a:t>, ceramics.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Possible configurations 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137D2-163E-41DD-B7E1-FAB93A5A2229}" type="slidenum">
              <a:rPr lang="en-US"/>
              <a:pPr/>
              <a:t>119</a:t>
            </a:fld>
            <a:endParaRPr lang="en-US"/>
          </a:p>
        </p:txBody>
      </p:sp>
      <p:sp>
        <p:nvSpPr>
          <p:cNvPr id="443394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43399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44340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9200"/>
            <a:ext cx="5334000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3401" name="Picture 9"/>
          <p:cNvPicPr>
            <a:picLocks noChangeAspect="1" noChangeArrowheads="1"/>
          </p:cNvPicPr>
          <p:nvPr/>
        </p:nvPicPr>
        <p:blipFill>
          <a:blip r:embed="rId3" cstate="print"/>
          <a:srcRect b="2455"/>
          <a:stretch>
            <a:fillRect/>
          </a:stretch>
        </p:blipFill>
        <p:spPr bwMode="auto">
          <a:xfrm>
            <a:off x="5334000" y="2971800"/>
            <a:ext cx="3810000" cy="348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3402" name="Text Box 10"/>
          <p:cNvSpPr txBox="1">
            <a:spLocks noChangeArrowheads="1"/>
          </p:cNvSpPr>
          <p:nvPr/>
        </p:nvSpPr>
        <p:spPr bwMode="auto">
          <a:xfrm>
            <a:off x="4343400" y="1263134"/>
            <a:ext cx="28825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5 </a:t>
            </a:r>
            <a:r>
              <a:rPr lang="en-GB" dirty="0" smtClean="0">
                <a:solidFill>
                  <a:schemeClr val="accent2"/>
                </a:solidFill>
              </a:rPr>
              <a:t>gaps, each 220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m thick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43404" name="Text Box 12"/>
          <p:cNvSpPr txBox="1">
            <a:spLocks noChangeArrowheads="1"/>
          </p:cNvSpPr>
          <p:nvPr/>
        </p:nvSpPr>
        <p:spPr bwMode="auto">
          <a:xfrm>
            <a:off x="4343400" y="2101334"/>
            <a:ext cx="34403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Detector time resolution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≈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50 </a:t>
            </a:r>
            <a:r>
              <a:rPr lang="en-GB" dirty="0" err="1">
                <a:solidFill>
                  <a:srgbClr val="FF0000"/>
                </a:solidFill>
              </a:rPr>
              <a:t>ps</a:t>
            </a:r>
            <a:endParaRPr lang="en-GB" dirty="0"/>
          </a:p>
        </p:txBody>
      </p:sp>
      <p:sp>
        <p:nvSpPr>
          <p:cNvPr id="443405" name="Text Box 13"/>
          <p:cNvSpPr txBox="1">
            <a:spLocks noChangeArrowheads="1"/>
          </p:cNvSpPr>
          <p:nvPr/>
        </p:nvSpPr>
        <p:spPr bwMode="auto">
          <a:xfrm>
            <a:off x="3657600" y="4641761"/>
            <a:ext cx="1828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Correction</a:t>
            </a:r>
            <a:r>
              <a:rPr lang="en-GB" dirty="0" smtClean="0">
                <a:solidFill>
                  <a:schemeClr val="accent2"/>
                </a:solidFill>
              </a:rPr>
              <a:t>: signal amplitude - delay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443406" name="Text Box 14"/>
          <p:cNvSpPr txBox="1">
            <a:spLocks noChangeArrowheads="1"/>
          </p:cNvSpPr>
          <p:nvPr/>
        </p:nvSpPr>
        <p:spPr bwMode="auto">
          <a:xfrm>
            <a:off x="8001000" y="4953000"/>
            <a:ext cx="9366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25 ps/kV</a:t>
            </a:r>
          </a:p>
        </p:txBody>
      </p:sp>
      <p:sp>
        <p:nvSpPr>
          <p:cNvPr id="443407" name="AutoShape 15"/>
          <p:cNvSpPr>
            <a:spLocks noChangeArrowheads="1"/>
          </p:cNvSpPr>
          <p:nvPr/>
        </p:nvSpPr>
        <p:spPr bwMode="auto">
          <a:xfrm rot="-2176725">
            <a:off x="3581400" y="1524000"/>
            <a:ext cx="762000" cy="228600"/>
          </a:xfrm>
          <a:prstGeom prst="leftArrow">
            <a:avLst>
              <a:gd name="adj1" fmla="val 50000"/>
              <a:gd name="adj2" fmla="val 83333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pic>
        <p:nvPicPr>
          <p:cNvPr id="443408" name="Picture 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3897313"/>
            <a:ext cx="3048000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3409" name="AutoShape 17"/>
          <p:cNvSpPr>
            <a:spLocks noChangeArrowheads="1"/>
          </p:cNvSpPr>
          <p:nvPr/>
        </p:nvSpPr>
        <p:spPr bwMode="auto">
          <a:xfrm rot="-314181">
            <a:off x="2282825" y="5284788"/>
            <a:ext cx="1371600" cy="152400"/>
          </a:xfrm>
          <a:prstGeom prst="leftArrow">
            <a:avLst>
              <a:gd name="adj1" fmla="val 50000"/>
              <a:gd name="adj2" fmla="val 22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r>
              <a:rPr lang="en-US" dirty="0" smtClean="0"/>
              <a:t>MRPC time resolution 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Characteristic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12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340768"/>
            <a:ext cx="78009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7164288" y="2780928"/>
            <a:ext cx="518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Ar</a:t>
            </a:r>
            <a:endParaRPr lang="it-IT" sz="2800" dirty="0"/>
          </a:p>
        </p:txBody>
      </p:sp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573016"/>
            <a:ext cx="3816424" cy="2716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67944" y="3573016"/>
            <a:ext cx="4968552" cy="2346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3923928" y="6071287"/>
            <a:ext cx="5112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Various</a:t>
            </a:r>
            <a:r>
              <a:rPr lang="it-IT" dirty="0" smtClean="0"/>
              <a:t> </a:t>
            </a:r>
            <a:r>
              <a:rPr lang="it-IT" dirty="0" err="1" smtClean="0"/>
              <a:t>simulations</a:t>
            </a:r>
            <a:r>
              <a:rPr lang="it-IT" dirty="0" smtClean="0"/>
              <a:t> </a:t>
            </a:r>
            <a:r>
              <a:rPr lang="it-IT" dirty="0" err="1" smtClean="0"/>
              <a:t>programs</a:t>
            </a:r>
            <a:r>
              <a:rPr lang="it-IT" dirty="0" smtClean="0"/>
              <a:t> do </a:t>
            </a:r>
            <a:r>
              <a:rPr lang="it-IT" dirty="0" err="1" smtClean="0"/>
              <a:t>exist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computer gas </a:t>
            </a:r>
            <a:r>
              <a:rPr lang="it-IT" dirty="0" err="1" smtClean="0"/>
              <a:t>parameters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A22D7-5FE2-46CF-82E4-942CD47CF534}" type="slidenum">
              <a:rPr lang="en-US"/>
              <a:pPr/>
              <a:t>120</a:t>
            </a:fld>
            <a:endParaRPr lang="en-US"/>
          </a:p>
        </p:txBody>
      </p:sp>
      <p:pic>
        <p:nvPicPr>
          <p:cNvPr id="44442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95400"/>
            <a:ext cx="487680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442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276600"/>
            <a:ext cx="4876800" cy="327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4426" name="Text Box 10"/>
          <p:cNvSpPr txBox="1">
            <a:spLocks noChangeArrowheads="1"/>
          </p:cNvSpPr>
          <p:nvPr/>
        </p:nvSpPr>
        <p:spPr bwMode="auto">
          <a:xfrm>
            <a:off x="4788024" y="1742767"/>
            <a:ext cx="40544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Efficiency measured in conditions of increasing background.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444429" name="Picture 13"/>
          <p:cNvPicPr>
            <a:picLocks noChangeAspect="1" noChangeArrowheads="1"/>
          </p:cNvPicPr>
          <p:nvPr/>
        </p:nvPicPr>
        <p:blipFill>
          <a:blip r:embed="rId4" cstate="print"/>
          <a:srcRect r="49536" b="3465"/>
          <a:stretch>
            <a:fillRect/>
          </a:stretch>
        </p:blipFill>
        <p:spPr bwMode="auto">
          <a:xfrm>
            <a:off x="838200" y="4495800"/>
            <a:ext cx="24384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Rate capability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4624"/>
            <a:ext cx="8042276" cy="864096"/>
          </a:xfrm>
        </p:spPr>
        <p:txBody>
          <a:bodyPr/>
          <a:lstStyle/>
          <a:p>
            <a:r>
              <a:rPr lang="en-US" dirty="0" smtClean="0"/>
              <a:t>ALICE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1340768"/>
            <a:ext cx="8712968" cy="1323439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b="1" dirty="0">
                <a:solidFill>
                  <a:srgbClr val="FF0906"/>
                </a:solidFill>
                <a:latin typeface="Times New Roman"/>
                <a:cs typeface="Times New Roman"/>
              </a:rPr>
              <a:t>ALICE (A Large Ion Collider Experiment</a:t>
            </a:r>
            <a:r>
              <a:rPr lang="en-US" sz="20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) </a:t>
            </a:r>
            <a:r>
              <a:rPr lang="en-US" sz="2000" dirty="0">
                <a:latin typeface="Times New Roman"/>
                <a:cs typeface="Times New Roman"/>
              </a:rPr>
              <a:t>is specialized in the detection of signatures of the </a:t>
            </a:r>
            <a:r>
              <a:rPr lang="en-US" sz="2000" dirty="0" smtClean="0">
                <a:latin typeface="Times New Roman"/>
                <a:cs typeface="Times New Roman"/>
              </a:rPr>
              <a:t>Quark</a:t>
            </a:r>
            <a:r>
              <a:rPr lang="en-US" sz="2000" dirty="0">
                <a:latin typeface="Times New Roman"/>
                <a:cs typeface="Times New Roman"/>
              </a:rPr>
              <a:t>-Gluon </a:t>
            </a:r>
            <a:r>
              <a:rPr lang="en-US" sz="2000" dirty="0" smtClean="0">
                <a:latin typeface="Times New Roman"/>
                <a:cs typeface="Times New Roman"/>
              </a:rPr>
              <a:t>Plasma state @ Heavy</a:t>
            </a:r>
            <a:r>
              <a:rPr lang="en-US" sz="2000" dirty="0">
                <a:latin typeface="Times New Roman"/>
                <a:cs typeface="Times New Roman"/>
              </a:rPr>
              <a:t>-ion collisions at ultra-relativistic </a:t>
            </a:r>
            <a:r>
              <a:rPr lang="en-US" sz="2000" dirty="0" smtClean="0">
                <a:latin typeface="Times New Roman"/>
                <a:cs typeface="Times New Roman"/>
              </a:rPr>
              <a:t>energies (5.5 </a:t>
            </a:r>
            <a:r>
              <a:rPr lang="en-US" sz="2000" dirty="0" err="1" smtClean="0">
                <a:latin typeface="Times New Roman"/>
                <a:cs typeface="Times New Roman"/>
              </a:rPr>
              <a:t>GeV</a:t>
            </a:r>
            <a:r>
              <a:rPr lang="en-US" sz="2000" dirty="0" smtClean="0">
                <a:latin typeface="Times New Roman"/>
                <a:cs typeface="Times New Roman"/>
              </a:rPr>
              <a:t>). It </a:t>
            </a:r>
            <a:r>
              <a:rPr lang="en-US" sz="2000" dirty="0">
                <a:latin typeface="Times New Roman"/>
                <a:cs typeface="Times New Roman"/>
              </a:rPr>
              <a:t>is composed by two groups of detectors</a:t>
            </a:r>
            <a:r>
              <a:rPr lang="en-US" sz="2000" dirty="0" smtClean="0">
                <a:latin typeface="Times New Roman"/>
                <a:cs typeface="Times New Roman"/>
              </a:rPr>
              <a:t>:</a:t>
            </a:r>
          </a:p>
          <a:p>
            <a:pPr marL="285750" indent="-285750" algn="just">
              <a:buFont typeface="Wingdings" charset="2"/>
              <a:buChar char="Ø"/>
            </a:pP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5" name="Picture 4" descr="Schermata 2018-02-04 alle 18.02.2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492896"/>
            <a:ext cx="4824536" cy="39635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3528" y="4797152"/>
            <a:ext cx="23369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200" b="1" dirty="0">
                <a:latin typeface="Times New Roman"/>
                <a:cs typeface="Times New Roman"/>
              </a:rPr>
              <a:t>The Barrel region </a:t>
            </a:r>
            <a:endParaRPr lang="en-US" sz="2200" b="1" dirty="0"/>
          </a:p>
        </p:txBody>
      </p:sp>
      <p:sp>
        <p:nvSpPr>
          <p:cNvPr id="10" name="Rectangle 9"/>
          <p:cNvSpPr/>
          <p:nvPr/>
        </p:nvSpPr>
        <p:spPr>
          <a:xfrm>
            <a:off x="5878013" y="5733256"/>
            <a:ext cx="31361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200" b="1" dirty="0">
                <a:latin typeface="Times New Roman"/>
                <a:cs typeface="Times New Roman"/>
              </a:rPr>
              <a:t>The Muon Spectrometer 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267744" y="2996952"/>
            <a:ext cx="2592288" cy="2808312"/>
          </a:xfrm>
          <a:prstGeom prst="roundRect">
            <a:avLst/>
          </a:prstGeom>
          <a:noFill/>
          <a:ln>
            <a:solidFill>
              <a:srgbClr val="FF090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115616" y="4005064"/>
            <a:ext cx="1152128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948264" y="5157192"/>
            <a:ext cx="1008112" cy="6480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4860032" y="3789040"/>
            <a:ext cx="2088232" cy="2376264"/>
          </a:xfrm>
          <a:prstGeom prst="roundRect">
            <a:avLst/>
          </a:prstGeom>
          <a:noFill/>
          <a:ln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65219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/>
              <a:t>The Barrel region: ALICE TOF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122</a:t>
            </a:fld>
            <a:endParaRPr lang="en-US"/>
          </a:p>
        </p:txBody>
      </p:sp>
      <p:grpSp>
        <p:nvGrpSpPr>
          <p:cNvPr id="4" name="Group 11"/>
          <p:cNvGrpSpPr/>
          <p:nvPr/>
        </p:nvGrpSpPr>
        <p:grpSpPr>
          <a:xfrm>
            <a:off x="179512" y="908720"/>
            <a:ext cx="5832648" cy="3600400"/>
            <a:chOff x="2754883" y="908720"/>
            <a:chExt cx="6353621" cy="3816424"/>
          </a:xfrm>
        </p:grpSpPr>
        <p:pic>
          <p:nvPicPr>
            <p:cNvPr id="7" name="Picture 6" descr="Schermata 2018-02-09 alle 23.07.2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73104" y="908720"/>
              <a:ext cx="3835400" cy="2222500"/>
            </a:xfrm>
            <a:prstGeom prst="rect">
              <a:avLst/>
            </a:prstGeom>
          </p:spPr>
        </p:pic>
        <p:pic>
          <p:nvPicPr>
            <p:cNvPr id="8" name="Picture 7" descr="Schermata 2018-02-09 alle 23.07.52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7534" t="10171"/>
            <a:stretch/>
          </p:blipFill>
          <p:spPr>
            <a:xfrm>
              <a:off x="2824832" y="1844824"/>
              <a:ext cx="2973770" cy="288032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 rot="20283448">
              <a:off x="2754883" y="1732433"/>
              <a:ext cx="1066188" cy="650582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395536" y="5517232"/>
            <a:ext cx="7813376" cy="1015663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latin typeface="Times New Roman"/>
                <a:cs typeface="Times New Roman"/>
              </a:rPr>
              <a:t>The TOF </a:t>
            </a:r>
            <a:r>
              <a:rPr lang="en-US" sz="2000" dirty="0" smtClean="0">
                <a:latin typeface="Times New Roman"/>
                <a:cs typeface="Times New Roman"/>
              </a:rPr>
              <a:t>s </a:t>
            </a:r>
            <a:r>
              <a:rPr lang="en-US" sz="2000" dirty="0">
                <a:latin typeface="Times New Roman"/>
                <a:cs typeface="Times New Roman"/>
              </a:rPr>
              <a:t>a large area detector covering a </a:t>
            </a:r>
            <a:r>
              <a:rPr lang="en-US" sz="2000" dirty="0" smtClean="0">
                <a:latin typeface="Times New Roman"/>
                <a:cs typeface="Times New Roman"/>
              </a:rPr>
              <a:t>cylindrical </a:t>
            </a:r>
            <a:r>
              <a:rPr lang="en-US" sz="2000" dirty="0">
                <a:latin typeface="Times New Roman"/>
                <a:cs typeface="Times New Roman"/>
              </a:rPr>
              <a:t>surface of 141 m</a:t>
            </a:r>
            <a:r>
              <a:rPr lang="en-US" sz="2000" baseline="30000" dirty="0">
                <a:latin typeface="Times New Roman"/>
                <a:cs typeface="Times New Roman"/>
              </a:rPr>
              <a:t>2</a:t>
            </a:r>
            <a:r>
              <a:rPr lang="en-US" sz="2000" dirty="0">
                <a:latin typeface="Times New Roman"/>
                <a:cs typeface="Times New Roman"/>
              </a:rPr>
              <a:t> with an inner radius of 3.7 m, a </a:t>
            </a:r>
            <a:r>
              <a:rPr lang="en-US" sz="2000" dirty="0" smtClean="0">
                <a:latin typeface="Times New Roman"/>
                <a:cs typeface="Times New Roman"/>
              </a:rPr>
              <a:t>pseudo-rapidity </a:t>
            </a:r>
            <a:r>
              <a:rPr lang="en-US" sz="2000" dirty="0">
                <a:latin typeface="Times New Roman"/>
                <a:cs typeface="Times New Roman"/>
              </a:rPr>
              <a:t>interval [-0.9,+0.9] and full azimuthal </a:t>
            </a:r>
            <a:r>
              <a:rPr lang="en-US" sz="2000" dirty="0" smtClean="0">
                <a:latin typeface="Times New Roman"/>
                <a:cs typeface="Times New Roman"/>
              </a:rPr>
              <a:t>coverage.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2843808" y="4077072"/>
            <a:ext cx="5688632" cy="1323439"/>
          </a:xfrm>
          <a:prstGeom prst="rect">
            <a:avLst/>
          </a:prstGeom>
          <a:solidFill>
            <a:srgbClr val="FFFFFF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latin typeface="Times New Roman"/>
                <a:cs typeface="Times New Roman"/>
              </a:rPr>
              <a:t>In the barrel region, </a:t>
            </a:r>
            <a:r>
              <a:rPr lang="en-US" sz="2000" dirty="0" smtClean="0">
                <a:latin typeface="Times New Roman"/>
                <a:cs typeface="Times New Roman"/>
              </a:rPr>
              <a:t>charged </a:t>
            </a:r>
            <a:r>
              <a:rPr lang="en-US" sz="2000" dirty="0">
                <a:latin typeface="Times New Roman"/>
                <a:cs typeface="Times New Roman"/>
              </a:rPr>
              <a:t>particles in the intermediate momentum </a:t>
            </a:r>
            <a:r>
              <a:rPr lang="en-US" sz="2000" dirty="0" smtClean="0">
                <a:latin typeface="Times New Roman"/>
                <a:cs typeface="Times New Roman"/>
              </a:rPr>
              <a:t>range (from 1 </a:t>
            </a:r>
            <a:r>
              <a:rPr lang="en-US" sz="2000" dirty="0" err="1">
                <a:latin typeface="Times New Roman"/>
                <a:cs typeface="Times New Roman"/>
              </a:rPr>
              <a:t>GeV</a:t>
            </a:r>
            <a:r>
              <a:rPr lang="en-US" sz="2000" dirty="0">
                <a:latin typeface="Times New Roman"/>
                <a:cs typeface="Times New Roman"/>
              </a:rPr>
              <a:t>/c to a few </a:t>
            </a:r>
            <a:r>
              <a:rPr lang="en-US" sz="2000" dirty="0" err="1">
                <a:latin typeface="Times New Roman"/>
                <a:cs typeface="Times New Roman"/>
              </a:rPr>
              <a:t>GeV</a:t>
            </a:r>
            <a:r>
              <a:rPr lang="en-US" sz="2000" dirty="0">
                <a:latin typeface="Times New Roman"/>
                <a:cs typeface="Times New Roman"/>
              </a:rPr>
              <a:t>/</a:t>
            </a:r>
            <a:r>
              <a:rPr lang="en-US" sz="2000" dirty="0" smtClean="0">
                <a:latin typeface="Times New Roman"/>
                <a:cs typeface="Times New Roman"/>
              </a:rPr>
              <a:t>c) </a:t>
            </a:r>
            <a:r>
              <a:rPr lang="en-US" sz="2000" dirty="0">
                <a:latin typeface="Times New Roman"/>
                <a:cs typeface="Times New Roman"/>
              </a:rPr>
              <a:t>are identified </a:t>
            </a:r>
            <a:r>
              <a:rPr lang="en-US" sz="2000" dirty="0" smtClean="0">
                <a:latin typeface="Times New Roman"/>
                <a:cs typeface="Times New Roman"/>
              </a:rPr>
              <a:t>by </a:t>
            </a:r>
            <a:r>
              <a:rPr lang="en-US" sz="2000" dirty="0">
                <a:latin typeface="Times New Roman"/>
                <a:cs typeface="Times New Roman"/>
              </a:rPr>
              <a:t>the </a:t>
            </a:r>
            <a:r>
              <a:rPr lang="en-US" sz="2000" b="1" dirty="0">
                <a:solidFill>
                  <a:srgbClr val="FF0906"/>
                </a:solidFill>
                <a:latin typeface="Times New Roman"/>
                <a:cs typeface="Times New Roman"/>
              </a:rPr>
              <a:t>Time Of Flight (TOF) detector</a:t>
            </a:r>
            <a:r>
              <a:rPr lang="en-US" sz="20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.</a:t>
            </a:r>
            <a:endParaRPr lang="en-US" sz="2000" b="1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70784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/>
              <a:t>MRPC for the ALICE TOF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rot="20283448">
            <a:off x="4499991" y="1442840"/>
            <a:ext cx="761261" cy="47873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7504" y="1124744"/>
            <a:ext cx="5976664" cy="2092881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The TOF system is made of 1593 </a:t>
            </a:r>
            <a:r>
              <a:rPr lang="en-US" sz="2000" b="1" dirty="0" err="1" smtClean="0">
                <a:solidFill>
                  <a:srgbClr val="FF0906"/>
                </a:solidFill>
                <a:latin typeface="Times New Roman"/>
                <a:cs typeface="Times New Roman"/>
              </a:rPr>
              <a:t>Multigap</a:t>
            </a:r>
            <a:r>
              <a:rPr lang="en-US" sz="20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 </a:t>
            </a:r>
            <a:r>
              <a:rPr lang="en-US" sz="2000" b="1" dirty="0">
                <a:solidFill>
                  <a:srgbClr val="FF0906"/>
                </a:solidFill>
                <a:latin typeface="Times New Roman"/>
                <a:cs typeface="Times New Roman"/>
              </a:rPr>
              <a:t>Resistive Plate Chamber </a:t>
            </a:r>
            <a:r>
              <a:rPr lang="en-US" sz="2000" dirty="0">
                <a:latin typeface="Times New Roman"/>
                <a:cs typeface="Times New Roman"/>
              </a:rPr>
              <a:t>(MRPC</a:t>
            </a:r>
            <a:r>
              <a:rPr lang="en-US" sz="2000" dirty="0" smtClean="0">
                <a:latin typeface="Times New Roman"/>
                <a:cs typeface="Times New Roman"/>
              </a:rPr>
              <a:t>)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Each MRPC </a:t>
            </a:r>
            <a:r>
              <a:rPr lang="en-US" dirty="0">
                <a:latin typeface="Times New Roman"/>
                <a:cs typeface="Times New Roman"/>
              </a:rPr>
              <a:t>consists of 2 stacks of glass, each with 5 gas gaps of 250 </a:t>
            </a:r>
            <a:r>
              <a:rPr lang="en-US" dirty="0" err="1">
                <a:latin typeface="Times New Roman"/>
                <a:cs typeface="Times New Roman"/>
              </a:rPr>
              <a:t>μm</a:t>
            </a:r>
            <a:r>
              <a:rPr lang="en-US" dirty="0">
                <a:latin typeface="Times New Roman"/>
                <a:cs typeface="Times New Roman"/>
              </a:rPr>
              <a:t>; </a:t>
            </a:r>
            <a:r>
              <a:rPr lang="en-US" dirty="0" smtClean="0">
                <a:latin typeface="Times New Roman"/>
                <a:cs typeface="Times New Roman"/>
              </a:rPr>
              <a:t>with an </a:t>
            </a:r>
            <a:r>
              <a:rPr lang="en-US" dirty="0">
                <a:latin typeface="Times New Roman"/>
                <a:cs typeface="Times New Roman"/>
              </a:rPr>
              <a:t>active area </a:t>
            </a:r>
            <a:r>
              <a:rPr lang="en-US" dirty="0" smtClean="0">
                <a:latin typeface="Times New Roman"/>
                <a:cs typeface="Times New Roman"/>
              </a:rPr>
              <a:t>of 7.4</a:t>
            </a:r>
            <a:r>
              <a:rPr lang="en-US" dirty="0">
                <a:latin typeface="Times New Roman"/>
                <a:cs typeface="Times New Roman"/>
              </a:rPr>
              <a:t>×</a:t>
            </a:r>
            <a:r>
              <a:rPr lang="en-US" dirty="0" smtClean="0">
                <a:latin typeface="Times New Roman"/>
                <a:cs typeface="Times New Roman"/>
              </a:rPr>
              <a:t>120 cm</a:t>
            </a:r>
            <a:r>
              <a:rPr lang="en-US" baseline="30000" dirty="0" smtClean="0">
                <a:latin typeface="Times New Roman"/>
                <a:cs typeface="Times New Roman"/>
              </a:rPr>
              <a:t>2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US" dirty="0" smtClean="0">
                <a:latin typeface="Times New Roman"/>
                <a:cs typeface="Times New Roman"/>
              </a:rPr>
              <a:t>Electrodes: high resistivity </a:t>
            </a:r>
            <a:r>
              <a:rPr lang="en-US" dirty="0">
                <a:latin typeface="Times New Roman"/>
                <a:cs typeface="Times New Roman"/>
              </a:rPr>
              <a:t>(≈10</a:t>
            </a:r>
            <a:r>
              <a:rPr lang="en-US" baseline="30000" dirty="0">
                <a:latin typeface="Times New Roman"/>
                <a:cs typeface="Times New Roman"/>
              </a:rPr>
              <a:t>13 </a:t>
            </a:r>
            <a:r>
              <a:rPr lang="en-US" dirty="0" err="1">
                <a:latin typeface="Times New Roman"/>
                <a:cs typeface="Times New Roman"/>
              </a:rPr>
              <a:t>Ωcm</a:t>
            </a:r>
            <a:r>
              <a:rPr lang="en-US" dirty="0">
                <a:latin typeface="Times New Roman"/>
                <a:cs typeface="Times New Roman"/>
              </a:rPr>
              <a:t>) </a:t>
            </a:r>
            <a:r>
              <a:rPr lang="en-US" dirty="0" smtClean="0">
                <a:latin typeface="Times New Roman"/>
                <a:cs typeface="Times New Roman"/>
              </a:rPr>
              <a:t>float glass, 0.4 </a:t>
            </a:r>
            <a:r>
              <a:rPr lang="en-US" dirty="0">
                <a:latin typeface="Times New Roman"/>
                <a:cs typeface="Times New Roman"/>
              </a:rPr>
              <a:t>mm thick </a:t>
            </a:r>
            <a:endParaRPr lang="en-US" dirty="0" smtClean="0">
              <a:latin typeface="Times New Roman"/>
              <a:cs typeface="Times New Roman"/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dirty="0">
                <a:latin typeface="Times New Roman"/>
                <a:cs typeface="Times New Roman"/>
              </a:rPr>
              <a:t>96 readout pads of 2.5 × 3.5 cm</a:t>
            </a:r>
            <a:r>
              <a:rPr lang="en-US" baseline="30000" dirty="0">
                <a:latin typeface="Times New Roman"/>
                <a:cs typeface="Times New Roman"/>
              </a:rPr>
              <a:t>2</a:t>
            </a:r>
            <a:r>
              <a:rPr lang="en-US" dirty="0"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4" name="Picture 3" descr="Schermata 2018-02-10 alle 11.25.0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052736"/>
            <a:ext cx="2952328" cy="1800200"/>
          </a:xfrm>
          <a:prstGeom prst="rect">
            <a:avLst/>
          </a:prstGeom>
        </p:spPr>
      </p:pic>
      <p:pic>
        <p:nvPicPr>
          <p:cNvPr id="5" name="Picture 4" descr="Schermata 2018-02-12 alle 06.50.37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855149"/>
            <a:ext cx="3744416" cy="2786827"/>
          </a:xfrm>
          <a:prstGeom prst="rect">
            <a:avLst/>
          </a:prstGeom>
        </p:spPr>
      </p:pic>
      <p:pic>
        <p:nvPicPr>
          <p:cNvPr id="6" name="Picture 5" descr="Schermata 2018-02-12 alle 06.50.3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63" y="3573016"/>
            <a:ext cx="2470935" cy="237626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47664" y="3615407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906"/>
                </a:solidFill>
                <a:latin typeface="Times New Roman"/>
                <a:cs typeface="Times New Roman"/>
              </a:rPr>
              <a:t>Performance results</a:t>
            </a:r>
            <a:endParaRPr lang="en-US" sz="2400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7504" y="5934670"/>
            <a:ext cx="4860032" cy="1015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aseline="30000" dirty="0">
                <a:latin typeface="Times New Roman"/>
                <a:cs typeface="Times New Roman"/>
              </a:rPr>
              <a:t>The time resolution of the TOF MRPC is in the 50 </a:t>
            </a:r>
            <a:r>
              <a:rPr lang="en-US" sz="2000" baseline="30000" dirty="0" err="1">
                <a:latin typeface="Times New Roman"/>
                <a:cs typeface="Times New Roman"/>
              </a:rPr>
              <a:t>ps</a:t>
            </a:r>
            <a:r>
              <a:rPr lang="en-US" sz="2000" baseline="30000" dirty="0">
                <a:latin typeface="Times New Roman"/>
                <a:cs typeface="Times New Roman"/>
              </a:rPr>
              <a:t> </a:t>
            </a:r>
            <a:r>
              <a:rPr lang="en-US" sz="2000" baseline="30000" dirty="0" smtClean="0">
                <a:latin typeface="Times New Roman"/>
                <a:cs typeface="Times New Roman"/>
              </a:rPr>
              <a:t>range.</a:t>
            </a: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baseline="30000" dirty="0" smtClean="0">
                <a:latin typeface="Times New Roman"/>
                <a:cs typeface="Times New Roman"/>
              </a:rPr>
              <a:t>A </a:t>
            </a:r>
            <a:r>
              <a:rPr lang="en-US" sz="2000" baseline="30000" dirty="0">
                <a:latin typeface="Times New Roman"/>
                <a:cs typeface="Times New Roman"/>
              </a:rPr>
              <a:t>typical efficiency and time resolution plateau as a function of the high voltage is more than 2 kV long before the onset of streamers, with efficiency reaching 99.9 %.</a:t>
            </a:r>
            <a:endParaRPr lang="en-US" sz="2000" dirty="0">
              <a:latin typeface="Times New Roman"/>
              <a:cs typeface="Times New Roman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418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924944"/>
            <a:ext cx="8042276" cy="1008112"/>
          </a:xfrm>
        </p:spPr>
        <p:txBody>
          <a:bodyPr/>
          <a:lstStyle/>
          <a:p>
            <a:r>
              <a:rPr lang="en-US" dirty="0" smtClean="0"/>
              <a:t>3th generation of RPC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332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171400"/>
            <a:ext cx="8229600" cy="1143000"/>
          </a:xfrm>
        </p:spPr>
        <p:txBody>
          <a:bodyPr/>
          <a:lstStyle/>
          <a:p>
            <a:r>
              <a:rPr lang="en-US" dirty="0" smtClean="0"/>
              <a:t>New challenge: the HL-LHC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125</a:t>
            </a:fld>
            <a:endParaRPr lang="en-US"/>
          </a:p>
        </p:txBody>
      </p:sp>
      <p:pic>
        <p:nvPicPr>
          <p:cNvPr id="4" name="Picture 3" descr="Schermata 2017-10-14 alle 07.23.1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140968"/>
            <a:ext cx="7467712" cy="32004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42883" y="6381328"/>
            <a:ext cx="350538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2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We are here</a:t>
            </a:r>
            <a:endParaRPr lang="en-GB" sz="2200" b="1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  <p:sp>
        <p:nvSpPr>
          <p:cNvPr id="7" name="Bent-Up Arrow 6"/>
          <p:cNvSpPr/>
          <p:nvPr/>
        </p:nvSpPr>
        <p:spPr>
          <a:xfrm rot="5400000">
            <a:off x="3937620" y="6323012"/>
            <a:ext cx="432048" cy="54868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uadroTexto 13"/>
          <p:cNvSpPr txBox="1"/>
          <p:nvPr/>
        </p:nvSpPr>
        <p:spPr>
          <a:xfrm>
            <a:off x="2627784" y="1628800"/>
            <a:ext cx="6466372" cy="120032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“</a:t>
            </a:r>
            <a:r>
              <a:rPr lang="en-US" b="1" i="1" dirty="0" smtClean="0">
                <a:solidFill>
                  <a:srgbClr val="FF0906"/>
                </a:solidFill>
              </a:rPr>
              <a:t>Europe’s top priority </a:t>
            </a:r>
            <a:r>
              <a:rPr lang="en-US" b="1" i="1" dirty="0" smtClean="0"/>
              <a:t>should be the</a:t>
            </a:r>
            <a:r>
              <a:rPr lang="en-US" b="1" i="1" dirty="0" smtClean="0">
                <a:solidFill>
                  <a:srgbClr val="FF0906"/>
                </a:solidFill>
              </a:rPr>
              <a:t> exploitation </a:t>
            </a:r>
            <a:r>
              <a:rPr lang="en-US" b="1" i="1" dirty="0" smtClean="0"/>
              <a:t>of </a:t>
            </a:r>
            <a:r>
              <a:rPr lang="en-US" b="1" i="1" dirty="0" smtClean="0">
                <a:solidFill>
                  <a:srgbClr val="FF0906"/>
                </a:solidFill>
              </a:rPr>
              <a:t>the full potential of the LHC</a:t>
            </a:r>
            <a:r>
              <a:rPr lang="en-US" b="1" i="1" dirty="0" smtClean="0"/>
              <a:t>, including the high luminosity upgrade of the machine and the detectors with a view to collecting 10 times more data than in the initial design, by around 2030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9" name="Imagen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9" y="1628800"/>
            <a:ext cx="2516135" cy="1358713"/>
          </a:xfrm>
          <a:prstGeom prst="rect">
            <a:avLst/>
          </a:prstGeom>
          <a:solidFill>
            <a:schemeClr val="bg1">
              <a:lumMod val="95000"/>
              <a:lumOff val="5000"/>
            </a:schemeClr>
          </a:solidFill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077100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challenges for the RPC systems in the LHC experiments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79512" y="2852936"/>
            <a:ext cx="482453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342900" algn="just">
              <a:buFont typeface="Wingdings" charset="2"/>
              <a:buChar char="Ø"/>
            </a:pPr>
            <a:r>
              <a:rPr lang="en-US" sz="2200" dirty="0" smtClean="0">
                <a:cs typeface="Times New Roman"/>
              </a:rPr>
              <a:t>New RPC chambers needed to extend the CMS muon </a:t>
            </a:r>
            <a:r>
              <a:rPr lang="en-US" sz="2200" dirty="0">
                <a:cs typeface="Times New Roman"/>
              </a:rPr>
              <a:t>coverage </a:t>
            </a:r>
            <a:r>
              <a:rPr lang="en-US" sz="2200" dirty="0" smtClean="0">
                <a:cs typeface="Times New Roman"/>
              </a:rPr>
              <a:t>up to </a:t>
            </a:r>
            <a:r>
              <a:rPr lang="x-none" sz="2200" dirty="0" smtClean="0">
                <a:cs typeface="Times New Roman"/>
                <a:sym typeface="Helvetica Light"/>
              </a:rPr>
              <a:t>|η</a:t>
            </a:r>
            <a:r>
              <a:rPr lang="x-none" sz="2200" dirty="0">
                <a:cs typeface="Times New Roman"/>
                <a:sym typeface="Helvetica Light"/>
              </a:rPr>
              <a:t>| &lt; </a:t>
            </a:r>
            <a:r>
              <a:rPr lang="x-none" sz="2200" dirty="0" smtClean="0">
                <a:cs typeface="Times New Roman"/>
                <a:sym typeface="Helvetica Light"/>
              </a:rPr>
              <a:t>2.8 or to improve the trigger perfomance (ATLAS)</a:t>
            </a:r>
          </a:p>
          <a:p>
            <a:pPr marL="457200" lvl="2" indent="-342900" algn="just">
              <a:buFont typeface="Wingdings" charset="2"/>
              <a:buChar char="Ø"/>
            </a:pPr>
            <a:r>
              <a:rPr lang="x-none" sz="2200" b="1" dirty="0" smtClean="0">
                <a:solidFill>
                  <a:srgbClr val="FF0906"/>
                </a:solidFill>
                <a:cs typeface="Times New Roman"/>
                <a:sym typeface="Helvetica Light"/>
              </a:rPr>
              <a:t>Rate capability ≈ 1-2 kHz/cm</a:t>
            </a:r>
            <a:r>
              <a:rPr lang="x-none" sz="2200" b="1" baseline="30000" dirty="0" smtClean="0">
                <a:solidFill>
                  <a:srgbClr val="FF0906"/>
                </a:solidFill>
                <a:cs typeface="Times New Roman"/>
                <a:sym typeface="Helvetica Light"/>
              </a:rPr>
              <a:t>2</a:t>
            </a:r>
          </a:p>
        </p:txBody>
      </p:sp>
      <p:pic>
        <p:nvPicPr>
          <p:cNvPr id="6" name="Picture 5" descr="Schermata 2018-03-30 alle 16.35.4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924944"/>
            <a:ext cx="3851920" cy="327643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3528" y="1556792"/>
            <a:ext cx="842493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-342900" algn="just">
              <a:buFont typeface="Wingdings" charset="2"/>
              <a:buChar char="Ø"/>
            </a:pPr>
            <a:r>
              <a:rPr lang="en-US" sz="2200" dirty="0">
                <a:cs typeface="Times New Roman"/>
              </a:rPr>
              <a:t>Confirm muon system performance at HL-LHC conditions: </a:t>
            </a:r>
            <a:r>
              <a:rPr lang="en-US" sz="2200" dirty="0" smtClean="0">
                <a:cs typeface="Times New Roman"/>
              </a:rPr>
              <a:t>the RPC systems have </a:t>
            </a:r>
            <a:r>
              <a:rPr lang="en-US" sz="2200" dirty="0">
                <a:cs typeface="Times New Roman"/>
              </a:rPr>
              <a:t>to run at </a:t>
            </a:r>
            <a:r>
              <a:rPr lang="en-US" sz="2200" b="1" dirty="0">
                <a:solidFill>
                  <a:srgbClr val="FF0906"/>
                </a:solidFill>
                <a:cs typeface="Times New Roman"/>
              </a:rPr>
              <a:t>5 times the expected LHC intensity </a:t>
            </a:r>
            <a:r>
              <a:rPr lang="en-US" sz="2200" dirty="0" smtClean="0">
                <a:cs typeface="Times New Roman"/>
              </a:rPr>
              <a:t>and </a:t>
            </a:r>
            <a:r>
              <a:rPr lang="en-US" sz="2200" dirty="0">
                <a:cs typeface="Times New Roman"/>
              </a:rPr>
              <a:t>for </a:t>
            </a:r>
            <a:r>
              <a:rPr lang="en-US" sz="2200" b="1" dirty="0">
                <a:solidFill>
                  <a:srgbClr val="FF0906"/>
                </a:solidFill>
                <a:cs typeface="Times New Roman"/>
              </a:rPr>
              <a:t>30 years (instead of 10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)</a:t>
            </a:r>
            <a:r>
              <a:rPr lang="en-US" sz="2200" i="1" dirty="0" smtClean="0">
                <a:cs typeface="Times New Roman"/>
              </a:rPr>
              <a:t> </a:t>
            </a:r>
            <a:endParaRPr lang="en-US" sz="2200" i="1" dirty="0">
              <a:cs typeface="Times New Roman"/>
            </a:endParaRPr>
          </a:p>
        </p:txBody>
      </p:sp>
      <p:pic>
        <p:nvPicPr>
          <p:cNvPr id="9" name="Picture 8" descr="cms_quadrantRPCUpgrad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25144"/>
            <a:ext cx="3241864" cy="2132856"/>
          </a:xfrm>
          <a:prstGeom prst="rect">
            <a:avLst/>
          </a:prstGeom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19675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86745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04" y="44624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Further improve of the rate capability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127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3528" y="1484784"/>
            <a:ext cx="856895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AU" sz="2200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All relevant detector </a:t>
            </a:r>
            <a:r>
              <a:rPr lang="en-AU" sz="2200" dirty="0" smtClean="0">
                <a:latin typeface="Times New Roman" charset="0"/>
                <a:ea typeface="Times New Roman" charset="0"/>
                <a:cs typeface="Times New Roman" charset="0"/>
              </a:rPr>
              <a:t>improvement factors have been investigated </a:t>
            </a:r>
            <a:r>
              <a:rPr lang="en-US" sz="22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to improve </a:t>
            </a:r>
            <a:r>
              <a:rPr lang="en-US" sz="2200" b="1" dirty="0">
                <a:solidFill>
                  <a:srgbClr val="000090"/>
                </a:solidFill>
                <a:latin typeface="Times New Roman"/>
                <a:cs typeface="Times New Roman"/>
              </a:rPr>
              <a:t>rate capability</a:t>
            </a:r>
            <a:r>
              <a:rPr lang="en-US" sz="2200" b="1" dirty="0" smtClean="0">
                <a:solidFill>
                  <a:srgbClr val="000090"/>
                </a:solidFill>
                <a:latin typeface="Times New Roman"/>
                <a:cs typeface="Times New Roman"/>
              </a:rPr>
              <a:t>:</a:t>
            </a:r>
          </a:p>
          <a:p>
            <a:pPr algn="just"/>
            <a:endParaRPr lang="en-AU" sz="2200" dirty="0" smtClean="0">
              <a:latin typeface="Times New Roman" charset="0"/>
              <a:ea typeface="Times New Roman" charset="0"/>
              <a:cs typeface="Times New Roman" charset="0"/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AU" sz="2200" dirty="0">
                <a:latin typeface="Times New Roman" charset="0"/>
                <a:ea typeface="Times New Roman" charset="0"/>
                <a:cs typeface="Times New Roman" charset="0"/>
              </a:rPr>
              <a:t>R</a:t>
            </a:r>
            <a:r>
              <a:rPr lang="en-AU" sz="2200" dirty="0" smtClean="0">
                <a:latin typeface="Times New Roman" charset="0"/>
                <a:ea typeface="Times New Roman" charset="0"/>
                <a:cs typeface="Times New Roman" charset="0"/>
              </a:rPr>
              <a:t>educed electrode resistivity 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AU" sz="2200" b="1" dirty="0">
                <a:solidFill>
                  <a:srgbClr val="FF0906"/>
                </a:solidFill>
                <a:latin typeface="Times New Roman" charset="0"/>
                <a:ea typeface="Times New Roman" charset="0"/>
                <a:cs typeface="Times New Roman" charset="0"/>
              </a:rPr>
              <a:t>N</a:t>
            </a:r>
            <a:r>
              <a:rPr lang="en-AU" sz="2200" b="1" dirty="0" smtClean="0">
                <a:solidFill>
                  <a:srgbClr val="FF0906"/>
                </a:solidFill>
                <a:latin typeface="Times New Roman" charset="0"/>
                <a:ea typeface="Times New Roman" charset="0"/>
                <a:cs typeface="Times New Roman" charset="0"/>
              </a:rPr>
              <a:t>ew detector geometry: gas gap and electrodes thickness  </a:t>
            </a:r>
          </a:p>
          <a:p>
            <a:pPr marL="342900" indent="-342900" algn="just">
              <a:buFont typeface="Wingdings" charset="2"/>
              <a:buChar char="Ø"/>
            </a:pPr>
            <a:r>
              <a:rPr lang="en-AU" sz="2200" dirty="0" smtClean="0">
                <a:latin typeface="Times New Roman" charset="0"/>
                <a:ea typeface="Times New Roman" charset="0"/>
                <a:cs typeface="Times New Roman" charset="0"/>
                <a:sym typeface="Wingdings"/>
              </a:rPr>
              <a:t>New Front-End electronics </a:t>
            </a:r>
            <a:endParaRPr lang="en-AU" sz="2200" dirty="0">
              <a:latin typeface="Times New Roman" charset="0"/>
              <a:ea typeface="Times New Roman" charset="0"/>
              <a:cs typeface="Times New Roman" charset="0"/>
              <a:sym typeface="Wingding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496" y="3861048"/>
            <a:ext cx="6120680" cy="212365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2200" dirty="0" smtClean="0">
                <a:latin typeface="Times New Roman"/>
                <a:cs typeface="Times New Roman"/>
              </a:rPr>
              <a:t>The key points is to reduce: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200" dirty="0" smtClean="0">
                <a:latin typeface="Times New Roman"/>
                <a:cs typeface="Times New Roman"/>
              </a:rPr>
              <a:t> the charge  </a:t>
            </a:r>
            <a:endParaRPr lang="en-US" sz="2200" dirty="0">
              <a:latin typeface="Times New Roman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200" dirty="0">
                <a:latin typeface="Times New Roman"/>
                <a:cs typeface="Times New Roman"/>
              </a:rPr>
              <a:t>thinner gas </a:t>
            </a:r>
            <a:r>
              <a:rPr lang="en-US" sz="2200" dirty="0" smtClean="0">
                <a:latin typeface="Times New Roman"/>
                <a:cs typeface="Times New Roman"/>
              </a:rPr>
              <a:t>gaps: from </a:t>
            </a:r>
            <a:r>
              <a:rPr lang="en-US" sz="2200" dirty="0">
                <a:latin typeface="Times New Roman"/>
                <a:cs typeface="Times New Roman"/>
              </a:rPr>
              <a:t>2 mm to </a:t>
            </a:r>
            <a:r>
              <a:rPr lang="en-US" sz="2200" dirty="0" smtClean="0">
                <a:latin typeface="Times New Roman"/>
                <a:cs typeface="Times New Roman"/>
              </a:rPr>
              <a:t>1 mm</a:t>
            </a:r>
            <a:endParaRPr lang="en-US" sz="2200" dirty="0">
              <a:latin typeface="Times New Roman"/>
              <a:cs typeface="Times New Roman"/>
            </a:endParaRPr>
          </a:p>
          <a:p>
            <a:pPr marL="742950" lvl="1" indent="-285750">
              <a:buFont typeface="Arial"/>
              <a:buChar char="•"/>
            </a:pPr>
            <a:r>
              <a:rPr lang="en-US" sz="2200" dirty="0">
                <a:latin typeface="Times New Roman"/>
                <a:cs typeface="Times New Roman"/>
              </a:rPr>
              <a:t>lower </a:t>
            </a:r>
            <a:r>
              <a:rPr lang="en-US" sz="2200" dirty="0" smtClean="0">
                <a:latin typeface="Times New Roman"/>
                <a:cs typeface="Times New Roman"/>
              </a:rPr>
              <a:t>electronics threshold</a:t>
            </a:r>
          </a:p>
          <a:p>
            <a:pPr marL="742950" lvl="1" indent="-285750">
              <a:buFont typeface="Arial"/>
              <a:buChar char="•"/>
            </a:pPr>
            <a:endParaRPr lang="en-US" sz="2200" dirty="0" smtClean="0">
              <a:latin typeface="Times New Roman"/>
              <a:cs typeface="Times New Roman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200" dirty="0" smtClean="0">
                <a:latin typeface="Times New Roman"/>
                <a:cs typeface="Times New Roman"/>
              </a:rPr>
              <a:t>Thinner </a:t>
            </a:r>
            <a:r>
              <a:rPr lang="en-US" sz="2200" dirty="0">
                <a:latin typeface="Times New Roman"/>
                <a:cs typeface="Times New Roman"/>
              </a:rPr>
              <a:t>electrodes: </a:t>
            </a:r>
            <a:r>
              <a:rPr lang="en-US" sz="2200" dirty="0" smtClean="0">
                <a:latin typeface="Times New Roman"/>
                <a:cs typeface="Times New Roman"/>
              </a:rPr>
              <a:t>from 2 mm to 1mm </a:t>
            </a:r>
            <a:endParaRPr lang="en-US" sz="2200" dirty="0">
              <a:latin typeface="Times New Roman"/>
              <a:cs typeface="Times New Roman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012160" y="3685320"/>
            <a:ext cx="3096344" cy="2407976"/>
            <a:chOff x="4775104" y="835025"/>
            <a:chExt cx="4300901" cy="35052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75104" y="835025"/>
              <a:ext cx="4300901" cy="3505200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flipH="1">
              <a:off x="7404100" y="2476500"/>
              <a:ext cx="901700" cy="14097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057900" y="1219200"/>
              <a:ext cx="667084" cy="27813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346700" y="3830320"/>
              <a:ext cx="2921000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116967198"/>
              </p:ext>
            </p:extLst>
          </p:nvPr>
        </p:nvGraphicFramePr>
        <p:xfrm>
          <a:off x="1907704" y="6165304"/>
          <a:ext cx="2941223" cy="553374"/>
        </p:xfrm>
        <a:graphic>
          <a:graphicData uri="http://schemas.openxmlformats.org/presentationml/2006/ole">
            <p:oleObj spid="_x0000_s403458" name="Equation" r:id="rId4" imgW="1133640" imgH="200880" progId="">
              <p:embed/>
            </p:oleObj>
          </a:graphicData>
        </a:graphic>
      </p:graphicFrame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939577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2508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212" y="44624"/>
            <a:ext cx="8042276" cy="1008112"/>
          </a:xfrm>
        </p:spPr>
        <p:txBody>
          <a:bodyPr/>
          <a:lstStyle/>
          <a:p>
            <a:r>
              <a:rPr lang="en-US" sz="3800" dirty="0" smtClean="0"/>
              <a:t>CMS improved RPC: new 2D design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128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12609416"/>
              </p:ext>
            </p:extLst>
          </p:nvPr>
        </p:nvGraphicFramePr>
        <p:xfrm>
          <a:off x="232281" y="1412776"/>
          <a:ext cx="4483735" cy="25603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645862"/>
                <a:gridCol w="1181689"/>
                <a:gridCol w="1656184"/>
              </a:tblGrid>
              <a:tr h="227402"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26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solidFill>
                            <a:srgbClr val="FF2600"/>
                          </a:solidFill>
                          <a:latin typeface="Times New Roman"/>
                          <a:cs typeface="Times New Roman"/>
                        </a:rPr>
                        <a:t>iRPC</a:t>
                      </a:r>
                      <a:r>
                        <a:rPr lang="en-US" sz="1400" dirty="0" smtClean="0">
                          <a:solidFill>
                            <a:srgbClr val="FF2600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endParaRPr lang="en-US" sz="1400" dirty="0">
                        <a:solidFill>
                          <a:srgbClr val="FF26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DBEE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FF2600"/>
                          </a:solidFill>
                          <a:latin typeface="Times New Roman"/>
                          <a:cs typeface="Times New Roman"/>
                        </a:rPr>
                        <a:t>RPC</a:t>
                      </a:r>
                      <a:endParaRPr lang="en-US" sz="1400" dirty="0">
                        <a:solidFill>
                          <a:srgbClr val="FF26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DBEEF4"/>
                    </a:solidFill>
                  </a:tcPr>
                </a:tc>
              </a:tr>
              <a:tr h="22740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High Pressure Laminate thickness </a:t>
                      </a:r>
                      <a:endParaRPr lang="en-US" sz="1400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1.4 mm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mm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Num. of</a:t>
                      </a:r>
                      <a:r>
                        <a:rPr lang="en-US" sz="1400" b="1" baseline="0" dirty="0" smtClean="0">
                          <a:latin typeface="Times New Roman"/>
                          <a:cs typeface="Times New Roman"/>
                        </a:rPr>
                        <a:t> Gas Gap</a:t>
                      </a:r>
                      <a:endParaRPr lang="en-US" sz="1400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2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Gas</a:t>
                      </a:r>
                      <a:r>
                        <a:rPr lang="en-US" sz="1400" b="1" baseline="0" dirty="0" smtClean="0">
                          <a:latin typeface="Times New Roman"/>
                          <a:cs typeface="Times New Roman"/>
                        </a:rPr>
                        <a:t> Gap width </a:t>
                      </a:r>
                      <a:endParaRPr lang="en-US" sz="1400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1.4 mm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en-US" sz="1400" baseline="0" dirty="0" smtClean="0">
                          <a:latin typeface="Times New Roman"/>
                          <a:cs typeface="Times New Roman"/>
                        </a:rPr>
                        <a:t> mm</a:t>
                      </a:r>
                      <a:endParaRPr lang="en-US" sz="14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latin typeface="Times New Roman"/>
                          <a:cs typeface="Times New Roman"/>
                        </a:rPr>
                        <a:t>Resistivity (</a:t>
                      </a:r>
                      <a:r>
                        <a:rPr lang="en-US" sz="1400" b="1" dirty="0" smtClean="0">
                          <a:latin typeface="Times New Roman"/>
                          <a:cs typeface="Times New Roman"/>
                          <a:sym typeface="Symbol" pitchFamily="-65" charset="2"/>
                        </a:rPr>
                        <a:t>cm)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0.9 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  <a:sym typeface="Symbol" pitchFamily="-65" charset="2"/>
                        </a:rPr>
                        <a:t>- 3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 x 10</a:t>
                      </a:r>
                      <a:r>
                        <a:rPr lang="en-US" sz="1400" baseline="30000" dirty="0" smtClean="0">
                          <a:latin typeface="Times New Roman"/>
                          <a:cs typeface="Times New Roman"/>
                        </a:rPr>
                        <a:t>10</a:t>
                      </a:r>
                      <a:endParaRPr lang="en-US" sz="1400" dirty="0" smtClean="0"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  <a:sym typeface="Symbol" pitchFamily="-65" charset="2"/>
                        </a:rPr>
                        <a:t>- 6</a:t>
                      </a:r>
                      <a:r>
                        <a:rPr lang="en-US" sz="1400" dirty="0" smtClean="0">
                          <a:latin typeface="Times New Roman"/>
                          <a:cs typeface="Times New Roman"/>
                        </a:rPr>
                        <a:t> x 10</a:t>
                      </a:r>
                      <a:r>
                        <a:rPr lang="en-US" sz="1400" baseline="30000" dirty="0" smtClean="0">
                          <a:latin typeface="Times New Roman"/>
                          <a:cs typeface="Times New Roman"/>
                        </a:rPr>
                        <a:t>10</a:t>
                      </a:r>
                      <a:endParaRPr lang="en-US" sz="1400" dirty="0" smtClean="0"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Charge threshold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50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fC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150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 </a:t>
                      </a:r>
                      <a:r>
                        <a:rPr lang="en-US" sz="1400" baseline="0" dirty="0" err="1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fC</a:t>
                      </a:r>
                      <a:endParaRPr lang="en-US" sz="14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</a:tr>
              <a:tr h="22740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h</a:t>
                      </a:r>
                      <a:r>
                        <a:rPr lang="en-US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 segmentation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  <a:sym typeface="Symbol" pitchFamily="-65" charset="2"/>
                        </a:rPr>
                        <a:t>2D readout</a:t>
                      </a:r>
                      <a:endParaRPr lang="en-US" sz="1400" b="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 h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partitions</a:t>
                      </a:r>
                      <a:endParaRPr lang="en-US" sz="1200" b="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  <a:sym typeface="Symbol" pitchFamily="-65" charset="2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" name="Group 8"/>
          <p:cNvGrpSpPr/>
          <p:nvPr/>
        </p:nvGrpSpPr>
        <p:grpSpPr>
          <a:xfrm>
            <a:off x="539552" y="4509120"/>
            <a:ext cx="3041136" cy="1670673"/>
            <a:chOff x="1026808" y="1326279"/>
            <a:chExt cx="3041136" cy="1670673"/>
          </a:xfrm>
        </p:grpSpPr>
        <p:grpSp>
          <p:nvGrpSpPr>
            <p:cNvPr id="5" name="Group 9"/>
            <p:cNvGrpSpPr/>
            <p:nvPr/>
          </p:nvGrpSpPr>
          <p:grpSpPr>
            <a:xfrm>
              <a:off x="1049403" y="1326279"/>
              <a:ext cx="3018541" cy="1670673"/>
              <a:chOff x="4457700" y="1216025"/>
              <a:chExt cx="3779036" cy="2213895"/>
            </a:xfrm>
          </p:grpSpPr>
          <p:grpSp>
            <p:nvGrpSpPr>
              <p:cNvPr id="6" name="Group 14"/>
              <p:cNvGrpSpPr/>
              <p:nvPr/>
            </p:nvGrpSpPr>
            <p:grpSpPr>
              <a:xfrm>
                <a:off x="4495800" y="2613945"/>
                <a:ext cx="3740936" cy="815975"/>
                <a:chOff x="4495800" y="2626645"/>
                <a:chExt cx="3740936" cy="815975"/>
              </a:xfrm>
            </p:grpSpPr>
            <p:sp>
              <p:nvSpPr>
                <p:cNvPr id="31" name="TextBox 30"/>
                <p:cNvSpPr txBox="1"/>
                <p:nvPr/>
              </p:nvSpPr>
              <p:spPr>
                <a:xfrm>
                  <a:off x="5473700" y="2796117"/>
                  <a:ext cx="1873371" cy="5302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Bottom gap</a:t>
                  </a:r>
                  <a:endParaRPr lang="en-US" sz="2000" dirty="0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4495800" y="3214020"/>
                  <a:ext cx="3517900" cy="76200"/>
                </a:xfrm>
                <a:prstGeom prst="rect">
                  <a:avLst/>
                </a:prstGeom>
                <a:solidFill>
                  <a:srgbClr val="984807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4495800" y="3366420"/>
                  <a:ext cx="3517900" cy="76200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Rectangle 33"/>
                <p:cNvSpPr/>
                <p:nvPr/>
              </p:nvSpPr>
              <p:spPr>
                <a:xfrm>
                  <a:off x="4508500" y="3302920"/>
                  <a:ext cx="215900" cy="45719"/>
                </a:xfrm>
                <a:prstGeom prst="rect">
                  <a:avLst/>
                </a:prstGeom>
                <a:solidFill>
                  <a:srgbClr val="008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4495800" y="2626645"/>
                  <a:ext cx="774700" cy="612775"/>
                </a:xfrm>
                <a:prstGeom prst="line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5270500" y="2639345"/>
                  <a:ext cx="2966236" cy="193675"/>
                </a:xfrm>
                <a:prstGeom prst="line">
                  <a:avLst/>
                </a:prstGeom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>
                  <a:stCxn id="32" idx="3"/>
                </p:cNvCxnSpPr>
                <p:nvPr/>
              </p:nvCxnSpPr>
              <p:spPr>
                <a:xfrm flipV="1">
                  <a:off x="8013700" y="2833020"/>
                  <a:ext cx="223036" cy="419100"/>
                </a:xfrm>
                <a:prstGeom prst="line">
                  <a:avLst/>
                </a:prstGeom>
                <a:ln w="76200" cmpd="sng"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8013700" y="2998120"/>
                  <a:ext cx="223036" cy="419100"/>
                </a:xfrm>
                <a:prstGeom prst="line">
                  <a:avLst/>
                </a:prstGeom>
                <a:ln w="76200" cmpd="sng"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" name="Group 15"/>
              <p:cNvGrpSpPr/>
              <p:nvPr/>
            </p:nvGrpSpPr>
            <p:grpSpPr>
              <a:xfrm>
                <a:off x="4471924" y="2006600"/>
                <a:ext cx="3732276" cy="629433"/>
                <a:chOff x="4471924" y="1841500"/>
                <a:chExt cx="3732276" cy="629433"/>
              </a:xfrm>
            </p:grpSpPr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4471924" y="2445533"/>
                  <a:ext cx="3492500" cy="25400"/>
                </a:xfrm>
                <a:prstGeom prst="line">
                  <a:avLst/>
                </a:prstGeom>
                <a:solidFill>
                  <a:srgbClr val="008000"/>
                </a:solidFill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4471924" y="1841500"/>
                  <a:ext cx="669759" cy="604033"/>
                </a:xfrm>
                <a:prstGeom prst="line">
                  <a:avLst/>
                </a:prstGeom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141683" y="1841500"/>
                  <a:ext cx="3062517" cy="223033"/>
                </a:xfrm>
                <a:prstGeom prst="line">
                  <a:avLst/>
                </a:prstGeom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7964424" y="2064533"/>
                  <a:ext cx="239776" cy="381000"/>
                </a:xfrm>
                <a:prstGeom prst="line">
                  <a:avLst/>
                </a:prstGeom>
                <a:ln>
                  <a:solidFill>
                    <a:srgbClr val="0080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/>
                <p:cNvSpPr txBox="1"/>
                <p:nvPr/>
              </p:nvSpPr>
              <p:spPr>
                <a:xfrm rot="250928">
                  <a:off x="5000223" y="1948182"/>
                  <a:ext cx="3055738" cy="4807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rgbClr val="008000"/>
                      </a:solidFill>
                    </a:rPr>
                    <a:t>PCB with radial strips</a:t>
                  </a:r>
                  <a:endParaRPr lang="en-US" sz="2000" dirty="0">
                    <a:solidFill>
                      <a:srgbClr val="008000"/>
                    </a:solidFill>
                  </a:endParaRPr>
                </a:p>
              </p:txBody>
            </p:sp>
          </p:grpSp>
          <p:grpSp>
            <p:nvGrpSpPr>
              <p:cNvPr id="9" name="Group 16"/>
              <p:cNvGrpSpPr/>
              <p:nvPr/>
            </p:nvGrpSpPr>
            <p:grpSpPr>
              <a:xfrm>
                <a:off x="4457700" y="1216025"/>
                <a:ext cx="3740936" cy="815975"/>
                <a:chOff x="4457700" y="822325"/>
                <a:chExt cx="3740936" cy="815975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4457700" y="1409700"/>
                  <a:ext cx="3517900" cy="76200"/>
                </a:xfrm>
                <a:prstGeom prst="rect">
                  <a:avLst/>
                </a:prstGeom>
                <a:solidFill>
                  <a:srgbClr val="984807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" name="Rectangle 18"/>
                <p:cNvSpPr/>
                <p:nvPr/>
              </p:nvSpPr>
              <p:spPr>
                <a:xfrm>
                  <a:off x="4457700" y="1562100"/>
                  <a:ext cx="3517900" cy="76200"/>
                </a:xfrm>
                <a:prstGeom prst="rect">
                  <a:avLst/>
                </a:prstGeom>
                <a:solidFill>
                  <a:schemeClr val="accent6">
                    <a:lumMod val="50000"/>
                  </a:schemeClr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Rectangle 19"/>
                <p:cNvSpPr/>
                <p:nvPr/>
              </p:nvSpPr>
              <p:spPr>
                <a:xfrm>
                  <a:off x="4470400" y="1498600"/>
                  <a:ext cx="215900" cy="45719"/>
                </a:xfrm>
                <a:prstGeom prst="rect">
                  <a:avLst/>
                </a:prstGeom>
                <a:solidFill>
                  <a:srgbClr val="008000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 flipV="1">
                  <a:off x="4457700" y="822325"/>
                  <a:ext cx="774700" cy="612775"/>
                </a:xfrm>
                <a:prstGeom prst="line">
                  <a:avLst/>
                </a:prstGeom>
                <a:ln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5232400" y="835025"/>
                  <a:ext cx="2966236" cy="193675"/>
                </a:xfrm>
                <a:prstGeom prst="line">
                  <a:avLst/>
                </a:prstGeom>
                <a:ln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TextBox 22"/>
                <p:cNvSpPr txBox="1"/>
                <p:nvPr/>
              </p:nvSpPr>
              <p:spPr>
                <a:xfrm>
                  <a:off x="5245100" y="952500"/>
                  <a:ext cx="1373850" cy="53020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 smtClean="0"/>
                    <a:t>Top gap</a:t>
                  </a:r>
                  <a:endParaRPr lang="en-US" sz="2000" dirty="0"/>
                </a:p>
              </p:txBody>
            </p:sp>
            <p:cxnSp>
              <p:nvCxnSpPr>
                <p:cNvPr id="24" name="Straight Connector 23"/>
                <p:cNvCxnSpPr>
                  <a:stCxn id="18" idx="3"/>
                </p:cNvCxnSpPr>
                <p:nvPr/>
              </p:nvCxnSpPr>
              <p:spPr>
                <a:xfrm flipV="1">
                  <a:off x="7975600" y="1028700"/>
                  <a:ext cx="223036" cy="419100"/>
                </a:xfrm>
                <a:prstGeom prst="line">
                  <a:avLst/>
                </a:prstGeom>
                <a:ln w="76200" cmpd="sng"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flipV="1">
                  <a:off x="7975600" y="1193800"/>
                  <a:ext cx="223036" cy="419100"/>
                </a:xfrm>
                <a:prstGeom prst="line">
                  <a:avLst/>
                </a:prstGeom>
                <a:ln w="76200" cmpd="sng">
                  <a:solidFill>
                    <a:srgbClr val="953735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1" name="Straight Connector 10"/>
            <p:cNvCxnSpPr/>
            <p:nvPr/>
          </p:nvCxnSpPr>
          <p:spPr>
            <a:xfrm flipV="1">
              <a:off x="1026808" y="2366584"/>
              <a:ext cx="2908424" cy="35999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1187624" y="2239750"/>
              <a:ext cx="2778998" cy="37122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1133526" y="2323507"/>
              <a:ext cx="2833096" cy="0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1277336" y="2149189"/>
              <a:ext cx="2718600" cy="55675"/>
            </a:xfrm>
            <a:prstGeom prst="line">
              <a:avLst/>
            </a:prstGeom>
            <a:ln w="9525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9" name="Picture 3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79300" y="1628800"/>
            <a:ext cx="3964700" cy="2812924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14852" y="3356992"/>
            <a:ext cx="1729148" cy="1224136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45" name="TextBox 44"/>
          <p:cNvSpPr txBox="1"/>
          <p:nvPr/>
        </p:nvSpPr>
        <p:spPr>
          <a:xfrm>
            <a:off x="3923928" y="5301208"/>
            <a:ext cx="4968552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600" b="1" dirty="0" smtClean="0">
                <a:solidFill>
                  <a:srgbClr val="FF0000"/>
                </a:solidFill>
                <a:latin typeface="+mj-lt"/>
                <a:cs typeface="Times New Roman"/>
              </a:rPr>
              <a:t>2D readout design:  </a:t>
            </a:r>
          </a:p>
          <a:p>
            <a:pPr algn="just"/>
            <a:r>
              <a:rPr lang="en-US" sz="1600" dirty="0" smtClean="0">
                <a:latin typeface="+mj-lt"/>
                <a:cs typeface="Times New Roman"/>
              </a:rPr>
              <a:t>Readout Strips (</a:t>
            </a:r>
            <a:r>
              <a:rPr lang="en-US" sz="1600" dirty="0">
                <a:latin typeface="+mj-lt"/>
                <a:cs typeface="Times New Roman"/>
              </a:rPr>
              <a:t>with a pitch </a:t>
            </a:r>
            <a:r>
              <a:rPr lang="en-US" sz="1600" i="1" dirty="0">
                <a:solidFill>
                  <a:srgbClr val="000000"/>
                </a:solidFill>
                <a:latin typeface="+mj-lt"/>
                <a:cs typeface="Times New Roman"/>
              </a:rPr>
              <a:t>≈0.6÷1.0 </a:t>
            </a:r>
            <a:r>
              <a:rPr lang="en-US" sz="1600" dirty="0" smtClean="0">
                <a:solidFill>
                  <a:srgbClr val="000000"/>
                </a:solidFill>
                <a:latin typeface="+mj-lt"/>
                <a:cs typeface="Times New Roman"/>
              </a:rPr>
              <a:t>cm</a:t>
            </a:r>
            <a:r>
              <a:rPr lang="en-US" sz="1600" dirty="0" smtClean="0">
                <a:latin typeface="+mj-lt"/>
                <a:cs typeface="Times New Roman"/>
              </a:rPr>
              <a:t>) are readout from both-ends and connected to a new Front-End Boards equipped with a TDC </a:t>
            </a:r>
          </a:p>
        </p:txBody>
      </p: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867569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32302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212" y="44624"/>
            <a:ext cx="8042276" cy="1008112"/>
          </a:xfrm>
        </p:spPr>
        <p:txBody>
          <a:bodyPr/>
          <a:lstStyle/>
          <a:p>
            <a:r>
              <a:rPr lang="en-US" sz="3800" dirty="0" smtClean="0"/>
              <a:t>CMS improved RPC: new 2D design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129</a:t>
            </a:fld>
            <a:endParaRPr lang="en-US"/>
          </a:p>
        </p:txBody>
      </p:sp>
      <p:pic>
        <p:nvPicPr>
          <p:cNvPr id="8" name="Picture 11"/>
          <p:cNvPicPr>
            <a:picLocks noChangeAspect="1"/>
          </p:cNvPicPr>
          <p:nvPr/>
        </p:nvPicPr>
        <p:blipFill>
          <a:blip r:embed="rId2" cstate="print"/>
          <a:stretch/>
        </p:blipFill>
        <p:spPr>
          <a:xfrm>
            <a:off x="251520" y="1268760"/>
            <a:ext cx="3672408" cy="2638927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Schermata 2019-08-21 alle 23.22.43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814452"/>
            <a:ext cx="5220072" cy="302735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31432" y="1916832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 has </a:t>
            </a:r>
            <a:r>
              <a:rPr lang="en-US" dirty="0"/>
              <a:t>been </a:t>
            </a:r>
            <a:r>
              <a:rPr lang="en-US" dirty="0" smtClean="0"/>
              <a:t>proved: </a:t>
            </a:r>
            <a:endParaRPr lang="en-US" dirty="0"/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rate capability of 2 </a:t>
            </a:r>
            <a:r>
              <a:rPr lang="en-US" dirty="0" err="1" smtClean="0"/>
              <a:t>kH</a:t>
            </a:r>
            <a:r>
              <a:rPr lang="en-US" dirty="0" smtClean="0"/>
              <a:t>/cm2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Spatial resolution along y coordinate 1.4cm </a:t>
            </a:r>
          </a:p>
          <a:p>
            <a:r>
              <a:rPr lang="en-US" dirty="0" smtClean="0"/>
              <a:t>Final validation of the new FEB ongoing.. 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4149484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Parameters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most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common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13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187394" name="Picture 2"/>
          <p:cNvPicPr>
            <a:picLocks noChangeAspect="1" noChangeArrowheads="1"/>
          </p:cNvPicPr>
          <p:nvPr/>
        </p:nvPicPr>
        <p:blipFill>
          <a:blip r:embed="rId4" cstate="print"/>
          <a:srcRect b="5374"/>
          <a:stretch>
            <a:fillRect/>
          </a:stretch>
        </p:blipFill>
        <p:spPr bwMode="auto">
          <a:xfrm>
            <a:off x="51277" y="1340768"/>
            <a:ext cx="9045352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sellaDiTesto 5"/>
          <p:cNvSpPr txBox="1"/>
          <p:nvPr/>
        </p:nvSpPr>
        <p:spPr>
          <a:xfrm>
            <a:off x="5364088" y="5973030"/>
            <a:ext cx="12249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>
                <a:solidFill>
                  <a:srgbClr val="FF0000"/>
                </a:solidFill>
              </a:rPr>
              <a:t>for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MIPs</a:t>
            </a:r>
            <a:endParaRPr lang="it-IT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eco-gas </a:t>
            </a:r>
            <a:r>
              <a:rPr lang="it-IT" sz="36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problem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23528" y="1340768"/>
            <a:ext cx="8496944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dirty="0" err="1" smtClean="0"/>
              <a:t>We</a:t>
            </a:r>
            <a:r>
              <a:rPr lang="it-IT" sz="2400" dirty="0" smtClean="0"/>
              <a:t> </a:t>
            </a:r>
            <a:r>
              <a:rPr lang="it-IT" sz="2400" dirty="0" err="1" smtClean="0"/>
              <a:t>need</a:t>
            </a:r>
            <a:r>
              <a:rPr lang="it-IT" sz="2400" dirty="0" smtClean="0"/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replace</a:t>
            </a:r>
            <a:r>
              <a:rPr lang="it-IT" sz="2400" dirty="0" smtClean="0"/>
              <a:t> the R134a and SF</a:t>
            </a:r>
            <a:r>
              <a:rPr lang="it-IT" sz="2400" baseline="-25000" dirty="0" smtClean="0"/>
              <a:t>6</a:t>
            </a: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with</a:t>
            </a:r>
            <a:r>
              <a:rPr lang="it-IT" sz="2400" dirty="0" smtClean="0">
                <a:solidFill>
                  <a:srgbClr val="C00000"/>
                </a:solidFill>
              </a:rPr>
              <a:t> more </a:t>
            </a:r>
            <a:r>
              <a:rPr lang="it-IT" sz="2400" dirty="0" err="1" smtClean="0">
                <a:solidFill>
                  <a:srgbClr val="C00000"/>
                </a:solidFill>
              </a:rPr>
              <a:t>ecological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gases</a:t>
            </a:r>
            <a:r>
              <a:rPr lang="it-IT" sz="2400" dirty="0" smtClean="0">
                <a:solidFill>
                  <a:srgbClr val="C00000"/>
                </a:solidFill>
              </a:rPr>
              <a:t>, </a:t>
            </a:r>
            <a:r>
              <a:rPr lang="it-IT" sz="2400" dirty="0" err="1" smtClean="0">
                <a:solidFill>
                  <a:srgbClr val="C00000"/>
                </a:solidFill>
              </a:rPr>
              <a:t>namely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with</a:t>
            </a:r>
            <a:r>
              <a:rPr lang="it-IT" sz="2400" dirty="0" smtClean="0">
                <a:solidFill>
                  <a:srgbClr val="C00000"/>
                </a:solidFill>
              </a:rPr>
              <a:t> a </a:t>
            </a:r>
            <a:r>
              <a:rPr lang="it-IT" sz="2400" dirty="0" err="1" smtClean="0">
                <a:solidFill>
                  <a:srgbClr val="C00000"/>
                </a:solidFill>
              </a:rPr>
              <a:t>much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lower</a:t>
            </a:r>
            <a:r>
              <a:rPr lang="it-IT" sz="2400" dirty="0" smtClean="0">
                <a:solidFill>
                  <a:srgbClr val="C00000"/>
                </a:solidFill>
              </a:rPr>
              <a:t> GWP 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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limit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the green house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effect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.</a:t>
            </a:r>
            <a:endParaRPr lang="it-IT" sz="2400" dirty="0" smtClean="0">
              <a:solidFill>
                <a:srgbClr val="C00000"/>
              </a:solidFill>
            </a:endParaRPr>
          </a:p>
          <a:p>
            <a:r>
              <a:rPr lang="it-IT" sz="2400" dirty="0" err="1" smtClean="0"/>
              <a:t>Difficult</a:t>
            </a:r>
            <a:r>
              <a:rPr lang="it-IT" sz="2400" dirty="0" smtClean="0"/>
              <a:t> </a:t>
            </a:r>
            <a:r>
              <a:rPr lang="it-IT" sz="2400" dirty="0" err="1" smtClean="0"/>
              <a:t>problem</a:t>
            </a:r>
            <a:r>
              <a:rPr lang="it-IT" sz="2400" dirty="0" smtClean="0"/>
              <a:t>: </a:t>
            </a:r>
            <a:r>
              <a:rPr lang="it-IT" sz="2400" dirty="0" err="1" smtClean="0"/>
              <a:t>gases</a:t>
            </a:r>
            <a:r>
              <a:rPr lang="it-IT" sz="2400" dirty="0" smtClean="0"/>
              <a:t> are </a:t>
            </a:r>
            <a:r>
              <a:rPr lang="it-IT" sz="2400" b="1" dirty="0" smtClean="0">
                <a:solidFill>
                  <a:srgbClr val="C00000"/>
                </a:solidFill>
              </a:rPr>
              <a:t>the </a:t>
            </a:r>
            <a:r>
              <a:rPr lang="it-IT" sz="2400" b="1" dirty="0" err="1" smtClean="0">
                <a:solidFill>
                  <a:srgbClr val="C00000"/>
                </a:solidFill>
              </a:rPr>
              <a:t>core</a:t>
            </a: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</a:rPr>
              <a:t>of</a:t>
            </a: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</a:rPr>
              <a:t>gas-filled</a:t>
            </a:r>
            <a:r>
              <a:rPr lang="it-IT" sz="2400" b="1" dirty="0" smtClean="0">
                <a:solidFill>
                  <a:srgbClr val="C00000"/>
                </a:solidFill>
              </a:rPr>
              <a:t> </a:t>
            </a:r>
            <a:r>
              <a:rPr lang="it-IT" sz="2400" b="1" dirty="0" err="1" smtClean="0">
                <a:solidFill>
                  <a:srgbClr val="C00000"/>
                </a:solidFill>
              </a:rPr>
              <a:t>detectors</a:t>
            </a:r>
            <a:endParaRPr lang="it-IT" sz="2400" b="1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it-IT" sz="2400" dirty="0" err="1" smtClean="0"/>
              <a:t>It</a:t>
            </a:r>
            <a:r>
              <a:rPr lang="it-IT" sz="2400" dirty="0" smtClean="0"/>
              <a:t>’s </a:t>
            </a:r>
            <a:r>
              <a:rPr lang="it-IT" sz="2400" dirty="0" err="1" smtClean="0"/>
              <a:t>like</a:t>
            </a:r>
            <a:r>
              <a:rPr lang="it-IT" sz="2400" dirty="0" smtClean="0"/>
              <a:t> I </a:t>
            </a:r>
            <a:r>
              <a:rPr lang="it-IT" sz="2400" dirty="0" err="1" smtClean="0"/>
              <a:t>would</a:t>
            </a:r>
            <a:r>
              <a:rPr lang="it-IT" sz="2400" dirty="0" smtClean="0"/>
              <a:t> </a:t>
            </a:r>
            <a:r>
              <a:rPr lang="it-IT" sz="2400" dirty="0" err="1" smtClean="0"/>
              <a:t>ask</a:t>
            </a:r>
            <a:r>
              <a:rPr lang="it-IT" sz="2400" dirty="0" smtClean="0"/>
              <a:t> </a:t>
            </a:r>
            <a:r>
              <a:rPr lang="it-IT" sz="2400" dirty="0" err="1" smtClean="0"/>
              <a:t>you</a:t>
            </a:r>
            <a:r>
              <a:rPr lang="it-IT" sz="2400" dirty="0" smtClean="0"/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replace</a:t>
            </a:r>
            <a:r>
              <a:rPr lang="it-IT" sz="2400" dirty="0" smtClean="0"/>
              <a:t> </a:t>
            </a:r>
            <a:r>
              <a:rPr lang="it-IT" sz="2400" dirty="0" err="1" smtClean="0"/>
              <a:t>silicon</a:t>
            </a:r>
            <a:r>
              <a:rPr lang="it-IT" sz="2400" dirty="0" smtClean="0"/>
              <a:t> in electronic </a:t>
            </a:r>
            <a:r>
              <a:rPr lang="it-IT" sz="2400" dirty="0" err="1" smtClean="0"/>
              <a:t>devices</a:t>
            </a:r>
            <a:r>
              <a:rPr lang="it-IT" sz="2400" dirty="0" smtClean="0"/>
              <a:t> (</a:t>
            </a:r>
            <a:r>
              <a:rPr lang="it-IT" sz="2400" dirty="0" err="1" smtClean="0"/>
              <a:t>including</a:t>
            </a:r>
            <a:r>
              <a:rPr lang="it-IT" sz="2400" dirty="0" smtClean="0"/>
              <a:t> </a:t>
            </a:r>
            <a:r>
              <a:rPr lang="it-IT" sz="2400" dirty="0" err="1" smtClean="0"/>
              <a:t>smartphones</a:t>
            </a:r>
            <a:r>
              <a:rPr lang="it-IT" sz="2400" dirty="0" smtClean="0"/>
              <a:t>, </a:t>
            </a:r>
            <a:r>
              <a:rPr lang="it-IT" sz="2400" dirty="0" err="1" smtClean="0"/>
              <a:t>computers</a:t>
            </a:r>
            <a:r>
              <a:rPr lang="it-IT" sz="2400" dirty="0" smtClean="0"/>
              <a:t>, TV </a:t>
            </a:r>
            <a:r>
              <a:rPr lang="it-IT" sz="2400" dirty="0" err="1" smtClean="0"/>
              <a:t>sets</a:t>
            </a:r>
            <a:r>
              <a:rPr lang="it-IT" sz="2400" dirty="0" smtClean="0"/>
              <a:t>, etc.) </a:t>
            </a:r>
            <a:r>
              <a:rPr lang="it-IT" sz="2400" dirty="0" err="1" smtClean="0"/>
              <a:t>with</a:t>
            </a:r>
            <a:r>
              <a:rPr lang="it-IT" sz="2400" dirty="0" smtClean="0"/>
              <a:t> </a:t>
            </a:r>
            <a:r>
              <a:rPr lang="it-IT" sz="2400" dirty="0" err="1" smtClean="0"/>
              <a:t>another</a:t>
            </a:r>
            <a:r>
              <a:rPr lang="it-IT" sz="2400" dirty="0" smtClean="0"/>
              <a:t> material, BUT:</a:t>
            </a:r>
          </a:p>
          <a:p>
            <a:pPr lvl="1">
              <a:buFontTx/>
              <a:buChar char="-"/>
            </a:pP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with</a:t>
            </a:r>
            <a:r>
              <a:rPr lang="it-IT" sz="2400" dirty="0" smtClean="0">
                <a:solidFill>
                  <a:srgbClr val="0070C0"/>
                </a:solidFill>
              </a:rPr>
              <a:t> the </a:t>
            </a:r>
            <a:r>
              <a:rPr lang="it-IT" sz="2400" b="1" dirty="0" err="1" smtClean="0">
                <a:solidFill>
                  <a:srgbClr val="0070C0"/>
                </a:solidFill>
              </a:rPr>
              <a:t>same</a:t>
            </a:r>
            <a:r>
              <a:rPr lang="it-IT" sz="2400" b="1" dirty="0" smtClean="0">
                <a:solidFill>
                  <a:srgbClr val="0070C0"/>
                </a:solidFill>
              </a:rPr>
              <a:t> performance</a:t>
            </a:r>
          </a:p>
          <a:p>
            <a:pPr lvl="1">
              <a:buFontTx/>
              <a:buChar char="-"/>
            </a:pPr>
            <a:r>
              <a:rPr lang="it-IT" sz="2400" dirty="0" smtClean="0">
                <a:solidFill>
                  <a:srgbClr val="0070C0"/>
                </a:solidFill>
              </a:rPr>
              <a:t> at the </a:t>
            </a:r>
            <a:r>
              <a:rPr lang="it-IT" sz="2400" b="1" dirty="0" err="1" smtClean="0">
                <a:solidFill>
                  <a:srgbClr val="0070C0"/>
                </a:solidFill>
              </a:rPr>
              <a:t>same</a:t>
            </a:r>
            <a:r>
              <a:rPr lang="it-IT" sz="2400" b="1" dirty="0" smtClean="0">
                <a:solidFill>
                  <a:srgbClr val="0070C0"/>
                </a:solidFill>
              </a:rPr>
              <a:t> </a:t>
            </a:r>
            <a:r>
              <a:rPr lang="it-IT" sz="2400" b="1" dirty="0" err="1" smtClean="0">
                <a:solidFill>
                  <a:srgbClr val="0070C0"/>
                </a:solidFill>
              </a:rPr>
              <a:t>cost</a:t>
            </a:r>
            <a:endParaRPr lang="it-IT" sz="2400" b="1" dirty="0" smtClean="0">
              <a:solidFill>
                <a:srgbClr val="0070C0"/>
              </a:solidFill>
            </a:endParaRPr>
          </a:p>
          <a:p>
            <a:pPr lvl="1">
              <a:buFontTx/>
              <a:buChar char="-"/>
            </a:pP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without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b="1" dirty="0" err="1" smtClean="0">
                <a:solidFill>
                  <a:srgbClr val="0070C0"/>
                </a:solidFill>
              </a:rPr>
              <a:t>changing</a:t>
            </a:r>
            <a:r>
              <a:rPr lang="it-IT" sz="2400" b="1" dirty="0" smtClean="0">
                <a:solidFill>
                  <a:srgbClr val="0070C0"/>
                </a:solidFill>
              </a:rPr>
              <a:t> </a:t>
            </a:r>
            <a:r>
              <a:rPr lang="it-IT" sz="2400" b="1" dirty="0" err="1" smtClean="0">
                <a:solidFill>
                  <a:srgbClr val="0070C0"/>
                </a:solidFill>
              </a:rPr>
              <a:t>anything</a:t>
            </a:r>
            <a:r>
              <a:rPr lang="it-IT" sz="2400" b="1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of</a:t>
            </a:r>
            <a:r>
              <a:rPr lang="it-IT" sz="2400" dirty="0" smtClean="0">
                <a:solidFill>
                  <a:srgbClr val="0070C0"/>
                </a:solidFill>
              </a:rPr>
              <a:t> the </a:t>
            </a:r>
            <a:r>
              <a:rPr lang="it-IT" sz="2400" dirty="0" err="1" smtClean="0">
                <a:solidFill>
                  <a:srgbClr val="0070C0"/>
                </a:solidFill>
              </a:rPr>
              <a:t>rest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of</a:t>
            </a:r>
            <a:r>
              <a:rPr lang="it-IT" sz="2400" dirty="0" smtClean="0">
                <a:solidFill>
                  <a:srgbClr val="0070C0"/>
                </a:solidFill>
              </a:rPr>
              <a:t> electronic </a:t>
            </a:r>
            <a:r>
              <a:rPr lang="it-IT" sz="2400" dirty="0" err="1" smtClean="0">
                <a:solidFill>
                  <a:srgbClr val="0070C0"/>
                </a:solidFill>
              </a:rPr>
              <a:t>circuits</a:t>
            </a:r>
            <a:endParaRPr lang="it-IT" sz="2400" dirty="0" smtClean="0">
              <a:solidFill>
                <a:srgbClr val="0070C0"/>
              </a:solidFill>
            </a:endParaRPr>
          </a:p>
        </p:txBody>
      </p:sp>
      <p:sp>
        <p:nvSpPr>
          <p:cNvPr id="7170" name="AutoShape 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2" name="AutoShape 4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4" name="AutoShape 6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6" name="AutoShape 8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78" name="AutoShape 10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0" name="AutoShape 12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3" name="AutoShape 15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185" name="AutoShape 17" descr="Problem Detection in Agile – Rolling into Agile"/>
          <p:cNvSpPr>
            <a:spLocks noChangeAspect="1" noChangeArrowheads="1"/>
          </p:cNvSpPr>
          <p:nvPr/>
        </p:nvSpPr>
        <p:spPr bwMode="auto">
          <a:xfrm>
            <a:off x="155575" y="-769938"/>
            <a:ext cx="2857500" cy="1609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7187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920147"/>
            <a:ext cx="4104456" cy="178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 green </a:t>
            </a:r>
            <a:r>
              <a:rPr lang="it-IT" sz="3600" dirty="0" err="1" smtClean="0">
                <a:solidFill>
                  <a:srgbClr val="00B05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endParaRPr lang="it-IT" sz="3600" dirty="0">
              <a:solidFill>
                <a:srgbClr val="00B05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44016" y="1268760"/>
            <a:ext cx="889248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dirty="0" smtClean="0"/>
              <a:t>Note </a:t>
            </a:r>
            <a:r>
              <a:rPr lang="it-IT" sz="2400" dirty="0" err="1" smtClean="0"/>
              <a:t>that</a:t>
            </a:r>
            <a:r>
              <a:rPr lang="it-IT" sz="2400" dirty="0" smtClean="0"/>
              <a:t> EU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progressively</a:t>
            </a:r>
            <a:r>
              <a:rPr lang="it-IT" sz="2400" dirty="0" smtClean="0"/>
              <a:t> </a:t>
            </a:r>
            <a:r>
              <a:rPr lang="it-IT" sz="2400" dirty="0" err="1" smtClean="0"/>
              <a:t>banning</a:t>
            </a:r>
            <a:r>
              <a:rPr lang="it-IT" sz="2400" dirty="0" smtClean="0"/>
              <a:t> </a:t>
            </a:r>
            <a:r>
              <a:rPr lang="it-IT" sz="2400" dirty="0" err="1" smtClean="0"/>
              <a:t>greenhouse</a:t>
            </a:r>
            <a:r>
              <a:rPr lang="it-IT" sz="2400" dirty="0" smtClean="0"/>
              <a:t> </a:t>
            </a:r>
            <a:r>
              <a:rPr lang="it-IT" sz="2400" dirty="0" err="1" smtClean="0"/>
              <a:t>gases</a:t>
            </a:r>
            <a:r>
              <a:rPr lang="it-IT" sz="2400" dirty="0" smtClean="0"/>
              <a:t>: </a:t>
            </a:r>
          </a:p>
          <a:p>
            <a:pPr>
              <a:spcAft>
                <a:spcPts val="600"/>
              </a:spcAft>
              <a:buFontTx/>
              <a:buChar char="-"/>
            </a:pPr>
            <a:r>
              <a:rPr lang="it-IT" sz="2400" dirty="0" smtClean="0"/>
              <a:t> </a:t>
            </a:r>
            <a:r>
              <a:rPr lang="it-IT" sz="2400" dirty="0" err="1" smtClean="0"/>
              <a:t>but</a:t>
            </a:r>
            <a:r>
              <a:rPr lang="it-IT" sz="2400" dirty="0" smtClean="0"/>
              <a:t> </a:t>
            </a:r>
            <a:r>
              <a:rPr lang="it-IT" sz="2400" dirty="0" err="1" smtClean="0"/>
              <a:t>they</a:t>
            </a:r>
            <a:r>
              <a:rPr lang="it-IT" sz="2400" dirty="0" smtClean="0"/>
              <a:t> are </a:t>
            </a:r>
            <a:r>
              <a:rPr lang="it-IT" sz="2400" dirty="0" err="1" smtClean="0">
                <a:solidFill>
                  <a:srgbClr val="C00000"/>
                </a:solidFill>
              </a:rPr>
              <a:t>still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allowed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/>
              <a:t>for</a:t>
            </a:r>
            <a:r>
              <a:rPr lang="it-IT" sz="2400" dirty="0" smtClean="0"/>
              <a:t> </a:t>
            </a:r>
            <a:r>
              <a:rPr lang="it-IT" sz="2400" dirty="0" err="1" smtClean="0"/>
              <a:t>research</a:t>
            </a:r>
            <a:r>
              <a:rPr lang="it-IT" sz="2400" dirty="0" smtClean="0"/>
              <a:t> </a:t>
            </a:r>
            <a:r>
              <a:rPr lang="it-IT" sz="2400" dirty="0" err="1" smtClean="0"/>
              <a:t>applications</a:t>
            </a:r>
            <a:endParaRPr lang="it-IT" sz="2400" dirty="0" smtClean="0"/>
          </a:p>
          <a:p>
            <a:pPr>
              <a:spcAft>
                <a:spcPts val="600"/>
              </a:spcAft>
              <a:buFontTx/>
              <a:buChar char="-"/>
            </a:pPr>
            <a:r>
              <a:rPr lang="it-IT" sz="2400" dirty="0" smtClean="0"/>
              <a:t> C</a:t>
            </a:r>
            <a:r>
              <a:rPr lang="it-IT" sz="2400" baseline="-25000" dirty="0" smtClean="0"/>
              <a:t>2</a:t>
            </a:r>
            <a:r>
              <a:rPr lang="it-IT" sz="2400" dirty="0" smtClean="0"/>
              <a:t>H</a:t>
            </a:r>
            <a:r>
              <a:rPr lang="it-IT" sz="2400" baseline="-25000" dirty="0" smtClean="0"/>
              <a:t>2</a:t>
            </a:r>
            <a:r>
              <a:rPr lang="it-IT" sz="2400" dirty="0" smtClean="0"/>
              <a:t>F</a:t>
            </a:r>
            <a:r>
              <a:rPr lang="it-IT" sz="2400" baseline="-25000" dirty="0" smtClean="0"/>
              <a:t>4</a:t>
            </a:r>
            <a:r>
              <a:rPr lang="it-IT" sz="2400" dirty="0" smtClean="0"/>
              <a:t> and SF</a:t>
            </a:r>
            <a:r>
              <a:rPr lang="it-IT" sz="2400" baseline="-25000" dirty="0" smtClean="0"/>
              <a:t>6</a:t>
            </a:r>
            <a:r>
              <a:rPr lang="it-IT" sz="2400" dirty="0" smtClean="0"/>
              <a:t> are </a:t>
            </a:r>
            <a:r>
              <a:rPr lang="it-IT" sz="2400" dirty="0" err="1" smtClean="0">
                <a:solidFill>
                  <a:srgbClr val="C00000"/>
                </a:solidFill>
              </a:rPr>
              <a:t>still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allowed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by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law</a:t>
            </a:r>
            <a:r>
              <a:rPr lang="it-IT" sz="2400" dirty="0" smtClean="0"/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be</a:t>
            </a:r>
            <a:r>
              <a:rPr lang="it-IT" sz="2400" dirty="0" smtClean="0"/>
              <a:t> </a:t>
            </a:r>
            <a:r>
              <a:rPr lang="it-IT" sz="2400" dirty="0" err="1" smtClean="0"/>
              <a:t>used</a:t>
            </a:r>
            <a:r>
              <a:rPr lang="it-IT" sz="2400" dirty="0" smtClean="0"/>
              <a:t> at CERN </a:t>
            </a:r>
            <a:r>
              <a:rPr lang="it-IT" sz="2400" dirty="0" err="1" smtClean="0"/>
              <a:t>experiments</a:t>
            </a:r>
            <a:endParaRPr lang="it-IT" sz="2400" dirty="0" smtClean="0"/>
          </a:p>
          <a:p>
            <a:r>
              <a:rPr lang="it-IT" sz="2400" dirty="0" smtClean="0"/>
              <a:t>- </a:t>
            </a:r>
            <a:r>
              <a:rPr lang="it-IT" sz="2400" dirty="0" err="1" smtClean="0">
                <a:solidFill>
                  <a:srgbClr val="00B050"/>
                </a:solidFill>
              </a:rPr>
              <a:t>nevertheless</a:t>
            </a:r>
            <a:r>
              <a:rPr lang="it-IT" sz="2400" dirty="0" smtClean="0">
                <a:solidFill>
                  <a:srgbClr val="00B050"/>
                </a:solidFill>
              </a:rPr>
              <a:t> the green </a:t>
            </a:r>
            <a:r>
              <a:rPr lang="it-IT" sz="2400" dirty="0" err="1" smtClean="0">
                <a:solidFill>
                  <a:srgbClr val="00B050"/>
                </a:solidFill>
              </a:rPr>
              <a:t>choice</a:t>
            </a:r>
            <a:r>
              <a:rPr lang="it-IT" sz="2400" dirty="0" smtClean="0">
                <a:solidFill>
                  <a:srgbClr val="00B050"/>
                </a:solidFill>
              </a:rPr>
              <a:t> </a:t>
            </a:r>
            <a:r>
              <a:rPr lang="it-IT" sz="2400" dirty="0" err="1" smtClean="0">
                <a:solidFill>
                  <a:srgbClr val="00B050"/>
                </a:solidFill>
              </a:rPr>
              <a:t>of</a:t>
            </a:r>
            <a:r>
              <a:rPr lang="it-IT" sz="2400" dirty="0" smtClean="0">
                <a:solidFill>
                  <a:srgbClr val="00B050"/>
                </a:solidFill>
              </a:rPr>
              <a:t> the CERN community (and </a:t>
            </a:r>
            <a:r>
              <a:rPr lang="it-IT" sz="2400" dirty="0" err="1" smtClean="0">
                <a:solidFill>
                  <a:srgbClr val="00B050"/>
                </a:solidFill>
              </a:rPr>
              <a:t>others</a:t>
            </a:r>
            <a:r>
              <a:rPr lang="it-IT" sz="2400" dirty="0" smtClean="0">
                <a:solidFill>
                  <a:srgbClr val="00B050"/>
                </a:solidFill>
              </a:rPr>
              <a:t>) </a:t>
            </a:r>
            <a:r>
              <a:rPr lang="it-IT" sz="2400" dirty="0" err="1" smtClean="0">
                <a:solidFill>
                  <a:srgbClr val="00B050"/>
                </a:solidFill>
              </a:rPr>
              <a:t>was</a:t>
            </a:r>
            <a:r>
              <a:rPr lang="it-IT" sz="2400" dirty="0" smtClean="0">
                <a:solidFill>
                  <a:srgbClr val="00B050"/>
                </a:solidFill>
              </a:rPr>
              <a:t> </a:t>
            </a:r>
            <a:r>
              <a:rPr lang="it-IT" sz="2400" dirty="0" err="1" smtClean="0">
                <a:solidFill>
                  <a:srgbClr val="00B050"/>
                </a:solidFill>
              </a:rPr>
              <a:t>to</a:t>
            </a:r>
            <a:r>
              <a:rPr lang="it-IT" sz="2400" dirty="0" smtClean="0">
                <a:solidFill>
                  <a:srgbClr val="00B050"/>
                </a:solidFill>
              </a:rPr>
              <a:t> start </a:t>
            </a:r>
            <a:r>
              <a:rPr lang="it-IT" sz="2400" dirty="0" err="1" smtClean="0">
                <a:solidFill>
                  <a:srgbClr val="00B050"/>
                </a:solidFill>
              </a:rPr>
              <a:t>asap</a:t>
            </a:r>
            <a:r>
              <a:rPr lang="it-IT" sz="2400" dirty="0" smtClean="0">
                <a:solidFill>
                  <a:srgbClr val="00B050"/>
                </a:solidFill>
              </a:rPr>
              <a:t> </a:t>
            </a:r>
            <a:r>
              <a:rPr lang="it-IT" sz="2400" dirty="0" err="1" smtClean="0">
                <a:solidFill>
                  <a:srgbClr val="00B050"/>
                </a:solidFill>
              </a:rPr>
              <a:t>research</a:t>
            </a:r>
            <a:r>
              <a:rPr lang="it-IT" sz="2400" dirty="0" smtClean="0">
                <a:solidFill>
                  <a:srgbClr val="00B050"/>
                </a:solidFill>
              </a:rPr>
              <a:t> on </a:t>
            </a:r>
            <a:r>
              <a:rPr lang="it-IT" sz="2400" dirty="0" err="1" smtClean="0">
                <a:solidFill>
                  <a:srgbClr val="00B050"/>
                </a:solidFill>
              </a:rPr>
              <a:t>ecofriendly</a:t>
            </a:r>
            <a:r>
              <a:rPr lang="it-IT" sz="2400" dirty="0" smtClean="0">
                <a:solidFill>
                  <a:srgbClr val="00B050"/>
                </a:solidFill>
              </a:rPr>
              <a:t> gas </a:t>
            </a:r>
            <a:r>
              <a:rPr lang="it-IT" sz="2400" dirty="0" err="1" smtClean="0">
                <a:solidFill>
                  <a:srgbClr val="00B050"/>
                </a:solidFill>
              </a:rPr>
              <a:t>mixtures</a:t>
            </a:r>
            <a:endParaRPr lang="it-IT" sz="2400" dirty="0" smtClean="0">
              <a:solidFill>
                <a:srgbClr val="00B050"/>
              </a:solidFill>
            </a:endParaRPr>
          </a:p>
        </p:txBody>
      </p:sp>
      <p:pic>
        <p:nvPicPr>
          <p:cNvPr id="5122" name="Picture 2" descr="Choose sustainable workwear, choose the HAVEP® Green Choice label | HAVE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3717032"/>
            <a:ext cx="6321457" cy="27561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lang="it-IT" sz="36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smart</a:t>
            </a:r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(!?) idea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79513" y="1268760"/>
            <a:ext cx="8964488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sz="2400" dirty="0" err="1" smtClean="0"/>
              <a:t>All</a:t>
            </a:r>
            <a:r>
              <a:rPr lang="it-IT" sz="2400" dirty="0" smtClean="0"/>
              <a:t> high </a:t>
            </a:r>
            <a:r>
              <a:rPr lang="it-IT" sz="2400" dirty="0" err="1" smtClean="0"/>
              <a:t>energy</a:t>
            </a:r>
            <a:r>
              <a:rPr lang="it-IT" sz="2400" dirty="0" smtClean="0"/>
              <a:t> </a:t>
            </a:r>
            <a:r>
              <a:rPr lang="it-IT" sz="2400" dirty="0" err="1" smtClean="0"/>
              <a:t>experiments</a:t>
            </a:r>
            <a:r>
              <a:rPr lang="it-IT" sz="2400" dirty="0" smtClean="0"/>
              <a:t> (CMS, ATLAS, ALICE, </a:t>
            </a:r>
            <a:r>
              <a:rPr lang="it-IT" sz="2400" dirty="0" err="1" smtClean="0"/>
              <a:t>LHCb</a:t>
            </a:r>
            <a:r>
              <a:rPr lang="it-IT" sz="2400" dirty="0" smtClean="0"/>
              <a:t>, etc.) </a:t>
            </a:r>
            <a:r>
              <a:rPr lang="it-IT" sz="2400" dirty="0" err="1" smtClean="0"/>
              <a:t>have</a:t>
            </a:r>
            <a:r>
              <a:rPr lang="it-IT" sz="2400" dirty="0" smtClean="0"/>
              <a:t> </a:t>
            </a:r>
            <a:r>
              <a:rPr lang="it-IT" sz="2400" dirty="0" err="1" smtClean="0"/>
              <a:t>started</a:t>
            </a:r>
            <a:r>
              <a:rPr lang="it-IT" sz="2400" dirty="0" smtClean="0"/>
              <a:t> </a:t>
            </a:r>
            <a:r>
              <a:rPr lang="it-IT" sz="2400" dirty="0" err="1" smtClean="0"/>
              <a:t>an</a:t>
            </a:r>
            <a:r>
              <a:rPr lang="it-IT" sz="2400" dirty="0" smtClean="0"/>
              <a:t> </a:t>
            </a:r>
            <a:r>
              <a:rPr lang="it-IT" sz="2400" dirty="0" smtClean="0">
                <a:solidFill>
                  <a:srgbClr val="0070C0"/>
                </a:solidFill>
              </a:rPr>
              <a:t>intense </a:t>
            </a:r>
            <a:r>
              <a:rPr lang="it-IT" sz="2400" dirty="0" err="1" smtClean="0">
                <a:solidFill>
                  <a:srgbClr val="0070C0"/>
                </a:solidFill>
              </a:rPr>
              <a:t>R&amp;D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program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</a:t>
            </a:r>
            <a:r>
              <a:rPr lang="it-IT" sz="2400" dirty="0" err="1" smtClean="0"/>
              <a:t>find</a:t>
            </a:r>
            <a:r>
              <a:rPr lang="it-IT" sz="2400" dirty="0" smtClean="0"/>
              <a:t> </a:t>
            </a:r>
            <a:r>
              <a:rPr lang="it-IT" sz="2400" dirty="0" err="1" smtClean="0"/>
              <a:t>suitable</a:t>
            </a:r>
            <a:r>
              <a:rPr lang="it-IT" sz="2400" dirty="0" smtClean="0"/>
              <a:t> gas </a:t>
            </a:r>
            <a:r>
              <a:rPr lang="it-IT" sz="2400" dirty="0" err="1" smtClean="0"/>
              <a:t>mixtures</a:t>
            </a:r>
            <a:endParaRPr lang="it-IT" sz="2400" dirty="0" smtClean="0"/>
          </a:p>
          <a:p>
            <a:pPr>
              <a:buFontTx/>
              <a:buChar char="-"/>
            </a:pPr>
            <a:r>
              <a:rPr lang="it-IT" sz="2400" dirty="0" err="1" smtClean="0"/>
              <a:t>Practically</a:t>
            </a: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all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research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</a:rPr>
              <a:t>trendlines</a:t>
            </a:r>
            <a:r>
              <a:rPr lang="it-IT" sz="2400" dirty="0" smtClean="0">
                <a:solidFill>
                  <a:srgbClr val="0070C0"/>
                </a:solidFill>
              </a:rPr>
              <a:t> are </a:t>
            </a:r>
            <a:r>
              <a:rPr lang="it-IT" sz="2400" dirty="0" err="1" smtClean="0">
                <a:solidFill>
                  <a:srgbClr val="0070C0"/>
                </a:solidFill>
              </a:rPr>
              <a:t>concentrated</a:t>
            </a:r>
            <a:r>
              <a:rPr lang="it-IT" sz="2400" dirty="0" smtClean="0">
                <a:solidFill>
                  <a:srgbClr val="0070C0"/>
                </a:solidFill>
              </a:rPr>
              <a:t> </a:t>
            </a:r>
            <a:r>
              <a:rPr lang="it-IT" sz="2400" dirty="0" err="1" smtClean="0"/>
              <a:t>around</a:t>
            </a:r>
            <a:r>
              <a:rPr lang="it-IT" sz="2400" dirty="0" smtClean="0"/>
              <a:t> the idea (</a:t>
            </a:r>
            <a:r>
              <a:rPr lang="it-IT" sz="2400" dirty="0" err="1" smtClean="0"/>
              <a:t>by</a:t>
            </a:r>
            <a:r>
              <a:rPr lang="it-IT" sz="2400" dirty="0" smtClean="0"/>
              <a:t> a </a:t>
            </a:r>
            <a:r>
              <a:rPr lang="it-IT" sz="2400" dirty="0" err="1" smtClean="0"/>
              <a:t>smart</a:t>
            </a:r>
            <a:r>
              <a:rPr lang="it-IT" sz="2400" dirty="0" smtClean="0"/>
              <a:t> </a:t>
            </a:r>
            <a:r>
              <a:rPr lang="it-IT" sz="2400" dirty="0" err="1" smtClean="0"/>
              <a:t>guy</a:t>
            </a:r>
            <a:r>
              <a:rPr lang="it-IT" sz="2400" dirty="0" smtClean="0"/>
              <a:t>) </a:t>
            </a:r>
            <a:r>
              <a:rPr lang="it-IT" sz="2400" dirty="0" err="1" smtClean="0"/>
              <a:t>of</a:t>
            </a:r>
            <a:r>
              <a:rPr lang="it-IT" sz="2400" dirty="0" smtClean="0"/>
              <a:t> </a:t>
            </a:r>
            <a:r>
              <a:rPr lang="it-IT" sz="2400" dirty="0" err="1" smtClean="0"/>
              <a:t>replacing</a:t>
            </a:r>
            <a:r>
              <a:rPr lang="it-IT" sz="2400" dirty="0" smtClean="0"/>
              <a:t>:</a:t>
            </a:r>
          </a:p>
          <a:p>
            <a:pPr>
              <a:buFontTx/>
              <a:buChar char="-"/>
            </a:pPr>
            <a:r>
              <a:rPr lang="it-IT" sz="2400" dirty="0" smtClean="0">
                <a:solidFill>
                  <a:srgbClr val="C00000"/>
                </a:solidFill>
              </a:rPr>
              <a:t> C</a:t>
            </a:r>
            <a:r>
              <a:rPr lang="it-IT" sz="2400" baseline="-25000" dirty="0" smtClean="0">
                <a:solidFill>
                  <a:srgbClr val="C00000"/>
                </a:solidFill>
              </a:rPr>
              <a:t>2</a:t>
            </a:r>
            <a:r>
              <a:rPr lang="it-IT" sz="2400" dirty="0" smtClean="0">
                <a:solidFill>
                  <a:srgbClr val="C00000"/>
                </a:solidFill>
              </a:rPr>
              <a:t>H</a:t>
            </a:r>
            <a:r>
              <a:rPr lang="it-IT" sz="2400" baseline="-25000" dirty="0" smtClean="0">
                <a:solidFill>
                  <a:srgbClr val="C00000"/>
                </a:solidFill>
              </a:rPr>
              <a:t>2</a:t>
            </a:r>
            <a:r>
              <a:rPr lang="it-IT" sz="2400" dirty="0" smtClean="0">
                <a:solidFill>
                  <a:srgbClr val="C00000"/>
                </a:solidFill>
              </a:rPr>
              <a:t>F</a:t>
            </a:r>
            <a:r>
              <a:rPr lang="it-IT" sz="2400" baseline="-25000" dirty="0" smtClean="0">
                <a:solidFill>
                  <a:srgbClr val="C00000"/>
                </a:solidFill>
              </a:rPr>
              <a:t>4</a:t>
            </a:r>
            <a:r>
              <a:rPr lang="it-IT" sz="2400" dirty="0" smtClean="0">
                <a:solidFill>
                  <a:srgbClr val="C00000"/>
                </a:solidFill>
              </a:rPr>
              <a:t> (GWP=1430)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 C</a:t>
            </a:r>
            <a:r>
              <a:rPr lang="it-IT" sz="2400" baseline="-25000" dirty="0" smtClean="0">
                <a:solidFill>
                  <a:srgbClr val="C00000"/>
                </a:solidFill>
                <a:sym typeface="Wingdings" pitchFamily="2" charset="2"/>
              </a:rPr>
              <a:t>3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H</a:t>
            </a:r>
            <a:r>
              <a:rPr lang="it-IT" sz="2400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F</a:t>
            </a:r>
            <a:r>
              <a:rPr lang="it-IT" sz="2400" baseline="-25000" dirty="0" smtClean="0">
                <a:solidFill>
                  <a:srgbClr val="C00000"/>
                </a:solidFill>
                <a:sym typeface="Wingdings" pitchFamily="2" charset="2"/>
              </a:rPr>
              <a:t>4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ze (GWP=4)</a:t>
            </a:r>
          </a:p>
          <a:p>
            <a:pPr>
              <a:buFontTx/>
              <a:buChar char="-"/>
            </a:pP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Adding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some CO2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to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reduce the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operating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voltage</a:t>
            </a:r>
            <a:endParaRPr lang="it-IT" sz="2400" dirty="0" smtClean="0">
              <a:solidFill>
                <a:srgbClr val="C00000"/>
              </a:solidFill>
              <a:sym typeface="Wingdings" pitchFamily="2" charset="2"/>
            </a:endParaRPr>
          </a:p>
          <a:p>
            <a:pPr>
              <a:buFontTx/>
              <a:buChar char="-"/>
            </a:pP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SF</a:t>
            </a:r>
            <a:r>
              <a:rPr lang="it-IT" sz="2400" baseline="-25000" dirty="0" smtClean="0">
                <a:solidFill>
                  <a:srgbClr val="C00000"/>
                </a:solidFill>
                <a:sym typeface="Wingdings" pitchFamily="2" charset="2"/>
              </a:rPr>
              <a:t>6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(GWP=23900)  some gas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still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to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be</a:t>
            </a:r>
            <a:r>
              <a:rPr lang="it-IT" sz="2400" dirty="0" smtClean="0">
                <a:solidFill>
                  <a:srgbClr val="C0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  <a:sym typeface="Wingdings" pitchFamily="2" charset="2"/>
              </a:rPr>
              <a:t>found</a:t>
            </a:r>
            <a:endParaRPr lang="it-IT" sz="2400" dirty="0">
              <a:solidFill>
                <a:srgbClr val="C00000"/>
              </a:solidFill>
            </a:endParaRPr>
          </a:p>
        </p:txBody>
      </p:sp>
      <p:pic>
        <p:nvPicPr>
          <p:cNvPr id="4098" name="Picture 2" descr="Tetrafluoropropene - Immagini gratis su Pixab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2666" y="3717032"/>
            <a:ext cx="2649294" cy="2160240"/>
          </a:xfrm>
          <a:prstGeom prst="rect">
            <a:avLst/>
          </a:prstGeom>
          <a:noFill/>
        </p:spPr>
      </p:pic>
      <p:pic>
        <p:nvPicPr>
          <p:cNvPr id="4100" name="Picture 4" descr="File:HFO-1234ze alt.svg - Wikimedia Commo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861048"/>
            <a:ext cx="2304256" cy="1822702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251520" y="6093296"/>
            <a:ext cx="85588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C</a:t>
            </a:r>
            <a:r>
              <a:rPr lang="it-IT" sz="2400" baseline="-25000" dirty="0" smtClean="0">
                <a:solidFill>
                  <a:srgbClr val="0070C0"/>
                </a:solidFill>
                <a:sym typeface="Wingdings" pitchFamily="2" charset="2"/>
              </a:rPr>
              <a:t>3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H</a:t>
            </a:r>
            <a:r>
              <a:rPr lang="it-IT" sz="2400" baseline="-25000" dirty="0" smtClean="0">
                <a:solidFill>
                  <a:srgbClr val="0070C0"/>
                </a:solidFill>
                <a:sym typeface="Wingdings" pitchFamily="2" charset="2"/>
              </a:rPr>
              <a:t>4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F</a:t>
            </a:r>
            <a:r>
              <a:rPr lang="it-IT" sz="2400" baseline="-25000" dirty="0" smtClean="0">
                <a:solidFill>
                  <a:srgbClr val="0070C0"/>
                </a:solidFill>
                <a:sym typeface="Wingdings" pitchFamily="2" charset="2"/>
              </a:rPr>
              <a:t>4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ze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is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the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most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similar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molecule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to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smtClean="0">
                <a:solidFill>
                  <a:srgbClr val="0070C0"/>
                </a:solidFill>
              </a:rPr>
              <a:t>C</a:t>
            </a:r>
            <a:r>
              <a:rPr lang="it-IT" sz="2400" baseline="-25000" dirty="0" smtClean="0">
                <a:solidFill>
                  <a:srgbClr val="0070C0"/>
                </a:solidFill>
              </a:rPr>
              <a:t>2</a:t>
            </a:r>
            <a:r>
              <a:rPr lang="it-IT" sz="2400" dirty="0" smtClean="0">
                <a:solidFill>
                  <a:srgbClr val="0070C0"/>
                </a:solidFill>
              </a:rPr>
              <a:t>H</a:t>
            </a:r>
            <a:r>
              <a:rPr lang="it-IT" sz="2400" baseline="-25000" dirty="0" smtClean="0">
                <a:solidFill>
                  <a:srgbClr val="0070C0"/>
                </a:solidFill>
              </a:rPr>
              <a:t>2</a:t>
            </a:r>
            <a:r>
              <a:rPr lang="it-IT" sz="2400" dirty="0" smtClean="0">
                <a:solidFill>
                  <a:srgbClr val="0070C0"/>
                </a:solidFill>
              </a:rPr>
              <a:t>F</a:t>
            </a:r>
            <a:r>
              <a:rPr lang="it-IT" sz="2400" baseline="-25000" dirty="0" smtClean="0">
                <a:solidFill>
                  <a:srgbClr val="0070C0"/>
                </a:solidFill>
              </a:rPr>
              <a:t>4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but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0070C0"/>
                </a:solidFill>
                <a:sym typeface="Wingdings" pitchFamily="2" charset="2"/>
              </a:rPr>
              <a:t>with</a:t>
            </a:r>
            <a:r>
              <a:rPr lang="it-IT" sz="2400" dirty="0" smtClean="0">
                <a:solidFill>
                  <a:srgbClr val="0070C0"/>
                </a:solidFill>
                <a:sym typeface="Wingdings" pitchFamily="2" charset="2"/>
              </a:rPr>
              <a:t> a low GWP</a:t>
            </a:r>
            <a:endParaRPr lang="it-IT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Eco-gas mixtures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133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1124744"/>
            <a:ext cx="88924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V</a:t>
            </a: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alidation of </a:t>
            </a:r>
            <a:r>
              <a:rPr lang="en-US" sz="1600" dirty="0">
                <a:solidFill>
                  <a:srgbClr val="000000"/>
                </a:solidFill>
                <a:cs typeface="Arial" panose="020B0604020202020204" pitchFamily="34" charset="0"/>
              </a:rPr>
              <a:t>a</a:t>
            </a: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cs typeface="Arial" panose="020B0604020202020204" pitchFamily="34" charset="0"/>
              </a:rPr>
              <a:t>new ecological RPC gas mixture </a:t>
            </a: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started in GIF++ since April 2019.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Five RPCs (2 CMS, 1 ATLAS, 1 ALICE, 1 EP-DT) are under test.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One eco-gas </a:t>
            </a:r>
            <a:r>
              <a:rPr lang="en-GB" sz="1600" dirty="0" smtClean="0"/>
              <a:t>mixture based </a:t>
            </a:r>
            <a:r>
              <a:rPr lang="en-GB" sz="1600" dirty="0"/>
              <a:t>on HFO </a:t>
            </a:r>
            <a:r>
              <a:rPr lang="pt-BR" sz="1600" dirty="0">
                <a:cs typeface="Arial" panose="020B0604020202020204" pitchFamily="34" charset="0"/>
              </a:rPr>
              <a:t>1234ze (</a:t>
            </a:r>
            <a:r>
              <a:rPr lang="pt-BR" sz="1600" dirty="0" smtClean="0">
                <a:cs typeface="Arial" panose="020B0604020202020204" pitchFamily="34" charset="0"/>
              </a:rPr>
              <a:t>C</a:t>
            </a:r>
            <a:r>
              <a:rPr lang="pt-BR" sz="1600" baseline="-25000" dirty="0" smtClean="0">
                <a:cs typeface="Arial" panose="020B0604020202020204" pitchFamily="34" charset="0"/>
              </a:rPr>
              <a:t>3</a:t>
            </a:r>
            <a:r>
              <a:rPr lang="pt-BR" sz="1600" dirty="0" smtClean="0">
                <a:cs typeface="Arial" panose="020B0604020202020204" pitchFamily="34" charset="0"/>
              </a:rPr>
              <a:t>H</a:t>
            </a:r>
            <a:r>
              <a:rPr lang="pt-BR" sz="1600" baseline="-25000" dirty="0" smtClean="0">
                <a:cs typeface="Arial" panose="020B0604020202020204" pitchFamily="34" charset="0"/>
              </a:rPr>
              <a:t>2</a:t>
            </a:r>
            <a:r>
              <a:rPr lang="pt-BR" sz="1600" dirty="0" smtClean="0">
                <a:cs typeface="Arial" panose="020B0604020202020204" pitchFamily="34" charset="0"/>
              </a:rPr>
              <a:t>F</a:t>
            </a:r>
            <a:r>
              <a:rPr lang="pt-BR" sz="1600" baseline="-25000" dirty="0" smtClean="0">
                <a:cs typeface="Arial" panose="020B0604020202020204" pitchFamily="34" charset="0"/>
              </a:rPr>
              <a:t>4</a:t>
            </a:r>
            <a:r>
              <a:rPr lang="pt-BR" sz="1600" dirty="0" smtClean="0">
                <a:cs typeface="Arial" panose="020B0604020202020204" pitchFamily="34" charset="0"/>
              </a:rPr>
              <a:t>)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(45%HFO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, </a:t>
            </a:r>
            <a:r>
              <a:rPr lang="pt-BR" sz="1600" dirty="0" smtClean="0">
                <a:solidFill>
                  <a:srgbClr val="FF0000"/>
                </a:solidFill>
                <a:cs typeface="Arial" panose="020B0604020202020204" pitchFamily="34" charset="0"/>
              </a:rPr>
              <a:t>50%CO</a:t>
            </a:r>
            <a:r>
              <a:rPr lang="pt-BR" sz="16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2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, 1</a:t>
            </a:r>
            <a:r>
              <a:rPr lang="pt-BR" sz="1600" dirty="0" smtClean="0">
                <a:solidFill>
                  <a:srgbClr val="FF0000"/>
                </a:solidFill>
                <a:cs typeface="Arial" panose="020B0604020202020204" pitchFamily="34" charset="0"/>
              </a:rPr>
              <a:t>SF</a:t>
            </a:r>
            <a:r>
              <a:rPr lang="pt-BR" sz="1600" baseline="-25000" dirty="0" smtClean="0">
                <a:solidFill>
                  <a:srgbClr val="FF0000"/>
                </a:solidFill>
                <a:cs typeface="Arial" panose="020B0604020202020204" pitchFamily="34" charset="0"/>
              </a:rPr>
              <a:t>6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, </a:t>
            </a:r>
            <a:r>
              <a:rPr lang="pt-BR" sz="1600" dirty="0" smtClean="0">
                <a:solidFill>
                  <a:srgbClr val="FF0000"/>
                </a:solidFill>
                <a:cs typeface="Arial" panose="020B0604020202020204" pitchFamily="34" charset="0"/>
              </a:rPr>
              <a:t>4%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C</a:t>
            </a:r>
            <a:r>
              <a:rPr lang="pt-BR" sz="16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4</a:t>
            </a:r>
            <a:r>
              <a:rPr lang="pt-BR" sz="1600" dirty="0">
                <a:solidFill>
                  <a:srgbClr val="FF0000"/>
                </a:solidFill>
                <a:cs typeface="Arial" panose="020B0604020202020204" pitchFamily="34" charset="0"/>
              </a:rPr>
              <a:t>H</a:t>
            </a:r>
            <a:r>
              <a:rPr lang="pt-BR" sz="16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10</a:t>
            </a:r>
            <a:r>
              <a:rPr lang="en-GB" sz="1600" dirty="0"/>
              <a:t> </a:t>
            </a:r>
            <a:r>
              <a:rPr lang="en-GB" sz="1600" dirty="0" smtClean="0"/>
              <a:t>) under study  </a:t>
            </a:r>
          </a:p>
          <a:p>
            <a:pPr marL="285750" indent="-285750" algn="just">
              <a:buFont typeface="Wingdings" charset="2"/>
              <a:buChar char="Ø"/>
            </a:pPr>
            <a:endParaRPr lang="en-GB" sz="1600" dirty="0" smtClean="0"/>
          </a:p>
          <a:p>
            <a:pPr marL="285750" indent="-285750" algn="just">
              <a:buFont typeface="Wingdings" charset="2"/>
              <a:buChar char="Ø"/>
            </a:pPr>
            <a:endParaRPr lang="en-GB" sz="1600" dirty="0" smtClean="0"/>
          </a:p>
        </p:txBody>
      </p:sp>
      <p:pic>
        <p:nvPicPr>
          <p:cNvPr id="5" name="Picture 4" descr="curren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96952"/>
            <a:ext cx="3491880" cy="3351738"/>
          </a:xfrm>
          <a:prstGeom prst="rect">
            <a:avLst/>
          </a:prstGeom>
        </p:spPr>
      </p:pic>
      <p:pic>
        <p:nvPicPr>
          <p:cNvPr id="6" name="Immagine 2" descr="Immagine che contiene testo, mappa&#10;&#10;Descrizione generata automaticamente">
            <a:extLst>
              <a:ext uri="{FF2B5EF4-FFF2-40B4-BE49-F238E27FC236}">
                <a16:creationId xmlns="" xmlns:a16="http://schemas.microsoft.com/office/drawing/2014/main" id="{E0EE6C12-2E4C-4606-994A-7B06640EE80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24944"/>
            <a:ext cx="4603980" cy="296208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5364088" y="4077072"/>
            <a:ext cx="10795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ttangolo 14">
            <a:extLst>
              <a:ext uri="{FF2B5EF4-FFF2-40B4-BE49-F238E27FC236}">
                <a16:creationId xmlns="" xmlns:a16="http://schemas.microsoft.com/office/drawing/2014/main" id="{930202E1-BEEE-4464-9C0C-22EBE05BF08A}"/>
              </a:ext>
            </a:extLst>
          </p:cNvPr>
          <p:cNvSpPr/>
          <p:nvPr/>
        </p:nvSpPr>
        <p:spPr>
          <a:xfrm>
            <a:off x="0" y="2348880"/>
            <a:ext cx="9289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charset="2"/>
              <a:buChar char="Ø"/>
            </a:pPr>
            <a:r>
              <a:rPr lang="en-US" sz="20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2 kV of HV shifts @ 250 Hz/cm2 between the eco-gas was measured</a:t>
            </a:r>
            <a:endParaRPr lang="en-US" sz="2000" b="1" dirty="0">
              <a:solidFill>
                <a:srgbClr val="0070C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63465" y="6309320"/>
            <a:ext cx="48518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AU" b="1" dirty="0"/>
              <a:t>Detector performance stability ongoing </a:t>
            </a:r>
            <a:r>
              <a:rPr lang="is-IS" b="1" dirty="0" smtClean="0"/>
              <a:t>…</a:t>
            </a:r>
            <a:endParaRPr lang="en-AU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998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134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2008" y="995244"/>
            <a:ext cx="8892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en-GB" sz="2400" dirty="0" smtClean="0"/>
              <a:t>Gaseous detectors were extremely successful in the past, and promise to be even more successful and wide spread in the future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GB" sz="2400" dirty="0" smtClean="0"/>
              <a:t>They are a fascinating topic to study, but, above all, there is so much work still to be done...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72355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CasellaDiTesto 10"/>
          <p:cNvSpPr txBox="1"/>
          <p:nvPr/>
        </p:nvSpPr>
        <p:spPr>
          <a:xfrm>
            <a:off x="3563888" y="2996952"/>
            <a:ext cx="20392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err="1" smtClean="0">
                <a:solidFill>
                  <a:srgbClr val="FF0000"/>
                </a:solidFill>
              </a:rPr>
              <a:t>by</a:t>
            </a:r>
            <a:r>
              <a:rPr lang="it-IT" sz="4400" dirty="0" smtClean="0">
                <a:solidFill>
                  <a:srgbClr val="FF0000"/>
                </a:solidFill>
              </a:rPr>
              <a:t> YOU!</a:t>
            </a:r>
            <a:endParaRPr lang="it-IT" sz="4400" dirty="0">
              <a:solidFill>
                <a:srgbClr val="FF0000"/>
              </a:solidFill>
            </a:endParaRPr>
          </a:p>
        </p:txBody>
      </p:sp>
      <p:sp>
        <p:nvSpPr>
          <p:cNvPr id="12" name="Freccia in giù 11"/>
          <p:cNvSpPr/>
          <p:nvPr/>
        </p:nvSpPr>
        <p:spPr>
          <a:xfrm>
            <a:off x="4355976" y="2492896"/>
            <a:ext cx="360040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75842" name="Picture 2" descr="130 Appreciation For Good Work Messages and Quotes"/>
          <p:cNvPicPr>
            <a:picLocks noChangeAspect="1" noChangeArrowheads="1"/>
          </p:cNvPicPr>
          <p:nvPr/>
        </p:nvPicPr>
        <p:blipFill>
          <a:blip r:embed="rId3" cstate="print"/>
          <a:srcRect t="25799"/>
          <a:stretch>
            <a:fillRect/>
          </a:stretch>
        </p:blipFill>
        <p:spPr bwMode="auto">
          <a:xfrm>
            <a:off x="2771800" y="3933056"/>
            <a:ext cx="3744416" cy="25048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998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Contact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information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347864" y="1340768"/>
            <a:ext cx="56166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prof. Marcello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Abbrescia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buFontTx/>
              <a:buChar char="-"/>
            </a:pP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University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Bari, Italy </a:t>
            </a:r>
          </a:p>
          <a:p>
            <a:pPr>
              <a:buFontTx/>
              <a:buChar char="-"/>
            </a:pP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Email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  <a:hlinkClick r:id="rId3"/>
              </a:rPr>
              <a:t>marcello.abbrescia@uniba.it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  <a:hlinkClick r:id="rId3"/>
              </a:rPr>
              <a:t>       marcello.abbrescia@ba.infn.it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,      </a:t>
            </a:r>
            <a:endParaRPr lang="it-IT" sz="2800" u="sng" dirty="0" smtClean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Char char="-"/>
            </a:pP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Please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do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hesitate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contact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me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for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any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information,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request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additional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material, or just a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nice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scientific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discussion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958" y="1416953"/>
            <a:ext cx="2780882" cy="338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Relevant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bibliography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2008" y="1220554"/>
            <a:ext cx="88924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Principles of operation of </a:t>
            </a:r>
            <a:r>
              <a:rPr lang="en-US" sz="2000" b="1" dirty="0" err="1" smtClean="0"/>
              <a:t>multiwire</a:t>
            </a:r>
            <a:r>
              <a:rPr lang="en-US" sz="2000" b="1" dirty="0" smtClean="0"/>
              <a:t> proportional and drift chambers</a:t>
            </a:r>
            <a:r>
              <a:rPr lang="en-US" sz="2000" dirty="0" smtClean="0"/>
              <a:t>, CERN Yellow Reports, CERN 77-09, 1977. - 92 p., 10.5170/CERN-1977-009</a:t>
            </a:r>
          </a:p>
          <a:p>
            <a:r>
              <a:rPr lang="en-US" sz="2000" dirty="0" smtClean="0"/>
              <a:t>A. </a:t>
            </a:r>
            <a:r>
              <a:rPr lang="en-US" sz="2000" dirty="0" err="1" smtClean="0"/>
              <a:t>Peisert</a:t>
            </a:r>
            <a:r>
              <a:rPr lang="en-US" sz="2000" dirty="0" smtClean="0"/>
              <a:t> and 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Drift and diffusion of electrons in gases : a compilation (with an introduction to the use of computing programs)</a:t>
            </a:r>
            <a:r>
              <a:rPr lang="en-US" sz="2000" dirty="0" smtClean="0"/>
              <a:t>, CERN Yellow Reports, CERN 84-08, 1984. - 127 p.</a:t>
            </a:r>
          </a:p>
          <a:p>
            <a:r>
              <a:rPr lang="en-US" sz="2000" dirty="0" smtClean="0"/>
              <a:t>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Gaseous Radiation Detectors: Fundamentals and Applications</a:t>
            </a:r>
            <a:r>
              <a:rPr lang="en-US" sz="2000" dirty="0" smtClean="0"/>
              <a:t>, Cambridge</a:t>
            </a:r>
          </a:p>
          <a:p>
            <a:r>
              <a:rPr lang="en-US" sz="2000" dirty="0" smtClean="0"/>
              <a:t>University Press July 2014, ISBN: 9781107337701 , hUps://doi.org/10.1017/</a:t>
            </a:r>
          </a:p>
          <a:p>
            <a:r>
              <a:rPr lang="it-IT" sz="2000" dirty="0" smtClean="0"/>
              <a:t>CBO9781107337701</a:t>
            </a:r>
          </a:p>
          <a:p>
            <a:endParaRPr lang="en-US" sz="2000" dirty="0" smtClean="0"/>
          </a:p>
          <a:p>
            <a:r>
              <a:rPr lang="en-US" sz="2000" dirty="0" smtClean="0"/>
              <a:t>Glenn F. Knoll </a:t>
            </a:r>
            <a:r>
              <a:rPr lang="en-US" sz="2000" b="1" dirty="0" smtClean="0"/>
              <a:t>Radiation Detection and Measurement, 4th Edition, Wiley ed.</a:t>
            </a:r>
            <a:r>
              <a:rPr lang="en-US" sz="2000" dirty="0" smtClean="0"/>
              <a:t> ISBN: 978-0-470-13148-0, September 2010 864 Pages </a:t>
            </a:r>
          </a:p>
          <a:p>
            <a:r>
              <a:rPr lang="en-US" sz="2000" dirty="0" smtClean="0"/>
              <a:t>W. Leo, “</a:t>
            </a:r>
            <a:r>
              <a:rPr lang="en-US" sz="2000" b="1" dirty="0" smtClean="0"/>
              <a:t>Techniques for Nuclear and </a:t>
            </a:r>
            <a:r>
              <a:rPr lang="en-US" sz="2000" b="1" dirty="0" err="1" smtClean="0"/>
              <a:t>ParLcle</a:t>
            </a:r>
            <a:r>
              <a:rPr lang="en-US" sz="2000" b="1" dirty="0" smtClean="0"/>
              <a:t> Physics Experiments: A How-to Approach”, </a:t>
            </a:r>
            <a:r>
              <a:rPr lang="it-IT" sz="2000" dirty="0" err="1" smtClean="0"/>
              <a:t>Springer-Verlag</a:t>
            </a:r>
            <a:r>
              <a:rPr lang="it-IT" sz="2000" dirty="0" smtClean="0"/>
              <a:t>, ISBN-13: 978-3540572800 , ISBN-10: 3540572805</a:t>
            </a:r>
            <a:endParaRPr lang="en-US" sz="2000" dirty="0" smtClean="0"/>
          </a:p>
          <a:p>
            <a:r>
              <a:rPr lang="de-DE" sz="2000" dirty="0" smtClean="0"/>
              <a:t>Walter Blum, Werner Riegler, Luigi </a:t>
            </a:r>
            <a:r>
              <a:rPr lang="de-DE" sz="2000" dirty="0" err="1" smtClean="0"/>
              <a:t>Rolandi</a:t>
            </a:r>
            <a:r>
              <a:rPr lang="de-DE" sz="2000" dirty="0" smtClean="0"/>
              <a:t>,</a:t>
            </a:r>
            <a:r>
              <a:rPr lang="de-DE" sz="2000" i="1" dirty="0" smtClean="0"/>
              <a:t> </a:t>
            </a:r>
            <a:r>
              <a:rPr lang="it-IT" sz="2000" b="1" dirty="0" err="1" smtClean="0"/>
              <a:t>Particle</a:t>
            </a:r>
            <a:r>
              <a:rPr lang="it-IT" sz="2000" b="1" dirty="0" smtClean="0"/>
              <a:t> Detection </a:t>
            </a:r>
            <a:r>
              <a:rPr lang="it-IT" sz="2000" b="1" dirty="0" err="1" smtClean="0"/>
              <a:t>with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Drift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Chambers</a:t>
            </a:r>
            <a:r>
              <a:rPr lang="it-IT" sz="2000" dirty="0" smtClean="0"/>
              <a:t>, </a:t>
            </a:r>
            <a:r>
              <a:rPr lang="it-IT" sz="2000" dirty="0" err="1" smtClean="0"/>
              <a:t>Springer-Verlag</a:t>
            </a:r>
            <a:r>
              <a:rPr lang="it-IT" sz="2000" dirty="0" smtClean="0"/>
              <a:t> 2008, ISBN: 978-3-540-76683-4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139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#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ion-electron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pairs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gas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mixtures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14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51521" y="1268760"/>
            <a:ext cx="871296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2400" dirty="0" smtClean="0">
                <a:solidFill>
                  <a:prstClr val="black"/>
                </a:solidFill>
              </a:rPr>
              <a:t>The </a:t>
            </a:r>
            <a:r>
              <a:rPr lang="it-IT" sz="2400" dirty="0" err="1" smtClean="0">
                <a:solidFill>
                  <a:prstClr val="black"/>
                </a:solidFill>
              </a:rPr>
              <a:t>number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of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primary</a:t>
            </a:r>
            <a:r>
              <a:rPr lang="it-IT" sz="2400" dirty="0" smtClean="0">
                <a:solidFill>
                  <a:prstClr val="black"/>
                </a:solidFill>
              </a:rPr>
              <a:t> and totale </a:t>
            </a:r>
            <a:r>
              <a:rPr lang="it-IT" sz="2400" dirty="0" err="1" smtClean="0">
                <a:solidFill>
                  <a:prstClr val="black"/>
                </a:solidFill>
              </a:rPr>
              <a:t>ion-electron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pairs</a:t>
            </a:r>
            <a:r>
              <a:rPr lang="it-IT" sz="2400" dirty="0" smtClean="0">
                <a:solidFill>
                  <a:prstClr val="black"/>
                </a:solidFill>
              </a:rPr>
              <a:t> in gas </a:t>
            </a:r>
            <a:r>
              <a:rPr lang="it-IT" sz="2400" dirty="0" err="1" smtClean="0">
                <a:solidFill>
                  <a:prstClr val="black"/>
                </a:solidFill>
              </a:rPr>
              <a:t>mixtures</a:t>
            </a:r>
            <a:r>
              <a:rPr lang="it-IT" sz="2400" dirty="0" smtClean="0">
                <a:solidFill>
                  <a:prstClr val="black"/>
                </a:solidFill>
              </a:rPr>
              <a:t> can </a:t>
            </a:r>
            <a:r>
              <a:rPr lang="it-IT" sz="2400" dirty="0" err="1" smtClean="0">
                <a:solidFill>
                  <a:prstClr val="black"/>
                </a:solidFill>
              </a:rPr>
              <a:t>be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computed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taking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into</a:t>
            </a:r>
            <a:r>
              <a:rPr lang="it-IT" sz="2400" dirty="0" smtClean="0">
                <a:solidFill>
                  <a:prstClr val="black"/>
                </a:solidFill>
              </a:rPr>
              <a:t> account the </a:t>
            </a:r>
            <a:r>
              <a:rPr lang="it-IT" sz="2400" dirty="0" err="1" smtClean="0">
                <a:solidFill>
                  <a:prstClr val="black"/>
                </a:solidFill>
              </a:rPr>
              <a:t>fractional</a:t>
            </a:r>
            <a:r>
              <a:rPr lang="it-IT" sz="2400" dirty="0" smtClean="0">
                <a:solidFill>
                  <a:prstClr val="black"/>
                </a:solidFill>
              </a:rPr>
              <a:t> gas </a:t>
            </a:r>
            <a:r>
              <a:rPr lang="it-IT" sz="2400" dirty="0" err="1" smtClean="0">
                <a:solidFill>
                  <a:prstClr val="black"/>
                </a:solidFill>
              </a:rPr>
              <a:t>composition</a:t>
            </a:r>
            <a:r>
              <a:rPr lang="it-IT" sz="2400" dirty="0" smtClean="0">
                <a:solidFill>
                  <a:prstClr val="black"/>
                </a:solidFill>
              </a:rPr>
              <a:t> (in volume) and the </a:t>
            </a:r>
            <a:r>
              <a:rPr lang="it-IT" sz="2400" dirty="0" err="1" smtClean="0">
                <a:solidFill>
                  <a:prstClr val="black"/>
                </a:solidFill>
              </a:rPr>
              <a:t>values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for</a:t>
            </a:r>
            <a:r>
              <a:rPr lang="it-IT" sz="2400" dirty="0" smtClean="0">
                <a:solidFill>
                  <a:prstClr val="black"/>
                </a:solidFill>
              </a:rPr>
              <a:t> the </a:t>
            </a:r>
            <a:r>
              <a:rPr lang="it-IT" sz="2400" dirty="0" err="1" smtClean="0">
                <a:solidFill>
                  <a:prstClr val="black"/>
                </a:solidFill>
              </a:rPr>
              <a:t>individual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gases</a:t>
            </a:r>
            <a:r>
              <a:rPr lang="it-IT" sz="2400" dirty="0" smtClean="0">
                <a:solidFill>
                  <a:prstClr val="black"/>
                </a:solidFill>
              </a:rPr>
              <a:t>. </a:t>
            </a:r>
          </a:p>
          <a:p>
            <a:r>
              <a:rPr lang="it-IT" sz="2400" dirty="0" err="1" smtClean="0">
                <a:solidFill>
                  <a:prstClr val="black"/>
                </a:solidFill>
              </a:rPr>
              <a:t>Example</a:t>
            </a:r>
            <a:r>
              <a:rPr lang="it-IT" sz="2400" dirty="0" smtClean="0">
                <a:solidFill>
                  <a:prstClr val="black"/>
                </a:solidFill>
              </a:rPr>
              <a:t>: gas </a:t>
            </a:r>
            <a:r>
              <a:rPr lang="it-IT" sz="2400" dirty="0" err="1" smtClean="0">
                <a:solidFill>
                  <a:prstClr val="black"/>
                </a:solidFill>
              </a:rPr>
              <a:t>mixture</a:t>
            </a:r>
            <a:r>
              <a:rPr lang="it-IT" sz="2400" dirty="0" smtClean="0">
                <a:solidFill>
                  <a:prstClr val="black"/>
                </a:solidFill>
              </a:rPr>
              <a:t> Ar/C</a:t>
            </a:r>
            <a:r>
              <a:rPr lang="it-IT" sz="2400" baseline="-25000" dirty="0" smtClean="0">
                <a:solidFill>
                  <a:prstClr val="black"/>
                </a:solidFill>
              </a:rPr>
              <a:t>4</a:t>
            </a:r>
            <a:r>
              <a:rPr lang="it-IT" sz="2400" dirty="0" smtClean="0">
                <a:solidFill>
                  <a:prstClr val="black"/>
                </a:solidFill>
              </a:rPr>
              <a:t>H</a:t>
            </a:r>
            <a:r>
              <a:rPr lang="it-IT" sz="2400" baseline="-25000" dirty="0" smtClean="0">
                <a:solidFill>
                  <a:prstClr val="black"/>
                </a:solidFill>
              </a:rPr>
              <a:t>10</a:t>
            </a:r>
            <a:r>
              <a:rPr lang="it-IT" sz="2400" dirty="0" smtClean="0">
                <a:solidFill>
                  <a:prstClr val="black"/>
                </a:solidFill>
              </a:rPr>
              <a:t> 70/30</a:t>
            </a:r>
          </a:p>
          <a:p>
            <a:r>
              <a:rPr lang="it-IT" sz="2400" dirty="0" smtClean="0">
                <a:solidFill>
                  <a:prstClr val="black"/>
                </a:solidFill>
              </a:rPr>
              <a:t>	</a:t>
            </a:r>
            <a:r>
              <a:rPr lang="it-IT" sz="2400" dirty="0" err="1" smtClean="0">
                <a:solidFill>
                  <a:prstClr val="black"/>
                </a:solidFill>
              </a:rPr>
              <a:t>n</a:t>
            </a:r>
            <a:r>
              <a:rPr lang="it-IT" sz="2400" baseline="-25000" dirty="0" err="1" smtClean="0">
                <a:solidFill>
                  <a:prstClr val="black"/>
                </a:solidFill>
              </a:rPr>
              <a:t>T</a:t>
            </a:r>
            <a:r>
              <a:rPr lang="it-IT" sz="2400" dirty="0" smtClean="0">
                <a:solidFill>
                  <a:prstClr val="black"/>
                </a:solidFill>
              </a:rPr>
              <a:t> = 0.7 x 91 + 0.3 x 195 = 122 </a:t>
            </a:r>
            <a:r>
              <a:rPr lang="it-IT" sz="2400" dirty="0" err="1" smtClean="0">
                <a:solidFill>
                  <a:prstClr val="black"/>
                </a:solidFill>
              </a:rPr>
              <a:t>pairs</a:t>
            </a:r>
            <a:r>
              <a:rPr lang="it-IT" sz="2400" dirty="0" smtClean="0">
                <a:solidFill>
                  <a:prstClr val="black"/>
                </a:solidFill>
              </a:rPr>
              <a:t>/cm</a:t>
            </a:r>
          </a:p>
          <a:p>
            <a:r>
              <a:rPr lang="it-IT" sz="2400" dirty="0" smtClean="0">
                <a:solidFill>
                  <a:prstClr val="black"/>
                </a:solidFill>
              </a:rPr>
              <a:t>	</a:t>
            </a:r>
            <a:r>
              <a:rPr lang="it-IT" sz="2400" dirty="0" err="1" smtClean="0">
                <a:solidFill>
                  <a:prstClr val="black"/>
                </a:solidFill>
              </a:rPr>
              <a:t>n</a:t>
            </a:r>
            <a:r>
              <a:rPr lang="it-IT" sz="2400" baseline="-25000" dirty="0" err="1" smtClean="0">
                <a:solidFill>
                  <a:prstClr val="black"/>
                </a:solidFill>
              </a:rPr>
              <a:t>P</a:t>
            </a:r>
            <a:r>
              <a:rPr lang="it-IT" sz="2400" dirty="0" smtClean="0">
                <a:solidFill>
                  <a:prstClr val="black"/>
                </a:solidFill>
              </a:rPr>
              <a:t> = 0.7 x 34 + 0.3 x 46 = 38 </a:t>
            </a:r>
            <a:r>
              <a:rPr lang="it-IT" sz="2400" dirty="0" err="1" smtClean="0">
                <a:solidFill>
                  <a:prstClr val="black"/>
                </a:solidFill>
              </a:rPr>
              <a:t>pairs</a:t>
            </a:r>
            <a:r>
              <a:rPr lang="it-IT" sz="2400" dirty="0" smtClean="0">
                <a:solidFill>
                  <a:prstClr val="black"/>
                </a:solidFill>
              </a:rPr>
              <a:t>/cm</a:t>
            </a:r>
          </a:p>
          <a:p>
            <a:endParaRPr lang="it-IT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140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141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16632"/>
            <a:ext cx="8343205" cy="1008112"/>
          </a:xfrm>
        </p:spPr>
        <p:txBody>
          <a:bodyPr>
            <a:normAutofit fontScale="90000"/>
          </a:bodyPr>
          <a:lstStyle/>
          <a:p>
            <a:r>
              <a:rPr lang="en-US" sz="3800" dirty="0" smtClean="0"/>
              <a:t>RPC basic elements </a:t>
            </a:r>
            <a:br>
              <a:rPr lang="en-US" sz="3800" dirty="0" smtClean="0"/>
            </a:br>
            <a:r>
              <a:rPr lang="en-US" sz="3800" dirty="0" smtClean="0"/>
              <a:t>(as in the 1</a:t>
            </a:r>
            <a:r>
              <a:rPr lang="en-US" sz="3800" baseline="30000" dirty="0" smtClean="0"/>
              <a:t>st</a:t>
            </a:r>
            <a:r>
              <a:rPr lang="en-US" sz="3800" dirty="0" smtClean="0"/>
              <a:t> generation) 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142</a:t>
            </a:fld>
            <a:endParaRPr lang="en-US"/>
          </a:p>
        </p:txBody>
      </p:sp>
      <p:pic>
        <p:nvPicPr>
          <p:cNvPr id="4" name="Picture 3" descr="Schermata 2018-03-23 alle 15.08.5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83" y="2924944"/>
            <a:ext cx="9144000" cy="25723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412776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Gas mixture</a:t>
            </a:r>
            <a:r>
              <a:rPr lang="en-GB" b="1" dirty="0">
                <a:solidFill>
                  <a:srgbClr val="0033CC"/>
                </a:solidFill>
                <a:latin typeface="News Gothic MT"/>
                <a:cs typeface="News Gothic MT"/>
              </a:rPr>
              <a:t>: </a:t>
            </a:r>
            <a:endParaRPr lang="en-GB" b="1" dirty="0" smtClean="0">
              <a:solidFill>
                <a:srgbClr val="0033CC"/>
              </a:solidFill>
              <a:latin typeface="News Gothic MT"/>
              <a:cs typeface="News Gothic MT"/>
            </a:endParaRPr>
          </a:p>
          <a:p>
            <a:r>
              <a:rPr lang="en-GB" dirty="0" smtClean="0">
                <a:solidFill>
                  <a:srgbClr val="FF0000"/>
                </a:solidFill>
                <a:latin typeface="News Gothic MT"/>
                <a:cs typeface="News Gothic MT"/>
              </a:rPr>
              <a:t>Argon, </a:t>
            </a:r>
            <a:r>
              <a:rPr lang="en-GB" dirty="0" err="1">
                <a:solidFill>
                  <a:srgbClr val="FF0000"/>
                </a:solidFill>
                <a:latin typeface="News Gothic MT"/>
                <a:cs typeface="News Gothic MT"/>
              </a:rPr>
              <a:t>I</a:t>
            </a:r>
            <a:r>
              <a:rPr lang="en-GB" dirty="0" err="1" smtClean="0">
                <a:solidFill>
                  <a:srgbClr val="FF0000"/>
                </a:solidFill>
                <a:latin typeface="News Gothic MT"/>
                <a:cs typeface="News Gothic MT"/>
              </a:rPr>
              <a:t>so</a:t>
            </a:r>
            <a:r>
              <a:rPr lang="en-GB" dirty="0" smtClean="0">
                <a:solidFill>
                  <a:srgbClr val="FF0000"/>
                </a:solidFill>
                <a:latin typeface="News Gothic MT"/>
                <a:cs typeface="News Gothic MT"/>
              </a:rPr>
              <a:t>-butane and Freon </a:t>
            </a:r>
            <a:endParaRPr lang="en-GB" baseline="-25000" dirty="0" smtClean="0">
              <a:solidFill>
                <a:srgbClr val="FF0000"/>
              </a:solidFill>
              <a:latin typeface="News Gothic MT"/>
              <a:cs typeface="News Gothic MT"/>
            </a:endParaRPr>
          </a:p>
          <a:p>
            <a:r>
              <a:rPr lang="en-GB" dirty="0">
                <a:solidFill>
                  <a:srgbClr val="0033CC"/>
                </a:solidFill>
                <a:latin typeface="News Gothic MT"/>
                <a:cs typeface="News Gothic MT"/>
              </a:rPr>
              <a:t>a</a:t>
            </a:r>
            <a:r>
              <a:rPr lang="en-US" dirty="0" smtClean="0">
                <a:solidFill>
                  <a:srgbClr val="0033CC"/>
                </a:solidFill>
                <a:latin typeface="News Gothic MT"/>
                <a:cs typeface="News Gothic MT"/>
              </a:rPr>
              <a:t>t P </a:t>
            </a:r>
            <a:r>
              <a:rPr lang="en-US" dirty="0">
                <a:solidFill>
                  <a:srgbClr val="0033CC"/>
                </a:solidFill>
                <a:latin typeface="News Gothic MT"/>
                <a:cs typeface="News Gothic MT"/>
              </a:rPr>
              <a:t>≈ 1 </a:t>
            </a:r>
            <a:r>
              <a:rPr lang="en-US" dirty="0" err="1" smtClean="0">
                <a:solidFill>
                  <a:srgbClr val="0033CC"/>
                </a:solidFill>
                <a:latin typeface="News Gothic MT"/>
                <a:cs typeface="News Gothic MT"/>
              </a:rPr>
              <a:t>Atm</a:t>
            </a:r>
            <a:endParaRPr lang="en-US" dirty="0">
              <a:solidFill>
                <a:srgbClr val="0033CC"/>
              </a:solidFill>
              <a:latin typeface="News Gothic MT"/>
              <a:cs typeface="News Gothic M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346" y="5661248"/>
            <a:ext cx="8635150" cy="923330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Resistive Electrodes 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(</a:t>
            </a:r>
            <a:r>
              <a:rPr lang="en-US" b="1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ρ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≈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10</a:t>
            </a:r>
            <a:r>
              <a:rPr lang="en-GB" b="1" baseline="30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10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-10</a:t>
            </a:r>
            <a:r>
              <a:rPr lang="en-GB" b="1" baseline="30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12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News Gothic MT"/>
                <a:cs typeface="News Gothic MT"/>
                <a:sym typeface="Symbol" charset="0"/>
              </a:rPr>
              <a:t>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  <a:sym typeface="Symbol" charset="0"/>
              </a:rPr>
              <a:t>cm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): </a:t>
            </a:r>
            <a:r>
              <a:rPr lang="en-US" b="1" dirty="0" smtClean="0">
                <a:solidFill>
                  <a:srgbClr val="FF4040"/>
                </a:solidFill>
                <a:latin typeface="News Gothic MT"/>
                <a:cs typeface="News Gothic MT"/>
              </a:rPr>
              <a:t>High </a:t>
            </a:r>
            <a:r>
              <a:rPr lang="en-US" b="1" dirty="0">
                <a:solidFill>
                  <a:srgbClr val="FF4040"/>
                </a:solidFill>
                <a:latin typeface="News Gothic MT"/>
                <a:cs typeface="News Gothic MT"/>
              </a:rPr>
              <a:t>Pressure Laminates (HPL)</a:t>
            </a:r>
            <a:r>
              <a:rPr lang="en-US" b="1" dirty="0" smtClean="0">
                <a:solidFill>
                  <a:srgbClr val="FF4040"/>
                </a:solidFill>
                <a:latin typeface="News Gothic MT"/>
                <a:cs typeface="News Gothic MT"/>
              </a:rPr>
              <a:t> </a:t>
            </a:r>
            <a:r>
              <a:rPr lang="en-US" dirty="0" smtClean="0">
                <a:latin typeface="News Gothic MT"/>
                <a:cs typeface="News Gothic MT"/>
              </a:rPr>
              <a:t>“Bakelite” made by Kraft paper impregnated with </a:t>
            </a:r>
            <a:r>
              <a:rPr lang="en-GB" dirty="0" smtClean="0">
                <a:latin typeface="News Gothic MT"/>
                <a:cs typeface="News Gothic MT"/>
              </a:rPr>
              <a:t>melamine</a:t>
            </a:r>
            <a:r>
              <a:rPr lang="en-GB" dirty="0">
                <a:latin typeface="News Gothic MT"/>
                <a:cs typeface="News Gothic MT"/>
              </a:rPr>
              <a:t>/phenol </a:t>
            </a:r>
            <a:r>
              <a:rPr lang="en-GB" dirty="0" smtClean="0">
                <a:latin typeface="News Gothic MT"/>
                <a:cs typeface="News Gothic MT"/>
              </a:rPr>
              <a:t>resins. </a:t>
            </a:r>
          </a:p>
          <a:p>
            <a:pPr algn="just"/>
            <a:r>
              <a:rPr lang="en-GB" dirty="0">
                <a:latin typeface="News Gothic MT"/>
                <a:cs typeface="News Gothic MT"/>
              </a:rPr>
              <a:t>Internal electrode surface covered with a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</a:rPr>
              <a:t>thin linseed oil layer (~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  <a:sym typeface="Symbol" charset="0"/>
              </a:rPr>
              <a:t>m</a:t>
            </a: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</a:rPr>
              <a:t>)</a:t>
            </a:r>
            <a:endParaRPr lang="en-GB" b="1" dirty="0">
              <a:solidFill>
                <a:schemeClr val="accent6">
                  <a:lumMod val="60000"/>
                  <a:lumOff val="40000"/>
                </a:schemeClr>
              </a:solidFill>
              <a:latin typeface="News Gothic MT"/>
              <a:cs typeface="News Gothic M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984" y="2780928"/>
            <a:ext cx="30963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Case (Aluminum)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499992" y="1234859"/>
            <a:ext cx="4572000" cy="1258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High Voltage contact</a:t>
            </a:r>
            <a:r>
              <a:rPr lang="en-US" b="1" dirty="0" smtClean="0">
                <a:latin typeface="News Gothic MT"/>
                <a:cs typeface="News Gothic MT"/>
              </a:rPr>
              <a:t>: </a:t>
            </a:r>
            <a:r>
              <a:rPr lang="en-US" dirty="0" smtClean="0">
                <a:latin typeface="News Gothic MT"/>
                <a:cs typeface="News Gothic MT"/>
              </a:rPr>
              <a:t>graphite </a:t>
            </a:r>
            <a:r>
              <a:rPr lang="en-US" dirty="0">
                <a:latin typeface="News Gothic MT"/>
                <a:cs typeface="News Gothic MT"/>
              </a:rPr>
              <a:t>coating on </a:t>
            </a:r>
            <a:r>
              <a:rPr lang="en-US" dirty="0" smtClean="0">
                <a:latin typeface="News Gothic MT"/>
                <a:cs typeface="News Gothic MT"/>
              </a:rPr>
              <a:t>electrode outer surfaces</a:t>
            </a:r>
          </a:p>
          <a:p>
            <a:pPr algn="just"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Pick </a:t>
            </a:r>
            <a:r>
              <a:rPr lang="en-US" b="1" dirty="0">
                <a:solidFill>
                  <a:srgbClr val="0033CC"/>
                </a:solidFill>
                <a:latin typeface="News Gothic MT"/>
                <a:cs typeface="News Gothic MT"/>
              </a:rPr>
              <a:t>up strips </a:t>
            </a:r>
            <a:r>
              <a:rPr lang="en-US" dirty="0">
                <a:latin typeface="News Gothic MT"/>
                <a:cs typeface="News Gothic MT"/>
              </a:rPr>
              <a:t>are used to collect the </a:t>
            </a:r>
            <a:r>
              <a:rPr lang="en-US" dirty="0" smtClean="0">
                <a:latin typeface="News Gothic MT"/>
                <a:cs typeface="News Gothic MT"/>
              </a:rPr>
              <a:t>signal: </a:t>
            </a:r>
            <a:r>
              <a:rPr lang="en-GB" b="1" dirty="0">
                <a:solidFill>
                  <a:srgbClr val="FF0000"/>
                </a:solidFill>
                <a:latin typeface="News Gothic MT"/>
                <a:cs typeface="News Gothic MT"/>
              </a:rPr>
              <a:t>Al/Cu,  ~</a:t>
            </a:r>
            <a:r>
              <a:rPr lang="en-GB" b="1" dirty="0" smtClean="0">
                <a:solidFill>
                  <a:srgbClr val="FF0000"/>
                </a:solidFill>
                <a:latin typeface="News Gothic MT"/>
                <a:cs typeface="News Gothic MT"/>
              </a:rPr>
              <a:t>cm</a:t>
            </a:r>
            <a:endParaRPr lang="en-GB" b="1" dirty="0">
              <a:solidFill>
                <a:srgbClr val="FF0000"/>
              </a:solidFill>
              <a:latin typeface="News Gothic MT"/>
              <a:cs typeface="News Gothic M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09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042276" cy="1008112"/>
          </a:xfrm>
        </p:spPr>
        <p:txBody>
          <a:bodyPr/>
          <a:lstStyle/>
          <a:p>
            <a:r>
              <a:rPr lang="en-US" sz="3400" dirty="0" smtClean="0"/>
              <a:t>Brief History of the Resistive Plate Chamber</a:t>
            </a:r>
            <a:endParaRPr lang="en-US" sz="3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143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552" y="1268760"/>
            <a:ext cx="5570560" cy="934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0000"/>
              </a:lnSpc>
              <a:buFont typeface="Wingdings" charset="2"/>
              <a:buChar char="Ø"/>
            </a:pPr>
            <a:r>
              <a:rPr lang="en-GB" dirty="0" smtClean="0"/>
              <a:t>1981: </a:t>
            </a:r>
            <a:r>
              <a:rPr lang="en-US" b="1" dirty="0" smtClean="0">
                <a:solidFill>
                  <a:srgbClr val="0033CC"/>
                </a:solidFill>
                <a:cs typeface="News Gothic MT"/>
              </a:rPr>
              <a:t>1</a:t>
            </a:r>
            <a:r>
              <a:rPr lang="en-US" b="1" baseline="30000" dirty="0" smtClean="0">
                <a:solidFill>
                  <a:srgbClr val="0033CC"/>
                </a:solidFill>
                <a:cs typeface="News Gothic MT"/>
              </a:rPr>
              <a:t>st</a:t>
            </a:r>
            <a:r>
              <a:rPr lang="en-US" b="1" dirty="0" smtClean="0">
                <a:solidFill>
                  <a:srgbClr val="0033CC"/>
                </a:solidFill>
                <a:cs typeface="News Gothic MT"/>
              </a:rPr>
              <a:t> </a:t>
            </a:r>
            <a:r>
              <a:rPr lang="en-US" b="1" dirty="0">
                <a:solidFill>
                  <a:srgbClr val="0033CC"/>
                </a:solidFill>
                <a:cs typeface="News Gothic MT"/>
              </a:rPr>
              <a:t>generation </a:t>
            </a:r>
            <a:r>
              <a:rPr lang="en-GB" dirty="0" smtClean="0"/>
              <a:t>R</a:t>
            </a:r>
            <a:r>
              <a:rPr lang="en-GB" dirty="0"/>
              <a:t>. </a:t>
            </a:r>
            <a:r>
              <a:rPr lang="en-GB" dirty="0" err="1" smtClean="0"/>
              <a:t>Santonico</a:t>
            </a:r>
            <a:r>
              <a:rPr lang="en-GB" dirty="0" smtClean="0"/>
              <a:t> </a:t>
            </a:r>
            <a:r>
              <a:rPr lang="en-GB" sz="1600" dirty="0" smtClean="0"/>
              <a:t>published the </a:t>
            </a:r>
            <a:r>
              <a:rPr lang="en-GB" sz="1600" dirty="0" smtClean="0">
                <a:hlinkClick r:id="rId2"/>
              </a:rPr>
              <a:t>paper "Development of Resistive Plate Counters``, </a:t>
            </a:r>
            <a:r>
              <a:rPr lang="en-GB" sz="1600" dirty="0" err="1" smtClean="0">
                <a:hlinkClick r:id="rId2"/>
              </a:rPr>
              <a:t>Nucl</a:t>
            </a:r>
            <a:r>
              <a:rPr lang="en-GB" sz="1600" dirty="0" smtClean="0">
                <a:hlinkClick r:id="rId2"/>
              </a:rPr>
              <a:t>. </a:t>
            </a:r>
            <a:r>
              <a:rPr lang="en-GB" sz="1600" dirty="0" err="1" smtClean="0">
                <a:hlinkClick r:id="rId2"/>
              </a:rPr>
              <a:t>Instrum</a:t>
            </a:r>
            <a:r>
              <a:rPr lang="en-GB" sz="1600" dirty="0" smtClean="0">
                <a:hlinkClick r:id="rId2"/>
              </a:rPr>
              <a:t>. Meth. N.187</a:t>
            </a:r>
            <a:endParaRPr lang="en-US" dirty="0"/>
          </a:p>
        </p:txBody>
      </p:sp>
      <p:pic>
        <p:nvPicPr>
          <p:cNvPr id="16" name="Picture 5" descr="Sandwich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844824"/>
            <a:ext cx="3067402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Schermata 2018-02-10 alle 11.25.07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437112"/>
            <a:ext cx="2856918" cy="16561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496" y="4869160"/>
            <a:ext cx="525658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>
                <a:cs typeface="News Gothic MT"/>
              </a:rPr>
              <a:t>1995</a:t>
            </a:r>
            <a:r>
              <a:rPr lang="en-US" sz="1600" dirty="0">
                <a:cs typeface="News Gothic MT"/>
              </a:rPr>
              <a:t>: 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Multi-gap RPCs </a:t>
            </a:r>
            <a:r>
              <a:rPr lang="en-US" sz="1600" dirty="0">
                <a:cs typeface="News Gothic MT"/>
              </a:rPr>
              <a:t>developed by C. </a:t>
            </a:r>
            <a:r>
              <a:rPr lang="en-US" sz="1600" dirty="0" smtClean="0">
                <a:cs typeface="News Gothic MT"/>
              </a:rPr>
              <a:t>Williams (installed in ALICE and other experiments).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496" y="3140968"/>
            <a:ext cx="5184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en-US" sz="1600" dirty="0">
                <a:cs typeface="News Gothic MT"/>
              </a:rPr>
              <a:t>1992: 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2</a:t>
            </a:r>
            <a:r>
              <a:rPr lang="en-US" sz="1600" b="1" baseline="30000" dirty="0">
                <a:solidFill>
                  <a:srgbClr val="0033CC"/>
                </a:solidFill>
                <a:cs typeface="News Gothic MT"/>
              </a:rPr>
              <a:t>nd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 generation </a:t>
            </a:r>
            <a:r>
              <a:rPr lang="en-US" sz="1600" dirty="0">
                <a:cs typeface="News Gothic MT"/>
              </a:rPr>
              <a:t>of </a:t>
            </a:r>
            <a:r>
              <a:rPr lang="en-US" sz="1600" dirty="0" smtClean="0">
                <a:cs typeface="News Gothic MT"/>
              </a:rPr>
              <a:t>RPC detector </a:t>
            </a:r>
            <a:r>
              <a:rPr lang="en-US" sz="1600" dirty="0">
                <a:cs typeface="News Gothic MT"/>
              </a:rPr>
              <a:t> </a:t>
            </a:r>
            <a:r>
              <a:rPr lang="en-US" sz="1600" dirty="0" smtClean="0">
                <a:cs typeface="News Gothic MT"/>
              </a:rPr>
              <a:t>was </a:t>
            </a:r>
            <a:r>
              <a:rPr lang="en-US" sz="1600" dirty="0">
                <a:cs typeface="News Gothic MT"/>
              </a:rPr>
              <a:t>developed for </a:t>
            </a:r>
            <a:r>
              <a:rPr lang="en-US" sz="1600" dirty="0" smtClean="0">
                <a:cs typeface="News Gothic MT"/>
              </a:rPr>
              <a:t>the LHC experiments (installed in ATLAS, CMS and ALICE).  </a:t>
            </a:r>
            <a:endParaRPr lang="en-US" sz="1600" dirty="0">
              <a:cs typeface="News Gothic M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3831" y="6484576"/>
            <a:ext cx="8640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>
                <a:cs typeface="News Gothic MT"/>
              </a:rPr>
              <a:t>2015</a:t>
            </a:r>
            <a:r>
              <a:rPr lang="en-US" sz="1600" dirty="0">
                <a:cs typeface="News Gothic MT"/>
              </a:rPr>
              <a:t>: 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3</a:t>
            </a:r>
            <a:r>
              <a:rPr lang="en-US" sz="1600" b="1" baseline="30000" dirty="0">
                <a:solidFill>
                  <a:srgbClr val="0033CC"/>
                </a:solidFill>
                <a:cs typeface="News Gothic MT"/>
              </a:rPr>
              <a:t>nd</a:t>
            </a:r>
            <a:r>
              <a:rPr lang="en-US" sz="1600" b="1" dirty="0">
                <a:solidFill>
                  <a:srgbClr val="0033CC"/>
                </a:solidFill>
                <a:cs typeface="News Gothic MT"/>
              </a:rPr>
              <a:t> generation of </a:t>
            </a:r>
            <a:r>
              <a:rPr lang="en-US" sz="1600" dirty="0">
                <a:cs typeface="News Gothic MT"/>
              </a:rPr>
              <a:t>RPC </a:t>
            </a:r>
            <a:r>
              <a:rPr lang="en-US" sz="1600" dirty="0" smtClean="0">
                <a:cs typeface="News Gothic MT"/>
              </a:rPr>
              <a:t>developed </a:t>
            </a:r>
            <a:r>
              <a:rPr lang="en-US" sz="1600" dirty="0">
                <a:cs typeface="News Gothic MT"/>
              </a:rPr>
              <a:t>for HL-LHC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512" y="2276872"/>
            <a:ext cx="5112568" cy="738664"/>
          </a:xfrm>
          <a:prstGeom prst="rect">
            <a:avLst/>
          </a:prstGeom>
          <a:noFill/>
          <a:ln>
            <a:solidFill>
              <a:srgbClr val="2C7C9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Operated in </a:t>
            </a:r>
            <a:r>
              <a:rPr lang="en-US" sz="1400" b="1" dirty="0" smtClean="0"/>
              <a:t>streamer mode </a:t>
            </a:r>
            <a:r>
              <a:rPr lang="en-US" sz="1400" dirty="0" smtClean="0"/>
              <a:t>with an </a:t>
            </a:r>
            <a:r>
              <a:rPr lang="en-US" sz="1400" b="1" dirty="0" smtClean="0"/>
              <a:t>Argon </a:t>
            </a:r>
            <a:r>
              <a:rPr lang="en-US" sz="1400" dirty="0" smtClean="0"/>
              <a:t>based mixture</a:t>
            </a:r>
          </a:p>
          <a:p>
            <a:r>
              <a:rPr lang="en-US" sz="1400" b="1" dirty="0" smtClean="0"/>
              <a:t>Performance: </a:t>
            </a:r>
            <a:r>
              <a:rPr lang="en-US" sz="1400" dirty="0" smtClean="0"/>
              <a:t>time resolution  ≈ 1ns Efficiency &gt; 96% </a:t>
            </a:r>
          </a:p>
          <a:p>
            <a:r>
              <a:rPr lang="en-US" sz="1400" b="1" dirty="0" smtClean="0"/>
              <a:t>Rate Capability </a:t>
            </a:r>
            <a:r>
              <a:rPr lang="en-US" sz="1400" dirty="0"/>
              <a:t>≈ </a:t>
            </a:r>
            <a:r>
              <a:rPr lang="en-US" sz="1400" dirty="0" smtClean="0"/>
              <a:t>50 Hz/cm2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79960" y="4005064"/>
            <a:ext cx="5112120" cy="738664"/>
          </a:xfrm>
          <a:prstGeom prst="rect">
            <a:avLst/>
          </a:prstGeom>
          <a:noFill/>
          <a:ln>
            <a:solidFill>
              <a:srgbClr val="2C7C9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Operated in </a:t>
            </a:r>
            <a:r>
              <a:rPr lang="en-US" sz="1400" b="1" dirty="0" smtClean="0"/>
              <a:t>avalanche mode </a:t>
            </a:r>
            <a:r>
              <a:rPr lang="en-US" sz="1400" dirty="0" smtClean="0"/>
              <a:t>with a </a:t>
            </a:r>
            <a:r>
              <a:rPr lang="en-US" sz="1400" b="1" dirty="0" smtClean="0"/>
              <a:t>Freon </a:t>
            </a:r>
            <a:r>
              <a:rPr lang="en-US" sz="1400" dirty="0" smtClean="0"/>
              <a:t>based mixture</a:t>
            </a:r>
          </a:p>
          <a:p>
            <a:r>
              <a:rPr lang="en-US" sz="1400" b="1" dirty="0" smtClean="0"/>
              <a:t>Performance: </a:t>
            </a:r>
            <a:r>
              <a:rPr lang="en-US" sz="1400" dirty="0" smtClean="0"/>
              <a:t>time resolution  ≈ 1 ns Efficiency &gt; 96% </a:t>
            </a:r>
          </a:p>
          <a:p>
            <a:r>
              <a:rPr lang="en-US" sz="1400" b="1" dirty="0" smtClean="0"/>
              <a:t>Rate Capability </a:t>
            </a:r>
            <a:r>
              <a:rPr lang="en-US" sz="1400" dirty="0"/>
              <a:t>≈ </a:t>
            </a:r>
            <a:r>
              <a:rPr lang="en-US" sz="1400" dirty="0" smtClean="0"/>
              <a:t>500 Hz/cm2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51520" y="5661248"/>
            <a:ext cx="4968552" cy="523220"/>
          </a:xfrm>
          <a:prstGeom prst="rect">
            <a:avLst/>
          </a:prstGeom>
          <a:noFill/>
          <a:ln>
            <a:solidFill>
              <a:srgbClr val="2C7C9F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Operated in </a:t>
            </a:r>
            <a:r>
              <a:rPr lang="en-US" sz="1400" b="1" dirty="0" smtClean="0"/>
              <a:t>avalanche mode </a:t>
            </a:r>
            <a:r>
              <a:rPr lang="en-US" sz="1400" dirty="0" smtClean="0"/>
              <a:t>with a </a:t>
            </a:r>
            <a:r>
              <a:rPr lang="en-US" sz="1400" b="1" dirty="0" smtClean="0"/>
              <a:t>Freon </a:t>
            </a:r>
            <a:r>
              <a:rPr lang="en-US" sz="1400" dirty="0" smtClean="0"/>
              <a:t>based mixture</a:t>
            </a:r>
          </a:p>
          <a:p>
            <a:r>
              <a:rPr lang="en-US" sz="1400" b="1" dirty="0" smtClean="0"/>
              <a:t>Performance: </a:t>
            </a:r>
            <a:r>
              <a:rPr lang="en-US" sz="1400" dirty="0" smtClean="0"/>
              <a:t>time resolution  ≈ 60 </a:t>
            </a:r>
            <a:r>
              <a:rPr lang="en-US" sz="1400" dirty="0" err="1" smtClean="0"/>
              <a:t>ps</a:t>
            </a:r>
            <a:r>
              <a:rPr lang="en-US" sz="1400" dirty="0" smtClean="0"/>
              <a:t> Efficiency &gt; 96% </a:t>
            </a:r>
          </a:p>
        </p:txBody>
      </p:sp>
    </p:spTree>
    <p:extLst>
      <p:ext uri="{BB962C8B-B14F-4D97-AF65-F5344CB8AC3E}">
        <p14:creationId xmlns="" xmlns:p14="http://schemas.microsoft.com/office/powerpoint/2010/main" val="259290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1" grpId="0"/>
      <p:bldP spid="19" grpId="0"/>
      <p:bldP spid="10" grpId="0" animBg="1"/>
      <p:bldP spid="12" grpId="0" animBg="1"/>
      <p:bldP spid="13" grpId="0" animBg="1"/>
    </p:bldLst>
  </p:timing>
</p:sld>
</file>

<file path=ppt/slides/slide1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>
                <a:solidFill>
                  <a:srgbClr val="FF0906"/>
                </a:solidFill>
              </a:rPr>
              <a:t>Resistive</a:t>
            </a:r>
            <a:r>
              <a:rPr lang="en-US" dirty="0" smtClean="0"/>
              <a:t> Plate Chamber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144</a:t>
            </a:fld>
            <a:endParaRPr lang="en-US"/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4499992" y="1052736"/>
            <a:ext cx="413995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r>
              <a:rPr lang="en-US" sz="2000" dirty="0">
                <a:solidFill>
                  <a:srgbClr val="FF0906"/>
                </a:solidFill>
                <a:cs typeface="Times New Roman"/>
              </a:rPr>
              <a:t>Discharging time </a:t>
            </a:r>
            <a:r>
              <a:rPr lang="en-US" sz="2000" dirty="0">
                <a:cs typeface="Times New Roman"/>
              </a:rPr>
              <a:t>linked to drift velocity and multiplication factor </a:t>
            </a: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4499992" y="1844824"/>
            <a:ext cx="4114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8ECB3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/>
            <a:r>
              <a:rPr lang="en-GB" sz="2000" dirty="0">
                <a:solidFill>
                  <a:srgbClr val="FF0906"/>
                </a:solidFill>
                <a:cs typeface="Times New Roman"/>
              </a:rPr>
              <a:t>Time constant for recharge </a:t>
            </a:r>
            <a:r>
              <a:rPr lang="en-GB" sz="2000" dirty="0" smtClean="0">
                <a:solidFill>
                  <a:schemeClr val="accent2"/>
                </a:solidFill>
                <a:cs typeface="Times New Roman"/>
              </a:rPr>
              <a:t>related to the RC constant of the RPC elementary cell</a:t>
            </a:r>
            <a:endParaRPr lang="en-GB" sz="2000" dirty="0">
              <a:solidFill>
                <a:schemeClr val="accent2"/>
              </a:solidFill>
              <a:cs typeface="Times New Roman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257601" y="3789040"/>
            <a:ext cx="1490863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sz="1400" dirty="0">
                <a:latin typeface="Comic Sans MS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Comic Sans MS" charset="0"/>
                <a:sym typeface="Symbol" charset="0"/>
              </a:rPr>
              <a:t></a:t>
            </a:r>
            <a:r>
              <a:rPr lang="en-GB" sz="2400" baseline="-25000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dis </a:t>
            </a:r>
            <a:r>
              <a:rPr lang="en-GB" sz="2400" dirty="0">
                <a:solidFill>
                  <a:srgbClr val="FF0000"/>
                </a:solidFill>
                <a:latin typeface="Comic Sans MS" charset="0"/>
                <a:sym typeface="Symbol" charset="0"/>
              </a:rPr>
              <a:t>&lt;&lt; </a:t>
            </a:r>
            <a:r>
              <a:rPr lang="en-GB" sz="2400" baseline="-25000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rec</a:t>
            </a:r>
            <a:endParaRPr lang="en-GB" sz="1400" dirty="0">
              <a:latin typeface="Comic Sans MS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79512" y="5373216"/>
            <a:ext cx="8784976" cy="1261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eaLnBrk="0" hangingPunct="0"/>
            <a:r>
              <a:rPr lang="en-GB" sz="19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sym typeface="Symbol" charset="0"/>
              </a:rPr>
              <a:t>Self-extinguishing </a:t>
            </a:r>
            <a:r>
              <a:rPr lang="en-GB" sz="1900" b="1" dirty="0">
                <a:solidFill>
                  <a:schemeClr val="accent6">
                    <a:lumMod val="60000"/>
                    <a:lumOff val="40000"/>
                  </a:schemeClr>
                </a:solidFill>
                <a:sym typeface="Symbol" charset="0"/>
              </a:rPr>
              <a:t>mechanism</a:t>
            </a:r>
          </a:p>
          <a:p>
            <a:pPr algn="just" eaLnBrk="0" hangingPunct="0"/>
            <a:r>
              <a:rPr lang="en-GB" sz="1900" dirty="0" smtClean="0">
                <a:sym typeface="Symbol" charset="0"/>
              </a:rPr>
              <a:t>The </a:t>
            </a:r>
            <a:r>
              <a:rPr lang="en-GB" sz="1900" dirty="0">
                <a:sym typeface="Symbol" charset="0"/>
              </a:rPr>
              <a:t>arrival of the electrons on the anode </a:t>
            </a:r>
            <a:r>
              <a:rPr lang="en-GB" sz="1900" dirty="0" smtClean="0">
                <a:sym typeface="Symbol" charset="0"/>
              </a:rPr>
              <a:t>reduces </a:t>
            </a:r>
            <a:r>
              <a:rPr lang="en-GB" sz="1900" dirty="0">
                <a:sym typeface="Symbol" charset="0"/>
              </a:rPr>
              <a:t>the </a:t>
            </a:r>
            <a:r>
              <a:rPr lang="en-GB" sz="1900" dirty="0" smtClean="0">
                <a:sym typeface="Symbol" charset="0"/>
              </a:rPr>
              <a:t>local electric </a:t>
            </a:r>
            <a:r>
              <a:rPr lang="en-GB" sz="1900" dirty="0">
                <a:sym typeface="Symbol" charset="0"/>
              </a:rPr>
              <a:t>field </a:t>
            </a:r>
            <a:r>
              <a:rPr lang="en-GB" sz="1900" dirty="0" smtClean="0">
                <a:sym typeface="Symbol" charset="0"/>
              </a:rPr>
              <a:t>and therefore </a:t>
            </a:r>
            <a:r>
              <a:rPr lang="en-GB" sz="1900" dirty="0">
                <a:sym typeface="Symbol" charset="0"/>
              </a:rPr>
              <a:t>the discharge will be </a:t>
            </a:r>
            <a:r>
              <a:rPr lang="en-GB" sz="1900" dirty="0" smtClean="0">
                <a:sym typeface="Symbol" charset="0"/>
              </a:rPr>
              <a:t>extinguished</a:t>
            </a:r>
            <a:r>
              <a:rPr lang="en-GB" sz="1900" dirty="0">
                <a:sym typeface="Symbol" charset="0"/>
              </a:rPr>
              <a:t>.</a:t>
            </a:r>
          </a:p>
          <a:p>
            <a:pPr algn="just" eaLnBrk="0" hangingPunct="0"/>
            <a:r>
              <a:rPr lang="en-GB" sz="1900" dirty="0" smtClean="0">
                <a:sym typeface="Symbol" charset="0"/>
              </a:rPr>
              <a:t>During </a:t>
            </a:r>
            <a:r>
              <a:rPr lang="en-GB" sz="1900" dirty="0">
                <a:sym typeface="Symbol" charset="0"/>
              </a:rPr>
              <a:t>the </a:t>
            </a:r>
            <a:r>
              <a:rPr lang="en-GB" sz="1900" dirty="0" smtClean="0">
                <a:sym typeface="Symbol" charset="0"/>
              </a:rPr>
              <a:t>discharge the electrodes behave like insulators.</a:t>
            </a:r>
            <a:endParaRPr lang="en-GB" sz="1900" dirty="0">
              <a:sym typeface="Symbol" charset="0"/>
            </a:endParaRPr>
          </a:p>
        </p:txBody>
      </p:sp>
      <p:sp>
        <p:nvSpPr>
          <p:cNvPr id="27" name="AutoShape 39"/>
          <p:cNvSpPr>
            <a:spLocks/>
          </p:cNvSpPr>
          <p:nvPr/>
        </p:nvSpPr>
        <p:spPr bwMode="auto">
          <a:xfrm>
            <a:off x="6948264" y="3573016"/>
            <a:ext cx="216024" cy="1206624"/>
          </a:xfrm>
          <a:prstGeom prst="rightBrace">
            <a:avLst>
              <a:gd name="adj1" fmla="val 1083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D8ECB3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63734284"/>
              </p:ext>
            </p:extLst>
          </p:nvPr>
        </p:nvGraphicFramePr>
        <p:xfrm>
          <a:off x="4667398" y="3356992"/>
          <a:ext cx="2136850" cy="784176"/>
        </p:xfrm>
        <a:graphic>
          <a:graphicData uri="http://schemas.openxmlformats.org/presentationml/2006/ole">
            <p:oleObj spid="_x0000_s217090" name="Equation" r:id="rId4" imgW="1042200" imgH="420480" progId="">
              <p:embed/>
            </p:oleObj>
          </a:graphicData>
        </a:graphic>
      </p:graphicFrame>
      <p:graphicFrame>
        <p:nvGraphicFramePr>
          <p:cNvPr id="7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16141856"/>
              </p:ext>
            </p:extLst>
          </p:nvPr>
        </p:nvGraphicFramePr>
        <p:xfrm>
          <a:off x="4191794" y="4365625"/>
          <a:ext cx="2684462" cy="719138"/>
        </p:xfrm>
        <a:graphic>
          <a:graphicData uri="http://schemas.openxmlformats.org/presentationml/2006/ole">
            <p:oleObj spid="_x0000_s217091" name="Equation" r:id="rId5" imgW="1691280" imgH="447840" progId="">
              <p:embed/>
            </p:oleObj>
          </a:graphicData>
        </a:graphic>
      </p:graphicFrame>
      <p:sp>
        <p:nvSpPr>
          <p:cNvPr id="75" name="Right Arrow 74"/>
          <p:cNvSpPr/>
          <p:nvPr/>
        </p:nvSpPr>
        <p:spPr>
          <a:xfrm rot="6003200">
            <a:off x="6971241" y="4583592"/>
            <a:ext cx="720080" cy="504056"/>
          </a:xfrm>
          <a:prstGeom prst="rightArrow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80112" y="2996952"/>
            <a:ext cx="335844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GB" sz="1200" dirty="0">
                <a:solidFill>
                  <a:srgbClr val="FF0000"/>
                </a:solidFill>
                <a:sym typeface="Symbol" charset="0"/>
              </a:rPr>
              <a:t> = - = effective Townsend coefficient</a:t>
            </a:r>
          </a:p>
        </p:txBody>
      </p:sp>
      <p:pic>
        <p:nvPicPr>
          <p:cNvPr id="16" name="Picture 1043" descr="Slide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1124744"/>
            <a:ext cx="3136900" cy="360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642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88640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Why Electrodes are “cured” with linseed oil 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145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520" y="3212976"/>
            <a:ext cx="5032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2C7C9F"/>
                </a:solidFill>
                <a:cs typeface="Times New Roman"/>
              </a:rPr>
              <a:t>Linseed oil makes the surface smoother</a:t>
            </a:r>
          </a:p>
        </p:txBody>
      </p:sp>
      <p:pic>
        <p:nvPicPr>
          <p:cNvPr id="6" name="Picture 5" descr="Schermata 2018-03-23 alle 16.32.4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50895"/>
          <a:stretch/>
        </p:blipFill>
        <p:spPr>
          <a:xfrm>
            <a:off x="251520" y="4077072"/>
            <a:ext cx="8339595" cy="269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520" y="3645024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C7C9F"/>
                </a:solidFill>
                <a:cs typeface="Times New Roman"/>
              </a:rPr>
              <a:t>The smoother the surface, the lower the intrinsic noise of the detector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1124744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cs typeface="Times New Roman"/>
              </a:rPr>
              <a:t>Linseed oil (</a:t>
            </a:r>
            <a:r>
              <a:rPr lang="en-US" b="1" dirty="0" smtClean="0">
                <a:solidFill>
                  <a:srgbClr val="000090"/>
                </a:solidFill>
                <a:cs typeface="Times New Roman"/>
              </a:rPr>
              <a:t>If </a:t>
            </a:r>
            <a:r>
              <a:rPr lang="en-US" b="1" dirty="0">
                <a:solidFill>
                  <a:srgbClr val="000090"/>
                </a:solidFill>
                <a:cs typeface="Times New Roman"/>
              </a:rPr>
              <a:t>you look on Wikipedia.</a:t>
            </a:r>
            <a:r>
              <a:rPr lang="en-US" b="1" dirty="0" smtClean="0">
                <a:solidFill>
                  <a:srgbClr val="000090"/>
                </a:solidFill>
                <a:cs typeface="Times New Roman"/>
              </a:rPr>
              <a:t>.)</a:t>
            </a:r>
            <a:endParaRPr lang="en-US" b="1" dirty="0">
              <a:solidFill>
                <a:srgbClr val="000090"/>
              </a:solidFill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000090"/>
                </a:solidFill>
                <a:cs typeface="Times New Roman"/>
              </a:rPr>
              <a:t>The </a:t>
            </a:r>
            <a:r>
              <a:rPr lang="en-US" dirty="0">
                <a:solidFill>
                  <a:srgbClr val="000090"/>
                </a:solidFill>
                <a:cs typeface="Times New Roman"/>
              </a:rPr>
              <a:t>Linseed oil is used as a painting medium. It was a significant advantage in the technology of oil painting! </a:t>
            </a:r>
            <a:endParaRPr lang="is-IS" dirty="0">
              <a:solidFill>
                <a:srgbClr val="000090"/>
              </a:solidFill>
              <a:cs typeface="Times New Roman"/>
            </a:endParaRPr>
          </a:p>
          <a:p>
            <a:pPr algn="just"/>
            <a:endParaRPr lang="en-US" b="1" dirty="0" smtClean="0">
              <a:solidFill>
                <a:srgbClr val="FF0000"/>
              </a:solidFill>
              <a:cs typeface="Times New Roman"/>
            </a:endParaRPr>
          </a:p>
          <a:p>
            <a:pPr algn="just"/>
            <a:r>
              <a:rPr lang="en-US" dirty="0" smtClean="0">
                <a:cs typeface="Times New Roman"/>
              </a:rPr>
              <a:t>Mixture of triglycerides, formed by one molecule of glycerol and three molecules of linear fatty acids. The oil is cured forming a hard stable film because of oxidation followed by polymerization. </a:t>
            </a:r>
            <a:r>
              <a:rPr lang="en-US" dirty="0" smtClean="0">
                <a:solidFill>
                  <a:srgbClr val="000090"/>
                </a:solidFill>
                <a:cs typeface="Times New Roman"/>
              </a:rPr>
              <a:t>  </a:t>
            </a:r>
            <a:endParaRPr lang="en-US" dirty="0">
              <a:solidFill>
                <a:srgbClr val="00009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8164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BE9-9F9C-4373-B472-2D1C86C652F3}" type="slidenum">
              <a:rPr lang="en-US"/>
              <a:pPr/>
              <a:t>146</a:t>
            </a:fld>
            <a:endParaRPr lang="en-US"/>
          </a:p>
        </p:txBody>
      </p:sp>
      <p:pic>
        <p:nvPicPr>
          <p:cNvPr id="88082" name="Picture 18"/>
          <p:cNvPicPr>
            <a:picLocks noChangeAspect="1" noChangeArrowheads="1"/>
          </p:cNvPicPr>
          <p:nvPr/>
        </p:nvPicPr>
        <p:blipFill>
          <a:blip r:embed="rId2" cstate="print"/>
          <a:srcRect l="20743" t="34013" r="14105" b="53952"/>
          <a:stretch>
            <a:fillRect/>
          </a:stretch>
        </p:blipFill>
        <p:spPr bwMode="auto">
          <a:xfrm>
            <a:off x="0" y="4724400"/>
            <a:ext cx="718026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077" name="Picture 13" descr="Roughness"/>
          <p:cNvPicPr>
            <a:picLocks noChangeAspect="1" noChangeArrowheads="1"/>
          </p:cNvPicPr>
          <p:nvPr/>
        </p:nvPicPr>
        <p:blipFill>
          <a:blip r:embed="rId3" cstate="print"/>
          <a:srcRect l="3137" t="18182" r="10980" b="21819"/>
          <a:stretch>
            <a:fillRect/>
          </a:stretch>
        </p:blipFill>
        <p:spPr bwMode="auto">
          <a:xfrm>
            <a:off x="5017392" y="1283568"/>
            <a:ext cx="38750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8" name="Line 14"/>
          <p:cNvSpPr>
            <a:spLocks noChangeShapeType="1"/>
          </p:cNvSpPr>
          <p:nvPr/>
        </p:nvSpPr>
        <p:spPr bwMode="auto">
          <a:xfrm flipV="1">
            <a:off x="4331592" y="4026768"/>
            <a:ext cx="1295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79" name="Line 15"/>
          <p:cNvSpPr>
            <a:spLocks noChangeShapeType="1"/>
          </p:cNvSpPr>
          <p:nvPr/>
        </p:nvSpPr>
        <p:spPr bwMode="auto">
          <a:xfrm flipV="1">
            <a:off x="4331592" y="1893168"/>
            <a:ext cx="1600200" cy="2286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0" name="Line 16"/>
          <p:cNvSpPr>
            <a:spLocks noChangeShapeType="1"/>
          </p:cNvSpPr>
          <p:nvPr/>
        </p:nvSpPr>
        <p:spPr bwMode="auto">
          <a:xfrm>
            <a:off x="4331592" y="4331568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1" name="Line 17"/>
          <p:cNvSpPr>
            <a:spLocks noChangeShapeType="1"/>
          </p:cNvSpPr>
          <p:nvPr/>
        </p:nvSpPr>
        <p:spPr bwMode="auto">
          <a:xfrm flipH="1">
            <a:off x="1371600" y="4419600"/>
            <a:ext cx="2895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251520" y="2564904"/>
            <a:ext cx="4596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Direct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surface</a:t>
            </a:r>
            <a:r>
              <a:rPr lang="it-IT" dirty="0" smtClean="0"/>
              <a:t> </a:t>
            </a:r>
            <a:r>
              <a:rPr lang="it-IT" dirty="0" err="1" smtClean="0"/>
              <a:t>roughness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err="1" smtClean="0"/>
              <a:t>mono-dimensional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 </a:t>
            </a:r>
            <a:r>
              <a:rPr lang="it-IT" dirty="0" err="1" smtClean="0"/>
              <a:t>bi-dimensional</a:t>
            </a:r>
            <a:endParaRPr lang="it-IT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Comparison among not-oiled, oiled and smoother surfaces RPC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RPC: the linseed Oil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147</a:t>
            </a:fld>
            <a:endParaRPr lang="en-US"/>
          </a:p>
        </p:txBody>
      </p:sp>
      <p:pic>
        <p:nvPicPr>
          <p:cNvPr id="4" name="Picture 3" descr="Schermata 2018-03-23 alle 16.35.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340768"/>
            <a:ext cx="8170349" cy="53732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214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148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544" y="1628800"/>
            <a:ext cx="7920880" cy="2800766"/>
          </a:xfrm>
          <a:prstGeom prst="rect">
            <a:avLst/>
          </a:prstGeom>
          <a:solidFill>
            <a:srgbClr val="FFFFFF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GB" sz="2200" dirty="0" smtClean="0">
                <a:latin typeface="Times New Roman" charset="0"/>
              </a:rPr>
              <a:t>The first generation of RPC detectors has been used in several HEP  experiments:  </a:t>
            </a:r>
            <a:endParaRPr lang="en-GB" sz="2200" u="sng" dirty="0">
              <a:latin typeface="Times New Roman" charset="0"/>
            </a:endParaRPr>
          </a:p>
          <a:p>
            <a:pPr algn="just" eaLnBrk="0" hangingPunct="0"/>
            <a:r>
              <a:rPr lang="ja-JP" altLang="en-GB" sz="2200" dirty="0">
                <a:solidFill>
                  <a:srgbClr val="CC66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85: </a:t>
            </a:r>
            <a:r>
              <a:rPr lang="en-GB" sz="2200" dirty="0" smtClean="0">
                <a:solidFill>
                  <a:srgbClr val="CC6600"/>
                </a:solidFill>
                <a:latin typeface="Times New Roman" charset="0"/>
              </a:rPr>
              <a:t>Nadir –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120 m</a:t>
            </a:r>
            <a:r>
              <a:rPr lang="en-GB" sz="2200" baseline="30000" dirty="0">
                <a:solidFill>
                  <a:srgbClr val="CC6600"/>
                </a:solidFill>
                <a:latin typeface="Times New Roman" charset="0"/>
              </a:rPr>
              <a:t>2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(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</a:rPr>
              <a:t>Triga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Mark II – Pavia) </a:t>
            </a:r>
          </a:p>
          <a:p>
            <a:pPr algn="just" eaLnBrk="0" hangingPunct="0"/>
            <a:r>
              <a:rPr lang="ja-JP" altLang="en-GB" sz="2200" dirty="0">
                <a:solidFill>
                  <a:srgbClr val="CC66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90: 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</a:rPr>
              <a:t>Fenice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</a:t>
            </a:r>
            <a:r>
              <a:rPr lang="en-GB" sz="2200" dirty="0" smtClean="0">
                <a:solidFill>
                  <a:srgbClr val="CC6600"/>
                </a:solidFill>
                <a:latin typeface="Times New Roman" charset="0"/>
                <a:sym typeface="Wingdings" charset="0"/>
              </a:rPr>
              <a:t>–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300 m</a:t>
            </a:r>
            <a:r>
              <a:rPr lang="en-GB" sz="2200" baseline="300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2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(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  <a:sym typeface="Wingdings" charset="0"/>
              </a:rPr>
              <a:t>Adone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 – 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  <a:sym typeface="Wingdings" charset="0"/>
              </a:rPr>
              <a:t>Frascati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)</a:t>
            </a:r>
          </a:p>
          <a:p>
            <a:pPr algn="just" eaLnBrk="0" hangingPunct="0"/>
            <a:r>
              <a:rPr lang="ja-JP" altLang="en-GB" sz="2200" dirty="0">
                <a:solidFill>
                  <a:srgbClr val="FF33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</a:rPr>
              <a:t>90: WA92 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72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 (CERN SPS)</a:t>
            </a:r>
          </a:p>
          <a:p>
            <a:pPr algn="just" eaLnBrk="0" hangingPunct="0"/>
            <a:r>
              <a:rPr lang="ja-JP" altLang="en-GB" sz="2200" dirty="0">
                <a:solidFill>
                  <a:srgbClr val="FF33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</a:rPr>
              <a:t>90: E771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60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; </a:t>
            </a:r>
            <a:r>
              <a:rPr lang="en-GB" sz="2200" dirty="0" smtClean="0">
                <a:solidFill>
                  <a:srgbClr val="FF3300"/>
                </a:solidFill>
                <a:latin typeface="Times New Roman" charset="0"/>
                <a:sym typeface="Wingdings" charset="0"/>
              </a:rPr>
              <a:t>E831 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60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 (</a:t>
            </a:r>
            <a:r>
              <a:rPr lang="en-GB" sz="2200" dirty="0" err="1">
                <a:solidFill>
                  <a:srgbClr val="FF3300"/>
                </a:solidFill>
                <a:latin typeface="Times New Roman" charset="0"/>
                <a:sym typeface="Wingdings" charset="0"/>
              </a:rPr>
              <a:t>Fermilab</a:t>
            </a:r>
            <a:r>
              <a:rPr lang="en-GB" sz="2200" dirty="0" smtClean="0">
                <a:solidFill>
                  <a:srgbClr val="FF3300"/>
                </a:solidFill>
                <a:latin typeface="Times New Roman" charset="0"/>
                <a:sym typeface="Wingdings" charset="0"/>
              </a:rPr>
              <a:t>)</a:t>
            </a:r>
          </a:p>
          <a:p>
            <a:pPr algn="just" eaLnBrk="0" hangingPunct="0"/>
            <a:r>
              <a:rPr lang="en-GB" sz="2200" dirty="0">
                <a:latin typeface="Times New Roman" charset="0"/>
                <a:sym typeface="Wingdings" charset="0"/>
              </a:rPr>
              <a:t>1994-1996: L3 – 300 m</a:t>
            </a:r>
            <a:r>
              <a:rPr lang="en-GB" sz="2200" baseline="30000" dirty="0"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latin typeface="Times New Roman" charset="0"/>
                <a:sym typeface="Wingdings" charset="0"/>
              </a:rPr>
              <a:t> (CERN-LEP)</a:t>
            </a:r>
          </a:p>
          <a:p>
            <a:pPr algn="just" eaLnBrk="0" hangingPunct="0"/>
            <a:r>
              <a:rPr lang="en-GB" sz="2200" dirty="0">
                <a:latin typeface="Times New Roman" charset="0"/>
                <a:sym typeface="Wingdings" charset="0"/>
              </a:rPr>
              <a:t>1996-2002: </a:t>
            </a:r>
            <a:r>
              <a:rPr lang="en-GB" sz="2200" dirty="0" err="1">
                <a:latin typeface="Times New Roman" charset="0"/>
                <a:sym typeface="Wingdings" charset="0"/>
              </a:rPr>
              <a:t>BaBar</a:t>
            </a:r>
            <a:r>
              <a:rPr lang="en-GB" sz="2200" dirty="0">
                <a:latin typeface="Times New Roman" charset="0"/>
                <a:sym typeface="Wingdings" charset="0"/>
              </a:rPr>
              <a:t> – 2000 m</a:t>
            </a:r>
            <a:r>
              <a:rPr lang="en-GB" sz="2200" baseline="30000" dirty="0"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latin typeface="Times New Roman" charset="0"/>
                <a:sym typeface="Wingdings" charset="0"/>
              </a:rPr>
              <a:t> (SLAC</a:t>
            </a:r>
            <a:r>
              <a:rPr lang="en-GB" sz="2200" dirty="0" smtClean="0">
                <a:latin typeface="Times New Roman" charset="0"/>
                <a:sym typeface="Wingdings" charset="0"/>
              </a:rPr>
              <a:t>)</a:t>
            </a:r>
            <a:endParaRPr lang="en-GB" sz="2200" dirty="0">
              <a:latin typeface="Times New Roman" charset="0"/>
              <a:sym typeface="Wingdings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34180" y="332656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Applications </a:t>
            </a:r>
            <a:r>
              <a:rPr lang="en-US" dirty="0"/>
              <a:t>of </a:t>
            </a: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RPC generation </a:t>
            </a:r>
            <a:endParaRPr lang="en-US" dirty="0"/>
          </a:p>
        </p:txBody>
      </p:sp>
      <p:pic>
        <p:nvPicPr>
          <p:cNvPr id="8" name="Picture 5" descr="RPClayer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580937"/>
            <a:ext cx="5112568" cy="227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56176" y="3645024"/>
            <a:ext cx="2843808" cy="769441"/>
          </a:xfrm>
          <a:prstGeom prst="rect">
            <a:avLst/>
          </a:prstGeom>
          <a:solidFill>
            <a:srgbClr val="FFFFFF"/>
          </a:solidFill>
          <a:ln>
            <a:solidFill>
              <a:srgbClr val="FF0906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906"/>
                </a:solidFill>
              </a:rPr>
              <a:t>Very large area of muon detection </a:t>
            </a:r>
            <a:endParaRPr lang="en-US" sz="2200" b="1" dirty="0">
              <a:solidFill>
                <a:srgbClr val="FF090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3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A539B-81B4-41F0-AF2B-C1552B32DD38}" type="slidenum">
              <a:rPr lang="en-US"/>
              <a:pPr/>
              <a:t>149</a:t>
            </a:fld>
            <a:endParaRPr lang="en-US"/>
          </a:p>
        </p:txBody>
      </p:sp>
      <p:pic>
        <p:nvPicPr>
          <p:cNvPr id="363522" name="Picture 2" descr="Fen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438400"/>
            <a:ext cx="4843463" cy="2305050"/>
          </a:xfrm>
          <a:prstGeom prst="rect">
            <a:avLst/>
          </a:prstGeom>
          <a:noFill/>
        </p:spPr>
      </p:pic>
      <p:sp>
        <p:nvSpPr>
          <p:cNvPr id="363527" name="Text Box 7"/>
          <p:cNvSpPr txBox="1">
            <a:spLocks noChangeArrowheads="1"/>
          </p:cNvSpPr>
          <p:nvPr/>
        </p:nvSpPr>
        <p:spPr bwMode="auto">
          <a:xfrm>
            <a:off x="323528" y="948462"/>
            <a:ext cx="7896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1</a:t>
            </a:r>
            <a:r>
              <a:rPr lang="en-GB" baseline="30000" dirty="0" smtClean="0">
                <a:solidFill>
                  <a:schemeClr val="accent2"/>
                </a:solidFill>
              </a:rPr>
              <a:t>st</a:t>
            </a:r>
            <a:r>
              <a:rPr lang="en-GB" dirty="0" smtClean="0">
                <a:solidFill>
                  <a:schemeClr val="accent2"/>
                </a:solidFill>
              </a:rPr>
              <a:t> generation RPCs were immediately used in many physics experiments...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63528" name="Text Box 8"/>
          <p:cNvSpPr txBox="1">
            <a:spLocks noChangeArrowheads="1"/>
          </p:cNvSpPr>
          <p:nvPr/>
        </p:nvSpPr>
        <p:spPr bwMode="auto">
          <a:xfrm>
            <a:off x="1524000" y="1340768"/>
            <a:ext cx="655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Nadir:</a:t>
            </a:r>
            <a:r>
              <a:rPr lang="en-GB" dirty="0">
                <a:solidFill>
                  <a:schemeClr val="accent2"/>
                </a:solidFill>
              </a:rPr>
              <a:t> 120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double gap RPCs used as a veto on cosmic particles in an experiment on neutron-anti neutron oscillations</a:t>
            </a:r>
            <a:endParaRPr lang="en-GB" dirty="0">
              <a:solidFill>
                <a:schemeClr val="accent2"/>
              </a:solidFill>
            </a:endParaRPr>
          </a:p>
          <a:p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63529" name="WordArt 9"/>
          <p:cNvSpPr>
            <a:spLocks noChangeArrowheads="1" noChangeShapeType="1" noTextEdit="1"/>
          </p:cNvSpPr>
          <p:nvPr/>
        </p:nvSpPr>
        <p:spPr bwMode="auto">
          <a:xfrm>
            <a:off x="533400" y="2060848"/>
            <a:ext cx="685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Veto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319977" y="1143000"/>
            <a:ext cx="1585915" cy="1981200"/>
            <a:chOff x="4128" y="1104"/>
            <a:chExt cx="999" cy="1248"/>
          </a:xfrm>
        </p:grpSpPr>
        <p:graphicFrame>
          <p:nvGraphicFramePr>
            <p:cNvPr id="363531" name="Object 11"/>
            <p:cNvGraphicFramePr>
              <a:graphicFrameLocks noChangeAspect="1"/>
            </p:cNvGraphicFramePr>
            <p:nvPr/>
          </p:nvGraphicFramePr>
          <p:xfrm>
            <a:off x="4560" y="1488"/>
            <a:ext cx="518" cy="864"/>
          </p:xfrm>
          <a:graphic>
            <a:graphicData uri="http://schemas.openxmlformats.org/presentationml/2006/ole">
              <p:oleObj spid="_x0000_s218114" name="Clip" r:id="rId4" imgW="2033280" imgH="3390840" progId="">
                <p:embed/>
              </p:oleObj>
            </a:graphicData>
          </a:graphic>
        </p:graphicFrame>
        <p:sp>
          <p:nvSpPr>
            <p:cNvPr id="363532" name="Line 12"/>
            <p:cNvSpPr>
              <a:spLocks noChangeShapeType="1"/>
            </p:cNvSpPr>
            <p:nvPr/>
          </p:nvSpPr>
          <p:spPr bwMode="auto">
            <a:xfrm>
              <a:off x="4368" y="129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3" name="Line 13"/>
            <p:cNvSpPr>
              <a:spLocks noChangeShapeType="1"/>
            </p:cNvSpPr>
            <p:nvPr/>
          </p:nvSpPr>
          <p:spPr bwMode="auto">
            <a:xfrm>
              <a:off x="4512" y="153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4" name="Line 14"/>
            <p:cNvSpPr>
              <a:spLocks noChangeShapeType="1"/>
            </p:cNvSpPr>
            <p:nvPr/>
          </p:nvSpPr>
          <p:spPr bwMode="auto">
            <a:xfrm>
              <a:off x="4224" y="129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5" name="Line 15"/>
            <p:cNvSpPr>
              <a:spLocks noChangeShapeType="1"/>
            </p:cNvSpPr>
            <p:nvPr/>
          </p:nvSpPr>
          <p:spPr bwMode="auto">
            <a:xfrm>
              <a:off x="4128" y="1488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6" name="Line 16"/>
            <p:cNvSpPr>
              <a:spLocks noChangeShapeType="1"/>
            </p:cNvSpPr>
            <p:nvPr/>
          </p:nvSpPr>
          <p:spPr bwMode="auto">
            <a:xfrm>
              <a:off x="4608" y="1344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7" name="Line 17"/>
            <p:cNvSpPr>
              <a:spLocks noChangeShapeType="1"/>
            </p:cNvSpPr>
            <p:nvPr/>
          </p:nvSpPr>
          <p:spPr bwMode="auto">
            <a:xfrm>
              <a:off x="4512" y="1104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8" name="Line 18"/>
            <p:cNvSpPr>
              <a:spLocks noChangeShapeType="1"/>
            </p:cNvSpPr>
            <p:nvPr/>
          </p:nvSpPr>
          <p:spPr bwMode="auto">
            <a:xfrm>
              <a:off x="4272" y="1488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9" name="Text Box 19"/>
            <p:cNvSpPr txBox="1">
              <a:spLocks noChangeArrowheads="1"/>
            </p:cNvSpPr>
            <p:nvPr/>
          </p:nvSpPr>
          <p:spPr bwMode="auto">
            <a:xfrm>
              <a:off x="4438" y="1183"/>
              <a:ext cx="6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  <a:sym typeface="Symbol" pitchFamily="18" charset="2"/>
                </a:rPr>
                <a:t>cosmic</a:t>
              </a:r>
              <a:endParaRPr lang="en-GB" dirty="0"/>
            </a:p>
          </p:txBody>
        </p:sp>
      </p:grpSp>
      <p:sp>
        <p:nvSpPr>
          <p:cNvPr id="363540" name="Text Box 20"/>
          <p:cNvSpPr txBox="1">
            <a:spLocks noChangeArrowheads="1"/>
          </p:cNvSpPr>
          <p:nvPr/>
        </p:nvSpPr>
        <p:spPr bwMode="auto">
          <a:xfrm>
            <a:off x="762000" y="3068960"/>
            <a:ext cx="3219856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Operated in streamer </a:t>
            </a:r>
            <a:r>
              <a:rPr lang="en-GB" dirty="0">
                <a:solidFill>
                  <a:schemeClr val="accent2"/>
                </a:solidFill>
              </a:rPr>
              <a:t>mode </a:t>
            </a:r>
            <a:endParaRPr lang="en-GB" dirty="0" smtClean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(</a:t>
            </a:r>
            <a:r>
              <a:rPr lang="en-GB" dirty="0" err="1" smtClean="0">
                <a:solidFill>
                  <a:schemeClr val="accent2"/>
                </a:solidFill>
              </a:rPr>
              <a:t>Ar</a:t>
            </a:r>
            <a:r>
              <a:rPr lang="en-GB" dirty="0" smtClean="0">
                <a:solidFill>
                  <a:schemeClr val="accent2"/>
                </a:solidFill>
              </a:rPr>
              <a:t>-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r>
              <a:rPr lang="en-GB" dirty="0" smtClean="0">
                <a:solidFill>
                  <a:schemeClr val="accent2"/>
                </a:solidFill>
              </a:rPr>
              <a:t>-Freon</a:t>
            </a:r>
            <a:r>
              <a:rPr lang="en-GB" dirty="0">
                <a:solidFill>
                  <a:schemeClr val="accent2"/>
                </a:solidFill>
              </a:rPr>
              <a:t>)</a:t>
            </a:r>
          </a:p>
          <a:p>
            <a:r>
              <a:rPr lang="en-GB" dirty="0">
                <a:solidFill>
                  <a:schemeClr val="accent2"/>
                </a:solidFill>
              </a:rPr>
              <a:t>HV 7-8 kV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Veto efficiency: </a:t>
            </a:r>
            <a:r>
              <a:rPr lang="en-GB" dirty="0">
                <a:solidFill>
                  <a:srgbClr val="FF0000"/>
                </a:solidFill>
              </a:rPr>
              <a:t>97-99%/</a:t>
            </a:r>
            <a:r>
              <a:rPr lang="en-GB" dirty="0" smtClean="0">
                <a:solidFill>
                  <a:srgbClr val="FF0000"/>
                </a:solidFill>
              </a:rPr>
              <a:t>plane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63541" name="WordArt 21"/>
          <p:cNvSpPr>
            <a:spLocks noChangeArrowheads="1" noChangeShapeType="1" noTextEdit="1"/>
          </p:cNvSpPr>
          <p:nvPr/>
        </p:nvSpPr>
        <p:spPr bwMode="auto">
          <a:xfrm>
            <a:off x="395536" y="4509120"/>
            <a:ext cx="4546848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Trigger </a:t>
            </a:r>
            <a:r>
              <a:rPr lang="it-IT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and </a:t>
            </a:r>
            <a:r>
              <a:rPr lang="it-IT" sz="36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tracking</a:t>
            </a:r>
            <a:r>
              <a:rPr lang="it-IT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at </a:t>
            </a:r>
            <a:r>
              <a:rPr lang="it-IT" sz="36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accelerators</a:t>
            </a:r>
            <a:endParaRPr lang="it-IT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363542" name="Text Box 22"/>
          <p:cNvSpPr txBox="1">
            <a:spLocks noChangeArrowheads="1"/>
          </p:cNvSpPr>
          <p:nvPr/>
        </p:nvSpPr>
        <p:spPr bwMode="auto">
          <a:xfrm>
            <a:off x="457200" y="5052536"/>
            <a:ext cx="7010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WA92:</a:t>
            </a:r>
            <a:r>
              <a:rPr lang="en-GB" dirty="0">
                <a:solidFill>
                  <a:schemeClr val="accent2"/>
                </a:solidFill>
              </a:rPr>
              <a:t> 72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RPC used as trigger on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</a:t>
            </a:r>
            <a:r>
              <a:rPr lang="en-GB" dirty="0" smtClean="0">
                <a:solidFill>
                  <a:schemeClr val="accent2"/>
                </a:solidFill>
              </a:rPr>
              <a:t> events with high p</a:t>
            </a:r>
            <a:r>
              <a:rPr lang="en-GB" baseline="-25000" dirty="0" smtClean="0">
                <a:solidFill>
                  <a:schemeClr val="accent2"/>
                </a:solidFill>
              </a:rPr>
              <a:t>t</a:t>
            </a:r>
            <a:r>
              <a:rPr lang="en-GB" dirty="0" smtClean="0">
                <a:solidFill>
                  <a:schemeClr val="accent2"/>
                </a:solidFill>
              </a:rPr>
              <a:t> in semi-</a:t>
            </a:r>
            <a:r>
              <a:rPr lang="en-GB" dirty="0" err="1" smtClean="0">
                <a:solidFill>
                  <a:schemeClr val="accent2"/>
                </a:solidFill>
              </a:rPr>
              <a:t>leptonic</a:t>
            </a:r>
            <a:r>
              <a:rPr lang="en-GB" dirty="0" smtClean="0">
                <a:solidFill>
                  <a:schemeClr val="accent2"/>
                </a:solidFill>
              </a:rPr>
              <a:t> decays of the B (</a:t>
            </a:r>
            <a:r>
              <a:rPr lang="en-GB" dirty="0">
                <a:solidFill>
                  <a:schemeClr val="accent2"/>
                </a:solidFill>
              </a:rPr>
              <a:t>SPS </a:t>
            </a:r>
            <a:r>
              <a:rPr lang="en-GB" dirty="0" smtClean="0">
                <a:solidFill>
                  <a:schemeClr val="accent2"/>
                </a:solidFill>
              </a:rPr>
              <a:t>at </a:t>
            </a:r>
            <a:r>
              <a:rPr lang="en-GB" dirty="0">
                <a:solidFill>
                  <a:schemeClr val="accent2"/>
                </a:solidFill>
              </a:rPr>
              <a:t>CERN)</a:t>
            </a:r>
          </a:p>
          <a:p>
            <a:endParaRPr lang="en-GB" dirty="0">
              <a:solidFill>
                <a:schemeClr val="accent2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E771:</a:t>
            </a:r>
            <a:r>
              <a:rPr lang="en-GB" dirty="0">
                <a:solidFill>
                  <a:schemeClr val="accent2"/>
                </a:solidFill>
              </a:rPr>
              <a:t> 60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</a:t>
            </a:r>
            <a:r>
              <a:rPr lang="en-GB" dirty="0">
                <a:solidFill>
                  <a:schemeClr val="accent2"/>
                </a:solidFill>
              </a:rPr>
              <a:t>RPC </a:t>
            </a:r>
            <a:r>
              <a:rPr lang="en-GB" dirty="0" smtClean="0">
                <a:solidFill>
                  <a:schemeClr val="accent2"/>
                </a:solidFill>
              </a:rPr>
              <a:t>used as trigger and tracking </a:t>
            </a:r>
            <a:r>
              <a:rPr lang="en-GB" dirty="0">
                <a:solidFill>
                  <a:schemeClr val="accent2"/>
                </a:solidFill>
              </a:rPr>
              <a:t>come trigger </a:t>
            </a:r>
            <a:r>
              <a:rPr lang="en-GB" dirty="0" smtClean="0">
                <a:solidFill>
                  <a:schemeClr val="accent2"/>
                </a:solidFill>
              </a:rPr>
              <a:t>on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events with </a:t>
            </a:r>
            <a:r>
              <a:rPr lang="en-GB" dirty="0" err="1" smtClean="0">
                <a:solidFill>
                  <a:schemeClr val="accent2"/>
                </a:solidFill>
              </a:rPr>
              <a:t>hig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p</a:t>
            </a:r>
            <a:r>
              <a:rPr lang="en-GB" baseline="-25000" dirty="0">
                <a:solidFill>
                  <a:schemeClr val="accent2"/>
                </a:solidFill>
              </a:rPr>
              <a:t>t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in semi-</a:t>
            </a:r>
            <a:r>
              <a:rPr lang="en-GB" dirty="0" err="1" smtClean="0">
                <a:solidFill>
                  <a:schemeClr val="accent2"/>
                </a:solidFill>
              </a:rPr>
              <a:t>leptonic</a:t>
            </a:r>
            <a:r>
              <a:rPr lang="en-GB" dirty="0" smtClean="0">
                <a:solidFill>
                  <a:schemeClr val="accent2"/>
                </a:solidFill>
              </a:rPr>
              <a:t> decays of the B </a:t>
            </a:r>
            <a:r>
              <a:rPr lang="en-GB" dirty="0">
                <a:solidFill>
                  <a:schemeClr val="accent2"/>
                </a:solidFill>
              </a:rPr>
              <a:t>(</a:t>
            </a:r>
            <a:r>
              <a:rPr lang="en-GB" dirty="0" err="1">
                <a:solidFill>
                  <a:schemeClr val="accent2"/>
                </a:solidFill>
              </a:rPr>
              <a:t>Fermilab</a:t>
            </a:r>
            <a:r>
              <a:rPr lang="en-GB" dirty="0">
                <a:solidFill>
                  <a:schemeClr val="accent2"/>
                </a:solidFill>
              </a:rPr>
              <a:t>)</a:t>
            </a:r>
            <a:endParaRPr lang="en-GB" dirty="0"/>
          </a:p>
        </p:txBody>
      </p:sp>
      <p:pic>
        <p:nvPicPr>
          <p:cNvPr id="363543" name="Picture 23" descr="trigger"/>
          <p:cNvPicPr>
            <a:picLocks noChangeAspect="1" noChangeArrowheads="1"/>
          </p:cNvPicPr>
          <p:nvPr/>
        </p:nvPicPr>
        <p:blipFill>
          <a:blip r:embed="rId5" cstate="print"/>
          <a:srcRect r="78760" b="74023"/>
          <a:stretch>
            <a:fillRect/>
          </a:stretch>
        </p:blipFill>
        <p:spPr bwMode="auto">
          <a:xfrm>
            <a:off x="7696200" y="4648200"/>
            <a:ext cx="9763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3544" name="Text Box 24"/>
          <p:cNvSpPr txBox="1">
            <a:spLocks noChangeArrowheads="1"/>
          </p:cNvSpPr>
          <p:nvPr/>
        </p:nvSpPr>
        <p:spPr bwMode="auto">
          <a:xfrm>
            <a:off x="1600200" y="2132856"/>
            <a:ext cx="3352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sz="1600" dirty="0" err="1">
                <a:solidFill>
                  <a:srgbClr val="FF0000"/>
                </a:solidFill>
              </a:rPr>
              <a:t>Fenice</a:t>
            </a:r>
            <a:r>
              <a:rPr lang="en-GB" sz="1600" dirty="0">
                <a:solidFill>
                  <a:srgbClr val="FF0000"/>
                </a:solidFill>
              </a:rPr>
              <a:t>:</a:t>
            </a:r>
            <a:r>
              <a:rPr lang="en-GB" dirty="0">
                <a:solidFill>
                  <a:schemeClr val="accent2"/>
                </a:solidFill>
              </a:rPr>
              <a:t> 300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</a:t>
            </a:r>
            <a:r>
              <a:rPr lang="en-GB" dirty="0">
                <a:solidFill>
                  <a:schemeClr val="accent2"/>
                </a:solidFill>
              </a:rPr>
              <a:t>RPC </a:t>
            </a:r>
            <a:r>
              <a:rPr lang="en-GB" dirty="0" smtClean="0">
                <a:solidFill>
                  <a:schemeClr val="accent2"/>
                </a:solidFill>
              </a:rPr>
              <a:t>used as a cosmic vet in the reaction J/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 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n-n bar </a:t>
            </a:r>
            <a:r>
              <a:rPr lang="en-GB" dirty="0" smtClean="0">
                <a:solidFill>
                  <a:schemeClr val="accent2"/>
                </a:solidFill>
              </a:rPr>
              <a:t>at </a:t>
            </a:r>
            <a:r>
              <a:rPr lang="en-GB" dirty="0" err="1">
                <a:solidFill>
                  <a:schemeClr val="accent2"/>
                </a:solidFill>
              </a:rPr>
              <a:t>Adone</a:t>
            </a:r>
            <a:endParaRPr lang="en-GB" dirty="0"/>
          </a:p>
        </p:txBody>
      </p:sp>
      <p:sp>
        <p:nvSpPr>
          <p:cNvPr id="363545" name="AutoShape 25"/>
          <p:cNvSpPr>
            <a:spLocks/>
          </p:cNvSpPr>
          <p:nvPr/>
        </p:nvSpPr>
        <p:spPr bwMode="auto">
          <a:xfrm>
            <a:off x="1447800" y="1484784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3546" name="AutoShape 26"/>
          <p:cNvSpPr>
            <a:spLocks/>
          </p:cNvSpPr>
          <p:nvPr/>
        </p:nvSpPr>
        <p:spPr bwMode="auto">
          <a:xfrm>
            <a:off x="381000" y="5105400"/>
            <a:ext cx="152400" cy="12954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49275" y="188640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Experiments using RPCs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Energy loss in Ar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15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6" name="Segnaposto contenuto 8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xmlns="" id="{A844E853-3B96-4D98-8881-DE4A5B2A0F0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5750" y="1631462"/>
            <a:ext cx="4221163" cy="3036275"/>
          </a:xfrm>
          <a:prstGeom prst="rect">
            <a:avLst/>
          </a:prstGeom>
        </p:spPr>
      </p:pic>
      <p:pic>
        <p:nvPicPr>
          <p:cNvPr id="7" name="Segnaposto contenuto 14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xmlns="" id="{D5DECF6B-584E-402E-8A3A-A61077322BB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7088" y="1634317"/>
            <a:ext cx="4213225" cy="3030565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395537" y="4869160"/>
            <a:ext cx="84249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prstClr val="black"/>
                </a:solidFill>
              </a:rPr>
              <a:t>Energy loss </a:t>
            </a:r>
            <a:r>
              <a:rPr lang="it-IT" sz="2200" dirty="0" err="1" smtClean="0">
                <a:solidFill>
                  <a:prstClr val="black"/>
                </a:solidFill>
              </a:rPr>
              <a:t>is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usually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computed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by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means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of</a:t>
            </a:r>
            <a:r>
              <a:rPr lang="it-IT" sz="2200" dirty="0" smtClean="0">
                <a:solidFill>
                  <a:prstClr val="black"/>
                </a:solidFill>
              </a:rPr>
              <a:t> the </a:t>
            </a:r>
            <a:r>
              <a:rPr lang="it-IT" sz="2200" dirty="0" err="1" smtClean="0">
                <a:solidFill>
                  <a:prstClr val="black"/>
                </a:solidFill>
              </a:rPr>
              <a:t>Bethe-Block</a:t>
            </a:r>
            <a:r>
              <a:rPr lang="it-IT" sz="2200" dirty="0" smtClean="0">
                <a:solidFill>
                  <a:prstClr val="black"/>
                </a:solidFill>
              </a:rPr>
              <a:t> formula (</a:t>
            </a:r>
            <a:r>
              <a:rPr lang="it-IT" sz="2200" dirty="0" err="1" smtClean="0">
                <a:solidFill>
                  <a:prstClr val="black"/>
                </a:solidFill>
              </a:rPr>
              <a:t>whose</a:t>
            </a:r>
            <a:r>
              <a:rPr lang="it-IT" sz="2200" dirty="0" smtClean="0">
                <a:solidFill>
                  <a:prstClr val="black"/>
                </a:solidFill>
              </a:rPr>
              <a:t> non quantum </a:t>
            </a:r>
            <a:r>
              <a:rPr lang="it-IT" sz="2200" dirty="0" err="1" smtClean="0">
                <a:solidFill>
                  <a:prstClr val="black"/>
                </a:solidFill>
              </a:rPr>
              <a:t>mechanical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version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was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obtained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by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Bohr</a:t>
            </a:r>
            <a:r>
              <a:rPr lang="it-IT" sz="2200" dirty="0" smtClean="0">
                <a:solidFill>
                  <a:prstClr val="black"/>
                </a:solidFill>
              </a:rPr>
              <a:t> in 1907)</a:t>
            </a:r>
          </a:p>
          <a:p>
            <a:r>
              <a:rPr lang="it-IT" sz="2200" dirty="0" smtClean="0">
                <a:solidFill>
                  <a:prstClr val="black"/>
                </a:solidFill>
              </a:rPr>
              <a:t>- The minimum </a:t>
            </a:r>
            <a:r>
              <a:rPr lang="it-IT" sz="2200" dirty="0" err="1" smtClean="0">
                <a:solidFill>
                  <a:prstClr val="black"/>
                </a:solidFill>
              </a:rPr>
              <a:t>energy</a:t>
            </a:r>
            <a:r>
              <a:rPr lang="it-IT" sz="2200" dirty="0" smtClean="0">
                <a:solidFill>
                  <a:prstClr val="black"/>
                </a:solidFill>
              </a:rPr>
              <a:t> loss </a:t>
            </a:r>
            <a:r>
              <a:rPr lang="it-IT" sz="2200" dirty="0" err="1" smtClean="0">
                <a:solidFill>
                  <a:prstClr val="black"/>
                </a:solidFill>
              </a:rPr>
              <a:t>for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electrons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is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slightly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lower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than</a:t>
            </a:r>
            <a:r>
              <a:rPr lang="it-IT" sz="2200" dirty="0" smtClean="0">
                <a:solidFill>
                  <a:prstClr val="black"/>
                </a:solidFill>
              </a:rPr>
              <a:t> the minimum </a:t>
            </a:r>
            <a:r>
              <a:rPr lang="it-IT" sz="2200" dirty="0" err="1" smtClean="0">
                <a:solidFill>
                  <a:prstClr val="black"/>
                </a:solidFill>
              </a:rPr>
              <a:t>of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heavier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particles</a:t>
            </a:r>
            <a:r>
              <a:rPr lang="it-IT" sz="2200" dirty="0" smtClean="0">
                <a:solidFill>
                  <a:prstClr val="black"/>
                </a:solidFill>
              </a:rPr>
              <a:t>.</a:t>
            </a:r>
            <a:endParaRPr lang="it-IT" sz="2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FF33-24C7-43BA-8729-F48EF31CCDC1}" type="slidenum">
              <a:rPr lang="en-US"/>
              <a:pPr/>
              <a:t>150</a:t>
            </a:fld>
            <a:endParaRPr lang="en-US"/>
          </a:p>
        </p:txBody>
      </p:sp>
      <p:pic>
        <p:nvPicPr>
          <p:cNvPr id="160786" name="Picture 1042" descr="Coin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00200"/>
            <a:ext cx="2794000" cy="2006600"/>
          </a:xfrm>
          <a:prstGeom prst="rect">
            <a:avLst/>
          </a:prstGeom>
          <a:noFill/>
        </p:spPr>
      </p:pic>
      <p:sp>
        <p:nvSpPr>
          <p:cNvPr id="160789" name="Line 1045"/>
          <p:cNvSpPr>
            <a:spLocks noChangeShapeType="1"/>
          </p:cNvSpPr>
          <p:nvPr/>
        </p:nvSpPr>
        <p:spPr bwMode="auto">
          <a:xfrm flipV="1">
            <a:off x="6400800" y="1524000"/>
            <a:ext cx="2133600" cy="1981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0790" name="Text Box 1046"/>
          <p:cNvSpPr txBox="1">
            <a:spLocks noChangeArrowheads="1"/>
          </p:cNvSpPr>
          <p:nvPr/>
        </p:nvSpPr>
        <p:spPr bwMode="auto">
          <a:xfrm>
            <a:off x="6172200" y="3440797"/>
            <a:ext cx="251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A triple coincidence to identify and track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60791" name="Picture 1047" descr="E771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14800"/>
            <a:ext cx="2857500" cy="2133600"/>
          </a:xfrm>
          <a:prstGeom prst="rect">
            <a:avLst/>
          </a:prstGeom>
          <a:noFill/>
        </p:spPr>
      </p:pic>
      <p:grpSp>
        <p:nvGrpSpPr>
          <p:cNvPr id="2" name="Group 1051"/>
          <p:cNvGrpSpPr>
            <a:grpSpLocks/>
          </p:cNvGrpSpPr>
          <p:nvPr/>
        </p:nvGrpSpPr>
        <p:grpSpPr bwMode="auto">
          <a:xfrm>
            <a:off x="457200" y="980728"/>
            <a:ext cx="5708654" cy="3838575"/>
            <a:chOff x="288" y="1776"/>
            <a:chExt cx="3596" cy="2418"/>
          </a:xfrm>
        </p:grpSpPr>
        <p:grpSp>
          <p:nvGrpSpPr>
            <p:cNvPr id="3" name="Group 1052"/>
            <p:cNvGrpSpPr>
              <a:grpSpLocks/>
            </p:cNvGrpSpPr>
            <p:nvPr/>
          </p:nvGrpSpPr>
          <p:grpSpPr bwMode="auto">
            <a:xfrm>
              <a:off x="288" y="1776"/>
              <a:ext cx="3168" cy="2418"/>
              <a:chOff x="288" y="1776"/>
              <a:chExt cx="3168" cy="2418"/>
            </a:xfrm>
          </p:grpSpPr>
          <p:pic>
            <p:nvPicPr>
              <p:cNvPr id="160797" name="Picture 1053" descr="e77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97" t="10980" r="9697" b="9412"/>
              <a:stretch>
                <a:fillRect/>
              </a:stretch>
            </p:blipFill>
            <p:spPr bwMode="auto">
              <a:xfrm>
                <a:off x="288" y="1776"/>
                <a:ext cx="3168" cy="2418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</p:pic>
          <p:sp>
            <p:nvSpPr>
              <p:cNvPr id="160798" name="Text Box 1054"/>
              <p:cNvSpPr txBox="1">
                <a:spLocks noChangeArrowheads="1"/>
              </p:cNvSpPr>
              <p:nvPr/>
            </p:nvSpPr>
            <p:spPr bwMode="auto">
              <a:xfrm>
                <a:off x="336" y="1824"/>
                <a:ext cx="41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GB" sz="1600"/>
                  <a:t>E771</a:t>
                </a:r>
                <a:endParaRPr lang="en-GB"/>
              </a:p>
            </p:txBody>
          </p:sp>
        </p:grpSp>
        <p:grpSp>
          <p:nvGrpSpPr>
            <p:cNvPr id="4" name="Group 1055"/>
            <p:cNvGrpSpPr>
              <a:grpSpLocks/>
            </p:cNvGrpSpPr>
            <p:nvPr/>
          </p:nvGrpSpPr>
          <p:grpSpPr bwMode="auto">
            <a:xfrm>
              <a:off x="2499" y="2448"/>
              <a:ext cx="1385" cy="1029"/>
              <a:chOff x="2499" y="1584"/>
              <a:chExt cx="1385" cy="1029"/>
            </a:xfrm>
          </p:grpSpPr>
          <p:sp>
            <p:nvSpPr>
              <p:cNvPr id="160800" name="Text Box 1056"/>
              <p:cNvSpPr txBox="1">
                <a:spLocks noChangeArrowheads="1"/>
              </p:cNvSpPr>
              <p:nvPr/>
            </p:nvSpPr>
            <p:spPr bwMode="auto">
              <a:xfrm>
                <a:off x="2499" y="2380"/>
                <a:ext cx="138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FF0000"/>
                    </a:solidFill>
                  </a:rPr>
                  <a:t>Three RPC stations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0801" name="Line 1057"/>
              <p:cNvSpPr>
                <a:spLocks noChangeShapeType="1"/>
              </p:cNvSpPr>
              <p:nvPr/>
            </p:nvSpPr>
            <p:spPr bwMode="auto">
              <a:xfrm flipH="1" flipV="1">
                <a:off x="2832" y="2208"/>
                <a:ext cx="240" cy="14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2" name="Line 1058"/>
              <p:cNvSpPr>
                <a:spLocks noChangeShapeType="1"/>
              </p:cNvSpPr>
              <p:nvPr/>
            </p:nvSpPr>
            <p:spPr bwMode="auto">
              <a:xfrm flipH="1" flipV="1">
                <a:off x="3072" y="2112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3" name="Line 1059"/>
              <p:cNvSpPr>
                <a:spLocks noChangeShapeType="1"/>
              </p:cNvSpPr>
              <p:nvPr/>
            </p:nvSpPr>
            <p:spPr bwMode="auto">
              <a:xfrm flipV="1">
                <a:off x="3072" y="2064"/>
                <a:ext cx="144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4" name="Line 1060"/>
              <p:cNvSpPr>
                <a:spLocks noChangeShapeType="1"/>
              </p:cNvSpPr>
              <p:nvPr/>
            </p:nvSpPr>
            <p:spPr bwMode="auto">
              <a:xfrm>
                <a:off x="3216" y="1584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5" name="Line 1061"/>
              <p:cNvSpPr>
                <a:spLocks noChangeShapeType="1"/>
              </p:cNvSpPr>
              <p:nvPr/>
            </p:nvSpPr>
            <p:spPr bwMode="auto">
              <a:xfrm>
                <a:off x="2832" y="1776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6" name="Line 1062"/>
              <p:cNvSpPr>
                <a:spLocks noChangeShapeType="1"/>
              </p:cNvSpPr>
              <p:nvPr/>
            </p:nvSpPr>
            <p:spPr bwMode="auto">
              <a:xfrm>
                <a:off x="3072" y="1728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160807" name="Text Box 1063"/>
          <p:cNvSpPr txBox="1">
            <a:spLocks noChangeArrowheads="1"/>
          </p:cNvSpPr>
          <p:nvPr/>
        </p:nvSpPr>
        <p:spPr bwMode="auto">
          <a:xfrm>
            <a:off x="157291" y="4941168"/>
            <a:ext cx="60708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The RPC system </a:t>
            </a:r>
            <a:r>
              <a:rPr lang="en-GB" dirty="0" smtClean="0">
                <a:solidFill>
                  <a:srgbClr val="FF0000"/>
                </a:solidFill>
              </a:rPr>
              <a:t>did not cover </a:t>
            </a:r>
            <a:r>
              <a:rPr lang="en-GB" dirty="0" smtClean="0">
                <a:solidFill>
                  <a:schemeClr val="accent2"/>
                </a:solidFill>
              </a:rPr>
              <a:t>the zone around the beam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0808" name="Text Box 1064"/>
          <p:cNvSpPr txBox="1">
            <a:spLocks noChangeArrowheads="1"/>
          </p:cNvSpPr>
          <p:nvPr/>
        </p:nvSpPr>
        <p:spPr bwMode="auto">
          <a:xfrm>
            <a:off x="395536" y="5507940"/>
            <a:ext cx="4172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Superimposed RPCs, with pad readout</a:t>
            </a:r>
            <a:endParaRPr lang="en-GB" dirty="0"/>
          </a:p>
        </p:txBody>
      </p:sp>
      <p:sp>
        <p:nvSpPr>
          <p:cNvPr id="160809" name="Text Box 1065"/>
          <p:cNvSpPr txBox="1">
            <a:spLocks noChangeArrowheads="1"/>
          </p:cNvSpPr>
          <p:nvPr/>
        </p:nvSpPr>
        <p:spPr bwMode="auto">
          <a:xfrm>
            <a:off x="457200" y="5847060"/>
            <a:ext cx="398057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Streamer mode (</a:t>
            </a:r>
            <a:r>
              <a:rPr lang="en-GB" dirty="0" err="1" smtClean="0">
                <a:solidFill>
                  <a:schemeClr val="accent2"/>
                </a:solidFill>
              </a:rPr>
              <a:t>Ar</a:t>
            </a:r>
            <a:r>
              <a:rPr lang="en-GB" dirty="0" smtClean="0">
                <a:solidFill>
                  <a:schemeClr val="accent2"/>
                </a:solidFill>
              </a:rPr>
              <a:t>-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r>
              <a:rPr lang="en-GB" dirty="0" smtClean="0">
                <a:solidFill>
                  <a:schemeClr val="accent2"/>
                </a:solidFill>
              </a:rPr>
              <a:t>-Freon</a:t>
            </a:r>
            <a:r>
              <a:rPr lang="en-GB" dirty="0">
                <a:solidFill>
                  <a:schemeClr val="accent2"/>
                </a:solidFill>
              </a:rPr>
              <a:t>)</a:t>
            </a:r>
          </a:p>
          <a:p>
            <a:r>
              <a:rPr lang="en-GB" dirty="0">
                <a:solidFill>
                  <a:schemeClr val="accent2"/>
                </a:solidFill>
              </a:rPr>
              <a:t>HV 8 kV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Maximum efficiency: </a:t>
            </a:r>
            <a:r>
              <a:rPr lang="en-GB" dirty="0">
                <a:solidFill>
                  <a:srgbClr val="FF0000"/>
                </a:solidFill>
              </a:rPr>
              <a:t>97%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49275" y="188640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The E-771 experiment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337-3EFB-4BB1-9EB5-F8A8DBBD5377}" type="slidenum">
              <a:rPr lang="en-US"/>
              <a:pPr/>
              <a:t>151</a:t>
            </a:fld>
            <a:endParaRPr lang="en-US"/>
          </a:p>
        </p:txBody>
      </p:sp>
      <p:pic>
        <p:nvPicPr>
          <p:cNvPr id="135188" name="Picture 20" descr="arg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429000"/>
            <a:ext cx="1752600" cy="1519238"/>
          </a:xfrm>
          <a:prstGeom prst="rect">
            <a:avLst/>
          </a:prstGeom>
          <a:noFill/>
        </p:spPr>
      </p:pic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4932040" y="908720"/>
            <a:ext cx="4114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Argo </a:t>
            </a:r>
            <a:r>
              <a:rPr lang="en-GB" dirty="0" err="1">
                <a:solidFill>
                  <a:srgbClr val="FF0000"/>
                </a:solidFill>
              </a:rPr>
              <a:t>Panopte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(who sees everything) is described as being very strong, since he had 100 eyes and was capable to sleep with only 50 of his eyes closed-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4953000" y="2361654"/>
            <a:ext cx="4191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ARGO-YBJ</a:t>
            </a:r>
            <a:r>
              <a:rPr lang="en-GB" dirty="0">
                <a:solidFill>
                  <a:schemeClr val="accent2"/>
                </a:solidFill>
              </a:rPr>
              <a:t> (</a:t>
            </a:r>
            <a:r>
              <a:rPr lang="en-GB" dirty="0" err="1">
                <a:solidFill>
                  <a:srgbClr val="FF0000"/>
                </a:solidFill>
              </a:rPr>
              <a:t>A</a:t>
            </a:r>
            <a:r>
              <a:rPr lang="en-GB" dirty="0" err="1">
                <a:solidFill>
                  <a:schemeClr val="accent2"/>
                </a:solidFill>
              </a:rPr>
              <a:t>strophisical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>
                <a:solidFill>
                  <a:schemeClr val="accent2"/>
                </a:solidFill>
              </a:rPr>
              <a:t>adiation with 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>
                <a:solidFill>
                  <a:schemeClr val="accent2"/>
                </a:solidFill>
              </a:rPr>
              <a:t>round based </a:t>
            </a:r>
            <a:r>
              <a:rPr lang="en-GB" dirty="0">
                <a:solidFill>
                  <a:srgbClr val="FF0000"/>
                </a:solidFill>
              </a:rPr>
              <a:t>O</a:t>
            </a:r>
            <a:r>
              <a:rPr lang="en-GB" dirty="0">
                <a:solidFill>
                  <a:schemeClr val="accent2"/>
                </a:solidFill>
              </a:rPr>
              <a:t>bservatory at </a:t>
            </a:r>
            <a:r>
              <a:rPr lang="en-GB" dirty="0" err="1">
                <a:solidFill>
                  <a:srgbClr val="FF0000"/>
                </a:solidFill>
              </a:rPr>
              <a:t>Y</a:t>
            </a:r>
            <a:r>
              <a:rPr lang="en-GB" dirty="0" err="1">
                <a:solidFill>
                  <a:schemeClr val="accent2"/>
                </a:solidFill>
              </a:rPr>
              <a:t>angBa</a:t>
            </a:r>
            <a:r>
              <a:rPr lang="en-GB" dirty="0" err="1">
                <a:solidFill>
                  <a:srgbClr val="FF0000"/>
                </a:solidFill>
              </a:rPr>
              <a:t>J</a:t>
            </a:r>
            <a:r>
              <a:rPr lang="en-GB" dirty="0" err="1">
                <a:solidFill>
                  <a:schemeClr val="accent2"/>
                </a:solidFill>
              </a:rPr>
              <a:t>iing</a:t>
            </a:r>
            <a:r>
              <a:rPr lang="en-GB" dirty="0">
                <a:solidFill>
                  <a:schemeClr val="accent2"/>
                </a:solidFill>
              </a:rPr>
              <a:t>, Tibet) </a:t>
            </a:r>
            <a:r>
              <a:rPr lang="en-GB" dirty="0" smtClean="0">
                <a:solidFill>
                  <a:schemeClr val="accent2"/>
                </a:solidFill>
              </a:rPr>
              <a:t>did never sleep.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35183" name="Picture 15" descr="Panora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600"/>
            <a:ext cx="4621213" cy="3219450"/>
          </a:xfrm>
          <a:prstGeom prst="rect">
            <a:avLst/>
          </a:prstGeom>
          <a:noFill/>
        </p:spPr>
      </p:pic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376808" y="5157192"/>
            <a:ext cx="40511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Experiment to study with high efficiency and sensitivity Extensive Air Showers with energy </a:t>
            </a:r>
            <a:r>
              <a:rPr lang="en-GB" dirty="0">
                <a:solidFill>
                  <a:srgbClr val="FF0000"/>
                </a:solidFill>
              </a:rPr>
              <a:t>&gt; 100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5" name="Text Box 17"/>
          <p:cNvSpPr txBox="1">
            <a:spLocks noChangeArrowheads="1"/>
          </p:cNvSpPr>
          <p:nvPr/>
        </p:nvSpPr>
        <p:spPr bwMode="auto">
          <a:xfrm>
            <a:off x="5486400" y="4800600"/>
            <a:ext cx="34419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 Astronomy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~ 100 </a:t>
            </a:r>
            <a:r>
              <a:rPr lang="en-GB" dirty="0" err="1">
                <a:solidFill>
                  <a:schemeClr val="accent2"/>
                </a:solidFill>
                <a:sym typeface="Symbol" pitchFamily="18" charset="2"/>
              </a:rPr>
              <a:t>GeV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Diffuse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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rays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-Burst</a:t>
            </a: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Ratio p/p bar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Spectrum of the primaries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Physics of Sun and atmosphere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6" name="AutoShape 18"/>
          <p:cNvSpPr>
            <a:spLocks noChangeArrowheads="1"/>
          </p:cNvSpPr>
          <p:nvPr/>
        </p:nvSpPr>
        <p:spPr bwMode="auto">
          <a:xfrm>
            <a:off x="4497388" y="5337175"/>
            <a:ext cx="685800" cy="384175"/>
          </a:xfrm>
          <a:prstGeom prst="rightArrow">
            <a:avLst>
              <a:gd name="adj1" fmla="val 50000"/>
              <a:gd name="adj2" fmla="val 44628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5187" name="AutoShape 19"/>
          <p:cNvSpPr>
            <a:spLocks/>
          </p:cNvSpPr>
          <p:nvPr/>
        </p:nvSpPr>
        <p:spPr bwMode="auto">
          <a:xfrm>
            <a:off x="5334000" y="4724400"/>
            <a:ext cx="76200" cy="1524000"/>
          </a:xfrm>
          <a:prstGeom prst="leftBrace">
            <a:avLst>
              <a:gd name="adj1" fmla="val 16666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489-B14F-41A3-9561-AF1390F86DA3}" type="slidenum">
              <a:rPr lang="en-US"/>
              <a:pPr/>
              <a:t>152</a:t>
            </a:fld>
            <a:endParaRPr lang="en-US"/>
          </a:p>
        </p:txBody>
      </p:sp>
      <p:pic>
        <p:nvPicPr>
          <p:cNvPr id="136203" name="Picture 11" descr="argo-lay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4249738" cy="5410200"/>
          </a:xfrm>
          <a:prstGeom prst="rect">
            <a:avLst/>
          </a:prstGeom>
          <a:noFill/>
        </p:spPr>
      </p:pic>
      <p:sp>
        <p:nvSpPr>
          <p:cNvPr id="136205" name="Text Box 13"/>
          <p:cNvSpPr txBox="1">
            <a:spLocks noChangeArrowheads="1"/>
          </p:cNvSpPr>
          <p:nvPr/>
        </p:nvSpPr>
        <p:spPr bwMode="auto">
          <a:xfrm>
            <a:off x="4648200" y="1196752"/>
            <a:ext cx="3288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78 </a:t>
            </a:r>
            <a:r>
              <a:rPr lang="en-GB" dirty="0">
                <a:solidFill>
                  <a:srgbClr val="FF0000"/>
                </a:solidFill>
              </a:rPr>
              <a:t>x 74 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aseline="30000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covered with RPCs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4572000" y="1628800"/>
            <a:ext cx="3810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In </a:t>
            </a:r>
            <a:r>
              <a:rPr lang="en-GB" dirty="0" smtClean="0">
                <a:solidFill>
                  <a:schemeClr val="accent2"/>
                </a:solidFill>
              </a:rPr>
              <a:t>addition a guard ring with partial cover up to 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100 x 100 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aseline="300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4572000" y="2564904"/>
            <a:ext cx="419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i="1" dirty="0" smtClean="0">
                <a:solidFill>
                  <a:schemeClr val="accent2"/>
                </a:solidFill>
              </a:rPr>
              <a:t>“RPCs chosen because their low cost, large active area, excellent time and spatial resolution, easy of integration as a large system.”</a:t>
            </a:r>
            <a:endParaRPr lang="en-GB" i="1" dirty="0">
              <a:solidFill>
                <a:srgbClr val="FF0000"/>
              </a:solidFill>
            </a:endParaRPr>
          </a:p>
        </p:txBody>
      </p:sp>
      <p:pic>
        <p:nvPicPr>
          <p:cNvPr id="13620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038600"/>
            <a:ext cx="47244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0A7E-13A8-4555-8790-424F3E43378C}" type="slidenum">
              <a:rPr lang="en-US"/>
              <a:pPr/>
              <a:t>153</a:t>
            </a:fld>
            <a:endParaRPr lang="en-US"/>
          </a:p>
        </p:txBody>
      </p:sp>
      <p:sp>
        <p:nvSpPr>
          <p:cNvPr id="137223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37226" name="Picture 1034" descr="argo_det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5105400" cy="4960938"/>
          </a:xfrm>
          <a:prstGeom prst="rect">
            <a:avLst/>
          </a:prstGeom>
          <a:noFill/>
        </p:spPr>
      </p:pic>
      <p:sp>
        <p:nvSpPr>
          <p:cNvPr id="137227" name="Text Box 1035"/>
          <p:cNvSpPr txBox="1">
            <a:spLocks noChangeArrowheads="1"/>
          </p:cNvSpPr>
          <p:nvPr/>
        </p:nvSpPr>
        <p:spPr bwMode="auto">
          <a:xfrm>
            <a:off x="5105400" y="908720"/>
            <a:ext cx="3451458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Single gap RPCs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Volume resistivity &gt; </a:t>
            </a:r>
            <a:r>
              <a:rPr lang="en-GB" dirty="0">
                <a:solidFill>
                  <a:srgbClr val="FF0000"/>
                </a:solidFill>
              </a:rPr>
              <a:t>5 10</a:t>
            </a:r>
            <a:r>
              <a:rPr lang="en-GB" baseline="30000" dirty="0">
                <a:solidFill>
                  <a:srgbClr val="FF0000"/>
                </a:solidFill>
              </a:rPr>
              <a:t>11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sym typeface="Symbol" pitchFamily="18" charset="2"/>
              </a:rPr>
              <a:t></a:t>
            </a:r>
            <a:r>
              <a:rPr lang="en-GB" dirty="0">
                <a:solidFill>
                  <a:srgbClr val="FF0000"/>
                </a:solidFill>
              </a:rPr>
              <a:t>cm</a:t>
            </a:r>
            <a:r>
              <a:rPr lang="en-GB" dirty="0">
                <a:solidFill>
                  <a:schemeClr val="accent2"/>
                </a:solidFill>
              </a:rPr>
              <a:t> </a:t>
            </a:r>
          </a:p>
          <a:p>
            <a:r>
              <a:rPr lang="en-GB" dirty="0">
                <a:solidFill>
                  <a:schemeClr val="accent2"/>
                </a:solidFill>
              </a:rPr>
              <a:t>Area: 126 x 285 cm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7228" name="Text Box 1036"/>
          <p:cNvSpPr txBox="1">
            <a:spLocks noChangeArrowheads="1"/>
          </p:cNvSpPr>
          <p:nvPr/>
        </p:nvSpPr>
        <p:spPr bwMode="auto">
          <a:xfrm>
            <a:off x="5148064" y="1988840"/>
            <a:ext cx="2941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Aluminium strips </a:t>
            </a:r>
            <a:r>
              <a:rPr lang="en-GB" dirty="0">
                <a:solidFill>
                  <a:schemeClr val="accent2"/>
                </a:solidFill>
              </a:rPr>
              <a:t>6 x 56 cm</a:t>
            </a:r>
            <a:endParaRPr lang="en-GB" dirty="0"/>
          </a:p>
        </p:txBody>
      </p:sp>
      <p:sp>
        <p:nvSpPr>
          <p:cNvPr id="137229" name="Text Box 1037"/>
          <p:cNvSpPr txBox="1">
            <a:spLocks noChangeArrowheads="1"/>
          </p:cNvSpPr>
          <p:nvPr/>
        </p:nvSpPr>
        <p:spPr bwMode="auto">
          <a:xfrm>
            <a:off x="5148064" y="2492896"/>
            <a:ext cx="3771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Fast-OR </a:t>
            </a:r>
            <a:r>
              <a:rPr lang="en-GB" dirty="0" smtClean="0">
                <a:solidFill>
                  <a:schemeClr val="accent2"/>
                </a:solidFill>
              </a:rPr>
              <a:t>of16 strips defining a PAD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7230" name="Text Box 1038"/>
          <p:cNvSpPr txBox="1">
            <a:spLocks noChangeArrowheads="1"/>
          </p:cNvSpPr>
          <p:nvPr/>
        </p:nvSpPr>
        <p:spPr bwMode="auto">
          <a:xfrm>
            <a:off x="5181600" y="2971800"/>
            <a:ext cx="365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10 </a:t>
            </a:r>
            <a:r>
              <a:rPr lang="en-GB" dirty="0" smtClean="0">
                <a:solidFill>
                  <a:schemeClr val="accent2"/>
                </a:solidFill>
              </a:rPr>
              <a:t>pads </a:t>
            </a:r>
            <a:r>
              <a:rPr lang="en-GB" dirty="0">
                <a:solidFill>
                  <a:schemeClr val="accent2"/>
                </a:solidFill>
              </a:rPr>
              <a:t>(56 x 60 cm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) </a:t>
            </a:r>
            <a:r>
              <a:rPr lang="en-GB" dirty="0" smtClean="0">
                <a:solidFill>
                  <a:schemeClr val="accent2"/>
                </a:solidFill>
              </a:rPr>
              <a:t>covering a chamber </a:t>
            </a:r>
            <a:r>
              <a:rPr lang="en-GB" dirty="0">
                <a:solidFill>
                  <a:srgbClr val="FF0000"/>
                </a:solidFill>
              </a:rPr>
              <a:t>(in </a:t>
            </a:r>
            <a:r>
              <a:rPr lang="en-GB" dirty="0" smtClean="0">
                <a:solidFill>
                  <a:srgbClr val="FF0000"/>
                </a:solidFill>
              </a:rPr>
              <a:t>total </a:t>
            </a:r>
            <a:r>
              <a:rPr lang="en-GB" dirty="0">
                <a:solidFill>
                  <a:srgbClr val="FF0000"/>
                </a:solidFill>
              </a:rPr>
              <a:t>18480 </a:t>
            </a:r>
            <a:r>
              <a:rPr lang="en-GB" dirty="0" smtClean="0">
                <a:solidFill>
                  <a:srgbClr val="FF0000"/>
                </a:solidFill>
              </a:rPr>
              <a:t>pads)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7231" name="Text Box 1039"/>
          <p:cNvSpPr txBox="1">
            <a:spLocks noChangeArrowheads="1"/>
          </p:cNvSpPr>
          <p:nvPr/>
        </p:nvSpPr>
        <p:spPr bwMode="auto">
          <a:xfrm>
            <a:off x="5076056" y="3717032"/>
            <a:ext cx="3581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Streamer mode</a:t>
            </a:r>
            <a:endParaRPr lang="en-GB" dirty="0">
              <a:solidFill>
                <a:schemeClr val="accent2"/>
              </a:solidFill>
            </a:endParaRPr>
          </a:p>
          <a:p>
            <a:endParaRPr lang="en-GB" dirty="0"/>
          </a:p>
          <a:p>
            <a:r>
              <a:rPr lang="en-GB" dirty="0">
                <a:solidFill>
                  <a:schemeClr val="accent2"/>
                </a:solidFill>
              </a:rPr>
              <a:t>Gas: 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15</a:t>
            </a:r>
            <a:r>
              <a:rPr lang="en-GB" dirty="0">
                <a:solidFill>
                  <a:schemeClr val="accent2"/>
                </a:solidFill>
              </a:rPr>
              <a:t>% Argon, 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10</a:t>
            </a:r>
            <a:r>
              <a:rPr lang="en-GB" dirty="0">
                <a:solidFill>
                  <a:schemeClr val="accent2"/>
                </a:solidFill>
              </a:rPr>
              <a:t>% 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75</a:t>
            </a:r>
            <a:r>
              <a:rPr lang="en-GB" dirty="0">
                <a:solidFill>
                  <a:srgbClr val="FF0000"/>
                </a:solidFill>
              </a:rPr>
              <a:t>% </a:t>
            </a:r>
            <a:r>
              <a:rPr lang="en-GB" dirty="0" err="1" smtClean="0">
                <a:solidFill>
                  <a:srgbClr val="FF0000"/>
                </a:solidFill>
              </a:rPr>
              <a:t>Tetrafluoroethane</a:t>
            </a:r>
            <a:r>
              <a:rPr lang="en-GB" dirty="0" smtClean="0">
                <a:solidFill>
                  <a:srgbClr val="FF0000"/>
                </a:solidFill>
              </a:rPr>
              <a:t> C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baseline="-25000" dirty="0" smtClean="0">
                <a:solidFill>
                  <a:srgbClr val="FF0000"/>
                </a:solidFill>
              </a:rPr>
              <a:t>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7232" name="Text Box 1040"/>
          <p:cNvSpPr txBox="1">
            <a:spLocks noChangeArrowheads="1"/>
          </p:cNvSpPr>
          <p:nvPr/>
        </p:nvSpPr>
        <p:spPr bwMode="auto">
          <a:xfrm>
            <a:off x="3059832" y="6021288"/>
            <a:ext cx="5801588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Use of converters to increase the number of hits/event.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86BB2-BF61-47F7-B729-3FFA2A755A70}" type="slidenum">
              <a:rPr lang="en-US"/>
              <a:pPr/>
              <a:t>154</a:t>
            </a:fld>
            <a:endParaRPr lang="en-US"/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369830" y="1219200"/>
            <a:ext cx="40831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Operating at </a:t>
            </a:r>
            <a:r>
              <a:rPr lang="en-GB" dirty="0" smtClean="0">
                <a:solidFill>
                  <a:srgbClr val="FF0000"/>
                </a:solidFill>
              </a:rPr>
              <a:t>4300 </a:t>
            </a: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above sea level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840344" y="1905000"/>
            <a:ext cx="2807179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Low pressure </a:t>
            </a:r>
            <a:r>
              <a:rPr lang="en-GB" dirty="0">
                <a:solidFill>
                  <a:srgbClr val="FF0000"/>
                </a:solidFill>
              </a:rPr>
              <a:t>~ 600 mbar</a:t>
            </a:r>
          </a:p>
        </p:txBody>
      </p:sp>
      <p:sp>
        <p:nvSpPr>
          <p:cNvPr id="139283" name="AutoShape 19"/>
          <p:cNvSpPr>
            <a:spLocks noChangeArrowheads="1"/>
          </p:cNvSpPr>
          <p:nvPr/>
        </p:nvSpPr>
        <p:spPr bwMode="auto">
          <a:xfrm>
            <a:off x="2209800" y="1371600"/>
            <a:ext cx="381000" cy="609600"/>
          </a:xfrm>
          <a:prstGeom prst="downArrow">
            <a:avLst>
              <a:gd name="adj1" fmla="val 50000"/>
              <a:gd name="adj2" fmla="val 4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pic>
        <p:nvPicPr>
          <p:cNvPr id="139285" name="Picture 21" descr="Argo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0"/>
            <a:ext cx="3479800" cy="3746500"/>
          </a:xfrm>
          <a:prstGeom prst="rect">
            <a:avLst/>
          </a:prstGeom>
          <a:noFill/>
        </p:spPr>
      </p:pic>
      <p:graphicFrame>
        <p:nvGraphicFramePr>
          <p:cNvPr id="139287" name="Object 23"/>
          <p:cNvGraphicFramePr>
            <a:graphicFrameLocks noChangeAspect="1"/>
          </p:cNvGraphicFramePr>
          <p:nvPr/>
        </p:nvGraphicFramePr>
        <p:xfrm>
          <a:off x="2971800" y="5638800"/>
          <a:ext cx="2057400" cy="355600"/>
        </p:xfrm>
        <a:graphic>
          <a:graphicData uri="http://schemas.openxmlformats.org/presentationml/2006/ole">
            <p:oleObj spid="_x0000_s219138" name="Equation" r:id="rId4" imgW="1384200" imgH="241200" progId="">
              <p:embed/>
            </p:oleObj>
          </a:graphicData>
        </a:graphic>
      </p:graphicFrame>
      <p:sp>
        <p:nvSpPr>
          <p:cNvPr id="139289" name="Line 25"/>
          <p:cNvSpPr>
            <a:spLocks noChangeShapeType="1"/>
          </p:cNvSpPr>
          <p:nvPr/>
        </p:nvSpPr>
        <p:spPr bwMode="auto">
          <a:xfrm flipH="1" flipV="1">
            <a:off x="2362200" y="3429000"/>
            <a:ext cx="762000" cy="2209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graphicFrame>
        <p:nvGraphicFramePr>
          <p:cNvPr id="139284" name="Object 20"/>
          <p:cNvGraphicFramePr>
            <a:graphicFrameLocks noChangeAspect="1"/>
          </p:cNvGraphicFramePr>
          <p:nvPr/>
        </p:nvGraphicFramePr>
        <p:xfrm>
          <a:off x="1447800" y="2286000"/>
          <a:ext cx="1676400" cy="811213"/>
        </p:xfrm>
        <a:graphic>
          <a:graphicData uri="http://schemas.openxmlformats.org/presentationml/2006/ole">
            <p:oleObj spid="_x0000_s219139" name="Equation" r:id="rId5" imgW="888840" imgH="431640" progId="">
              <p:embed/>
            </p:oleObj>
          </a:graphicData>
        </a:graphic>
      </p:graphicFrame>
      <p:pic>
        <p:nvPicPr>
          <p:cNvPr id="139290" name="Picture 26" descr="Argo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1447800"/>
            <a:ext cx="3810000" cy="3736975"/>
          </a:xfrm>
          <a:prstGeom prst="rect">
            <a:avLst/>
          </a:prstGeom>
          <a:noFill/>
        </p:spPr>
      </p:pic>
      <p:sp>
        <p:nvSpPr>
          <p:cNvPr id="139291" name="Text Box 27"/>
          <p:cNvSpPr txBox="1">
            <a:spLocks noChangeArrowheads="1"/>
          </p:cNvSpPr>
          <p:nvPr/>
        </p:nvSpPr>
        <p:spPr bwMode="auto">
          <a:xfrm>
            <a:off x="4495800" y="5331896"/>
            <a:ext cx="4303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Time resolution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9295" name="AutoShape 31"/>
          <p:cNvSpPr>
            <a:spLocks noChangeArrowheads="1"/>
          </p:cNvSpPr>
          <p:nvPr/>
        </p:nvSpPr>
        <p:spPr bwMode="auto">
          <a:xfrm rot="8197433">
            <a:off x="7642225" y="3373438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9296" name="AutoShape 32"/>
          <p:cNvSpPr>
            <a:spLocks noChangeArrowheads="1"/>
          </p:cNvSpPr>
          <p:nvPr/>
        </p:nvSpPr>
        <p:spPr bwMode="auto">
          <a:xfrm rot="-8291285">
            <a:off x="7543800" y="2438400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9297" name="Text Box 33"/>
          <p:cNvSpPr txBox="1">
            <a:spLocks noChangeArrowheads="1"/>
          </p:cNvSpPr>
          <p:nvPr/>
        </p:nvSpPr>
        <p:spPr bwMode="auto">
          <a:xfrm>
            <a:off x="8029575" y="3048000"/>
            <a:ext cx="11144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sym typeface="Symbol" pitchFamily="18" charset="2"/>
              </a:rPr>
              <a:t></a:t>
            </a:r>
            <a:r>
              <a:rPr lang="en-GB" baseline="-25000">
                <a:solidFill>
                  <a:srgbClr val="FF0000"/>
                </a:solidFill>
                <a:sym typeface="Symbol" pitchFamily="18" charset="2"/>
              </a:rPr>
              <a:t>t</a:t>
            </a:r>
            <a:r>
              <a:rPr lang="en-GB">
                <a:solidFill>
                  <a:srgbClr val="FF0000"/>
                </a:solidFill>
                <a:sym typeface="Symbol" pitchFamily="18" charset="2"/>
              </a:rPr>
              <a:t> = 1.45 ns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B499-CD14-4C03-B025-0E950768BD54}" type="slidenum">
              <a:rPr lang="en-US"/>
              <a:pPr/>
              <a:t>155</a:t>
            </a:fld>
            <a:endParaRPr lang="en-US"/>
          </a:p>
        </p:txBody>
      </p:sp>
      <p:pic>
        <p:nvPicPr>
          <p:cNvPr id="138287" name="Picture 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95400"/>
            <a:ext cx="4648200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457200" y="1219200"/>
            <a:ext cx="257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sym typeface="Symbol" pitchFamily="18" charset="2"/>
              </a:rPr>
              <a:t></a:t>
            </a:r>
            <a:endParaRPr lang="en-GB">
              <a:solidFill>
                <a:srgbClr val="FF0000"/>
              </a:solidFill>
            </a:endParaRP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609600" y="1600200"/>
            <a:ext cx="4267200" cy="2819400"/>
            <a:chOff x="2832" y="864"/>
            <a:chExt cx="2688" cy="1776"/>
          </a:xfrm>
        </p:grpSpPr>
        <p:pic>
          <p:nvPicPr>
            <p:cNvPr id="138257" name="Picture 17" descr="Argo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32" y="864"/>
              <a:ext cx="2688" cy="1696"/>
            </a:xfrm>
            <a:prstGeom prst="rect">
              <a:avLst/>
            </a:prstGeom>
            <a:noFill/>
          </p:spPr>
        </p:pic>
        <p:sp>
          <p:nvSpPr>
            <p:cNvPr id="138259" name="Rectangle 19"/>
            <p:cNvSpPr>
              <a:spLocks noChangeArrowheads="1"/>
            </p:cNvSpPr>
            <p:nvPr/>
          </p:nvSpPr>
          <p:spPr bwMode="auto">
            <a:xfrm>
              <a:off x="393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0" name="Rectangle 20"/>
            <p:cNvSpPr>
              <a:spLocks noChangeArrowheads="1"/>
            </p:cNvSpPr>
            <p:nvPr/>
          </p:nvSpPr>
          <p:spPr bwMode="auto">
            <a:xfrm>
              <a:off x="417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1" name="Rectangle 21"/>
            <p:cNvSpPr>
              <a:spLocks noChangeArrowheads="1"/>
            </p:cNvSpPr>
            <p:nvPr/>
          </p:nvSpPr>
          <p:spPr bwMode="auto">
            <a:xfrm>
              <a:off x="441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2" name="Rectangle 22"/>
            <p:cNvSpPr>
              <a:spLocks noChangeArrowheads="1"/>
            </p:cNvSpPr>
            <p:nvPr/>
          </p:nvSpPr>
          <p:spPr bwMode="auto">
            <a:xfrm>
              <a:off x="460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3" name="Rectangle 23"/>
            <p:cNvSpPr>
              <a:spLocks noChangeArrowheads="1"/>
            </p:cNvSpPr>
            <p:nvPr/>
          </p:nvSpPr>
          <p:spPr bwMode="auto">
            <a:xfrm>
              <a:off x="508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4" name="Rectangle 24"/>
            <p:cNvSpPr>
              <a:spLocks noChangeArrowheads="1"/>
            </p:cNvSpPr>
            <p:nvPr/>
          </p:nvSpPr>
          <p:spPr bwMode="auto">
            <a:xfrm>
              <a:off x="484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8" name="Text Box 28"/>
            <p:cNvSpPr txBox="1">
              <a:spLocks noChangeArrowheads="1"/>
            </p:cNvSpPr>
            <p:nvPr/>
          </p:nvSpPr>
          <p:spPr bwMode="auto">
            <a:xfrm>
              <a:off x="3884" y="2424"/>
              <a:ext cx="2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</a:t>
              </a:r>
              <a:r>
                <a:rPr lang="en-GB" baseline="-25000">
                  <a:solidFill>
                    <a:schemeClr val="accent2"/>
                  </a:solidFill>
                </a:rPr>
                <a:t>1</a:t>
              </a:r>
              <a:endParaRPr lang="en-GB"/>
            </a:p>
          </p:txBody>
        </p:sp>
        <p:sp>
          <p:nvSpPr>
            <p:cNvPr id="138269" name="Line 29"/>
            <p:cNvSpPr>
              <a:spLocks noChangeShapeType="1"/>
            </p:cNvSpPr>
            <p:nvPr/>
          </p:nvSpPr>
          <p:spPr bwMode="auto">
            <a:xfrm flipV="1">
              <a:off x="4128" y="2544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70" name="Text Box 30"/>
            <p:cNvSpPr txBox="1">
              <a:spLocks noChangeArrowheads="1"/>
            </p:cNvSpPr>
            <p:nvPr/>
          </p:nvSpPr>
          <p:spPr bwMode="auto">
            <a:xfrm>
              <a:off x="5040" y="2448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</a:t>
              </a:r>
              <a:r>
                <a:rPr lang="en-GB" baseline="-25000">
                  <a:solidFill>
                    <a:schemeClr val="accent2"/>
                  </a:solidFill>
                </a:rPr>
                <a:t>n</a:t>
              </a:r>
              <a:endParaRPr lang="en-GB"/>
            </a:p>
          </p:txBody>
        </p:sp>
      </p:grpSp>
      <p:sp>
        <p:nvSpPr>
          <p:cNvPr id="138265" name="Line 25"/>
          <p:cNvSpPr>
            <a:spLocks noChangeShapeType="1"/>
          </p:cNvSpPr>
          <p:nvPr/>
        </p:nvSpPr>
        <p:spPr bwMode="auto">
          <a:xfrm>
            <a:off x="228600" y="1295400"/>
            <a:ext cx="457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58" name="Text Box 18"/>
          <p:cNvSpPr txBox="1">
            <a:spLocks noChangeArrowheads="1"/>
          </p:cNvSpPr>
          <p:nvPr/>
        </p:nvSpPr>
        <p:spPr bwMode="auto">
          <a:xfrm>
            <a:off x="1295400" y="1295400"/>
            <a:ext cx="3352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Pointing to the sources exploiting the arrival times of the particles on the various PADs.</a:t>
            </a:r>
            <a:endParaRPr lang="en-GB" dirty="0"/>
          </a:p>
        </p:txBody>
      </p:sp>
      <p:sp>
        <p:nvSpPr>
          <p:cNvPr id="138274" name="Line 34"/>
          <p:cNvSpPr>
            <a:spLocks noChangeShapeType="1"/>
          </p:cNvSpPr>
          <p:nvPr/>
        </p:nvSpPr>
        <p:spPr bwMode="auto">
          <a:xfrm flipH="1">
            <a:off x="4267200" y="3200400"/>
            <a:ext cx="1524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75" name="Line 35"/>
          <p:cNvSpPr>
            <a:spLocks noChangeShapeType="1"/>
          </p:cNvSpPr>
          <p:nvPr/>
        </p:nvSpPr>
        <p:spPr bwMode="auto">
          <a:xfrm flipH="1">
            <a:off x="3200400" y="3200400"/>
            <a:ext cx="11430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76" name="Text Box 36"/>
          <p:cNvSpPr txBox="1">
            <a:spLocks noChangeArrowheads="1"/>
          </p:cNvSpPr>
          <p:nvPr/>
        </p:nvSpPr>
        <p:spPr bwMode="auto">
          <a:xfrm>
            <a:off x="4267200" y="2895600"/>
            <a:ext cx="493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/>
              <a:t>RPC</a:t>
            </a:r>
          </a:p>
        </p:txBody>
      </p:sp>
      <p:sp>
        <p:nvSpPr>
          <p:cNvPr id="138277" name="Text Box 37"/>
          <p:cNvSpPr txBox="1">
            <a:spLocks noChangeArrowheads="1"/>
          </p:cNvSpPr>
          <p:nvPr/>
        </p:nvSpPr>
        <p:spPr bwMode="auto">
          <a:xfrm>
            <a:off x="304800" y="4191000"/>
            <a:ext cx="2209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>
                <a:solidFill>
                  <a:schemeClr val="accent2"/>
                </a:solidFill>
              </a:rPr>
              <a:t>t</a:t>
            </a:r>
            <a:r>
              <a:rPr lang="en-GB" sz="1600" baseline="-25000">
                <a:solidFill>
                  <a:schemeClr val="accent2"/>
                </a:solidFill>
              </a:rPr>
              <a:t>1</a:t>
            </a:r>
            <a:r>
              <a:rPr lang="en-GB" sz="1600">
                <a:solidFill>
                  <a:schemeClr val="accent2"/>
                </a:solidFill>
              </a:rPr>
              <a:t>, t</a:t>
            </a:r>
            <a:r>
              <a:rPr lang="en-GB" sz="1600" baseline="-25000">
                <a:solidFill>
                  <a:schemeClr val="accent2"/>
                </a:solidFill>
              </a:rPr>
              <a:t>2</a:t>
            </a:r>
            <a:r>
              <a:rPr lang="en-GB" sz="1600">
                <a:solidFill>
                  <a:schemeClr val="accent2"/>
                </a:solidFill>
              </a:rPr>
              <a:t>, ... , t</a:t>
            </a:r>
            <a:r>
              <a:rPr lang="en-GB" sz="1600" baseline="-25000">
                <a:solidFill>
                  <a:schemeClr val="accent2"/>
                </a:solidFill>
              </a:rPr>
              <a:t>n</a:t>
            </a:r>
            <a:r>
              <a:rPr lang="en-GB" sz="1600">
                <a:solidFill>
                  <a:schemeClr val="accent2"/>
                </a:solidFill>
              </a:rPr>
              <a:t> </a:t>
            </a:r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 </a:t>
            </a:r>
            <a:endParaRPr lang="en-GB" sz="1600">
              <a:solidFill>
                <a:schemeClr val="accent2"/>
              </a:solidFill>
            </a:endParaRPr>
          </a:p>
        </p:txBody>
      </p:sp>
      <p:sp>
        <p:nvSpPr>
          <p:cNvPr id="138278" name="Text Box 38"/>
          <p:cNvSpPr txBox="1">
            <a:spLocks noChangeArrowheads="1"/>
          </p:cNvSpPr>
          <p:nvPr/>
        </p:nvSpPr>
        <p:spPr bwMode="auto">
          <a:xfrm>
            <a:off x="304800" y="5791200"/>
            <a:ext cx="2801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t</a:t>
            </a:r>
            <a:r>
              <a:rPr lang="en-GB" sz="1600" baseline="-25000">
                <a:solidFill>
                  <a:srgbClr val="FF0000"/>
                </a:solidFill>
                <a:sym typeface="Symbol" pitchFamily="18" charset="2"/>
              </a:rPr>
              <a:t>RPC</a:t>
            </a:r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 ~ 1-2 ns  = 1 mrad</a:t>
            </a: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138279" name="Text Box 39"/>
          <p:cNvSpPr txBox="1">
            <a:spLocks noChangeArrowheads="1"/>
          </p:cNvSpPr>
          <p:nvPr/>
        </p:nvSpPr>
        <p:spPr bwMode="auto">
          <a:xfrm>
            <a:off x="228600" y="4690159"/>
            <a:ext cx="4953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Interesting application where good time resolution is essential for a good tracking</a:t>
            </a:r>
            <a:endParaRPr lang="en-GB" dirty="0">
              <a:solidFill>
                <a:schemeClr val="accent2"/>
              </a:solidFill>
            </a:endParaRPr>
          </a:p>
        </p:txBody>
      </p:sp>
      <p:graphicFrame>
        <p:nvGraphicFramePr>
          <p:cNvPr id="138280" name="Object 40"/>
          <p:cNvGraphicFramePr>
            <a:graphicFrameLocks noChangeAspect="1"/>
          </p:cNvGraphicFramePr>
          <p:nvPr/>
        </p:nvGraphicFramePr>
        <p:xfrm>
          <a:off x="3733800" y="5486400"/>
          <a:ext cx="2514600" cy="782638"/>
        </p:xfrm>
        <a:graphic>
          <a:graphicData uri="http://schemas.openxmlformats.org/presentationml/2006/ole">
            <p:oleObj spid="_x0000_s220162" name="Equation" r:id="rId5" imgW="1384200" imgH="431640" progId="">
              <p:embed/>
            </p:oleObj>
          </a:graphicData>
        </a:graphic>
      </p:graphicFrame>
      <p:sp>
        <p:nvSpPr>
          <p:cNvPr id="138285" name="Arc 45"/>
          <p:cNvSpPr>
            <a:spLocks/>
          </p:cNvSpPr>
          <p:nvPr/>
        </p:nvSpPr>
        <p:spPr bwMode="auto">
          <a:xfrm rot="10861954" flipV="1">
            <a:off x="1981200" y="3429000"/>
            <a:ext cx="2286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86" name="Text Box 46"/>
          <p:cNvSpPr txBox="1">
            <a:spLocks noChangeArrowheads="1"/>
          </p:cNvSpPr>
          <p:nvPr/>
        </p:nvSpPr>
        <p:spPr bwMode="auto">
          <a:xfrm>
            <a:off x="1828800" y="3352800"/>
            <a:ext cx="290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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7195-280F-4DA2-8452-3F4CCA8B9159}" type="slidenum">
              <a:rPr lang="en-US"/>
              <a:pPr/>
              <a:t>156</a:t>
            </a:fld>
            <a:endParaRPr lang="en-US"/>
          </a:p>
        </p:txBody>
      </p:sp>
      <p:pic>
        <p:nvPicPr>
          <p:cNvPr id="268321" name="Picture 33" descr="shower1"/>
          <p:cNvPicPr>
            <a:picLocks noChangeAspect="1" noChangeArrowheads="1"/>
          </p:cNvPicPr>
          <p:nvPr/>
        </p:nvPicPr>
        <p:blipFill>
          <a:blip r:embed="rId2" cstate="print"/>
          <a:srcRect b="43709"/>
          <a:stretch>
            <a:fillRect/>
          </a:stretch>
        </p:blipFill>
        <p:spPr bwMode="auto">
          <a:xfrm>
            <a:off x="1238250" y="882129"/>
            <a:ext cx="6667500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323" name="Picture 35" descr="shower1"/>
          <p:cNvPicPr>
            <a:picLocks noChangeAspect="1" noChangeArrowheads="1"/>
          </p:cNvPicPr>
          <p:nvPr/>
        </p:nvPicPr>
        <p:blipFill>
          <a:blip r:embed="rId2" cstate="print"/>
          <a:srcRect t="61302"/>
          <a:stretch>
            <a:fillRect/>
          </a:stretch>
        </p:blipFill>
        <p:spPr bwMode="auto">
          <a:xfrm>
            <a:off x="1547813" y="4149080"/>
            <a:ext cx="66675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1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C7C9F"/>
                </a:solidFill>
              </a:rPr>
              <a:t>Significance of </a:t>
            </a:r>
            <a:r>
              <a:rPr lang="en-US" dirty="0" smtClean="0">
                <a:solidFill>
                  <a:srgbClr val="2C7C9F"/>
                </a:solidFill>
              </a:rPr>
              <a:t>the fist generation of the RPC</a:t>
            </a:r>
            <a:endParaRPr lang="en-US" dirty="0">
              <a:solidFill>
                <a:srgbClr val="2C7C9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157</a:t>
            </a:fld>
            <a:endParaRPr lang="en-US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57200" y="390525"/>
            <a:ext cx="8232775" cy="911225"/>
          </a:xfrm>
          <a:prstGeom prst="rect">
            <a:avLst/>
          </a:prstGeom>
        </p:spPr>
        <p:txBody>
          <a:bodyPr vert="horz" lIns="90000" tIns="46800" rIns="90000" bIns="4680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>
              <a:buClr>
                <a:srgbClr val="00FF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800" b="1" u="sng" dirty="0">
              <a:solidFill>
                <a:srgbClr val="00FF99"/>
              </a:solidFill>
              <a:latin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9512" y="1484784"/>
            <a:ext cx="8712968" cy="4392488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Why the RPCs have been extensively used in several HEP experiments? 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906"/>
                </a:solidFill>
                <a:latin typeface="+mn-lt"/>
              </a:rPr>
              <a:t>Golden parameter: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the 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ime resolution (≈1 ns )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Good spatial resolution: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limited by strip dimensions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High muon efficiency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of the order of &gt; 96% and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long term stability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906"/>
                </a:solidFill>
                <a:latin typeface="+mn-lt"/>
              </a:rPr>
              <a:t>The cost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of RPC is much smaller as compared to other  fast detector (like the scintillators)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It is </a:t>
            </a:r>
            <a:r>
              <a:rPr lang="en-US" b="1" dirty="0" smtClean="0">
                <a:solidFill>
                  <a:srgbClr val="FF0906"/>
                </a:solidFill>
                <a:latin typeface="+mn-lt"/>
              </a:rPr>
              <a:t>easy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to construct and operate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Simple signal pick up and readout system (just “strips”) 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>
                <a:solidFill>
                  <a:schemeClr val="tx1"/>
                </a:solidFill>
                <a:latin typeface="+mn-lt"/>
              </a:rPr>
              <a:t>Two dimensional readout (x and y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0" indent="0" algn="ctr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+mn-lt"/>
              </a:rPr>
              <a:t>BUT </a:t>
            </a:r>
          </a:p>
          <a:p>
            <a:pPr marL="0" indent="0" algn="ctr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+mn-lt"/>
              </a:rPr>
              <a:t>rate capability &lt; 50 Hz/cm</a:t>
            </a:r>
            <a:r>
              <a:rPr lang="en-US" b="1" baseline="30000" dirty="0" smtClean="0">
                <a:solidFill>
                  <a:srgbClr val="000090"/>
                </a:solidFill>
                <a:latin typeface="+mn-lt"/>
              </a:rPr>
              <a:t>2</a:t>
            </a:r>
            <a:endParaRPr lang="en-US" b="1" baseline="30000" dirty="0">
              <a:solidFill>
                <a:srgbClr val="000090"/>
              </a:solidFill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7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805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158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159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Energy loss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various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16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9" name="Segnaposto contenuto 8">
            <a:extLst>
              <a:ext uri="{FF2B5EF4-FFF2-40B4-BE49-F238E27FC236}">
                <a16:creationId xmlns:a16="http://schemas.microsoft.com/office/drawing/2014/main" xmlns="" id="{F8F7B047-44CF-4F28-B52A-A4A44508DDA3}"/>
              </a:ext>
            </a:extLst>
          </p:cNvPr>
          <p:cNvSpPr txBox="1">
            <a:spLocks/>
          </p:cNvSpPr>
          <p:nvPr/>
        </p:nvSpPr>
        <p:spPr>
          <a:xfrm>
            <a:off x="285751" y="5433926"/>
            <a:ext cx="8564370" cy="116342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200" dirty="0" smtClean="0">
                <a:solidFill>
                  <a:prstClr val="black"/>
                </a:solidFill>
              </a:rPr>
              <a:t>Although Z/A=1, the energy loss in hydrogen is significantly lower than in other gases due to the lower density.</a:t>
            </a:r>
            <a:r>
              <a:rPr lang="en-US" sz="2000" dirty="0" smtClean="0">
                <a:solidFill>
                  <a:prstClr val="black"/>
                </a:solidFill>
              </a:rPr>
              <a:t> </a:t>
            </a:r>
            <a:endParaRPr lang="en-US" sz="2000" dirty="0">
              <a:solidFill>
                <a:prstClr val="black"/>
              </a:solidFill>
            </a:endParaRPr>
          </a:p>
        </p:txBody>
      </p:sp>
      <p:pic>
        <p:nvPicPr>
          <p:cNvPr id="10" name="Immagine 9" descr="Immagine che contiene mappa, testo&#10;&#10;Descrizione generata automaticamente">
            <a:extLst>
              <a:ext uri="{FF2B5EF4-FFF2-40B4-BE49-F238E27FC236}">
                <a16:creationId xmlns:a16="http://schemas.microsoft.com/office/drawing/2014/main" xmlns="" id="{31D18296-0491-4CCC-A289-6B72C3F034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9631" y="1424073"/>
            <a:ext cx="5276608" cy="3795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0488-6D49-4F37-BA78-C6EF7AAE031C}" type="slidenum">
              <a:rPr lang="en-US"/>
              <a:pPr/>
              <a:t>160</a:t>
            </a:fld>
            <a:endParaRPr lang="en-US"/>
          </a:p>
        </p:txBody>
      </p:sp>
      <p:sp>
        <p:nvSpPr>
          <p:cNvPr id="147458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7459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7461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PPC di Madansky e Pidd</a:t>
            </a:r>
          </a:p>
        </p:txBody>
      </p:sp>
      <p:sp>
        <p:nvSpPr>
          <p:cNvPr id="147463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7465" name="Text Box 9"/>
          <p:cNvSpPr txBox="1">
            <a:spLocks noChangeArrowheads="1"/>
          </p:cNvSpPr>
          <p:nvPr/>
        </p:nvSpPr>
        <p:spPr bwMode="auto">
          <a:xfrm>
            <a:off x="228600" y="1295400"/>
            <a:ext cx="4854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Sviluppati immediatamente dopo le PPC di Keuffel</a:t>
            </a:r>
            <a:endParaRPr lang="en-GB" sz="1600">
              <a:solidFill>
                <a:schemeClr val="accent2"/>
              </a:solidFill>
            </a:endParaRPr>
          </a:p>
        </p:txBody>
      </p:sp>
      <p:sp>
        <p:nvSpPr>
          <p:cNvPr id="147466" name="Text Box 10"/>
          <p:cNvSpPr txBox="1">
            <a:spLocks noChangeArrowheads="1"/>
          </p:cNvSpPr>
          <p:nvPr/>
        </p:nvSpPr>
        <p:spPr bwMode="auto">
          <a:xfrm>
            <a:off x="3810000" y="1676400"/>
            <a:ext cx="41751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Elettrodi </a:t>
            </a:r>
            <a:r>
              <a:rPr lang="en-GB">
                <a:solidFill>
                  <a:srgbClr val="FF0000"/>
                </a:solidFill>
              </a:rPr>
              <a:t>circolari</a:t>
            </a:r>
          </a:p>
          <a:p>
            <a:r>
              <a:rPr lang="en-GB">
                <a:solidFill>
                  <a:schemeClr val="accent2"/>
                </a:solidFill>
              </a:rPr>
              <a:t>Anodo in Rame di </a:t>
            </a:r>
            <a:r>
              <a:rPr lang="en-GB">
                <a:solidFill>
                  <a:srgbClr val="FF0000"/>
                </a:solidFill>
              </a:rPr>
              <a:t>dimensioni diverse: da 1 a 8 cm</a:t>
            </a:r>
          </a:p>
          <a:p>
            <a:r>
              <a:rPr lang="en-GB">
                <a:solidFill>
                  <a:schemeClr val="accent2"/>
                </a:solidFill>
              </a:rPr>
              <a:t>Catodo in Cu, Al, Au, Pt, Pb, etc.</a:t>
            </a:r>
          </a:p>
        </p:txBody>
      </p:sp>
      <p:pic>
        <p:nvPicPr>
          <p:cNvPr id="147468" name="Picture 12" descr="Madanski"/>
          <p:cNvPicPr>
            <a:picLocks noChangeAspect="1" noChangeArrowheads="1"/>
          </p:cNvPicPr>
          <p:nvPr/>
        </p:nvPicPr>
        <p:blipFill>
          <a:blip r:embed="rId2" cstate="print"/>
          <a:srcRect l="13478" t="8022" r="8984" b="8022"/>
          <a:stretch>
            <a:fillRect/>
          </a:stretch>
        </p:blipFill>
        <p:spPr bwMode="auto">
          <a:xfrm>
            <a:off x="381000" y="1828800"/>
            <a:ext cx="3141663" cy="3810000"/>
          </a:xfrm>
          <a:prstGeom prst="rect">
            <a:avLst/>
          </a:prstGeom>
          <a:noFill/>
        </p:spPr>
      </p:pic>
      <p:sp>
        <p:nvSpPr>
          <p:cNvPr id="147469" name="Text Box 13"/>
          <p:cNvSpPr txBox="1">
            <a:spLocks noChangeArrowheads="1"/>
          </p:cNvSpPr>
          <p:nvPr/>
        </p:nvSpPr>
        <p:spPr bwMode="auto">
          <a:xfrm>
            <a:off x="3886200" y="2590800"/>
            <a:ext cx="1981200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distanza tra gli elettrodi </a:t>
            </a:r>
            <a:r>
              <a:rPr lang="en-GB">
                <a:solidFill>
                  <a:srgbClr val="FF0000"/>
                </a:solidFill>
              </a:rPr>
              <a:t>variabile tra 0.5 e 5 mm</a:t>
            </a:r>
            <a:endParaRPr lang="en-GB"/>
          </a:p>
        </p:txBody>
      </p:sp>
      <p:pic>
        <p:nvPicPr>
          <p:cNvPr id="147470" name="Picture 14" descr="Madanski2"/>
          <p:cNvPicPr>
            <a:picLocks noChangeAspect="1" noChangeArrowheads="1"/>
          </p:cNvPicPr>
          <p:nvPr/>
        </p:nvPicPr>
        <p:blipFill>
          <a:blip r:embed="rId3" cstate="print"/>
          <a:srcRect l="5664" t="4077" r="5664" b="12230"/>
          <a:stretch>
            <a:fillRect/>
          </a:stretch>
        </p:blipFill>
        <p:spPr bwMode="auto">
          <a:xfrm>
            <a:off x="6019800" y="2514600"/>
            <a:ext cx="2863850" cy="375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71" name="Text Box 15"/>
          <p:cNvSpPr txBox="1">
            <a:spLocks noChangeArrowheads="1"/>
          </p:cNvSpPr>
          <p:nvPr/>
        </p:nvSpPr>
        <p:spPr bwMode="auto">
          <a:xfrm>
            <a:off x="304800" y="6096000"/>
            <a:ext cx="3273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uso di </a:t>
            </a:r>
            <a:r>
              <a:rPr lang="en-GB" u="sng">
                <a:solidFill>
                  <a:srgbClr val="FF0000"/>
                </a:solidFill>
              </a:rPr>
              <a:t>spaziatori</a:t>
            </a:r>
            <a:r>
              <a:rPr lang="en-GB">
                <a:solidFill>
                  <a:schemeClr val="accent2"/>
                </a:solidFill>
              </a:rPr>
              <a:t> di materiale isolante</a:t>
            </a:r>
            <a:endParaRPr lang="en-GB"/>
          </a:p>
        </p:txBody>
      </p:sp>
      <p:sp>
        <p:nvSpPr>
          <p:cNvPr id="147472" name="Text Box 16"/>
          <p:cNvSpPr txBox="1">
            <a:spLocks noChangeArrowheads="1"/>
          </p:cNvSpPr>
          <p:nvPr/>
        </p:nvSpPr>
        <p:spPr bwMode="auto">
          <a:xfrm>
            <a:off x="3886200" y="4267200"/>
            <a:ext cx="1905000" cy="180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Variante: entrambi gli elettrodi in fogli di rame, spessore 3 mm, tesi </a:t>
            </a:r>
            <a:r>
              <a:rPr lang="en-GB">
                <a:solidFill>
                  <a:srgbClr val="FF0000"/>
                </a:solidFill>
              </a:rPr>
              <a:t>“come la pelle di un tamburo”</a:t>
            </a:r>
            <a:r>
              <a:rPr lang="en-GB">
                <a:solidFill>
                  <a:schemeClr val="accent2"/>
                </a:solidFill>
              </a:rPr>
              <a:t> su un’intelaiatura di qualche cm di diametro</a:t>
            </a:r>
            <a:endParaRPr lang="en-GB"/>
          </a:p>
        </p:txBody>
      </p:sp>
      <p:sp>
        <p:nvSpPr>
          <p:cNvPr id="147473" name="Line 17"/>
          <p:cNvSpPr>
            <a:spLocks noChangeShapeType="1"/>
          </p:cNvSpPr>
          <p:nvPr/>
        </p:nvSpPr>
        <p:spPr bwMode="auto">
          <a:xfrm flipV="1">
            <a:off x="1219200" y="4343400"/>
            <a:ext cx="228600" cy="1676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7474" name="AutoShape 18"/>
          <p:cNvSpPr>
            <a:spLocks noChangeArrowheads="1"/>
          </p:cNvSpPr>
          <p:nvPr/>
        </p:nvSpPr>
        <p:spPr bwMode="auto">
          <a:xfrm>
            <a:off x="5715000" y="4800600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47475" name="AutoShape 19"/>
          <p:cNvSpPr>
            <a:spLocks noChangeArrowheads="1"/>
          </p:cNvSpPr>
          <p:nvPr/>
        </p:nvSpPr>
        <p:spPr bwMode="auto">
          <a:xfrm rot="-1405900">
            <a:off x="2971800" y="3200400"/>
            <a:ext cx="990600" cy="457200"/>
          </a:xfrm>
          <a:prstGeom prst="leftArrow">
            <a:avLst>
              <a:gd name="adj1" fmla="val 50000"/>
              <a:gd name="adj2" fmla="val 541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17EA8-06ED-47B5-A80F-2F520C83043E}" type="slidenum">
              <a:rPr lang="en-US"/>
              <a:pPr/>
              <a:t>161</a:t>
            </a:fld>
            <a:endParaRPr lang="en-US"/>
          </a:p>
        </p:txBody>
      </p:sp>
      <p:sp>
        <p:nvSpPr>
          <p:cNvPr id="61442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61443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PPC di Madansky e Pidd</a:t>
            </a:r>
          </a:p>
        </p:txBody>
      </p:sp>
      <p:pic>
        <p:nvPicPr>
          <p:cNvPr id="61446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61447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1453" name="Text Box 13"/>
          <p:cNvSpPr txBox="1">
            <a:spLocks noChangeArrowheads="1"/>
          </p:cNvSpPr>
          <p:nvPr/>
        </p:nvSpPr>
        <p:spPr bwMode="auto">
          <a:xfrm>
            <a:off x="4953000" y="1752600"/>
            <a:ext cx="3810000" cy="1165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“il parallelismo degli elettrodi influisce sull’uniformita’ del campo elettrico (dichiarato entro lo 0.2%), sulla massima sovratensione permessa, ed, in generale, sulle prestazioni dei rivelatori”</a:t>
            </a:r>
            <a:endParaRPr lang="en-GB">
              <a:solidFill>
                <a:schemeClr val="accent2"/>
              </a:solidFill>
            </a:endParaRPr>
          </a:p>
        </p:txBody>
      </p:sp>
      <p:pic>
        <p:nvPicPr>
          <p:cNvPr id="61460" name="Picture 20" descr="New-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038600"/>
            <a:ext cx="3581400" cy="2230438"/>
          </a:xfrm>
          <a:prstGeom prst="rect">
            <a:avLst/>
          </a:prstGeom>
          <a:noFill/>
        </p:spPr>
      </p:pic>
      <p:sp>
        <p:nvSpPr>
          <p:cNvPr id="61462" name="Text Box 22"/>
          <p:cNvSpPr txBox="1">
            <a:spLocks noChangeArrowheads="1"/>
          </p:cNvSpPr>
          <p:nvPr/>
        </p:nvSpPr>
        <p:spPr bwMode="auto">
          <a:xfrm>
            <a:off x="228600" y="3962400"/>
            <a:ext cx="4495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miscela: 90% Argon, 10% iso-butano</a:t>
            </a:r>
          </a:p>
          <a:p>
            <a:r>
              <a:rPr lang="en-GB">
                <a:solidFill>
                  <a:schemeClr val="accent2"/>
                </a:solidFill>
              </a:rPr>
              <a:t>pressione: </a:t>
            </a:r>
            <a:r>
              <a:rPr lang="en-GB">
                <a:solidFill>
                  <a:srgbClr val="FF0000"/>
                </a:solidFill>
              </a:rPr>
              <a:t>studio sistematico tra 10 e 150 mmHg</a:t>
            </a:r>
            <a:endParaRPr lang="en-GB"/>
          </a:p>
        </p:txBody>
      </p:sp>
      <p:pic>
        <p:nvPicPr>
          <p:cNvPr id="61463" name="Picture 23" descr="Ma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95400"/>
            <a:ext cx="4572000" cy="2417763"/>
          </a:xfrm>
          <a:prstGeom prst="rect">
            <a:avLst/>
          </a:prstGeom>
          <a:noFill/>
        </p:spPr>
      </p:pic>
      <p:sp>
        <p:nvSpPr>
          <p:cNvPr id="61464" name="Text Box 24"/>
          <p:cNvSpPr txBox="1">
            <a:spLocks noChangeArrowheads="1"/>
          </p:cNvSpPr>
          <p:nvPr/>
        </p:nvSpPr>
        <p:spPr bwMode="auto">
          <a:xfrm>
            <a:off x="838200" y="4876800"/>
            <a:ext cx="3810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L’applicazione delle PPC passera’ attraverso lo sviluppo di </a:t>
            </a:r>
            <a:r>
              <a:rPr lang="en-GB">
                <a:solidFill>
                  <a:srgbClr val="FF0000"/>
                </a:solidFill>
              </a:rPr>
              <a:t>elettronica sempre piu’ sofisticata:</a:t>
            </a:r>
            <a:r>
              <a:rPr lang="en-GB">
                <a:solidFill>
                  <a:schemeClr val="accent2"/>
                </a:solidFill>
              </a:rPr>
              <a:t> sia per le lettura del segnale, che per l’accegnimento-spegnimento del rivelatore</a:t>
            </a:r>
          </a:p>
        </p:txBody>
      </p:sp>
      <p:sp>
        <p:nvSpPr>
          <p:cNvPr id="61465" name="AutoShape 25"/>
          <p:cNvSpPr>
            <a:spLocks noChangeArrowheads="1"/>
          </p:cNvSpPr>
          <p:nvPr/>
        </p:nvSpPr>
        <p:spPr bwMode="auto">
          <a:xfrm rot="-1231031">
            <a:off x="4405313" y="4878388"/>
            <a:ext cx="1447800" cy="457200"/>
          </a:xfrm>
          <a:prstGeom prst="rightArrow">
            <a:avLst>
              <a:gd name="adj1" fmla="val 50000"/>
              <a:gd name="adj2" fmla="val 791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1469" name="WordArt 29"/>
          <p:cNvSpPr>
            <a:spLocks noChangeArrowheads="1" noChangeShapeType="1" noTextEdit="1"/>
          </p:cNvSpPr>
          <p:nvPr/>
        </p:nvSpPr>
        <p:spPr bwMode="auto">
          <a:xfrm>
            <a:off x="4876800" y="4267200"/>
            <a:ext cx="2762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/>
                  </a:outerShdw>
                </a:effectLst>
                <a:latin typeface="Arial Black"/>
              </a:rPr>
              <a:t>?</a:t>
            </a:r>
          </a:p>
        </p:txBody>
      </p:sp>
    </p:spTree>
  </p:cSld>
  <p:clrMapOvr>
    <a:masterClrMapping/>
  </p:clrMapOvr>
  <p:transition/>
</p:sld>
</file>

<file path=ppt/slides/slide1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F869D-C3DF-4500-9934-E17F51472E26}" type="slidenum">
              <a:rPr lang="en-US"/>
              <a:pPr/>
              <a:t>162</a:t>
            </a:fld>
            <a:endParaRPr lang="en-US"/>
          </a:p>
        </p:txBody>
      </p:sp>
      <p:sp>
        <p:nvSpPr>
          <p:cNvPr id="148482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8483" name="Line 1027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8484" name="Text Box 1028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48485" name="Text Box 1029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PPC di Madansky e Pidd</a:t>
            </a:r>
          </a:p>
        </p:txBody>
      </p:sp>
      <p:pic>
        <p:nvPicPr>
          <p:cNvPr id="148486" name="Picture 1030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48487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8489" name="Text Box 1033"/>
          <p:cNvSpPr txBox="1">
            <a:spLocks noChangeArrowheads="1"/>
          </p:cNvSpPr>
          <p:nvPr/>
        </p:nvSpPr>
        <p:spPr bwMode="auto">
          <a:xfrm>
            <a:off x="381000" y="4800600"/>
            <a:ext cx="47244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Prestazioni: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segnali: ~ 100 V (su 50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)</a:t>
            </a:r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periodo di spegnimento: 0.1 - 0.001 s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efficienza ~ 98% per particelle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</a:t>
            </a:r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risoluzione temporale: 6-18 ns, per sovratensione tra 300 e 1000 V</a:t>
            </a:r>
            <a:endParaRPr lang="en-GB"/>
          </a:p>
        </p:txBody>
      </p:sp>
      <p:pic>
        <p:nvPicPr>
          <p:cNvPr id="148493" name="Picture 1037" descr="New-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4419600" cy="3146425"/>
          </a:xfrm>
          <a:prstGeom prst="rect">
            <a:avLst/>
          </a:prstGeom>
          <a:noFill/>
        </p:spPr>
      </p:pic>
      <p:pic>
        <p:nvPicPr>
          <p:cNvPr id="148496" name="Picture 1040" descr="keuffel2"/>
          <p:cNvPicPr>
            <a:picLocks noChangeAspect="1" noChangeArrowheads="1"/>
          </p:cNvPicPr>
          <p:nvPr/>
        </p:nvPicPr>
        <p:blipFill>
          <a:blip r:embed="rId4" cstate="print"/>
          <a:srcRect r="9564"/>
          <a:stretch>
            <a:fillRect/>
          </a:stretch>
        </p:blipFill>
        <p:spPr bwMode="auto">
          <a:xfrm>
            <a:off x="5105400" y="1524000"/>
            <a:ext cx="37988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BE0E5-53DC-4E2E-B729-81AB5A6D1F66}" type="slidenum">
              <a:rPr lang="en-US"/>
              <a:pPr/>
              <a:t>163</a:t>
            </a:fld>
            <a:endParaRPr lang="en-US"/>
          </a:p>
        </p:txBody>
      </p:sp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710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Il problema del “quenching” (3)</a:t>
            </a:r>
          </a:p>
        </p:txBody>
      </p:sp>
      <p:pic>
        <p:nvPicPr>
          <p:cNvPr id="47110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4711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304800" y="1447800"/>
            <a:ext cx="8550275" cy="180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Al contrario di cio’ che avviene nei rivelatori a filo centrale, nei rivelatori a piani paralleli, una </a:t>
            </a:r>
            <a:r>
              <a:rPr lang="en-GB">
                <a:solidFill>
                  <a:srgbClr val="FF0000"/>
                </a:solidFill>
              </a:rPr>
              <a:t>scarica perdura fino a quando la tensione applicata dall’esterno non viene in qualche modo rimossa</a:t>
            </a:r>
            <a:r>
              <a:rPr lang="en-GB">
                <a:solidFill>
                  <a:schemeClr val="accent2"/>
                </a:solidFill>
              </a:rPr>
              <a:t>. </a:t>
            </a:r>
          </a:p>
          <a:p>
            <a:pPr>
              <a:buFontTx/>
              <a:buChar char="•"/>
            </a:pPr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>
                <a:solidFill>
                  <a:srgbClr val="FF0000"/>
                </a:solidFill>
              </a:rPr>
              <a:t>L’intero volume del rivelatore e’ attivo nei riguardi dello sviluppo di una scarica</a:t>
            </a:r>
            <a:r>
              <a:rPr lang="en-GB">
                <a:solidFill>
                  <a:schemeClr val="accent2"/>
                </a:solidFill>
              </a:rPr>
              <a:t>; essa tendera’ a propagarsi verso l’esterno mediante fotoionizzazione UV e ionizzazione secondaria. </a:t>
            </a:r>
          </a:p>
          <a:p>
            <a:pPr>
              <a:buFontTx/>
              <a:buChar char="•"/>
            </a:pPr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Anche gli elettrodi contribuiscono a questo effetto: </a:t>
            </a:r>
            <a:r>
              <a:rPr lang="en-GB">
                <a:solidFill>
                  <a:srgbClr val="FF0000"/>
                </a:solidFill>
              </a:rPr>
              <a:t>elettroni ritardati vengono emessi dal catodo,</a:t>
            </a:r>
            <a:r>
              <a:rPr lang="en-GB">
                <a:solidFill>
                  <a:schemeClr val="accent2"/>
                </a:solidFill>
              </a:rPr>
              <a:t> sui cui viene raccolta la carica positiva in ~ 100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s</a:t>
            </a:r>
            <a:r>
              <a:rPr lang="en-GB">
                <a:solidFill>
                  <a:schemeClr val="accent2"/>
                </a:solidFill>
              </a:rPr>
              <a:t> (</a:t>
            </a:r>
            <a:r>
              <a:rPr lang="en-GB">
                <a:solidFill>
                  <a:srgbClr val="FF0000"/>
                </a:solidFill>
              </a:rPr>
              <a:t>after effect</a:t>
            </a:r>
            <a:r>
              <a:rPr lang="en-GB">
                <a:solidFill>
                  <a:schemeClr val="accent2"/>
                </a:solidFill>
              </a:rPr>
              <a:t>).</a:t>
            </a: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304800" y="3733800"/>
            <a:ext cx="8093075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1. Dopo il passaggio di una particella ionizzante, </a:t>
            </a:r>
            <a:r>
              <a:rPr lang="en-GB">
                <a:solidFill>
                  <a:srgbClr val="FF0000"/>
                </a:solidFill>
              </a:rPr>
              <a:t>rimuovere la tensione applicata</a:t>
            </a:r>
            <a:r>
              <a:rPr lang="en-GB">
                <a:solidFill>
                  <a:schemeClr val="accent2"/>
                </a:solidFill>
              </a:rPr>
              <a:t> per un certo tempo (0.01 - 0.05 s)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 circuiti di spegnimento (Franzinetti e Bella, Focardi, Torelli, Rubbia ...)</a:t>
            </a:r>
            <a:endParaRPr lang="en-GB">
              <a:solidFill>
                <a:schemeClr val="accent2"/>
              </a:solidFill>
            </a:endParaRPr>
          </a:p>
          <a:p>
            <a:endParaRPr lang="en-GB">
              <a:solidFill>
                <a:schemeClr val="accent2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2. Applicare la tensione solo in </a:t>
            </a:r>
            <a:r>
              <a:rPr lang="en-GB">
                <a:solidFill>
                  <a:srgbClr val="FF0000"/>
                </a:solidFill>
              </a:rPr>
              <a:t>coincidenza con il passaggio</a:t>
            </a:r>
            <a:r>
              <a:rPr lang="en-GB">
                <a:solidFill>
                  <a:schemeClr val="accent2"/>
                </a:solidFill>
              </a:rPr>
              <a:t> della particella ionizzante</a:t>
            </a: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228600" y="5562600"/>
            <a:ext cx="85344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La </a:t>
            </a:r>
            <a:r>
              <a:rPr lang="en-GB">
                <a:solidFill>
                  <a:srgbClr val="FF0000"/>
                </a:solidFill>
              </a:rPr>
              <a:t>frequenza massima di rivelazione</a:t>
            </a:r>
            <a:r>
              <a:rPr lang="en-GB">
                <a:solidFill>
                  <a:schemeClr val="accent2"/>
                </a:solidFill>
              </a:rPr>
              <a:t> delle particelle e’ quindi </a:t>
            </a:r>
            <a:r>
              <a:rPr lang="en-GB">
                <a:solidFill>
                  <a:srgbClr val="FF0000"/>
                </a:solidFill>
              </a:rPr>
              <a:t>limitata:</a:t>
            </a:r>
            <a:r>
              <a:rPr lang="en-GB">
                <a:solidFill>
                  <a:schemeClr val="accent2"/>
                </a:solidFill>
              </a:rPr>
              <a:t> devo evitare le </a:t>
            </a:r>
            <a:r>
              <a:rPr lang="en-GB">
                <a:solidFill>
                  <a:srgbClr val="FF0000"/>
                </a:solidFill>
              </a:rPr>
              <a:t>spurie</a:t>
            </a:r>
            <a:r>
              <a:rPr lang="en-GB">
                <a:solidFill>
                  <a:schemeClr val="accent2"/>
                </a:solidFill>
              </a:rPr>
              <a:t> ed, inoltre, il tempo di ricarica e’ correlato alla costante di </a:t>
            </a:r>
            <a:r>
              <a:rPr lang="en-GB">
                <a:solidFill>
                  <a:srgbClr val="FF0000"/>
                </a:solidFill>
              </a:rPr>
              <a:t>tempo RC del sistema</a:t>
            </a:r>
            <a:r>
              <a:rPr lang="en-GB">
                <a:solidFill>
                  <a:schemeClr val="accent2"/>
                </a:solidFill>
              </a:rPr>
              <a:t> (compresi i piatti ...)</a:t>
            </a:r>
            <a:endParaRPr lang="en-GB"/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3962400" y="3352800"/>
            <a:ext cx="8604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>
                <a:solidFill>
                  <a:schemeClr val="accent2"/>
                </a:solidFill>
              </a:rPr>
              <a:t>Si puo’:</a:t>
            </a:r>
            <a:endParaRPr lang="en-GB"/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381000" y="4876800"/>
            <a:ext cx="79406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Quanto rapidamente puo’ essere ristabilita la HV fra gli elettrodi del rivelatore, dopo la scarica, senza causare conteggi spuri?</a:t>
            </a:r>
          </a:p>
        </p:txBody>
      </p:sp>
    </p:spTree>
  </p:cSld>
  <p:clrMapOvr>
    <a:masterClrMapping/>
  </p:clrMapOvr>
  <p:transition/>
</p:sld>
</file>

<file path=ppt/slides/slide1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35B34-64B3-4A94-9442-0A2107C3137E}" type="slidenum">
              <a:rPr lang="en-US"/>
              <a:pPr/>
              <a:t>164</a:t>
            </a:fld>
            <a:endParaRPr lang="en-US"/>
          </a:p>
        </p:txBody>
      </p:sp>
      <p:pic>
        <p:nvPicPr>
          <p:cNvPr id="62493" name="Picture 29" descr="Flash chambers"/>
          <p:cNvPicPr>
            <a:picLocks noChangeAspect="1" noChangeArrowheads="1"/>
          </p:cNvPicPr>
          <p:nvPr/>
        </p:nvPicPr>
        <p:blipFill>
          <a:blip r:embed="rId2" cstate="print"/>
          <a:srcRect l="11540"/>
          <a:stretch>
            <a:fillRect/>
          </a:stretch>
        </p:blipFill>
        <p:spPr bwMode="auto">
          <a:xfrm>
            <a:off x="152400" y="1676400"/>
            <a:ext cx="3235325" cy="3886200"/>
          </a:xfrm>
          <a:prstGeom prst="rect">
            <a:avLst/>
          </a:prstGeom>
          <a:noFill/>
        </p:spPr>
      </p:pic>
      <p:sp>
        <p:nvSpPr>
          <p:cNvPr id="6246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6246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6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6246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camere a Flash</a:t>
            </a:r>
          </a:p>
        </p:txBody>
      </p:sp>
      <p:pic>
        <p:nvPicPr>
          <p:cNvPr id="62470" name="Picture 6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6247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76" name="Text Box 12"/>
          <p:cNvSpPr txBox="1">
            <a:spLocks noChangeArrowheads="1"/>
          </p:cNvSpPr>
          <p:nvPr/>
        </p:nvSpPr>
        <p:spPr bwMode="auto">
          <a:xfrm>
            <a:off x="457200" y="1346200"/>
            <a:ext cx="5756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Sviluppate a Pisa dal gruppo di M. Conversi, attorno al 1955</a:t>
            </a:r>
            <a:endParaRPr lang="en-GB"/>
          </a:p>
        </p:txBody>
      </p:sp>
      <p:sp>
        <p:nvSpPr>
          <p:cNvPr id="62477" name="Text Box 13"/>
          <p:cNvSpPr txBox="1">
            <a:spLocks noChangeArrowheads="1"/>
          </p:cNvSpPr>
          <p:nvPr/>
        </p:nvSpPr>
        <p:spPr bwMode="auto">
          <a:xfrm>
            <a:off x="3870325" y="1828800"/>
            <a:ext cx="5121275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Condensatore a piani paralleli riempito da un gran numero di tubi di vetro, diametro ~ 1 cm, senza filo centrale</a:t>
            </a:r>
          </a:p>
        </p:txBody>
      </p:sp>
      <p:sp>
        <p:nvSpPr>
          <p:cNvPr id="62478" name="Text Box 14"/>
          <p:cNvSpPr txBox="1">
            <a:spLocks noChangeArrowheads="1"/>
          </p:cNvSpPr>
          <p:nvPr/>
        </p:nvSpPr>
        <p:spPr bwMode="auto">
          <a:xfrm>
            <a:off x="3886200" y="2438400"/>
            <a:ext cx="25781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Miscela di Ar o Ne a 0.5 Atm</a:t>
            </a: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3886200" y="2895600"/>
            <a:ext cx="4648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Qualche decimo di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s </a:t>
            </a:r>
            <a:r>
              <a:rPr lang="en-GB">
                <a:solidFill>
                  <a:schemeClr val="accent2"/>
                </a:solidFill>
              </a:rPr>
              <a:t>dopo il passaggio della particella, applicazione di </a:t>
            </a:r>
            <a:r>
              <a:rPr lang="en-GB">
                <a:solidFill>
                  <a:srgbClr val="FF0000"/>
                </a:solidFill>
              </a:rPr>
              <a:t>10 kV/cm</a:t>
            </a:r>
            <a:r>
              <a:rPr lang="en-GB">
                <a:solidFill>
                  <a:schemeClr val="accent2"/>
                </a:solidFill>
              </a:rPr>
              <a:t> agli elettrodi di metallo, </a:t>
            </a:r>
            <a:r>
              <a:rPr lang="en-GB">
                <a:solidFill>
                  <a:srgbClr val="FF0000"/>
                </a:solidFill>
              </a:rPr>
              <a:t>per 2 </a:t>
            </a:r>
            <a:r>
              <a:rPr lang="en-GB">
                <a:solidFill>
                  <a:srgbClr val="FF0000"/>
                </a:solidFill>
                <a:sym typeface="Symbol" pitchFamily="18" charset="2"/>
              </a:rPr>
              <a:t>s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62496" name="Oval 32"/>
          <p:cNvSpPr>
            <a:spLocks noChangeArrowheads="1"/>
          </p:cNvSpPr>
          <p:nvPr/>
        </p:nvSpPr>
        <p:spPr bwMode="auto">
          <a:xfrm>
            <a:off x="66738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97" name="Oval 33"/>
          <p:cNvSpPr>
            <a:spLocks noChangeArrowheads="1"/>
          </p:cNvSpPr>
          <p:nvPr/>
        </p:nvSpPr>
        <p:spPr bwMode="auto">
          <a:xfrm>
            <a:off x="66738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98" name="Oval 34"/>
          <p:cNvSpPr>
            <a:spLocks noChangeArrowheads="1"/>
          </p:cNvSpPr>
          <p:nvPr/>
        </p:nvSpPr>
        <p:spPr bwMode="auto">
          <a:xfrm>
            <a:off x="45402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499" name="Oval 35"/>
          <p:cNvSpPr>
            <a:spLocks noChangeArrowheads="1"/>
          </p:cNvSpPr>
          <p:nvPr/>
        </p:nvSpPr>
        <p:spPr bwMode="auto">
          <a:xfrm>
            <a:off x="47688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0" name="Oval 36"/>
          <p:cNvSpPr>
            <a:spLocks noChangeArrowheads="1"/>
          </p:cNvSpPr>
          <p:nvPr/>
        </p:nvSpPr>
        <p:spPr bwMode="auto">
          <a:xfrm>
            <a:off x="4997450" y="47164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1" name="Oval 37"/>
          <p:cNvSpPr>
            <a:spLocks noChangeArrowheads="1"/>
          </p:cNvSpPr>
          <p:nvPr/>
        </p:nvSpPr>
        <p:spPr bwMode="auto">
          <a:xfrm>
            <a:off x="52260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2" name="Oval 38"/>
          <p:cNvSpPr>
            <a:spLocks noChangeArrowheads="1"/>
          </p:cNvSpPr>
          <p:nvPr/>
        </p:nvSpPr>
        <p:spPr bwMode="auto">
          <a:xfrm>
            <a:off x="54546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3" name="Oval 39"/>
          <p:cNvSpPr>
            <a:spLocks noChangeArrowheads="1"/>
          </p:cNvSpPr>
          <p:nvPr/>
        </p:nvSpPr>
        <p:spPr bwMode="auto">
          <a:xfrm>
            <a:off x="56832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4" name="Oval 40"/>
          <p:cNvSpPr>
            <a:spLocks noChangeArrowheads="1"/>
          </p:cNvSpPr>
          <p:nvPr/>
        </p:nvSpPr>
        <p:spPr bwMode="auto">
          <a:xfrm>
            <a:off x="59118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5" name="Oval 41"/>
          <p:cNvSpPr>
            <a:spLocks noChangeArrowheads="1"/>
          </p:cNvSpPr>
          <p:nvPr/>
        </p:nvSpPr>
        <p:spPr bwMode="auto">
          <a:xfrm>
            <a:off x="61404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6" name="Oval 42"/>
          <p:cNvSpPr>
            <a:spLocks noChangeArrowheads="1"/>
          </p:cNvSpPr>
          <p:nvPr/>
        </p:nvSpPr>
        <p:spPr bwMode="auto">
          <a:xfrm>
            <a:off x="63690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7" name="Oval 43"/>
          <p:cNvSpPr>
            <a:spLocks noChangeArrowheads="1"/>
          </p:cNvSpPr>
          <p:nvPr/>
        </p:nvSpPr>
        <p:spPr bwMode="auto">
          <a:xfrm>
            <a:off x="6597650" y="47164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8" name="Oval 44"/>
          <p:cNvSpPr>
            <a:spLocks noChangeArrowheads="1"/>
          </p:cNvSpPr>
          <p:nvPr/>
        </p:nvSpPr>
        <p:spPr bwMode="auto">
          <a:xfrm>
            <a:off x="43878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09" name="Oval 45"/>
          <p:cNvSpPr>
            <a:spLocks noChangeArrowheads="1"/>
          </p:cNvSpPr>
          <p:nvPr/>
        </p:nvSpPr>
        <p:spPr bwMode="auto">
          <a:xfrm>
            <a:off x="46164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0" name="Oval 46"/>
          <p:cNvSpPr>
            <a:spLocks noChangeArrowheads="1"/>
          </p:cNvSpPr>
          <p:nvPr/>
        </p:nvSpPr>
        <p:spPr bwMode="auto">
          <a:xfrm>
            <a:off x="48450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1" name="Oval 47"/>
          <p:cNvSpPr>
            <a:spLocks noChangeArrowheads="1"/>
          </p:cNvSpPr>
          <p:nvPr/>
        </p:nvSpPr>
        <p:spPr bwMode="auto">
          <a:xfrm>
            <a:off x="5073650" y="49450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2" name="Oval 48"/>
          <p:cNvSpPr>
            <a:spLocks noChangeArrowheads="1"/>
          </p:cNvSpPr>
          <p:nvPr/>
        </p:nvSpPr>
        <p:spPr bwMode="auto">
          <a:xfrm>
            <a:off x="5302250" y="49450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3" name="Oval 49"/>
          <p:cNvSpPr>
            <a:spLocks noChangeArrowheads="1"/>
          </p:cNvSpPr>
          <p:nvPr/>
        </p:nvSpPr>
        <p:spPr bwMode="auto">
          <a:xfrm>
            <a:off x="55308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4" name="Oval 50"/>
          <p:cNvSpPr>
            <a:spLocks noChangeArrowheads="1"/>
          </p:cNvSpPr>
          <p:nvPr/>
        </p:nvSpPr>
        <p:spPr bwMode="auto">
          <a:xfrm>
            <a:off x="57594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5" name="Oval 51"/>
          <p:cNvSpPr>
            <a:spLocks noChangeArrowheads="1"/>
          </p:cNvSpPr>
          <p:nvPr/>
        </p:nvSpPr>
        <p:spPr bwMode="auto">
          <a:xfrm>
            <a:off x="59880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6" name="Oval 52"/>
          <p:cNvSpPr>
            <a:spLocks noChangeArrowheads="1"/>
          </p:cNvSpPr>
          <p:nvPr/>
        </p:nvSpPr>
        <p:spPr bwMode="auto">
          <a:xfrm>
            <a:off x="62166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7" name="Oval 53"/>
          <p:cNvSpPr>
            <a:spLocks noChangeArrowheads="1"/>
          </p:cNvSpPr>
          <p:nvPr/>
        </p:nvSpPr>
        <p:spPr bwMode="auto">
          <a:xfrm>
            <a:off x="6445250" y="49450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8" name="Oval 54"/>
          <p:cNvSpPr>
            <a:spLocks noChangeArrowheads="1"/>
          </p:cNvSpPr>
          <p:nvPr/>
        </p:nvSpPr>
        <p:spPr bwMode="auto">
          <a:xfrm>
            <a:off x="45402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19" name="Oval 55"/>
          <p:cNvSpPr>
            <a:spLocks noChangeArrowheads="1"/>
          </p:cNvSpPr>
          <p:nvPr/>
        </p:nvSpPr>
        <p:spPr bwMode="auto">
          <a:xfrm>
            <a:off x="47688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0" name="Oval 56"/>
          <p:cNvSpPr>
            <a:spLocks noChangeArrowheads="1"/>
          </p:cNvSpPr>
          <p:nvPr/>
        </p:nvSpPr>
        <p:spPr bwMode="auto">
          <a:xfrm>
            <a:off x="49974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1" name="Oval 57"/>
          <p:cNvSpPr>
            <a:spLocks noChangeArrowheads="1"/>
          </p:cNvSpPr>
          <p:nvPr/>
        </p:nvSpPr>
        <p:spPr bwMode="auto">
          <a:xfrm>
            <a:off x="5226050" y="51736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2" name="Oval 58"/>
          <p:cNvSpPr>
            <a:spLocks noChangeArrowheads="1"/>
          </p:cNvSpPr>
          <p:nvPr/>
        </p:nvSpPr>
        <p:spPr bwMode="auto">
          <a:xfrm>
            <a:off x="5454650" y="51736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3" name="Oval 59"/>
          <p:cNvSpPr>
            <a:spLocks noChangeArrowheads="1"/>
          </p:cNvSpPr>
          <p:nvPr/>
        </p:nvSpPr>
        <p:spPr bwMode="auto">
          <a:xfrm>
            <a:off x="56832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4" name="Oval 60"/>
          <p:cNvSpPr>
            <a:spLocks noChangeArrowheads="1"/>
          </p:cNvSpPr>
          <p:nvPr/>
        </p:nvSpPr>
        <p:spPr bwMode="auto">
          <a:xfrm>
            <a:off x="59118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5" name="Oval 61"/>
          <p:cNvSpPr>
            <a:spLocks noChangeArrowheads="1"/>
          </p:cNvSpPr>
          <p:nvPr/>
        </p:nvSpPr>
        <p:spPr bwMode="auto">
          <a:xfrm>
            <a:off x="61404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6" name="Oval 62"/>
          <p:cNvSpPr>
            <a:spLocks noChangeArrowheads="1"/>
          </p:cNvSpPr>
          <p:nvPr/>
        </p:nvSpPr>
        <p:spPr bwMode="auto">
          <a:xfrm>
            <a:off x="63690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7" name="Oval 63"/>
          <p:cNvSpPr>
            <a:spLocks noChangeArrowheads="1"/>
          </p:cNvSpPr>
          <p:nvPr/>
        </p:nvSpPr>
        <p:spPr bwMode="auto">
          <a:xfrm>
            <a:off x="6597650" y="51736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8" name="Oval 64"/>
          <p:cNvSpPr>
            <a:spLocks noChangeArrowheads="1"/>
          </p:cNvSpPr>
          <p:nvPr/>
        </p:nvSpPr>
        <p:spPr bwMode="auto">
          <a:xfrm>
            <a:off x="43878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29" name="Oval 65"/>
          <p:cNvSpPr>
            <a:spLocks noChangeArrowheads="1"/>
          </p:cNvSpPr>
          <p:nvPr/>
        </p:nvSpPr>
        <p:spPr bwMode="auto">
          <a:xfrm>
            <a:off x="46164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0" name="Oval 66"/>
          <p:cNvSpPr>
            <a:spLocks noChangeArrowheads="1"/>
          </p:cNvSpPr>
          <p:nvPr/>
        </p:nvSpPr>
        <p:spPr bwMode="auto">
          <a:xfrm>
            <a:off x="48450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1" name="Oval 67"/>
          <p:cNvSpPr>
            <a:spLocks noChangeArrowheads="1"/>
          </p:cNvSpPr>
          <p:nvPr/>
        </p:nvSpPr>
        <p:spPr bwMode="auto">
          <a:xfrm>
            <a:off x="50736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2" name="Oval 68"/>
          <p:cNvSpPr>
            <a:spLocks noChangeArrowheads="1"/>
          </p:cNvSpPr>
          <p:nvPr/>
        </p:nvSpPr>
        <p:spPr bwMode="auto">
          <a:xfrm>
            <a:off x="53022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3" name="Oval 69"/>
          <p:cNvSpPr>
            <a:spLocks noChangeArrowheads="1"/>
          </p:cNvSpPr>
          <p:nvPr/>
        </p:nvSpPr>
        <p:spPr bwMode="auto">
          <a:xfrm>
            <a:off x="5530850" y="54022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4" name="Oval 70"/>
          <p:cNvSpPr>
            <a:spLocks noChangeArrowheads="1"/>
          </p:cNvSpPr>
          <p:nvPr/>
        </p:nvSpPr>
        <p:spPr bwMode="auto">
          <a:xfrm>
            <a:off x="57594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5" name="Oval 71"/>
          <p:cNvSpPr>
            <a:spLocks noChangeArrowheads="1"/>
          </p:cNvSpPr>
          <p:nvPr/>
        </p:nvSpPr>
        <p:spPr bwMode="auto">
          <a:xfrm>
            <a:off x="59880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6" name="Oval 72"/>
          <p:cNvSpPr>
            <a:spLocks noChangeArrowheads="1"/>
          </p:cNvSpPr>
          <p:nvPr/>
        </p:nvSpPr>
        <p:spPr bwMode="auto">
          <a:xfrm>
            <a:off x="62166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7" name="Oval 73"/>
          <p:cNvSpPr>
            <a:spLocks noChangeArrowheads="1"/>
          </p:cNvSpPr>
          <p:nvPr/>
        </p:nvSpPr>
        <p:spPr bwMode="auto">
          <a:xfrm>
            <a:off x="6445250" y="54022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8" name="Oval 74"/>
          <p:cNvSpPr>
            <a:spLocks noChangeArrowheads="1"/>
          </p:cNvSpPr>
          <p:nvPr/>
        </p:nvSpPr>
        <p:spPr bwMode="auto">
          <a:xfrm>
            <a:off x="45402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39" name="Oval 75"/>
          <p:cNvSpPr>
            <a:spLocks noChangeArrowheads="1"/>
          </p:cNvSpPr>
          <p:nvPr/>
        </p:nvSpPr>
        <p:spPr bwMode="auto">
          <a:xfrm>
            <a:off x="47688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0" name="Oval 76"/>
          <p:cNvSpPr>
            <a:spLocks noChangeArrowheads="1"/>
          </p:cNvSpPr>
          <p:nvPr/>
        </p:nvSpPr>
        <p:spPr bwMode="auto">
          <a:xfrm>
            <a:off x="49974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1" name="Oval 77"/>
          <p:cNvSpPr>
            <a:spLocks noChangeArrowheads="1"/>
          </p:cNvSpPr>
          <p:nvPr/>
        </p:nvSpPr>
        <p:spPr bwMode="auto">
          <a:xfrm>
            <a:off x="52260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2" name="Oval 78"/>
          <p:cNvSpPr>
            <a:spLocks noChangeArrowheads="1"/>
          </p:cNvSpPr>
          <p:nvPr/>
        </p:nvSpPr>
        <p:spPr bwMode="auto">
          <a:xfrm>
            <a:off x="54546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3" name="Oval 79"/>
          <p:cNvSpPr>
            <a:spLocks noChangeArrowheads="1"/>
          </p:cNvSpPr>
          <p:nvPr/>
        </p:nvSpPr>
        <p:spPr bwMode="auto">
          <a:xfrm>
            <a:off x="5683250" y="5630863"/>
            <a:ext cx="228600" cy="2286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4" name="Oval 80"/>
          <p:cNvSpPr>
            <a:spLocks noChangeArrowheads="1"/>
          </p:cNvSpPr>
          <p:nvPr/>
        </p:nvSpPr>
        <p:spPr bwMode="auto">
          <a:xfrm>
            <a:off x="59118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5" name="Oval 81"/>
          <p:cNvSpPr>
            <a:spLocks noChangeArrowheads="1"/>
          </p:cNvSpPr>
          <p:nvPr/>
        </p:nvSpPr>
        <p:spPr bwMode="auto">
          <a:xfrm>
            <a:off x="61404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6" name="Oval 82"/>
          <p:cNvSpPr>
            <a:spLocks noChangeArrowheads="1"/>
          </p:cNvSpPr>
          <p:nvPr/>
        </p:nvSpPr>
        <p:spPr bwMode="auto">
          <a:xfrm>
            <a:off x="63690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7" name="Oval 83"/>
          <p:cNvSpPr>
            <a:spLocks noChangeArrowheads="1"/>
          </p:cNvSpPr>
          <p:nvPr/>
        </p:nvSpPr>
        <p:spPr bwMode="auto">
          <a:xfrm>
            <a:off x="6597650" y="5630863"/>
            <a:ext cx="228600" cy="228600"/>
          </a:xfrm>
          <a:prstGeom prst="ellipse">
            <a:avLst/>
          </a:prstGeom>
          <a:solidFill>
            <a:srgbClr val="D8ECB3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48" name="Line 84"/>
          <p:cNvSpPr>
            <a:spLocks noChangeShapeType="1"/>
          </p:cNvSpPr>
          <p:nvPr/>
        </p:nvSpPr>
        <p:spPr bwMode="auto">
          <a:xfrm>
            <a:off x="4387850" y="4640263"/>
            <a:ext cx="2514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49" name="Line 85"/>
          <p:cNvSpPr>
            <a:spLocks noChangeShapeType="1"/>
          </p:cNvSpPr>
          <p:nvPr/>
        </p:nvSpPr>
        <p:spPr bwMode="auto">
          <a:xfrm>
            <a:off x="4464050" y="5935663"/>
            <a:ext cx="2514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50" name="Line 86"/>
          <p:cNvSpPr>
            <a:spLocks noChangeShapeType="1"/>
          </p:cNvSpPr>
          <p:nvPr/>
        </p:nvSpPr>
        <p:spPr bwMode="auto">
          <a:xfrm>
            <a:off x="4616450" y="3954463"/>
            <a:ext cx="1524000" cy="2514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51" name="Rectangle 87"/>
          <p:cNvSpPr>
            <a:spLocks noChangeArrowheads="1"/>
          </p:cNvSpPr>
          <p:nvPr/>
        </p:nvSpPr>
        <p:spPr bwMode="auto">
          <a:xfrm>
            <a:off x="4159250" y="4411663"/>
            <a:ext cx="2971800" cy="17526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ffectLst/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CFFFF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52" name="Line 88"/>
          <p:cNvSpPr>
            <a:spLocks noChangeShapeType="1"/>
          </p:cNvSpPr>
          <p:nvPr/>
        </p:nvSpPr>
        <p:spPr bwMode="auto">
          <a:xfrm flipH="1">
            <a:off x="7359650" y="5173663"/>
            <a:ext cx="3810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53" name="Text Box 89"/>
          <p:cNvSpPr txBox="1">
            <a:spLocks noChangeArrowheads="1"/>
          </p:cNvSpPr>
          <p:nvPr/>
        </p:nvSpPr>
        <p:spPr bwMode="auto">
          <a:xfrm>
            <a:off x="7877175" y="5035550"/>
            <a:ext cx="1266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/>
              <a:t>Schermatura</a:t>
            </a:r>
          </a:p>
        </p:txBody>
      </p:sp>
      <p:sp>
        <p:nvSpPr>
          <p:cNvPr id="62554" name="Line 90"/>
          <p:cNvSpPr>
            <a:spLocks noChangeShapeType="1"/>
          </p:cNvSpPr>
          <p:nvPr/>
        </p:nvSpPr>
        <p:spPr bwMode="auto">
          <a:xfrm flipH="1">
            <a:off x="6750050" y="4106863"/>
            <a:ext cx="838200" cy="457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62555" name="Line 91"/>
          <p:cNvSpPr>
            <a:spLocks noChangeShapeType="1"/>
          </p:cNvSpPr>
          <p:nvPr/>
        </p:nvSpPr>
        <p:spPr bwMode="auto">
          <a:xfrm flipH="1">
            <a:off x="6597650" y="4335463"/>
            <a:ext cx="99060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56" name="Text Box 92"/>
          <p:cNvSpPr txBox="1">
            <a:spLocks noChangeArrowheads="1"/>
          </p:cNvSpPr>
          <p:nvPr/>
        </p:nvSpPr>
        <p:spPr bwMode="auto">
          <a:xfrm>
            <a:off x="7572375" y="4121150"/>
            <a:ext cx="14954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/>
              <a:t>Elettrodi ad HV</a:t>
            </a:r>
          </a:p>
        </p:txBody>
      </p:sp>
      <p:sp>
        <p:nvSpPr>
          <p:cNvPr id="62557" name="Line 93"/>
          <p:cNvSpPr>
            <a:spLocks noChangeShapeType="1"/>
          </p:cNvSpPr>
          <p:nvPr/>
        </p:nvSpPr>
        <p:spPr bwMode="auto">
          <a:xfrm flipV="1">
            <a:off x="3962400" y="5715000"/>
            <a:ext cx="6096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62558" name="Text Box 94"/>
          <p:cNvSpPr txBox="1">
            <a:spLocks noChangeArrowheads="1"/>
          </p:cNvSpPr>
          <p:nvPr/>
        </p:nvSpPr>
        <p:spPr bwMode="auto">
          <a:xfrm>
            <a:off x="2895600" y="5867400"/>
            <a:ext cx="1033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/>
              <a:t>Tubi al Ne</a:t>
            </a:r>
          </a:p>
        </p:txBody>
      </p:sp>
      <p:sp>
        <p:nvSpPr>
          <p:cNvPr id="62559" name="Text Box 95"/>
          <p:cNvSpPr txBox="1">
            <a:spLocks noChangeArrowheads="1"/>
          </p:cNvSpPr>
          <p:nvPr/>
        </p:nvSpPr>
        <p:spPr bwMode="auto">
          <a:xfrm>
            <a:off x="4752975" y="3733800"/>
            <a:ext cx="287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ym typeface="Symbol" pitchFamily="18" charset="2"/>
              </a:rPr>
              <a:t></a:t>
            </a:r>
            <a:endParaRPr lang="en-GB"/>
          </a:p>
        </p:txBody>
      </p:sp>
      <p:sp>
        <p:nvSpPr>
          <p:cNvPr id="62560" name="Text Box 96"/>
          <p:cNvSpPr txBox="1">
            <a:spLocks noChangeArrowheads="1"/>
          </p:cNvSpPr>
          <p:nvPr/>
        </p:nvSpPr>
        <p:spPr bwMode="auto">
          <a:xfrm>
            <a:off x="533400" y="5791200"/>
            <a:ext cx="1981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Elettronica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 u="sng">
                <a:solidFill>
                  <a:srgbClr val="FF0000"/>
                </a:solidFill>
              </a:rPr>
              <a:t>molto</a:t>
            </a:r>
            <a:r>
              <a:rPr lang="en-GB">
                <a:solidFill>
                  <a:srgbClr val="FF0000"/>
                </a:solidFill>
              </a:rPr>
              <a:t> </a:t>
            </a:r>
            <a:r>
              <a:rPr lang="en-GB">
                <a:solidFill>
                  <a:schemeClr val="accent2"/>
                </a:solidFill>
              </a:rPr>
              <a:t>sofisticata</a:t>
            </a:r>
            <a:endParaRPr lang="en-GB"/>
          </a:p>
        </p:txBody>
      </p:sp>
    </p:spTree>
  </p:cSld>
  <p:clrMapOvr>
    <a:masterClrMapping/>
  </p:clrMapOvr>
  <p:transition/>
</p:sld>
</file>

<file path=ppt/slides/slide1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AEF98-B129-47A6-881A-A9ED58065B64}" type="slidenum">
              <a:rPr lang="en-US"/>
              <a:pPr/>
              <a:t>165</a:t>
            </a:fld>
            <a:endParaRPr lang="en-US"/>
          </a:p>
        </p:txBody>
      </p:sp>
      <p:sp>
        <p:nvSpPr>
          <p:cNvPr id="145410" name="Text Box 2050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5411" name="Line 2051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5412" name="Text Box 2052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45413" name="Text Box 2053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camere a Flash</a:t>
            </a:r>
          </a:p>
        </p:txBody>
      </p:sp>
      <p:pic>
        <p:nvPicPr>
          <p:cNvPr id="145414" name="Picture 2054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45415" name="Line 2055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45509" name="Picture 2149" descr="Nuet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1295400"/>
            <a:ext cx="1219200" cy="4448175"/>
          </a:xfrm>
          <a:prstGeom prst="rect">
            <a:avLst/>
          </a:prstGeom>
          <a:noFill/>
        </p:spPr>
      </p:pic>
      <p:pic>
        <p:nvPicPr>
          <p:cNvPr id="145510" name="Picture 2150" descr="m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295400"/>
            <a:ext cx="1266825" cy="4467225"/>
          </a:xfrm>
          <a:prstGeom prst="rect">
            <a:avLst/>
          </a:prstGeom>
          <a:noFill/>
        </p:spPr>
      </p:pic>
      <p:sp>
        <p:nvSpPr>
          <p:cNvPr id="145513" name="Text Box 2153"/>
          <p:cNvSpPr txBox="1">
            <a:spLocks noChangeArrowheads="1"/>
          </p:cNvSpPr>
          <p:nvPr/>
        </p:nvSpPr>
        <p:spPr bwMode="auto">
          <a:xfrm>
            <a:off x="2667000" y="2438400"/>
            <a:ext cx="2971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Gran numero di tubi, disposti perpendicolarmente</a:t>
            </a:r>
          </a:p>
        </p:txBody>
      </p:sp>
      <p:sp>
        <p:nvSpPr>
          <p:cNvPr id="145514" name="Text Box 2154"/>
          <p:cNvSpPr txBox="1">
            <a:spLocks noChangeArrowheads="1"/>
          </p:cNvSpPr>
          <p:nvPr/>
        </p:nvSpPr>
        <p:spPr bwMode="auto">
          <a:xfrm>
            <a:off x="304800" y="3657600"/>
            <a:ext cx="5380038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Prime </a:t>
            </a:r>
            <a:r>
              <a:rPr lang="en-GB" sz="1600" u="sng">
                <a:solidFill>
                  <a:srgbClr val="FF0000"/>
                </a:solidFill>
              </a:rPr>
              <a:t>fotografie </a:t>
            </a:r>
            <a:r>
              <a:rPr lang="en-GB" sz="1600">
                <a:solidFill>
                  <a:srgbClr val="FF0000"/>
                </a:solidFill>
              </a:rPr>
              <a:t>di </a:t>
            </a:r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 cosmici o sciami elettromagnetici</a:t>
            </a:r>
            <a:endParaRPr lang="en-GB" sz="1600"/>
          </a:p>
        </p:txBody>
      </p:sp>
      <p:pic>
        <p:nvPicPr>
          <p:cNvPr id="145516" name="Picture 2156" descr="ivt0083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2438400"/>
            <a:ext cx="990600" cy="990600"/>
          </a:xfrm>
          <a:prstGeom prst="rect">
            <a:avLst/>
          </a:prstGeom>
          <a:noFill/>
        </p:spPr>
      </p:pic>
      <p:sp>
        <p:nvSpPr>
          <p:cNvPr id="145517" name="Text Box 2157"/>
          <p:cNvSpPr txBox="1">
            <a:spLocks noChangeArrowheads="1"/>
          </p:cNvSpPr>
          <p:nvPr/>
        </p:nvSpPr>
        <p:spPr bwMode="auto">
          <a:xfrm>
            <a:off x="228600" y="1295400"/>
            <a:ext cx="55626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A causa della presenza del campo elettrico applicato nella regione fra le armature, sincronizzato con il passagio di una particella ionizzante, si origina una scarica, accompagnata da emissione luminosa: gli elettroni prodotti nella valanga </a:t>
            </a:r>
            <a:r>
              <a:rPr lang="en-GB">
                <a:solidFill>
                  <a:srgbClr val="FF0000"/>
                </a:solidFill>
              </a:rPr>
              <a:t>“accendono il neon”</a:t>
            </a:r>
          </a:p>
        </p:txBody>
      </p:sp>
      <p:pic>
        <p:nvPicPr>
          <p:cNvPr id="145519" name="Picture 2159" descr="streamer in spark chamber"/>
          <p:cNvPicPr>
            <a:picLocks noChangeAspect="1" noChangeArrowheads="1"/>
          </p:cNvPicPr>
          <p:nvPr/>
        </p:nvPicPr>
        <p:blipFill>
          <a:blip r:embed="rId6" cstate="print"/>
          <a:srcRect l="10632" r="7594" b="18729"/>
          <a:stretch>
            <a:fillRect/>
          </a:stretch>
        </p:blipFill>
        <p:spPr bwMode="auto">
          <a:xfrm>
            <a:off x="838200" y="4056063"/>
            <a:ext cx="3863975" cy="2801937"/>
          </a:xfrm>
          <a:prstGeom prst="rect">
            <a:avLst/>
          </a:prstGeom>
          <a:noFill/>
        </p:spPr>
      </p:pic>
      <p:sp>
        <p:nvSpPr>
          <p:cNvPr id="145521" name="Text Box 2161"/>
          <p:cNvSpPr txBox="1">
            <a:spLocks noChangeArrowheads="1"/>
          </p:cNvSpPr>
          <p:nvPr/>
        </p:nvSpPr>
        <p:spPr bwMode="auto">
          <a:xfrm>
            <a:off x="6248400" y="5943600"/>
            <a:ext cx="985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 cosmico</a:t>
            </a:r>
            <a:endParaRPr lang="en-GB"/>
          </a:p>
        </p:txBody>
      </p:sp>
      <p:sp>
        <p:nvSpPr>
          <p:cNvPr id="145522" name="Text Box 2162"/>
          <p:cNvSpPr txBox="1">
            <a:spLocks noChangeArrowheads="1"/>
          </p:cNvSpPr>
          <p:nvPr/>
        </p:nvSpPr>
        <p:spPr bwMode="auto">
          <a:xfrm>
            <a:off x="2590800" y="3276600"/>
            <a:ext cx="2703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/>
              <a:t>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ricostruzione 3D della traccia</a:t>
            </a:r>
            <a:endParaRPr lang="en-GB"/>
          </a:p>
        </p:txBody>
      </p:sp>
      <p:sp>
        <p:nvSpPr>
          <p:cNvPr id="145523" name="AutoShape 2163"/>
          <p:cNvSpPr>
            <a:spLocks noChangeArrowheads="1"/>
          </p:cNvSpPr>
          <p:nvPr/>
        </p:nvSpPr>
        <p:spPr bwMode="auto">
          <a:xfrm>
            <a:off x="3810000" y="27432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45524" name="Text Box 2164"/>
          <p:cNvSpPr txBox="1">
            <a:spLocks noChangeArrowheads="1"/>
          </p:cNvSpPr>
          <p:nvPr/>
        </p:nvSpPr>
        <p:spPr bwMode="auto">
          <a:xfrm>
            <a:off x="7772400" y="5943600"/>
            <a:ext cx="730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  <a:sym typeface="Symbol" pitchFamily="18" charset="2"/>
              </a:rPr>
              <a:t>e</a:t>
            </a:r>
            <a:r>
              <a:rPr lang="en-GB" baseline="30000">
                <a:solidFill>
                  <a:schemeClr val="accent2"/>
                </a:solidFill>
                <a:sym typeface="Symbol" pitchFamily="18" charset="2"/>
              </a:rPr>
              <a:t>+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e</a:t>
            </a:r>
            <a:r>
              <a:rPr lang="en-GB" baseline="30000">
                <a:solidFill>
                  <a:schemeClr val="accent2"/>
                </a:solidFill>
                <a:sym typeface="Symbol" pitchFamily="18" charset="2"/>
              </a:rPr>
              <a:t>-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45525" name="AutoShape 2165"/>
          <p:cNvSpPr>
            <a:spLocks noChangeArrowheads="1"/>
          </p:cNvSpPr>
          <p:nvPr/>
        </p:nvSpPr>
        <p:spPr bwMode="auto">
          <a:xfrm>
            <a:off x="5791200" y="3581400"/>
            <a:ext cx="609600" cy="457200"/>
          </a:xfrm>
          <a:prstGeom prst="rightArrow">
            <a:avLst>
              <a:gd name="adj1" fmla="val 50000"/>
              <a:gd name="adj2" fmla="val 33333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0770E-E86C-414A-B12D-2006394CD795}" type="slidenum">
              <a:rPr lang="en-US"/>
              <a:pPr/>
              <a:t>166</a:t>
            </a:fld>
            <a:endParaRPr lang="en-US"/>
          </a:p>
        </p:txBody>
      </p:sp>
      <p:pic>
        <p:nvPicPr>
          <p:cNvPr id="50190" name="Picture 14" descr="pesto schematic2"/>
          <p:cNvPicPr>
            <a:picLocks noChangeAspect="1" noChangeArrowheads="1"/>
          </p:cNvPicPr>
          <p:nvPr/>
        </p:nvPicPr>
        <p:blipFill>
          <a:blip r:embed="rId2" cstate="print"/>
          <a:srcRect l="5855" t="24155" r="1952" b="18115"/>
          <a:stretch>
            <a:fillRect/>
          </a:stretch>
        </p:blipFill>
        <p:spPr bwMode="auto">
          <a:xfrm>
            <a:off x="914400" y="1676400"/>
            <a:ext cx="6675438" cy="270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8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80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50182" name="Picture 6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84" name="Text Box 8"/>
          <p:cNvSpPr txBox="1">
            <a:spLocks noChangeArrowheads="1"/>
          </p:cNvSpPr>
          <p:nvPr/>
        </p:nvSpPr>
        <p:spPr bwMode="auto">
          <a:xfrm>
            <a:off x="457200" y="1524000"/>
            <a:ext cx="845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Le prime camere in cui uno degli elettrodi e’ costituito non di metallo, </a:t>
            </a:r>
            <a:r>
              <a:rPr lang="en-GB" u="sng">
                <a:solidFill>
                  <a:srgbClr val="FF0000"/>
                </a:solidFill>
              </a:rPr>
              <a:t>ma da materiale resistivo</a:t>
            </a:r>
            <a:r>
              <a:rPr lang="en-GB" u="sng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3810000" y="4953000"/>
            <a:ext cx="2743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Campo elettrico 2 x 10</a:t>
            </a:r>
            <a:r>
              <a:rPr lang="en-GB" baseline="30000">
                <a:solidFill>
                  <a:schemeClr val="accent2"/>
                </a:solidFill>
              </a:rPr>
              <a:t> 4</a:t>
            </a:r>
            <a:r>
              <a:rPr lang="en-GB">
                <a:solidFill>
                  <a:schemeClr val="accent2"/>
                </a:solidFill>
              </a:rPr>
              <a:t> V/cm</a:t>
            </a: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3733800" y="4419600"/>
            <a:ext cx="54102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Elettrodi: catodo di vetro con pellicola di rame di 3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>
                <a:solidFill>
                  <a:schemeClr val="accent2"/>
                </a:solidFill>
              </a:rPr>
              <a:t>m</a:t>
            </a:r>
          </a:p>
          <a:p>
            <a:r>
              <a:rPr lang="en-GB">
                <a:solidFill>
                  <a:schemeClr val="accent2"/>
                </a:solidFill>
              </a:rPr>
              <a:t>	anodo di </a:t>
            </a:r>
            <a:r>
              <a:rPr lang="en-GB">
                <a:solidFill>
                  <a:srgbClr val="FF0000"/>
                </a:solidFill>
              </a:rPr>
              <a:t>vetro semiconduttore</a:t>
            </a: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</a:t>
            </a:r>
            <a:r>
              <a:rPr lang="en-GB">
                <a:solidFill>
                  <a:schemeClr val="accent2"/>
                </a:solidFill>
              </a:rPr>
              <a:t> = 10 </a:t>
            </a:r>
            <a:r>
              <a:rPr lang="en-GB" baseline="30000">
                <a:solidFill>
                  <a:schemeClr val="accent2"/>
                </a:solidFill>
              </a:rPr>
              <a:t>9</a:t>
            </a:r>
            <a:r>
              <a:rPr lang="en-GB">
                <a:solidFill>
                  <a:schemeClr val="accent2"/>
                </a:solidFill>
              </a:rPr>
              <a:t> - 10 </a:t>
            </a:r>
            <a:r>
              <a:rPr lang="en-GB" baseline="30000">
                <a:solidFill>
                  <a:schemeClr val="accent2"/>
                </a:solidFill>
              </a:rPr>
              <a:t>10</a:t>
            </a:r>
            <a:r>
              <a:rPr lang="en-GB">
                <a:solidFill>
                  <a:schemeClr val="accent2"/>
                </a:solidFill>
              </a:rPr>
              <a:t>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</a:t>
            </a:r>
            <a:r>
              <a:rPr lang="en-GB">
                <a:solidFill>
                  <a:schemeClr val="accent2"/>
                </a:solidFill>
              </a:rPr>
              <a:t> cm</a:t>
            </a:r>
            <a:endParaRPr lang="en-GB"/>
          </a:p>
        </p:txBody>
      </p:sp>
      <p:sp>
        <p:nvSpPr>
          <p:cNvPr id="50187" name="Text Box 11"/>
          <p:cNvSpPr txBox="1">
            <a:spLocks noChangeArrowheads="1"/>
          </p:cNvSpPr>
          <p:nvPr/>
        </p:nvSpPr>
        <p:spPr bwMode="auto">
          <a:xfrm>
            <a:off x="3352800" y="5715000"/>
            <a:ext cx="4800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Miscela di gas a 10 Atm:</a:t>
            </a:r>
          </a:p>
          <a:p>
            <a:r>
              <a:rPr lang="en-GB">
                <a:solidFill>
                  <a:schemeClr val="accent2"/>
                </a:solidFill>
              </a:rPr>
              <a:t> Argon-Neon, piu’ gas di quenching (isobutano, etilene,</a:t>
            </a:r>
          </a:p>
          <a:p>
            <a:r>
              <a:rPr lang="en-GB">
                <a:solidFill>
                  <a:schemeClr val="accent2"/>
                </a:solidFill>
              </a:rPr>
              <a:t>butadiene, idrogeno, etere dietilico).</a:t>
            </a:r>
          </a:p>
        </p:txBody>
      </p:sp>
      <p:sp>
        <p:nvSpPr>
          <p:cNvPr id="50189" name="Text Box 13"/>
          <p:cNvSpPr txBox="1">
            <a:spLocks noChangeArrowheads="1"/>
          </p:cNvSpPr>
          <p:nvPr/>
        </p:nvSpPr>
        <p:spPr bwMode="auto">
          <a:xfrm>
            <a:off x="457200" y="5715000"/>
            <a:ext cx="26400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Risoluzione temporale ~ 50 ps</a:t>
            </a:r>
            <a:endParaRPr lang="en-GB"/>
          </a:p>
        </p:txBody>
      </p:sp>
      <p:sp>
        <p:nvSpPr>
          <p:cNvPr id="50191" name="Text Box 15"/>
          <p:cNvSpPr txBox="1">
            <a:spLocks noChangeArrowheads="1"/>
          </p:cNvSpPr>
          <p:nvPr/>
        </p:nvSpPr>
        <p:spPr bwMode="auto">
          <a:xfrm>
            <a:off x="1143000" y="1219200"/>
            <a:ext cx="68056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Sviluppate da Yu. Pestov attorno al 1970, ed </a:t>
            </a:r>
            <a:r>
              <a:rPr lang="en-GB" sz="1600" u="sng">
                <a:solidFill>
                  <a:srgbClr val="FF0000"/>
                </a:solidFill>
              </a:rPr>
              <a:t>ancora usate attualmente</a:t>
            </a:r>
            <a:endParaRPr lang="en-GB"/>
          </a:p>
        </p:txBody>
      </p:sp>
      <p:sp>
        <p:nvSpPr>
          <p:cNvPr id="50192" name="Text Box 16"/>
          <p:cNvSpPr txBox="1">
            <a:spLocks noChangeArrowheads="1"/>
          </p:cNvSpPr>
          <p:nvPr/>
        </p:nvSpPr>
        <p:spPr bwMode="auto">
          <a:xfrm>
            <a:off x="304800" y="4495800"/>
            <a:ext cx="2971800" cy="558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/>
              <a:t> </a:t>
            </a:r>
            <a:r>
              <a:rPr lang="en-GB" sz="1600">
                <a:solidFill>
                  <a:srgbClr val="FF0000"/>
                </a:solidFill>
              </a:rPr>
              <a:t>Gap tra 100 </a:t>
            </a:r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</a:t>
            </a:r>
            <a:r>
              <a:rPr lang="en-GB" sz="1600">
                <a:solidFill>
                  <a:srgbClr val="FF0000"/>
                </a:solidFill>
              </a:rPr>
              <a:t>m ed 1 mm,</a:t>
            </a:r>
            <a:r>
              <a:rPr lang="en-GB">
                <a:solidFill>
                  <a:schemeClr val="accent2"/>
                </a:solidFill>
              </a:rPr>
              <a:t> con una precisione di 1-5%</a:t>
            </a:r>
          </a:p>
        </p:txBody>
      </p:sp>
      <p:sp>
        <p:nvSpPr>
          <p:cNvPr id="50193" name="Line 17"/>
          <p:cNvSpPr>
            <a:spLocks noChangeShapeType="1"/>
          </p:cNvSpPr>
          <p:nvPr/>
        </p:nvSpPr>
        <p:spPr bwMode="auto">
          <a:xfrm flipH="1" flipV="1">
            <a:off x="5181600" y="3276600"/>
            <a:ext cx="533400" cy="1143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94" name="Line 18"/>
          <p:cNvSpPr>
            <a:spLocks noChangeShapeType="1"/>
          </p:cNvSpPr>
          <p:nvPr/>
        </p:nvSpPr>
        <p:spPr bwMode="auto">
          <a:xfrm flipH="1" flipV="1">
            <a:off x="4648200" y="3048000"/>
            <a:ext cx="1066800" cy="1371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95" name="Line 19"/>
          <p:cNvSpPr>
            <a:spLocks noChangeShapeType="1"/>
          </p:cNvSpPr>
          <p:nvPr/>
        </p:nvSpPr>
        <p:spPr bwMode="auto">
          <a:xfrm flipV="1">
            <a:off x="1676400" y="3200400"/>
            <a:ext cx="1066800" cy="1219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0196" name="AutoShape 20"/>
          <p:cNvSpPr>
            <a:spLocks noChangeArrowheads="1"/>
          </p:cNvSpPr>
          <p:nvPr/>
        </p:nvSpPr>
        <p:spPr bwMode="auto">
          <a:xfrm>
            <a:off x="1524000" y="51054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50197" name="AutoShape 21"/>
          <p:cNvSpPr>
            <a:spLocks noChangeArrowheads="1"/>
          </p:cNvSpPr>
          <p:nvPr/>
        </p:nvSpPr>
        <p:spPr bwMode="auto">
          <a:xfrm rot="1183426">
            <a:off x="1981200" y="5334000"/>
            <a:ext cx="1752600" cy="304800"/>
          </a:xfrm>
          <a:prstGeom prst="rightArrow">
            <a:avLst>
              <a:gd name="adj1" fmla="val 50000"/>
              <a:gd name="adj2" fmla="val 1437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6AF33-1B55-45E8-AF8B-1D6FAE5A724B}" type="slidenum">
              <a:rPr lang="en-US"/>
              <a:pPr/>
              <a:t>167</a:t>
            </a:fld>
            <a:endParaRPr lang="en-US"/>
          </a:p>
        </p:txBody>
      </p:sp>
      <p:sp>
        <p:nvSpPr>
          <p:cNvPr id="150530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0531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0532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0533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0534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0535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50544" name="Picture 16" descr="spacer_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581400"/>
            <a:ext cx="3505200" cy="2652713"/>
          </a:xfrm>
          <a:prstGeom prst="rect">
            <a:avLst/>
          </a:prstGeom>
          <a:noFill/>
        </p:spPr>
      </p:pic>
      <p:sp>
        <p:nvSpPr>
          <p:cNvPr id="150545" name="Text Box 17"/>
          <p:cNvSpPr txBox="1">
            <a:spLocks noChangeArrowheads="1"/>
          </p:cNvSpPr>
          <p:nvPr/>
        </p:nvSpPr>
        <p:spPr bwMode="auto">
          <a:xfrm>
            <a:off x="4800600" y="3124200"/>
            <a:ext cx="419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Foto di uno spaziatore in un catodo di Al</a:t>
            </a:r>
          </a:p>
        </p:txBody>
      </p:sp>
      <p:sp>
        <p:nvSpPr>
          <p:cNvPr id="150546" name="Text Box 18"/>
          <p:cNvSpPr txBox="1">
            <a:spLocks noChangeArrowheads="1"/>
          </p:cNvSpPr>
          <p:nvPr/>
        </p:nvSpPr>
        <p:spPr bwMode="auto">
          <a:xfrm>
            <a:off x="4267200" y="1905000"/>
            <a:ext cx="4648200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Poiche’ il parallelismo e’ critico:</a:t>
            </a:r>
          </a:p>
          <a:p>
            <a:r>
              <a:rPr lang="en-GB">
                <a:solidFill>
                  <a:schemeClr val="accent2"/>
                </a:solidFill>
              </a:rPr>
              <a:t>Studio degli spaziatori </a:t>
            </a:r>
            <a:r>
              <a:rPr lang="en-GB">
                <a:solidFill>
                  <a:srgbClr val="FF0000"/>
                </a:solidFill>
              </a:rPr>
              <a:t>molto accurato:</a:t>
            </a:r>
            <a:r>
              <a:rPr lang="en-GB">
                <a:solidFill>
                  <a:schemeClr val="accent2"/>
                </a:solidFill>
              </a:rPr>
              <a:t> possono perturbare il campo elettrico in maniera sostanziale</a:t>
            </a:r>
            <a:endParaRPr lang="en-GB"/>
          </a:p>
        </p:txBody>
      </p:sp>
      <p:pic>
        <p:nvPicPr>
          <p:cNvPr id="150548" name="Picture 20" descr="Specce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219200"/>
            <a:ext cx="4194175" cy="5410200"/>
          </a:xfrm>
          <a:prstGeom prst="rect">
            <a:avLst/>
          </a:prstGeom>
          <a:noFill/>
        </p:spPr>
      </p:pic>
      <p:sp>
        <p:nvSpPr>
          <p:cNvPr id="150549" name="Text Box 21"/>
          <p:cNvSpPr txBox="1">
            <a:spLocks noChangeArrowheads="1"/>
          </p:cNvSpPr>
          <p:nvPr/>
        </p:nvSpPr>
        <p:spPr bwMode="auto">
          <a:xfrm>
            <a:off x="4419600" y="1295400"/>
            <a:ext cx="4311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Rivelatori “meccanicamente” </a:t>
            </a:r>
            <a:r>
              <a:rPr lang="en-GB" u="sng">
                <a:solidFill>
                  <a:srgbClr val="FF0000"/>
                </a:solidFill>
              </a:rPr>
              <a:t>estremamente critici</a:t>
            </a:r>
          </a:p>
        </p:txBody>
      </p:sp>
    </p:spTree>
  </p:cSld>
  <p:clrMapOvr>
    <a:masterClrMapping/>
  </p:clrMapOvr>
  <p:transition/>
</p:sld>
</file>

<file path=ppt/slides/slide1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CC4C59-E3E8-4899-A7F9-4811F261A236}" type="slidenum">
              <a:rPr lang="en-US"/>
              <a:pPr/>
              <a:t>168</a:t>
            </a:fld>
            <a:endParaRPr lang="en-US"/>
          </a:p>
        </p:txBody>
      </p:sp>
      <p:sp>
        <p:nvSpPr>
          <p:cNvPr id="156674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6675" name="Line 1027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6676" name="Text Box 1028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6677" name="Text Box 1029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6678" name="Picture 1030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6679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6680" name="Text Box 1032"/>
          <p:cNvSpPr txBox="1">
            <a:spLocks noChangeArrowheads="1"/>
          </p:cNvSpPr>
          <p:nvPr/>
        </p:nvSpPr>
        <p:spPr bwMode="auto">
          <a:xfrm>
            <a:off x="304800" y="1371600"/>
            <a:ext cx="4191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Trattamento delle superfici degli elettrodi: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pulizia con ossido di cerio ed acqua filtrata e deionizzata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uso di effetti di interferenza sulle superfici per individuare imperfezioni</a:t>
            </a:r>
          </a:p>
        </p:txBody>
      </p:sp>
      <p:sp>
        <p:nvSpPr>
          <p:cNvPr id="156686" name="Text Box 1038"/>
          <p:cNvSpPr txBox="1">
            <a:spLocks noChangeArrowheads="1"/>
          </p:cNvSpPr>
          <p:nvPr/>
        </p:nvSpPr>
        <p:spPr bwMode="auto">
          <a:xfrm>
            <a:off x="4572000" y="1295400"/>
            <a:ext cx="41148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Condizionamento: 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per una settimana si aumenta gradualmente la tensione di lavoro mentre il rivelatore e’ esposto ad una sorgente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accumulazione di 10</a:t>
            </a:r>
            <a:r>
              <a:rPr lang="en-GB" baseline="30000">
                <a:solidFill>
                  <a:schemeClr val="accent2"/>
                </a:solidFill>
              </a:rPr>
              <a:t>6</a:t>
            </a:r>
            <a:r>
              <a:rPr lang="en-GB">
                <a:solidFill>
                  <a:schemeClr val="accent2"/>
                </a:solidFill>
              </a:rPr>
              <a:t> scintille per cm</a:t>
            </a:r>
            <a:r>
              <a:rPr lang="en-GB" baseline="30000">
                <a:solidFill>
                  <a:schemeClr val="accent2"/>
                </a:solidFill>
              </a:rPr>
              <a:t>2 </a:t>
            </a:r>
            <a:r>
              <a:rPr lang="en-GB">
                <a:solidFill>
                  <a:schemeClr val="accent2"/>
                </a:solidFill>
              </a:rPr>
              <a:t>per creare una pellicola di gas polimerizzato sugli elettrodi</a:t>
            </a:r>
          </a:p>
        </p:txBody>
      </p:sp>
      <p:pic>
        <p:nvPicPr>
          <p:cNvPr id="156687" name="Picture 1039" descr="spac2_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3225" y="2879725"/>
            <a:ext cx="3213100" cy="3213100"/>
          </a:xfrm>
          <a:prstGeom prst="rect">
            <a:avLst/>
          </a:prstGeom>
          <a:noFill/>
        </p:spPr>
      </p:pic>
      <p:sp>
        <p:nvSpPr>
          <p:cNvPr id="156688" name="Text Box 1040"/>
          <p:cNvSpPr txBox="1">
            <a:spLocks noChangeArrowheads="1"/>
          </p:cNvSpPr>
          <p:nvPr/>
        </p:nvSpPr>
        <p:spPr bwMode="auto">
          <a:xfrm>
            <a:off x="3028950" y="6219825"/>
            <a:ext cx="3127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Veduta “d’artista” di uno spaziatore</a:t>
            </a:r>
          </a:p>
        </p:txBody>
      </p:sp>
      <p:pic>
        <p:nvPicPr>
          <p:cNvPr id="156689" name="Picture 1041" descr="ip00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7988" y="3860800"/>
            <a:ext cx="1309687" cy="1828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23745-09C5-48E5-AED3-22EAD7D3DC20}" type="slidenum">
              <a:rPr lang="en-US"/>
              <a:pPr/>
              <a:t>169</a:t>
            </a:fld>
            <a:endParaRPr lang="en-US"/>
          </a:p>
        </p:txBody>
      </p:sp>
      <p:sp>
        <p:nvSpPr>
          <p:cNvPr id="149507" name="Text Box 1027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49508" name="Line 1028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49509" name="Text Box 1029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49510" name="Text Box 1030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49511" name="Picture 1031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49512" name="Line 1032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49519" name="Picture 1039" descr="img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05000"/>
            <a:ext cx="3505200" cy="1577975"/>
          </a:xfrm>
          <a:prstGeom prst="rect">
            <a:avLst/>
          </a:prstGeom>
          <a:noFill/>
        </p:spPr>
      </p:pic>
      <p:pic>
        <p:nvPicPr>
          <p:cNvPr id="149520" name="Picture 1040" descr="img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581400"/>
            <a:ext cx="5038725" cy="2952750"/>
          </a:xfrm>
          <a:prstGeom prst="rect">
            <a:avLst/>
          </a:prstGeom>
          <a:noFill/>
        </p:spPr>
      </p:pic>
      <p:sp>
        <p:nvSpPr>
          <p:cNvPr id="149522" name="Text Box 1042"/>
          <p:cNvSpPr txBox="1">
            <a:spLocks noChangeArrowheads="1"/>
          </p:cNvSpPr>
          <p:nvPr/>
        </p:nvSpPr>
        <p:spPr bwMode="auto">
          <a:xfrm>
            <a:off x="4495800" y="1219200"/>
            <a:ext cx="40544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La scarica rimane (piu’ o meno) </a:t>
            </a:r>
            <a:r>
              <a:rPr lang="en-GB">
                <a:solidFill>
                  <a:srgbClr val="FF0000"/>
                </a:solidFill>
              </a:rPr>
              <a:t>localizzata </a:t>
            </a:r>
            <a:r>
              <a:rPr lang="en-GB">
                <a:solidFill>
                  <a:schemeClr val="accent2"/>
                </a:solidFill>
              </a:rPr>
              <a:t>grazie agli </a:t>
            </a:r>
            <a:r>
              <a:rPr lang="en-GB">
                <a:solidFill>
                  <a:srgbClr val="FF0000"/>
                </a:solidFill>
              </a:rPr>
              <a:t>elettrodi resistivi</a:t>
            </a:r>
            <a:r>
              <a:rPr lang="en-GB">
                <a:solidFill>
                  <a:schemeClr val="accent2"/>
                </a:solidFill>
              </a:rPr>
              <a:t> e all’accurata </a:t>
            </a:r>
            <a:r>
              <a:rPr lang="en-GB">
                <a:solidFill>
                  <a:srgbClr val="FF0000"/>
                </a:solidFill>
              </a:rPr>
              <a:t>scelta del gas</a:t>
            </a:r>
          </a:p>
        </p:txBody>
      </p:sp>
      <p:pic>
        <p:nvPicPr>
          <p:cNvPr id="149523" name="Picture 1043" descr="Slide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447800"/>
            <a:ext cx="3136900" cy="3606800"/>
          </a:xfrm>
          <a:prstGeom prst="rect">
            <a:avLst/>
          </a:prstGeom>
          <a:noFill/>
        </p:spPr>
      </p:pic>
      <p:sp>
        <p:nvSpPr>
          <p:cNvPr id="149524" name="Text Box 1044"/>
          <p:cNvSpPr txBox="1">
            <a:spLocks noChangeArrowheads="1"/>
          </p:cNvSpPr>
          <p:nvPr/>
        </p:nvSpPr>
        <p:spPr bwMode="auto">
          <a:xfrm>
            <a:off x="365125" y="5195888"/>
            <a:ext cx="30638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Poiche’ il tempo di ricarica dell’elettrodo e’ “grande” solo una zona limitata di esso viene interessata dal processo di scarica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Statistics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ion-electron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pair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production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07504" y="1268760"/>
            <a:ext cx="889247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Primary</a:t>
            </a:r>
            <a:r>
              <a:rPr lang="it-IT" sz="2400" dirty="0" smtClean="0"/>
              <a:t> </a:t>
            </a:r>
            <a:r>
              <a:rPr lang="it-IT" sz="2400" dirty="0" err="1" smtClean="0"/>
              <a:t>ionization</a:t>
            </a:r>
            <a:r>
              <a:rPr lang="it-IT" sz="2400" dirty="0" smtClean="0"/>
              <a:t> </a:t>
            </a:r>
            <a:r>
              <a:rPr lang="it-IT" sz="2400" dirty="0" err="1" smtClean="0"/>
              <a:t>events</a:t>
            </a:r>
            <a:r>
              <a:rPr lang="it-IT" sz="2400" dirty="0" smtClean="0"/>
              <a:t> are </a:t>
            </a:r>
            <a:r>
              <a:rPr lang="it-IT" sz="2400" dirty="0" err="1" smtClean="0">
                <a:solidFill>
                  <a:srgbClr val="002060"/>
                </a:solidFill>
              </a:rPr>
              <a:t>independent</a:t>
            </a:r>
            <a:r>
              <a:rPr lang="it-IT" sz="2400" dirty="0" smtClean="0"/>
              <a:t> and </a:t>
            </a:r>
            <a:r>
              <a:rPr lang="it-IT" sz="2400" dirty="0" err="1" smtClean="0"/>
              <a:t>therefore</a:t>
            </a:r>
            <a:r>
              <a:rPr lang="it-IT" sz="2400" dirty="0" smtClean="0"/>
              <a:t> </a:t>
            </a:r>
            <a:r>
              <a:rPr lang="it-IT" sz="2400" dirty="0" err="1" smtClean="0"/>
              <a:t>follow</a:t>
            </a: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Poisson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statistics</a:t>
            </a:r>
            <a:r>
              <a:rPr lang="it-IT" sz="2400" dirty="0" smtClean="0"/>
              <a:t>.</a:t>
            </a:r>
            <a:endParaRPr lang="it-IT" sz="2000" dirty="0" smtClean="0"/>
          </a:p>
          <a:p>
            <a:r>
              <a:rPr lang="it-IT" sz="2000" dirty="0" smtClean="0"/>
              <a:t>- </a:t>
            </a:r>
            <a:r>
              <a:rPr lang="it-IT" sz="2000" dirty="0" err="1" smtClean="0"/>
              <a:t>Each</a:t>
            </a:r>
            <a:r>
              <a:rPr lang="it-IT" sz="2000" dirty="0" smtClean="0"/>
              <a:t> </a:t>
            </a:r>
            <a:r>
              <a:rPr lang="it-IT" sz="2000" dirty="0" err="1" smtClean="0"/>
              <a:t>time</a:t>
            </a:r>
            <a:r>
              <a:rPr lang="it-IT" sz="2000" dirty="0" smtClean="0"/>
              <a:t> </a:t>
            </a:r>
            <a:r>
              <a:rPr lang="it-IT" sz="2000" dirty="0" err="1" smtClean="0"/>
              <a:t>an</a:t>
            </a:r>
            <a:r>
              <a:rPr lang="it-IT" sz="2000" dirty="0" smtClean="0"/>
              <a:t> </a:t>
            </a:r>
            <a:r>
              <a:rPr lang="it-IT" sz="2000" dirty="0" err="1" smtClean="0"/>
              <a:t>impinging</a:t>
            </a:r>
            <a:r>
              <a:rPr lang="it-IT" sz="2000" dirty="0" smtClean="0"/>
              <a:t> </a:t>
            </a:r>
            <a:r>
              <a:rPr lang="it-IT" sz="2000" dirty="0" err="1" smtClean="0"/>
              <a:t>particle</a:t>
            </a:r>
            <a:r>
              <a:rPr lang="it-IT" sz="2000" dirty="0" smtClean="0"/>
              <a:t> </a:t>
            </a:r>
            <a:r>
              <a:rPr lang="it-IT" sz="2000" dirty="0" err="1" smtClean="0"/>
              <a:t>crosses</a:t>
            </a:r>
            <a:r>
              <a:rPr lang="it-IT" sz="2000" dirty="0" smtClean="0"/>
              <a:t> a </a:t>
            </a:r>
            <a:r>
              <a:rPr lang="it-IT" sz="2000" dirty="0" err="1" smtClean="0"/>
              <a:t>layer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gas, </a:t>
            </a:r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has</a:t>
            </a:r>
            <a:r>
              <a:rPr lang="it-IT" sz="2000" dirty="0" smtClean="0"/>
              <a:t> a </a:t>
            </a:r>
            <a:r>
              <a:rPr lang="it-IT" sz="2000" dirty="0" err="1" smtClean="0"/>
              <a:t>certain</a:t>
            </a:r>
            <a:r>
              <a:rPr lang="it-IT" sz="2000" dirty="0" smtClean="0"/>
              <a:t> </a:t>
            </a:r>
            <a:r>
              <a:rPr lang="it-IT" sz="2000" dirty="0" err="1" smtClean="0"/>
              <a:t>probability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produce a </a:t>
            </a:r>
            <a:r>
              <a:rPr lang="it-IT" sz="2000" dirty="0" err="1" smtClean="0"/>
              <a:t>certain</a:t>
            </a:r>
            <a:r>
              <a:rPr lang="it-IT" sz="2000" dirty="0" smtClean="0"/>
              <a:t> </a:t>
            </a:r>
            <a:r>
              <a:rPr lang="it-IT" sz="2000" dirty="0" err="1" smtClean="0"/>
              <a:t>number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</a:t>
            </a:r>
            <a:r>
              <a:rPr lang="it-IT" sz="2000" dirty="0" err="1" smtClean="0"/>
              <a:t>primary</a:t>
            </a:r>
            <a:r>
              <a:rPr lang="it-IT" sz="2000" dirty="0" smtClean="0"/>
              <a:t> </a:t>
            </a:r>
            <a:r>
              <a:rPr lang="it-IT" sz="2000" dirty="0" err="1" smtClean="0"/>
              <a:t>electrons</a:t>
            </a:r>
            <a:endParaRPr lang="it-IT" sz="2000" dirty="0" smtClean="0"/>
          </a:p>
          <a:p>
            <a:r>
              <a:rPr lang="it-IT" sz="2000" dirty="0" smtClean="0"/>
              <a:t>- </a:t>
            </a:r>
            <a:r>
              <a:rPr lang="it-IT" sz="2000" dirty="0" err="1" smtClean="0"/>
              <a:t>If</a:t>
            </a:r>
            <a:r>
              <a:rPr lang="it-IT" sz="2000" dirty="0" smtClean="0"/>
              <a:t> </a:t>
            </a:r>
            <a:r>
              <a:rPr lang="it-IT" sz="2000" i="1" dirty="0" err="1" smtClean="0"/>
              <a:t>n</a:t>
            </a:r>
            <a:r>
              <a:rPr lang="it-IT" sz="2000" i="1" baseline="-25000" dirty="0" err="1" smtClean="0"/>
              <a:t>P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the </a:t>
            </a:r>
            <a:r>
              <a:rPr lang="it-IT" sz="2000" dirty="0" err="1" smtClean="0"/>
              <a:t>average</a:t>
            </a:r>
            <a:r>
              <a:rPr lang="it-IT" sz="2000" dirty="0" smtClean="0"/>
              <a:t> </a:t>
            </a:r>
            <a:r>
              <a:rPr lang="it-IT" sz="2000" dirty="0" err="1" smtClean="0"/>
              <a:t>number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</a:t>
            </a:r>
            <a:r>
              <a:rPr lang="it-IT" sz="2000" dirty="0" err="1" smtClean="0"/>
              <a:t>primary</a:t>
            </a:r>
            <a:r>
              <a:rPr lang="it-IT" sz="2000" dirty="0" smtClean="0"/>
              <a:t> </a:t>
            </a:r>
            <a:r>
              <a:rPr lang="it-IT" sz="2000" dirty="0" err="1" smtClean="0"/>
              <a:t>electrons</a:t>
            </a:r>
            <a:r>
              <a:rPr lang="it-IT" sz="2000" dirty="0" smtClean="0"/>
              <a:t> (</a:t>
            </a:r>
            <a:r>
              <a:rPr lang="it-IT" sz="2000" dirty="0" err="1" smtClean="0"/>
              <a:t>ions</a:t>
            </a:r>
            <a:r>
              <a:rPr lang="it-IT" sz="2000" dirty="0" smtClean="0"/>
              <a:t>), the </a:t>
            </a:r>
            <a:r>
              <a:rPr lang="it-IT" sz="2000" dirty="0" err="1" smtClean="0"/>
              <a:t>probability</a:t>
            </a:r>
            <a:r>
              <a:rPr lang="it-IT" sz="2000" dirty="0" smtClean="0"/>
              <a:t> </a:t>
            </a:r>
            <a:r>
              <a:rPr lang="it-IT" sz="2000" i="1" dirty="0" smtClean="0"/>
              <a:t>P(k)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have</a:t>
            </a:r>
            <a:r>
              <a:rPr lang="it-IT" sz="2000" dirty="0" smtClean="0"/>
              <a:t> k </a:t>
            </a:r>
            <a:r>
              <a:rPr lang="it-IT" sz="2000" dirty="0" err="1" smtClean="0"/>
              <a:t>electrons</a:t>
            </a:r>
            <a:r>
              <a:rPr lang="it-IT" sz="2000" dirty="0" smtClean="0"/>
              <a:t> (</a:t>
            </a:r>
            <a:r>
              <a:rPr lang="it-IT" sz="2000" dirty="0" err="1" smtClean="0"/>
              <a:t>ions</a:t>
            </a:r>
            <a:r>
              <a:rPr lang="it-IT" sz="2000" dirty="0" smtClean="0"/>
              <a:t>) </a:t>
            </a:r>
            <a:r>
              <a:rPr lang="it-IT" sz="2000" dirty="0" err="1" smtClean="0"/>
              <a:t>is</a:t>
            </a:r>
            <a:r>
              <a:rPr lang="it-IT" sz="2000" dirty="0" smtClean="0"/>
              <a:t>:</a:t>
            </a:r>
          </a:p>
        </p:txBody>
      </p:sp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19137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1880" y="3132956"/>
            <a:ext cx="2105025" cy="800100"/>
          </a:xfrm>
          <a:prstGeom prst="rect">
            <a:avLst/>
          </a:prstGeom>
          <a:noFill/>
        </p:spPr>
      </p:pic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79513" y="3933056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Therefore</a:t>
            </a:r>
            <a:r>
              <a:rPr lang="it-IT" sz="2400" dirty="0" smtClean="0"/>
              <a:t> </a:t>
            </a:r>
            <a:r>
              <a:rPr lang="it-IT" sz="2400" dirty="0" err="1" smtClean="0"/>
              <a:t>there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always</a:t>
            </a:r>
            <a:r>
              <a:rPr lang="it-IT" sz="2400" dirty="0" smtClean="0"/>
              <a:t> a finite </a:t>
            </a:r>
            <a:r>
              <a:rPr lang="it-IT" sz="2400" dirty="0" err="1" smtClean="0"/>
              <a:t>probability</a:t>
            </a:r>
            <a:r>
              <a:rPr lang="it-IT" sz="2400" dirty="0" smtClean="0"/>
              <a:t> </a:t>
            </a:r>
            <a:r>
              <a:rPr lang="it-IT" sz="2400" dirty="0" err="1" smtClean="0"/>
              <a:t>to</a:t>
            </a:r>
            <a:r>
              <a:rPr lang="it-IT" sz="2400" dirty="0" smtClean="0"/>
              <a:t> produce no </a:t>
            </a:r>
            <a:r>
              <a:rPr lang="it-IT" sz="2400" dirty="0" err="1" smtClean="0"/>
              <a:t>electron-ion</a:t>
            </a:r>
            <a:r>
              <a:rPr lang="it-IT" sz="2400" dirty="0" smtClean="0"/>
              <a:t> </a:t>
            </a:r>
            <a:r>
              <a:rPr lang="it-IT" sz="2400" dirty="0" err="1" smtClean="0"/>
              <a:t>pairs</a:t>
            </a:r>
            <a:r>
              <a:rPr lang="it-IT" sz="2400" dirty="0" smtClean="0"/>
              <a:t>:</a:t>
            </a:r>
            <a:endParaRPr lang="it-IT" sz="2400" dirty="0"/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1914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4437112"/>
            <a:ext cx="1704975" cy="409575"/>
          </a:xfrm>
          <a:prstGeom prst="rect">
            <a:avLst/>
          </a:prstGeom>
          <a:noFill/>
        </p:spPr>
      </p:pic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51520" y="5085184"/>
            <a:ext cx="4319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it-IT" sz="2400" dirty="0" err="1" smtClean="0">
                <a:solidFill>
                  <a:srgbClr val="002060"/>
                </a:solidFill>
              </a:rPr>
              <a:t>What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happens</a:t>
            </a:r>
            <a:r>
              <a:rPr lang="it-IT" sz="2400" dirty="0" smtClean="0">
                <a:solidFill>
                  <a:srgbClr val="002060"/>
                </a:solidFill>
              </a:rPr>
              <a:t> in </a:t>
            </a:r>
            <a:r>
              <a:rPr lang="it-IT" sz="2400" dirty="0" err="1" smtClean="0">
                <a:solidFill>
                  <a:srgbClr val="002060"/>
                </a:solidFill>
              </a:rPr>
              <a:t>these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cases</a:t>
            </a:r>
            <a:r>
              <a:rPr lang="it-IT" sz="2400" dirty="0" smtClean="0">
                <a:solidFill>
                  <a:srgbClr val="002060"/>
                </a:solidFill>
              </a:rPr>
              <a:t>?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51520" y="5805264"/>
            <a:ext cx="8456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Note: </a:t>
            </a:r>
            <a:r>
              <a:rPr lang="it-IT" sz="2000" dirty="0" err="1" smtClean="0"/>
              <a:t>of</a:t>
            </a:r>
            <a:r>
              <a:rPr lang="it-IT" sz="2000" dirty="0" smtClean="0"/>
              <a:t> </a:t>
            </a:r>
            <a:r>
              <a:rPr lang="it-IT" sz="2000" dirty="0" err="1" smtClean="0"/>
              <a:t>course</a:t>
            </a:r>
            <a:r>
              <a:rPr lang="it-IT" sz="2000" dirty="0" smtClean="0"/>
              <a:t> </a:t>
            </a:r>
            <a:r>
              <a:rPr lang="it-IT" sz="2000" i="1" dirty="0" err="1" smtClean="0"/>
              <a:t>n</a:t>
            </a:r>
            <a:r>
              <a:rPr lang="it-IT" sz="2000" i="1" baseline="-25000" dirty="0" err="1" smtClean="0"/>
              <a:t>P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proportional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the gas </a:t>
            </a:r>
            <a:r>
              <a:rPr lang="it-IT" sz="2000" dirty="0" err="1" smtClean="0"/>
              <a:t>layer</a:t>
            </a:r>
            <a:r>
              <a:rPr lang="it-IT" sz="2000" dirty="0" smtClean="0"/>
              <a:t> </a:t>
            </a:r>
            <a:r>
              <a:rPr lang="it-IT" sz="2000" dirty="0" err="1" smtClean="0"/>
              <a:t>thickness</a:t>
            </a:r>
            <a:r>
              <a:rPr lang="it-IT" sz="2000" dirty="0" smtClean="0"/>
              <a:t> and the </a:t>
            </a:r>
            <a:r>
              <a:rPr lang="it-IT" sz="2000" dirty="0" err="1" smtClean="0"/>
              <a:t>energy</a:t>
            </a:r>
            <a:r>
              <a:rPr lang="it-IT" sz="2000" dirty="0" smtClean="0"/>
              <a:t> loss.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E03912-7919-467C-8C08-A2219C771C00}" type="slidenum">
              <a:rPr lang="en-US"/>
              <a:pPr/>
              <a:t>170</a:t>
            </a:fld>
            <a:endParaRPr lang="en-US"/>
          </a:p>
        </p:txBody>
      </p:sp>
      <p:sp>
        <p:nvSpPr>
          <p:cNvPr id="58370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58371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58374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58375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58383" name="Picture 15" descr="Pestov_artists_vie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14600"/>
            <a:ext cx="3457575" cy="2800350"/>
          </a:xfrm>
          <a:prstGeom prst="rect">
            <a:avLst/>
          </a:prstGeom>
          <a:noFill/>
        </p:spPr>
      </p:pic>
      <p:pic>
        <p:nvPicPr>
          <p:cNvPr id="58384" name="Picture 16" descr="PestovPhot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514600"/>
            <a:ext cx="3868738" cy="2770188"/>
          </a:xfrm>
          <a:prstGeom prst="rect">
            <a:avLst/>
          </a:prstGeom>
          <a:noFill/>
        </p:spPr>
      </p:pic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304800" y="5638800"/>
            <a:ext cx="8382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Attualmente tre grandi esperimenti hanno preso in considerazione l’uso di un grande array di spark counters:</a:t>
            </a:r>
          </a:p>
          <a:p>
            <a:r>
              <a:rPr lang="en-GB">
                <a:solidFill>
                  <a:srgbClr val="FF0000"/>
                </a:solidFill>
              </a:rPr>
              <a:t>ALICE, NA49 (CERN-SPS), FOPI al GSI</a:t>
            </a: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228600" y="1295400"/>
            <a:ext cx="89154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Idea di spark counters</a:t>
            </a:r>
            <a:r>
              <a:rPr lang="en-GB">
                <a:solidFill>
                  <a:schemeClr val="accent2"/>
                </a:solidFill>
              </a:rPr>
              <a:t> con scarica localizzata: Novosibirsk, </a:t>
            </a:r>
            <a:r>
              <a:rPr lang="en-GB">
                <a:solidFill>
                  <a:srgbClr val="FF0000"/>
                </a:solidFill>
              </a:rPr>
              <a:t>1971</a:t>
            </a:r>
          </a:p>
          <a:p>
            <a:r>
              <a:rPr lang="en-GB">
                <a:solidFill>
                  <a:schemeClr val="accent2"/>
                </a:solidFill>
              </a:rPr>
              <a:t>prima applicazione ai collider e</a:t>
            </a:r>
            <a:r>
              <a:rPr lang="en-GB" baseline="30000">
                <a:solidFill>
                  <a:schemeClr val="accent2"/>
                </a:solidFill>
              </a:rPr>
              <a:t>+</a:t>
            </a:r>
            <a:r>
              <a:rPr lang="en-GB">
                <a:solidFill>
                  <a:schemeClr val="accent2"/>
                </a:solidFill>
              </a:rPr>
              <a:t>e</a:t>
            </a:r>
            <a:r>
              <a:rPr lang="en-GB" baseline="30000">
                <a:solidFill>
                  <a:schemeClr val="accent2"/>
                </a:solidFill>
              </a:rPr>
              <a:t>-</a:t>
            </a:r>
            <a:r>
              <a:rPr lang="en-GB">
                <a:solidFill>
                  <a:schemeClr val="accent2"/>
                </a:solidFill>
              </a:rPr>
              <a:t>: Novosibirsk </a:t>
            </a:r>
            <a:r>
              <a:rPr lang="en-GB">
                <a:solidFill>
                  <a:srgbClr val="FF0000"/>
                </a:solidFill>
              </a:rPr>
              <a:t>1982-85</a:t>
            </a:r>
          </a:p>
          <a:p>
            <a:r>
              <a:rPr lang="en-GB">
                <a:solidFill>
                  <a:schemeClr val="accent2"/>
                </a:solidFill>
              </a:rPr>
              <a:t>continuazione </a:t>
            </a:r>
            <a:r>
              <a:rPr lang="en-GB">
                <a:solidFill>
                  <a:srgbClr val="FF0000"/>
                </a:solidFill>
              </a:rPr>
              <a:t>dell’R&amp;D ai collider e</a:t>
            </a:r>
            <a:r>
              <a:rPr lang="en-GB" baseline="30000">
                <a:solidFill>
                  <a:srgbClr val="FF0000"/>
                </a:solidFill>
              </a:rPr>
              <a:t>+</a:t>
            </a:r>
            <a:r>
              <a:rPr lang="en-GB">
                <a:solidFill>
                  <a:srgbClr val="FF0000"/>
                </a:solidFill>
              </a:rPr>
              <a:t>e</a:t>
            </a:r>
            <a:r>
              <a:rPr lang="en-GB" baseline="30000">
                <a:solidFill>
                  <a:schemeClr val="accent2"/>
                </a:solidFill>
              </a:rPr>
              <a:t>-</a:t>
            </a:r>
            <a:r>
              <a:rPr lang="en-GB">
                <a:solidFill>
                  <a:schemeClr val="accent2"/>
                </a:solidFill>
              </a:rPr>
              <a:t>: Novosibirsk, SLAC </a:t>
            </a:r>
            <a:r>
              <a:rPr lang="en-GB">
                <a:solidFill>
                  <a:srgbClr val="FF0000"/>
                </a:solidFill>
              </a:rPr>
              <a:t>1986-91</a:t>
            </a:r>
            <a:endParaRPr lang="en-GB">
              <a:solidFill>
                <a:schemeClr val="accent2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sviluppo degli </a:t>
            </a:r>
            <a:r>
              <a:rPr lang="en-GB">
                <a:solidFill>
                  <a:srgbClr val="FF0000"/>
                </a:solidFill>
              </a:rPr>
              <a:t>spark counters</a:t>
            </a:r>
            <a:r>
              <a:rPr lang="en-GB">
                <a:solidFill>
                  <a:schemeClr val="accent2"/>
                </a:solidFill>
              </a:rPr>
              <a:t> (Pestov spark counters) per </a:t>
            </a:r>
            <a:r>
              <a:rPr lang="en-GB">
                <a:solidFill>
                  <a:srgbClr val="FF0000"/>
                </a:solidFill>
              </a:rPr>
              <a:t>esperimenti con ioni pesanti: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  <a:p>
            <a:r>
              <a:rPr lang="en-GB" u="sng">
                <a:solidFill>
                  <a:srgbClr val="FF0000"/>
                </a:solidFill>
              </a:rPr>
              <a:t>PesTOF collaboration</a:t>
            </a:r>
            <a:r>
              <a:rPr lang="en-GB">
                <a:solidFill>
                  <a:schemeClr val="accent2"/>
                </a:solidFill>
              </a:rPr>
              <a:t> (BINP Novosibirsk, GSI Darmstadt, JINR Dubna, MEPHI Mosca, RMKI Budapest)</a:t>
            </a:r>
          </a:p>
        </p:txBody>
      </p:sp>
    </p:spTree>
  </p:cSld>
  <p:clrMapOvr>
    <a:masterClrMapping/>
  </p:clrMapOvr>
  <p:transition/>
</p:sld>
</file>

<file path=ppt/slides/slide1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B318A-AC22-481C-B874-ABC76EF1E7BB}" type="slidenum">
              <a:rPr lang="en-US"/>
              <a:pPr/>
              <a:t>171</a:t>
            </a:fld>
            <a:endParaRPr lang="en-US"/>
          </a:p>
        </p:txBody>
      </p:sp>
      <p:sp>
        <p:nvSpPr>
          <p:cNvPr id="155650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5651" name="Line 1027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5652" name="Text Box 1028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5653" name="Text Box 1029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5654" name="Picture 1030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5655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55657" name="Picture 1033" descr="slide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1175" y="2895600"/>
            <a:ext cx="4822825" cy="3619500"/>
          </a:xfrm>
          <a:prstGeom prst="rect">
            <a:avLst/>
          </a:prstGeom>
          <a:noFill/>
        </p:spPr>
      </p:pic>
      <p:pic>
        <p:nvPicPr>
          <p:cNvPr id="155660" name="Picture 1036" descr="na4921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371600"/>
            <a:ext cx="4114800" cy="3267075"/>
          </a:xfrm>
          <a:prstGeom prst="rect">
            <a:avLst/>
          </a:prstGeom>
          <a:noFill/>
        </p:spPr>
      </p:pic>
      <p:sp>
        <p:nvSpPr>
          <p:cNvPr id="155661" name="Text Box 1037"/>
          <p:cNvSpPr txBox="1">
            <a:spLocks noChangeArrowheads="1"/>
          </p:cNvSpPr>
          <p:nvPr/>
        </p:nvSpPr>
        <p:spPr bwMode="auto">
          <a:xfrm>
            <a:off x="609600" y="5105400"/>
            <a:ext cx="3292475" cy="7397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Efficienza elevata grazie al fatto che ci sono Almeno </a:t>
            </a:r>
            <a:r>
              <a:rPr lang="en-GB">
                <a:solidFill>
                  <a:srgbClr val="FF0000"/>
                </a:solidFill>
              </a:rPr>
              <a:t>4-5 coppie ione-elettrone nella gap ( a 12 Atm) </a:t>
            </a:r>
          </a:p>
        </p:txBody>
      </p:sp>
      <p:sp>
        <p:nvSpPr>
          <p:cNvPr id="155662" name="Text Box 1038"/>
          <p:cNvSpPr txBox="1">
            <a:spLocks noChangeArrowheads="1"/>
          </p:cNvSpPr>
          <p:nvPr/>
        </p:nvSpPr>
        <p:spPr bwMode="auto">
          <a:xfrm>
            <a:off x="4953000" y="1447800"/>
            <a:ext cx="3290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Una serie di 14 PSC ad NA49 al CERN</a:t>
            </a:r>
          </a:p>
        </p:txBody>
      </p:sp>
      <p:sp>
        <p:nvSpPr>
          <p:cNvPr id="155663" name="AutoShape 1039"/>
          <p:cNvSpPr>
            <a:spLocks noChangeArrowheads="1"/>
          </p:cNvSpPr>
          <p:nvPr/>
        </p:nvSpPr>
        <p:spPr bwMode="auto">
          <a:xfrm rot="-2148158">
            <a:off x="3709988" y="1682750"/>
            <a:ext cx="990600" cy="304800"/>
          </a:xfrm>
          <a:prstGeom prst="leftArrow">
            <a:avLst>
              <a:gd name="adj1" fmla="val 50000"/>
              <a:gd name="adj2" fmla="val 812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55664" name="AutoShape 1040"/>
          <p:cNvSpPr>
            <a:spLocks noChangeArrowheads="1"/>
          </p:cNvSpPr>
          <p:nvPr/>
        </p:nvSpPr>
        <p:spPr bwMode="auto">
          <a:xfrm rot="17448267">
            <a:off x="3593306" y="2121694"/>
            <a:ext cx="1347788" cy="304800"/>
          </a:xfrm>
          <a:prstGeom prst="leftArrow">
            <a:avLst>
              <a:gd name="adj1" fmla="val 50000"/>
              <a:gd name="adj2" fmla="val 11054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55665" name="AutoShape 1041"/>
          <p:cNvSpPr>
            <a:spLocks noChangeArrowheads="1"/>
          </p:cNvSpPr>
          <p:nvPr/>
        </p:nvSpPr>
        <p:spPr bwMode="auto">
          <a:xfrm rot="-4851817">
            <a:off x="3046412" y="2363788"/>
            <a:ext cx="3128963" cy="230188"/>
          </a:xfrm>
          <a:prstGeom prst="leftArrow">
            <a:avLst>
              <a:gd name="adj1" fmla="val 50000"/>
              <a:gd name="adj2" fmla="val 33982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graphicFrame>
        <p:nvGraphicFramePr>
          <p:cNvPr id="454656" name="Object 2048"/>
          <p:cNvGraphicFramePr>
            <a:graphicFrameLocks noChangeAspect="1"/>
          </p:cNvGraphicFramePr>
          <p:nvPr/>
        </p:nvGraphicFramePr>
        <p:xfrm>
          <a:off x="685800" y="5943600"/>
          <a:ext cx="2895600" cy="500063"/>
        </p:xfrm>
        <a:graphic>
          <a:graphicData uri="http://schemas.openxmlformats.org/presentationml/2006/ole">
            <p:oleObj spid="_x0000_s66562" name="Equation" r:id="rId6" imgW="1384200" imgH="241200" progId="">
              <p:embed/>
            </p:oleObj>
          </a:graphicData>
        </a:graphic>
      </p:graphicFrame>
      <p:sp>
        <p:nvSpPr>
          <p:cNvPr id="155668" name="Line 1044"/>
          <p:cNvSpPr>
            <a:spLocks noChangeShapeType="1"/>
          </p:cNvSpPr>
          <p:nvPr/>
        </p:nvSpPr>
        <p:spPr bwMode="auto">
          <a:xfrm flipV="1">
            <a:off x="4038600" y="3581400"/>
            <a:ext cx="2667000" cy="1524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788F-90F6-40C7-BDF7-A62479A52420}" type="slidenum">
              <a:rPr lang="en-US"/>
              <a:pPr/>
              <a:t>172</a:t>
            </a:fld>
            <a:endParaRPr lang="en-US"/>
          </a:p>
        </p:txBody>
      </p:sp>
      <p:sp>
        <p:nvSpPr>
          <p:cNvPr id="154626" name="Text Box 2050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4627" name="Line 2051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4628" name="Text Box 2052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4629" name="Text Box 2053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4630" name="Picture 2054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4631" name="Line 2055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54633" name="Picture 2057" descr="slide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927350"/>
            <a:ext cx="5064125" cy="3930650"/>
          </a:xfrm>
          <a:prstGeom prst="rect">
            <a:avLst/>
          </a:prstGeom>
          <a:noFill/>
        </p:spPr>
      </p:pic>
      <p:pic>
        <p:nvPicPr>
          <p:cNvPr id="154634" name="Picture 2058" descr="slide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1295400"/>
            <a:ext cx="2794000" cy="5029200"/>
          </a:xfrm>
          <a:prstGeom prst="rect">
            <a:avLst/>
          </a:prstGeom>
          <a:noFill/>
        </p:spPr>
      </p:pic>
      <p:pic>
        <p:nvPicPr>
          <p:cNvPr id="154635" name="Picture 2059" descr="Slide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295400"/>
            <a:ext cx="2184400" cy="1689100"/>
          </a:xfrm>
          <a:prstGeom prst="rect">
            <a:avLst/>
          </a:prstGeom>
          <a:noFill/>
        </p:spPr>
      </p:pic>
      <p:sp>
        <p:nvSpPr>
          <p:cNvPr id="154636" name="Text Box 2060"/>
          <p:cNvSpPr txBox="1">
            <a:spLocks noChangeArrowheads="1"/>
          </p:cNvSpPr>
          <p:nvPr/>
        </p:nvSpPr>
        <p:spPr bwMode="auto">
          <a:xfrm>
            <a:off x="2971800" y="1676400"/>
            <a:ext cx="23622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Risoluzione temporale legata al </a:t>
            </a:r>
            <a:r>
              <a:rPr lang="en-GB">
                <a:solidFill>
                  <a:srgbClr val="FF0000"/>
                </a:solidFill>
              </a:rPr>
              <a:t>tempo di transito</a:t>
            </a:r>
            <a:r>
              <a:rPr lang="en-GB">
                <a:solidFill>
                  <a:schemeClr val="accent2"/>
                </a:solidFill>
              </a:rPr>
              <a:t> della particella nella gap </a:t>
            </a:r>
            <a:r>
              <a:rPr lang="en-GB" sz="1600" u="sng">
                <a:solidFill>
                  <a:srgbClr val="FF0000"/>
                </a:solidFill>
              </a:rPr>
              <a:t>~ ps</a:t>
            </a:r>
            <a:endParaRPr lang="en-GB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</p:sld>
</file>

<file path=ppt/slides/slide1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34AE16-8409-48C9-99F6-85BB68C2AE09}" type="slidenum">
              <a:rPr lang="en-US"/>
              <a:pPr/>
              <a:t>173</a:t>
            </a:fld>
            <a:endParaRPr lang="en-US"/>
          </a:p>
        </p:txBody>
      </p:sp>
      <p:sp>
        <p:nvSpPr>
          <p:cNvPr id="153602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53603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3604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53605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Le Planar Spark Chambers </a:t>
            </a:r>
          </a:p>
        </p:txBody>
      </p:sp>
      <p:pic>
        <p:nvPicPr>
          <p:cNvPr id="153606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53607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53608" name="Picture 8" descr="slide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219200"/>
            <a:ext cx="3365500" cy="5233988"/>
          </a:xfrm>
          <a:prstGeom prst="rect">
            <a:avLst/>
          </a:prstGeom>
          <a:noFill/>
        </p:spPr>
      </p:pic>
      <p:pic>
        <p:nvPicPr>
          <p:cNvPr id="153609" name="Picture 9" descr="slide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219200"/>
            <a:ext cx="4953000" cy="2663825"/>
          </a:xfrm>
          <a:prstGeom prst="rect">
            <a:avLst/>
          </a:prstGeom>
          <a:noFill/>
        </p:spPr>
      </p:pic>
      <p:pic>
        <p:nvPicPr>
          <p:cNvPr id="153610" name="Picture 10" descr="slide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267200"/>
            <a:ext cx="1397000" cy="1308100"/>
          </a:xfrm>
          <a:prstGeom prst="rect">
            <a:avLst/>
          </a:prstGeom>
          <a:noFill/>
        </p:spPr>
      </p:pic>
      <p:sp>
        <p:nvSpPr>
          <p:cNvPr id="153611" name="Text Box 11"/>
          <p:cNvSpPr txBox="1">
            <a:spLocks noChangeArrowheads="1"/>
          </p:cNvSpPr>
          <p:nvPr/>
        </p:nvSpPr>
        <p:spPr bwMode="auto">
          <a:xfrm>
            <a:off x="609600" y="5562600"/>
            <a:ext cx="22860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Posizione trasversale</a:t>
            </a:r>
            <a:r>
              <a:rPr lang="en-GB">
                <a:solidFill>
                  <a:schemeClr val="accent2"/>
                </a:solidFill>
              </a:rPr>
              <a:t> dalla </a:t>
            </a:r>
            <a:r>
              <a:rPr lang="en-GB">
                <a:solidFill>
                  <a:srgbClr val="FF0000"/>
                </a:solidFill>
              </a:rPr>
              <a:t>media pesata della carica</a:t>
            </a:r>
            <a:r>
              <a:rPr lang="en-GB">
                <a:solidFill>
                  <a:schemeClr val="accent2"/>
                </a:solidFill>
              </a:rPr>
              <a:t> misurata sulle varie strip</a:t>
            </a:r>
          </a:p>
        </p:txBody>
      </p:sp>
      <p:pic>
        <p:nvPicPr>
          <p:cNvPr id="153612" name="Picture 12" descr="slide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4200" y="4343400"/>
            <a:ext cx="1892300" cy="520700"/>
          </a:xfrm>
          <a:prstGeom prst="rect">
            <a:avLst/>
          </a:prstGeom>
          <a:noFill/>
        </p:spPr>
      </p:pic>
      <p:sp>
        <p:nvSpPr>
          <p:cNvPr id="153613" name="Text Box 13"/>
          <p:cNvSpPr txBox="1">
            <a:spLocks noChangeArrowheads="1"/>
          </p:cNvSpPr>
          <p:nvPr/>
        </p:nvSpPr>
        <p:spPr bwMode="auto">
          <a:xfrm>
            <a:off x="2971800" y="4953000"/>
            <a:ext cx="23018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Posizione longitudinale</a:t>
            </a:r>
            <a:r>
              <a:rPr lang="en-GB">
                <a:solidFill>
                  <a:schemeClr val="accent2"/>
                </a:solidFill>
              </a:rPr>
              <a:t> determinata dalla </a:t>
            </a:r>
            <a:r>
              <a:rPr lang="en-GB">
                <a:solidFill>
                  <a:srgbClr val="FF0000"/>
                </a:solidFill>
              </a:rPr>
              <a:t>differenza dei tempi destra-sinistra</a:t>
            </a:r>
            <a:r>
              <a:rPr lang="en-GB">
                <a:solidFill>
                  <a:schemeClr val="accent2"/>
                </a:solidFill>
              </a:rPr>
              <a:t> (limitata dalla risoluzione temporale e dei TDC)</a:t>
            </a:r>
          </a:p>
        </p:txBody>
      </p:sp>
      <p:sp>
        <p:nvSpPr>
          <p:cNvPr id="153614" name="Rectangle 14"/>
          <p:cNvSpPr>
            <a:spLocks noChangeArrowheads="1"/>
          </p:cNvSpPr>
          <p:nvPr/>
        </p:nvSpPr>
        <p:spPr bwMode="auto">
          <a:xfrm>
            <a:off x="457200" y="4114800"/>
            <a:ext cx="2362200" cy="2514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3615" name="Rectangle 15"/>
          <p:cNvSpPr>
            <a:spLocks noChangeArrowheads="1"/>
          </p:cNvSpPr>
          <p:nvPr/>
        </p:nvSpPr>
        <p:spPr bwMode="auto">
          <a:xfrm>
            <a:off x="2819400" y="4114800"/>
            <a:ext cx="2362200" cy="2514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220AE-07EF-45BE-A1FD-A2DCE8C00292}" type="slidenum">
              <a:rPr lang="en-US"/>
              <a:pPr/>
              <a:t>174</a:t>
            </a:fld>
            <a:endParaRPr lang="en-US"/>
          </a:p>
        </p:txBody>
      </p:sp>
      <p:pic>
        <p:nvPicPr>
          <p:cNvPr id="266256" name="Picture 16"/>
          <p:cNvPicPr>
            <a:picLocks noChangeAspect="1" noChangeArrowheads="1"/>
          </p:cNvPicPr>
          <p:nvPr/>
        </p:nvPicPr>
        <p:blipFill>
          <a:blip r:embed="rId2" cstate="print"/>
          <a:srcRect l="10645" t="21211" r="7742" b="57477"/>
          <a:stretch>
            <a:fillRect/>
          </a:stretch>
        </p:blipFill>
        <p:spPr bwMode="auto">
          <a:xfrm>
            <a:off x="1752600" y="1981200"/>
            <a:ext cx="7162800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43" name="Text Box 3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66244" name="Line 4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66245" name="Text Box 5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266246" name="Text Box 6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Finalmente ... Gli RPC</a:t>
            </a:r>
          </a:p>
        </p:txBody>
      </p:sp>
      <p:pic>
        <p:nvPicPr>
          <p:cNvPr id="266247" name="Picture 7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266248" name="Line 8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66249" name="Text Box 9"/>
          <p:cNvSpPr txBox="1">
            <a:spLocks noChangeArrowheads="1"/>
          </p:cNvSpPr>
          <p:nvPr/>
        </p:nvSpPr>
        <p:spPr bwMode="auto">
          <a:xfrm>
            <a:off x="376238" y="1524000"/>
            <a:ext cx="53816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Sviluppati all’inzio degli anni ‘80 da R. Santonico (Roma)</a:t>
            </a:r>
          </a:p>
        </p:txBody>
      </p:sp>
      <p:pic>
        <p:nvPicPr>
          <p:cNvPr id="266250" name="Picture 10" descr="ivt0089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905000"/>
            <a:ext cx="1600200" cy="1647825"/>
          </a:xfrm>
          <a:prstGeom prst="rect">
            <a:avLst/>
          </a:prstGeom>
          <a:noFill/>
        </p:spPr>
      </p:pic>
      <p:sp>
        <p:nvSpPr>
          <p:cNvPr id="266251" name="Text Box 11"/>
          <p:cNvSpPr txBox="1">
            <a:spLocks noChangeArrowheads="1"/>
          </p:cNvSpPr>
          <p:nvPr/>
        </p:nvSpPr>
        <p:spPr bwMode="auto">
          <a:xfrm>
            <a:off x="5105400" y="5257800"/>
            <a:ext cx="3886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sz="1600">
                <a:solidFill>
                  <a:srgbClr val="FF0000"/>
                </a:solidFill>
              </a:rPr>
              <a:t>bakelite </a:t>
            </a:r>
            <a:r>
              <a:rPr lang="en-GB" sz="1600">
                <a:solidFill>
                  <a:schemeClr val="accent2"/>
                </a:solidFill>
              </a:rPr>
              <a:t>di resisitivita’ 10 </a:t>
            </a:r>
            <a:r>
              <a:rPr lang="en-GB" sz="1600" baseline="30000">
                <a:solidFill>
                  <a:schemeClr val="accent2"/>
                </a:solidFill>
              </a:rPr>
              <a:t>10</a:t>
            </a:r>
            <a:r>
              <a:rPr lang="en-GB" sz="1600">
                <a:solidFill>
                  <a:schemeClr val="accent2"/>
                </a:solidFill>
              </a:rPr>
              <a:t>- 10 </a:t>
            </a:r>
            <a:r>
              <a:rPr lang="en-GB" sz="1600" baseline="30000">
                <a:solidFill>
                  <a:schemeClr val="accent2"/>
                </a:solidFill>
              </a:rPr>
              <a:t>12</a:t>
            </a:r>
            <a:r>
              <a:rPr lang="en-GB" sz="1600">
                <a:solidFill>
                  <a:schemeClr val="accent2"/>
                </a:solidFill>
              </a:rPr>
              <a:t> </a:t>
            </a:r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cm</a:t>
            </a:r>
            <a:r>
              <a:rPr lang="en-GB" sz="1600">
                <a:solidFill>
                  <a:schemeClr val="accent2"/>
                </a:solidFill>
              </a:rPr>
              <a:t> </a:t>
            </a:r>
          </a:p>
          <a:p>
            <a:r>
              <a:rPr lang="en-GB" sz="1600">
                <a:solidFill>
                  <a:srgbClr val="FF0000"/>
                </a:solidFill>
              </a:rPr>
              <a:t>trattata con olio di lino</a:t>
            </a:r>
          </a:p>
        </p:txBody>
      </p:sp>
      <p:sp>
        <p:nvSpPr>
          <p:cNvPr id="266252" name="AutoShape 12"/>
          <p:cNvSpPr>
            <a:spLocks noChangeArrowheads="1"/>
          </p:cNvSpPr>
          <p:nvPr/>
        </p:nvSpPr>
        <p:spPr bwMode="auto">
          <a:xfrm rot="-1468343">
            <a:off x="5638800" y="2286000"/>
            <a:ext cx="152400" cy="4114800"/>
          </a:xfrm>
          <a:prstGeom prst="upArrow">
            <a:avLst>
              <a:gd name="adj1" fmla="val 50000"/>
              <a:gd name="adj2" fmla="val 67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66253" name="AutoShape 13"/>
          <p:cNvSpPr>
            <a:spLocks noChangeArrowheads="1"/>
          </p:cNvSpPr>
          <p:nvPr/>
        </p:nvSpPr>
        <p:spPr bwMode="auto">
          <a:xfrm rot="20764619" flipH="1">
            <a:off x="5943600" y="457200"/>
            <a:ext cx="74613" cy="6772275"/>
          </a:xfrm>
          <a:prstGeom prst="upArrow">
            <a:avLst>
              <a:gd name="adj1" fmla="val 50000"/>
              <a:gd name="adj2" fmla="val 2269134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66254" name="Text Box 14"/>
          <p:cNvSpPr txBox="1">
            <a:spLocks noChangeArrowheads="1"/>
          </p:cNvSpPr>
          <p:nvPr/>
        </p:nvSpPr>
        <p:spPr bwMode="auto">
          <a:xfrm>
            <a:off x="457200" y="4419600"/>
            <a:ext cx="4446588" cy="2228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Piani della gap:</a:t>
            </a:r>
            <a:r>
              <a:rPr lang="en-GB"/>
              <a:t>  </a:t>
            </a:r>
            <a:r>
              <a:rPr lang="en-GB">
                <a:solidFill>
                  <a:schemeClr val="accent2"/>
                </a:solidFill>
              </a:rPr>
              <a:t>polimeri a base fenolica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Gap: 2 mm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Elettrodi di HV: 100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m di </a:t>
            </a:r>
            <a:r>
              <a:rPr lang="en-GB">
                <a:solidFill>
                  <a:schemeClr val="accent2"/>
                </a:solidFill>
              </a:rPr>
              <a:t>grafite 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Pressione di funzionamento: ~ </a:t>
            </a:r>
            <a:r>
              <a:rPr lang="en-GB">
                <a:solidFill>
                  <a:srgbClr val="FF0000"/>
                </a:solidFill>
              </a:rPr>
              <a:t>1 Atm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Miscela di gas: 70% Ar, 29% iso-Butano, 1% Freon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Gas flow: 0.1 vol/ora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Dimensioni: </a:t>
            </a:r>
            <a:r>
              <a:rPr lang="en-GB">
                <a:solidFill>
                  <a:srgbClr val="FF0000"/>
                </a:solidFill>
              </a:rPr>
              <a:t>Area: 1 x 2 m</a:t>
            </a:r>
            <a:r>
              <a:rPr lang="en-GB" baseline="30000">
                <a:solidFill>
                  <a:srgbClr val="FF0000"/>
                </a:solidFill>
              </a:rPr>
              <a:t>2</a:t>
            </a:r>
            <a:endParaRPr lang="en-GB">
              <a:solidFill>
                <a:srgbClr val="FF0000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	  Spessore: 6 mm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Strip di lettura in Al o Cu: larghe 1-3 cm</a:t>
            </a:r>
          </a:p>
          <a:p>
            <a:r>
              <a:rPr lang="en-GB">
                <a:solidFill>
                  <a:schemeClr val="accent2"/>
                </a:solidFill>
              </a:rPr>
              <a:t>                                            impedenza: 50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</a:t>
            </a:r>
          </a:p>
        </p:txBody>
      </p:sp>
    </p:spTree>
  </p:cSld>
  <p:clrMapOvr>
    <a:masterClrMapping/>
  </p:clrMapOvr>
  <p:transition/>
</p:sld>
</file>

<file path=ppt/slides/slide1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57E780-80E4-4A91-AB39-30B0E2EFDF01}" type="slidenum">
              <a:rPr lang="en-US"/>
              <a:pPr/>
              <a:t>175</a:t>
            </a:fld>
            <a:endParaRPr lang="en-US"/>
          </a:p>
        </p:txBody>
      </p:sp>
      <p:pic>
        <p:nvPicPr>
          <p:cNvPr id="88082" name="Picture 18"/>
          <p:cNvPicPr>
            <a:picLocks noChangeAspect="1" noChangeArrowheads="1"/>
          </p:cNvPicPr>
          <p:nvPr/>
        </p:nvPicPr>
        <p:blipFill>
          <a:blip r:embed="rId2" cstate="print"/>
          <a:srcRect l="20743" t="34013" r="14105" b="53952"/>
          <a:stretch>
            <a:fillRect/>
          </a:stretch>
        </p:blipFill>
        <p:spPr bwMode="auto">
          <a:xfrm>
            <a:off x="0" y="4724400"/>
            <a:ext cx="718026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8806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Finalmente ... Gli RPC</a:t>
            </a:r>
          </a:p>
        </p:txBody>
      </p:sp>
      <p:pic>
        <p:nvPicPr>
          <p:cNvPr id="88070" name="Picture 6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8807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152400" y="1447800"/>
            <a:ext cx="4724400" cy="2016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Paragone con gli scintillatori (R. Santonico):</a:t>
            </a:r>
          </a:p>
          <a:p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RPC meno costosi (10</a:t>
            </a:r>
            <a:r>
              <a:rPr lang="en-GB" baseline="30000">
                <a:solidFill>
                  <a:schemeClr val="accent2"/>
                </a:solidFill>
              </a:rPr>
              <a:t>5</a:t>
            </a:r>
            <a:r>
              <a:rPr lang="en-GB">
                <a:solidFill>
                  <a:schemeClr val="accent2"/>
                </a:solidFill>
              </a:rPr>
              <a:t> lire/m</a:t>
            </a:r>
            <a:r>
              <a:rPr lang="en-GB" baseline="30000">
                <a:solidFill>
                  <a:schemeClr val="accent2"/>
                </a:solidFill>
              </a:rPr>
              <a:t>2</a:t>
            </a:r>
            <a:r>
              <a:rPr lang="en-GB">
                <a:solidFill>
                  <a:schemeClr val="accent2"/>
                </a:solidFill>
              </a:rPr>
              <a:t>)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Risoluzione temporale comparabile ( 1ns)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Elettronica semplice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Trasmissione del segnale su strip di lettura, cioe’ bassa attenuazione su lunghe distanze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Risoluzione spaziale determinata dalla dimensione delle strip (1-3 cm)</a:t>
            </a:r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533400" y="3733800"/>
            <a:ext cx="3827463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Rispetto alle PSC: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assenza di gas ad alta pressione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bassi requisiti di precisione nella meccanica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uso della plastica in luogo del vetro</a:t>
            </a:r>
          </a:p>
        </p:txBody>
      </p:sp>
      <p:pic>
        <p:nvPicPr>
          <p:cNvPr id="88077" name="Picture 13" descr="Roughness"/>
          <p:cNvPicPr>
            <a:picLocks noChangeAspect="1" noChangeArrowheads="1"/>
          </p:cNvPicPr>
          <p:nvPr/>
        </p:nvPicPr>
        <p:blipFill>
          <a:blip r:embed="rId4" cstate="print"/>
          <a:srcRect l="3137" t="18182" r="10980" b="21819"/>
          <a:stretch>
            <a:fillRect/>
          </a:stretch>
        </p:blipFill>
        <p:spPr bwMode="auto">
          <a:xfrm>
            <a:off x="5105400" y="1295400"/>
            <a:ext cx="38750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8" name="Line 14"/>
          <p:cNvSpPr>
            <a:spLocks noChangeShapeType="1"/>
          </p:cNvSpPr>
          <p:nvPr/>
        </p:nvSpPr>
        <p:spPr bwMode="auto">
          <a:xfrm flipV="1">
            <a:off x="4419600" y="4038600"/>
            <a:ext cx="1295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79" name="Line 15"/>
          <p:cNvSpPr>
            <a:spLocks noChangeShapeType="1"/>
          </p:cNvSpPr>
          <p:nvPr/>
        </p:nvSpPr>
        <p:spPr bwMode="auto">
          <a:xfrm flipV="1">
            <a:off x="4419600" y="1905000"/>
            <a:ext cx="1600200" cy="2286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0" name="Line 16"/>
          <p:cNvSpPr>
            <a:spLocks noChangeShapeType="1"/>
          </p:cNvSpPr>
          <p:nvPr/>
        </p:nvSpPr>
        <p:spPr bwMode="auto">
          <a:xfrm>
            <a:off x="4419600" y="4343400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1" name="Line 17"/>
          <p:cNvSpPr>
            <a:spLocks noChangeShapeType="1"/>
          </p:cNvSpPr>
          <p:nvPr/>
        </p:nvSpPr>
        <p:spPr bwMode="auto">
          <a:xfrm flipH="1">
            <a:off x="1371600" y="4419600"/>
            <a:ext cx="2895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ransition/>
</p:sld>
</file>

<file path=ppt/slides/slide1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3AA8E-DE0C-4249-841B-3893FC5E4D21}" type="slidenum">
              <a:rPr lang="en-US"/>
              <a:pPr/>
              <a:t>176</a:t>
            </a:fld>
            <a:endParaRPr lang="en-US"/>
          </a:p>
        </p:txBody>
      </p:sp>
      <p:pic>
        <p:nvPicPr>
          <p:cNvPr id="91147" name="Picture 4107" descr="Camer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5284788" cy="2884488"/>
          </a:xfrm>
          <a:prstGeom prst="rect">
            <a:avLst/>
          </a:prstGeom>
          <a:noFill/>
        </p:spPr>
      </p:pic>
      <p:sp>
        <p:nvSpPr>
          <p:cNvPr id="91138" name="Text Box 4098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91139" name="Line 4099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1140" name="Text Box 4100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91141" name="Text Box 4101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Regimi di funzionamento</a:t>
            </a:r>
          </a:p>
        </p:txBody>
      </p:sp>
      <p:pic>
        <p:nvPicPr>
          <p:cNvPr id="91142" name="Picture 4102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91143" name="Line 4103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91146" name="Picture 4106" descr="transizion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4038600"/>
            <a:ext cx="5334000" cy="2214563"/>
          </a:xfrm>
          <a:prstGeom prst="rect">
            <a:avLst/>
          </a:prstGeom>
          <a:noFill/>
        </p:spPr>
      </p:pic>
      <p:sp>
        <p:nvSpPr>
          <p:cNvPr id="91148" name="Text Box 4108"/>
          <p:cNvSpPr txBox="1">
            <a:spLocks noChangeArrowheads="1"/>
          </p:cNvSpPr>
          <p:nvPr/>
        </p:nvSpPr>
        <p:spPr bwMode="auto">
          <a:xfrm>
            <a:off x="5562600" y="1371600"/>
            <a:ext cx="33416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Nel caso dei contatori a piani paralleli (e quindi anche degli RPC) la moltiplicazione della carica avviene in un </a:t>
            </a:r>
            <a:r>
              <a:rPr lang="en-GB">
                <a:solidFill>
                  <a:srgbClr val="FF0000"/>
                </a:solidFill>
              </a:rPr>
              <a:t>campo elettrico uniforme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91149" name="Text Box 4109"/>
          <p:cNvSpPr txBox="1">
            <a:spLocks noChangeArrowheads="1"/>
          </p:cNvSpPr>
          <p:nvPr/>
        </p:nvSpPr>
        <p:spPr bwMode="auto">
          <a:xfrm>
            <a:off x="5638800" y="2667000"/>
            <a:ext cx="30543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La </a:t>
            </a:r>
            <a:r>
              <a:rPr lang="en-GB">
                <a:solidFill>
                  <a:srgbClr val="FF0000"/>
                </a:solidFill>
              </a:rPr>
              <a:t>grandezza della valanga</a:t>
            </a:r>
            <a:r>
              <a:rPr lang="en-GB">
                <a:solidFill>
                  <a:schemeClr val="accent2"/>
                </a:solidFill>
              </a:rPr>
              <a:t> dipende</a:t>
            </a:r>
          </a:p>
          <a:p>
            <a:r>
              <a:rPr lang="en-GB">
                <a:solidFill>
                  <a:schemeClr val="accent2"/>
                </a:solidFill>
              </a:rPr>
              <a:t>dalla </a:t>
            </a:r>
            <a:r>
              <a:rPr lang="en-GB">
                <a:solidFill>
                  <a:srgbClr val="FF0000"/>
                </a:solidFill>
              </a:rPr>
              <a:t>distanza dall’anodo</a:t>
            </a:r>
          </a:p>
        </p:txBody>
      </p:sp>
      <p:sp>
        <p:nvSpPr>
          <p:cNvPr id="91150" name="AutoShape 4110"/>
          <p:cNvSpPr>
            <a:spLocks noChangeArrowheads="1"/>
          </p:cNvSpPr>
          <p:nvPr/>
        </p:nvSpPr>
        <p:spPr bwMode="auto">
          <a:xfrm>
            <a:off x="6934200" y="32766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91151" name="Text Box 4111"/>
          <p:cNvSpPr txBox="1">
            <a:spLocks noChangeArrowheads="1"/>
          </p:cNvSpPr>
          <p:nvPr/>
        </p:nvSpPr>
        <p:spPr bwMode="auto">
          <a:xfrm>
            <a:off x="5634038" y="3657600"/>
            <a:ext cx="2978150" cy="3143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Non e’ un contatore proporzionale</a:t>
            </a:r>
          </a:p>
        </p:txBody>
      </p:sp>
      <p:sp>
        <p:nvSpPr>
          <p:cNvPr id="91152" name="Text Box 4112"/>
          <p:cNvSpPr txBox="1">
            <a:spLocks noChangeArrowheads="1"/>
          </p:cNvSpPr>
          <p:nvPr/>
        </p:nvSpPr>
        <p:spPr bwMode="auto">
          <a:xfrm>
            <a:off x="4572000" y="5486400"/>
            <a:ext cx="2895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A seconda della </a:t>
            </a:r>
            <a:r>
              <a:rPr lang="en-GB">
                <a:solidFill>
                  <a:srgbClr val="FF0000"/>
                </a:solidFill>
              </a:rPr>
              <a:t>tensione </a:t>
            </a:r>
            <a:r>
              <a:rPr lang="en-GB">
                <a:solidFill>
                  <a:schemeClr val="accent2"/>
                </a:solidFill>
              </a:rPr>
              <a:t>applicata opera con </a:t>
            </a:r>
            <a:r>
              <a:rPr lang="en-GB">
                <a:solidFill>
                  <a:srgbClr val="FF0000"/>
                </a:solidFill>
              </a:rPr>
              <a:t>regimi </a:t>
            </a:r>
            <a:r>
              <a:rPr lang="en-GB">
                <a:solidFill>
                  <a:schemeClr val="accent2"/>
                </a:solidFill>
              </a:rPr>
              <a:t>di funzionamento </a:t>
            </a:r>
            <a:r>
              <a:rPr lang="en-GB">
                <a:solidFill>
                  <a:srgbClr val="FF0000"/>
                </a:solidFill>
              </a:rPr>
              <a:t>diverso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91153" name="Text Box 4113"/>
          <p:cNvSpPr txBox="1">
            <a:spLocks noChangeArrowheads="1"/>
          </p:cNvSpPr>
          <p:nvPr/>
        </p:nvSpPr>
        <p:spPr bwMode="auto">
          <a:xfrm>
            <a:off x="6324600" y="4495800"/>
            <a:ext cx="2590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Il segnale e’ </a:t>
            </a:r>
            <a:r>
              <a:rPr lang="en-GB">
                <a:solidFill>
                  <a:srgbClr val="FF0000"/>
                </a:solidFill>
              </a:rPr>
              <a:t>indotto</a:t>
            </a:r>
            <a:r>
              <a:rPr lang="en-GB">
                <a:solidFill>
                  <a:schemeClr val="accent2"/>
                </a:solidFill>
              </a:rPr>
              <a:t> sugli elettrodi di lettura</a:t>
            </a:r>
          </a:p>
        </p:txBody>
      </p:sp>
    </p:spTree>
  </p:cSld>
  <p:clrMapOvr>
    <a:masterClrMapping/>
  </p:clrMapOvr>
  <p:transition/>
</p:sld>
</file>

<file path=ppt/slides/slide1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0961-6059-4A2A-AC78-7BFF794C53FA}" type="slidenum">
              <a:rPr lang="en-US"/>
              <a:pPr/>
              <a:t>177</a:t>
            </a:fld>
            <a:endParaRPr lang="en-US"/>
          </a:p>
        </p:txBody>
      </p:sp>
      <p:sp>
        <p:nvSpPr>
          <p:cNvPr id="89090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89091" name="Line 1027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9092" name="Text Box 1028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89093" name="Text Box 1029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Regimi di funzionamento</a:t>
            </a:r>
          </a:p>
        </p:txBody>
      </p:sp>
      <p:pic>
        <p:nvPicPr>
          <p:cNvPr id="89094" name="Picture 1030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89095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89096" name="Picture 1032" descr="Avalanch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371600"/>
            <a:ext cx="2019300" cy="1727200"/>
          </a:xfrm>
          <a:prstGeom prst="rect">
            <a:avLst/>
          </a:prstGeom>
          <a:noFill/>
        </p:spPr>
      </p:pic>
      <p:pic>
        <p:nvPicPr>
          <p:cNvPr id="89100" name="Picture 1036" descr="Segnal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1295400"/>
            <a:ext cx="3365500" cy="4330700"/>
          </a:xfrm>
          <a:prstGeom prst="rect">
            <a:avLst/>
          </a:prstGeom>
          <a:noFill/>
        </p:spPr>
      </p:pic>
      <p:pic>
        <p:nvPicPr>
          <p:cNvPr id="89101" name="Picture 1037" descr="stram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3200400"/>
            <a:ext cx="1917700" cy="1676400"/>
          </a:xfrm>
          <a:prstGeom prst="rect">
            <a:avLst/>
          </a:prstGeom>
          <a:noFill/>
        </p:spPr>
      </p:pic>
      <p:pic>
        <p:nvPicPr>
          <p:cNvPr id="89102" name="Picture 1038" descr="spar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4724400"/>
            <a:ext cx="4040188" cy="1979613"/>
          </a:xfrm>
          <a:prstGeom prst="rect">
            <a:avLst/>
          </a:prstGeom>
          <a:noFill/>
        </p:spPr>
      </p:pic>
      <p:sp>
        <p:nvSpPr>
          <p:cNvPr id="89103" name="Text Box 1039"/>
          <p:cNvSpPr txBox="1">
            <a:spLocks noChangeArrowheads="1"/>
          </p:cNvSpPr>
          <p:nvPr/>
        </p:nvSpPr>
        <p:spPr bwMode="auto">
          <a:xfrm>
            <a:off x="838200" y="1524000"/>
            <a:ext cx="26670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sz="1600" u="sng">
                <a:solidFill>
                  <a:srgbClr val="FF0000"/>
                </a:solidFill>
              </a:rPr>
              <a:t>Avalanche:</a:t>
            </a:r>
          </a:p>
          <a:p>
            <a:r>
              <a:rPr lang="en-GB">
                <a:solidFill>
                  <a:schemeClr val="accent2"/>
                </a:solidFill>
              </a:rPr>
              <a:t>Il valore del campo elettrico e’ tale che l’energia acquistata dall’elettrone e’ maggiore dell’energia di ionizzazione</a:t>
            </a:r>
            <a:endParaRPr lang="en-GB"/>
          </a:p>
        </p:txBody>
      </p:sp>
      <p:sp>
        <p:nvSpPr>
          <p:cNvPr id="89104" name="Text Box 1040"/>
          <p:cNvSpPr txBox="1">
            <a:spLocks noChangeArrowheads="1"/>
          </p:cNvSpPr>
          <p:nvPr/>
        </p:nvSpPr>
        <p:spPr bwMode="auto">
          <a:xfrm>
            <a:off x="1981200" y="3403600"/>
            <a:ext cx="1101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 u="sng">
                <a:solidFill>
                  <a:srgbClr val="FF0000"/>
                </a:solidFill>
              </a:rPr>
              <a:t>Streamer</a:t>
            </a:r>
            <a:endParaRPr lang="en-GB" u="sng">
              <a:solidFill>
                <a:srgbClr val="FF0000"/>
              </a:solidFill>
            </a:endParaRPr>
          </a:p>
        </p:txBody>
      </p:sp>
      <p:sp>
        <p:nvSpPr>
          <p:cNvPr id="89105" name="Text Box 1041"/>
          <p:cNvSpPr txBox="1">
            <a:spLocks noChangeArrowheads="1"/>
          </p:cNvSpPr>
          <p:nvPr/>
        </p:nvSpPr>
        <p:spPr bwMode="auto">
          <a:xfrm>
            <a:off x="609600" y="4165600"/>
            <a:ext cx="746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sz="1600" u="sng">
                <a:solidFill>
                  <a:srgbClr val="FF0000"/>
                </a:solidFill>
              </a:rPr>
              <a:t>Spark</a:t>
            </a:r>
          </a:p>
        </p:txBody>
      </p:sp>
      <p:sp>
        <p:nvSpPr>
          <p:cNvPr id="89106" name="AutoShape 1042"/>
          <p:cNvSpPr>
            <a:spLocks noChangeArrowheads="1"/>
          </p:cNvSpPr>
          <p:nvPr/>
        </p:nvSpPr>
        <p:spPr bwMode="auto">
          <a:xfrm rot="-1504132">
            <a:off x="4892675" y="1900238"/>
            <a:ext cx="1143000" cy="304800"/>
          </a:xfrm>
          <a:prstGeom prst="rightArrow">
            <a:avLst>
              <a:gd name="adj1" fmla="val 50000"/>
              <a:gd name="adj2" fmla="val 9375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07" name="AutoShape 1043"/>
          <p:cNvSpPr>
            <a:spLocks noChangeArrowheads="1"/>
          </p:cNvSpPr>
          <p:nvPr/>
        </p:nvSpPr>
        <p:spPr bwMode="auto">
          <a:xfrm rot="-3368840">
            <a:off x="4647407" y="3282156"/>
            <a:ext cx="2451100" cy="74613"/>
          </a:xfrm>
          <a:prstGeom prst="rightArrow">
            <a:avLst>
              <a:gd name="adj1" fmla="val 50000"/>
              <a:gd name="adj2" fmla="val 821271"/>
            </a:avLst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08" name="AutoShape 1044"/>
          <p:cNvSpPr>
            <a:spLocks noChangeArrowheads="1"/>
          </p:cNvSpPr>
          <p:nvPr/>
        </p:nvSpPr>
        <p:spPr bwMode="auto">
          <a:xfrm rot="-1504132">
            <a:off x="5137150" y="3802063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09" name="AutoShape 1045"/>
          <p:cNvSpPr>
            <a:spLocks noChangeArrowheads="1"/>
          </p:cNvSpPr>
          <p:nvPr/>
        </p:nvSpPr>
        <p:spPr bwMode="auto">
          <a:xfrm rot="1799475">
            <a:off x="5065713" y="4352925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FF9900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10" name="AutoShape 1046"/>
          <p:cNvSpPr>
            <a:spLocks noChangeArrowheads="1"/>
          </p:cNvSpPr>
          <p:nvPr/>
        </p:nvSpPr>
        <p:spPr bwMode="auto">
          <a:xfrm rot="670172">
            <a:off x="4860925" y="2284413"/>
            <a:ext cx="1143000" cy="2286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11" name="AutoShape 1047"/>
          <p:cNvSpPr>
            <a:spLocks noChangeArrowheads="1"/>
          </p:cNvSpPr>
          <p:nvPr/>
        </p:nvSpPr>
        <p:spPr bwMode="auto">
          <a:xfrm rot="2147343">
            <a:off x="4595813" y="2747963"/>
            <a:ext cx="1752600" cy="152400"/>
          </a:xfrm>
          <a:prstGeom prst="rightArrow">
            <a:avLst>
              <a:gd name="adj1" fmla="val 50000"/>
              <a:gd name="adj2" fmla="val 2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89112" name="Text Box 1048"/>
          <p:cNvSpPr txBox="1">
            <a:spLocks noChangeArrowheads="1"/>
          </p:cNvSpPr>
          <p:nvPr/>
        </p:nvSpPr>
        <p:spPr bwMode="auto">
          <a:xfrm>
            <a:off x="4937125" y="5805488"/>
            <a:ext cx="38258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Nota: la separazione avalanche-streamer diminuisce all’aumentare della tensione</a:t>
            </a:r>
          </a:p>
        </p:txBody>
      </p:sp>
    </p:spTree>
  </p:cSld>
  <p:clrMapOvr>
    <a:masterClrMapping/>
  </p:clrMapOvr>
  <p:transition/>
</p:sld>
</file>

<file path=ppt/slides/slide1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8B39B-3BEE-4179-9478-DB6C7E9B51EF}" type="slidenum">
              <a:rPr lang="en-US"/>
              <a:pPr/>
              <a:t>178</a:t>
            </a:fld>
            <a:endParaRPr lang="en-US"/>
          </a:p>
        </p:txBody>
      </p:sp>
      <p:sp>
        <p:nvSpPr>
          <p:cNvPr id="12902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2902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12902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Regimi di funzionamento</a:t>
            </a:r>
          </a:p>
        </p:txBody>
      </p:sp>
      <p:pic>
        <p:nvPicPr>
          <p:cNvPr id="129030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12903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29039" name="Text Box 15"/>
          <p:cNvSpPr txBox="1">
            <a:spLocks noChangeArrowheads="1"/>
          </p:cNvSpPr>
          <p:nvPr/>
        </p:nvSpPr>
        <p:spPr bwMode="auto">
          <a:xfrm>
            <a:off x="304800" y="1524000"/>
            <a:ext cx="57150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 u="sng">
                <a:solidFill>
                  <a:srgbClr val="FF0000"/>
                </a:solidFill>
              </a:rPr>
              <a:t>Streamer</a:t>
            </a:r>
          </a:p>
          <a:p>
            <a:endParaRPr lang="en-GB"/>
          </a:p>
          <a:p>
            <a:r>
              <a:rPr lang="en-GB">
                <a:solidFill>
                  <a:schemeClr val="accent2"/>
                </a:solidFill>
              </a:rPr>
              <a:t>A</a:t>
            </a:r>
            <a:r>
              <a:rPr lang="en-GB"/>
              <a:t> </a:t>
            </a:r>
            <a:r>
              <a:rPr lang="en-GB">
                <a:solidFill>
                  <a:schemeClr val="accent2"/>
                </a:solidFill>
              </a:rPr>
              <a:t>campi elettrici piu’ elevati la carica spaziale dovuta agli elettroni in testa alla valanga modifica</a:t>
            </a:r>
          </a:p>
          <a:p>
            <a:r>
              <a:rPr lang="en-GB">
                <a:solidFill>
                  <a:schemeClr val="accent2"/>
                </a:solidFill>
              </a:rPr>
              <a:t>il campo esterno fino ad annullarne gli effetti</a:t>
            </a:r>
          </a:p>
          <a:p>
            <a:endParaRPr lang="en-GB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Ricombinazione di e</a:t>
            </a:r>
            <a:r>
              <a:rPr lang="en-GB" baseline="30000">
                <a:solidFill>
                  <a:schemeClr val="accent2"/>
                </a:solidFill>
              </a:rPr>
              <a:t>-</a:t>
            </a:r>
            <a:r>
              <a:rPr lang="en-GB">
                <a:solidFill>
                  <a:schemeClr val="accent2"/>
                </a:solidFill>
              </a:rPr>
              <a:t> -ioni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Produzione di fotoni ultavioletti</a:t>
            </a:r>
          </a:p>
          <a:p>
            <a:pPr>
              <a:buFontTx/>
              <a:buChar char="•"/>
            </a:pPr>
            <a:r>
              <a:rPr lang="en-GB">
                <a:solidFill>
                  <a:schemeClr val="accent2"/>
                </a:solidFill>
              </a:rPr>
              <a:t> Produzione di ulteriori valanghe da ionizzazione di ultra-violetti</a:t>
            </a:r>
          </a:p>
          <a:p>
            <a:endParaRPr lang="en-GB">
              <a:solidFill>
                <a:schemeClr val="accent2"/>
              </a:solidFill>
            </a:endParaRPr>
          </a:p>
          <a:p>
            <a:r>
              <a:rPr lang="en-GB">
                <a:solidFill>
                  <a:schemeClr val="accent2"/>
                </a:solidFill>
              </a:rPr>
              <a:t>Avviene quando gli elettroni nella  valanga ~</a:t>
            </a:r>
            <a:r>
              <a:rPr lang="en-GB">
                <a:solidFill>
                  <a:srgbClr val="FF0000"/>
                </a:solidFill>
              </a:rPr>
              <a:t>10 </a:t>
            </a:r>
            <a:r>
              <a:rPr lang="en-GB" baseline="30000">
                <a:solidFill>
                  <a:srgbClr val="FF0000"/>
                </a:solidFill>
              </a:rPr>
              <a:t>8</a:t>
            </a:r>
            <a:r>
              <a:rPr lang="en-GB">
                <a:solidFill>
                  <a:schemeClr val="accent2"/>
                </a:solidFill>
              </a:rPr>
              <a:t> (criterio di Raether)</a:t>
            </a:r>
          </a:p>
        </p:txBody>
      </p:sp>
      <p:pic>
        <p:nvPicPr>
          <p:cNvPr id="129040" name="Picture 16" descr="Valanche vicino rivelato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343400"/>
            <a:ext cx="4953000" cy="1539875"/>
          </a:xfrm>
          <a:prstGeom prst="rect">
            <a:avLst/>
          </a:prstGeom>
          <a:noFill/>
        </p:spPr>
      </p:pic>
      <p:pic>
        <p:nvPicPr>
          <p:cNvPr id="129041" name="Picture 17" descr="Gocc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514600" cy="2413000"/>
          </a:xfrm>
          <a:prstGeom prst="rect">
            <a:avLst/>
          </a:prstGeom>
          <a:noFill/>
        </p:spPr>
      </p:pic>
      <p:pic>
        <p:nvPicPr>
          <p:cNvPr id="129042" name="Picture 18" descr="stram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4343400"/>
            <a:ext cx="1917700" cy="1676400"/>
          </a:xfrm>
          <a:prstGeom prst="rect">
            <a:avLst/>
          </a:prstGeom>
          <a:noFill/>
        </p:spPr>
      </p:pic>
      <p:sp>
        <p:nvSpPr>
          <p:cNvPr id="129043" name="Text Box 19"/>
          <p:cNvSpPr txBox="1">
            <a:spLocks noChangeArrowheads="1"/>
          </p:cNvSpPr>
          <p:nvPr/>
        </p:nvSpPr>
        <p:spPr bwMode="auto">
          <a:xfrm>
            <a:off x="2667000" y="6019800"/>
            <a:ext cx="1225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Filo centrale</a:t>
            </a:r>
            <a:endParaRPr lang="en-GB"/>
          </a:p>
        </p:txBody>
      </p:sp>
      <p:sp>
        <p:nvSpPr>
          <p:cNvPr id="129044" name="Text Box 20"/>
          <p:cNvSpPr txBox="1">
            <a:spLocks noChangeArrowheads="1"/>
          </p:cNvSpPr>
          <p:nvPr/>
        </p:nvSpPr>
        <p:spPr bwMode="auto">
          <a:xfrm>
            <a:off x="6400800" y="6019800"/>
            <a:ext cx="1266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Piani paralleli</a:t>
            </a:r>
            <a:endParaRPr lang="en-GB"/>
          </a:p>
        </p:txBody>
      </p:sp>
      <p:sp>
        <p:nvSpPr>
          <p:cNvPr id="129045" name="Line 21"/>
          <p:cNvSpPr>
            <a:spLocks noChangeShapeType="1"/>
          </p:cNvSpPr>
          <p:nvPr/>
        </p:nvSpPr>
        <p:spPr bwMode="auto">
          <a:xfrm flipV="1">
            <a:off x="8001000" y="3581400"/>
            <a:ext cx="4572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00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29046" name="Text Box 22"/>
          <p:cNvSpPr txBox="1">
            <a:spLocks noChangeArrowheads="1"/>
          </p:cNvSpPr>
          <p:nvPr/>
        </p:nvSpPr>
        <p:spPr bwMode="auto">
          <a:xfrm>
            <a:off x="7239000" y="3962400"/>
            <a:ext cx="1508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>
                <a:solidFill>
                  <a:srgbClr val="FF0000"/>
                </a:solidFill>
              </a:rPr>
              <a:t>E~0 se # e</a:t>
            </a:r>
            <a:r>
              <a:rPr lang="en-GB" baseline="30000">
                <a:solidFill>
                  <a:srgbClr val="FF0000"/>
                </a:solidFill>
              </a:rPr>
              <a:t>-</a:t>
            </a:r>
            <a:r>
              <a:rPr lang="en-GB">
                <a:solidFill>
                  <a:srgbClr val="FF0000"/>
                </a:solidFill>
              </a:rPr>
              <a:t>~10</a:t>
            </a:r>
            <a:r>
              <a:rPr lang="en-GB" baseline="30000">
                <a:solidFill>
                  <a:srgbClr val="FF0000"/>
                </a:solidFill>
              </a:rPr>
              <a:t>8</a:t>
            </a:r>
            <a:endParaRPr lang="en-GB"/>
          </a:p>
        </p:txBody>
      </p:sp>
    </p:spTree>
  </p:cSld>
  <p:clrMapOvr>
    <a:masterClrMapping/>
  </p:clrMapOvr>
  <p:transition/>
</p:sld>
</file>

<file path=ppt/slides/slide1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47EE3-C3D1-412B-8E14-9380B9A53C20}" type="slidenum">
              <a:rPr lang="en-US"/>
              <a:pPr/>
              <a:t>179</a:t>
            </a:fld>
            <a:endParaRPr lang="en-US"/>
          </a:p>
        </p:txBody>
      </p:sp>
      <p:pic>
        <p:nvPicPr>
          <p:cNvPr id="355330" name="Picture 2"/>
          <p:cNvPicPr>
            <a:picLocks noChangeAspect="1" noChangeArrowheads="1"/>
          </p:cNvPicPr>
          <p:nvPr/>
        </p:nvPicPr>
        <p:blipFill>
          <a:blip r:embed="rId3" cstate="print"/>
          <a:srcRect l="10645" t="21211" r="7742" b="57477"/>
          <a:stretch>
            <a:fillRect/>
          </a:stretch>
        </p:blipFill>
        <p:spPr bwMode="auto">
          <a:xfrm>
            <a:off x="2438400" y="1731963"/>
            <a:ext cx="6248400" cy="230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5331" name="Text Box 3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355332" name="Line 4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33" name="Text Box 5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355334" name="Text Box 6"/>
          <p:cNvSpPr txBox="1">
            <a:spLocks noChangeArrowheads="1"/>
          </p:cNvSpPr>
          <p:nvPr/>
        </p:nvSpPr>
        <p:spPr bwMode="auto">
          <a:xfrm>
            <a:off x="4191000" y="152400"/>
            <a:ext cx="4754563" cy="8524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Come viene originato il segnale </a:t>
            </a:r>
          </a:p>
          <a:p>
            <a:pPr algn="ctr"/>
            <a:r>
              <a:rPr lang="en-GB" sz="2400">
                <a:latin typeface="Times New Roman" pitchFamily="18" charset="0"/>
              </a:rPr>
              <a:t>in un RPC?</a:t>
            </a:r>
          </a:p>
        </p:txBody>
      </p:sp>
      <p:pic>
        <p:nvPicPr>
          <p:cNvPr id="355335" name="Picture 7" descr="far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355336" name="Line 8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37" name="Text Box 9"/>
          <p:cNvSpPr txBox="1">
            <a:spLocks noChangeArrowheads="1"/>
          </p:cNvSpPr>
          <p:nvPr/>
        </p:nvSpPr>
        <p:spPr bwMode="auto">
          <a:xfrm>
            <a:off x="228600" y="1371600"/>
            <a:ext cx="5683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>
                <a:solidFill>
                  <a:srgbClr val="FF0000"/>
                </a:solidFill>
              </a:rPr>
              <a:t>In un RPC le strip sono completamente separate (isolate) dalla gap:</a:t>
            </a:r>
          </a:p>
        </p:txBody>
      </p:sp>
      <p:sp>
        <p:nvSpPr>
          <p:cNvPr id="355338" name="Text Box 10"/>
          <p:cNvSpPr txBox="1">
            <a:spLocks noChangeArrowheads="1"/>
          </p:cNvSpPr>
          <p:nvPr/>
        </p:nvSpPr>
        <p:spPr bwMode="auto">
          <a:xfrm>
            <a:off x="2133600" y="3352800"/>
            <a:ext cx="6953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2. Gap</a:t>
            </a:r>
            <a:endParaRPr lang="en-GB"/>
          </a:p>
        </p:txBody>
      </p:sp>
      <p:sp>
        <p:nvSpPr>
          <p:cNvPr id="355339" name="Text Box 11"/>
          <p:cNvSpPr txBox="1">
            <a:spLocks noChangeArrowheads="1"/>
          </p:cNvSpPr>
          <p:nvPr/>
        </p:nvSpPr>
        <p:spPr bwMode="auto">
          <a:xfrm>
            <a:off x="2971800" y="3733800"/>
            <a:ext cx="1654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1. Bakelite (2 mm)</a:t>
            </a:r>
            <a:endParaRPr lang="en-GB"/>
          </a:p>
        </p:txBody>
      </p:sp>
      <p:sp>
        <p:nvSpPr>
          <p:cNvPr id="355340" name="Text Box 12"/>
          <p:cNvSpPr txBox="1">
            <a:spLocks noChangeArrowheads="1"/>
          </p:cNvSpPr>
          <p:nvPr/>
        </p:nvSpPr>
        <p:spPr bwMode="auto">
          <a:xfrm>
            <a:off x="838200" y="2590800"/>
            <a:ext cx="17113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3. Elettrodi di HV </a:t>
            </a:r>
          </a:p>
          <a:p>
            <a:pPr algn="ctr"/>
            <a:r>
              <a:rPr lang="en-GB">
                <a:solidFill>
                  <a:schemeClr val="accent2"/>
                </a:solidFill>
              </a:rPr>
              <a:t>(grafite 100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m)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355341" name="Text Box 13"/>
          <p:cNvSpPr txBox="1">
            <a:spLocks noChangeArrowheads="1"/>
          </p:cNvSpPr>
          <p:nvPr/>
        </p:nvSpPr>
        <p:spPr bwMode="auto">
          <a:xfrm>
            <a:off x="1828800" y="1676400"/>
            <a:ext cx="1668463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5. Strip di lettura</a:t>
            </a:r>
            <a:endParaRPr lang="en-GB"/>
          </a:p>
        </p:txBody>
      </p:sp>
      <p:sp>
        <p:nvSpPr>
          <p:cNvPr id="355342" name="Text Box 14"/>
          <p:cNvSpPr txBox="1">
            <a:spLocks noChangeArrowheads="1"/>
          </p:cNvSpPr>
          <p:nvPr/>
        </p:nvSpPr>
        <p:spPr bwMode="auto">
          <a:xfrm>
            <a:off x="990600" y="2133600"/>
            <a:ext cx="23622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4. PVC isolante (50 </a:t>
            </a:r>
            <a:r>
              <a:rPr lang="en-GB">
                <a:solidFill>
                  <a:schemeClr val="accent2"/>
                </a:solidFill>
                <a:sym typeface="Symbol" pitchFamily="18" charset="2"/>
              </a:rPr>
              <a:t>m)</a:t>
            </a:r>
          </a:p>
        </p:txBody>
      </p:sp>
      <p:sp>
        <p:nvSpPr>
          <p:cNvPr id="355343" name="Line 15"/>
          <p:cNvSpPr>
            <a:spLocks noChangeShapeType="1"/>
          </p:cNvSpPr>
          <p:nvPr/>
        </p:nvSpPr>
        <p:spPr bwMode="auto">
          <a:xfrm flipV="1">
            <a:off x="4191000" y="3276600"/>
            <a:ext cx="152400" cy="3810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44" name="Line 16"/>
          <p:cNvSpPr>
            <a:spLocks noChangeShapeType="1"/>
          </p:cNvSpPr>
          <p:nvPr/>
        </p:nvSpPr>
        <p:spPr bwMode="auto">
          <a:xfrm flipV="1">
            <a:off x="2819400" y="2895600"/>
            <a:ext cx="1219200" cy="533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45" name="Line 17"/>
          <p:cNvSpPr>
            <a:spLocks noChangeShapeType="1"/>
          </p:cNvSpPr>
          <p:nvPr/>
        </p:nvSpPr>
        <p:spPr bwMode="auto">
          <a:xfrm flipV="1">
            <a:off x="4191000" y="2667000"/>
            <a:ext cx="762000" cy="9906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5346" name="Text Box 18"/>
          <p:cNvSpPr txBox="1">
            <a:spLocks noChangeArrowheads="1"/>
          </p:cNvSpPr>
          <p:nvPr/>
        </p:nvSpPr>
        <p:spPr bwMode="auto">
          <a:xfrm>
            <a:off x="152400" y="4114800"/>
            <a:ext cx="5681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>
                <a:solidFill>
                  <a:schemeClr val="accent2"/>
                </a:solidFill>
              </a:rPr>
              <a:t>Gli elettroni della valanga o dello streamer non arrivano sulle strip:</a:t>
            </a:r>
          </a:p>
        </p:txBody>
      </p:sp>
      <p:sp>
        <p:nvSpPr>
          <p:cNvPr id="355347" name="Text Box 19"/>
          <p:cNvSpPr txBox="1">
            <a:spLocks noChangeArrowheads="1"/>
          </p:cNvSpPr>
          <p:nvPr/>
        </p:nvSpPr>
        <p:spPr bwMode="auto">
          <a:xfrm>
            <a:off x="1066800" y="4724400"/>
            <a:ext cx="71628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sz="1600">
                <a:solidFill>
                  <a:srgbClr val="FF0000"/>
                </a:solidFill>
              </a:rPr>
              <a:t>il segnale e’ indotto dal movimento delle cariche (elettroni e ioni) nella gap</a:t>
            </a:r>
          </a:p>
        </p:txBody>
      </p:sp>
      <p:sp>
        <p:nvSpPr>
          <p:cNvPr id="355348" name="AutoShape 20"/>
          <p:cNvSpPr>
            <a:spLocks noChangeArrowheads="1"/>
          </p:cNvSpPr>
          <p:nvPr/>
        </p:nvSpPr>
        <p:spPr bwMode="auto">
          <a:xfrm>
            <a:off x="4724400" y="4267200"/>
            <a:ext cx="228600" cy="533400"/>
          </a:xfrm>
          <a:prstGeom prst="downArrow">
            <a:avLst>
              <a:gd name="adj1" fmla="val 50000"/>
              <a:gd name="adj2" fmla="val 58333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355349" name="Text Box 21"/>
          <p:cNvSpPr txBox="1">
            <a:spLocks noChangeArrowheads="1"/>
          </p:cNvSpPr>
          <p:nvPr/>
        </p:nvSpPr>
        <p:spPr bwMode="auto">
          <a:xfrm>
            <a:off x="3276600" y="5943600"/>
            <a:ext cx="5653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La dizione popolare: “raccolta della carica” e’, a volte, misleading ...</a:t>
            </a:r>
          </a:p>
        </p:txBody>
      </p:sp>
      <p:graphicFrame>
        <p:nvGraphicFramePr>
          <p:cNvPr id="355350" name="Object 22"/>
          <p:cNvGraphicFramePr>
            <a:graphicFrameLocks noChangeAspect="1"/>
          </p:cNvGraphicFramePr>
          <p:nvPr/>
        </p:nvGraphicFramePr>
        <p:xfrm>
          <a:off x="1600200" y="5334000"/>
          <a:ext cx="1600200" cy="1325563"/>
        </p:xfrm>
        <a:graphic>
          <a:graphicData uri="http://schemas.openxmlformats.org/presentationml/2006/ole">
            <p:oleObj spid="_x0000_s67586" name="Clip" r:id="rId5" imgW="4046400" imgH="3352320" progId="">
              <p:embed/>
            </p:oleObj>
          </a:graphicData>
        </a:graphic>
      </p:graphicFrame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18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107504" y="1268760"/>
            <a:ext cx="889247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002060"/>
                </a:solidFill>
              </a:rPr>
              <a:t>After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ionization</a:t>
            </a:r>
            <a:r>
              <a:rPr lang="it-IT" sz="2400" dirty="0" smtClean="0">
                <a:solidFill>
                  <a:srgbClr val="002060"/>
                </a:solidFill>
              </a:rPr>
              <a:t>, </a:t>
            </a:r>
            <a:r>
              <a:rPr lang="it-IT" sz="2400" dirty="0" err="1" smtClean="0">
                <a:solidFill>
                  <a:srgbClr val="002060"/>
                </a:solidFill>
              </a:rPr>
              <a:t>electrons</a:t>
            </a:r>
            <a:r>
              <a:rPr lang="it-IT" sz="2400" dirty="0" smtClean="0">
                <a:solidFill>
                  <a:srgbClr val="002060"/>
                </a:solidFill>
              </a:rPr>
              <a:t> and </a:t>
            </a:r>
            <a:r>
              <a:rPr lang="it-IT" sz="2400" dirty="0" err="1" smtClean="0">
                <a:solidFill>
                  <a:srgbClr val="002060"/>
                </a:solidFill>
              </a:rPr>
              <a:t>ions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quickly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lose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their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energy</a:t>
            </a:r>
            <a:r>
              <a:rPr lang="it-IT" sz="2400" dirty="0" smtClean="0">
                <a:solidFill>
                  <a:srgbClr val="002060"/>
                </a:solidFill>
              </a:rPr>
              <a:t> due </a:t>
            </a:r>
            <a:r>
              <a:rPr lang="it-IT" sz="2400" dirty="0" err="1" smtClean="0">
                <a:solidFill>
                  <a:srgbClr val="002060"/>
                </a:solidFill>
              </a:rPr>
              <a:t>to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collisions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with</a:t>
            </a:r>
            <a:r>
              <a:rPr lang="it-IT" sz="2400" dirty="0" smtClean="0">
                <a:solidFill>
                  <a:srgbClr val="002060"/>
                </a:solidFill>
              </a:rPr>
              <a:t> the gas </a:t>
            </a:r>
            <a:r>
              <a:rPr lang="it-IT" sz="2400" dirty="0" err="1" smtClean="0">
                <a:solidFill>
                  <a:srgbClr val="002060"/>
                </a:solidFill>
              </a:rPr>
              <a:t>molecules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smtClean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it-IT" sz="2400" dirty="0" err="1" smtClean="0">
                <a:solidFill>
                  <a:prstClr val="black"/>
                </a:solidFill>
                <a:sym typeface="Wingdings" pitchFamily="2" charset="2"/>
              </a:rPr>
              <a:t>thermalize</a:t>
            </a:r>
            <a:endParaRPr lang="it-IT" sz="2000" dirty="0" smtClean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r>
              <a:rPr lang="it-IT" sz="2000" dirty="0" err="1" smtClean="0">
                <a:solidFill>
                  <a:prstClr val="black"/>
                </a:solidFill>
              </a:rPr>
              <a:t>Electrons</a:t>
            </a:r>
            <a:r>
              <a:rPr lang="it-IT" sz="2000" dirty="0" smtClean="0">
                <a:solidFill>
                  <a:prstClr val="black"/>
                </a:solidFill>
              </a:rPr>
              <a:t> and </a:t>
            </a:r>
            <a:r>
              <a:rPr lang="it-IT" sz="2000" dirty="0" err="1" smtClean="0">
                <a:solidFill>
                  <a:prstClr val="black"/>
                </a:solidFill>
              </a:rPr>
              <a:t>ions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energy</a:t>
            </a:r>
            <a:r>
              <a:rPr lang="it-IT" sz="2000" dirty="0" smtClean="0">
                <a:solidFill>
                  <a:prstClr val="black"/>
                </a:solidFill>
              </a:rPr>
              <a:t> (and </a:t>
            </a:r>
            <a:r>
              <a:rPr lang="it-IT" sz="2000" dirty="0" err="1" smtClean="0">
                <a:solidFill>
                  <a:prstClr val="black"/>
                </a:solidFill>
              </a:rPr>
              <a:t>velocity</a:t>
            </a:r>
            <a:r>
              <a:rPr lang="it-IT" sz="2000" dirty="0" smtClean="0">
                <a:solidFill>
                  <a:prstClr val="black"/>
                </a:solidFill>
              </a:rPr>
              <a:t>) </a:t>
            </a:r>
            <a:r>
              <a:rPr lang="it-IT" sz="2000" dirty="0" err="1" smtClean="0">
                <a:solidFill>
                  <a:prstClr val="black"/>
                </a:solidFill>
              </a:rPr>
              <a:t>distribution</a:t>
            </a:r>
            <a:r>
              <a:rPr lang="it-IT" sz="2000" dirty="0" smtClean="0">
                <a:solidFill>
                  <a:prstClr val="black"/>
                </a:solidFill>
              </a:rPr>
              <a:t> are </a:t>
            </a:r>
            <a:r>
              <a:rPr lang="it-IT" sz="2000" dirty="0" err="1" smtClean="0">
                <a:solidFill>
                  <a:prstClr val="black"/>
                </a:solidFill>
              </a:rPr>
              <a:t>well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described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by</a:t>
            </a:r>
            <a:r>
              <a:rPr lang="it-IT" sz="2000" dirty="0" smtClean="0">
                <a:solidFill>
                  <a:prstClr val="black"/>
                </a:solidFill>
              </a:rPr>
              <a:t> a Maxwell </a:t>
            </a:r>
            <a:r>
              <a:rPr lang="it-IT" sz="2000" dirty="0" err="1" smtClean="0">
                <a:solidFill>
                  <a:prstClr val="black"/>
                </a:solidFill>
              </a:rPr>
              <a:t>distribution</a:t>
            </a:r>
            <a:endParaRPr lang="it-IT" sz="2000" dirty="0" smtClean="0">
              <a:solidFill>
                <a:prstClr val="black"/>
              </a:solidFill>
            </a:endParaRPr>
          </a:p>
          <a:p>
            <a:endParaRPr lang="it-IT" sz="2000" dirty="0" smtClean="0">
              <a:solidFill>
                <a:prstClr val="black"/>
              </a:solidFill>
            </a:endParaRPr>
          </a:p>
          <a:p>
            <a:endParaRPr lang="it-IT" sz="2000" dirty="0" smtClean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Mean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velocity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according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to</a:t>
            </a:r>
            <a:r>
              <a:rPr lang="it-IT" sz="2000" dirty="0" smtClean="0">
                <a:solidFill>
                  <a:prstClr val="black"/>
                </a:solidFill>
              </a:rPr>
              <a:t> Maxwell </a:t>
            </a:r>
            <a:r>
              <a:rPr lang="it-IT" sz="2000" dirty="0" err="1" smtClean="0">
                <a:solidFill>
                  <a:prstClr val="black"/>
                </a:solidFill>
              </a:rPr>
              <a:t>distribution</a:t>
            </a:r>
            <a:r>
              <a:rPr lang="it-IT" sz="2000" dirty="0" smtClean="0">
                <a:solidFill>
                  <a:prstClr val="black"/>
                </a:solidFill>
              </a:rPr>
              <a:t>: </a:t>
            </a:r>
          </a:p>
          <a:p>
            <a:pPr>
              <a:buFontTx/>
              <a:buChar char="-"/>
            </a:pPr>
            <a:endParaRPr lang="it-IT" sz="2000" dirty="0" smtClean="0">
              <a:solidFill>
                <a:prstClr val="black"/>
              </a:solidFill>
            </a:endParaRPr>
          </a:p>
          <a:p>
            <a:pPr>
              <a:buFontTx/>
              <a:buChar char="-"/>
            </a:pPr>
            <a:r>
              <a:rPr lang="it-IT" sz="2000" dirty="0" err="1" smtClean="0">
                <a:solidFill>
                  <a:prstClr val="black"/>
                </a:solidFill>
              </a:rPr>
              <a:t>Their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average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kinetic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energy</a:t>
            </a:r>
            <a:r>
              <a:rPr lang="it-IT" sz="2000" dirty="0" smtClean="0">
                <a:solidFill>
                  <a:prstClr val="black"/>
                </a:solidFill>
              </a:rPr>
              <a:t> at </a:t>
            </a:r>
            <a:r>
              <a:rPr lang="it-IT" sz="2000" dirty="0" err="1" smtClean="0">
                <a:solidFill>
                  <a:prstClr val="black"/>
                </a:solidFill>
              </a:rPr>
              <a:t>room</a:t>
            </a:r>
            <a:r>
              <a:rPr lang="it-IT" sz="2000" dirty="0" smtClean="0">
                <a:solidFill>
                  <a:prstClr val="black"/>
                </a:solidFill>
              </a:rPr>
              <a:t> temperature </a:t>
            </a:r>
            <a:r>
              <a:rPr lang="it-IT" sz="2000" dirty="0" err="1" smtClean="0">
                <a:solidFill>
                  <a:prstClr val="black"/>
                </a:solidFill>
              </a:rPr>
              <a:t>is</a:t>
            </a:r>
            <a:r>
              <a:rPr lang="it-IT" sz="2000" dirty="0" smtClean="0">
                <a:solidFill>
                  <a:prstClr val="black"/>
                </a:solidFill>
              </a:rPr>
              <a:t> E ≈ 3/2 </a:t>
            </a:r>
            <a:r>
              <a:rPr lang="it-IT" sz="2000" dirty="0" err="1" smtClean="0">
                <a:solidFill>
                  <a:prstClr val="black"/>
                </a:solidFill>
              </a:rPr>
              <a:t>kT</a:t>
            </a:r>
            <a:r>
              <a:rPr lang="it-IT" sz="2000" dirty="0" smtClean="0">
                <a:solidFill>
                  <a:prstClr val="black"/>
                </a:solidFill>
              </a:rPr>
              <a:t> ≈ 26 </a:t>
            </a:r>
            <a:r>
              <a:rPr lang="it-IT" sz="2000" dirty="0" err="1" smtClean="0">
                <a:solidFill>
                  <a:prstClr val="black"/>
                </a:solidFill>
              </a:rPr>
              <a:t>meV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</a:p>
        </p:txBody>
      </p:sp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179513" y="4509120"/>
            <a:ext cx="87129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prstClr val="black"/>
                </a:solidFill>
              </a:rPr>
              <a:t>Immediately</a:t>
            </a:r>
            <a:r>
              <a:rPr lang="it-IT" sz="2400" dirty="0" smtClean="0">
                <a:solidFill>
                  <a:prstClr val="black"/>
                </a:solidFill>
              </a:rPr>
              <a:t>, </a:t>
            </a:r>
            <a:r>
              <a:rPr lang="it-IT" sz="2400" dirty="0" err="1" smtClean="0">
                <a:solidFill>
                  <a:prstClr val="black"/>
                </a:solidFill>
              </a:rPr>
              <a:t>ions</a:t>
            </a:r>
            <a:r>
              <a:rPr lang="it-IT" sz="2400" dirty="0" smtClean="0">
                <a:solidFill>
                  <a:prstClr val="black"/>
                </a:solidFill>
              </a:rPr>
              <a:t> and </a:t>
            </a:r>
            <a:r>
              <a:rPr lang="it-IT" sz="2400" dirty="0" err="1" smtClean="0">
                <a:solidFill>
                  <a:prstClr val="black"/>
                </a:solidFill>
              </a:rPr>
              <a:t>electrons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undergo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diffusion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processes</a:t>
            </a:r>
            <a:r>
              <a:rPr lang="it-IT" sz="2400" dirty="0" smtClean="0">
                <a:solidFill>
                  <a:prstClr val="black"/>
                </a:solidFill>
              </a:rPr>
              <a:t>, </a:t>
            </a:r>
            <a:r>
              <a:rPr lang="it-IT" sz="2400" dirty="0" err="1" smtClean="0">
                <a:solidFill>
                  <a:prstClr val="black"/>
                </a:solidFill>
              </a:rPr>
              <a:t>like</a:t>
            </a:r>
            <a:r>
              <a:rPr lang="it-IT" sz="2400" dirty="0" smtClean="0">
                <a:solidFill>
                  <a:prstClr val="black"/>
                </a:solidFill>
              </a:rPr>
              <a:t> “a </a:t>
            </a:r>
            <a:r>
              <a:rPr lang="it-IT" sz="2400" dirty="0" err="1" smtClean="0">
                <a:solidFill>
                  <a:prstClr val="black"/>
                </a:solidFill>
              </a:rPr>
              <a:t>drop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of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ink</a:t>
            </a:r>
            <a:r>
              <a:rPr lang="it-IT" sz="2400" dirty="0" smtClean="0">
                <a:solidFill>
                  <a:prstClr val="black"/>
                </a:solidFill>
              </a:rPr>
              <a:t> in </a:t>
            </a:r>
            <a:r>
              <a:rPr lang="it-IT" sz="2400" dirty="0" err="1" smtClean="0">
                <a:solidFill>
                  <a:prstClr val="black"/>
                </a:solidFill>
              </a:rPr>
              <a:t>clear</a:t>
            </a:r>
            <a:r>
              <a:rPr lang="it-IT" sz="2400" dirty="0" smtClean="0">
                <a:solidFill>
                  <a:prstClr val="black"/>
                </a:solidFill>
              </a:rPr>
              <a:t> water”.</a:t>
            </a:r>
            <a:endParaRPr lang="it-IT" sz="2400" dirty="0">
              <a:solidFill>
                <a:prstClr val="black"/>
              </a:solidFill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pic>
        <p:nvPicPr>
          <p:cNvPr id="23142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2492896"/>
            <a:ext cx="2190750" cy="590550"/>
          </a:xfrm>
          <a:prstGeom prst="rect">
            <a:avLst/>
          </a:prstGeom>
          <a:noFill/>
        </p:spPr>
      </p:pic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97016" y="2924944"/>
            <a:ext cx="2819400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D0CAA-3261-4580-9D46-4978F43CE205}" type="slidenum">
              <a:rPr lang="en-US"/>
              <a:pPr/>
              <a:t>180</a:t>
            </a:fld>
            <a:endParaRPr lang="en-US"/>
          </a:p>
        </p:txBody>
      </p:sp>
      <p:sp>
        <p:nvSpPr>
          <p:cNvPr id="424962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424963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424964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424965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Cosa si vuole fare …</a:t>
            </a:r>
          </a:p>
        </p:txBody>
      </p:sp>
      <p:pic>
        <p:nvPicPr>
          <p:cNvPr id="424966" name="Picture 6" descr="far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424967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07950" y="2347913"/>
            <a:ext cx="5761038" cy="2881312"/>
            <a:chOff x="113" y="2387"/>
            <a:chExt cx="3357" cy="1687"/>
          </a:xfrm>
        </p:grpSpPr>
        <p:pic>
          <p:nvPicPr>
            <p:cNvPr id="424970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 r="40567" b="6578"/>
            <a:stretch>
              <a:fillRect/>
            </a:stretch>
          </p:blipFill>
          <p:spPr bwMode="auto">
            <a:xfrm>
              <a:off x="113" y="2750"/>
              <a:ext cx="1315" cy="1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aphicFrame>
          <p:nvGraphicFramePr>
            <p:cNvPr id="424971" name="Object 11"/>
            <p:cNvGraphicFramePr>
              <a:graphicFrameLocks noChangeAspect="1"/>
            </p:cNvGraphicFramePr>
            <p:nvPr/>
          </p:nvGraphicFramePr>
          <p:xfrm>
            <a:off x="1565" y="2795"/>
            <a:ext cx="1815" cy="1279"/>
          </p:xfrm>
          <a:graphic>
            <a:graphicData uri="http://schemas.openxmlformats.org/presentationml/2006/ole">
              <p:oleObj spid="_x0000_s68611" name="Photo Editor Photo" r:id="rId5" imgW="7466667" imgH="5401429" progId="">
                <p:embed/>
              </p:oleObj>
            </a:graphicData>
          </a:graphic>
        </p:graphicFrame>
        <p:sp>
          <p:nvSpPr>
            <p:cNvPr id="424972" name="Text Box 12"/>
            <p:cNvSpPr txBox="1">
              <a:spLocks noChangeArrowheads="1"/>
            </p:cNvSpPr>
            <p:nvPr/>
          </p:nvSpPr>
          <p:spPr bwMode="auto">
            <a:xfrm>
              <a:off x="113" y="2545"/>
              <a:ext cx="907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latin typeface="Book Antiqua" pitchFamily="18" charset="0"/>
                </a:rPr>
                <a:t>ATLAS</a:t>
              </a:r>
            </a:p>
          </p:txBody>
        </p:sp>
        <p:sp>
          <p:nvSpPr>
            <p:cNvPr id="424973" name="Text Box 13"/>
            <p:cNvSpPr txBox="1">
              <a:spLocks noChangeArrowheads="1"/>
            </p:cNvSpPr>
            <p:nvPr/>
          </p:nvSpPr>
          <p:spPr bwMode="auto">
            <a:xfrm>
              <a:off x="2925" y="2545"/>
              <a:ext cx="499" cy="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000" b="1">
                  <a:latin typeface="Book Antiqua" pitchFamily="18" charset="0"/>
                </a:rPr>
                <a:t>CMS</a:t>
              </a:r>
            </a:p>
          </p:txBody>
        </p:sp>
        <p:sp>
          <p:nvSpPr>
            <p:cNvPr id="424974" name="AutoShape 14"/>
            <p:cNvSpPr>
              <a:spLocks/>
            </p:cNvSpPr>
            <p:nvPr/>
          </p:nvSpPr>
          <p:spPr bwMode="auto">
            <a:xfrm rot="16200000">
              <a:off x="1678" y="867"/>
              <a:ext cx="272" cy="3312"/>
            </a:xfrm>
            <a:prstGeom prst="rightBrace">
              <a:avLst>
                <a:gd name="adj1" fmla="val 101471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graphicFrame>
        <p:nvGraphicFramePr>
          <p:cNvPr id="424975" name="Object 15"/>
          <p:cNvGraphicFramePr>
            <a:graphicFrameLocks noChangeAspect="1"/>
          </p:cNvGraphicFramePr>
          <p:nvPr/>
        </p:nvGraphicFramePr>
        <p:xfrm>
          <a:off x="5795963" y="4241800"/>
          <a:ext cx="3168650" cy="2225675"/>
        </p:xfrm>
        <a:graphic>
          <a:graphicData uri="http://schemas.openxmlformats.org/presentationml/2006/ole">
            <p:oleObj spid="_x0000_s68610" name="Image Document" r:id="rId6" imgW="7753320" imgH="5448240" progId="">
              <p:embed/>
            </p:oleObj>
          </a:graphicData>
        </a:graphic>
      </p:graphicFrame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411413" y="1162050"/>
            <a:ext cx="1223962" cy="1114425"/>
            <a:chOff x="1338" y="1821"/>
            <a:chExt cx="771" cy="702"/>
          </a:xfrm>
        </p:grpSpPr>
        <p:pic>
          <p:nvPicPr>
            <p:cNvPr id="424978" name="Picture 18"/>
            <p:cNvPicPr>
              <a:picLocks noChangeAspect="1" noChangeArrowheads="1"/>
            </p:cNvPicPr>
            <p:nvPr/>
          </p:nvPicPr>
          <p:blipFill>
            <a:blip r:embed="rId7" cstate="print"/>
            <a:srcRect l="24542" t="6604" r="12286" b="53935"/>
            <a:stretch>
              <a:fillRect/>
            </a:stretch>
          </p:blipFill>
          <p:spPr bwMode="auto">
            <a:xfrm>
              <a:off x="1384" y="1933"/>
              <a:ext cx="725" cy="5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4979" name="Text Box 19"/>
            <p:cNvSpPr txBox="1">
              <a:spLocks noChangeArrowheads="1"/>
            </p:cNvSpPr>
            <p:nvPr/>
          </p:nvSpPr>
          <p:spPr bwMode="auto">
            <a:xfrm>
              <a:off x="1338" y="1821"/>
              <a:ext cx="77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000" i="1">
                  <a:latin typeface="Arial" charset="0"/>
                </a:rPr>
                <a:t>Avalanche mode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6372225" y="2925763"/>
            <a:ext cx="1727200" cy="1150937"/>
            <a:chOff x="2018" y="2450"/>
            <a:chExt cx="1088" cy="725"/>
          </a:xfrm>
        </p:grpSpPr>
        <p:pic>
          <p:nvPicPr>
            <p:cNvPr id="424983" name="Picture 23"/>
            <p:cNvPicPr>
              <a:picLocks noChangeAspect="1" noChangeArrowheads="1"/>
            </p:cNvPicPr>
            <p:nvPr/>
          </p:nvPicPr>
          <p:blipFill>
            <a:blip r:embed="rId7" cstate="print"/>
            <a:srcRect l="28464" t="58170" r="8365" b="1233"/>
            <a:stretch>
              <a:fillRect/>
            </a:stretch>
          </p:blipFill>
          <p:spPr bwMode="auto">
            <a:xfrm>
              <a:off x="2211" y="2568"/>
              <a:ext cx="725" cy="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4984" name="Text Box 24"/>
            <p:cNvSpPr txBox="1">
              <a:spLocks noChangeArrowheads="1"/>
            </p:cNvSpPr>
            <p:nvPr/>
          </p:nvSpPr>
          <p:spPr bwMode="auto">
            <a:xfrm>
              <a:off x="2018" y="2450"/>
              <a:ext cx="10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000" i="1">
                  <a:latin typeface="Arial" charset="0"/>
                </a:rPr>
                <a:t>Streamer mode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1000"/>
                                        <p:tgtEl>
                                          <p:spTgt spid="424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1819B-0ECE-45BA-9EFD-F838C0AC8916}" type="slidenum">
              <a:rPr lang="en-US"/>
              <a:pPr/>
              <a:t>181</a:t>
            </a:fld>
            <a:endParaRPr lang="en-US"/>
          </a:p>
        </p:txBody>
      </p:sp>
      <p:sp>
        <p:nvSpPr>
          <p:cNvPr id="359426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359427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59428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359429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CMS</a:t>
            </a:r>
          </a:p>
        </p:txBody>
      </p:sp>
      <p:pic>
        <p:nvPicPr>
          <p:cNvPr id="359430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359431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359432" name="Picture 8" descr="pub_002"/>
          <p:cNvPicPr>
            <a:picLocks noChangeAspect="1" noChangeArrowheads="1"/>
          </p:cNvPicPr>
          <p:nvPr/>
        </p:nvPicPr>
        <p:blipFill>
          <a:blip r:embed="rId3" cstate="print"/>
          <a:srcRect l="11275" t="22775" r="9665" b="17082"/>
          <a:stretch>
            <a:fillRect/>
          </a:stretch>
        </p:blipFill>
        <p:spPr bwMode="auto">
          <a:xfrm>
            <a:off x="5249863" y="2438400"/>
            <a:ext cx="38941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9433" name="Text Box 9"/>
          <p:cNvSpPr txBox="1">
            <a:spLocks noChangeArrowheads="1"/>
          </p:cNvSpPr>
          <p:nvPr/>
        </p:nvSpPr>
        <p:spPr bwMode="auto">
          <a:xfrm>
            <a:off x="5334000" y="1371600"/>
            <a:ext cx="3408363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CMS sara’ basato su:</a:t>
            </a:r>
          </a:p>
          <a:p>
            <a:r>
              <a:rPr lang="en-GB">
                <a:solidFill>
                  <a:srgbClr val="FF0000"/>
                </a:solidFill>
              </a:rPr>
              <a:t>“</a:t>
            </a:r>
            <a:r>
              <a:rPr lang="en-US" sz="1600">
                <a:solidFill>
                  <a:srgbClr val="FF0000"/>
                </a:solidFill>
                <a:latin typeface="Times New Roman" pitchFamily="18" charset="0"/>
              </a:rPr>
              <a:t>A very good redundant muon system”</a:t>
            </a:r>
            <a:r>
              <a:rPr lang="en-US" sz="1600">
                <a:solidFill>
                  <a:schemeClr val="accent2"/>
                </a:solidFill>
                <a:latin typeface="Times New Roman" pitchFamily="18" charset="0"/>
              </a:rPr>
              <a:t> </a:t>
            </a:r>
          </a:p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i="1">
                <a:solidFill>
                  <a:schemeClr val="accent2"/>
                </a:solidFill>
                <a:latin typeface="Times New Roman" pitchFamily="18" charset="0"/>
              </a:rPr>
              <a:t>Technical Proposal, </a:t>
            </a:r>
          </a:p>
          <a:p>
            <a:r>
              <a:rPr lang="en-US" i="1">
                <a:solidFill>
                  <a:schemeClr val="accent2"/>
                </a:solidFill>
                <a:latin typeface="Times New Roman" pitchFamily="18" charset="0"/>
              </a:rPr>
              <a:t>CERN-LHCC 94-28, 15 Dec. 1999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)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59434" name="Text Box 10"/>
          <p:cNvSpPr txBox="1">
            <a:spLocks noChangeArrowheads="1"/>
          </p:cNvSpPr>
          <p:nvPr/>
        </p:nvSpPr>
        <p:spPr bwMode="auto">
          <a:xfrm>
            <a:off x="762000" y="5318125"/>
            <a:ext cx="384175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>
                <a:solidFill>
                  <a:schemeClr val="accent2"/>
                </a:solidFill>
              </a:rPr>
              <a:t>Il trigger di primo livello dovra’ garantire:</a:t>
            </a:r>
            <a:endParaRPr lang="en-GB">
              <a:solidFill>
                <a:srgbClr val="FF0000"/>
              </a:solidFill>
            </a:endParaRPr>
          </a:p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Complete coverage of the solid angle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Robustness: maximal use of available information	</a:t>
            </a:r>
          </a:p>
          <a:p>
            <a:pPr>
              <a:buFontTx/>
              <a:buChar char="•"/>
            </a:pP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Speed: decision time of the order of 1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>
                <a:solidFill>
                  <a:srgbClr val="FF0000"/>
                </a:solidFill>
                <a:latin typeface="Times New Roman" pitchFamily="18" charset="0"/>
              </a:rPr>
              <a:t>s</a:t>
            </a:r>
          </a:p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(</a:t>
            </a:r>
            <a:r>
              <a:rPr lang="en-US" i="1">
                <a:solidFill>
                  <a:schemeClr val="accent2"/>
                </a:solidFill>
                <a:latin typeface="Times New Roman" pitchFamily="18" charset="0"/>
              </a:rPr>
              <a:t>Letter of intent CERN-LHCC 92-3 1 Oct. 1992</a:t>
            </a:r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)</a:t>
            </a:r>
            <a:endParaRPr lang="en-GB">
              <a:solidFill>
                <a:schemeClr val="accent2"/>
              </a:solidFill>
            </a:endParaRPr>
          </a:p>
        </p:txBody>
      </p:sp>
      <p:pic>
        <p:nvPicPr>
          <p:cNvPr id="359435" name="Picture 11"/>
          <p:cNvPicPr>
            <a:picLocks noChangeAspect="1" noChangeArrowheads="1"/>
          </p:cNvPicPr>
          <p:nvPr/>
        </p:nvPicPr>
        <p:blipFill>
          <a:blip r:embed="rId4" cstate="print"/>
          <a:srcRect l="11722" t="18269" r="12894" b="3322"/>
          <a:stretch>
            <a:fillRect/>
          </a:stretch>
        </p:blipFill>
        <p:spPr bwMode="auto">
          <a:xfrm>
            <a:off x="228600" y="1219200"/>
            <a:ext cx="4953000" cy="363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1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18298-DCC2-449C-956B-3FAE3938C634}" type="slidenum">
              <a:rPr lang="en-US"/>
              <a:pPr/>
              <a:t>182</a:t>
            </a:fld>
            <a:endParaRPr lang="en-US"/>
          </a:p>
        </p:txBody>
      </p:sp>
      <p:sp>
        <p:nvSpPr>
          <p:cNvPr id="360450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360451" name="Line 3"/>
          <p:cNvSpPr>
            <a:spLocks noChangeShapeType="1"/>
          </p:cNvSpPr>
          <p:nvPr/>
        </p:nvSpPr>
        <p:spPr bwMode="auto">
          <a:xfrm flipV="1">
            <a:off x="228600" y="1143000"/>
            <a:ext cx="8610600" cy="0"/>
          </a:xfrm>
          <a:prstGeom prst="line">
            <a:avLst/>
          </a:prstGeom>
          <a:noFill/>
          <a:ln w="38100" cmpd="dbl">
            <a:solidFill>
              <a:srgbClr val="339966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0452" name="Text Box 4"/>
          <p:cNvSpPr txBox="1">
            <a:spLocks noChangeArrowheads="1"/>
          </p:cNvSpPr>
          <p:nvPr/>
        </p:nvSpPr>
        <p:spPr bwMode="auto">
          <a:xfrm>
            <a:off x="1571625" y="152400"/>
            <a:ext cx="255428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XVII Seminario Nazionale di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Fisica Nucleare e </a:t>
            </a:r>
          </a:p>
          <a:p>
            <a:pPr algn="ctr"/>
            <a:r>
              <a:rPr lang="en-GB" sz="120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Subnucleare</a:t>
            </a:r>
            <a:endParaRPr lang="en-GB" sz="1600" i="1">
              <a:latin typeface="Times New Roman" pitchFamily="18" charset="0"/>
            </a:endParaRP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Otranto, Serra degli Alimini,</a:t>
            </a:r>
          </a:p>
          <a:p>
            <a:pPr algn="ctr"/>
            <a:r>
              <a:rPr lang="en-GB" sz="1000" i="1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20-26 Settembre 2004</a:t>
            </a:r>
            <a:endParaRPr lang="en-GB" sz="1000">
              <a:latin typeface="Times New Roman" pitchFamily="18" charset="0"/>
            </a:endParaRPr>
          </a:p>
        </p:txBody>
      </p:sp>
      <p:sp>
        <p:nvSpPr>
          <p:cNvPr id="360453" name="Text Box 5"/>
          <p:cNvSpPr txBox="1">
            <a:spLocks noChangeArrowheads="1"/>
          </p:cNvSpPr>
          <p:nvPr/>
        </p:nvSpPr>
        <p:spPr bwMode="auto">
          <a:xfrm>
            <a:off x="4191000" y="304800"/>
            <a:ext cx="4754563" cy="54768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chemeClr val="bg2"/>
            </a:outerShdw>
          </a:effectLst>
        </p:spPr>
        <p:txBody>
          <a:bodyPr wrap="none"/>
          <a:lstStyle/>
          <a:p>
            <a:pPr algn="ctr"/>
            <a:r>
              <a:rPr lang="en-GB" sz="2400">
                <a:latin typeface="Times New Roman" pitchFamily="18" charset="0"/>
              </a:rPr>
              <a:t>CMS (2...)</a:t>
            </a:r>
          </a:p>
        </p:txBody>
      </p:sp>
      <p:pic>
        <p:nvPicPr>
          <p:cNvPr id="360454" name="Picture 6" descr="fa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1447800" cy="1085850"/>
          </a:xfrm>
          <a:prstGeom prst="rect">
            <a:avLst/>
          </a:prstGeom>
          <a:noFill/>
        </p:spPr>
      </p:pic>
      <p:sp>
        <p:nvSpPr>
          <p:cNvPr id="360455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0456" name="Text Box 8"/>
          <p:cNvSpPr txBox="1">
            <a:spLocks noChangeArrowheads="1"/>
          </p:cNvSpPr>
          <p:nvPr/>
        </p:nvSpPr>
        <p:spPr bwMode="auto">
          <a:xfrm>
            <a:off x="457200" y="1600200"/>
            <a:ext cx="33528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Durante 10 anni LHC produrra’ </a:t>
            </a:r>
          </a:p>
          <a:p>
            <a:pPr algn="ctr"/>
            <a:r>
              <a:rPr lang="en-GB" sz="1600">
                <a:solidFill>
                  <a:srgbClr val="FF0000"/>
                </a:solidFill>
              </a:rPr>
              <a:t>~10</a:t>
            </a:r>
            <a:r>
              <a:rPr lang="en-GB" sz="1600" baseline="30000">
                <a:solidFill>
                  <a:srgbClr val="FF0000"/>
                </a:solidFill>
              </a:rPr>
              <a:t>17</a:t>
            </a:r>
            <a:r>
              <a:rPr lang="en-GB" sz="1600">
                <a:solidFill>
                  <a:srgbClr val="FF0000"/>
                </a:solidFill>
              </a:rPr>
              <a:t> collisioni pp</a:t>
            </a:r>
          </a:p>
          <a:p>
            <a:pPr algn="ctr"/>
            <a:endParaRPr lang="en-GB">
              <a:solidFill>
                <a:schemeClr val="accent2"/>
              </a:solidFill>
            </a:endParaRPr>
          </a:p>
          <a:p>
            <a:pPr algn="ctr"/>
            <a:r>
              <a:rPr lang="en-GB">
                <a:solidFill>
                  <a:schemeClr val="accent2"/>
                </a:solidFill>
              </a:rPr>
              <a:t>Un’osservazione di </a:t>
            </a:r>
            <a:r>
              <a:rPr lang="en-GB">
                <a:solidFill>
                  <a:srgbClr val="FF0000"/>
                </a:solidFill>
              </a:rPr>
              <a:t>10 eventi “esotici”</a:t>
            </a:r>
            <a:r>
              <a:rPr lang="en-GB">
                <a:solidFill>
                  <a:schemeClr val="accent2"/>
                </a:solidFill>
              </a:rPr>
              <a:t> potrebbe portare a Nuova Fisica</a:t>
            </a:r>
          </a:p>
          <a:p>
            <a:pPr algn="ctr"/>
            <a:endParaRPr lang="en-GB">
              <a:solidFill>
                <a:schemeClr val="accent2"/>
              </a:solidFill>
            </a:endParaRPr>
          </a:p>
          <a:p>
            <a:pPr algn="ctr"/>
            <a:r>
              <a:rPr lang="en-GB">
                <a:solidFill>
                  <a:schemeClr val="accent2"/>
                </a:solidFill>
              </a:rPr>
              <a:t>Bisogna trovare </a:t>
            </a:r>
            <a:r>
              <a:rPr lang="en-GB" sz="1600">
                <a:solidFill>
                  <a:srgbClr val="FF0000"/>
                </a:solidFill>
              </a:rPr>
              <a:t>10 eventi tra 10</a:t>
            </a:r>
            <a:r>
              <a:rPr lang="en-GB" sz="1600" baseline="30000">
                <a:solidFill>
                  <a:srgbClr val="FF0000"/>
                </a:solidFill>
              </a:rPr>
              <a:t>17</a:t>
            </a: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360457" name="Text Box 9"/>
          <p:cNvSpPr txBox="1">
            <a:spLocks noChangeArrowheads="1"/>
          </p:cNvSpPr>
          <p:nvPr/>
        </p:nvSpPr>
        <p:spPr bwMode="auto">
          <a:xfrm>
            <a:off x="2971800" y="4876800"/>
            <a:ext cx="2184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sz="1600">
                <a:solidFill>
                  <a:srgbClr val="FF0000"/>
                </a:solidFill>
              </a:rPr>
              <a:t>Un ago in un pagliaio?</a:t>
            </a:r>
            <a:endParaRPr lang="en-GB" sz="1600">
              <a:solidFill>
                <a:schemeClr val="accent2"/>
              </a:solidFill>
            </a:endParaRPr>
          </a:p>
        </p:txBody>
      </p:sp>
      <p:sp>
        <p:nvSpPr>
          <p:cNvPr id="360458" name="Text Box 10"/>
          <p:cNvSpPr txBox="1">
            <a:spLocks noChangeArrowheads="1"/>
          </p:cNvSpPr>
          <p:nvPr/>
        </p:nvSpPr>
        <p:spPr bwMode="auto">
          <a:xfrm>
            <a:off x="5562600" y="1371600"/>
            <a:ext cx="31480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Cercare nuova fisica ad LHC e’ come cercare un ago in </a:t>
            </a:r>
          </a:p>
          <a:p>
            <a:pPr algn="ctr"/>
            <a:r>
              <a:rPr lang="en-GB" sz="1600">
                <a:solidFill>
                  <a:srgbClr val="FF0000"/>
                </a:solidFill>
              </a:rPr>
              <a:t>1.000.000  di pagliai!</a:t>
            </a:r>
          </a:p>
        </p:txBody>
      </p:sp>
      <p:pic>
        <p:nvPicPr>
          <p:cNvPr id="360459" name="Picture 11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1143000" y="3581400"/>
            <a:ext cx="1541463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0" name="Picture 12" descr="ivt000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3733800"/>
            <a:ext cx="990600" cy="911225"/>
          </a:xfrm>
          <a:prstGeom prst="rect">
            <a:avLst/>
          </a:prstGeom>
          <a:noFill/>
        </p:spPr>
      </p:pic>
      <p:pic>
        <p:nvPicPr>
          <p:cNvPr id="360461" name="Picture 13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6019800" y="26670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2" name="Picture 14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5334000" y="22860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3" name="Picture 15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5638800" y="38100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4" name="Picture 16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6019800" y="43434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5" name="Picture 17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6934200" y="40386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6" name="Picture 18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6934200" y="23622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7" name="Picture 19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7696200" y="27432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8" name="Picture 20" descr="cascina"/>
          <p:cNvPicPr>
            <a:picLocks noChangeAspect="1" noChangeArrowheads="1"/>
          </p:cNvPicPr>
          <p:nvPr/>
        </p:nvPicPr>
        <p:blipFill>
          <a:blip r:embed="rId3" cstate="print"/>
          <a:srcRect l="32133" r="12050" b="27782"/>
          <a:stretch>
            <a:fillRect/>
          </a:stretch>
        </p:blipFill>
        <p:spPr bwMode="auto">
          <a:xfrm>
            <a:off x="7620000" y="4419600"/>
            <a:ext cx="108902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0469" name="Picture 21" descr="ivt000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5327650"/>
            <a:ext cx="228600" cy="211138"/>
          </a:xfrm>
          <a:prstGeom prst="rect">
            <a:avLst/>
          </a:prstGeom>
          <a:noFill/>
        </p:spPr>
      </p:pic>
      <p:sp>
        <p:nvSpPr>
          <p:cNvPr id="360470" name="Rectangle 22"/>
          <p:cNvSpPr>
            <a:spLocks noChangeArrowheads="1"/>
          </p:cNvSpPr>
          <p:nvPr/>
        </p:nvSpPr>
        <p:spPr bwMode="auto">
          <a:xfrm>
            <a:off x="685800" y="1600200"/>
            <a:ext cx="2895600" cy="609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0471" name="Rectangle 23"/>
          <p:cNvSpPr>
            <a:spLocks noChangeArrowheads="1"/>
          </p:cNvSpPr>
          <p:nvPr/>
        </p:nvSpPr>
        <p:spPr bwMode="auto">
          <a:xfrm>
            <a:off x="533400" y="2895600"/>
            <a:ext cx="3124200" cy="381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0472" name="Rectangle 24"/>
          <p:cNvSpPr>
            <a:spLocks noChangeArrowheads="1"/>
          </p:cNvSpPr>
          <p:nvPr/>
        </p:nvSpPr>
        <p:spPr bwMode="auto">
          <a:xfrm>
            <a:off x="5715000" y="1371600"/>
            <a:ext cx="2743200" cy="762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2971800" y="5257800"/>
            <a:ext cx="2133600" cy="1036638"/>
            <a:chOff x="2208" y="835"/>
            <a:chExt cx="1344" cy="653"/>
          </a:xfrm>
        </p:grpSpPr>
        <p:sp>
          <p:nvSpPr>
            <p:cNvPr id="360474" name="Rectangle 26"/>
            <p:cNvSpPr>
              <a:spLocks noChangeArrowheads="1"/>
            </p:cNvSpPr>
            <p:nvPr/>
          </p:nvSpPr>
          <p:spPr bwMode="auto">
            <a:xfrm>
              <a:off x="2208" y="1248"/>
              <a:ext cx="1344" cy="24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0475" name="Text Box 27"/>
            <p:cNvSpPr txBox="1">
              <a:spLocks noChangeArrowheads="1"/>
            </p:cNvSpPr>
            <p:nvPr/>
          </p:nvSpPr>
          <p:spPr bwMode="auto">
            <a:xfrm>
              <a:off x="2304" y="835"/>
              <a:ext cx="1244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Tipico ago:5 mm</a:t>
              </a:r>
              <a:r>
                <a:rPr lang="en-GB" baseline="30000">
                  <a:solidFill>
                    <a:schemeClr val="accent2"/>
                  </a:solidFill>
                </a:rPr>
                <a:t>3</a:t>
              </a:r>
              <a:endParaRPr lang="en-GB">
                <a:solidFill>
                  <a:schemeClr val="accent2"/>
                </a:solidFill>
              </a:endParaRPr>
            </a:p>
            <a:p>
              <a:pPr algn="ctr"/>
              <a:r>
                <a:rPr lang="en-GB">
                  <a:solidFill>
                    <a:schemeClr val="accent2"/>
                  </a:solidFill>
                </a:rPr>
                <a:t>Tipico pagliaio: 50 m</a:t>
              </a:r>
              <a:r>
                <a:rPr lang="en-GB" baseline="30000">
                  <a:solidFill>
                    <a:schemeClr val="accent2"/>
                  </a:solidFill>
                </a:rPr>
                <a:t>3</a:t>
              </a:r>
              <a:endParaRPr lang="en-GB">
                <a:solidFill>
                  <a:schemeClr val="accent2"/>
                </a:solidFill>
              </a:endParaRPr>
            </a:p>
            <a:p>
              <a:pPr algn="ctr"/>
              <a:endParaRPr lang="en-GB">
                <a:solidFill>
                  <a:schemeClr val="accent2"/>
                </a:solidFill>
              </a:endParaRPr>
            </a:p>
            <a:p>
              <a:pPr algn="ctr"/>
              <a:r>
                <a:rPr lang="en-GB" sz="1600">
                  <a:solidFill>
                    <a:srgbClr val="FF0000"/>
                  </a:solidFill>
                </a:rPr>
                <a:t>ago/pagliaio=1/10</a:t>
              </a:r>
              <a:r>
                <a:rPr lang="en-GB" sz="1600" baseline="30000">
                  <a:solidFill>
                    <a:srgbClr val="FF0000"/>
                  </a:solidFill>
                </a:rPr>
                <a:t>10</a:t>
              </a:r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0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0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0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0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0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0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0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0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456" grpId="0" autoUpdateAnimBg="0"/>
      <p:bldP spid="360457" grpId="0" autoUpdateAnimBg="0"/>
    </p:bldLst>
  </p:timing>
</p:sld>
</file>

<file path=ppt/slides/slide1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183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Contact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information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184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347864" y="1340768"/>
            <a:ext cx="561662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prof. Marcello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Abbrescia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>
              <a:buFontTx/>
              <a:buChar char="-"/>
            </a:pP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University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Bari, Italy </a:t>
            </a:r>
          </a:p>
          <a:p>
            <a:pPr>
              <a:buFontTx/>
              <a:buChar char="-"/>
            </a:pP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Email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  <a:hlinkClick r:id="rId3"/>
              </a:rPr>
              <a:t>marcello.abbrescia@uniba.it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,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  <a:hlinkClick r:id="rId3"/>
              </a:rPr>
              <a:t>       marcello.abbrescia@ba.infn.it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,      </a:t>
            </a:r>
            <a:endParaRPr lang="it-IT" sz="2800" u="sng" dirty="0" smtClean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  <a:p>
            <a:pPr>
              <a:buFontTx/>
              <a:buChar char="-"/>
            </a:pP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Please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do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not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hesitate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contact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me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for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any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information,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request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additional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material, or just a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nice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scientific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2800" dirty="0" err="1" smtClean="0">
                <a:ea typeface="Arial Unicode MS" pitchFamily="34" charset="-128"/>
                <a:cs typeface="Arial Unicode MS" pitchFamily="34" charset="-128"/>
              </a:rPr>
              <a:t>discussion</a:t>
            </a:r>
            <a:r>
              <a:rPr lang="it-IT" sz="2800" dirty="0" smtClean="0">
                <a:ea typeface="Arial Unicode MS" pitchFamily="34" charset="-128"/>
                <a:cs typeface="Arial Unicode MS" pitchFamily="34" charset="-128"/>
              </a:rPr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958" y="1416953"/>
            <a:ext cx="2780882" cy="338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Relevant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bibliography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185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72008" y="1220554"/>
            <a:ext cx="88924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Principles of operation of </a:t>
            </a:r>
            <a:r>
              <a:rPr lang="en-US" sz="2000" b="1" dirty="0" err="1" smtClean="0"/>
              <a:t>multiwire</a:t>
            </a:r>
            <a:r>
              <a:rPr lang="en-US" sz="2000" b="1" dirty="0" smtClean="0"/>
              <a:t> proportional and drift chambers</a:t>
            </a:r>
            <a:r>
              <a:rPr lang="en-US" sz="2000" dirty="0" smtClean="0"/>
              <a:t>, CERN Yellow Reports, CERN 77-09, 1977. - 92 p., 10.5170/CERN-1977-009</a:t>
            </a:r>
          </a:p>
          <a:p>
            <a:r>
              <a:rPr lang="en-US" sz="2000" dirty="0" smtClean="0"/>
              <a:t>A. </a:t>
            </a:r>
            <a:r>
              <a:rPr lang="en-US" sz="2000" dirty="0" err="1" smtClean="0"/>
              <a:t>Peisert</a:t>
            </a:r>
            <a:r>
              <a:rPr lang="en-US" sz="2000" dirty="0" smtClean="0"/>
              <a:t> and 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Drift and diffusion of electrons in gases : a compilation (with an introduction to the use of computing programs)</a:t>
            </a:r>
            <a:r>
              <a:rPr lang="en-US" sz="2000" dirty="0" smtClean="0"/>
              <a:t>, CERN Yellow Reports, CERN 84-08, 1984. - 127 p.</a:t>
            </a:r>
          </a:p>
          <a:p>
            <a:r>
              <a:rPr lang="en-US" sz="2000" dirty="0" smtClean="0"/>
              <a:t>F. </a:t>
            </a:r>
            <a:r>
              <a:rPr lang="en-US" sz="2000" dirty="0" err="1" smtClean="0"/>
              <a:t>Sauli</a:t>
            </a:r>
            <a:r>
              <a:rPr lang="en-US" sz="2000" dirty="0" smtClean="0"/>
              <a:t>: </a:t>
            </a:r>
            <a:r>
              <a:rPr lang="en-US" sz="2000" b="1" dirty="0" smtClean="0"/>
              <a:t>Gaseous Radiation Detectors: Fundamentals and Applications</a:t>
            </a:r>
            <a:r>
              <a:rPr lang="en-US" sz="2000" dirty="0" smtClean="0"/>
              <a:t>, Cambridge</a:t>
            </a:r>
          </a:p>
          <a:p>
            <a:r>
              <a:rPr lang="en-US" sz="2000" dirty="0" smtClean="0"/>
              <a:t>University Press July 2014, ISBN: 9781107337701 , hUps://doi.org/10.1017/</a:t>
            </a:r>
          </a:p>
          <a:p>
            <a:r>
              <a:rPr lang="it-IT" sz="2000" dirty="0" smtClean="0"/>
              <a:t>CBO9781107337701</a:t>
            </a:r>
          </a:p>
          <a:p>
            <a:endParaRPr lang="en-US" sz="2000" dirty="0" smtClean="0"/>
          </a:p>
          <a:p>
            <a:r>
              <a:rPr lang="en-US" sz="2000" dirty="0" smtClean="0"/>
              <a:t>Glenn F. Knoll </a:t>
            </a:r>
            <a:r>
              <a:rPr lang="en-US" sz="2000" b="1" dirty="0" smtClean="0"/>
              <a:t>Radiation Detection and Measurement, 4th Edition, Wiley ed.</a:t>
            </a:r>
            <a:r>
              <a:rPr lang="en-US" sz="2000" dirty="0" smtClean="0"/>
              <a:t> ISBN: 978-0-470-13148-0, September 2010 864 Pages </a:t>
            </a:r>
          </a:p>
          <a:p>
            <a:r>
              <a:rPr lang="en-US" sz="2000" dirty="0" smtClean="0"/>
              <a:t>W. Leo, “</a:t>
            </a:r>
            <a:r>
              <a:rPr lang="en-US" sz="2000" b="1" dirty="0" smtClean="0"/>
              <a:t>Techniques for Nuclear and </a:t>
            </a:r>
            <a:r>
              <a:rPr lang="en-US" sz="2000" b="1" dirty="0" err="1" smtClean="0"/>
              <a:t>ParLcle</a:t>
            </a:r>
            <a:r>
              <a:rPr lang="en-US" sz="2000" b="1" dirty="0" smtClean="0"/>
              <a:t> Physics Experiments: A How-to Approach”, </a:t>
            </a:r>
            <a:r>
              <a:rPr lang="it-IT" sz="2000" dirty="0" err="1" smtClean="0"/>
              <a:t>Springer-Verlag</a:t>
            </a:r>
            <a:r>
              <a:rPr lang="it-IT" sz="2000" dirty="0" smtClean="0"/>
              <a:t>, ISBN-13: 978-3540572800 , ISBN-10: 3540572805</a:t>
            </a:r>
            <a:endParaRPr lang="en-US" sz="2000" dirty="0" smtClean="0"/>
          </a:p>
          <a:p>
            <a:r>
              <a:rPr lang="de-DE" sz="2000" dirty="0" smtClean="0"/>
              <a:t>Walter Blum, Werner Riegler, Luigi </a:t>
            </a:r>
            <a:r>
              <a:rPr lang="de-DE" sz="2000" dirty="0" err="1" smtClean="0"/>
              <a:t>Rolandi</a:t>
            </a:r>
            <a:r>
              <a:rPr lang="de-DE" sz="2000" dirty="0" smtClean="0"/>
              <a:t>,</a:t>
            </a:r>
            <a:r>
              <a:rPr lang="de-DE" sz="2000" i="1" dirty="0" smtClean="0"/>
              <a:t> </a:t>
            </a:r>
            <a:r>
              <a:rPr lang="it-IT" sz="2000" b="1" dirty="0" err="1" smtClean="0"/>
              <a:t>Particle</a:t>
            </a:r>
            <a:r>
              <a:rPr lang="it-IT" sz="2000" b="1" dirty="0" smtClean="0"/>
              <a:t> Detection </a:t>
            </a:r>
            <a:r>
              <a:rPr lang="it-IT" sz="2000" b="1" dirty="0" err="1" smtClean="0"/>
              <a:t>with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Drift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Chambers</a:t>
            </a:r>
            <a:r>
              <a:rPr lang="it-IT" sz="2000" dirty="0" smtClean="0"/>
              <a:t>, </a:t>
            </a:r>
            <a:r>
              <a:rPr lang="it-IT" sz="2000" dirty="0" err="1" smtClean="0"/>
              <a:t>Springer-Verlag</a:t>
            </a:r>
            <a:r>
              <a:rPr lang="it-IT" sz="2000" dirty="0" smtClean="0"/>
              <a:t> 2008, ISBN: 978-3-540-76683-4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icromegas and GEM detectors - Elementary Particle Physics - LMU Muni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60648"/>
            <a:ext cx="5184576" cy="3454224"/>
          </a:xfrm>
          <a:prstGeom prst="rect">
            <a:avLst/>
          </a:prstGeom>
          <a:noFill/>
        </p:spPr>
      </p:pic>
      <p:pic>
        <p:nvPicPr>
          <p:cNvPr id="2052" name="Picture 4" descr="Micro-pattern gaseous detectors (Chapter 13) - Gaseous Radiation Detecto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3772292" cy="3672408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496" y="3933056"/>
            <a:ext cx="3932903" cy="26219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3933056"/>
            <a:ext cx="4882359" cy="274632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3648" y="3284985"/>
            <a:ext cx="6840760" cy="108012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rgbClr val="FF0000"/>
                </a:solidFill>
              </a:rPr>
              <a:t>Gaseous</a:t>
            </a:r>
            <a:r>
              <a:rPr lang="it-IT" sz="6600" dirty="0" smtClean="0">
                <a:solidFill>
                  <a:srgbClr val="FF0000"/>
                </a:solidFill>
              </a:rPr>
              <a:t> </a:t>
            </a:r>
            <a:r>
              <a:rPr lang="it-IT" sz="6600" dirty="0" err="1" smtClean="0">
                <a:solidFill>
                  <a:srgbClr val="FF0000"/>
                </a:solidFill>
              </a:rPr>
              <a:t>detectors</a:t>
            </a:r>
            <a:endParaRPr lang="it-IT" sz="6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wuppertal.de/images/willkommen/WMG_Luftbild_Wuppertal_web_C_Christian_Reimann.jpg.scaled/bc6a06532bf92781b8c9780106a2378d.jpg"/>
          <p:cNvPicPr>
            <a:picLocks noChangeAspect="1" noChangeArrowheads="1"/>
          </p:cNvPicPr>
          <p:nvPr/>
        </p:nvPicPr>
        <p:blipFill>
          <a:blip r:embed="rId2" cstate="print"/>
          <a:srcRect l="7382" r="30758"/>
          <a:stretch>
            <a:fillRect/>
          </a:stretch>
        </p:blipFill>
        <p:spPr bwMode="auto">
          <a:xfrm>
            <a:off x="-18382" y="-27384"/>
            <a:ext cx="9198894" cy="688538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3648" y="3284985"/>
            <a:ext cx="6840760" cy="1080120"/>
          </a:xfrm>
          <a:noFill/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chemeClr val="bg1"/>
                </a:solidFill>
              </a:rPr>
              <a:t>Gaseous</a:t>
            </a:r>
            <a:r>
              <a:rPr lang="it-IT" sz="6600" dirty="0" smtClean="0">
                <a:solidFill>
                  <a:schemeClr val="bg1"/>
                </a:solidFill>
              </a:rPr>
              <a:t> </a:t>
            </a:r>
            <a:r>
              <a:rPr lang="it-IT" sz="6600" dirty="0" err="1" smtClean="0">
                <a:solidFill>
                  <a:schemeClr val="bg1"/>
                </a:solidFill>
              </a:rPr>
              <a:t>detectors</a:t>
            </a:r>
            <a:endParaRPr lang="it-IT" sz="66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"/>
            <a:ext cx="2304256" cy="857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6" name="Picture 8" descr="Wuppertal"/>
          <p:cNvPicPr>
            <a:picLocks noChangeAspect="1" noChangeArrowheads="1"/>
          </p:cNvPicPr>
          <p:nvPr/>
        </p:nvPicPr>
        <p:blipFill>
          <a:blip r:embed="rId2" cstate="print"/>
          <a:srcRect l="16007" r="22677"/>
          <a:stretch>
            <a:fillRect/>
          </a:stretch>
        </p:blipFill>
        <p:spPr bwMode="auto">
          <a:xfrm>
            <a:off x="-36512" y="-27384"/>
            <a:ext cx="9201308" cy="688538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3648" y="3284985"/>
            <a:ext cx="6840760" cy="1080120"/>
          </a:xfrm>
          <a:noFill/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rgbClr val="FFFF00"/>
                </a:solidFill>
              </a:rPr>
              <a:t>Gaseous</a:t>
            </a:r>
            <a:r>
              <a:rPr lang="it-IT" sz="6600" dirty="0" smtClean="0">
                <a:solidFill>
                  <a:srgbClr val="FFFF00"/>
                </a:solidFill>
              </a:rPr>
              <a:t> </a:t>
            </a:r>
            <a:r>
              <a:rPr lang="it-IT" sz="6600" dirty="0" err="1" smtClean="0">
                <a:solidFill>
                  <a:srgbClr val="FFFF00"/>
                </a:solidFill>
              </a:rPr>
              <a:t>detectors</a:t>
            </a:r>
            <a:r>
              <a:rPr lang="it-IT" sz="6600" dirty="0" smtClean="0">
                <a:solidFill>
                  <a:srgbClr val="FFFF00"/>
                </a:solidFill>
              </a:rPr>
              <a:t/>
            </a:r>
            <a:br>
              <a:rPr lang="it-IT" sz="6600" dirty="0" smtClean="0">
                <a:solidFill>
                  <a:srgbClr val="FFFF00"/>
                </a:solidFill>
              </a:rPr>
            </a:br>
            <a:r>
              <a:rPr lang="it-IT" sz="6600" dirty="0" smtClean="0">
                <a:solidFill>
                  <a:srgbClr val="FFFF00"/>
                </a:solidFill>
              </a:rPr>
              <a:t>M. </a:t>
            </a:r>
            <a:r>
              <a:rPr lang="it-IT" sz="6600" dirty="0" err="1" smtClean="0">
                <a:solidFill>
                  <a:srgbClr val="FFFF00"/>
                </a:solidFill>
              </a:rPr>
              <a:t>Abbrescia</a:t>
            </a: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2700" dirty="0" smtClean="0">
                <a:solidFill>
                  <a:schemeClr val="bg1"/>
                </a:solidFill>
              </a:rPr>
              <a:t>EURIZON </a:t>
            </a:r>
            <a:r>
              <a:rPr lang="it-IT" sz="2700" dirty="0" err="1" smtClean="0">
                <a:solidFill>
                  <a:schemeClr val="bg1"/>
                </a:solidFill>
              </a:rPr>
              <a:t>School</a:t>
            </a:r>
            <a:r>
              <a:rPr lang="it-IT" sz="2700" dirty="0" smtClean="0">
                <a:solidFill>
                  <a:schemeClr val="bg1"/>
                </a:solidFill>
              </a:rPr>
              <a:t> on </a:t>
            </a:r>
            <a:r>
              <a:rPr lang="it-IT" sz="2700" dirty="0" err="1" smtClean="0">
                <a:solidFill>
                  <a:schemeClr val="bg1"/>
                </a:solidFill>
              </a:rPr>
              <a:t>particle</a:t>
            </a:r>
            <a:r>
              <a:rPr lang="it-IT" sz="2700" dirty="0" smtClean="0">
                <a:solidFill>
                  <a:schemeClr val="bg1"/>
                </a:solidFill>
              </a:rPr>
              <a:t> detection </a:t>
            </a:r>
            <a:r>
              <a:rPr lang="it-IT" sz="2700" dirty="0" err="1" smtClean="0">
                <a:solidFill>
                  <a:schemeClr val="bg1"/>
                </a:solidFill>
              </a:rPr>
              <a:t>technologies</a:t>
            </a:r>
            <a:endParaRPr lang="it-IT" sz="2700" dirty="0">
              <a:solidFill>
                <a:schemeClr val="bg1"/>
              </a:solidFill>
            </a:endParaRPr>
          </a:p>
        </p:txBody>
      </p:sp>
      <p:sp>
        <p:nvSpPr>
          <p:cNvPr id="73730" name="AutoShape 2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2" name="AutoShape 4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4" name="AutoShape 6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</p:spTree>
  </p:cSld>
  <p:clrMapOvr>
    <a:masterClrMapping/>
  </p:clrMapOvr>
</p:sld>
</file>

<file path=ppt/slides/slide1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WUPPERTALER SCHWEBEBAHN KAISERWAGEN (Wuppertal): Tutto quello che c'è da  sape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80512" cy="6885384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03648" y="5229200"/>
            <a:ext cx="6840760" cy="1080120"/>
          </a:xfrm>
          <a:noFill/>
        </p:spPr>
        <p:txBody>
          <a:bodyPr>
            <a:normAutofit fontScale="90000"/>
          </a:bodyPr>
          <a:lstStyle/>
          <a:p>
            <a:r>
              <a:rPr lang="it-IT" sz="6600" dirty="0" err="1" smtClean="0">
                <a:solidFill>
                  <a:schemeClr val="bg1"/>
                </a:solidFill>
              </a:rPr>
              <a:t>Gaseous</a:t>
            </a:r>
            <a:r>
              <a:rPr lang="it-IT" sz="6600" dirty="0" smtClean="0">
                <a:solidFill>
                  <a:schemeClr val="bg1"/>
                </a:solidFill>
              </a:rPr>
              <a:t> </a:t>
            </a:r>
            <a:r>
              <a:rPr lang="it-IT" sz="6600" dirty="0" err="1" smtClean="0">
                <a:solidFill>
                  <a:schemeClr val="bg1"/>
                </a:solidFill>
              </a:rPr>
              <a:t>detectors</a:t>
            </a:r>
            <a:r>
              <a:rPr lang="it-IT" sz="6600" dirty="0" smtClean="0">
                <a:solidFill>
                  <a:schemeClr val="bg1"/>
                </a:solidFill>
              </a:rPr>
              <a:t/>
            </a:r>
            <a:br>
              <a:rPr lang="it-IT" sz="6600" dirty="0" smtClean="0">
                <a:solidFill>
                  <a:schemeClr val="bg1"/>
                </a:solidFill>
              </a:rPr>
            </a:br>
            <a:r>
              <a:rPr lang="it-IT" sz="6600" dirty="0" smtClean="0">
                <a:solidFill>
                  <a:schemeClr val="bg1"/>
                </a:solidFill>
              </a:rPr>
              <a:t>M. </a:t>
            </a:r>
            <a:r>
              <a:rPr lang="it-IT" sz="6600" dirty="0" err="1" smtClean="0">
                <a:solidFill>
                  <a:schemeClr val="bg1"/>
                </a:solidFill>
              </a:rPr>
              <a:t>Abbrescia</a:t>
            </a: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r>
              <a:rPr lang="it-IT" sz="6600" dirty="0" smtClean="0">
                <a:solidFill>
                  <a:srgbClr val="FF0000"/>
                </a:solidFill>
              </a:rPr>
              <a:t/>
            </a:r>
            <a:br>
              <a:rPr lang="it-IT" sz="6600" dirty="0" smtClean="0">
                <a:solidFill>
                  <a:srgbClr val="FF0000"/>
                </a:solidFill>
              </a:rPr>
            </a:br>
            <a:endParaRPr lang="it-IT" sz="2700" dirty="0">
              <a:solidFill>
                <a:schemeClr val="bg1"/>
              </a:solidFill>
            </a:endParaRPr>
          </a:p>
        </p:txBody>
      </p:sp>
      <p:sp>
        <p:nvSpPr>
          <p:cNvPr id="73730" name="AutoShape 2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2" name="AutoShape 4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3734" name="AutoShape 6" descr="data:image/jpeg;base64,/9j/4AAQSkZJRgABAQAAAQABAAD/2wCEAAkGBwgHBgkIBwgKCgkLDRYPDQwMDRsUFRAWIB0iIiAdHx8kKDQsJCYxJx8fLT0tMTU3Ojo6Iys/RD84QzQ5OjcBCgoKDQwNGg8PGjclHyU3Nzc3Nzc3Nzc3Nzc3Nzc3Nzc3Nzc3Nzc3Nzc3Nzc3Nzc3Nzc3Nzc3Nzc3Nzc3Nzc3N//AABEIAT4CJAMBIgACEQEDEQH/xAAcAAABBQEBAQAAAAAAAAAAAAAFAgMEBgcBAAj/xABVEAACAQIEAwQGBgUIBwcDAwUBAgMEEQAFEiEGMUETIlFhFDJxgZGhByNCscHRFVJykvAWJDNigqKy4SU0Q1NzwvEXNVRjg5PSRHSjhLPDNjdVZKT/xAAaAQADAQEBAQAAAAAAAAAAAAABAgMABAUG/8QAOhEAAgIBAwICCAUDAwMFAAAAAQIAEQMEEiExQRNRBRQiYYGh0fAyUnGRsSPB4RUzQpKi8QY0YoKy/9oADAMBAAIRAxEAPwDQ6ZaaFXjpkSIEljGq6efM2xk30qQww8RJLI5RHpk7sa36t0xrbiOaO/dkTe3UYyD6VamSm4mSEMzQPSR6opDcHvPvvyPmPuwFPMoRKfqoiLjt2+A/HC0kpAw/mztv1l/yxCKKxJiup/Vvcj88eWQA2bb7jitmLtEtVPxNJRyQDK6OGlpY0s9PqLibfdmY738xsPAYu2RZ9S5mlqU6ZQLvSSHvDzXxHmMZOjjxvh+KUo6yRuyOpurKbFT4gj+PLGV2Q2Ir41cUZtSaJQTGdxzU8xjmm2KRknF4OiHNW0yDZKtB/jA+8bYucFbHLpEjICwusinuv78eji1Qbgzys+iZOV6R4DCgMdKkHfHRjpucQE8BjtsdtjtsLcaom2PWwu2PWxrmqItj1sLtj1sa5qiLY7bCrY9bGuaom2PWwq2PWxrmqJtj1sKtj1sa5qibY9bCrY9bGuapy2PWx22O41zVE2xy2F49gXNUTbHrYVj2Nc1RNsethWPY1zVE2x62FY9jXNUTbHrYVj2Nc1RNsewrHsa5qibY9hWPY1zVE49hWOY005j2O4RUTQ08Xa1E0cSXA1O2kXPLc4VnVOWNRlQtwBFY9jykMLqQR4jHsMDcWqnsex7HtvHGJA6w0Z7HrY8bDnthpqulS+uphWwudTgWwhyoO4jDG57R3HrYi/pKhPq1UTi9u4wb7seeviVSyQ1ctukVLIbn22+eEbU4l6mONPkPaSrY9iBI1ZmcTRpR11LIu8UyArp2/VkIDDyIxOpaTMBTJ2qK8tt9YCH3gFhjmT0gh/EKlm0bDobncetjjU2a2bRS0l+mqqYX+CHCxQ5oVU3o1b7Q1M4Hs2GHOvwiAaPIZy2PWwtsszA21VtOi23tTtf46/ww2aLSSZc60hRqYKI1263uDYYmfSOPsJQaJvOdtjhGGI1yoHfPmmI/Vnjv/dXCmgydyCWzKbf7BqSP7u2EPpIdljDQ+bfKOhbi45Yaeso6dgs0oubXsAQtzbe5G/ljs1NkYRXky1pgekqEke0OdvfhqbNuHqOFFakoYgD/AEbvTpo892t8L4hl175F2jiVTRqhs8zPuOKKA8RwzoICxVHeWEj62x2JW50mwtz3tfCOJlvKg8vzxZuMOIMqzfLooaU0ks6zqUaCqSRo/G4XoRtz52xWuIbdunmPzxEMW5M7kFLUqdJRxyZmquoIsT8sGpqZIzGVW1yB8xiNl0d80jNuaMMFcxQqsR/rfiMGNCkW1FD+zj3THo/9Rh2+zjgOogW2xpp4g35Y9heO400vfD0VZLly1GYT9q8ovGVsGC+bC18Zl9L9VWRcRx06TSmE0SEoGIB7z8wNugxq+TVAzHLY54pGjkHdlRfV1DyPIddrc8Zj9MJqI85gYrEYWplQv2K3DamPrEXHuPQ4pVNRig2LEzcGXVcIVPjh+/bJpmGlv1hhN8K1Abn44eCcERiUXZj7MOx6G5sx9+FiCRV1SXjXwYfhhox6u9Gdx8caCS4khDAsjML72ex/j+LYsVLxF6E8K5fQpDRRppenaUv2hvctqPI+zbbFTSbSbPiXHKD1/j+P4OAbhmr5Ln1PVwlqdi6J68D7SRf5fLB6FkmjEsTakPI4xKGoMMiywyGN19VlNiP8vl7MXbh7i+BxHT1zpTzqAqzj+jfyYdD8sdGLUsvDdJyZ9Ir8rwZerY7bDdNVxzEI4CSHlvs3sOJOm2O5XDCxPMbGyGjG7Y7bC7Y9bBuLURbHLYctjlsa5qiLY9bC7Y9bGuaom2PWwq2FBGKllViB4DCs6oNzHiEIWNCN2x62IozSjEvZSymGS9tMymO58tQF/diWrIwurKR4g4wyKehmKMOonLY9bHSVHNh8cMvV00f9JPGv7TAY3iIO82xvKOWx62I65jRPtHVQyHwRw33YdedUTUUlt/ViYn4AYU5kHeHwn8ou2PWxHarfQWioqtztYGB1v8QMR3jzDMCrCkraORL/AFokXSw3+yzny6Y531qBgF5ll0rkWeJPx7DMNLmkaNqEUxBsO0cISPHYEfdhQp83Zt6eiRfH0hmP+DG9fxTeqZI7bHrY6KLMNB1z0sZvz0M23xGG3jSH/WM3pkPsC/e2AfSGKH1N4u2PWw2oopEdxnLSIpAbsihC35cgcNiGgsdVRmkoPVUl+9FGJn0kg6CONE3cx8sqi7sFUGxJxErKySBkaKkeogcXDQNqI9oIGOPTZIJA0sNa/nPLNpHudhhj9LcNZZdEp6KIA7F6inW/7z3xBtc7NY4EsukULR5ksV1N2YeSZIh4SnSR8ceFfRt6lTE/7Dg/diA3GOQooWKTK7LyHpCm37ithqT6QsqjKpBJEdhssUzb+AtHuPPb2YI1+b8sHqaecJiuhN9Kztb9SndvuGOpUySC8dFWN7YGT/FbAhuOJXF6emq5R/5eVSt8y64bbjPMXUqmSZyWv660Srt4WLN8cKddmjeqY4eU1jMAuW1IB+0zRgD+9hZhzCx00kZ9swH4HFTl4q4gP9Fkmdt+0gX/AAwHDB4k4pa5Xh7MbkW7/pB+5Fwp1ec94RpsXlLilLmzrdoaOJvATs4/wDCYMrzjtG9Jr6cwOtnjETtf3l7D3DFEbPOK1bTJlzUsb9zXVU1QV8hd3sCTsDz88Jzb+UVPk65v2eXVFIUDtJTUcbMg63DgnY3vz5Yiz5Hos0quNV4US+U2U5flqsqVUVMpNwqaEHzv54TLT0UUrLUZ9JqFroXhBX3Bb4ySPijOCFZKyaJWvpIhhjHxVMLnzXOiYlnzWui7VQ0eqpkjVgeRBuq29+NT+cNL5TV2p8rbnUZjKL3+qM5/wDC3TKRHqemqmsfVl7QH22cjbzxlD0WZlR+kZK/S3qu86vG39tptPzxybIEopo5a7KKg0pYapmmp1v7D3l+LYGz/AOUM0uTMeHKU6ny6kQj7UslMp/vPfCF4zyKG3Zy5YgvuFqoyR7AoOKgaDJoCrwZOscum6LPmVMyt56TIL/HEuLO6alKA8P5DGg9d6ieGJj+zZmB2/rYAAPUmbnsIdn+kTK43ISopSv2Somc/AR2+eI0n0h0+nVHKzD+rl0pv72dcMT8XR0rgx0eUdnz1R1VORb3SE/LAbPuLRmVHKnYZRJEq6rLmTI4PQqpsCR4WOCExkcX8vrN7V9oX/wC0bW3ZJTV7yPYKUp4o7HyDSNe+HjxDxFL/AKtlOavb7MlRTx/dGThngt8i4jydKLNIqV6mNtMepgryKbm2xBa2/uthGb5LmfDxnquF8zeCBJGBopW1RoAf61xbcG+3PCgoH2sIxBI4MebMeLZb2yGoF/1szf8A5dOI9VW8VNUKuYQ5VRaxZTVSyNq9irIb/u4q8fGHGtSt46mUauWikT/44S9RxXXSl52zmSQixeGl7NiPDUADb346PCJ6L9/tJb66sJcJMkz94hLNXZBTK3JnoNJ//IhOBlUaugcR1HHOWxNa+iCNL/BIsCst4Z4iqe8rVUK6iLTVUkT26X0q1/icEYvo+zWWWRqqporPzLh5WPTdiQThfByA0Qf2/wAQ+KldfnEV/aIrGp49fu80SWa/7qkH5YEvHR1DaH4qqJmPRqOqcn4tixL9HdWwKS5wgjJ3EdEgNr+N74nxfR+O02z7NrsLHROUv7t9sOML10P7fUQeMnnKBVZfkyMUOcqZuQV8pkvf3kn5YOcCUGTZzUy5RmFOFqijKsyKY2DC5DAHxFxYj7I8cGM8nouEsshy/h+nhbMmBSTMXVWcH7RDW7zXO9tgee+2KZkyzUFdHXU8xFTFKsnaMblmvffxv1xNQzgxiyryY/U5DmeS5wIMyqDEvbfzZ2S6TqD4jlceI5+HPBfiLeoj/jxxoLZlkuf8OOlfV5fUVcdP2pVXA7OUDbT5g7bHGfcQ37aP2fnhcbMw9rrLrXaC8pW+ZRew/dgtnK2ih/b/ACwKyYf6TiPk33YLZ6bQwftj7xikaSkH8xh9mPR88eU/6PiwmNt8aaPY9jw5Y9jTQ/wrXNQ5gI2kAhqCFOoXAP2T+HvxC+kmaKrzP9DSpGZ56MOioDr1hm0kG1jyItfrifLw3mMal4VjqYjujRtYup62P54rvGiZhPn+XTvklfPPHRiOSSIb31PyuOdj49emOrNtJ3AyGLcODMzpaatqq1KGmpZJap20CJVuxOLrSUGXcJ0612Zyx1OYneIRgOqEf7sHZ2HWQ9xemo4sOUZRnUpq5ocpeKaq3meqjWJpdrAMwdjp2Hd2B63wNqfouzyuqHq8wzWBJH3YyjUQPDawsOgAA9mOcuvcytgSiZzmtZm9a9TMqpc7KDc+0sd2PmfkLDCMroazM8wp6KksZ5nCrzNvM2BNh1xolP8ARrk8bKaziJWF7MEKLb3kn2YtWUcO5TltH2GXV7BebvDCkjv7SVa+FbOoHEWZbmvCWY0VR6JVy0D1JAKqlSEZvYJNN/dgVVZRX0H+s0NSi8tRRtJ9h5HG6tT0Nv5xWZpL4l6W1/eIhhE9TkdNqEk9RysSa7swfi6jCDOZpiNPl9XNbs6Crf8AZgY/hgvl+S5rBMsw4ekmC8kqadwnv5X/AIuMaW3EfCiELLPT2B5yV8T287CQn5YiycWcJxEtFFlDNe9xdjf+zG2D4zHoJrlcy6fiWnqXaqoUkp5nLtA00UYS537O7bAfq8sXPLszNgskkcqDnaRWdPI2JvgYv0jZFDfQsSWG3ZU8p398a4QfpOppPq6SOeeUm4EdKDtbwMoPv+WGXPlU8CTdVcU0PSZrFqaNIK0g7a4qWRt/3CMNxrm6gOgaWM9JYLP96/dgJLxzmRpxUjKMzEDC6yiCNV+N3wGk+k6qchIqc7X51aBm9oEP3Y3jZiS1yfgpVVL/ABvXOBfLZ1PUs8YH+InDxhry1lghtbm0pH3A4zWTjzNpULJRsPNqia3y0DEb+WOdVe/b5Wir3frJzt7bzb+0i+H8fPXWL4GLymqClzAi7imT2Mx/DCHhnja82YUka+Bj3+Jb8MZc2dTyvpqc+yeI+MFAZyPf2bD54J08kRGuq4xmfoGpoYVNveu3xwpzZvzfzG8HGO0vDS0Z2OdwA9dLJf7ziPLQUjSpK+a5hK4F0aONTtvy0x+3FRdsorI2SHjLiETMt0Mvaol/OwUfA4DZPlyZpmD5dmGb1SSsbRy9u0qM3gbt16H3YkxZvxNcZQq9BNO/0XFGVIr9xuxSZD8bDEaqrMhh78tyT3jqrFW370gxUav6P5crp5apqTK8xSOxKypIHZb77hgB88NEZTlUY/THBc0ChtOumk7VfiSL/HAG1ud0JsdpaH4o4XUi5y8svLtamFiPgzYbk434ep1BhNCT10CQ2PlpiN8V6n494Xp1C0nDswA/Wijv8bnEN+PJFmeWDK6Vo3Y9mk7ougeGlVufaScHa3v/AHm4lob6R8tt9XIo8lppT94XESf6UKRAoRJiwvqYQIAfDZpdvn7sVys4n4iq2X0Kglp1X1khoO01G42v2Yt8ffj0lfxfNYejZlCBvoSkSMHw7zEn+OWBtHf+YZZIeParMjGMuoayRnOhQjwAM3hfvb+WIGZcdZvl8nZ11DUU5PIVE4Un92EffgRUHO6Ojet4llqoYox/Noe1RpJ5OgFh3VHMt05b3xcaDNMs4zyKChzSEtWOwVoiLMpA3kDcht89sK1KN1WJhzxKxJx5mVSo7GBDp/VnnPx0st/fiK3FmcSXDrSC3PWrNb26pTi151wVk+WJDUaKqOlXeSqWQN2BuLMyFd08TfbrtciBVcBVMVQs+WZrPTyN33mjCCKYH9UKQQPFTt7cHEyOaUQNa8kwWKnPqhAGraGniHeAEERUewBGw7k01ZmCSKeJa2neP1o4qEKR8NJt7vhgpFwjnRISbiyujhANkpk7If3XAw4eB5ZpI5K3iHNZilwG9IIa3Tc3OOgYMh6L8vrJeOnnIKx5a7t6bnXEc8saklYati1v2bC3xwrseEHiZqpOIJNJ7wqe0v7Tc4KPwXTSACrzjN5owfUmrmYEeFtsLkyHJoR3s1qkUdGzOUD/ABjB9Xzjt/EU58Pn/MpGbUfDnpsUmSwTvExtJDNTMNJ8nt18+X3W+j4DoauGCuyev7KKVe6s9NHLa/Q32JB+7A3Ncg4dqZHnOaTVMqoSlPFVh2JAJsObX9+B/CmfycNZqIq+OoeER7xsxDR33FlJAvy92Fz4ciLYPMbHmRzVQms+bZNAs1bw7l1bTMB3qZezbna1txe+1gBviEPpFpUf6nheJXU/akGx/cxaXzrIwlUXqDNHI1yljbcAHbn4fAHA+KXhuRJKiLKo5FBLPK0Ue55ndjucUw4i6Au1fExMmRVbhLMrtX9IGY1c5mjhp6Ugd2OWpYxi39Uabk+d8OpxRxVmEWqnSUxspKPBStY9O6bqPjg/TZzler6jJZEAGzejr/yXOC9PXV0ljT5QqJfZnm0XHjbTf4gYo2lSvxfK4q6huy/OUCKj4umhZ1TMJXZrsamojFjy2JJI91se/krxLWSs81NDqAFzU1jSEnyIPyxoskubsw7Ono1W25d5CfkmA2dcST5ZN2AamnnFjIEhbTF4XOrcnooFz5YHgoBd/wDaYfGcmqH7ys1XD65VQyVvE1HSyBYx6LS0Ujo0jkgXcnko238+uCP0e8QS08UmVZjC0y1DfUBRcaibaTc8jcePI4fiy/iPMamCtqqWndgdaJPLoIY8iRpYXHIDpvtck4c43yUUEcOYw1k3ps1SoklkkIAAU8uzAbmLbdMQyYRt2vdmOuUk2tUITzrh2kpZA2S+hdsi6pcpmKhJlHVRzRv638EVScMcO8TotXlFRWZfVU5IlpFls0RPPncjruNjiv5dnMH6Wy+StpKj0mS9M1alU62GsqNOrUbAEXFxz6W3sldwpVya6imzQLW/Ym7CznpYvcty8PhhcOkdltSbEbJnVTTdJxvo7yx5g1ZUZhUaQQBLOGt7O7jq/R/wzAQ0kJ7rX78xHu2IxVoa2uy2tlpc+XtdrMswuxB6o+9j8ueLjw/kWS1CrW5fNM5GxDabjyYacd2PGjcbef1M5nd1/wCXH6Rp+HOC4bl46JARbvVBP3scOJDwQgVETK3I/VRHJ+RwVbhbLXm7aRZ2e9xeok29m+2CsdNHGoVe0AH/AJjfnivgL+UfOT8U/mMq0ycLSwmEUZeM/YgpJQD7dC2PvwOZODophGuUJ2uoKEeks1/CzWxfeyTwJ/aJP34bgo6OKdH9HiTvX1CIc+fO3PBP9JCaAA903LtVk/GZVm0OZcL5nHmQpkoGlqGECJoNkHMALe2xti1UHGHpqPP+j5TLKiM5VJNDNaxK6UbbErjbIKvO5qWWlCaKWOQyGUlDc2PK3livcE5wMtqI8qqjK3bOj07fZCSRA28u8o998efjJbIrnrx8LnUwAxlfviG0zXNKuQinyeyj7crSKLe+MXx6etzzXppcrLbkamjAB8xeQH4gYtKi+FhRj1/a7tPPpeyys0svEk3demhgY/bOmw92psEIqLNTYzZpLy3CQxqPxODAXHSAFZiQqqLlmNgB4nE3AAssQJRT2AEA1lHJTo09Vm9cEHJI3UX8gAlycU2uzfOaxh+izVQJUNogjaSSRnHiW1WG1+ns272Dtdk1dxI7ztPD2CuRB2itosOZC23Hm1tXhYWYzw9w7BlCNIT21XJ/SztzPkPLHKtZzSk0P1lyTiFkcwBQ8DytFE9bmLiZVA0Rxqyxjoo1g7fLFlp8po8iyWoqp0SreJJJ+1ngjuLLYKNKgAX8vHBmniDyqp5E7+zDogVAVJd11KAHYkC+5/Ab4lrSihcajmU0+5rZjMBmlmWWlgjq6oxmaImJ6hmFtW/gLeVtrYOcSG1RHf8AjnixfSZkTnM6HNxNFHCZY4NJB2sHbw6mwHmcV7iT/WE26D8ccym1udyQbkv/AHjF7D92Cuf7QU//ABB94wKyS36Qjv8Aqn7sFOIBeCnt/vB+GGjyVGL5dDjiL3tr47Htl8N9/wCDjqczjTRVsewrHsaaanTn0eNIkgKxotlCG4AHTfFL454zGS5lFTI869pAH7iRoQSzDdpL25fqnFzWZVB7RXj/AGl2HvG3zxmv0m55FRZxTRxUmXTM1OrekVFIs9hqYadzt4+/AYXARIE3HNRUU7D9IUMUnRqjMpW2/ZgjUX94xFOd0VTobMeKqCnYdIMoadv35NRwjJ8+SXNacVdZw2uXmQdsUy8RSBettSW+BOPRZrxNLUuVhomplWVkelpaaW9lYqO6DzIA9+JAdvv+JtjeUmSZxwyIEM3GefTFwQgpiYgtv6iqLe/FfgqqKpzQU9RneZVVKT/SdtKr2PXSx5jwxPzzPOIcvybKq2WqjgeqabUjUUSldJ0i4Ke3EThvMs5zWvmjhjjqmMLEpDRxBvAHuqP4OKIhAv8Av/iSa5bP+zCmnCTUuYUtVHMAY3qIibjn0YXwKfhmXSI14aopWhk+seiqWQuBudiTsRuLHobciMROH+I63hjN4fTaeWaEK6RpNIUG5IJQk2A1CxNuhwYz3imV6emfhwutRGTFJIqK5I+yAQSCdlNiOd+VzdKyBqu4OCI3VcX5HlBiiPCdTSsrd5XCd4AEWud+dt/LEGs+kKOd4zl+TUtOqAkrUSJpfwv3b+4EYL5Yj00T1ee5XVZvWVBPe7MyKq25aLbe3TgzTTPIwSh4VhiS28kqmEL8Yr/DG2r5SgT3ylScS5/m9Kj5XQLELnU1JShwbdLslhzF98P6uMqoKRRVmg3GiEQRfNtTfPGhXzKIDsqShiiCgltT7Dx9UD54o/EXGtXUiooMrcabhHqYAUdr9EuT4G5525b46TgVRY/icoysTVfOSMh4lh4bz45PNWNWwk/zqWKPuQy36W522DEAezbB5+Fslz6SrzegpB2z6hCRK0STkC2vYXXe4uPC552wFoeBHbJXq+zFLmU4BWmVgkcY5C50sQQu/Xe1zzwOyPMs7o5qXI8vzGOmB1Rq1u1UMLkjSwHgdx445307NTIeekYZQLB6QnT8FQVqS+hTEsraKujrUHbwnraQC423H2Tz3w5Bwbm9NUdpluf1tJGNlSoRJXUeGq/K/TEHKps84imqJXzGOkzegvFqSNgzKehIa1tQYcja3niPHnFala2X8R1NZE1wuuKZ1ZD47GzKf+nhi+LAyj+p3k3ygmklifhXOqiFkreKayXW12XskCkeyx6YTScF+hJZOIM3ha51GKr0Aj2WwRp+HKaop7yZhU1MUiDQe57iGC3PvJwqk4Oyink7QwiZv/PjR/vXHUNKgHT5/SQOdj3+UZ9ApqeJFn4nzElT6z5kR4+BGK3xXFDJTxPlub11dIkl9KVbTogAJJa5a1vdi/LlWXwKW9GgRQLkhFUD4AYdekpfRpqaNEZJd5V5hrgc/cAPdhDiRGACiz7zG3sQTuND3Sl8JcXQS089HmrzPNJIW9Ja7a0GwJB3XYCwt8MEDnHD6Uoo5amSZGAAUK2ld9gGsLWPLe428BatwcN+gcU0UddSRRwz1DtGh0sGTfawv4jni0cPVlNHXS5NUogroCwB7IDWq20tcC1yjJ7wcRw4VD7gLB4j5Mh21BVUvC1FKBJlOqSTveqrlvPdsP04yZ5AKDhxZW6t2Eage0nF0CC3IYUF8Bj0gCB2/acnB/8AMBGWujRRT5XCVty7e1vghwMzjieXKCkUtNC9SV1GGKQnQPFiQth5/wCWDuf1k1HTRpSprqp20RLcXv42/HkOvnVsm4SzGpqnlz7QyNYy2YOZzfbe2wHl+OIFzu2K3MoEFbivEH5bSZnxbVwVWYU7rSOxZpXAClR6q6NV9A8BzO5v0azmhruFc3iloKo6TA4EmoRszXUsB3G29UdOWNQWnanRliEYRVCgaeR229n5HA3OMip81hZ5FJqIo37BtZUK5GxNvMDHIxTaxB9kcfGXG7ctjkyh5ZX0qZ7T1DSV0dRm8Ks0p0NGWcm6lSNrMtthvfpfE+ty/iPKKO+W1ivSo2pqWEN3B10i97f1RbywrMOF6mbh/LBL/NcwpiyrewCsxJUG2wGoJ7L4teUVUeY0EU62DkWkS+8bj1lPgQcdOLHjPs/oRI5Mj/iHxlVyySHiJU7LNKukqQv1kC1Dsrea96/tB3GDMvDa1FOIpq2YkG5kVVDHy3Bw3mnDUC1LZlQwE1AOp4UfR2tuqt9lvPkeo6g9ltVTZhSCajkZgp0yI4s8bDmGHQ4cMqkI4/QxCCw3L+0EUfCmWQKRLCtSSb6qiKNiPfpxPjyegj9SkgUeCwov3DBGww5FCX71rIN2boBijLjUbmAgUueAYPpcuy+CrerVUSoI0atZ5HoBfbbFC49yKaXMKvNBSgU5jXtJ9vWvbfqfsjGotCzwtIse7karc7De3u2HuOI9Zl8VdQS0lZEWgl2cG42588eW2W0OWupA+E6whDBblJySejy7NJMpq0hBZw1KexHfR11AXt0ZXG/iMW5Y0AAVQB5DFU4uy+UVuX1OX0kdS0IsT2yIV0EFO8T439t8H8vzWnmpY3q5qWlnI78L1URKn3Mcd+HJjQst++c2RGamqThGPDCwuGfT6K1xUxt+xdvuBwzPmcJDx0js1QADZqWYhQepsny64o+oRRZMRcLE9JC4gqa1V9DysL6U6ai5I+qTq259tr8+l97QeHOHXgPpWZd+ctrRGOrQf1mPVz49OnIWNUzU0MYCw1U0hOt5XpzqdvElreA+GHzWMtiMtr5B4L2K/fJiWN2Y78g/QUZRkAG1f5khKd9CyRFQQ3Jhe/8AG3xwzX5TTZoewzCPt443uoBK7j2HzOO/pWoEqCPKJwdrI80YsBvckMepHjyxDlfNa2pnpjDDSRsqspinLMovvvYW5Y4myNkZ3+A9060wbQqfGUjOeFJzQBZ1MEq104pyGFirKClz5lAPG5xc8grI81ymmrImVu0jBfSb6WtuPaDhiupqVpKl6+U2Vl1QrUFVuq3tt+yPjgUnEsdNJqpKCCKIgKYjUagbDbe18UwakoeR2j5dEGHBhzOchpc4p+znUiRd45V2aM+IOBPDVDNlWZ1EWaZcTojLjMYGIVl5d5L8/YPM+JI5VxEuZ01U1UKeOJNIITVyNwbnBIQSVjyrPUlYFGguI1HaKd7bj7sHNmXJ0FHzgxaQp1NiPCWmkGqCphlXxSQG2G6moipqd555FSJBcuxsBiv51SCGdcyiMiTh9ErrddaezY9OXLFQzmry6dmhWv1ysC88QkJ8SW8jbr7cbHrje0i4z+jhW4NxNLpKynrJFjpqqmndhfRDKGYe0dMF44dOiNrbHvHp4n5AfHGQ5dPJTzCCnSjmCoskrrJqcJfldW5+3cYuNWOHoKaKqrhSR0jnumY3BcjlvzNh9+J6nIzBcZN2ZseBVLOBVCWSQRx9qtRJFZ76iXABvz+/GccT0Xo+c08mTx5c9LBDHp7WtiRVdHJXcuG2BPlv1xccgkyGujlbKI6ORYyAxhiAAPwxQ/pHq1qc1SCCilCUTkSVBjIXvWuBty5b+OFCkZnUHsP7SQIKqal3oM1pJ6WOWSppldh3kjmWXSfatwcSv0lSDk87fsUkzfcmM94UzXN8pQURyqoqqNXNnhjYlb7mx5EeXzxd6XOQ0ck1XQVlHTxi5lqFUaj0VVBJJ8rY9AZf6e9m+U5ClPtAkt8yp44XmZKrs0F2Y0zqAP7QGItTI+ZCJ/RK9qDY9kqRoZD4ktIDbyt+FuOKmrRqyrpXdYu9T5ergEnoXY7X69be292TmXEEvqZNTR9AHreXwXHIu/VHqdn39+6XJXCPfCiTyKtocqmjXwLxr9zHHTNXH1Mvh/t1ZH3RnAoTcUP6tLlMY/rVEjfcmFiLih//AKrKo/2YZG+9hjtXEFG0E1OcuWNkQqtVmqoy+h5fGrCxb0h3Nv3Bj0FRndQuqOXLoEdr2aB5TY/21wPhizen1tmdfTzo40pHDT6LG43J1G/sxMgy7MTmMdSc2kWl1BhSLCmm1uRa18ea6h9Sy9lHznpKNmlVu5Pygvj5J4MhSesfL6pkqIwiSUtrFiFJS7HvAEkezFD4kNqiP+PHGncaZJTZzl8bVMkqehlqhOzIF2C8jcHbGYcRNeaM+IH44TGP6YMoh5Ig/Jf+8YvYfuwV4g/oaf8A4g+8YFZJvmCfsn7sFeIReCn/AOIMPKSTH/3fDjqc9sci/wC74fdjqczjTRzHsex7GmmppPFISFlQt+rex+GMz+k6JG4gh1pe9KtiRz7zY08xRSxqJEV1/rAHATOKfK2rJKbMjTLSvAlkldEsbt3gSbjn0t7+iZG2i5rqZbR8JSZrStPRRQzaTZkWQBl9oNsMHhKtoHlc5dVAtE8epASF1C17i/Q4uNNlcGT53DU5RnFJUUjErLF6SgcKeh6N49MWcV9H0rYT+zqb7gccGXU5sbeyLE7Ma4XW7ozHY482okkjizOqj2FkeRrCx8Dt1xcKWet4X4QatnSGTOcx/obQqmmPpcqATtdvaR4YuRrMvkI9JkeSEbv/ADSUi3vTDearlObTa54JZlUWTXSTIVHgO6ML60dtstQNitgqtxM3OU1ueZDNn7wxrLGeweCIOzPawBFydgpG3lj2Q8QUvD9T2dBTZnI7i09LJbQWVb60tuCSDcHo3PYY0eOhip8inosqgrIO1kJSRADocjb128uR2wIq+CXrj2kpr+3ZRrmZIASwFtQ0ybcsdKZg6+10nFkUhzUHU30lUFQ5SeWKk5aTJA0l/Hk4xasnrP03SGoocwp5ItRXUtI67/2n88AV4Wp4YS1ZHDI9VpT0mpVC5UG5FgLbjlboBiLl/EGX5GHpcuhkWMu3a/WooJ5ApblsPbyx0plx90jPhy0CHhfiFKrOqocP0FQO7HerlQFQngpO4B8vbztbDXDfA0eW1JmnlhkqA+qnjQEpH4vZtybbXPlh/h/M6R8uQZdAtIvbPs79qWaw3Y2uSffh7NYJZY0qpJ9Mp5dl66jnz38sI+pyUSYMeiBIBMPmNiW1NqGru7DYYr2YcLR/yioK6gjhhjp1LToBYvq1C/mb4HfpOtgjZEq5SLabs2o3B898WHJXrcwoWnnrZY3CgXRIjcXNuaHBXVBjjVOKiZtC2JWZjdypZvD/ACd4uTNy6iiqk01Ki5YcgWA6gHQfHvHFhzLKaTOqaOeF4+1C3gqAA4IPQjkynqPxwO46m9Cyk1IzNWnjdRGJYYHJubMANHhv7sA+FuL4SFos8rKiOQSHRNG5ijKnkCEIA672x6TZCCVYcGeaEBAYHkS58NyU6rJlrUwoq6LvNAHJRx+vGTzU/EdcGhExNgp+GKvX5lw/PTSQjiMwyN6rpmTMynxtqIPswvh/McqzQmhrkpXrE2WRbtHUAfaW/XxXp7MQDvp+vK/xKbVydOv8y0GIKyxylV1bvc8lHj7Tb3XxHmmp43cyVNOtz1lUC3TrgLXw5PQzAyZYjRhrKsFEZSWHUhVPid/PCo82pYx/NsmzA+SUBT77YGnJyO2W/cI+dRiAxn9ZNqpcmqZopJ6uheSDvRN6Qt0b3HFW4pYQZrSZpl9VlilAQXqJSoDeRA3upYW3Gw22xd6iZ4qWSaKCSVxCGEK2DMb8tza/vxUM/XMs7ip6efJZqakSdZZ5ZZYiyqvRQGO55ew4nprOJue8GQDxF4hT9JVdRRiSljVXdUMdlYqxPrWa24tfoDhuXiGLL3aPM6iAVCNvDEj7Ai+5scRYc+/SFHIpR6WCFl06TcNbcAkAb2B2+/FEzZ6iaullkqWjM82imbsXKS32U6tQtfYfPCDLlLG2noeBhCj2ZoWWV+VVVbUTCoesq2XUHeEoqID6ovsBvgpO9XVRvDBHok6aWta/I/f1xk8dXW8MIlTnaTRzTKyrEiqyHw+s1m17fq7e7F3OY5irU8VIiGlVB2041MDbZrsOVv4vfCU4sA8GMExijXMkTZvmVE+mSdZo9ZAEiC/tuB5+fXC4eJpY5OzrI6eMSNpDXNk8vE+2wwM4qqhR0qVuiWOIRiSXQg5Ecxy8sVCmoc1oJXzuunc08ml4aZpGOlGNhqH2SNscuN22lC3H8zry6fEx3Bef4mn5zTVGYUE8MrUMsMqXtokAccx3hICOmKPwzxQP0lIJ0oqBKpdbTAO15B4lnIHXfB4RUWZ0oSqzHNQjoFMUdxFptsBpXwG4JxWM0yGhyjiuhop0dstqbabyG4Y93mPPSf7WPVx7WRGXqAL5nh5cbo7Kw8648ppKRVEiBhXuARe6RR2PxU4hV1BWRq8+X5iY6skFmeGICUD7LFUBt59MN0/CeUQxLGsM+heSmqlsPdqth7+S2Sfay6Fv27t95x1nEhFETjDsOhncrqIc1R17eshq4bCemapYMh8RpIup6EY8Uy2YyJHXzTyqO9GMxkYjpuNe2PPw7QxR6ssgioapd4p4IwCp8/1h4g7HDMtUlHSmrzalp6OZW/nLwC/aHVYMOu9wbHcY87U7sGMqBd8A9+Z36VRlyBieByf0EjNmHDULMtZXUsk4c61knMhVr7ixJt7MF8qpskzCBamipKOWMvp1iAc/eMSqY0s0azU3ZlHGpWS1iMTIuntw+rxjHpwo7VJYnOTMW85m/G1XTVlC1FlmVVMsyzBtaUbqsZU876d77jbAzhPMM2y1pI8vy962hkYSHswdrjmG5cuh+WNTkTUcUzhzJJ8pzfM4KScEzSfZF0pUuSur+v3rBeg3PQYvlcYirkyaJvVlh6LMZ6mMRw00lPUEjtO3t9Qp5FgCe8ei8/HDC1GY0pkho8jlkXUSZpqqNTKf1juTgvTUdPSqBFGNQ5ud2J6knxOH8HHiZm8TJ17DyiswA2rAIrOIX9XKKRP260/gmOh+JWBIp8qj/amkb/lGDow1WyGOmYr6x2GK58vhYy57TYMPi5Ag7wfMmY1Cl8vnpoZg1meaJnFrdACOvngPW1WcpKsNEy1U5YrPNBBsXH2eukctiRz58r2amQwUqAg3IucZ5xhkNXAj5hS5hJu1ni1tGZBzAvcgnbw6Y48OBl0wvqeT8Z3ZdQh1J546D4QlxNFUVuXH0KJkBkX+eXtGjXIILAnY35jbn7MUqlenzypmoY658rkhVWMz1fbI19iO6ByJHww1mHFPEtRTpl8dLDT0sadl2KqpXTa1jq25fxywV4ep+HYshy+PiqNnYmTsjHFqude+prch43tiYUr1nSWDdJGqMxfJcxFBBTJLTMY+3zCKSSTSpOlj37gdeg5jFrzDMqWqqIkkzemo/R+72UtSQ8ZF91X7RNttxfble2BeaNlVdltXl3DsLCERgLGZVB5i9gOW+/PFaaRfRQ1XnMK1lMxjCNUv2j2JF2JU2P8AlvgYjvJHcTZfYAJ6GanmUVVX5TItCiGZkDoJEMd7b7309By92KTVcG02U5itakpqu0jLNFpVT2rfq3Nvj44BcN54Zc0EMWmGWVdJqH1TOVBvYXNhfx5Yts+a5FSyyVGezSTF+VMjFzc9WsenQC4HO5PKO0+KFBqX3AYSxFwRTRUmW5gyRUc7yMt2BlJ1dbEsRyvvvi7cN5tBXUsMSRQCKOPQAZ9b6l57W25k7m++MnzSry2TU2XVtQrGRmCPT2RQTew5k++3twT4Tz3Ksiq6qVqWqqQ+0crlAyEX3A5C4O+O1Cq5AzdpwZVd8RCd5s1O4CtYWA8MC+IKUZjl9bS/76J0HtI2+eKTP9JOmqjNLTBaYD6xJJV1Ob+PQW+/HpPpOQyXTLYRv9qsv9y4COF1D5D0IkDp8pxqoHIk36O5Z6PIZp8xjlWBpQaa/rTEqLhAem3Plz8Di0QU8lRIKzNFGof0FMPViHifP+NuWM5j+kSZKlql6ajlmA0RFi5WFP1VUbeG/PHJfpIzOQ37Ok332gkP/NiSXkIGU+yO0rkwsCSg5M1PtlAsoAA5ACwwpZhjI34+zZrhTGD1C0xuPicMtxrn59WolH7NPGPvGPR9ZxAUJy+pZybJE2hGviQmMvyDibPKiBTUUWYzKWC9rCiAb4IHOOIWJC5Nmf8AarY1/HHHk9JY1NV8x9Z3Y/ROQiy3yP0l2q0M1ZFEAbDn/Hv+WCEssdPG007COKMamdtgoHXGbelcTyOSMmsw6y5iCfkDjrHiSRQP0fQo+qx7Ssdgdri1h7cedj1qozsaJb3iejk0BdUUGgo8jNAq6ulr8mqZ6SdJYuykXWp2vpOMe4g2lj67fng/LScTmN2lTKI4gp16TKzabb2v1tgBxGQJo/Z+eKYMwyJtHaRy6bwT16+6pDyL/vBf2DgpxD/QU/8AxBgXkP8Ar68/UOCvEP8Aq9P/AMUYvJSRF/qEOOrsceh/1CHHhsRjTRZ9uPY5fHsaaau1NCQvcCnxQ6T8sZ99IzO1elI9Fl9TS9gr66mrEUqNqa+lib2sBi/+jJe6NIvQASNYe69sZj9JPD7ZpxLAfTCpFKiANECSdTdRbx8MKyhhzMTQjPDfHNbljimqJjmNMuxTtA9REB4HlIB48/uxo+WV2W8Q0oqcunR7/aU8j4MOYPt3xi1FwhQSZ62UyZ5KKuEF5jBS9yAKNRJcuOW24GxNsWLg2gWnrzmLZhIvo63kdWCmYb92QDnbnvvjmz4sbITDj3q42mjLxmdVVUlOgpqeCWZn0lZKjs068mI39lvHEBZ+JpANFBlUYPV6t2+5MRcs4yoMzL5PnGUyCnnZgsjIJIZFvsWPQ2HLx88U2pyFH4llhyGuraCiaYCOQmTsgLC+43Av1PvxxroxVGh9/rOs6o7u9ffumt5MK79Hx/pP0btvStvRtWm2n+tvfniPXw57TelVc+dUi0Ka2EIowpCb2DSFjy2ubfDA7hg1WT08dFmOa0deO2aU1XpBJUFSNNiDext16nwxCzerzFRVRNXxZqlVrSCOOMxJTqzc3bV3rC1tr7H2GqgKALHEgQzMWCmRaOsq5nSgnVKrMrPKqrIl0jFhuQbC5Nhvv7tqHWw0sdY+XVdWaaQhnerjldmhPMBxcKb7C997jxxNzaTh3Lcvei4bzs0lUV1VM4jkaOZhtoFlJXfe42FvPaJ9Hpr3rauukoJc2MsQgWKWTSJWuCF1EHkBfw2x3p+aKW3CqhTh+rlhzNIMsC1GWKhdqqBHcl9PJtbGx6gLv5YsGSZgmqeJq8VQ0s8s0gfTH4Lqa3e626W384OeUdVXUs1LPkZymSWJhBGJEkUm1rX6b9bDGUxoipPDV9uky7KFANmBsQ1yNsLQe1McnZtYTSa+iqa6rXLxoNDVsJZp0luVU7gKD1NuY9uLllSwrkubUbQ9tSQxIOzZdQN2FhY89gMZpwLUTQU9ZNNNTQ6iqrUVUwBJsdtzcgeAtz54uuTcT5VlWVVFHPmOW1E0763nE4BY87sLm/htYWAxxZFKkrfSdT/1MXA5PyjjU2Q0SazleXCQKbpLSoxXkeVrnn44q2Sk5RxHPSzUitHVm9Kxj1gHmFFr7WNri/q3wazDOslrKxZ3zKAI6gmKI3D2J3uBe/MH8MeqM7yqonhnaR5JIrFTHSyt3gdm9XnuR7CcIuTN0ayJzLpDfND4iWnIszieR45zAqiRli2Cm67HYX5fK+DOZ0dJV0yekRrLodZIiDuGB2II5Yzdcxy+OoEsMNfIyppHY0Umm3M7BQL+PXmPLBCHiGcKyw5fmiq5OojL2H3+3pjoXV5FwnHXWKvo+8oYkUIWzzil8hQwy0NzJIpgnVg0cq2BYE/ZYb7b8wd8GcuzvL62lhqFnWNZQdIlOk7cx7jih1Dmqg7F+H8yniblqRF1ee73w/l9RmGXxGGj4erYoGbUQ8sLC9rXsWPyxXFrkwptUfMfWJk9G5cr72Is/r9JpTWGpri2gYDcTSWyuWmjY+lVA0QxobM59vQeJtt58jU6SXPqcSCiydoO1bVIPTkXU3idIPicR64cTVUMzJSRwVEsQjWoSvLSC/IX0jbfx2vfE8WuCKVFc+8R29GMSGvp7jI2Z1OfcL1UdVmT/pWSOMmFUACU5Y2JYBQCxta//TFYizKTifP4Js5jNLAvdkdNSqpLX12uLEeI5ADwwuThriyoGqb0qxG5krL/APNg7RcPVWR00XpUVDKrMCzaGdiQORLfZ8hivj4rADAkxhgy7bYcSSmU8Pxz9ll+bLmkurUY6gNJoJtY3JsCd98VSSrzSuz6spJ5IoZE1mMyxJHG+kgKXU2BBAtex3t54u8dc0qpFHSUECrIjWpqVYz48xvgBxBwjV55mstdQSUywFQhErnUGBN/snxwfGXFkvJ0m8F8uOk6yFkXEmazZ6KPOq5VjcaW0hCNtwoK93fx3xeKKpgmzakNZTzGhSQHUyA6nBGksCbhQTqvbe22K/kfAEtIy1M+Y9jOu6GnVWt595fwwbPDtQAdef5kQ1wbNGPZay48/NqNOcm5Pv5TvxYM3hbGk56WCOMUsNZTJTiRn1RyS6lDW5DT0ttvhHFNHl+bZdT09O7tLAdKSaCGUEWJBsN7gH3YjDhiFheXNc1flzq7fcBhubhrLIl79XWkMbOHrpDcfHxtywV14UEL39x+sVtDvILE8e8fSWWmzeJKaIVCzNMEHaaY9i1t8dOfU4vaCew5khRb54q38n+GF/pGv/xK1z97Yj1mW8GxxSW9AVtP2pxv5G7b4uPS2U8D/wDP+ZD/AEnAOv8AP+JbG4npE5qo/amUYC5nm2UZnS1FNmBp2WTvXFYoKW3uPMYD0sHBoVAqZTIwBDWCN7MTXm4TpIxI9PQxotjq9GFhv46cSy6zK7AkE104lceiwY1IFc9eZG4ez3Lcgjki/TtJUxNuI3lA0nxFiffgj/LyjNakkecUoiAt6PzUnxJtf59MR6fP+HZE/mS9vpO/o9HI4G39VTh08Q5aQFWCpB5WNM6/eBgNqtQw2srV8PpCui0qncNvz+sVLx7DJGyxT7sLBoaWUkew2OIjcUQydgscNcEgcOix5fIRq/WNxcn24ntnkZF0y+te+/dQD7zhts+lU93Jq436s0K/e+EbPmc2Qf3H0jrptOnSv2/zEnivMZCexo80kXoyUIAYeIJwn+UOeP6mU5qfaIk/HDsfEEhS0eXszKN17ZLj4E44+d14vooKfl9urt9ynBOo1Z8/+r/MAwaUdh/0/wCI0c24gle0OVZgQRzerjSx+OEek8TT2/0Z5jtcyv8AcDjsWe5q8t0oaNf/ANQxA/uDC0rOLHYejZRSOpBs/ayEf4MBm1LcGviT9YwGBOV/gfSMVUPEtXSSwikpopGVlLmtdrXGxXbnsefl7qgeC+IKgntKc/25Qf8Amxa83reMstpDUy0WXJsSEIl1EDwva/PASm4r4sqZkjNIsOoi7mkcADoe8w2xbF62AdtfORytpiRuuP5JwPmOXMahpKFJ7EAvG0hi9wIBvb5+7BSmzCuoJFWmnVHEIV3MK947sbBgbbk4EVeYcZwMz1E9L6OBft6VVfexsApIYn3YHVVfNU1UbRwTJG4VRqJUj3Nu3X1b4vphk3FshB/SQ1JQqFxgj9Zaquura+B5aicSzQwl4XaFe4Qb7BV8vDAiq4Mr86rZcwkqaa8wH9JfVsANwBbpiAkuYU7mP0dnOl0lUTqdI8efny54foZcwbLKqjjUxzRd6KSGoMKEnncISbjz542ZchN4zU2EoFrIIRo/o7SMs1RXFWGw9HW3zOJVVwDRVDM0uY1skgsEeZw9h+WKxLw9xcKR6ls0MoVdWha6TUR5A7YCVtBxDDGJq30vstr/AM7BJH7x+7CeragnnL8o41OCuMcN55keTZa6U1NI809z2juwsPcMCHpaNSNkwHjNTEzF4HlBUi0hJAJ6+0Y7SUsbVcUdSxSJpFV5QC2lb2LDxsN8diYmVeSTOVsyseABDZWhVkJMfXCGaiZCoKbrbbBRKDhWlVlGfVMhYAW9C1j3XjNvdiLmWWcL09FM61uaGpCt2SyQFFZrGwN0Ft7YkHs1R/YypUgdV/cSK0lKJNV1AseowoV1EpF3j2UD1h0vgBUCBGiNLOZAY1Lh006X+0o8QPHCi8cxuIVU2taK9vmTi+y5HxDDbZnRhiwdLXvsR4Wx79L0lr6WtyvbEilHDIpkRsiziqlA70uorqPsBIAx56PLJATTcLZ5vytMw/5DhKJ/4n5fWOWr/kPn9IcyLjvL8qouwlhmc3uCg/PBL/tHpZI5poctmdIwGcmVFsDy2JufdihS5DmU0+rLskzenUixDqzk/wBrQuG14VztLM2WT6b2s9lv88SbQYWO5l5Mca/KPZB4EuUn0pG7NDlBtbnJUW/5cNJ9JVRPMqLQ06FiACZiQPbsMCcm4a4qoa2GspMm1SQm6iVk0m4I37w8cWrtPpFZRqy3L4FvsWdRv++cI+hQcpjsedmOmtYmmyUfKhB1TxxnTyrTrR0zxykIXjSRhY7HnbpfHuIwBMnjYfjidUxcfKqem+gIkpuY0sXZPtEc9rdcDuIiDUoR+qPxxTDhOJeVAvyks2YZG4a6kXId69fDQcFOIh/N6f8A4owJyNglYhP6hwR4inX0aDf/AGgxaRk6Cwy6L+OuEk+GGIqqNcviBdRt1Pnhlq6BRczR+5saaTgdsexATMaYj+mX349jTTa0hKmyyPbwJv8Afin8WUGYz50klNFlzWhW0kytrBBPh7fHEOl43zGFR6THBMB1ZCh+PLELNs4qM5r4pqaprqQkKnYU4jkVzfxIvvfpiGdXdKTrOjAyo9tHBlGeMWZJsphv61qd2J8ftDHRk+eAktmdCAt9loTv/fwsZVXuN580Ynw7T8BjwyCse50Zy3/rVA/HHmjHlP8A4npHLjHf5zwyPNCp1Z5b9ijjH33xyTIa5VKtn9XY73EUSkEf2eW/ywocK1pYXgzFrHk0rkH95sLPB9S4F8qd7ix7Rl/FsN6vm8/+0RfWMXn/AN0YTh5zJaTPsyK78pY16DwTzOOyZFRmTTPnOYMvLetK7eG1sSTwGRp0ZNTnu7lliO/hud8Q6j6OGrAVkyWkhU8uzdEI964oujyt3I+Ek+sxL5H4wLNwTwykjM2ayKt9l9ITb3kYXV0uR0NLEmVTJKocCS0zS2AHLmQOZ22wx/2Z2qiy0lWI1Y9x0LKbHpYA289WCr8DVDRIlHQPSgsWlEKEK232dwR06nF0xOrglifhINlQoRtA+MhxT0vYSrGBfSSFCcyDfpjn6G4TaNa6rhleSV2aXS8jd69zsl7YmzcFNRl5akVccY0lWaS1m5b2O48rb4r1bkNBUsIXqHBI0dlFNGAig3uAVuBf44nkAZ+pWWx2E6AwtFn/AATSlI6dYLR6hYUrMbXB56bnliUvGvDEQuivb+rSMPwxVM1yDLHyuKolzMw6XCrUTKNbr7LgsPA/hh3JuDMvzOtpaWnznt0qHXUDDZwADexufH5YUaXA/Ut9/CBtRmXsK+/fLKPpE4fjY9nHU2JudMNr7W8fLCX+kvKF1FKSrYfsqP8AmxbIvo7yCHYw0zD+tSRk47HwBw5FW+lLCqto0hFgjCDfnYqd/PyxUejcf5T+8gfSR/MP2lHb6TMvs7Ll1RYj7TIPxwn/ALTEdtMGTzyHntIPwBxo68I5AsgkFPZx1WONb+2y7jyOOZXwXw/lc8s1BBPE8vr2mNvZboN8OPRuOvwfMxD6Sa/x/ITLpfpRliPZplABTazz2I/u4ZP0o1UgIGXU6e2Un8MaBx3w9SzxoEmjjGm6JLAspLb3N3DAfD34oU3BOXRrHNIaiok1AzJCEUN42Hd0j2HEjh0uNtrpz+pMuuXUZF3424/QCNyfSTmikdlS0m+6kqxvv7fLEluIuNGIT9ERqSNh2RBPxbCF4eCGEU2RKy2VR27JYG/eJu7EjfYbe3FjWkzCEyTQvBNVMLrJPMyFSBcWALBdhf8APCsunBARRGDZv+bGVVeIuMqmaamho/roVDSRdh3lB5GxP3YYkzDiuoZP0nT1DRo2ydmIrXHjtfG1R8K5RHqlWmZZJQDIySFS5t1I54h1VPw3R1DQzpOJlsSAJ38/s47k0tGwonBk1q9CxmVxx5tHGZ0o5n+r16VlBNx0262w/SZpXVMNTDBlWbQM43kj+rIbntcXJ9/ttjTqLMchoJTLRwViORpLeiVDbe9cFqLPIq0SGnSq0x+s0kBiA/ftfFTpS345Ia9V4xzDKvK+K+0C09TnkusXS6uB42JU7H2i3ni2ZJw9Wy5XTtX0eZCpa5kWTtGI3O3XbGjtnlKn9JURL+1PEP8Amxyoz6lpQ7Vcq0yJJ2eueaNFZtIbYlt9iMB9KGFdP0mTXFTZF/rKMvCWo2bKppL7/WQE/fhxODQHQjIlZRzHZIL/ADxbafinK6qoSnpsyoJZpDZEWsUlj4C18Qc44yTKJAldTpCGZhG0tUqiTSbEjrz8sJ6iPzGOfSJ/KIJPCMhdWiybslXkoZB/zYfThasBFqFVtuNUif54jS/SdQrfSaM+2rb8Izh2k+k3I2iZq2qSKTVskKSyC3jcoMb/AE9O5P7wf6lkvhflJS8MVtiOzgUHmNYsflhf8lqwL3JKZCRbdz+WIbfSZw2OVRUt7Kd/xwxJ9KXD63sK1reEIH3nBGgxQH0hnPb5QnT8Hej9qYjSI81jKVLDUfdbD44UkehFDLU0voym4jEbEc79W8cV5/pXyVfVosxb/wBNB/zYh130sUTwFaOjrYpbgrIyxtb3asE6HATyPmYp1uo8vkJcf5K7KFroI1HSOm/EtiOOCKO92rATe5tTLv8AEnFEb6Uath3TV+6OFfvDYYb6SsxZgA1eASBftoB//Dig0uEfZiHV6g/YmlQcHZdDcrUygnmVjT8Rh0cKZfcE1lebG+zqP+XFe4r4tl4aFBSx071088TO8s1QU2BtyUWv7AMDuH+PcyzbOaWi/R1NHHI4EjColJVbgEjfnuMN6vjB6RfWMzC74l8XIMvEyStJVuyCwDy3HwxKjoKdFCCWsZRyDVDbfPFG4v4hzTIqOjeiSlmWR5hK1Xrci0hC273K2K7lfHubTZpRxVNHlbQyzpG6rTEGzEDYknxw3goO0XxsrDdc1OoyDKalw9RTTTMBYF6mU2/vYbnyTJmVtdImorbW8jMR8TjPfpNqBk5pJKKnpu0qZ5hIZYg47rWFgdhijxZ1Wyy6L5chI2HoEJ/5cNtRYitlfkTYabgvI1YRx1dQz2N9Mseojfn3b9TiWODsqGxNW1/Gb8h54xiHPs7oHLUmYJAzixNPTxISPDZcN1PGfEiwlzndaT2mgAPbpvywPZ7R6yHrNqm4VyiKFn7CVynfGudiLjcbXxYQkXLsI9v6gx89ZBxHnla9YKjNq9wkJaxqnt188QqvMM/SUKuY5jUBkVwRUvsD47+3CK6sxUDpOjJpMmPCmUt+K/hRqfShp4pAQ9LEwPMGMYgZjw9k1XA6VOTUbEjn2CA/G2Pnugrc5atgMlTVxPrXQzTsTe4Hjj6WhYmMGVtx1OKVXM5j5TDcx4foaXMOy/RCEKW7yOUbboAOZtc9OWLCvDVKgMz5ZR5jFKAy9qvLbofzvg5xFFTVGaVClAy3XvKbEEDxG+Bgo6iBgaTNa6Nbk9mWV1+a3+ePL1Wrc5yVNVPU0mkQadVbmx5x/KMmyCrjkaPIaKCWF9Do0CEg2B2NvPBR8toyNJo6cjnbsl/LCeGY27CskdtTPUm7WteyqMFGTHtYHLY1J6kTw9QgXIyqeAYL9Apx6tPEvsQDC1pwvqqB7MTimOaMX3Tn2SL2eFdniRpwlyiDvsq+02xt02yNJAZHVEW7MbAYNeiS0uXyR0yRPU2JHabKzdL4HZPSifMYcyXtHjSMaLNZSHBs9j7/AI4KZjmlFlzRitnERlNkuCb8vzHxxwajNvO0dJ6OmwbBuPWVurzirmZWeFIZlGh1CkspFxa2/W+EQMtYzJP2jtbdiGX+PdiXxJRTCp7alMKmchgXXVZlsDt7LfDFToc4zGPP2jkq5o0a6ARsUXba9h7MQ2nIes7Ey+EOFFxHGGbVXD1jR0NN2FRGyvUyByy+KkAee256+GM3zLNnqU1tMrFRtohI295xr/EdXLLw9Vxz1ksyPFIrI77MNB8cZIIAYD3QBpN/hgbdvWMX3SIlcIlWaNph0DBQAffvjr1k0/OF9S73eZj+WB07FIniLnSG2HhgrlMIlVwGLaQoufZjRZygo6yrRbRU9zfdwxJ+eJZyOu6il9yHB7IqfTR9qR4gfvYnEeWNNKj+iatNi1MD4dlj2LPLEC/THsaaTvRjpLhdhsWttg9wxmuR5NTyvmVZQ01W8t1MzqHKAC1r72vfFiy/J4srmeWmqJjG62eKSxB8D0xln0xmKPN8u0xIAaVrBdgO+fD24dHXdwIuRCU6y91H0l5VHM8ccsciKbCQVkIVvMd+/wARhqP6S8vlmjhieFpZGCKvpV7kmwHdU4wYSjVZY1+OJ2SPqzzLV0gfz2HcftjFw1npOQ4qHWb3mvHeS5TXS0VbXKtTEQJERJX0m17XCWw8vFtHLlP6Xil1ZeI3cyCJ9XddVtpNjzb5Yx7jpIxxJndRrbtVrzGU07aezuD7bqRi85e1vo5ibl/Mj/jjww6mIVpQfOFKH6Rslr6+CjgqZA88gjRnonC3OwudWInE3HVXkFVFDP2BMyNJGI6Qv3QxXe8q77YyfhRnPEuTgld6uLl+0MWf6Um/0tRt4Zcx/wDynGvi4Sg3hYRf6V6tr2UgddNAL/Oc4I/9sdFGi/6JrW0gC7SIL/DGUIwWnjcz04ZjfSsoLbA8x0w1XKppRKJqRi1iEidi4uOoJ2xPxJQYkm/cRZo1VDQSrGFjqKZZSjG9tQJHttbAVZqeS3a0FI6sVNmjv7euJOa92hyb/wCygHyxCpVVYm1C53tjzsyg5GM9TTsRiURzMIIqaoaOKmpV0BfUiG91B/HE3hqaRs2o1OkIZBsFH6jH+LYbzdB6bU3ANlUb/sLh/IwFzmiH/nEfCM4XToN4MfVORjYSp130qZyauqhgoaECCVkuQ5vYkfreWBUn0sZ+eUeXKfKFz/zYGZJl0eYZ1nK1M0sNMsriSRLWUlm06r8gWAF/PFSJIJBAuPLHqbjPJGNT2l/X6S+JpF1LJRrflaD8zhEn0j8Uqv8Ar8KG9gVpk/EYpEeoqLcsLmH83U739uBZjDGvlNvz+SfMMryaapk1yyUAd22F2IuTt7MC46XV2gN9zy9oBwVnF8nyBf8A/RiHxBwxAPUPlf5DHn6gf1DO/Sn+kJKrKZFhgKDTaIOfMkEk4iU0XZSHyFv7n+eCdd/q6+UCf4cRCLTP+0f+QYiBQqdDtzK59J8mYTccU1FRVNSnbQRqsUUzKCbE8r2vjP66qrEqJYpZ6glGsQ8rEj4nGk8bf/3UyryMX+E4pvG1HUScV5m8FLM6NKCGSJiD3R1Ax6/eeMvSBIhA0QaZQzeJucXzI0Z/okr44tjLmCR2BsDd0FsUuHLK4xA+h1Pvhb8sXHKg/wD2S1XRf0igYefaJb8cMveLl6D9ZXqWhj/SUdPNBGQs2h126Gxxpf0lQo/D02pFZlqkKavsns4hf5nFFpxEc3NmXtBVPcC1/XPPGg/SQLZFL/8Adp/hhwqtwYr/AIhM2ySFoc7ytHCajVwm6/8AEGLT9LqF6/J0VS5Y1NlUbn6zFcypT/KPKgefpcO3h9YMWj6V4y+aZGikgt6VYhtP2/HBQ2lzP/uCZ/NSypJpSmlv17RQu45/axyOmqHa0dGzN4aRf78SJaMIS0lYg35mq/I44tBCU1enRFT17Vz9wxtspvkeZJYHdJaXS6esGsCMQqnWGYuAupFYAHpgt6FEkbD0yn3B/wB4f+XAuujjindYnVk0Lut7fMXwtR7uSxFObWWMf2x+WJEVFUSgaZqaM/qvLuf7uJy5ZlrgM5Tl0RvxthcVBlQsNCOL8+wBPzOEJ8prgeZZ4pWQPCdPMqScR9bO0Gp0a7A2XmN+uJ+Y/o+KcRQTugUd4RUyHf8Afx6fsGo6UwQTBTKo7V4lQNb2MTh17QE8S+fSStPLmtGkzAdnl8hDliuhhIPzwG4BFOeKqPsZ1kO1wGv/ALRMH/pCgAz2mKXJbL3Yg7/7Qcvhgfwf/wD1TQBkCuDci3/mJgs3t0Jz4/8Ab5hH6Th/oijHjJJ/+62KJkJj/S1EpU6/TYNJC/1x1ti+fSb/AN1UP/Ef/wDcfFRyEgVNAhfc5hD3f7a4LGjCv+1LL9MVgco1Akek1FwOZ7+KnllXTxVKWp65vEESW+/Fv+l6wkyUkAj0qoJB/wCJiqw1CirVRSx+O7P4ftYzk9psagqLnOJKmOpNMYaaog0hr9s7G/LlcnFVrrimi/4r/hiyZ1J2kkR0BLXFlJPv3JxX61C1I1v9nOfgRhLJ6zoUBRQk7hIkfpJh0pj+OGM1pEopI4on1KY0YC57txe3zxI4TFhmf/2p/HDmaQ9tXrqBCLFF7+4MQxf7z/D+J6eq/wDZ4P8A7fzJ2Q0qTZ/l0KqAGqouXkwxpvG2eStOtFRTMgTeQoevhjN6Gc0ud5dJDYsjlvYbHB9yXJdySzG5J6nHs6DCG9s9p8j6X1BSsa95b8my2aoy2nm7SJiyAuWY3BPjtj1RD2M7RswJXnY7Yr3BPEMk5mo2Bl7LcsOem9rEeW2+LNWgPNI630k328Bj5fVqm8n/AJXPrtGzFFHYCTeGl/0Sr/7yWRvi5wRYYC0eb0eX5HR6nEjdiGZUYXF9/vxyl4lpahwroY99yXFl9vLHtoyqAtzw3RmJaoY044VwiKqpppOzjnRm6C/Pa+3uw8ADyIPsOK7pIrGiMRK8UEUfpOZxiSCFWvGUDa77BbEHrb/pfE8jEGtqhTqS60a2PdaqOtfbpXfxwmUjYbj4VO8VCfDMPZ5dLMI1iSplBijUWCRqqooAsP1SffgbxoztlsPfK/zpxyBuA4Ft8N1XGVJCVD1tItwLHs5Rc9bAr+OBOZcT5XWxrHUTSyqsjSAQUcnMm531i+OEdbM9D3SyZ5E5pauRQWFNVhwB+qyKW+bE4rtNwxWHta2WjaGVZZJNZYA2O9iCeQxDr+OKZ2mikTMGinALr2AiLHlc7NYWUfDFjyQ19VTVHY0ExilFi01abtcewX54NlRBwTKtm5EmTzqSCbNbf+o2KPVQtFTy3G4B+HTGk5s0VDkGYLJllOSsLoGDF9LWtcm17i97n3YzWrZpaaWSRrkrywN4aPVSu1IlMD6aYbOuhwvrb4M5IrpC/pMYjkuNgNjh9AvYILi21hb88K7nMsb+233Y00M5ZNEmURgyKDc8zbqcLNTB/vox/bGKolRCsez76jcAnxxx6iG2zN88aaWd6imY37eP98Y9iriqjA5t88expppX8qM+pQRVQNt/vqX8RbAnierpuK6aGDMIRC8LF1lgfS3K1iGB29+B0NZmFPtT1dTHbpHMyj5HBmjpeKM0omqMvFLONRS9WIzuLc7qSefjjKLPAhYgDkzOM4yWiyyVA2Ys/aX0r2FyB47Mfwx3IooFzvKxFOzH02G6mLTfvjzOLdmH0d8UZjKZp4sqilPMxzOByty0nC8o+jTP6PM6Ornly/s6edJXCyvcgEE27vljpVSKnI7oQeYJ4wjDZxniqF0/pELZhf7DDF1gGj6N0HhQn/Gv5YTnX0eZpX5zXVdPmNKlPVVBn0OjahcEW8OpxZWyCNqE5IgCQ+jbL2jN3dfLVa/TDgcmSZhsB8qmJcJHtOJsjRYFQRVUYLC12797n4292LD9JbxjNqNpVZk/RYJCsAd5fEg/diz8O/RVPlmd0dfPmsciU8qydmlOQTbkLltsO8R8AVHExo62LM4qRBRJCyNDrJF9XiLdPhgVxUxYbwZl+X5lTzPTUUtPOIIX1JIkiu6bdO6CwHO3/TD/ABLRmjycoiXpmn1wyhrqwOokchax6eeLPP8ARfFTBJJ+KKeMg6VZaQKRbz1YZreFKOf+a1fFk0sK960dENN/c3PfC+rZWIKiBtTgU8sJc87U+gZV4ighPwGIkad6QW5WwvNs3y+WKjjSYAR0qxANsxtty92FQ2ZyR9pAfnjgzArkYEd56unYNiUg9pJzdb1lTbqVH91cPZOp/TdCfCd/8BwnNV/nso8ZEH9wYeyPfOaI/wDmv/hbG0w9oQ6s+yRKB9Hoj/SfFHalAjals5Fj3n2xn/oFWSbUdSdv9yx/DG8D6KsojqZp48xzaN5XLv2VQqXJN+i+eHv+zTKT/SV+cyft1x/LHawa+JwK6Ac3MPpsprjAt6Ko38YyMN5hl9ZTUavU0ssSX06nWwvvtjdf+zPIT67Zi/7Va+Oj6LeF2P1lJUP+1VSfngBX7kQ+KnYGQqhdOV5H5UVPiLCLKvlqHwODPFVPHRmnp4FKxQUyKgJvYKTb7sB1Hft/Xk+/HLlFuZ14DWMQjWD6tV8YoxiKReUnxuf74/LEyt2eIeKR/hiBGbyD/hj/ABnEK4Mux9qAuP2gj+k/L3rJFjp1EZkdmsFGnnfpilcXTR1XEdfLTzxzQs40yREaGGkbi22Poqu4fyfMZhUV2V0dTOVA7SaFWNvfhocLZCvq5Jlw/wD0qflj1J5O6hU+cKUwpSgSOobfb34umVrb6IKtgCQuYo7WHIB13xr68P5Qnq5VQj2UyfliVTUdPThoqeniijIuUjQKD7hg2IGJap895FTHNeK2NAyN9bJMNbBQVFzzPtxpX0gxyT5LUCEAmOftGueirET92NAFPGOUafu4jZav11ff/wAUf8C4wrm4r81XWYPw3HLV8SZV2FLOSKqIn6prABgSb+zFn+lHX+k8klSKWRYxUlhGmoi7417TiJl6H0Qftv8A4jgAALUzXuBnztXQVGYBv9GVqHcjTSsdTe61vnjkOV1gp1T9E5qxtvajbn7cfSOjHOzxgABQhJPlPnWPJ8yZWX9B5sQVOm1I+x/LCavhrPayZpIsgrol0KoX0dhy92Povs8e7IYNC7m3tMHOQ51Jp08N5iLDkSLX94xyPhvig3vkFSQehlUWxvXZ492YwAAJtzT57h4C4nM/aPk0jAsSymaMXv53xPXgji2VY4jlemFZQ4Vp4yRvyvfG7CMeGFBLYPE1sZQeM+Gs5zaso63JxSNppmgkSoYi3evcW9mGuD+DMxoMw9NziKH0hGQQmmm7oXUC2oEeQtbwxoVOtol9/wB+HQuAau5k4Eouf8NT8R5PF6M0Syrq7MyOQobtG3Nh4HAPJvo1zenzGjmra+iEEE6zMsKsWYqQbbgeGNIyNf8ARcPtf/EcTrDBZuYEX2ZnvGfCddxSlE9FUU8Ho005JlvuTJtawPhgFF9GWeCYyTZzSsSP92x/DGqUC/zc/wDFk/xnD+nGJ5gSwomUP9GFdJbtc2gNuX1J2+eGz9E0rCVWzaO0gAIFMdiOR9bGt6Bj2gYHEa285lmX/RY2WxVLDOA3axaGHovT9/Can6J1SEy1Oe1EpQDfsAOXIetjUahR2L+zDzRq6lXAIPTACqDurrKvnzOgxluFuunefP0OULT13bQyvIEJCGQgW6XtgpK2iJiTyU740PiThGOpXt6ELHKN7dG9uM/kp/r2papWW7aJFvY2649rT5MQxEp25ny+qxZ2zqMvN8CDvo5dKZqyppZZHllIUBlvcC5JG2LdV5rUJDIZY1AaM2NivPAyDsaPMoxT0601LFB2aKASu/s67nB9K2klKQx1MJd7Iq6hcnlyx8o+LHkp75M+7TI6WtdJRFDshX+jtsvfNm9vljkdVMNOskjqwbn/AFr9MaXneQ01EYZoaCNqYNeVo9iCbb7nblzxBamyuUiOroUdivcQsU38O7joCMwJnETt4gCjlnlXtIWvHGQoYKTfwH34JxlhSdo0jxinuW57Dy8Dhyky2r/RhWCkTuXUSM+lzJz9U+fW9sQmknrqUU1KrtPPZQkW5I6g8re3HLqMb7lIP+JZfaBsSE/EOa1Q7Lt3WC9gy+sRbncb+7BrhrMXzLODS1ksdQrJpkVogt9IJW5G/MeOKxR5ZVV9StNTBhNYkqGCG3tbb+NsWrhKiWnz2iZo0WpGtWIYtvoI3+GOrcxNA8SJQXwJ2t4fzGrzGV6qNy5b7DiOID+rsNsSo+B0IvNLTj/1Xb8sH+JY29GhlV2ikjqqe7R/aubFfMHbFV41EtNxPTVFLUTxv28QIEh08lNrcv1r4O7tCFhin4Kokdf5ylw1+7Eb/M4suSq/okZcsD2SbatuXQdMVzMNUf0hZa8ZdS90kIOzL2RNjv47/DBWdWj4WqiHOr0G179QhG2FuGqmXcWcbVbPX5S+W01JrZkm7Nyxf+tfluDe9sUhq13j0dmTcWPM7e7Gj1vBtTnuVfpXLq0JWh+yaOfdHG3JtyD8R7MZ/wDorODKwDKCp0mzL7OgxlqMZHWSZvVhO3t/HCf54xKCO3O/L88T/wBAZkQC9WqexyPywy2RFSRPmsY9r/54aaC3inVyDt7zjhSW5sw/ewQbJKDm9cH81W+EfobKyf8AW2/dA/DGgguTtNXrqffj2ChyXLP/ABn3flj2NNLtJlzRf0uXZrCR1OmQfcuLp9HrgZbPSqkpSKUntJVVDcgbaQx8OeJBqM7UX9GoZB4LMwP3YA8Q8ZTZHNFHW0hiadSy9nIHBt8PHD4X3PUnqVrGSBcvzW8RhuQqI2JItY4yuT6SI29WOX3kfniBXfSDUSxsIIJGv4sAPvx27VHUzyyXPRZrFXneXUe01QgPkcVqr45oo8wkkpUaVuwCgW/rHGUtmL1FpJ5WMhG4O9vLCGqh2qOrk7FTt0/gYuq4RyTcgx1B4qvhNFrON8xqDaDRCtvacBKbPsxqKCFZK1wnZqulTbYC2K0tYD6rN8MR0lrFdoqdVZBdlLSBdsW8bAlUJD1bUZAQSZZwynm1/acLDJ4jFYWbMNYDJEAfCYHDjVMyGzOPcb4qNfjkW9G5YQSBari2mDf0aAMb+w4u1NURmVLkdR8Gxn9NVyU83pHZ9obaLqwv5dfbth5+JkjLCSKeJxzunKx9vK+Pn9ZeTKzCfU6CseBVPUTSM0qI/T2Oof0qn+4Md4dqY2znLwXFyzHl/VbGbvxfDUOSyyEabFgOeORcWxxSJNTLP2kbBlIUbEe/EcKspFidGoKuDtM+hzLH+thPbRfrDGLr9JMrRh5lERPNRGzW+ePH6RRpuZrDxMDD/mx6FJ5zyP6v5ZtHbxfrDHhPF+tjG6fjuWqbTTu0jWvZIr7fvY83HE6OUMoDDmulb/4sC8fnN/V/LLrxzMiSq29mgIBHvxXUrou0F2P9I9/49uBOcZ/XV1DT9uoHaNanZ10Bj1F8Vps1rYudEzDWUBSQMCw5j8ccOQAuSDPRwv7ADcGaVX5jD21OwPdMat7gMQYq6NZFufsqOftP4jFFmzrMYwTNl00ccYGrtgRpJO1zbkcNR55XTDVBQk2+0GJ/D+PlifhkidDOu659GLWwmNGDAhlBGPemwj7WMLy/ibPo4BE9NUsibJ2a8h4bg4nwZ3xFUgmHLM2ktsdEWr7hj0QUrkzyWTMDQE2T0+H9YYSmYwGYpqF9IPzxkkR4sqpxGKPNafV1mRIwPewwVy/LeK6Os7fXBUN2ZTRPMCACQeSqN9vHA3Y5vDzTS/TYvHEKgrohUV6HmKi/tBRbfx5Yql+KgLtDliDzZvzwhIeKDUPKDlSyMoVhduQJsfmcDxMQ4uDZmvpL16dH44hUeaQrCyFgGSR1I/tH8LYqujivf6zLB7A35YGVmQZ/X1DTy11PG5HeEMjoDbrYLzwdyTbMpmhnNYP1h8cJObQfrL8cZ1/I/NWU3zLlv/rUn/xx48I5oUDfpJQtr2LuTb4YIZJjjyzQznEA+2vxwk51B+uvxxmK8PV0wutfpHgzMfyxPh4FzGSJZGzKMKTvsxIGMXxiAYs5l9/TkH664Sc+px/tF+OKQvAcxY3zYWHhAfzxxuAmvb9Lf/8AMb/4sbxMU3g5/OXc8QUw/wBqvxwg8R0o/wBqnxxR6ng2npIddTWmVARq00xuf/yDCouGuHHQpNX9it9y1I+/98jG8ROwhGHL3MvOW5ytTSCRO8A7rceTEYlfpE/q4oq5FDS0/ZZNn0TQgkhIZnjPn3df3YiyUNajfWZlWLfl9c9vcdWAcieUYYMvnLtk9e8dI8DKQ0M0iH2aiR8iMTBXtfljNhlrtMqx5nmQ1sC1pCxbbpv7Ph8H5cvihtE9Xmjy6u8VlC2H9of9cA5kvmMNJmqwZZ5eJafK5ZqatmSFhIzLrYC6sdQPzt7sNNxzlY/+ug/fGANTw1k1ZUr2GY1kklrEVBW4689PLHaXhfKlSNqpptEi3V0WPbzto/zwDqEHaYaPJXWG/wCXGXEXFUhHkb4QeOcvv/rA918BKrhOnhmVFHax3usgCIrg8t9O2OxcKwtcSUzyAqwTs3i2a217DfB8dPKL6o/5oVm45y9o2Xt+YI5HbDn8vsvS3ayshIBsyEHFVbJIqaXsswonWxUMwKrqv4bb+7EluH6SjgasCIYA9lBINweVj47+zbCetpX4ZvVGHO+WF/pGyeMd+pv5BTijZ/xLDmWcR1OXU8jxrbWQu7e7B2koaASmomgSoidb6VW2gjzFr4dipaeNZVcyTPKRovLfRz5A+7EP9UxC1HFzeqWwLNdcwZTZ7FEjBFmQNuRJSMw9/dIwQy5aiuqEnpIXZEdZGPZaQLG+wtbpgllXoMTrAzQCo1lb6Vdl63367EWtgiuYVAp29KlT0gEaJIVKWW3IjVv0+fLEFw47Bqp6vrGQggwvR59DMBHWxNEx7vq3VulrYF8Q0EdGO1o66CCI7mKWT2eoOfh/0xHqa2ligeplqK53Wxbs3DXJsLBbHmbYp9alZnlSzwUswVFNwEJNzuSbnu3222x14xzfac7+UM02YyQ1SStK/YggmPUCpsLbjrgxNmuURJBXRPSRzq39Fz1na1rcj/nilQ8N1phFSwgKrdmjeTewvzt7Ohw1k9BNmk89VJSBY4pCOziQ2JsDYWHdAB3/AIIcovW4Nx4AEttIy1VAKho2mS9g6PptbnzHiMOcNya+IqcFFTvNazX1DQfIXxAjklT+dSltAZiqpsLk3b2D+PHEzhb6ziGllVCU72lueldJtvjkcgkBTLc0blq4k/1aMeNZTf4hiqcayD9OwqNz6VD/AIFxc8yy6GunWSZz9ULqoVSCdj1B8Bjj5TRvI08gDyX1amVL/G2H6G5O4Br5Vbj7Lo1IYhjexvp+qP8AngzWKX4XqlFt6Mjc2Hq+eJi0lKlV6QABJqLatXU4XloD0MQN7dmt7G3TG6zStcNwSS8IT06TtTytMUEselih23F7g4xqeM9q/a1j3v0x9G1USpTnTq9Zebk9fPFbzj6OOG8yqDOaWWmdiSwppNIb3G4HutjDiG5iDQ0XN5mY+bDCS2XJ6z/FycX7NfotoZqbtckkzFJmXUsdQiut/wBUkbqfjihZ1wvnORWOaZfLDGxsJLXU+8bX8r3w1zRqSTKyvd7K9+pAOGS2XE2DR/vD88D5YSRcbr92GDCHGk+t9k/hjTQqfQL/AGPjj2BCyug0shYjrj2DNPocZ3EB9ZSVy3N/9WY2+F/DGb/SrW09TV0TxzPEVhcaJYnRjdhyuvkcah6dQsO7WUx9kq/njKfpjaGStywrLdezksUs3UeeJ4/xRsn4ZR0kUGRmqhYDZe8S3s2t8bYVWVbVE/aSVYdtKrqVSNgAB0G9hgeBGG3ZyP2R+eHG9G6doD7B+eOu5zVJvZQ6wDmsFiPWCy2H92+Ey06Ar2ValQDzMauNP7wBxEi9GFu0JO+/d6Y85g7YNH6luTLgXNJ8VPFtIZpiVIIURX8998FKSpy55Jpaj0s27qdnENyBve97c8BaIUHZFKtirM3rKl9Iwe4bn4Zoc0kfMSJ6XsSqLNCXs+oWNrfq/fjF64ikRiaooj6K1MJkmCt28gQKCSRYgbDlf24iySRSoCsjAMbi4tfofmMG6rMeHZMyppYUp1owjJJCsGj2NsNySfcAORvjldW5I0LpRGnUNewMSoUNrbEW9u+JNlIYKFJgPXpAQq4I5ULtUiMFSdAHMHY2J3Ixe8iqBmNRDLlEObR1LKyx1LxKkXLcMVa9rjFZpIMpzKolpK+vp6UhW7KsU6kZhyuOYHu+GLP9HVJNDVVeVvOUni+tgdG2kTkSB4Xt8cRz/hJrkQiT+HOG6riauFdXs0gpJVZnmNyWU30W/gb4c4+yORqyhkoqWNoJ0eOZRELKQNmG2xtffyGJ1TU1nC3EYqkN4qoa3XkH/WHtvv78F+Iq6ir8llakmhknCCeCOW27jcAj2i2OPIzbgy/CMKqZpllPRok6rljiLZJJ6kmNGSwJZdXqkgXBv9r2DBk9lH20000NKrwssdOQRY9SCtjttY2O5N7bYrdLmmbVXpksa1GuMGWNkt/N9Q39a+2+4G+O5bDVVlZDUJKZWeUCZ3pwI1AINvA8xbwwHxmyXP8AeHpJ70UNWlNU+kVEiSJZYoYV7SUkW1XJ3F/LlztzDtH+lJnZagRnL76Y4ZiSKhbG7KQO/Yja9h06YPLWw5nVJTuZI+wF4pVZGI1eLA7G1th1HXY4erpqSOOOopYEklZiIrEXe7Hv77ety26+YxFs5PBHP8RuIxK9UagSxzLGdYjkkjTUqdSAtzvzNuRuuIslLFWtT1hNRHMoKiWTusy7+tYAXtqN+hY4FtX1EcTVPpSlmURrG0mu7NYMx0m17cgSR5bjC6hM0zK1JWUMFQiNbtZJgQVuO9dTzt5geWAUPWwPv5zbp3P2osxhgipZZLykGF0iRtS7+Nip9ba97bnmMFeD8ursnqaWOtMhgmuZFSJtCC19RNrnrttiPlNFT0M0yvVyhFXS9kGmSTcmz8/cPA88HZs41w09PRa46eEXc9mQC2oXYkGx/ZI36YomfZwp4H35TAA9Zf8AJKKjNJGhp45SASzzRAvubi5PPbBOOmhp7iCNEDG50qBfp92KzkuYwihCxv2cQk77MgHaLvcqOdgbDBNc6WaaFICJEd9IkUHe3P3eePSTIGW4aqJz9CWjalkiNTcBo3kVbJvvY4GRVCR19TTVc6IbsaR0kU6lF928+Xhh7imoNPMWibS7Rjv29XfbbzOKTFUJU1p/pY2DFY5Gsbnfl52P8HHBqtacTbVHTrDUk1+aSzVMgmcqqOdJtzAHUE8uu2F0tQ8dTJITMGkF1Yiw53sB7PHECLSxms0iBXHalmIC+YB5b8vbv5xuzmhaOSZlfUW0ojG7KG25b+F7+fPHj1vY88zXUscGbVzqe1KQ9SCoLaQfC/O3s+WJNdU5jDws2ZQqnpSVTIwZboIwSAfu3vivUkrxVALyBHI0RxgAqW3sdhy28uR8cWPKa0QyMstZBHC97iY2Lc/HYddumO7RavIuXw35BmIsQNPxDmUddkcLtD2dbHEZvq+rSMpt4CwGJHCGcVGaZ3PS5lKi0cUblSi6T3WAG+LO81O6AdvC52VAHHy9+OU81P6JZahNSxgMuoDpj3N4qJXMr8KA+runQ4sSrIlGkJkgsBbZ7kj2jFUrKyahjT0ZY2YLdgT0/j+NsDJMwmjeC0tnDXL9Sf1fPn08Mebn11PtQX8ZQCpbKvMayjqDCsMbgwtKG8bAt+GKy/G1dvbL4ufPUcTpM4q3ip517PQiGHWT6y8gPeDbBegpMozCiSohpYCp2LlLBj1tvyxXBqlynaBNBdBmdTnNamXVcEdPA0KTNOCbLcBrb+029mI9SI44++QuqQLubbk2A998Gs7p4PQH0RxjZEJRRuqkADbwwKrFUqrsFYxSpKFYbEqbgHyuMdoimSp+G5xDA8nYhpbWQ3ut9h08xgNPHTUFOlTLMI4ZH0how3PfoBfocH34kmnqI6mejjZrAaVkZQN/Dfww3IaWf0FXonFPTTdqI+216jpPiB1N8NuI6xas8ReZ5B6NlSZlGWmUxhmUJZ+W2x5+HTnivVGZO7BqulzBGAtqamJ29ovfGm5k0Z4dkeXux9jqa/QWxGaOmlqC7BtIDajY7XYXt7rcsKK7x9zDpM7pM6o6SYydsqMyFPrFKEA+GoWvhcE0LaZKc9qR/tIJAWt5je/z92L4cto3jRJEQszhihAFwWJPn4DA+u4aylaeSrpqenFVGrPHOsalgwFgw8Dff3YJ21MGa+kHZbXwG2upV7qUUdkA6j9k3DdeWOdjqoqqloFpapZXDuyKFkW1tmU9NsUPOIM3pat39NqXDEkmeJf1A3RR4ke7BHIP0xWZjU0jVlOj04fRO1Pcgqobx22xvDZeRN4qt1hSTXHZXQDRy2G3sxHqZ5yqqHBjJ3RwCAfHfFry7LMxqYZmzmWmqipdEaGMpIWVrcybdDzBxW4c8Wnq1gXL1ljdlX61EYAnpfy8jbBXJusVAyAVzEVvaU3ZxyQpA5F+6I3UjxFgcMiuEDmSadVQkamSItb2KB8hjQaTL6GoGmaCiSe5HZ6VdSR4G2By8P0LCYiek+pP1hENtOEYYmFFYAhHeM0/DeU5pRioyurf00HW0kym5PXVGbEX9mAdZRz0VR2WZQvBK2wcC8bjxUja+3XfFjXIKeOSGoSuiWSU/VSC4Lew3w1UfpuakkiespKiBlOmOoprmxHU3+dsHdG21K4IIElQs5DIwIKk962/8dcWReIKoqs8FJFTUkJ1yrqJ7YczY26W5+eAS5HmVHFcinlC7rpkYafiDtiH9IFTNRcGUEAjEctXI6TOFsWRSSATzIOxwS3HMfHj3uEHeRM842/SWYz/AKHy9pw1gTeyja3h8zbA3LeIMzySErLl0i05k7RmSW+k2Avty5YiT1sWU0zUlEiSSxKdgbksFubgeOBf8p82Kkrl6e+Jzi/hALRbmJ467vZSx7ybmh0Wc+nQPXZdVOC39IrAbN5g/ji3I63p4zRCZZC2uSy2Xc9P428eWM64Im/RvGaQRssUFbBZ1sLIWW42O2zDb240qAHQAJpQCzHuhLDc+WPkv/UZIRB7z/E7saKDa9CAYIqcozhtYgnoEYt3bmMWF+Xq8+mJFRk9Q6w+i1MJeOVdZbsvrU21XAGxuGtbBNY8x9d9NxzYOnT+x7ce7CssTOzR2I9Uxtv+5iuT0mi4+cFUOuxfpOVdLz+M/wDUY21HSn/6aH/2xiZw7qWCtEKqdMxCJfSo+W2IjRP/AOJl+Cf/ABxN4XBEFVdi385fc2ufhjy//T1nUnm+PpOzVfgk+ZpWpSZ40jbULBX1bXHkMSnwzW/0H9pfvw82PshPPgjMWqop1SjliiUrqYNCGuSThimNTNVLT10kM8EisGQwKAdsTq1o1qR2jIPqx6xt1OGIHifMYOzeNiA/qsD0wO8ftM844+jmJRUZhw7HoMSCSWk5gg3uU9lvV+HhjKp6YFdaC29iPA4+opdvSvHsBb+/jG/pMyalyniENTIUgrYO1ZVFwrEm9h4XF/ecEQTPXpGl0yID3hc28euPYMUzQQx6Lyvve/Z2x7BmmzS0FI1waaE2Nt4x5Yyn6YKenpa7LDDTxRl4pNRRAL2It+Pxxp75SVItW123jUHGW/TBAYKzLLzzS3ik2la9txy/jphMf4o+T8Mz8yL+oMdDxt6y292Gcex0zmuOhouq2x1Xhv3kYjyNsM49gwSYHo/9zJ+9jsElHGztLCZr+qpJAHwIxEHqnHhjTQrS1GTgItVRTEA9543Ooj3tb/pjs0+StHaGknWTVzZja373PAoY7hStm4KlkyfNMky52k7Gt7SSHs2IVSBfna7cvbixZRxvQRUkdPMtcZKO/olQFj1Ih20tduXTboAeYxSMtyuevlVQVhjJt2sgNvcBufcMWegyCHKqqRK6qypiHKxVErTWJ0g7aXUabmxJvbn0xzZBi6E2YeBNHoabMc9pJoM0p5EQoJKWaTs273MFSjtcEc/HpipZ9kc8ypXUETMqkw1ES95oJB09h5g4HUPEueZWxiL0tCsM5VobSHs3G5IBcjfx3vz6nGmrKJKWPibKYtQqIlNdS9GX9YDxBv8ADHOQ2MQ0DKBVmLMYKCkrz2M6OC3adwsVG48WuCDtyvz5Y9VUEgeGPJ6uKMLrJDyhnZiosQHFxfbYe0bbgznlflmdSU9cII2URnWjKAxsdrHmDuRt4+WKVB6TS5gI6uikLy/VgSprKbbKm55DYb8r79Mc6oTwDVdu03WWaGmipIJIq0sJZd1lk02d7XAVWXbYWtzNvE4qub5rUVC06iski0IQrElSqE+rtzHuwSzTOIqwOj0na1SpfSGZbHoGU3vYkE773PLlhFPTpB6PNUQQzS1CJoaVSYVa2wVrm+1vvvth8XsDc45mg2krKhcxiqMwMNQ00AJNQFIC8lIFxvYbAgew88H0yOnrK39IQ5kJ1B108ZOrRbmLCwG4Oyn7sdzHJavMaynn9JivGrRIqLrjQC+5vtcCw5b2GCdTLU0MIgAkn07GSSQKNhY6RYnTq8uXW2Ey5rI8M8w13jFJUxVd4sypoY2QdyEr65Fzf2C5J9uCWTQ03ZiloXVLbNIYu4p8ARbfbnc8/ZiLDSU9S8dRKFCodUrRMTrAWwGoncC3TDNJmHYGBMtV1h7MlVfUdhfe59Zieh++wxD8ZodPlGBrky+w5LUU9BClS9yp1HSNOu5J3W/hyt8hfBPLqCV6aOtZ0QRx2GnvXA6AG4XlbrivZPPU5lIKuqaSKibSyKGGom9ttRIHTY25beZHNsxSpqqWlywSRiNmB1hSh87A33tyt8MdpZUxHIBH6moDzmtq5nJWQyoBZUt3jud7jp/HlgPMZomULAsMFQWaQyd8RG19j9kb2GCc8LLUFGjVGU2DgkA8jYdB03HsxAkoUSWaWmMiSQtdtJZt7crb2U/L348hA1bmF3384GFGpFlo/SYBDQB5Y3Ya3kk7lrcjfpy335kWxNVJKWlPayQr39nLFigsbXJXxJ8Bv0xAy5khqCGiMVt5BK3LcW02PLbly+eFydmsTSiR6ib1imnujqwQAW26ezDe0Dt+/pFj1OkMsvbGQvLJHoSSFel9ja3X8rYJxPNSo8cQVXbvgxrYyA8235nf3+WAaZjR9qI9D07FRKG3Yi42AF+e/wCWCNLLLtKiGVXsCxuNRuDtfkOR52vhMikc/f0hEsOWw0sdRF6e0E9UQOyuQ+hha5BI2N/A9cBMwr66IyojuiQq5EgTUCDYbeJFunL5Y7TtUHO6SpENJ6PLMCpSQsQCVHsB67c74bMEtPXVU/8ARqzvoZyAIzqIO9zzBvYjqMdXBwAE8Awd4PSqVadPTZtTPYFtN1G99ja/Kx+eFLQrOjMrGJZDeORnUuQbHu3sBt4XPPxGHazsYJWSpInZl/o3uQUsOW53Bv58rHCEkSVNNPA6whzdW9dWG4Knpb4WxEEdVHWbvEU1PT0CMj1No77ek7hyDuenl8fPDzZLU1ik5fRh+zC91J1UEG3U233tbyOEkJLDBFMxkN9bh19Qjcbg87YK5FXLDK03YNcMF7NRp8+bePjtz9uKY8vguHJ/WbaCKkrL8tqMlqhmVRErItPEiQCcG7aFDXte2k/HfCK15B6OIwpMlVHG2rkFLAEnw264IJmIzyQUkNHPBIyhtcoGkWsStx1HL3HEOulSGEGSwDOqAX6k2GPcDBqImUUIblpaKPN4IIY4JKaONAzixF9W9/ngNm+X10stNTZa8sDy1W7qvqxgNc7jly+Xjh05fI00NNKq9pIgezLeyk9dvMYiZrJT5aIXqaYkvN2Q7KMEk7+zww5J8oFAvrL7VU/bZItOGN2VEBJ8wNzgRHl9awYx10i7kKWs23S4tv16+GCtU/YZAshRu5Gh0rsRy8MCTWzJqHodSNN7kOCAeR1b2B9uCt1MauPCizNCStffTy1RKTa9/La2GZ0zJIGWpEDRhCWstil16G+/O2+HRmpII9DrlZm2Oi552ta/Lz5Y5U5j29PMBFVKWT7aCw28evLGO6phVyvmhqkkUmGRAACVvYja+49mClDQTCm0RQSCcE89mAIG128umIRzSulq1EjIzObMSg3209PI4LwZhV+j+l6ojOxOoaDp8L2vfp44kTKybl0b09NFC8ehwe8LAWub9NsQWyLJpahXjhbtBIJBpk2BvgjRzNPHHJNYSOdwoIHPEuVwyMEVi9ja4Ph44TExF0Ycqg1YgzLmduIa0NJI0Sq2kNfSO8PO2JCUkT0mYgWvNJIGYnAimWlirxC0saZjWwhjAZN2BF9h0Ox+dsTTUUr09XI1IRHCNzrsG6HrhgYWEnvRU7PRroTs4dRVeg2wCGtSjdoTG0dgm1gRbfx6/LEuWWCNaNvQ5u0lvZRLuttj1wPjeEyGEShpwgYx67kKetvA2+WDFnJI5GgqVnkaoVg7qjkRBVUnkV36Hnzt54EcV8PNmOSGkLlZYovSYlaQuqb2tcjre2D1JU0tS8q008UrIjq9pb6Lg8/DriZVz61UEQrrgCjVILkg8uXK4PnjX5wqSp3LMSSWlpqp4M/ouxrowI3MsZIYDlcePn1w/LXZHFoeOCKaVL9mkcVtyLeFsGMzr5sxRDmEkU7uoa0zAG/8fdiPQ+jU0t4VpomIsDE1jY/cd8egFyhasTnbJpmbeVP6A8QlwfkLzvmGcZ7GYrU+pI2LLoBtYkKdQ2GwxeY41aWnn7SoAjQr2axsVNzz5YicJ1ArMurVzFnlDhg7swYlAdIFufywVpKmnWmhDSQ6wg1K02kg9RyPlj5L07gbIyoCAeeSaE9DHl3e1XlJMtVSsGIgu5N7vSsfHntjktXSmnVYoGR77lKdlH3YQ09I4dWkgsQQPr7329mGOyy7e4j8rVfP27Y58ubWZsRxPkSj5EQKqKbAM41TGNiJB7Ym/LEzht1FLVSE6V9JfdtuvngVWyLDLTpRpDJEXAe83qAg3IPlc+3l1wW4ZdWgqtJB/nDnbwJxL0DiGPUuPcf5j6k2ghComieNQrK4MiKbHxYDEkjELMjNqpRGV7MzKHLdPC3vw68dQfVqVHtiv+OPqweTOKVvjLhSPiWppHmYhKZWAXRcMT7GB2xH4X4MTIs+kzMTvI80bo4MYUd4g32J8MWgx1P/AIyP/wBk/wDywkxVP/jF/wDZP/yxrM064RzVCQbLGoPzOMg+lKGepztJ4q30qJlKJGe52FrXW45gkk+PyxqYirV9O01cbyAgoTGVAGkbNufPfzxm30mypVPRuiOtWrOrxO1kHK5uD1Nre/C7qYDzjAcTPWoKq/2B/wCq2PYfMFSTvDB/7jY5isE2OA5lUwmSPMYDZirA0m6sOnr4yv6YUq0zDLvSpo5R2L6SkWj7Qv1N+mND4arKtop3iy6aRJGuWaRV3xnv0ySzS5nl5npWgtA1ruGB73l7vjhVFPC5tJnWPYlZdCk85WQXAUm3wwR/R9L/ALv+8fzx0gEzmJgTHhg5+j6X/d/3j+ePfo+l/wB3/eP54OwwbhAo9U4J0OQ5nX0oqaSlMkJcxhtardrXsLn2/A4n5dldFNmFPFNH9U0gD+sdvYDc+7fBKbLqerkkiyNX+pTWVSGT1y1rEG/suOd9+WOfLlGJtrf4jKQYGouGq+qrUpCYInYau9Mrbexbm/l5HFmpeBxS1QvWUtS6gloZYmLAjl3VJvuN7H39QHyqlb9I1dPqnYQyEyh1ILhdirAHnqttc72xZqfOVjnkhbL3tIxlDgBHluRbVawO178vdjj1OXNurGe0NgROaT5osrmjaM049YxkJHCLbgjawAtzsRYDfFYy0CSvEVZVfUuS5kYi6tfofHr78WSTN6OlhdaqWriqFa/YvbSpJNyilTz1G1zdbA3wO4ir4s8yuCKgoFpEpdcqiSQFnANiFAHhuR4jblhMJdTRXg95jzFomSyZgEzCU1EHadik6kWQBLr7uQ8rW5WxoPDWdZfTUy0VDVh44iSp5tHfy+0pN7jp0xktLDrpvRKha1ISGeMKvcWYiwLCx2NgDbDnDdccpz+lq2hIgDaJ0decbbNf2c/djpbDu7xV4Ny78U5MlFM+aUUdOIQ3aCmc6kY33tbp1wL7HNMzo5KyGOMCe+gRvYwNyJW997Beo5A4sPG+ROtAKyiaWWmQ94K9+zv+t4jlY9cU3K6pASsuY1qSoLkKQEVRe25O+3Q44yG2WOojHgx9MkqooRDMI3qjdnhlYqShIIOrnyHnz9mJ2W5fmQqlNQ8jFQ5EiSKWI2tv9nfz5Y7PPDXVFq14YJY5gkQNwx5e21zc2F972O+0yteOKnhkZ1gftO/2st9Ox6735dfPEHyZCKPUw/pPQ1Rq6rsVMZj1EXWQqfcLDf2G2wwmSt1NLPHHEml2RJWqLLqHTvcuYsfb54aevhp6dld5G9I+uBV9gm1rG+42+ftxApohVUyp26rI5LxF11Q6TYaD58/A+zbCBB1I4mB4hd81ro2W0IkgdbFZARrv5HfAyHMYq1ZKWSB9cTMyzU5EZ03vy67X+GFx5BPFUqk9YEiEnaEgshW3PVyAH5+3BHLqeJqi6ywmUdwmOU2NibGxGxt7vvGLYkFjma26GFMvqf8ARNJ2faOgcrTRodOk8zfa+2xv8sSaNa2tq4U7xjkl7Mqo19bkFgbC3LfyxDelqKmpiEriGGGYM2pgQ9iOYHrc9gbDEqhEdHmhRzDrEpZljY90E/ZHhzPTCrkR/abn3SovoJcFyanjLVFQypJ2YCwh1UKQOVz18/LFIzR5RmM8okFPA7lezPrBVN9VzYk7j5YsgkyudmnOZFTHYpGWugsBbbw+fPFUzS8+a1hmYei3LFWIHaC55WYEHwPhbzwuRkylfDSuPsfrDkBA5MiyJX1NQzSCGOANdwxD2Hs6tz8bYlJE0ihIYYBFIovHLErsxubAC9h47XufYbD5qTsIkliRKiPUpjgIsyg7XuDf3+3kMKoZFrYWVFRZYmDdmndWMG/rAbkj5X6Y3hsBY/iREVMHMvoiUNOiy3F2XfSOlhyFr3wiio6Oedoj2xMSk7TkonPukWBAsOniNsEcserjhSV9EykADW3fA6Cx3tz59cR8wqaemcLRsJ6p7op7QFo9yO9flyuN7WOAu/lR298PEJU8sZnynuRoTVIFeNidQtexFvbvfoOeOZ3DUulWydxC7fXSPcIAeYG/mOWBdKcwrMwoWmngljgrFcumxJDWsR059cEs3zIR1NXRvF3QxF7htzv6tvHzx6Wi0Jz4HPUoC3Huk82TwtpPRjQlapWNVUdjTssaRoVMojZ0AI5MxIsNuVunlgrlsfokmudYUES/0cZJMl7W8xbw36dNsNNQwznXS06U7XB0hhut9j3th15e3EKBo4ZA3pk8j6yuybBfAn53xxltwO3/ADKDiHWlkhje9KLaGjChiZCLetz9brYYjNJE6dpOVWNF+ySe8DytbmPjucIHbkywRyxwKXCly9mF997C1tPLl588QpaiuoJzI8j1ED6V1rZrre1+m3L4874QIWPtff8AaEyzZRqbL6uogcraXQpuQeY3Ht36nEys7NdBmpxOqSK4W5XcEEe3cDbAfhWOGOctUCRk0Mzje7AlCCb7E/h03wUr43k0xwBmkbXYJuT3T+NseppwK2iYfhJhT9OTVMqVj0kbSBQPX2PwHliK9Qs9TSy1FMG7CdpkVpftm/8AV6X292JNPSGOtpGNNIsCr9beE29brt4XwSoGyiF5PS2pwCxI7ZQNO/IXHhjpPHAmBHcQ1M+rJ0diqXRT3jsMMGqImaywkW2Bk3azXFtvPAvJ83jz6nzKkY04p6aqWCMxHV3L7E32vt7Mdjy7K5Lo7Rlr6mAYd0E3HmNl+F8C1rmMwIMk5hVPCIfR5EFwQWQA8j7PPAmqzCrMsdOahXjeNyRpToV8B54lVVPSxJG9EY2WS5LIRpPI2222vbAyoua2C6gfVSW71+qYoAKkiTuk70pzqkc9ubW7oHUab7Dpf5YnUWboIzWilZY3Yjs0Iup2HkOmBk3aLTSsCFYIdJG9j0wGzLOlpeKaaihkUZUVB0sm5JDC51b87fDBXC2Qnb2F/tN4oQe13NS8xTSVKJUpFpjdr2ci6i/kcSj6PHvEI1I3OkC9sQopKVaEFEYqFNnSNtI8725flh+R6Uo6xzOHKkXJbbbzxHbXSVLXAvYyyZ7R1UdPOYRHDeULZQQPDny8sTEqadKSqSQN3pJL6Y25A35geGKVndTnNAjy02bVLPEyr2TSEobDfdTq89/8sG5jH2Je1Uzd7a0tjbzt1xOqPEsSSBcL1WbZfHUxLIzApHI+ns2G2xva2/I4GUVVT1lOktM4cAaS1jvyPPEHOKKoqY2pMtpwspVjLWzxOzRKLbAEdd8Iy2iipo4qPMElWt7IyaY9aqy8tVxYHe3QYcDiTMNjS/aot0Yxyg921rqQPbyxOraZbWRrBaRUUfq3YX/jngHk0SR00clVrat0fWBW7h230hnuevywxmhNKU9Ap3LKg7WN3GhUZr7WJJa45bY1VN8ZSZZuzUp2a2SyiTtEHsO5uLjx3wqn9IJe0BlINj3oxpPhseeH5cgrxDNPUxiIRkL2hKL2RC22PaC57179b49SUMk9FJmEbyCjjbS0upYlA1X3JcX9Yi/LfHpDKK6zhOPnpLtwHCI8tqZpAS7k6kDbr3jt4eeD2YTAMOyTQ7SqdekHYg9MUHJczy8ZFLTQ5xCK6UMI1ABe4Yb3NxvY/G++LRl0UFVmUMTNIHWnR2C7AkqN729vI9ceRrFyvuGM0TdTvxbVUEyFnmcUqUtO1U2YfXd9ewpbGw271htzGASZdlEtQohrM6WQgzAdvJYBbbbm3MgW88X3NomosvmemnnQi3OQkcjis11ZmceY1MdHX9nHDVCEJJGGBQncA9Dud98HS4wmBVzIWcXZ3deeOKERyxa1ND9JzKs6oM7zB5MvzF3kiUu1JJSnsitrX38yNr88W+jVmyJeyBiZqdSNBtpJF9rYGZ1I1CGE1VUvSxsAY41jLkaCTa688FMjnp6rKIZKZ9cXYqoJW3IW/DACHx3ZQQnFAmzffmhGv2QD1jFF2noKdrJJIwrEF5HLHmvU4NnAmK3o5ta3pqcvauCxxZekDdZWeK+3NTCsM1Sn1fKGd4xzPPSRiJwz6SmbBJ5qtgYn2mqJJAeXRiRix1UavVgtbaNeY82w1HGq5jCQAO4/TywvNxuNsDcVV8lOJ4EaSJ30ssi8iBzH8eOM04vmjR4aksBASQNIFlJA22JPQ7dMbBm1PFUUWZJOLqIgwO2xAO/MfeMY1nwkapRm1GK7KjSCzNY7+YHLnjmbG3rKPfEwPs1AgzKj/wB9/dOPYlGO/QfDHsd0WaLwrmdHDRzI8rNduSRs9vgDjOfpmq4ajNaAQ9p3YGv2kTJzb+sB4Y1Dgr/VqpF5BwR8MZz9OCg5plgLD+gfr/WGAP8Achb8Ez/K0ZKpw6lTo5EW52wVwxMf9LsR/wCGi/wLh65xcZUXgmTXBkcWonRjuE747g+s4vOH1LP5fxHqL0Y1cQrlkamLWkEXrEeXngpLl1NT10tGauoowyrLS1KyBnBsAwbYHw22sbgE8iFKqwIe5UjcDFlyihRs2STNpEnrAglgpYS0qugHMlVNrW5fDpfg1eVSdwPaKcL4jTwJQVseW19dLT1cssF9PaqtzLfSe9c9T133+R4vT51RmeaaJKlgyATQoDIvIXI3J8Dva3XArLaqOlz3MXaNQ7M6R3XtFjYjmTY7cxe3XfxxMnpo8yf0vNc6ogke7CnN1FxYAMdhuNx0viGatwPTgc/YkzAueU9NQxxGGs9Kn1EPysOn57YTRZlTJTrG8RilkbTPOFVhoAGwBBsbD4gG/PFlhygxyoI2p6pzd39LgciFQRYgHe/Pnz6cwcPZxwfRSKk9K65bEqHtu3Rjf+stz923swDqcQIRz8YV6QHLnOV6JYY4sxp5R/RzCskJtzVipbwtcC/lgQ8zUubXr+1dVYa1EzG48jfcH7sczLIa3L6X0mWF1jV9HaEWBO+69SOW+3PEFWE40sbSjYeDfkcd+IKV9k3AZeJ89atiqJcrmmhpqiPs5IGNwtuY9nUe3Fdop5UlZFWIs4KHtRtf872Hvw9wW1PJmb5bXSCFKpbRytyjlHq38juD7vDD+c5VVZfmFUGgkRICO2k+zGT/AFuW/TAKr+GLyDH6Clqo2pmiitLLomXtCbW3/dIuPjzGCPowzHOLZm0kU9Og7qC3eJ2Pgfb5Y7Qy1tfEamgkgjkfeZGF9D8rpcGwNvDYbYmRCu7CbtY6K/cRliSzuLWtfwt4eHuHlZchs3QPzle0F1c6VdaxrKcJSM3YhwVJY7i4I3HJR/mbYI0NBPTUEFPTyuG3dQWJAa++rxAO/wB4xKljRpoEnjSOJNIXSquHHidtjy2HXle+0uCbTUMkizFAR2bxC6nkVBPMW358vhiD5vZAUQheeZLeppoKYw00wC6SilbBlPMkMduvuw1T5zRF5YY7RyqCZopIwt2vub7X3+PnfA+srJYKmPL6aCKaSZSrBL2U9W522udhf8MRbVQanzJpTKrRiOqbc2ZTewX7J1AAi/TljmXTqR7Xf5yt8VJD5jVvMnZmJUUm94tPadNuf6wv7PbghHXnWstVTd3fTKr33vtY8txb2WOIWXzVCBYPRdIDM7gv3ipJsCeVh1uedsO3SokappSEnUjVEh1K3IMCOXKw/wCmHKgGqgHEO5dSU2dUs9LLK8UjXRSqgt43sAO8AALkgd72YF8Z0dXlbwqaiOQRt9W1e7a5Ct76enle/XDc80sc0TUwkhm9bQJWDNYeFhfp0t7MQs9n9Lijqc39LkgDKGTt3ABPXR06898deF0agVmbpBtFXVtbmi+kVBF5QTGx6EhSOVuZFum2DtXNNA3o1QZIVj1gTiEtoAuEJ2vvbw6+eAOUzZUM6ooaaec0msyGEM4OoLe7Ai2kWv7t+WDfFUkXDhBpppJUqZ1nqMvlmYxuCTqBX9U35HqMd3qq5FHElddZHaAzVCPLWRs7MUiWMEBbXGo9NwD3TbriwQZBDW5bAajS8URfXXq/ZBST+pff2Dw+Myrq+FYclOcrQ0UkBgWWGMxAsXJItyve4APhY4ymXMqmQW9I7PW5OmOLQBc9FPIDphU0TXS9Pv3TbgvWajNww2UQB6VdceoMZlPdC3uLG+/K/LrtffEWpy8AtWVHfSXtFSOOMamINrE7k7EC3Pc4z3Ls4zc57Q08uaV8kUk0StG8rMCuobbnYeWJ2dVlXR8XyGeuqZKL0sIaZJ27qm1wBey+PLHR6sVVlU1cLPuAB5Alvq8uGjtBH6U0feKgkBFsvLn0I5j8bIFL29SU7enenUogdYF9X7V/DTsPb8MB+LcxpIM4ho8tq6s6BGZmMhKWNtKgfs7nxvgLEa4+i9nBK6TltQVgq+uR6nI7j/pjl9TfgCa5ba/LHYyIryNGpRlAEYDqt9dlU+fn09wueWFa5o5pHVFlaLs0QDULkd4E3G3UfjiFRx1/6Tp8sk/SUEckj9nKkgVztfkeu3iLe7EjiWiq8np6ap/SdVMWlsAyBWGxN7hjfw6YqNJkNbzAeeF5M0+Oly5KPLjBSU7a+zDOpHfGm/PqCd74icQUccsokp4KeJafvuoF9Q0tyt1uRiocFZvK9NLFKtYaelUNp9HZmuTsAeZNr7flvdc0zHL4smSYU0scsyEPeNyRYdVP8DHZtGM0JkXepJ7STFwzTGmp5O3kXtIlY2RLch5YRSZBBTzVUlRXWUy3jZCim1hzNueM5osxyx9a5tBV1E4lPZtFN2dhcaQVI+fyxIqKxYZZKJYCaJKo9n9USxubkEm97WxvDNwnKPOXmny7KsqeqMmeSKtXKJtMlSo3ueV+nsxB4gzHLMsy0VVLURzB5RFft2ZbBWuNj03+eM9zmqgmeIIhDUxSNTtsgvaw95wRrJ1HCdRRvlivURzaIdKl4wzhu+PZ3h7cY4r6weKL9npDXDvFmVxU3Y1+YBUhjRYgquSQNibD3DB6sraSpo6Ovgm7RZIJZBZbaVGkWxkuX0M6VymSmYLHFuXQ6LhlJuT02OLxQ5k82VTkTQtJS0c1pYVuBbTp8eQA2+/DeFQ4i+IOkj0XGyw1EiV8kidpGwiTsWuCbgH3WPXpiNDxBTHMHaOKoqqhoVBkePStri25duV78sTHqKOszuCKtpp6yo9DVoiEGm5JLMCNwLWHtB5YGsII6pZoMsqaNaeIqIKkaRMQykgNzv3bWw4x8UIXz7ms18ISizqavm7WoE9LSzQyuCr2tpHRjy3t8bYN02UJmE61TVNXHCJE7sdQQoAUGxHXe18CZM0pqowUS0NDTXpysY2MSliga4U7Db1uXt3tNgrKdJY6TMLTpCCrLRVBjRWIsLtcX2tz6g4k2PiEZO5k7iimSsyuriliPYowlAp5SGU90E8t9lJxMpao01AnbzwPNBcGQv3XbxO22+AUVZmVPnk8SU4io5LozWvIUN9y1yDyGCkkwankp+wU08mrWpcgG5ufvxFlbpLK6yxUkqyU9bK5XU0d20C4F78vH4YqWb5XXmuq6mSoqKiSGkYxQSIgtcHuDQAStyOZvtgjFmszP2OlSrWB9be2+GRBMJHZY417UBnLO12JA5i+/hieRvDXcxqEOt+YjHDtDmtTIaviJ0kCxxdkrW0qSQb87X7o2/PByrjp0qnIFCUEiuLvGvdA3HvO9+mBdVUSxxRQyMulV3Tvtvc7299sQxJKzgNTQuxGw0X2wyhsgsGDcohio9EagjjdomkWYM2gqTfVcEgc/I+WKpkFbTRcHV1LVOC9Q8ixpqA2KAdT43xIyrPBWZzV04nyyFaR1AikOp6g9Qo5cwR1wLoK1JOG5IFpYJgk9pEkiuHDMu17WNhuB5YqMb/hHWYNjrffSQ6Ofh2lpiaeCb03tAnbONehSe9p07Drzvi0cIZs0/EFNSQtNURMjSNK8jMIwFsBYnYXIsCMV6GagqqSqosro/R3km7rRg2YJf7HiR7ueJPDlA1NVx1pqZDIU2QXUW3urDrz8drYscTVtr4yYdApJNHymnZnRCu0qZtKLYlBfvcvAjwxTZ0LV89yG15qBf8A9XHFNVU51EDLUhHBusMpUCy7dffge00ycNrOzn0nt1cv116r3+OE2stgxQwaqli40oZXkU0zNNPPHMqxi5Jvp2G+3Te4w9wLSVOV5JGlTBHEZOzV++usXNgSAL8yOZ+HLFSp63M6yaWWSrqO0jgkeMhnO+1wPC9rYn5VxBXrVD06mleC1zaSa9wNju1udsQ8Qfhl1TcRNCqESKNLMtjOjH4j8sOy11OsHapKkgPq6GB1HlYe/FboszgraWlaoWpoyCL9rMzFiLAgjckHfnbExKnKUmijE6rBAt0VdSqCdhYDChx2isKPMLRxtIiyVEiLMR3gjbDy87X5472CK6yGW5W9rn/PEQ12XshaN55QOkXasflhKVSObNSVyC9rln+Oxw8TevnPVslFN6VS1FVFG0qjSDIFJ26YyXjzJ5aGthpauV5UkXtVYtccyNjt79hvfF+zpGiqqiajihq2kRQ0dQrl0U7fa+zdb2tzBxT/AKQUJpqB0gWGpJZA6MREqra6hCLj1h4cjie68gBlBytiUk5bTf1/3zj2PMteDtNB71x7HRBCdPxE9KhSnioUB8YRIf7xOI2YcWVFMqmVo2L8lipYlPx04vX8hcviaJTJMT2lmN13ABJ6dbYon0q5TS5W2VpSKy61m1F2G9tFvLriSlHapV9yrcrdXKZ88nmPOSFGPvVcLxHnbRmRYjnTx7L+yuFCZSARexw2TEzNwJXTZ8aY6Yx8HHsM9qB0xztvLCer5PKX9cw+cnUJgFXF6WkskF/rEibS7C3IHxx3M5MspBKcjpszSeTTpmZtIjXmQQB3jtY3uDz2wPWrKHWosyG43/zwqrrqhgsrODbvAW67eN/AYrj0x6tPP1mdXYbIQyOaNa+uSgSYxSxsqpLCXcqQAQbHunzvblzxPq3rckooigq44zLqQSQp2YuLkDcsGtzsRiv008sUszxyFHZiCynywuauqZJLSzs2lbi5wz6Xc19pxluYcy+vzxlqa6gaVad9WqWRSVABv3T1Nz0x2HMRKkb1WsVEbNI2qhEizOFupINiOo2t0wKTMKyKJxDUFRYkgddscikJkKkjugEHSL3PuwDocZa/7TBzU7VcQVuY009PPGs9RKgjMiar6Ab6RHyFrcwARbzOK/MOnIg2O2LbQTSU88voskiqApJezEXvyNuWBOfQn0wzmx7YXNgBuNjy92KrgGIezH3AwdHOyGNn3dSCr9duhwVzAtWUyytIyw21hL7E22v4nAdgWAFuWC2USCWjkp35py/ZP+d/jjGBuOZZeCAhQK069iqa5SHsyG/Ln1PM+7riyzgzxpl7iGZOzYSugFnHg3ht93uxRuHcmlnnLpUtGyANZUa5F+Vja49hOLPPl9WakPLWMB6oUQ2Ab4+Q548bPphlzEqwvy98sLAnKejlWneKhmQRKUksW8Pd/V5YRFm9PRwRXliPfuVAKlum638B13OIUGXVCzpI2YCQuVHrHcWuSLoR5Xwp52yyD0fL6eJpGVW1SyrckkkkmwJ6W8NvAYz6LJ35k7jlPmMFSDL6L2SKRaZ7EBjtsOZ32sdsElqexzKWETxOjqHjUygM7b8txYDpbwPLETJMtyqop2SrmFIWZtUUTu7MDvq1b87C/kcFcoyHhmKq+v1VAaaxlqjchNr3IHe5k2OAdLZqiPn/AHjCVmLMK6vjlpqjVTTu943lj06e8LqDe4369PutdJw7WU1OooxHIj6pNRl0sS3TYddjsegwYpMt4b9GWIwZfuxc65e9c87E7j2csA/5Yz050CkURg6U73QcuYxzazxVoYVvzvj+879Jp1yk7jDdLw/Umo0tJ9Wws7LGNJ8GG9+W2998Njh+nkilBhat7OKxD3ZidVwpIdQL2v0G3nheYVlLlNbRAUbPNLSicu1VIoUktcBQbfZ+OEz51BTUuX15rHy70mCRCixvUFwHI5m9raQd8fQN6P8ABwrnI4IH7/uTPJXUhszYgel/t+wgL9FS0nENNI2W+hJNJqKFlewBF7srsBv0Nj88TP0G3EtZWU1dmMaRwSuKdJOzHagGwAbVqPLmAR7TiTltXSZ3m0s4zOprWpaZjHFPBp7IkgF1bnyuLeZxJqK7hXLa6WGSkp0lhl7xam1HUDv3tJ6+eEOQ17M6Nq9SZX5MhypMkp8o9LMrNOCZnuBFNpJYWJAsACtgfgcQ864Rgy/KDOKyjmcAlUjRkdVsWJv2jdFPMe/FqbN+GpIDNKIJKWSTQVki1KJPW9W23je2OTQcKV4SX0OMMilEeGAqQvKwsPM/HGGbwx7X9oCqnoZn+UU2WSzZTUUkrCf0u0kUz3J0slmU+d/VHni/8NZblcvGuYx11F28krGQs6khbHuk+C7EX5X2wimyTI6idxl383NEoqbSqQ0hN7BdX7Avtvtg/Q5XEZpax6unRy7q2p+8q62sLfP34quoRhzwJJkbqouUT6RaaKkrVdo0iSSrfs2QDvRhYwBt0Fm2OIsEFPBl2T1MjytHVM7KFt3Sj36jfn/njQM0yXL8yWNK0ySBSSAh08/H4DDMvDuVy0NJSETdjSFzEBIAe8bm59+OPJrsKPQN17x5frKhGZDfEp2d0k9TmuVvQrK0YlvJewKk7NvtcE336jCqbhueSWn9Op0cCjjVkEi3FgAbEcm22tixjhLJ4ZEmMNXI6NqUmYta2/IYcn4Vy1m1wUs+shVJNW6bBQPA+GEy+kMeQccfEfWU094SDV1I1G4pElpqXL56dRTlwnpLO8jKQAQbarjUeXjivyZvLmMsVJVHUhqFQg1Ew9a4KsBufIbnblvi0pl8eWU1RJLQxLZPrCaxtLqDsLv6vtvzxR4+2/SMc9NHMyymQxwLU6Fj0E7lydPQm4Iv446tOwzCx2/T6ybvs6iXebgrKocioqul7SKobs2c7tzsW2bvdOvLBvh6HLHyudkSF5dcgjkKjUT9qx9u2KDHmNXmMlLLJmz0kaR6HVpiYyQBYjST8r8gfHBzh7NJgPRGmaWQKWeQ2UjfYm4vvhnBHF8zoXATi8auPhKvUoZc0NHTDXI82hVZFMfOwBDIG9pufbgpV5I4Ewmy9lqDURalppGaNWVXAN+QAvuB0t44tVWJJ8uncrBU3ZIjTzOQsutgtmNjYb+BwqOA08DRLTwUZSS3o9O/cj3bYHSt/Hl1xTxW4nJ4ack8yi1xakzhWnaOkqJYrTEaixF776QwHdW/n1wey+ivHNUU0sUaVNK/Z9kraQCE0tY2JPM7+PTBMU+QyyhqjK5qiR7GZ5IGJJtbx6chscciBiqKiOGOaKnCt2Ouw7twLWvcW2+OCz2ODAqkE2BUVkGTJTZhSOaqbtImYg67I11sdQ67bc/DDNXltHLVyyTap3Zz33qGYHmPHl3jtyxPRpDKg1g94b3J64aoFqHXTUM4t9vbf3Y5nyojUxqU5PSMJQUlO10poVdVCrIoBIA5DVzt5YF8UektSRCnAdFe8iawL32Btffc4sscbq9zIhXwO593hjs0MDyiWWLVIBYMdtscmT0givtQbv0k82BsuIr5wVQrLLTwqSXkSNQzK4YFhsTf+OWJyUJbeVrDzNyMOpNT047OCIfsoL3ww1brAWQBFv8Aqaj94wwOqy/h9ke/rKAKoFx0ingGpdN+XLnhiapd1GnuC+m/2jhruFjJpAB+03M4bmqYYyTFG7kDmdyfdvjpxaVV5Y7j5mAv5R0nsxr1NGCPG7NhvVIyrsFhY8lPebAauz3LkmMbVFSsvW8D3J8Bcb4rNbxLmAaSKGeNouV+zUE/M47lwse0g2ZR3lpr6qPKxV1M+WJWRxBbwsyoLFTcsT038PHDPCDpVRPAkPZ9g4kleEfWSIVNlPXSCBijxVVY87MKyqRpNiVmIvtsOY9mLpwLW0VDJXPUVc/pDiKBKdYtu8QAQeu/Pla3njEeC27r91CG8Vak6my6abPcuq6aRZ5F7SLtQ4AOzaS3QGxA9/sOKRmWcVdIslIK2pSamrmi7psdI1WuRzN1a/uxNyerFXxDw5ZGWM5u00QdQGCM8YAIGwtpI92BWfUokzTNnaxYZm5vpOw1y/mMP+LIWPf6zMSqBfL6SwcB8RVaZpK1S8tUZNEaqzmygnc/d8MaE4DSmSOQlGOpe6vhtjM+CsrqnlqqyhWOU0QSV43JUuveuF257eWNA4fy+I5NTpU00RkOreVAdQubc/K2PG9M8URPQ9HNQ5kh+0H2S1hvaMGwv0xHcTlQCjazc7QjlgbwXRVlEa4VlPLGToA13Aaxa9j1weZkQ7kKoHrF/ljx86DE5QG56mJy63VSG0BEkRZSGZjfugdMPGmY7LI48yMdSrpqmrihjmjeRbkhXuQMTezN+6rdOmIk8yt0IJpKqXLM07USL2JJ1q7MLb8zbmPdg3l+f1VSiMXpUeTcRShl+B6/5YqXEaz/AKQfslqG0oC2j1bFjz38sV7PcwqYQsqVkvaxOqwp3rbdCtrWx36TVVSVPJ1IvITNByUSSZ7nVVW9hGgm0sVJuzopICjmdrn3YFfS/IvomUyghpgZLQC+og6bm9rC1hsfHyxmlDxZXZbXySRTo4e+pD3lJtbUPd8sTa/it88hp/TXjjEAOgs9y2rnc+7Hrg2ek5xBxrZb/wCozY7h70umPKoi/fGPYeGa09XmM0upMqCKCzKZalN7ggbLe3PFa4t4Sr+KXppKyWmpTThgiQs7atVr3JXyGA0vF+fzerURwg/qRL+N8Dc8rs/fKY66TNKoRSVHZfV1HZksATbbHOiMrAy7sCplczmgWlzqppplqHNNaJjEvdOmy3BNvDwwzSUdNPNFBHDW6nYKNbqoBO2+22CulKghy7NJKF1M25BJA5nmeZN/HDdEiggsxN2CAjYb2B+R+eO8dJ4/rNHpI/6NgA3p68f+ov8A8cInooIHVTDWsSobuupFj7ueCqEKqBw5UAXsF2B9+CGR5Euf5nUQCpFP2cJmLBNRNlUkcx44lidiTunTmyAVsHWViShiWATdjV2dioUSLqFgNyNOw3+RwlqKI0zSdhWlVIXT2iXNwTy08tt/aMFJezaFAoPcDAbXJ9T8ST78ebs+wMRUKQDe/Q2JP3D4YvfE4jqT5SDS5ZHUByiVKkEE9pNGl7m3MqMPS5HpeSwJ0jmK2A335DfBzhvKDmZq4Q5p3p6Zql2IJ2B3A8DbDpp8tYWfMm1XuGMAa1/I2/g4UsbqOMxIuvmJXv0Z9TISpso5emQ3b4XxLpo6WOMvNlRc7DW07Etz5aWAIHX2jBRaTLShR66Zn8RSRjn5FsOz01ItDSTyPVtGdaxH0KDexue7qtza3tBwN0YZWo8CQITRLrdclBYiwAmkB941cvywuppaKpjs2VakB2IqJAL+3f8A64dJytQC1PVtfbeCFb+4Xth3sqKSeYQZdNaIhmkZkuCXCgbL5392DyeIBnPughsopkI/0HIGYXVTUy3YdT6vLl8cepsrpoDJMKAw2spJkldRsbgmw3BC9OvlvPaSkctJJlWu5LFu0sCepJAw7F9ZTzKtCIqWK0kl2Yd4sqj7z5d3ChDFOqJuqi4Z46GnQiFBE7ISrTs/eJ207XHK+n/rgtU10fpIaBu0U/YUp2bE22uveB5+I88Wek4XoWaOtLv20kKgmw9Ww2t4fmfE4GZpkseU+lyUip2cFKJIjIgZjI0nfvtyta3Xc748d9E7tuBH7n6T0dxAFyA9KAjVMNJZVjTQDKGQLe22wO43PswJqx2c6CcdnNEuhxp3X9oi/j0OCGXV8lTlU0EZIniZe6sS6ez1KDckXJ3PXA/OKutp6tIqt4JJyiGYtCpu2m9vdc49EYi6bSZy6l9nMalrlhll7RyukByNLEbjf7vniNBmccJYRvpcx6wUQ3O9sdMs9RRVtUVpv5tDqcdive3C2NwduvuGAa5tXM6hViVg2kaY1Hd8OXLAGkCiomLIHFy2LnMQSKWRSJGppJQDEfVJU357junfE2GSdcsmr2phPStTCXtGhAVRpJ6Eb74quc5pXUOYtBrkZaV9JIbdkA3B998WWrnnyfhR4pZp9dXaUF2LNGAEAt8MTzaJW4Yfdz0sGpZF9g9fpDMvHVXDD2NPAFSIRWCpcLqO32j7cR6nj6tNRI08QaZW7PvQdACejDrikwrVfoSepmrpWl9JjiUiU90FWPuv3cJp4JUoc2nq5qh2pljhs0pI16xqPwHwOOhsQdSjcicxbuBL3w7xbNnnpkc9LHTiNF+sXu3u1up/PFoauy8E9uKORr95mKEk+PPGT8ErHU8UhGZDHraRFclgF0tbofHF/mool4hymH+blVoak6uWqzRC52574530uEezXHWMruwuFlzTLkluPQ1AHQqPnh05/l4Un0mkA8e1X88B6aJU4vrLdlHooKcbNse/Jty8sRFqo0yfOgZY2d5qjSNam+xHjhW0OnfqPnCGYQvWPl2Y1MMoq44512V4ZgGZeZU+INv+mJUckfZyoj9prYliJCLE+FuXuxV/SaVXyUS+iBww7RoGBF+xkte3I35+Hjgtli04kzRoNJV543LC/rdmAfuwT6PwldvaA5D5Qp6ToAQFturHHO1lYEgBgOoOIhexsLH3nDkUwHUjxw66DAvO2z75PxDHS8um/ahT4Kd8cuxFzIzeOqQH5Y40gYctV/EjCVBY2SE3Hni4xIg4FTbiZHzGmiraGaCcFIWWzOpIIA32J5YFtw5TmJaKWevWKnYFIu2BUbXBFtupsegODbmaO6mnmHiVjxGzalikjrvSaYSU4N9DLsNJNtvbh7QL74AHLcdJVOJJMkyAU1PU5acxDqNEc73VdItcDlfe17b+7ESn42y+ki1wZA1O1go7NAB7NXPoOmIGe5xRVlY0SUKNLB3Emklckr6wBBNrbnpfBuhzHhRcuUVdHL6SF7xRowmryvvbBRht5Ed8ZU/iuS+HeKKPiJ56Oqo+zuAWjd9avHcBr3tfnytuMWw0GWKrRwK0UBclI4neMDc8gCLczjJYs1oaesbXltJUdo5RDqPdVtvVGx2O4O2NVVDb1bC1xcG2OfPhORvZYqIQAiC+b+/Keahy2TumSqAB/wDFTD/mw7FS0MVwsz6NJXQ8rsOY33vvthMYktcKLeRw6ysh31cvsvtiC6Nh1ysfjAGHlFpLSwtqQkEcihb/ACw56TEoN2qNtxeQrf2c8Qy+1tFvZvjxlf7RJv4nFF0ijqSfiZvE8hHWr2F+ySxP6xLW+OIkjySElyxvhwt1ube7D9xHDGyi5fcMV5b8sdAQL0iliesBZ5XHKMtlqpGeNTZO7sTfliDws889NFUVi5xVKTzhjQqRbxthfGtNWZnSwQ0sBmdZ1kLFkCgWYb7gnn4YDU9FxBSKI6eOIIBsOyI+QbFlYAG+sVgTVQvlmZen1U8EbSztHIdTSFNSoSdJNudxYYO9mzxqahroosq/gB+OK1wpQVtNm081bRxxIYNIMKMqMdV9wTz9m2LrM4VtNyV0jSSvTCsRfsw/r8oFnyvKarUJaCAA7E6bM3tIwMn4OyeTaASwb3uj6rfvA4s+pOsan3f54TCIjXXZFFqWUrbnfVHb33wPEZehg8JW6iUqp+juWVrUOZix6SJp/vC/3Yj8P5Rmc5NZSQwSwtPDZQqmU6HBa21+XLf4Y0WWNXZlSeWNQZO6Nw1vVvsfdv8AHAL6P4mlycBBqPbvZBJoLEDYX6YTx2ZgSe4jeEqKQo85B4EyWop48up66lg9Loz24Z2F2PaMxA22tcYA5hkWbTy19U2WzJ6TOZYwSCbFmJGx57jGlSRGyyFtBB02LAgWAxyRahKin0TKF1bErcXK36b4imoCOSo6/rHOEEcmVD6OYJaNc6WrilhMsCImuMjUbsLDxO45YGxfSHJSMaaWlj+pJjF5Cp7u3UWxoFf6WSRLT64xIqiQ6TtqG9ueMHz7QmbVA7gVnLAOt+e/Pn1wcmNdQ15BKY3bAtIZfpuNJc1QR0/83jBHaSI6MQCem+JdNJkNQqvVS1UpKhj2rFr72vZW8T4Yykxo1NvAG7/OI3tt7zhpJQm0VRLF5XIHyP4Yi2gx1S8Sya5/+U2yKfJIZKOfLkKFX1Xjp3FwyG19uR/DD8Wb5Ors4qIFL2J1HSOQtzA6EH3jyxjMGb5pTAei5k4tbcSDpy9bfa+JcXEufU6kdozrp0ktHcWso5i3RE+GIH0cR0Pz/wASvroPUTWqiny3NH1+kzguCtoZxpAvzI5e/wA8dfJKNodKvmDGLuqy2JbmdtrHcnGVrxtVsD6TQ0k+rUSbEbtJ2h8evyOH4uMKE6zNkqI7CezQuObtqU8h6u4Hl4YT1PMvQn7/AGm8fCxsiaFJwfRyyq/peYWsDp7OAryvbdPxwC4wyamoBQCPtHWWNgUmjRbaQo+yBub7/LAuHjTKdDqiZlTXEIjAmcAEH6w91uowjOszpM+qXFBWVTQRSHQXeTUgKJtdt/WDnr0xXCmZXG4mouQ4ivs1ITUVNfeCP93HsMmgk/8AG1H7+PY7ZzzWouFsjjAHohfzeRjf54qf0p0dPTZPSUtJCIYvSrgJtY6DvjQtZD6CtuovtcYoH0tJrymAsbaagE6WA+yfEY48bE5FvznW4Gxq8pRMqkjbTHUWF3SNNuga5xPpu9LHENAAZNNxv3bk/E2wESOIN2np2gaFJAPqm21zfEqknpxU6ElkaRW5AEkfLHpWKnhZcW5rWERK8aKAoA0Lq2AudO3zJOLb9HgK5tXk7fzCTqOixj+PbigoGmJaOlr5T/5cTc/3cXr6PY6r9K5i8tFWRKuWuoeZNIJOk2HnhSyVxDjxZNwJlWRvqxKJF3LEcud1/LHYwzAOWHc53HPu2/H548uXZq8aImV6SNR+tnCEfHDqZXmpjYdnQK7Hk1WpsB543jYx3iDR5fKWL6PyxnzdZH1H9GSi56i9/wATgPQUFXWVUcSMxeVu4XCnVvvv5b+y2Dv0fZbWQ1uZmrels+WyqOxJYjcc9gMcgiUCBfTap2guEKUukC+x2JO2EbKvUToXSMVAMijhqqgzdcuqqyLtZUEgcJcDck322sAfiPHB7PsgjkhyLLnrIIzHTSv2zqoRjrUk7jrfkOfsviJTRUyVBnkpKuoOrdpkiC2NhsAOW334JfpGr00tTLl6IimWGmTtOSBhuRy3ba29tOJnMJVdJQI85VX4cVHrIVrqIinC6W7v1pYGwWw58hc9TiXT5ZLFw7JIDG8lZJA1lW5Tvgd7x8dsWM1+YSfWJTwaywZgD9peXTHJ2zCeemAa1JDGbwKpXU910eB7tm5eWHTOb+/KI+iUD785UY+FauorHip443QpqVuwcctO3TfvDe/+cqiyWupaHMoJYBEzNFYiw16JGDHc+WLWkEjPGeyQAet3Pu1HDDZWGqoJn7vZagFUKoJa2+w6AEb+ONjzEnj3/wATPokHJ84bp62mipoUlqoFZY1VgZV2NvbgbxDU01RR1cUVRE8rQAKocXPeFsTqZ56eDs1nk3N7BjYeQxFWBf0jLUlAZpIwjE9VUm3+I/HCrZBqdLCqvzlSymnqaSWSJqPtDJsFVzrYn5bbHE+voqfNNVYtJeKeRWjnvYlV2Ki9vP4DFnKarXRduW2GYo4YKZIiyRxJsoJsB0wqFwpPvED41dgG9/8AaVaahpLVlLT0NRGtdEAoQrZdBuT/AEh593FQzigp8oqIWmjrQZPURQhBUHlzPl8caq8lIt27SNiLDu947noBvhE9PT1BAegM2m1i0I7vs1fhioysKuINOguhMo4irKGfN6tqmmrTMWZZUVkCg9Re1yL7YmcR5pLV5NRTVNKjRvEkSxajpCgEi5B58sX+TKqWZmeXJqPUzNdplS7b89geeI8mSZazRqaPLVUA930bUb36bi3Txwr5UJFmXwhsamh1FTM46qePJHkio6ZIGrVUR6WbvhCSxJJ5Cw9+HKaprJspzKZlpwgaINGYFIdixsTcb20n440p8jyqSH0cZejRK5fSkRA1Wtfn5Ya/kzlYppKcUTLFKys47W1yt7b8xzPLDpqMfkZB8OTtUzjI8xbL8zjqZ6VZbIyhIn7C97dVG1vDB5+JKR82pppcptHHTyqY3nZtRLIb3K+R+OD78HZGSD2DIQLf6y5ww3BWTFr9pMh5XWQn78V34252mT2ZB/yEgUXEeSpmtVUTZWqo0cQRAoOgjXc8hzuPhhxeJcpbIs0pEMkUlQ1QU0Rk21FrDy54Yk4Hpw7WzgqCdvqRe3t1Y5/IaH//ADDf+0P/AJY2zGTfSDc4heLi3KENB2szyush7RuyZezHZuLgcuZA95xNHFPD4knb05UWbRzUk3Atc7ezABeCoApU5nK6nmOzuPvwpeCqZfVqn/8AaH54cYl/NEbIfy/f7yzw5pkdSrGnzem1LbZ7pe/KxOHnngXY1VKfZKp+44rcfAjSi8VRNbxEAt8cL/7Plt9bmbKPYp+6+GC4x1b5RLyHovzh702lU/63AD/xR+eFDNaYDSa2mYeDSrivngHLl9bMZmPlGLff+GPfyJy9fUqp7/srgkYW6n5QXmHQfOWqLPKIgK7Uz2/UkAwjN8zpanLaiGllp4Z5IyqNI4KqSOZ33xV/5F055Vk/7q4V/IilNtVbOLeCoD8hiZxaYR1y6nygem4VZUlefMctmLNsVqdGkC1hfszf4jDw4Wa5VqqA26Lmmw+EeC8fAmXSH63MZk83I/8Aicem4JyZLCOvzGU9SuhF+a3+WDWLsT+0O7N3A/eAajgupknilo8ypYFUglXqTMSfG9hb4Yv9NKsUcavKkmlAGK23NvMYqbcB0bk6a2qt01BT+GOf9n8B9Suce2IH8cbbi/N8oC2X8vzl29OQArGIVB8bE4UGaSPUZ4Avm6X+HPFNH0c1Qj7SPMdCfrNT6R8de+GjwNMIzrzhmbooiKj46jjbcXZvlBebuvzl3WVApBBd+hDKB92PJHPKbgFreCg4z48EVYTT6XTP5srA/jhMuQZ5TLdC8wXl2VQfuNsHw07NNvfus0pR2VmkYHyRQT/lhFRVsx+qUIOgtf44yrTnzsVCVcNvtSl1HxtbEOWrziJ7Cunfe31UjHG8Adbm8Y9Kqa2kNVKC6i6D1iAuPSI4Y9ksgT/zAD9wGMsjr85i/pqutT9piPvxKTOswX1q6pP/AKmD4LHvD4wHaaOuq/JfhgjQRidZO03CLYWHLGVHP6oL/wB41yn+qgP/ADY7DxLWxnUuc5gOmkUyb+/V+GFfEajJk56TRK2eQRDsakUxJ2MigqT7NsUHMM6hir8xpc1etqXYdkXpJNEarqV+6LGxuoB3PXAntcperdq+irHc94v6W0jEnxuVHywNzE0z1JOXRzRw6bAHcg7+B8/HHP4PunQMnvmg5NxRHIsdDlkMky01PIw9MlUSMwWyKDtfw5YTwbX1EFO8Iy/tYFeUiXtUHe0EgWO/MAe/Ge5bLFT10UlbHNNThvrI1JBYe3ViyZe+RKkwzLLqionEzXeOXSLdNrjDDCKr7/kQFzd/f8TRIZkkpV1wNTuWa4YKGAsOqnbr1wmrSmWaBw0RClR3pAbd3zPjij9vwktv9B1Bv1M5/wDlhJrOFdJK5HKD/WmP/wAsDwCOl/fxm8Qe77+EvlXXZamoieAfWAi1UqXGrfYnwxi/EVTSVlfNNTPPHKWKurIpjYrsLW6WA33xYqipyVh9Rlsa/tdofulGAtZDTzyMyQxRg8lXXb5kn54omFh1P3+5itkEBy08y0cc7U7mIMbyxqQAfh4ezEftSy7TK/lKB8idvngpLFVRi0VRIUG+jtDYfx5YgSosnrIAx6sfx5/G+NtYdYBXaMOVA+shKjoyNYH43vji9ne6TFD4stre8Xwo07x3aKXT42NwfePyw22pVvLEpH6w2+a7fHAmjpNQ3Ju2+En5kYaaWzWkhS/XYqflt8sIIibkxXycXHxH5YXecLZSZEHh3wPd0xoZ7VCeYkXzBDflgxkbSrHMaVRINQ1a+6R8zgKJEb1ol9qEqfxHywayOqpaaGUO7JqYbNv08QMK3SMvWEWqqwc6NfdJ/ljmHDmVF0nX4HHsTlZsFTUr25XWttuZt5YqPHUJzCmokVBKvpYLAAkW0m/L4e/Fq9Il+yUFuVgPyw00snpAcvuUIJv7McezaQbnXu3AiVujyUaGFJldOisR/wDQIt/C5K/jiYmX5gQSGliG1gpWPb3YMGVzydT88e1y32VT7sP4Y7mSuDIslPYhZ5pWPKzVDHBnhzK6eiWtZB3mpXDd4te5HjhsNP0hB99sPwTzRU9YWjsxhIUKQST4bYNKILJkIZVQ/ZjCnyTphceXUiRhLtb2KPwwg1VUdIgy+VtX2pHEYHtvv8sTQe7d1sfAMDjUkNtJWUU8Ub1bKWJNK4Nz7MQxTQadPZqRe+4vv78OCoEKSCNghdChJ3sDgcfQUcNU1E8zgWOqewP9lbD5Y1r5fKCyO8nCOGEEDQgbmLbYkZnW0lNSUJnqoYlKEAs4Go36eOBSzZdqtBSBz5oW+/Dnazl1aCjWO2ytoCkDr15YNjsJjZ6mPrUxuAYzJJflojY/hjk0koAaOjqJWB9UAAn4m2EtNXMoDTQIeo5/lhllkJ+tqwfHSn54YFuwikKeslg1JG9OkbeEkwH3XwiVZyl1mpo3B7pYMQPaNr/LEcintuZmPm1vuwhZIIzdIVv4tucMFftASneTNY5Gsu3/AJcaj4XvhDqjFTrq30m/dOnV7SoHww16ZKfUAX2DCTLO3Nz8cbwz5weIPKSAiarilYnleRyfvOEhTGW7OKji1m7EC5J89sMEN9uT545eMc3J9mD4Y84pyHyknt5d9VSLeCJhLTKebzN77YY1oOSk492h5BQMMMa+UU5W8472gt3Yyf2iTjgd13RUT2KBhCiSQhRcnwGJSZXVEBnj7NT1lIT78MFUdhFLMZGaSQ+tMfYMIIBO+onBFaCFN5apPZGpb8h88KC0Uf8As5JD/Wew+A/PDbgIu0mDQvgnxOHYqOon3igJHiqX+eJ3pioPqYYo7dVQE/E3OGpayWX+kdm/aJOBu90233xv9Gyf7WaNPa9/kt8K9CpE9edmPgqfiT+GGzIxwkXONvM20R9RRx8oS/7bn8LYUKvR/QxpH5qoB+PP54j6cKAAwpaEKYp5pZTdiWPiTfCdLnmce1Acse7TywNx7CHb5zojHXCgFXDZc9MeAJwee8HHaLMluWE62OOhPHCwAPLG4E1ExARm5k4WsfniVBJRxLeWOWV/1bhV/PDdVXmUaVjijUcljQffzxrMIURVOlPcmeYoo6KtyccqJob/AM3VlXxdrk4hGQnHL3xoY89RK57zsfC5vhFzzJPtOI1VWQ0kZeVgLdMUvPOK5Ji0NH3V5asOoJ6RWIHWWuu4gyygNqmc6v1UW5wP/lzlKttDWN7I1H44zxmaVy0jFmPU4Wkd8WGIHrInKR0lnzzi2XMF7GiM8MR53IGAMMUQ3Kvf3Y7HFbph9VIGLIgUcSLsW6xS9lblJ8R+WOM8A5rJ8R+WEsbYZdjhyYgWekkgG4EvxH5YaDK0qadRA7xDHCTYnffC47LC0rXF9hv0GJmWAqJMnau7FUFu71xAqoe2lv2AkAFv6TQBz8TviRTv9UXIILEk2xDripdWIa1rb4m34blV61EejRgi9LFe/Wp5fPBztEFXUqQpIlNhte22K4SuvzJvgiz2zyrsOd+XuwEPMZxxC4kj/wB0PjhDFDeygX5bnbDKt7cLDHF5GKuNu6u3ljxf+qnwxy588JJONNFXve0ce/iMR5qQS7Mke3LcDDhOOHAmg98vZWPZkX/aA+eIrq0Ruy2bkDcjBdhhpkB5jCNjBjByIEmhDHUUU3/V7p/LEZoLEFXsegfY/Hl92DUlIu5QkYiywkd0i48OmJFCJQMDIRd1Q+kKS1xbtFvcb9efzw6oAG2lfLfCuysxCsVBHLmvwwlD3cSe5VJ3bxHxx3Hr49iceb60UYIHaobHloJB+d8ImFOm7y6bDchlA6X2I25YCnL8xl/pqgKD+tJ+WFpkcN7zVye62Obweeplt0lCpymEtqEchP6+qU+4nl7sIk4gp1ASOJxbqEA+/C1yvKkPfl1+2TD8QyumuYo4r/rEAn4nDeEDwYpYSKM6qZiOwoJDc92ykj37bYkK2cyMPqI41bnq3t88SGzaAC3aqLeJw02bQ/79PdgjAPKDxI/6JUEXmqyDbdUQbYbMEF+9JUv7XsPlhg5hE3+1JH7Jxz0uD/ebfsnFBjAi72j4p6MG/o4c/wBck4V2qx7RwxLblYWxFFVTX3kP7px70ym/Wc/2cNtEW2klqmZtlPww0zTN9o/HCVqonH1aO3sXCw5I2UjyOGgJ84nspOrWx0Qjqxwq0luVsKETN1xuYLESI4h1x4FR6o3GJlNldRUH6mJmHU22+PLD5yxIjaephU9VUlyPhtjcQc+UGanPIWx7RIepwV7KhjG3bynysg/HHDPCh+rpYR4F7ufmbfLAsTUYNSlkkOlQWPgN8S0yip2MirEvjKwX5HfDz5hUEaRIUX9VBpHywwZid8HcZtoj60NHGt5qppG/ViTb4n8sKElJEPqqRCR9qVi5/AfLEXtCcJJvhSSYeJMbMJgumN9C+EY0j5YitKzEm+564RfywnV/Vv7MaaKLMeeE748NR5gD349pvzY2xrmqeJCnc48rA/549pUcgMKsOWNzNQnQygbm/ux7Wo5C3uwm2O7+zGqa53WOmOY6FwsAeGNU0bsT0x0Jh+KGWU2ijdyOelSbY9JG8TWlRkbwYWwbgqNAW6YI0uVTzJ2smmGHq8htiDqAxx5mIsWYjwJvgQwlJPl9IhSCH0qTrJJsvuGBTyFmLbC/QDCTL5+/CCxPLBmnmY+OEgHrb4Y6MR6rMKakUmeS3swZpJC4HZpmkFBESzjUMA804wh0slIST7MVCtrp62QtMxI8MUXGT1iNkA6SVnGcTZhKQGIj9vPAwL7ceC+Qx0i3TFwKnOSTFqh88SI0I8cR1uOV8Oq7DqcUEQyUtx1OPFmA54j9s/LUcNvM9vWOGuLUdeRr8zhlnNjc4bMr/rHHNR6nCExwI5qKoSRc+GFTuvYkWGy+AxHJZyqm9r8ycdqlIgc6r7cgd8LfBlKjiahEuxG3gMD8yfRoLMd788K0P2YbXJyuQWwlEJTU2u3nc4mzWKjgUbkFpfhie8g/TMpO11v92Edn3jpNv2sPNrdtT2kJG5At+GAoMJMnRyC3T44f7w+z88C1S2wilHsOOskjnvCoPxOLbjJ1Cov4fPHN7eqMCxFfnrHtS+FiBf1luf1o8bcZqEIG/W3xx5EZ20rpJ8LjEM0TiNJOyptD30lkNjbnjsdBJJe1PRsBzspxtxm2iSGuCVZSCOYIscJPswh6dkc9pTU5bzJ/LHZKeSKBJjRRGNzYMhuAfA7bH24O6DbONbrfCGCnxxzswyhhBCAet8IZGHJYx5WwbuDpGpqdWudT8uQtiGtNNaxW2/iMS2VgeUf7uE3bxT4Yk2MNKK5EjGnlB5L+9j2HmLA8x8MexPwlj+KZshppDzk+WOehOf8AbD4f54kk2x6+w88Q5l7kU0D/APiB+7/njnoA5NMf3cS7EnnbChESRc88bmDdIfoMdv6U/DHvQo+kjfDE9YVNjf5Ydjpr2APPbBgswV6EOjN8MdGXk/bPwxZ4+H5DF2ss6qn9UXP4YZ7Cgia2momYeJCD8caxN7UBLlyC2q7e04kw0JJ0xQlj/VW5wYFTHHtDRwJ5sC5+eG5K+oYaTNIB4KdI+AwN0FecYTKqqwLwiIeMrhPvw8tDAn9JUx3/APLUt+Q+eI5lufM4TrNicCzNQk4ChjG0csv7ZCj4C/3476cI/wCghhi8CqXPxN8Di9wee2OXO9vnjQyXNWSzf0srP7SThgyYa5n2Y9ytgTRRkvjmrCNV7Dxx7c7DlgzVFeB3xy/THNN/88KUX2xrmqcvfoffj1m/6DHT18sev0GBNPWA547jhJsccN/HBqC53247bbHBvjoHXGmnPZhQGOlbAnHrYM04BhSjHBvjhO2BNCNJldTUjUqhI/13NhiQUyyi/pHarl/VTZPjgMTbHC1sGpoUqM4nZDHAFp4hyWIW+eBrPc3JuT1w0zEYQSffjVNHWcnxwgtfCTjh2wZorww3LPHApMjWtiFmOY+jIdCm9sUbOs9qJpCgJGGVS0VmCyx5xxRFCpSE79MU2uzKetcmRiFPTEEuznUxuT4470xdUCyLOTFDHRvhAwoYeJFDCh/Bwkbb47qs3nhhFixjtwBhF8JLYM0WWFsNOb44ThsnxwpMIEcBwq3jthoHDqWtfAjR2LQpJbSem+EVrqYtKhAxYW2v1w2FLsXJ26C2EVS6ogtyO8ORt1xv+MPedU6l7uxHIaSPvw4QCAL2J588MR3CgF2I6Y61iDe9rXwo6Qxes3IDIBfkVx0G5sZox/YxG0lSQu+/2mJw4EbqR44IguSVcqO7JAfDu4WJpRy9HOInYbbnHhToOd/jgzSVeV/9wMeNM7esyDr3RiK0EYF+9y8cNMsKk/0nyxoYTCSKpTtZCt76Qptfx54S57PdhJ8OfzwLOnkLn248BH1De440MmvUxCwZDbpexxzt6fe0Q357KL4jBqZfWWX44kIaQjZHP7Q/zwJooVCC+lCpPgR+eOM6kczjxMK+rAPl+WOB7DYbYM0ZkAPK+GW9v34nEE35efPDDoLXIxoJGv549jx0X647jQz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8" name="CasellaDiTesto 7"/>
          <p:cNvSpPr txBox="1"/>
          <p:nvPr/>
        </p:nvSpPr>
        <p:spPr>
          <a:xfrm>
            <a:off x="2483768" y="6165304"/>
            <a:ext cx="4963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EURIZON </a:t>
            </a:r>
            <a:r>
              <a:rPr lang="it-IT" dirty="0" err="1" smtClean="0">
                <a:solidFill>
                  <a:schemeClr val="bg1"/>
                </a:solidFill>
              </a:rPr>
              <a:t>School</a:t>
            </a:r>
            <a:r>
              <a:rPr lang="it-IT" dirty="0" smtClean="0">
                <a:solidFill>
                  <a:schemeClr val="bg1"/>
                </a:solidFill>
              </a:rPr>
              <a:t> on </a:t>
            </a:r>
            <a:r>
              <a:rPr lang="it-IT" dirty="0" err="1" smtClean="0">
                <a:solidFill>
                  <a:schemeClr val="bg1"/>
                </a:solidFill>
              </a:rPr>
              <a:t>particle</a:t>
            </a:r>
            <a:r>
              <a:rPr lang="it-IT" dirty="0" smtClean="0">
                <a:solidFill>
                  <a:schemeClr val="bg1"/>
                </a:solidFill>
              </a:rPr>
              <a:t> detection </a:t>
            </a:r>
            <a:r>
              <a:rPr lang="it-IT" dirty="0" err="1" smtClean="0">
                <a:solidFill>
                  <a:schemeClr val="bg1"/>
                </a:solidFill>
              </a:rPr>
              <a:t>technologies</a:t>
            </a:r>
            <a:endParaRPr lang="it-I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19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340768"/>
            <a:ext cx="4386089" cy="2099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/>
        </p:nvSpPr>
        <p:spPr>
          <a:xfrm>
            <a:off x="251520" y="1333217"/>
            <a:ext cx="45365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 smtClean="0">
                <a:solidFill>
                  <a:prstClr val="black"/>
                </a:solidFill>
              </a:rPr>
              <a:t>Diffusion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processes</a:t>
            </a:r>
            <a:r>
              <a:rPr lang="it-IT" sz="2000" dirty="0" smtClean="0">
                <a:solidFill>
                  <a:prstClr val="black"/>
                </a:solidFill>
              </a:rPr>
              <a:t> in </a:t>
            </a:r>
            <a:r>
              <a:rPr lang="it-IT" sz="2000" dirty="0" err="1" smtClean="0">
                <a:solidFill>
                  <a:prstClr val="black"/>
                </a:solidFill>
              </a:rPr>
              <a:t>gases</a:t>
            </a:r>
            <a:r>
              <a:rPr lang="it-IT" sz="2000" dirty="0" smtClean="0">
                <a:solidFill>
                  <a:prstClr val="black"/>
                </a:solidFill>
              </a:rPr>
              <a:t> are </a:t>
            </a:r>
            <a:r>
              <a:rPr lang="it-IT" sz="2000" dirty="0" err="1" smtClean="0">
                <a:solidFill>
                  <a:prstClr val="black"/>
                </a:solidFill>
              </a:rPr>
              <a:t>well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described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by</a:t>
            </a:r>
            <a:r>
              <a:rPr lang="it-IT" sz="2000" dirty="0" smtClean="0">
                <a:solidFill>
                  <a:prstClr val="black"/>
                </a:solidFill>
              </a:rPr>
              <a:t> the </a:t>
            </a:r>
            <a:r>
              <a:rPr lang="it-IT" sz="2000" dirty="0" err="1" smtClean="0">
                <a:solidFill>
                  <a:prstClr val="black"/>
                </a:solidFill>
              </a:rPr>
              <a:t>kinetic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theory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of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gases</a:t>
            </a:r>
            <a:r>
              <a:rPr lang="it-IT" sz="2000" dirty="0" smtClean="0">
                <a:solidFill>
                  <a:prstClr val="black"/>
                </a:solidFill>
              </a:rPr>
              <a:t>. </a:t>
            </a:r>
            <a:r>
              <a:rPr lang="it-IT" sz="2000" dirty="0" err="1" smtClean="0">
                <a:solidFill>
                  <a:prstClr val="black"/>
                </a:solidFill>
              </a:rPr>
              <a:t>After</a:t>
            </a:r>
            <a:r>
              <a:rPr lang="it-IT" sz="2000" dirty="0" smtClean="0">
                <a:solidFill>
                  <a:prstClr val="black"/>
                </a:solidFill>
              </a:rPr>
              <a:t> a </a:t>
            </a:r>
            <a:r>
              <a:rPr lang="it-IT" sz="2000" dirty="0" err="1" smtClean="0">
                <a:solidFill>
                  <a:prstClr val="black"/>
                </a:solidFill>
              </a:rPr>
              <a:t>time</a:t>
            </a:r>
            <a:r>
              <a:rPr lang="it-IT" sz="2000" dirty="0" smtClean="0">
                <a:solidFill>
                  <a:prstClr val="black"/>
                </a:solidFill>
              </a:rPr>
              <a:t> t </a:t>
            </a:r>
            <a:r>
              <a:rPr lang="it-IT" sz="2000" dirty="0" err="1" smtClean="0">
                <a:solidFill>
                  <a:prstClr val="black"/>
                </a:solidFill>
              </a:rPr>
              <a:t>from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ionization</a:t>
            </a:r>
            <a:r>
              <a:rPr lang="it-IT" sz="2000" dirty="0" smtClean="0">
                <a:solidFill>
                  <a:prstClr val="black"/>
                </a:solidFill>
              </a:rPr>
              <a:t>, </a:t>
            </a:r>
            <a:r>
              <a:rPr lang="it-IT" sz="2000" dirty="0" err="1" smtClean="0">
                <a:solidFill>
                  <a:prstClr val="black"/>
                </a:solidFill>
              </a:rPr>
              <a:t>electrons</a:t>
            </a:r>
            <a:r>
              <a:rPr lang="it-IT" sz="2000" dirty="0" smtClean="0">
                <a:solidFill>
                  <a:prstClr val="black"/>
                </a:solidFill>
              </a:rPr>
              <a:t> (</a:t>
            </a:r>
            <a:r>
              <a:rPr lang="it-IT" sz="2000" dirty="0" err="1" smtClean="0">
                <a:solidFill>
                  <a:prstClr val="black"/>
                </a:solidFill>
              </a:rPr>
              <a:t>ions</a:t>
            </a:r>
            <a:r>
              <a:rPr lang="it-IT" sz="2000" dirty="0" smtClean="0">
                <a:solidFill>
                  <a:prstClr val="black"/>
                </a:solidFill>
              </a:rPr>
              <a:t>) density </a:t>
            </a:r>
            <a:r>
              <a:rPr lang="it-IT" sz="2000" dirty="0" err="1" smtClean="0">
                <a:solidFill>
                  <a:prstClr val="black"/>
                </a:solidFill>
              </a:rPr>
              <a:t>is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well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described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by</a:t>
            </a:r>
            <a:r>
              <a:rPr lang="it-IT" sz="2000" dirty="0" smtClean="0">
                <a:solidFill>
                  <a:prstClr val="black"/>
                </a:solidFill>
              </a:rPr>
              <a:t> a </a:t>
            </a:r>
            <a:r>
              <a:rPr lang="it-IT" sz="2000" dirty="0" err="1" smtClean="0">
                <a:solidFill>
                  <a:prstClr val="black"/>
                </a:solidFill>
              </a:rPr>
              <a:t>Gaussian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distribution</a:t>
            </a:r>
            <a:r>
              <a:rPr lang="it-IT" sz="2000" dirty="0" smtClean="0">
                <a:solidFill>
                  <a:prstClr val="black"/>
                </a:solidFill>
              </a:rPr>
              <a:t>:</a:t>
            </a:r>
            <a:endParaRPr lang="it-IT" sz="2000" dirty="0">
              <a:solidFill>
                <a:prstClr val="black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4283968" y="3429000"/>
            <a:ext cx="31813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 smtClean="0">
                <a:solidFill>
                  <a:prstClr val="black"/>
                </a:solidFill>
              </a:rPr>
              <a:t>whose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el-GR" sz="2000" dirty="0" smtClean="0">
                <a:solidFill>
                  <a:prstClr val="black"/>
                </a:solidFill>
              </a:rPr>
              <a:t>σ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is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related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to</a:t>
            </a:r>
            <a:r>
              <a:rPr lang="it-IT" sz="2000" dirty="0" smtClean="0">
                <a:solidFill>
                  <a:prstClr val="black"/>
                </a:solidFill>
              </a:rPr>
              <a:t> the </a:t>
            </a:r>
            <a:r>
              <a:rPr lang="it-IT" sz="2000" dirty="0" err="1" smtClean="0">
                <a:solidFill>
                  <a:srgbClr val="FF0000"/>
                </a:solidFill>
              </a:rPr>
              <a:t>diffusion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coefficient</a:t>
            </a:r>
            <a:r>
              <a:rPr lang="it-IT" sz="2000" dirty="0" smtClean="0">
                <a:solidFill>
                  <a:srgbClr val="FF0000"/>
                </a:solidFill>
              </a:rPr>
              <a:t> D </a:t>
            </a:r>
            <a:r>
              <a:rPr lang="it-IT" sz="2000" dirty="0" err="1" smtClean="0">
                <a:solidFill>
                  <a:prstClr val="black"/>
                </a:solidFill>
              </a:rPr>
              <a:t>by</a:t>
            </a:r>
            <a:r>
              <a:rPr lang="it-IT" sz="2000" dirty="0" smtClean="0">
                <a:solidFill>
                  <a:prstClr val="black"/>
                </a:solidFill>
              </a:rPr>
              <a:t>:</a:t>
            </a:r>
            <a:endParaRPr lang="it-IT" sz="2000" dirty="0">
              <a:solidFill>
                <a:prstClr val="black"/>
              </a:solidFill>
            </a:endParaRPr>
          </a:p>
        </p:txBody>
      </p:sp>
      <p:pic>
        <p:nvPicPr>
          <p:cNvPr id="2324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288" y="3501008"/>
            <a:ext cx="1800200" cy="57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18"/>
          <p:cNvSpPr txBox="1"/>
          <p:nvPr/>
        </p:nvSpPr>
        <p:spPr>
          <a:xfrm>
            <a:off x="467545" y="4293096"/>
            <a:ext cx="7632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 smtClean="0">
                <a:solidFill>
                  <a:prstClr val="black"/>
                </a:solidFill>
              </a:rPr>
              <a:t>Diffusion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takes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place</a:t>
            </a:r>
            <a:r>
              <a:rPr lang="it-IT" sz="2000" dirty="0" smtClean="0">
                <a:solidFill>
                  <a:prstClr val="black"/>
                </a:solidFill>
              </a:rPr>
              <a:t> in 3D:</a:t>
            </a:r>
          </a:p>
          <a:p>
            <a:r>
              <a:rPr lang="it-IT" sz="2000" dirty="0" smtClean="0">
                <a:solidFill>
                  <a:prstClr val="black"/>
                </a:solidFill>
              </a:rPr>
              <a:t>- </a:t>
            </a:r>
            <a:r>
              <a:rPr lang="it-IT" sz="2000" dirty="0" err="1" smtClean="0">
                <a:solidFill>
                  <a:prstClr val="black"/>
                </a:solidFill>
              </a:rPr>
              <a:t>considering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diffusion</a:t>
            </a:r>
            <a:r>
              <a:rPr lang="it-IT" sz="2000" dirty="0" smtClean="0">
                <a:solidFill>
                  <a:prstClr val="black"/>
                </a:solidFill>
              </a:rPr>
              <a:t> just in </a:t>
            </a:r>
            <a:r>
              <a:rPr lang="it-IT" sz="2000" dirty="0" err="1" smtClean="0">
                <a:solidFill>
                  <a:prstClr val="black"/>
                </a:solidFill>
              </a:rPr>
              <a:t>one</a:t>
            </a:r>
            <a:r>
              <a:rPr lang="it-IT" sz="2000" dirty="0" smtClean="0">
                <a:solidFill>
                  <a:prstClr val="black"/>
                </a:solidFill>
              </a:rPr>
              <a:t> direction:  </a:t>
            </a:r>
            <a:endParaRPr lang="it-IT" sz="2000" dirty="0">
              <a:solidFill>
                <a:prstClr val="black"/>
              </a:solidFill>
            </a:endParaRPr>
          </a:p>
        </p:txBody>
      </p:sp>
      <p:grpSp>
        <p:nvGrpSpPr>
          <p:cNvPr id="3" name="Gruppo 22"/>
          <p:cNvGrpSpPr/>
          <p:nvPr/>
        </p:nvGrpSpPr>
        <p:grpSpPr>
          <a:xfrm>
            <a:off x="467544" y="3075168"/>
            <a:ext cx="3240360" cy="1217928"/>
            <a:chOff x="467544" y="3075168"/>
            <a:chExt cx="3240360" cy="1217928"/>
          </a:xfrm>
        </p:grpSpPr>
        <p:pic>
          <p:nvPicPr>
            <p:cNvPr id="232451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7544" y="3075168"/>
              <a:ext cx="3240360" cy="1217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CasellaDiTesto 20"/>
            <p:cNvSpPr txBox="1"/>
            <p:nvPr/>
          </p:nvSpPr>
          <p:spPr>
            <a:xfrm>
              <a:off x="563302" y="3704399"/>
              <a:ext cx="52856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2400" dirty="0" smtClean="0">
                  <a:solidFill>
                    <a:prstClr val="black"/>
                  </a:solidFill>
                </a:rPr>
                <a:t>dr</a:t>
              </a:r>
              <a:endParaRPr lang="it-IT" sz="2400" dirty="0">
                <a:solidFill>
                  <a:prstClr val="black"/>
                </a:solidFill>
              </a:endParaRPr>
            </a:p>
          </p:txBody>
        </p:sp>
        <p:sp>
          <p:nvSpPr>
            <p:cNvPr id="22" name="CasellaDiTesto 21"/>
            <p:cNvSpPr txBox="1"/>
            <p:nvPr/>
          </p:nvSpPr>
          <p:spPr>
            <a:xfrm>
              <a:off x="2915816" y="3164718"/>
              <a:ext cx="52856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2400" dirty="0" smtClean="0">
                  <a:solidFill>
                    <a:prstClr val="black"/>
                  </a:solidFill>
                </a:rPr>
                <a:t>r</a:t>
              </a:r>
              <a:r>
                <a:rPr lang="it-IT" sz="2400" baseline="30000" dirty="0" smtClean="0">
                  <a:solidFill>
                    <a:prstClr val="black"/>
                  </a:solidFill>
                </a:rPr>
                <a:t>2</a:t>
              </a:r>
              <a:endParaRPr lang="it-IT" sz="2400" baseline="30000" dirty="0">
                <a:solidFill>
                  <a:prstClr val="black"/>
                </a:solidFill>
              </a:endParaRPr>
            </a:p>
          </p:txBody>
        </p:sp>
      </p:grp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pic>
        <p:nvPicPr>
          <p:cNvPr id="232453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6096" y="4581128"/>
            <a:ext cx="1409700" cy="466725"/>
          </a:xfrm>
          <a:prstGeom prst="rect">
            <a:avLst/>
          </a:prstGeom>
          <a:noFill/>
        </p:spPr>
      </p:pic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3245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504" y="5589239"/>
            <a:ext cx="3423408" cy="1103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CasellaDiTesto 27"/>
          <p:cNvSpPr txBox="1"/>
          <p:nvPr/>
        </p:nvSpPr>
        <p:spPr>
          <a:xfrm>
            <a:off x="323528" y="5127575"/>
            <a:ext cx="73166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>
                <a:solidFill>
                  <a:prstClr val="black"/>
                </a:solidFill>
              </a:rPr>
              <a:t>Diffusion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coefficient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given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by</a:t>
            </a:r>
            <a:r>
              <a:rPr lang="it-IT" sz="2400" dirty="0" smtClean="0">
                <a:solidFill>
                  <a:prstClr val="black"/>
                </a:solidFill>
              </a:rPr>
              <a:t> the </a:t>
            </a:r>
            <a:r>
              <a:rPr lang="it-IT" sz="2400" dirty="0" err="1" smtClean="0">
                <a:solidFill>
                  <a:prstClr val="black"/>
                </a:solidFill>
              </a:rPr>
              <a:t>following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expression</a:t>
            </a:r>
            <a:r>
              <a:rPr lang="it-IT" sz="2400" dirty="0" smtClean="0">
                <a:solidFill>
                  <a:prstClr val="black"/>
                </a:solidFill>
              </a:rPr>
              <a:t>:</a:t>
            </a:r>
            <a:endParaRPr lang="it-IT" sz="2400" dirty="0">
              <a:solidFill>
                <a:prstClr val="black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3779912" y="5733256"/>
            <a:ext cx="51815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</a:rPr>
              <a:t>D </a:t>
            </a:r>
            <a:r>
              <a:rPr lang="it-IT" sz="2000" dirty="0" err="1" smtClean="0">
                <a:solidFill>
                  <a:prstClr val="black"/>
                </a:solidFill>
              </a:rPr>
              <a:t>depends</a:t>
            </a:r>
            <a:r>
              <a:rPr lang="it-IT" sz="2000" dirty="0" smtClean="0">
                <a:solidFill>
                  <a:prstClr val="black"/>
                </a:solidFill>
              </a:rPr>
              <a:t> on gas temperature T and </a:t>
            </a:r>
            <a:r>
              <a:rPr lang="it-IT" sz="2000" dirty="0" err="1" smtClean="0">
                <a:solidFill>
                  <a:prstClr val="black"/>
                </a:solidFill>
              </a:rPr>
              <a:t>pressure</a:t>
            </a:r>
            <a:r>
              <a:rPr lang="it-IT" sz="2000" dirty="0" smtClean="0">
                <a:solidFill>
                  <a:prstClr val="black"/>
                </a:solidFill>
              </a:rPr>
              <a:t> P</a:t>
            </a:r>
          </a:p>
          <a:p>
            <a:r>
              <a:rPr lang="el-GR" sz="2000" dirty="0" smtClean="0">
                <a:solidFill>
                  <a:prstClr val="black"/>
                </a:solidFill>
              </a:rPr>
              <a:t>λ</a:t>
            </a:r>
            <a:r>
              <a:rPr lang="it-IT" sz="2000" dirty="0" smtClean="0">
                <a:solidFill>
                  <a:prstClr val="black"/>
                </a:solidFill>
              </a:rPr>
              <a:t> = electron (</a:t>
            </a:r>
            <a:r>
              <a:rPr lang="it-IT" sz="2000" dirty="0" err="1" smtClean="0">
                <a:solidFill>
                  <a:prstClr val="black"/>
                </a:solidFill>
              </a:rPr>
              <a:t>ion</a:t>
            </a:r>
            <a:r>
              <a:rPr lang="it-IT" sz="2000" dirty="0" smtClean="0">
                <a:solidFill>
                  <a:prstClr val="black"/>
                </a:solidFill>
              </a:rPr>
              <a:t>) </a:t>
            </a:r>
            <a:r>
              <a:rPr lang="it-IT" sz="2000" dirty="0" err="1" smtClean="0">
                <a:solidFill>
                  <a:prstClr val="black"/>
                </a:solidFill>
              </a:rPr>
              <a:t>mean</a:t>
            </a:r>
            <a:r>
              <a:rPr lang="it-IT" sz="2000" dirty="0" smtClean="0">
                <a:solidFill>
                  <a:prstClr val="black"/>
                </a:solidFill>
              </a:rPr>
              <a:t> free </a:t>
            </a:r>
            <a:r>
              <a:rPr lang="it-IT" sz="2000" dirty="0" err="1" smtClean="0">
                <a:solidFill>
                  <a:prstClr val="black"/>
                </a:solidFill>
              </a:rPr>
              <a:t>path</a:t>
            </a:r>
            <a:r>
              <a:rPr lang="it-IT" sz="2000" dirty="0" smtClean="0">
                <a:solidFill>
                  <a:prstClr val="black"/>
                </a:solidFill>
              </a:rPr>
              <a:t> in the gas</a:t>
            </a:r>
            <a:endParaRPr lang="it-IT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190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74" y="1083146"/>
            <a:ext cx="8994822" cy="529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79512" y="116632"/>
            <a:ext cx="5799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Historical</a:t>
            </a:r>
            <a:r>
              <a:rPr lang="it-IT" sz="4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background</a:t>
            </a:r>
            <a:endParaRPr lang="it-IT" sz="4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79512" y="1196752"/>
            <a:ext cx="8820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- First </a:t>
            </a:r>
            <a:r>
              <a:rPr lang="it-IT" sz="2400" dirty="0" err="1" smtClean="0">
                <a:solidFill>
                  <a:srgbClr val="FF0000"/>
                </a:solidFill>
              </a:rPr>
              <a:t>gaseous</a:t>
            </a:r>
            <a:r>
              <a:rPr lang="it-IT" sz="2400" dirty="0" smtClean="0">
                <a:solidFill>
                  <a:srgbClr val="FF0000"/>
                </a:solidFill>
              </a:rPr>
              <a:t> detector</a:t>
            </a:r>
            <a:r>
              <a:rPr lang="it-IT" sz="2400" dirty="0" smtClean="0"/>
              <a:t> </a:t>
            </a:r>
            <a:r>
              <a:rPr lang="it-IT" sz="2400" dirty="0" err="1" smtClean="0"/>
              <a:t>invented</a:t>
            </a:r>
            <a:r>
              <a:rPr lang="it-IT" sz="2400" dirty="0" smtClean="0"/>
              <a:t> </a:t>
            </a:r>
            <a:r>
              <a:rPr lang="it-IT" sz="2400" dirty="0" err="1" smtClean="0"/>
              <a:t>by</a:t>
            </a:r>
            <a:r>
              <a:rPr lang="it-IT" sz="2400" dirty="0" smtClean="0"/>
              <a:t> Ernest Rutherford, 1908 Nobel Laureate in </a:t>
            </a:r>
            <a:r>
              <a:rPr lang="it-IT" sz="2400" dirty="0" err="1" smtClean="0"/>
              <a:t>Chemistry</a:t>
            </a:r>
            <a:r>
              <a:rPr lang="it-IT" sz="2400" dirty="0" smtClean="0"/>
              <a:t>, </a:t>
            </a:r>
            <a:r>
              <a:rPr lang="it-IT" sz="2400" dirty="0" err="1" smtClean="0"/>
              <a:t>with</a:t>
            </a:r>
            <a:r>
              <a:rPr lang="it-IT" sz="2400" dirty="0" smtClean="0"/>
              <a:t> the help </a:t>
            </a:r>
            <a:r>
              <a:rPr lang="it-IT" sz="2400" dirty="0" err="1" smtClean="0"/>
              <a:t>of</a:t>
            </a:r>
            <a:r>
              <a:rPr lang="it-IT" sz="2400" dirty="0" smtClean="0"/>
              <a:t> Hans Geiger </a:t>
            </a:r>
            <a:r>
              <a:rPr lang="it-IT" sz="2400" dirty="0" smtClean="0">
                <a:sym typeface="Wingdings" pitchFamily="2" charset="2"/>
              </a:rPr>
              <a:t> </a:t>
            </a:r>
            <a:r>
              <a:rPr lang="it-IT" sz="2400" dirty="0" err="1" smtClean="0">
                <a:sym typeface="Wingdings" pitchFamily="2" charset="2"/>
              </a:rPr>
              <a:t>proportional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counter</a:t>
            </a:r>
            <a:endParaRPr lang="it-IT" sz="2400" dirty="0" smtClean="0">
              <a:sym typeface="Wingdings" pitchFamily="2" charset="2"/>
            </a:endParaRPr>
          </a:p>
          <a:p>
            <a:r>
              <a:rPr lang="it-IT" sz="2400" dirty="0" smtClean="0">
                <a:sym typeface="Wingdings" pitchFamily="2" charset="2"/>
              </a:rPr>
              <a:t>- </a:t>
            </a:r>
            <a:r>
              <a:rPr lang="it-IT" sz="2400" dirty="0" err="1" smtClean="0">
                <a:sym typeface="Wingdings" pitchFamily="2" charset="2"/>
              </a:rPr>
              <a:t>Further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developments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by</a:t>
            </a:r>
            <a:r>
              <a:rPr lang="it-IT" sz="2400" dirty="0" smtClean="0">
                <a:sym typeface="Wingdings" pitchFamily="2" charset="2"/>
              </a:rPr>
              <a:t> Geiger and </a:t>
            </a:r>
            <a:r>
              <a:rPr lang="it-IT" sz="2400" dirty="0" err="1" smtClean="0">
                <a:sym typeface="Wingdings" pitchFamily="2" charset="2"/>
              </a:rPr>
              <a:t>Walther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Muller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permitted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to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detect</a:t>
            </a:r>
            <a:r>
              <a:rPr lang="it-IT" sz="2400" dirty="0" smtClean="0">
                <a:sym typeface="Wingdings" pitchFamily="2" charset="2"/>
              </a:rPr>
              <a:t> single </a:t>
            </a:r>
            <a:r>
              <a:rPr lang="it-IT" sz="2400" dirty="0" err="1" smtClean="0">
                <a:sym typeface="Wingdings" pitchFamily="2" charset="2"/>
              </a:rPr>
              <a:t>electrons</a:t>
            </a:r>
            <a:r>
              <a:rPr lang="it-IT" sz="2400" dirty="0" smtClean="0">
                <a:sym typeface="Wingdings" pitchFamily="2" charset="2"/>
              </a:rPr>
              <a:t> (1928)</a:t>
            </a:r>
          </a:p>
          <a:p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-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Cloud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chamber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by</a:t>
            </a:r>
            <a:r>
              <a:rPr lang="it-IT" sz="2400" dirty="0" smtClean="0">
                <a:sym typeface="Wingdings" pitchFamily="2" charset="2"/>
              </a:rPr>
              <a:t> Charles </a:t>
            </a:r>
            <a:r>
              <a:rPr lang="it-IT" sz="2400" dirty="0" err="1" smtClean="0">
                <a:sym typeface="Wingdings" pitchFamily="2" charset="2"/>
              </a:rPr>
              <a:t>Thomson</a:t>
            </a:r>
            <a:r>
              <a:rPr lang="it-IT" sz="2400" dirty="0" smtClean="0">
                <a:sym typeface="Wingdings" pitchFamily="2" charset="2"/>
              </a:rPr>
              <a:t> Wilson, Nobel Laureate in 1927</a:t>
            </a:r>
          </a:p>
          <a:p>
            <a:r>
              <a:rPr lang="it-IT" sz="2400" dirty="0" smtClean="0">
                <a:sym typeface="Wingdings" pitchFamily="2" charset="2"/>
              </a:rPr>
              <a:t>(</a:t>
            </a:r>
            <a:r>
              <a:rPr lang="it-IT" sz="2400" dirty="0" err="1" smtClean="0">
                <a:sym typeface="Wingdings" pitchFamily="2" charset="2"/>
              </a:rPr>
              <a:t>Bubble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chamber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by</a:t>
            </a:r>
            <a:r>
              <a:rPr lang="it-IT" sz="2400" dirty="0" smtClean="0">
                <a:sym typeface="Wingdings" pitchFamily="2" charset="2"/>
              </a:rPr>
              <a:t> Donald Arthur </a:t>
            </a:r>
            <a:r>
              <a:rPr lang="it-IT" sz="2400" dirty="0" err="1" smtClean="0">
                <a:sym typeface="Wingdings" pitchFamily="2" charset="2"/>
              </a:rPr>
              <a:t>Glaser</a:t>
            </a:r>
            <a:r>
              <a:rPr lang="it-IT" sz="2400" dirty="0" smtClean="0">
                <a:sym typeface="Wingdings" pitchFamily="2" charset="2"/>
              </a:rPr>
              <a:t>, Nobel Laureate in 1960)</a:t>
            </a:r>
          </a:p>
          <a:p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-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Multi-Wire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Proportional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Chamber</a:t>
            </a:r>
            <a:r>
              <a:rPr lang="it-IT" sz="2400" dirty="0" smtClean="0">
                <a:sym typeface="Wingdings" pitchFamily="2" charset="2"/>
              </a:rPr>
              <a:t>, </a:t>
            </a:r>
            <a:r>
              <a:rPr lang="it-IT" sz="2400" dirty="0" err="1" smtClean="0">
                <a:sym typeface="Wingdings" pitchFamily="2" charset="2"/>
              </a:rPr>
              <a:t>by</a:t>
            </a:r>
            <a:r>
              <a:rPr lang="it-IT" sz="2400" dirty="0" smtClean="0">
                <a:sym typeface="Wingdings" pitchFamily="2" charset="2"/>
              </a:rPr>
              <a:t> George </a:t>
            </a:r>
            <a:r>
              <a:rPr lang="it-IT" sz="2400" dirty="0" err="1" smtClean="0">
                <a:sym typeface="Wingdings" pitchFamily="2" charset="2"/>
              </a:rPr>
              <a:t>Charpak</a:t>
            </a:r>
            <a:r>
              <a:rPr lang="it-IT" sz="2400" dirty="0" smtClean="0">
                <a:sym typeface="Wingdings" pitchFamily="2" charset="2"/>
              </a:rPr>
              <a:t>, Nobel Laureate in 1992</a:t>
            </a:r>
          </a:p>
          <a:p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- Micro Pattern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Gaseous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  <a:sym typeface="Wingdings" pitchFamily="2" charset="2"/>
              </a:rPr>
              <a:t>Detectors</a:t>
            </a:r>
            <a:r>
              <a:rPr lang="it-IT" sz="2400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it-IT" sz="2400" dirty="0" smtClean="0">
                <a:sym typeface="Wingdings" pitchFamily="2" charset="2"/>
              </a:rPr>
              <a:t>(MPGD), </a:t>
            </a:r>
            <a:r>
              <a:rPr lang="it-IT" sz="2400" dirty="0" err="1" smtClean="0">
                <a:sym typeface="Wingdings" pitchFamily="2" charset="2"/>
              </a:rPr>
              <a:t>beginning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of</a:t>
            </a:r>
            <a:r>
              <a:rPr lang="it-IT" sz="2400" dirty="0" smtClean="0">
                <a:sym typeface="Wingdings" pitchFamily="2" charset="2"/>
              </a:rPr>
              <a:t> 2000</a:t>
            </a:r>
          </a:p>
          <a:p>
            <a:endParaRPr lang="it-IT" sz="2400" dirty="0" smtClean="0">
              <a:sym typeface="Wingdings" pitchFamily="2" charset="2"/>
            </a:endParaRPr>
          </a:p>
          <a:p>
            <a:r>
              <a:rPr lang="it-IT" sz="2400" dirty="0" smtClean="0">
                <a:sym typeface="Wingdings" pitchFamily="2" charset="2"/>
              </a:rPr>
              <a:t>… and in </a:t>
            </a:r>
            <a:r>
              <a:rPr lang="it-IT" sz="2400" dirty="0" err="1" smtClean="0">
                <a:sym typeface="Wingdings" pitchFamily="2" charset="2"/>
              </a:rPr>
              <a:t>between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many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many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many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other</a:t>
            </a:r>
            <a:r>
              <a:rPr lang="it-IT" sz="2400" dirty="0" smtClean="0">
                <a:sym typeface="Wingdings" pitchFamily="2" charset="2"/>
              </a:rPr>
              <a:t> detector and </a:t>
            </a:r>
            <a:r>
              <a:rPr lang="it-IT" sz="2400" dirty="0" err="1" smtClean="0">
                <a:sym typeface="Wingdings" pitchFamily="2" charset="2"/>
              </a:rPr>
              <a:t>successes</a:t>
            </a:r>
            <a:r>
              <a:rPr lang="it-IT" sz="2400" dirty="0" smtClean="0">
                <a:sym typeface="Wingdings" pitchFamily="2" charset="2"/>
              </a:rPr>
              <a:t> </a:t>
            </a:r>
            <a:endParaRPr lang="it-IT" sz="2400" dirty="0"/>
          </a:p>
        </p:txBody>
      </p:sp>
    </p:spTree>
  </p:cSld>
  <p:clrMapOvr>
    <a:masterClrMapping/>
  </p:clrMapOvr>
</p:sld>
</file>

<file path=ppt/slides/slide1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8032" y="-27384"/>
            <a:ext cx="8748464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Operational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regimes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3651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192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18114" name="Picture 2"/>
          <p:cNvPicPr>
            <a:picLocks noChangeAspect="1" noChangeArrowheads="1"/>
          </p:cNvPicPr>
          <p:nvPr/>
        </p:nvPicPr>
        <p:blipFill>
          <a:blip r:embed="rId4" cstate="print"/>
          <a:srcRect l="47433" t="3464"/>
          <a:stretch>
            <a:fillRect/>
          </a:stretch>
        </p:blipFill>
        <p:spPr bwMode="auto">
          <a:xfrm>
            <a:off x="4372156" y="1268760"/>
            <a:ext cx="4592332" cy="55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323528" y="1340768"/>
            <a:ext cx="396044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Gaseous</a:t>
            </a:r>
            <a:r>
              <a:rPr lang="it-IT" sz="2400" dirty="0" smtClean="0"/>
              <a:t> detector operate </a:t>
            </a:r>
            <a:r>
              <a:rPr lang="it-IT" sz="2400" dirty="0" err="1" smtClean="0"/>
              <a:t>differently</a:t>
            </a: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depending</a:t>
            </a:r>
            <a:r>
              <a:rPr lang="it-IT" sz="2400" dirty="0" smtClean="0">
                <a:solidFill>
                  <a:srgbClr val="002060"/>
                </a:solidFill>
              </a:rPr>
              <a:t> on the </a:t>
            </a:r>
            <a:r>
              <a:rPr lang="it-IT" sz="2400" dirty="0" err="1" smtClean="0">
                <a:solidFill>
                  <a:srgbClr val="002060"/>
                </a:solidFill>
              </a:rPr>
              <a:t>voltage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applied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between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cathode</a:t>
            </a:r>
            <a:r>
              <a:rPr lang="it-IT" sz="2400" dirty="0" smtClean="0">
                <a:solidFill>
                  <a:srgbClr val="002060"/>
                </a:solidFill>
              </a:rPr>
              <a:t> and </a:t>
            </a:r>
            <a:r>
              <a:rPr lang="it-IT" sz="2400" dirty="0" err="1" smtClean="0">
                <a:solidFill>
                  <a:srgbClr val="002060"/>
                </a:solidFill>
              </a:rPr>
              <a:t>anode</a:t>
            </a:r>
            <a:r>
              <a:rPr lang="it-IT" sz="2400" dirty="0" smtClean="0"/>
              <a:t>:</a:t>
            </a:r>
          </a:p>
          <a:p>
            <a:pPr marL="514350" indent="-514350">
              <a:buAutoNum type="romanUcPeriod"/>
            </a:pPr>
            <a:r>
              <a:rPr lang="it-IT" sz="2400" dirty="0" err="1" smtClean="0"/>
              <a:t>Recombination</a:t>
            </a:r>
            <a:endParaRPr lang="it-IT" sz="2400" dirty="0" smtClean="0"/>
          </a:p>
          <a:p>
            <a:pPr marL="514350" indent="-514350">
              <a:buAutoNum type="romanUcPeriod"/>
            </a:pPr>
            <a:r>
              <a:rPr lang="it-IT" sz="2400" dirty="0" err="1" smtClean="0"/>
              <a:t>Charge</a:t>
            </a:r>
            <a:r>
              <a:rPr lang="it-IT" sz="2400" dirty="0" smtClean="0"/>
              <a:t> </a:t>
            </a:r>
            <a:r>
              <a:rPr lang="it-IT" sz="2400" dirty="0" err="1" smtClean="0"/>
              <a:t>collection</a:t>
            </a:r>
            <a:r>
              <a:rPr lang="it-IT" sz="2400" dirty="0" smtClean="0"/>
              <a:t> (</a:t>
            </a:r>
            <a:r>
              <a:rPr lang="it-IT" sz="2400" dirty="0" err="1" smtClean="0"/>
              <a:t>ionization</a:t>
            </a:r>
            <a:r>
              <a:rPr lang="it-IT" sz="2400" dirty="0" smtClean="0"/>
              <a:t> </a:t>
            </a:r>
            <a:r>
              <a:rPr lang="it-IT" sz="2400" dirty="0" err="1" smtClean="0"/>
              <a:t>chambers</a:t>
            </a:r>
            <a:r>
              <a:rPr lang="it-IT" sz="2400" dirty="0" smtClean="0"/>
              <a:t>)</a:t>
            </a:r>
          </a:p>
          <a:p>
            <a:pPr marL="514350" indent="-514350">
              <a:buAutoNum type="romanUcPeriod"/>
            </a:pPr>
            <a:r>
              <a:rPr lang="it-IT" sz="2400" dirty="0" err="1" smtClean="0"/>
              <a:t>Proportional</a:t>
            </a:r>
            <a:r>
              <a:rPr lang="it-IT" sz="2400" dirty="0" smtClean="0"/>
              <a:t> regime</a:t>
            </a:r>
          </a:p>
          <a:p>
            <a:pPr marL="514350" indent="-514350"/>
            <a:r>
              <a:rPr lang="it-IT" sz="2400" dirty="0" smtClean="0"/>
              <a:t>	</a:t>
            </a:r>
            <a:r>
              <a:rPr lang="it-IT" sz="2000" dirty="0" smtClean="0"/>
              <a:t>-</a:t>
            </a:r>
            <a:r>
              <a:rPr lang="it-IT" sz="2400" dirty="0" smtClean="0"/>
              <a:t> </a:t>
            </a:r>
            <a:r>
              <a:rPr lang="it-IT" sz="2000" dirty="0" err="1" smtClean="0"/>
              <a:t>proportional</a:t>
            </a:r>
            <a:r>
              <a:rPr lang="it-IT" sz="2000" dirty="0" smtClean="0"/>
              <a:t> </a:t>
            </a:r>
            <a:r>
              <a:rPr lang="it-IT" sz="2000" dirty="0" err="1" smtClean="0"/>
              <a:t>counters</a:t>
            </a:r>
            <a:r>
              <a:rPr lang="it-IT" sz="2000" dirty="0" smtClean="0"/>
              <a:t> </a:t>
            </a:r>
          </a:p>
          <a:p>
            <a:pPr marL="514350" indent="-514350"/>
            <a:r>
              <a:rPr lang="it-IT" sz="2000" dirty="0" smtClean="0"/>
              <a:t>	- </a:t>
            </a:r>
            <a:r>
              <a:rPr lang="it-IT" sz="2000" dirty="0" err="1" smtClean="0"/>
              <a:t>limited</a:t>
            </a:r>
            <a:r>
              <a:rPr lang="it-IT" sz="2000" dirty="0" smtClean="0"/>
              <a:t> </a:t>
            </a:r>
            <a:r>
              <a:rPr lang="it-IT" sz="2000" dirty="0" err="1" smtClean="0"/>
              <a:t>proportionality</a:t>
            </a:r>
            <a:r>
              <a:rPr lang="it-IT" sz="2000" dirty="0" smtClean="0"/>
              <a:t> - </a:t>
            </a:r>
            <a:r>
              <a:rPr lang="it-IT" sz="2000" dirty="0" err="1" smtClean="0"/>
              <a:t>saturation</a:t>
            </a:r>
            <a:endParaRPr lang="it-IT" sz="2000" dirty="0" smtClean="0"/>
          </a:p>
          <a:p>
            <a:pPr marL="514350" indent="-514350">
              <a:buFont typeface="+mj-lt"/>
              <a:buAutoNum type="romanUcPeriod" startAt="4"/>
            </a:pPr>
            <a:r>
              <a:rPr lang="it-IT" sz="2400" dirty="0" err="1" smtClean="0"/>
              <a:t>Streamer</a:t>
            </a:r>
            <a:r>
              <a:rPr lang="it-IT" sz="2400" dirty="0" smtClean="0"/>
              <a:t> </a:t>
            </a:r>
            <a:r>
              <a:rPr lang="it-IT" sz="2400" dirty="0" err="1" smtClean="0"/>
              <a:t>region</a:t>
            </a:r>
            <a:r>
              <a:rPr lang="it-IT" sz="2400" dirty="0" smtClean="0"/>
              <a:t> </a:t>
            </a:r>
          </a:p>
          <a:p>
            <a:pPr marL="514350" indent="-514350"/>
            <a:r>
              <a:rPr lang="it-IT" sz="2000" dirty="0" smtClean="0"/>
              <a:t>	- </a:t>
            </a:r>
            <a:r>
              <a:rPr lang="it-IT" sz="2000" dirty="0" err="1" smtClean="0"/>
              <a:t>limited</a:t>
            </a:r>
            <a:r>
              <a:rPr lang="it-IT" sz="2000" dirty="0" smtClean="0"/>
              <a:t> </a:t>
            </a:r>
            <a:r>
              <a:rPr lang="it-IT" sz="2000" dirty="0" err="1" smtClean="0"/>
              <a:t>streamer</a:t>
            </a:r>
            <a:r>
              <a:rPr lang="it-IT" sz="2000" dirty="0" smtClean="0"/>
              <a:t> </a:t>
            </a:r>
            <a:r>
              <a:rPr lang="it-IT" sz="2000" dirty="0" err="1" smtClean="0"/>
              <a:t>region</a:t>
            </a:r>
            <a:r>
              <a:rPr lang="it-IT" sz="2000" dirty="0" smtClean="0"/>
              <a:t> </a:t>
            </a:r>
          </a:p>
          <a:p>
            <a:pPr marL="514350" indent="-514350"/>
            <a:r>
              <a:rPr lang="it-IT" sz="2000" dirty="0" smtClean="0"/>
              <a:t>	- </a:t>
            </a:r>
            <a:r>
              <a:rPr lang="it-IT" sz="2000" dirty="0" err="1" smtClean="0"/>
              <a:t>discharge</a:t>
            </a:r>
            <a:r>
              <a:rPr lang="it-IT" sz="2000" dirty="0" smtClean="0"/>
              <a:t> </a:t>
            </a:r>
            <a:r>
              <a:rPr lang="it-IT" sz="2000" dirty="0" err="1" smtClean="0"/>
              <a:t>region</a:t>
            </a:r>
            <a:endParaRPr lang="it-IT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8042276" cy="1008112"/>
          </a:xfrm>
        </p:spPr>
        <p:txBody>
          <a:bodyPr/>
          <a:lstStyle/>
          <a:p>
            <a:r>
              <a:rPr lang="en-US" dirty="0"/>
              <a:t>Multi Wire Proportional Chamber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193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79512" y="1628800"/>
            <a:ext cx="6408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MWPC was developed </a:t>
            </a:r>
            <a:r>
              <a:rPr lang="en-US" dirty="0"/>
              <a:t>1968 by Georges </a:t>
            </a:r>
            <a:r>
              <a:rPr lang="en-US" dirty="0" err="1"/>
              <a:t>Charpak</a:t>
            </a:r>
            <a:r>
              <a:rPr lang="en-US" dirty="0"/>
              <a:t> </a:t>
            </a:r>
            <a:r>
              <a:rPr lang="en-US" dirty="0" smtClean="0"/>
              <a:t>and it  </a:t>
            </a:r>
            <a:r>
              <a:rPr lang="en-US" dirty="0"/>
              <a:t>was the first full electronic detector! 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Schermata 2019-08-14 alle 16.47.19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2060848"/>
            <a:ext cx="4427984" cy="184030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23528" y="2420888"/>
            <a:ext cx="43204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The Nobel Prize in Physics 1992 was awarded to Georges </a:t>
            </a:r>
            <a:r>
              <a:rPr lang="en-US" sz="1400" dirty="0" err="1"/>
              <a:t>Charpak</a:t>
            </a:r>
            <a:r>
              <a:rPr lang="en-US" sz="1400" dirty="0"/>
              <a:t> </a:t>
            </a:r>
            <a:r>
              <a:rPr lang="en-US" sz="1400" i="1" dirty="0"/>
              <a:t>"for his invention and development of particle detectors, in particular the </a:t>
            </a:r>
            <a:r>
              <a:rPr lang="en-US" sz="1400" i="1" dirty="0" err="1"/>
              <a:t>multiwire</a:t>
            </a:r>
            <a:r>
              <a:rPr lang="en-US" sz="1400" i="1" dirty="0"/>
              <a:t> proportional chamber"</a:t>
            </a:r>
            <a:r>
              <a:rPr lang="en-US" sz="1400" dirty="0"/>
              <a:t>. </a:t>
            </a:r>
          </a:p>
        </p:txBody>
      </p:sp>
      <p:pic>
        <p:nvPicPr>
          <p:cNvPr id="8" name="Picture 7" descr="Schermata 2019-08-14 alle 17.33.5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1960" y="4365104"/>
            <a:ext cx="4543394" cy="226491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5184" y="3789040"/>
            <a:ext cx="6912768" cy="697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110000"/>
              </a:lnSpc>
            </a:pPr>
            <a:r>
              <a:rPr lang="en-GB" dirty="0" smtClean="0"/>
              <a:t>It consists of a set </a:t>
            </a:r>
            <a:r>
              <a:rPr lang="en-GB" dirty="0"/>
              <a:t>of parallel anode wires tightly spaced, between parallel cathodes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51520" y="4797152"/>
            <a:ext cx="3888432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" sz="1700" b="1" dirty="0" smtClean="0">
                <a:solidFill>
                  <a:srgbClr val="008000"/>
                </a:solidFill>
              </a:rPr>
              <a:t>The signal is induced by the movement of e- and ions in the electric field. </a:t>
            </a:r>
            <a:endParaRPr lang="en" sz="17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17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194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dirty="0"/>
              <a:t> </a:t>
            </a:r>
            <a:r>
              <a:rPr lang="en-US" dirty="0" smtClean="0"/>
              <a:t>CMS CSC </a:t>
            </a:r>
            <a:r>
              <a:rPr lang="en-US" dirty="0" smtClean="0">
                <a:solidFill>
                  <a:srgbClr val="FF0000"/>
                </a:solidFill>
              </a:rPr>
              <a:t>gas mixture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667384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9512" y="414908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51520" y="1772816"/>
            <a:ext cx="8568952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sz="1600" dirty="0">
                <a:solidFill>
                  <a:srgbClr val="FF0000"/>
                </a:solidFill>
              </a:rPr>
              <a:t>CF</a:t>
            </a:r>
            <a:r>
              <a:rPr lang="en-US" sz="1600" baseline="-25000" dirty="0">
                <a:solidFill>
                  <a:srgbClr val="FF0000"/>
                </a:solidFill>
              </a:rPr>
              <a:t>4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 ensures good timing (higher </a:t>
            </a:r>
            <a:r>
              <a:rPr lang="en-US" sz="1600" dirty="0" err="1">
                <a:solidFill>
                  <a:schemeClr val="accent5">
                    <a:lumMod val="75000"/>
                  </a:schemeClr>
                </a:solidFill>
              </a:rPr>
              <a:t>v</a:t>
            </a:r>
            <a:r>
              <a:rPr lang="en-US" sz="1600" baseline="-25000" dirty="0" err="1">
                <a:solidFill>
                  <a:schemeClr val="accent5">
                    <a:lumMod val="75000"/>
                  </a:schemeClr>
                </a:solidFill>
              </a:rPr>
              <a:t>drift</a:t>
            </a:r>
            <a:r>
              <a:rPr lang="en-US" sz="1600" dirty="0">
                <a:solidFill>
                  <a:schemeClr val="accent5">
                    <a:lumMod val="75000"/>
                  </a:schemeClr>
                </a:solidFill>
              </a:rPr>
              <a:t>), operation stability (avalanche quencher) and anti-aging properties 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1331476"/>
            <a:ext cx="3839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Wingdings" charset="2"/>
              <a:buChar char="ü"/>
            </a:pPr>
            <a:r>
              <a:rPr lang="en-US" b="1" dirty="0" smtClean="0">
                <a:solidFill>
                  <a:srgbClr val="FF0000"/>
                </a:solidFill>
              </a:rPr>
              <a:t>40</a:t>
            </a:r>
            <a:r>
              <a:rPr lang="en-US" b="1" dirty="0">
                <a:solidFill>
                  <a:srgbClr val="FF0000"/>
                </a:solidFill>
              </a:rPr>
              <a:t>% </a:t>
            </a:r>
            <a:r>
              <a:rPr lang="en-US" b="1" dirty="0" err="1">
                <a:solidFill>
                  <a:srgbClr val="FF0000"/>
                </a:solidFill>
              </a:rPr>
              <a:t>Ar</a:t>
            </a:r>
            <a:r>
              <a:rPr lang="en-US" b="1" dirty="0">
                <a:solidFill>
                  <a:srgbClr val="FF0000"/>
                </a:solidFill>
              </a:rPr>
              <a:t> + 50% CO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+ 10% CF</a:t>
            </a:r>
            <a:r>
              <a:rPr lang="en-US" b="1" baseline="-25000" dirty="0">
                <a:solidFill>
                  <a:srgbClr val="FF0000"/>
                </a:solidFill>
              </a:rPr>
              <a:t>4</a:t>
            </a:r>
            <a:r>
              <a:rPr lang="en-US" b="1" baseline="-25000" dirty="0"/>
              <a:t> 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497" y="2391266"/>
            <a:ext cx="633670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/>
              <a:t>In view of a F-gas reduction consumption, </a:t>
            </a:r>
            <a:r>
              <a:rPr lang="en-GB" sz="1600" dirty="0"/>
              <a:t>t</a:t>
            </a:r>
            <a:r>
              <a:rPr lang="en-GB" sz="1600" dirty="0" smtClean="0"/>
              <a:t>ests have been done </a:t>
            </a:r>
            <a:r>
              <a:rPr lang="en-US" sz="1600" dirty="0" smtClean="0"/>
              <a:t>with </a:t>
            </a:r>
            <a:r>
              <a:rPr lang="en-US" sz="1600" dirty="0">
                <a:solidFill>
                  <a:srgbClr val="FF0000"/>
                </a:solidFill>
              </a:rPr>
              <a:t>reduced CF</a:t>
            </a:r>
            <a:r>
              <a:rPr lang="en-US" sz="1600" baseline="-25000" dirty="0">
                <a:solidFill>
                  <a:srgbClr val="FF0000"/>
                </a:solidFill>
              </a:rPr>
              <a:t>4</a:t>
            </a:r>
            <a:r>
              <a:rPr lang="en-US" sz="1600" dirty="0">
                <a:solidFill>
                  <a:srgbClr val="FF0000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concentration. They </a:t>
            </a:r>
            <a:r>
              <a:rPr lang="en-US" sz="1600" dirty="0" smtClean="0"/>
              <a:t>indicate </a:t>
            </a:r>
            <a:r>
              <a:rPr lang="en-US" sz="1600" dirty="0">
                <a:solidFill>
                  <a:srgbClr val="FF0000"/>
                </a:solidFill>
              </a:rPr>
              <a:t>stable operation </a:t>
            </a:r>
            <a:r>
              <a:rPr lang="en-US" sz="1600" dirty="0"/>
              <a:t>and no degradation of performance is seen even after integrating the charge equivalent to HL-LHC plus a safety </a:t>
            </a:r>
            <a:r>
              <a:rPr lang="en-US" sz="1600" dirty="0" smtClean="0"/>
              <a:t>factor. </a:t>
            </a:r>
            <a:endParaRPr lang="en-US" sz="1600" dirty="0"/>
          </a:p>
          <a:p>
            <a:pPr algn="just"/>
            <a:endParaRPr lang="en-GB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CSCs irradiated at CERN GIF++ (2016-17) and PNPI (2016) with </a:t>
            </a:r>
            <a:r>
              <a:rPr lang="en-GB" sz="1600" dirty="0" smtClean="0">
                <a:solidFill>
                  <a:srgbClr val="FF0000"/>
                </a:solidFill>
              </a:rPr>
              <a:t>10% CF</a:t>
            </a:r>
            <a:r>
              <a:rPr lang="en-GB" sz="1600" baseline="-25000" dirty="0" smtClean="0">
                <a:solidFill>
                  <a:srgbClr val="FF0000"/>
                </a:solidFill>
              </a:rPr>
              <a:t>4 </a:t>
            </a:r>
            <a:r>
              <a:rPr lang="en-GB" sz="1600" dirty="0" smtClean="0"/>
              <a:t>and </a:t>
            </a:r>
            <a:r>
              <a:rPr lang="en-GB" sz="1600" dirty="0"/>
              <a:t>Ar-CO</a:t>
            </a:r>
            <a:r>
              <a:rPr lang="en-GB" sz="1600" baseline="-25000" dirty="0"/>
              <a:t>2</a:t>
            </a:r>
            <a:r>
              <a:rPr lang="en-GB" sz="1600" dirty="0"/>
              <a:t> </a:t>
            </a:r>
            <a:r>
              <a:rPr lang="en-GB" sz="1600" dirty="0" smtClean="0"/>
              <a:t>(40+50)% have shown no signs of aging up to &gt;3x  the </a:t>
            </a:r>
            <a:r>
              <a:rPr lang="en-GB" sz="1600" dirty="0"/>
              <a:t>charge </a:t>
            </a:r>
            <a:r>
              <a:rPr lang="en-GB" sz="1600" dirty="0" smtClean="0"/>
              <a:t>of 3000fb</a:t>
            </a:r>
            <a:r>
              <a:rPr lang="en-GB" sz="1600" baseline="30000" dirty="0" smtClean="0"/>
              <a:t>-1</a:t>
            </a:r>
            <a:r>
              <a:rPr lang="en-GB" sz="1600" dirty="0" smtClean="0"/>
              <a:t> integrated </a:t>
            </a:r>
            <a:r>
              <a:rPr lang="en-GB" sz="1600" dirty="0" err="1" smtClean="0"/>
              <a:t>lumi</a:t>
            </a:r>
            <a:r>
              <a:rPr lang="en-GB" sz="1600" dirty="0" smtClean="0"/>
              <a:t> at HL-LHC</a:t>
            </a:r>
          </a:p>
          <a:p>
            <a:pPr algn="just"/>
            <a:endParaRPr lang="en-GB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CSC </a:t>
            </a:r>
            <a:r>
              <a:rPr lang="en-GB" sz="1600" dirty="0"/>
              <a:t>irradiated at CERN </a:t>
            </a:r>
            <a:r>
              <a:rPr lang="en-GB" sz="1600" dirty="0" smtClean="0"/>
              <a:t>GIF++ &amp; B904 (2017-18) with </a:t>
            </a:r>
            <a:r>
              <a:rPr lang="en-GB" sz="1600" dirty="0">
                <a:solidFill>
                  <a:srgbClr val="FF0000"/>
                </a:solidFill>
              </a:rPr>
              <a:t>2% CF</a:t>
            </a:r>
            <a:r>
              <a:rPr lang="en-GB" sz="1600" baseline="-25000" dirty="0">
                <a:solidFill>
                  <a:srgbClr val="FF0000"/>
                </a:solidFill>
              </a:rPr>
              <a:t>4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/>
              <a:t>and at PNPI (2017) with </a:t>
            </a:r>
            <a:r>
              <a:rPr lang="en-GB" sz="1600" dirty="0" smtClean="0">
                <a:solidFill>
                  <a:srgbClr val="FF0000"/>
                </a:solidFill>
              </a:rPr>
              <a:t>1.6% </a:t>
            </a:r>
            <a:r>
              <a:rPr lang="en-GB" sz="1600" dirty="0">
                <a:solidFill>
                  <a:srgbClr val="FF0000"/>
                </a:solidFill>
              </a:rPr>
              <a:t>CF</a:t>
            </a:r>
            <a:r>
              <a:rPr lang="en-GB" sz="1600" baseline="-25000" dirty="0">
                <a:solidFill>
                  <a:srgbClr val="FF0000"/>
                </a:solidFill>
              </a:rPr>
              <a:t>4 </a:t>
            </a:r>
            <a:r>
              <a:rPr lang="en-GB" sz="1600" dirty="0" smtClean="0"/>
              <a:t>and </a:t>
            </a:r>
            <a:r>
              <a:rPr lang="en-GB" sz="1600" dirty="0"/>
              <a:t>Ar-CO</a:t>
            </a:r>
            <a:r>
              <a:rPr lang="en-GB" sz="1600" baseline="-25000" dirty="0"/>
              <a:t>2</a:t>
            </a:r>
            <a:r>
              <a:rPr lang="en-GB" sz="1600" dirty="0"/>
              <a:t> </a:t>
            </a:r>
            <a:r>
              <a:rPr lang="en-GB" sz="1600" dirty="0" smtClean="0"/>
              <a:t>(40+58)% </a:t>
            </a:r>
            <a:r>
              <a:rPr lang="en-GB" sz="1600" dirty="0"/>
              <a:t>show stable gas gain after 3-4x </a:t>
            </a:r>
            <a:r>
              <a:rPr lang="en-GB" sz="1600" dirty="0" smtClean="0"/>
              <a:t>HL-LHC.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CSC prototypes irradiated at CERN B904 </a:t>
            </a:r>
            <a:r>
              <a:rPr lang="en-GB" sz="1600" dirty="0" smtClean="0"/>
              <a:t>(</a:t>
            </a:r>
            <a:r>
              <a:rPr lang="en-GB" sz="1600" dirty="0"/>
              <a:t>2018) </a:t>
            </a:r>
            <a:r>
              <a:rPr lang="en-GB" sz="1600" dirty="0" smtClean="0">
                <a:solidFill>
                  <a:srgbClr val="FF0000"/>
                </a:solidFill>
              </a:rPr>
              <a:t>w/o-CF</a:t>
            </a:r>
            <a:r>
              <a:rPr lang="en-GB" sz="1600" baseline="-25000" dirty="0" smtClean="0">
                <a:solidFill>
                  <a:srgbClr val="FF0000"/>
                </a:solidFill>
              </a:rPr>
              <a:t>4</a:t>
            </a:r>
            <a:r>
              <a:rPr lang="en-GB" sz="1600" dirty="0" smtClean="0"/>
              <a:t> and Ar-CO</a:t>
            </a:r>
            <a:r>
              <a:rPr lang="en-GB" sz="1600" baseline="-25000" dirty="0" smtClean="0"/>
              <a:t>2</a:t>
            </a:r>
            <a:r>
              <a:rPr lang="en-GB" sz="1600" dirty="0" smtClean="0"/>
              <a:t> (40+60)% </a:t>
            </a:r>
            <a:r>
              <a:rPr lang="en-GB" sz="1600" dirty="0"/>
              <a:t>show stable gas gain after </a:t>
            </a:r>
            <a:r>
              <a:rPr lang="en-GB" sz="1600" dirty="0" smtClean="0"/>
              <a:t>3x HL-LHC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411760" y="1124744"/>
            <a:ext cx="1944216" cy="2067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92268" y="2852936"/>
            <a:ext cx="2551732" cy="125859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82344" y="3501008"/>
            <a:ext cx="946040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GIF++ 2016-17</a:t>
            </a:r>
            <a:endParaRPr lang="it-IT" sz="1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6948264" y="4221088"/>
            <a:ext cx="2160240" cy="134676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237209" y="4863010"/>
            <a:ext cx="946040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GIF++ 2017-18</a:t>
            </a:r>
            <a:endParaRPr lang="it-IT" sz="1000" dirty="0"/>
          </a:p>
        </p:txBody>
      </p:sp>
      <p:sp>
        <p:nvSpPr>
          <p:cNvPr id="20" name="Right Arrow 19"/>
          <p:cNvSpPr/>
          <p:nvPr/>
        </p:nvSpPr>
        <p:spPr>
          <a:xfrm rot="20356662">
            <a:off x="5875075" y="3563759"/>
            <a:ext cx="795448" cy="1846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/>
          <p:cNvSpPr/>
          <p:nvPr/>
        </p:nvSpPr>
        <p:spPr>
          <a:xfrm rot="20356662">
            <a:off x="5875075" y="4859903"/>
            <a:ext cx="795448" cy="1846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21"/>
          <p:cNvGrpSpPr/>
          <p:nvPr/>
        </p:nvGrpSpPr>
        <p:grpSpPr>
          <a:xfrm>
            <a:off x="7073604" y="5661248"/>
            <a:ext cx="2034900" cy="1048938"/>
            <a:chOff x="7208007" y="5282413"/>
            <a:chExt cx="2523820" cy="1482528"/>
          </a:xfrm>
        </p:grpSpPr>
        <p:grpSp>
          <p:nvGrpSpPr>
            <p:cNvPr id="8" name="Group 22"/>
            <p:cNvGrpSpPr/>
            <p:nvPr/>
          </p:nvGrpSpPr>
          <p:grpSpPr>
            <a:xfrm>
              <a:off x="7208007" y="5282413"/>
              <a:ext cx="2427463" cy="1361427"/>
              <a:chOff x="7162852" y="5225968"/>
              <a:chExt cx="2345534" cy="144045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tretch>
                <a:fillRect/>
              </a:stretch>
            </p:blipFill>
            <p:spPr>
              <a:xfrm>
                <a:off x="7507517" y="5225968"/>
                <a:ext cx="2000869" cy="1235151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 rotWithShape="1">
              <a:blip r:embed="rId6" cstate="email">
                <a:extLst>
                  <a:ext uri="{28A0092B-C50C-407E-A947-70E740481C1C}">
                    <a14:useLocalDpi xmlns:a14="http://schemas.microsoft.com/office/drawing/2010/main" xmlns=""/>
                  </a:ext>
                </a:extLst>
              </a:blip>
              <a:srcRect/>
              <a:stretch/>
            </p:blipFill>
            <p:spPr>
              <a:xfrm>
                <a:off x="7162852" y="5225968"/>
                <a:ext cx="369949" cy="1440450"/>
              </a:xfrm>
              <a:prstGeom prst="rect">
                <a:avLst/>
              </a:prstGeom>
            </p:spPr>
          </p:pic>
        </p:grpSp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502496" y="6447237"/>
              <a:ext cx="2229331" cy="317704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7812361" y="5991091"/>
            <a:ext cx="1008112" cy="24622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B904 2018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xmlns="" val="368339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195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332" y="0"/>
            <a:ext cx="1731395" cy="644161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35280" y="0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32073" y="119063"/>
            <a:ext cx="9572625" cy="661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family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tree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196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10" name="Picture 3" descr="Schermata 2019-08-15 alle 15.26.2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3554"/>
          <a:stretch>
            <a:fillRect/>
          </a:stretch>
        </p:blipFill>
        <p:spPr>
          <a:xfrm>
            <a:off x="1331640" y="1380427"/>
            <a:ext cx="6948264" cy="4982984"/>
          </a:xfrm>
          <a:prstGeom prst="rect">
            <a:avLst/>
          </a:prstGeom>
        </p:spPr>
      </p:pic>
      <p:sp>
        <p:nvSpPr>
          <p:cNvPr id="12" name="TextBox 5"/>
          <p:cNvSpPr txBox="1"/>
          <p:nvPr/>
        </p:nvSpPr>
        <p:spPr>
          <a:xfrm>
            <a:off x="1907704" y="20608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1968</a:t>
            </a:r>
            <a:endParaRPr lang="en-US" dirty="0"/>
          </a:p>
        </p:txBody>
      </p:sp>
      <p:sp>
        <p:nvSpPr>
          <p:cNvPr id="13" name="TextBox 6"/>
          <p:cNvSpPr txBox="1"/>
          <p:nvPr/>
        </p:nvSpPr>
        <p:spPr>
          <a:xfrm>
            <a:off x="2915816" y="579597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1980</a:t>
            </a:r>
            <a:endParaRPr lang="en-US" dirty="0"/>
          </a:p>
        </p:txBody>
      </p:sp>
      <p:sp>
        <p:nvSpPr>
          <p:cNvPr id="14" name="TextBox 8"/>
          <p:cNvSpPr txBox="1"/>
          <p:nvPr/>
        </p:nvSpPr>
        <p:spPr>
          <a:xfrm>
            <a:off x="6876256" y="581364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1981</a:t>
            </a:r>
            <a:endParaRPr lang="en-US" dirty="0"/>
          </a:p>
        </p:txBody>
      </p:sp>
      <p:sp>
        <p:nvSpPr>
          <p:cNvPr id="15" name="TextBox 9"/>
          <p:cNvSpPr txBox="1"/>
          <p:nvPr/>
        </p:nvSpPr>
        <p:spPr>
          <a:xfrm>
            <a:off x="5004048" y="133147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1974</a:t>
            </a:r>
            <a:endParaRPr lang="en-US" dirty="0"/>
          </a:p>
        </p:txBody>
      </p:sp>
      <p:sp>
        <p:nvSpPr>
          <p:cNvPr id="16" name="TextBox 10"/>
          <p:cNvSpPr txBox="1"/>
          <p:nvPr/>
        </p:nvSpPr>
        <p:spPr>
          <a:xfrm>
            <a:off x="3995936" y="479715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1958</a:t>
            </a:r>
            <a:endParaRPr lang="en-US" dirty="0"/>
          </a:p>
        </p:txBody>
      </p:sp>
      <p:sp>
        <p:nvSpPr>
          <p:cNvPr id="17" name="TextBox 11"/>
          <p:cNvSpPr txBox="1"/>
          <p:nvPr/>
        </p:nvSpPr>
        <p:spPr>
          <a:xfrm>
            <a:off x="7164288" y="465313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1995</a:t>
            </a:r>
            <a:endParaRPr lang="en-US" dirty="0"/>
          </a:p>
        </p:txBody>
      </p:sp>
      <p:sp>
        <p:nvSpPr>
          <p:cNvPr id="18" name="TextBox 7"/>
          <p:cNvSpPr txBox="1"/>
          <p:nvPr/>
        </p:nvSpPr>
        <p:spPr>
          <a:xfrm>
            <a:off x="7524328" y="278092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1997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TPCs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cons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197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55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2176" y="1196752"/>
            <a:ext cx="9130680" cy="5185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TPCs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technical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solutions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198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654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942" y="1275184"/>
            <a:ext cx="8999562" cy="553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88640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Why Electrodes are “cured” with linseed oil 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199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51520" y="3212976"/>
            <a:ext cx="503214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2C7C9F"/>
                </a:solidFill>
                <a:cs typeface="Times New Roman"/>
              </a:rPr>
              <a:t>Linseed oil makes the surface smoother</a:t>
            </a:r>
          </a:p>
        </p:txBody>
      </p:sp>
      <p:pic>
        <p:nvPicPr>
          <p:cNvPr id="6" name="Picture 5" descr="Schermata 2018-03-23 alle 16.32.4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0895"/>
          <a:stretch/>
        </p:blipFill>
        <p:spPr>
          <a:xfrm>
            <a:off x="251520" y="4077072"/>
            <a:ext cx="8339595" cy="269452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51520" y="3645024"/>
            <a:ext cx="8640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2C7C9F"/>
                </a:solidFill>
                <a:cs typeface="Times New Roman"/>
              </a:rPr>
              <a:t>The smoother the surface, the lower the intrinsic noise of the detector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1124744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FF0000"/>
                </a:solidFill>
                <a:cs typeface="Times New Roman"/>
              </a:rPr>
              <a:t>Linseed oil (</a:t>
            </a:r>
            <a:r>
              <a:rPr lang="en-US" b="1" dirty="0" smtClean="0">
                <a:solidFill>
                  <a:srgbClr val="000090"/>
                </a:solidFill>
                <a:cs typeface="Times New Roman"/>
              </a:rPr>
              <a:t>If </a:t>
            </a:r>
            <a:r>
              <a:rPr lang="en-US" b="1" dirty="0">
                <a:solidFill>
                  <a:srgbClr val="000090"/>
                </a:solidFill>
                <a:cs typeface="Times New Roman"/>
              </a:rPr>
              <a:t>you look on Wikipedia.</a:t>
            </a:r>
            <a:r>
              <a:rPr lang="en-US" b="1" dirty="0" smtClean="0">
                <a:solidFill>
                  <a:srgbClr val="000090"/>
                </a:solidFill>
                <a:cs typeface="Times New Roman"/>
              </a:rPr>
              <a:t>.)</a:t>
            </a:r>
            <a:endParaRPr lang="en-US" b="1" dirty="0">
              <a:solidFill>
                <a:srgbClr val="000090"/>
              </a:solidFill>
              <a:cs typeface="Times New Roman"/>
            </a:endParaRPr>
          </a:p>
          <a:p>
            <a:pPr algn="just"/>
            <a:r>
              <a:rPr lang="en-US" dirty="0" smtClean="0">
                <a:solidFill>
                  <a:srgbClr val="000090"/>
                </a:solidFill>
                <a:cs typeface="Times New Roman"/>
              </a:rPr>
              <a:t>The </a:t>
            </a:r>
            <a:r>
              <a:rPr lang="en-US" dirty="0">
                <a:solidFill>
                  <a:srgbClr val="000090"/>
                </a:solidFill>
                <a:cs typeface="Times New Roman"/>
              </a:rPr>
              <a:t>Linseed oil is used as a painting medium. It was a significant advantage in the technology of oil painting! </a:t>
            </a:r>
            <a:endParaRPr lang="is-IS" dirty="0">
              <a:solidFill>
                <a:srgbClr val="000090"/>
              </a:solidFill>
              <a:cs typeface="Times New Roman"/>
            </a:endParaRPr>
          </a:p>
          <a:p>
            <a:pPr algn="just"/>
            <a:endParaRPr lang="en-US" b="1" dirty="0" smtClean="0">
              <a:solidFill>
                <a:srgbClr val="FF0000"/>
              </a:solidFill>
              <a:cs typeface="Times New Roman"/>
            </a:endParaRPr>
          </a:p>
          <a:p>
            <a:pPr algn="just"/>
            <a:r>
              <a:rPr lang="en-US" dirty="0" smtClean="0">
                <a:cs typeface="Times New Roman"/>
              </a:rPr>
              <a:t>Mixture of triglycerides, formed by one molecule of glycerol and three molecules of linear fatty acids. The oil is cured forming a hard stable film because of oxidation followed by polymerization. </a:t>
            </a:r>
            <a:r>
              <a:rPr lang="en-US" dirty="0" smtClean="0">
                <a:solidFill>
                  <a:srgbClr val="000090"/>
                </a:solidFill>
                <a:cs typeface="Times New Roman"/>
              </a:rPr>
              <a:t>  </a:t>
            </a:r>
            <a:endParaRPr lang="en-US" dirty="0">
              <a:solidFill>
                <a:srgbClr val="000090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164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01" y="44624"/>
            <a:ext cx="2118485" cy="788177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7776" y="44624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68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11560" y="337150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83962"/>
                </a:solidFill>
              </a:rPr>
              <a:t>Many times the replacement of gaseous detectors by solid state detectors, and their progressive elimination was predicted</a:t>
            </a:r>
          </a:p>
        </p:txBody>
      </p:sp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467544" y="1715324"/>
            <a:ext cx="8229600" cy="1143000"/>
          </a:xfrm>
        </p:spPr>
        <p:txBody>
          <a:bodyPr/>
          <a:lstStyle/>
          <a:p>
            <a:r>
              <a:rPr lang="it-IT" dirty="0" err="1" smtClean="0">
                <a:solidFill>
                  <a:srgbClr val="FF0000"/>
                </a:solidFill>
              </a:rPr>
              <a:t>Why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studying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gaseous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detectors</a:t>
            </a:r>
            <a:r>
              <a:rPr lang="it-IT" dirty="0" smtClean="0">
                <a:solidFill>
                  <a:srgbClr val="FF0000"/>
                </a:solidFill>
              </a:rPr>
              <a:t>?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05273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20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graphicFrame>
        <p:nvGraphicFramePr>
          <p:cNvPr id="30" name="Tabella 29">
            <a:extLst>
              <a:ext uri="{FF2B5EF4-FFF2-40B4-BE49-F238E27FC236}">
                <a16:creationId xmlns:mc="http://schemas.openxmlformats.org/markup-compatibility/2006" xmlns:a14="http://schemas.microsoft.com/office/drawing/2010/main" xmlns="" xmlns:a16="http://schemas.microsoft.com/office/drawing/2014/main" id="{E52005FC-E036-47C3-8DCC-4BF7AD45AF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a14="http://schemas.microsoft.com/office/drawing/2010/main" xmlns="" xmlns:p14="http://schemas.microsoft.com/office/powerpoint/2010/main" val="3250875276"/>
              </p:ext>
            </p:extLst>
          </p:nvPr>
        </p:nvGraphicFramePr>
        <p:xfrm>
          <a:off x="572115" y="3152365"/>
          <a:ext cx="7943235" cy="3017682"/>
        </p:xfrm>
        <a:graphic>
          <a:graphicData uri="http://schemas.openxmlformats.org/drawingml/2006/table">
            <a:tbl>
              <a:tblPr firstRow="1" bandRow="1"/>
              <a:tblGrid>
                <a:gridCol w="1178643">
                  <a:extLst>
                    <a:ext uri="{9D8B030D-6E8A-4147-A177-3AD203B41FA5}">
                      <a16:colId xmlns:mc="http://schemas.openxmlformats.org/markup-compatibility/2006" xmlns:a14="http://schemas.microsoft.com/office/drawing/2010/main" xmlns="" xmlns:a16="http://schemas.microsoft.com/office/drawing/2014/main" val="2241029105"/>
                    </a:ext>
                  </a:extLst>
                </a:gridCol>
                <a:gridCol w="1691148">
                  <a:extLst>
                    <a:ext uri="{9D8B030D-6E8A-4147-A177-3AD203B41FA5}">
                      <a16:colId xmlns:mc="http://schemas.openxmlformats.org/markup-compatibility/2006" xmlns:a14="http://schemas.microsoft.com/office/drawing/2010/main" xmlns="" xmlns:a16="http://schemas.microsoft.com/office/drawing/2014/main" val="78641745"/>
                    </a:ext>
                  </a:extLst>
                </a:gridCol>
                <a:gridCol w="1602658">
                  <a:extLst>
                    <a:ext uri="{9D8B030D-6E8A-4147-A177-3AD203B41FA5}">
                      <a16:colId xmlns:mc="http://schemas.openxmlformats.org/markup-compatibility/2006" xmlns:a14="http://schemas.microsoft.com/office/drawing/2010/main" xmlns="" xmlns:a16="http://schemas.microsoft.com/office/drawing/2014/main" val="9782277"/>
                    </a:ext>
                  </a:extLst>
                </a:gridCol>
                <a:gridCol w="1455175">
                  <a:extLst>
                    <a:ext uri="{9D8B030D-6E8A-4147-A177-3AD203B41FA5}">
                      <a16:colId xmlns:mc="http://schemas.openxmlformats.org/markup-compatibility/2006" xmlns:a14="http://schemas.microsoft.com/office/drawing/2010/main" xmlns="" xmlns:a16="http://schemas.microsoft.com/office/drawing/2014/main" val="222502983"/>
                    </a:ext>
                  </a:extLst>
                </a:gridCol>
                <a:gridCol w="2015611">
                  <a:extLst>
                    <a:ext uri="{9D8B030D-6E8A-4147-A177-3AD203B41FA5}">
                      <a16:colId xmlns:mc="http://schemas.openxmlformats.org/markup-compatibility/2006" xmlns:a14="http://schemas.microsoft.com/office/drawing/2010/main" xmlns="" xmlns:a16="http://schemas.microsoft.com/office/drawing/2014/main" val="3571007266"/>
                    </a:ext>
                  </a:extLst>
                </a:gridCol>
              </a:tblGrid>
              <a:tr h="502947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/>
                      <a:r>
                        <a:rPr lang="en-US" sz="1800" dirty="0"/>
                        <a:t>Gas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CC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69784" t="-83133" r="-301439" b="-500000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79468" t="-83133" r="-218631" b="-500000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307531" t="-83133" r="-140586" b="-500000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294260" t="-83133" r="-1511" b="-500000"/>
                      </a:stretch>
                    </a:blip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="" xmlns:a16="http://schemas.microsoft.com/office/drawing/2014/main" val="3281878230"/>
                  </a:ext>
                </a:extLst>
              </a:tr>
              <a:tr h="502947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518" t="-185366" r="-578238" b="-406098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69784" t="-185366" r="-301439" b="-406098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79468" t="-185366" r="-218631" b="-406098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307531" t="-185366" r="-140586" b="-406098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294260" t="-185366" r="-1511" b="-406098"/>
                      </a:stretch>
                    </a:blip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="" xmlns:a16="http://schemas.microsoft.com/office/drawing/2014/main" val="689167575"/>
                  </a:ext>
                </a:extLst>
              </a:tr>
              <a:tr h="502947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518" t="-281928" r="-578238" b="-301205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69784" t="-281928" r="-301439" b="-301205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79468" t="-281928" r="-218631" b="-301205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307531" t="-281928" r="-140586" b="-301205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294260" t="-281928" r="-1511" b="-301205"/>
                      </a:stretch>
                    </a:blip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="" xmlns:a16="http://schemas.microsoft.com/office/drawing/2014/main" val="3025072607"/>
                  </a:ext>
                </a:extLst>
              </a:tr>
              <a:tr h="502947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518" t="-381928" r="-578238" b="-201205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69784" t="-381928" r="-301439" b="-201205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79468" t="-381928" r="-218631" b="-201205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307531" t="-381928" r="-140586" b="-201205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294260" t="-381928" r="-1511" b="-201205"/>
                      </a:stretch>
                    </a:blip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="" xmlns:a16="http://schemas.microsoft.com/office/drawing/2014/main" val="2659130173"/>
                  </a:ext>
                </a:extLst>
              </a:tr>
              <a:tr h="502947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518" t="-487805" r="-578238" b="-10365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69784" t="-487805" r="-301439" b="-10365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79468" t="-487805" r="-218631" b="-10365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307531" t="-487805" r="-140586" b="-10365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294260" t="-487805" r="-1511" b="-103659"/>
                      </a:stretch>
                    </a:blip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="" xmlns:a16="http://schemas.microsoft.com/office/drawing/2014/main" val="4019112506"/>
                  </a:ext>
                </a:extLst>
              </a:tr>
              <a:tr h="502947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518" t="-580723" r="-578238" b="-2410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69784" t="-580723" r="-301439" b="-2410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79468" t="-580723" r="-218631" b="-2410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307531" t="-580723" r="-140586" b="-2410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294260" t="-580723" r="-1511" b="-2410"/>
                      </a:stretch>
                    </a:blipFill>
                  </a:tcPr>
                </a:tc>
                <a:extLst>
                  <a:ext uri="{0D108BD9-81ED-4DB2-BD59-A6C34878D82A}">
                    <a16:rowId xmlns:mc="http://schemas.openxmlformats.org/markup-compatibility/2006" xmlns:a14="http://schemas.microsoft.com/office/drawing/2010/main" xmlns="" xmlns:a16="http://schemas.microsoft.com/office/drawing/2014/main" val="3085039869"/>
                  </a:ext>
                </a:extLst>
              </a:tr>
            </a:tbl>
          </a:graphicData>
        </a:graphic>
      </p:graphicFrame>
      <p:sp>
        <p:nvSpPr>
          <p:cNvPr id="31" name="CasellaDiTesto 30"/>
          <p:cNvSpPr txBox="1"/>
          <p:nvPr/>
        </p:nvSpPr>
        <p:spPr>
          <a:xfrm>
            <a:off x="179512" y="1196752"/>
            <a:ext cx="864096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</a:rPr>
              <a:t>- This table shows the mean free path, the average velocity, the diffusion coefficients and the </a:t>
            </a:r>
            <a:r>
              <a:rPr lang="en-US" sz="2200" dirty="0" err="1" smtClean="0">
                <a:solidFill>
                  <a:prstClr val="black"/>
                </a:solidFill>
              </a:rPr>
              <a:t>mobilities</a:t>
            </a:r>
            <a:r>
              <a:rPr lang="en-US" sz="2200" dirty="0" smtClean="0">
                <a:solidFill>
                  <a:prstClr val="black"/>
                </a:solidFill>
              </a:rPr>
              <a:t> (see later on) of ions </a:t>
            </a:r>
            <a:r>
              <a:rPr lang="en-US" sz="2200" dirty="0" smtClean="0">
                <a:solidFill>
                  <a:srgbClr val="002060"/>
                </a:solidFill>
              </a:rPr>
              <a:t>in their own gases </a:t>
            </a:r>
            <a:r>
              <a:rPr lang="en-US" sz="2200" dirty="0" smtClean="0">
                <a:solidFill>
                  <a:prstClr val="black"/>
                </a:solidFill>
              </a:rPr>
              <a:t>at NTP</a:t>
            </a:r>
          </a:p>
          <a:p>
            <a:r>
              <a:rPr lang="en-US" sz="2200" dirty="0" smtClean="0">
                <a:solidFill>
                  <a:prstClr val="black"/>
                </a:solidFill>
              </a:rPr>
              <a:t>- Electrons </a:t>
            </a:r>
            <a:r>
              <a:rPr lang="en-US" sz="2200" dirty="0" smtClean="0">
                <a:solidFill>
                  <a:srgbClr val="002060"/>
                </a:solidFill>
              </a:rPr>
              <a:t>move faster than ions </a:t>
            </a:r>
            <a:r>
              <a:rPr lang="en-US" sz="2200" dirty="0" smtClean="0">
                <a:solidFill>
                  <a:prstClr val="black"/>
                </a:solidFill>
              </a:rPr>
              <a:t>(because of their much lower mass) with average thermal velocities of the order of 10</a:t>
            </a:r>
            <a:r>
              <a:rPr lang="en-US" sz="2200" baseline="30000" dirty="0" smtClean="0">
                <a:solidFill>
                  <a:prstClr val="black"/>
                </a:solidFill>
              </a:rPr>
              <a:t>7</a:t>
            </a:r>
            <a:r>
              <a:rPr lang="en-US" sz="2200" dirty="0" smtClean="0">
                <a:solidFill>
                  <a:prstClr val="black"/>
                </a:solidFill>
              </a:rPr>
              <a:t> cm/s.</a:t>
            </a:r>
            <a:endParaRPr lang="it-IT" sz="2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51BE9-9F9C-4373-B472-2D1C86C652F3}" type="slidenum">
              <a:rPr lang="en-US"/>
              <a:pPr/>
              <a:t>200</a:t>
            </a:fld>
            <a:endParaRPr lang="en-US"/>
          </a:p>
        </p:txBody>
      </p:sp>
      <p:pic>
        <p:nvPicPr>
          <p:cNvPr id="88082" name="Picture 18"/>
          <p:cNvPicPr>
            <a:picLocks noChangeAspect="1" noChangeArrowheads="1"/>
          </p:cNvPicPr>
          <p:nvPr/>
        </p:nvPicPr>
        <p:blipFill>
          <a:blip r:embed="rId2" cstate="print"/>
          <a:srcRect l="20743" t="34013" r="14105" b="53952"/>
          <a:stretch>
            <a:fillRect/>
          </a:stretch>
        </p:blipFill>
        <p:spPr bwMode="auto">
          <a:xfrm>
            <a:off x="0" y="4724400"/>
            <a:ext cx="7180263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8077" name="Picture 13" descr="Roughness"/>
          <p:cNvPicPr>
            <a:picLocks noChangeAspect="1" noChangeArrowheads="1"/>
          </p:cNvPicPr>
          <p:nvPr/>
        </p:nvPicPr>
        <p:blipFill>
          <a:blip r:embed="rId3" cstate="print"/>
          <a:srcRect l="3137" t="18182" r="10980" b="21819"/>
          <a:stretch>
            <a:fillRect/>
          </a:stretch>
        </p:blipFill>
        <p:spPr bwMode="auto">
          <a:xfrm>
            <a:off x="5017392" y="1283568"/>
            <a:ext cx="3875088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8" name="Line 14"/>
          <p:cNvSpPr>
            <a:spLocks noChangeShapeType="1"/>
          </p:cNvSpPr>
          <p:nvPr/>
        </p:nvSpPr>
        <p:spPr bwMode="auto">
          <a:xfrm flipV="1">
            <a:off x="4331592" y="4026768"/>
            <a:ext cx="12954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79" name="Line 15"/>
          <p:cNvSpPr>
            <a:spLocks noChangeShapeType="1"/>
          </p:cNvSpPr>
          <p:nvPr/>
        </p:nvSpPr>
        <p:spPr bwMode="auto">
          <a:xfrm flipV="1">
            <a:off x="4331592" y="1893168"/>
            <a:ext cx="1600200" cy="2286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0" name="Line 16"/>
          <p:cNvSpPr>
            <a:spLocks noChangeShapeType="1"/>
          </p:cNvSpPr>
          <p:nvPr/>
        </p:nvSpPr>
        <p:spPr bwMode="auto">
          <a:xfrm>
            <a:off x="4331592" y="4331568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88081" name="Line 17"/>
          <p:cNvSpPr>
            <a:spLocks noChangeShapeType="1"/>
          </p:cNvSpPr>
          <p:nvPr/>
        </p:nvSpPr>
        <p:spPr bwMode="auto">
          <a:xfrm flipH="1">
            <a:off x="1371600" y="4419600"/>
            <a:ext cx="2895600" cy="914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251520" y="2564904"/>
            <a:ext cx="45961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Direct</a:t>
            </a:r>
            <a:r>
              <a:rPr lang="it-IT" dirty="0" smtClean="0"/>
              <a:t> </a:t>
            </a:r>
            <a:r>
              <a:rPr lang="it-IT" dirty="0" err="1" smtClean="0"/>
              <a:t>measurements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surface</a:t>
            </a:r>
            <a:r>
              <a:rPr lang="it-IT" dirty="0" smtClean="0"/>
              <a:t> </a:t>
            </a:r>
            <a:r>
              <a:rPr lang="it-IT" dirty="0" err="1" smtClean="0"/>
              <a:t>roughness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err="1" smtClean="0"/>
              <a:t>mono-dimensional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 </a:t>
            </a:r>
            <a:r>
              <a:rPr lang="it-IT" dirty="0" err="1" smtClean="0"/>
              <a:t>bi-dimensional</a:t>
            </a:r>
            <a:endParaRPr lang="it-IT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Comparison among not-oiled, oiled and smoother surfaces RPC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RPC: the linseed Oil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201</a:t>
            </a:fld>
            <a:endParaRPr lang="en-US"/>
          </a:p>
        </p:txBody>
      </p:sp>
      <p:pic>
        <p:nvPicPr>
          <p:cNvPr id="4" name="Picture 3" descr="Schermata 2018-03-23 alle 16.35.0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340768"/>
            <a:ext cx="8170349" cy="5373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214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81D01-0E9C-4AF6-B874-CCFBFBB8CE80}" type="slidenum">
              <a:rPr lang="en-US"/>
              <a:pPr/>
              <a:t>202</a:t>
            </a:fld>
            <a:endParaRPr lang="en-US"/>
          </a:p>
        </p:txBody>
      </p:sp>
      <p:pic>
        <p:nvPicPr>
          <p:cNvPr id="162830" name="Picture 2062" descr="MINI"/>
          <p:cNvPicPr>
            <a:picLocks noChangeAspect="1" noChangeArrowheads="1"/>
          </p:cNvPicPr>
          <p:nvPr/>
        </p:nvPicPr>
        <p:blipFill>
          <a:blip r:embed="rId2" cstate="print"/>
          <a:srcRect t="68196" r="32933"/>
          <a:stretch>
            <a:fillRect/>
          </a:stretch>
        </p:blipFill>
        <p:spPr bwMode="auto">
          <a:xfrm>
            <a:off x="4132263" y="4648200"/>
            <a:ext cx="5011737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2836" name="Text Box 2068"/>
          <p:cNvSpPr txBox="1">
            <a:spLocks noChangeArrowheads="1"/>
          </p:cNvSpPr>
          <p:nvPr/>
        </p:nvSpPr>
        <p:spPr bwMode="auto">
          <a:xfrm>
            <a:off x="251520" y="1412776"/>
            <a:ext cx="826861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MINI: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telescope for atmospheric (and backscattered)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 i="1" dirty="0" smtClean="0">
                <a:solidFill>
                  <a:schemeClr val="accent2"/>
                </a:solidFill>
              </a:rPr>
              <a:t>: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64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single gap RPC</a:t>
            </a:r>
            <a:endParaRPr lang="en-GB" dirty="0"/>
          </a:p>
        </p:txBody>
      </p:sp>
      <p:sp>
        <p:nvSpPr>
          <p:cNvPr id="162850" name="Text Box 2082"/>
          <p:cNvSpPr txBox="1">
            <a:spLocks noChangeArrowheads="1"/>
          </p:cNvSpPr>
          <p:nvPr/>
        </p:nvSpPr>
        <p:spPr bwMode="auto">
          <a:xfrm>
            <a:off x="381000" y="4874696"/>
            <a:ext cx="38258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Operating from since </a:t>
            </a:r>
            <a:r>
              <a:rPr lang="en-GB" dirty="0">
                <a:solidFill>
                  <a:schemeClr val="accent2"/>
                </a:solidFill>
              </a:rPr>
              <a:t>1990 </a:t>
            </a:r>
            <a:r>
              <a:rPr lang="en-GB" dirty="0" smtClean="0">
                <a:solidFill>
                  <a:schemeClr val="accent2"/>
                </a:solidFill>
              </a:rPr>
              <a:t>to </a:t>
            </a:r>
            <a:r>
              <a:rPr lang="en-GB" dirty="0">
                <a:solidFill>
                  <a:schemeClr val="accent2"/>
                </a:solidFill>
              </a:rPr>
              <a:t>1996</a:t>
            </a:r>
          </a:p>
        </p:txBody>
      </p:sp>
      <p:grpSp>
        <p:nvGrpSpPr>
          <p:cNvPr id="2" name="Group 2086"/>
          <p:cNvGrpSpPr>
            <a:grpSpLocks/>
          </p:cNvGrpSpPr>
          <p:nvPr/>
        </p:nvGrpSpPr>
        <p:grpSpPr bwMode="auto">
          <a:xfrm>
            <a:off x="609600" y="1752600"/>
            <a:ext cx="7723188" cy="2895600"/>
            <a:chOff x="144" y="1104"/>
            <a:chExt cx="4865" cy="1824"/>
          </a:xfrm>
        </p:grpSpPr>
        <p:pic>
          <p:nvPicPr>
            <p:cNvPr id="162829" name="Picture 2061" descr="MINI"/>
            <p:cNvPicPr>
              <a:picLocks noChangeAspect="1" noChangeArrowheads="1"/>
            </p:cNvPicPr>
            <p:nvPr/>
          </p:nvPicPr>
          <p:blipFill>
            <a:blip r:embed="rId2" cstate="print"/>
            <a:srcRect l="14819" b="39345"/>
            <a:stretch>
              <a:fillRect/>
            </a:stretch>
          </p:blipFill>
          <p:spPr bwMode="auto">
            <a:xfrm>
              <a:off x="1248" y="1152"/>
              <a:ext cx="3744" cy="16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2837" name="Line 2069"/>
            <p:cNvSpPr>
              <a:spLocks noChangeShapeType="1"/>
            </p:cNvSpPr>
            <p:nvPr/>
          </p:nvSpPr>
          <p:spPr bwMode="auto">
            <a:xfrm>
              <a:off x="336" y="1632"/>
              <a:ext cx="4560" cy="672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38" name="Text Box 2070"/>
            <p:cNvSpPr txBox="1">
              <a:spLocks noChangeArrowheads="1"/>
            </p:cNvSpPr>
            <p:nvPr/>
          </p:nvSpPr>
          <p:spPr bwMode="auto">
            <a:xfrm>
              <a:off x="480" y="1488"/>
              <a:ext cx="74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>
                  <a:solidFill>
                    <a:schemeClr val="accent1"/>
                  </a:solidFill>
                </a:rPr>
                <a:t>Downward </a:t>
              </a:r>
              <a:r>
                <a:rPr lang="en-GB">
                  <a:solidFill>
                    <a:schemeClr val="accent1"/>
                  </a:solidFill>
                  <a:sym typeface="Symbol" pitchFamily="18" charset="2"/>
                </a:rPr>
                <a:t></a:t>
              </a:r>
              <a:endParaRPr lang="en-GB">
                <a:solidFill>
                  <a:schemeClr val="accent1"/>
                </a:solidFill>
              </a:endParaRPr>
            </a:p>
          </p:txBody>
        </p:sp>
        <p:sp>
          <p:nvSpPr>
            <p:cNvPr id="162839" name="Line 2071"/>
            <p:cNvSpPr>
              <a:spLocks noChangeShapeType="1"/>
            </p:cNvSpPr>
            <p:nvPr/>
          </p:nvSpPr>
          <p:spPr bwMode="auto">
            <a:xfrm>
              <a:off x="384" y="2448"/>
              <a:ext cx="460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62841" name="Text Box 2073"/>
            <p:cNvSpPr txBox="1">
              <a:spLocks noChangeArrowheads="1"/>
            </p:cNvSpPr>
            <p:nvPr/>
          </p:nvSpPr>
          <p:spPr bwMode="auto">
            <a:xfrm>
              <a:off x="4608" y="2496"/>
              <a:ext cx="4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/>
                <a:t>Suolo</a:t>
              </a:r>
            </a:p>
          </p:txBody>
        </p:sp>
        <p:sp>
          <p:nvSpPr>
            <p:cNvPr id="162842" name="Line 2074"/>
            <p:cNvSpPr>
              <a:spLocks noChangeShapeType="1"/>
            </p:cNvSpPr>
            <p:nvPr/>
          </p:nvSpPr>
          <p:spPr bwMode="auto">
            <a:xfrm>
              <a:off x="144" y="1104"/>
              <a:ext cx="432" cy="134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3" name="Oval 2075"/>
            <p:cNvSpPr>
              <a:spLocks noChangeArrowheads="1"/>
            </p:cNvSpPr>
            <p:nvPr/>
          </p:nvSpPr>
          <p:spPr bwMode="auto">
            <a:xfrm>
              <a:off x="528" y="2448"/>
              <a:ext cx="96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5" name="Line 2077"/>
            <p:cNvSpPr>
              <a:spLocks noChangeShapeType="1"/>
            </p:cNvSpPr>
            <p:nvPr/>
          </p:nvSpPr>
          <p:spPr bwMode="auto">
            <a:xfrm flipV="1">
              <a:off x="624" y="1920"/>
              <a:ext cx="4320" cy="576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6" name="Text Box 2078"/>
            <p:cNvSpPr txBox="1">
              <a:spLocks noChangeArrowheads="1"/>
            </p:cNvSpPr>
            <p:nvPr/>
          </p:nvSpPr>
          <p:spPr bwMode="auto">
            <a:xfrm>
              <a:off x="192" y="2112"/>
              <a:ext cx="101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  <a:flatTx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Backscattered </a:t>
              </a:r>
              <a:r>
                <a:rPr lang="en-GB">
                  <a:solidFill>
                    <a:schemeClr val="accent2"/>
                  </a:solidFill>
                  <a:sym typeface="Symbol" pitchFamily="18" charset="2"/>
                </a:rPr>
                <a:t></a:t>
              </a:r>
              <a:r>
                <a:rPr lang="en-GB">
                  <a:solidFill>
                    <a:schemeClr val="accent2"/>
                  </a:solidFill>
                </a:rPr>
                <a:t> </a:t>
              </a:r>
            </a:p>
          </p:txBody>
        </p:sp>
        <p:sp>
          <p:nvSpPr>
            <p:cNvPr id="162847" name="Line 2079"/>
            <p:cNvSpPr>
              <a:spLocks noChangeShapeType="1"/>
            </p:cNvSpPr>
            <p:nvPr/>
          </p:nvSpPr>
          <p:spPr bwMode="auto">
            <a:xfrm flipV="1">
              <a:off x="288" y="2688"/>
              <a:ext cx="576" cy="24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8" name="Oval 2080"/>
            <p:cNvSpPr>
              <a:spLocks noChangeArrowheads="1"/>
            </p:cNvSpPr>
            <p:nvPr/>
          </p:nvSpPr>
          <p:spPr bwMode="auto">
            <a:xfrm>
              <a:off x="816" y="2640"/>
              <a:ext cx="96" cy="9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49" name="Line 2081"/>
            <p:cNvSpPr>
              <a:spLocks noChangeShapeType="1"/>
            </p:cNvSpPr>
            <p:nvPr/>
          </p:nvSpPr>
          <p:spPr bwMode="auto">
            <a:xfrm flipV="1">
              <a:off x="912" y="1728"/>
              <a:ext cx="3984" cy="96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62851" name="Text Box 2083"/>
            <p:cNvSpPr txBox="1">
              <a:spLocks noChangeArrowheads="1"/>
            </p:cNvSpPr>
            <p:nvPr/>
          </p:nvSpPr>
          <p:spPr bwMode="auto">
            <a:xfrm>
              <a:off x="528" y="2688"/>
              <a:ext cx="129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  <a:flatTx/>
            </a:bodyPr>
            <a:lstStyle/>
            <a:p>
              <a:pPr algn="ctr"/>
              <a:r>
                <a:rPr lang="en-GB">
                  <a:solidFill>
                    <a:srgbClr val="FF0000"/>
                  </a:solidFill>
                  <a:sym typeface="Symbol" pitchFamily="18" charset="2"/>
                </a:rPr>
                <a:t></a:t>
              </a:r>
              <a:r>
                <a:rPr lang="en-GB" baseline="-25000">
                  <a:solidFill>
                    <a:srgbClr val="FF0000"/>
                  </a:solidFill>
                  <a:sym typeface="Symbol" pitchFamily="18" charset="2"/>
                </a:rPr>
                <a:t>  </a:t>
              </a:r>
              <a:r>
                <a:rPr lang="en-GB">
                  <a:solidFill>
                    <a:srgbClr val="FF0000"/>
                  </a:solidFill>
                  <a:sym typeface="Symbol" pitchFamily="18" charset="2"/>
                </a:rPr>
                <a:t>+ p </a:t>
              </a:r>
              <a:r>
                <a:rPr lang="en-GB" baseline="30000">
                  <a:solidFill>
                    <a:srgbClr val="FF0000"/>
                  </a:solidFill>
                  <a:sym typeface="Symbol" pitchFamily="18" charset="2"/>
                </a:rPr>
                <a:t>-</a:t>
              </a:r>
              <a:r>
                <a:rPr lang="en-GB">
                  <a:solidFill>
                    <a:srgbClr val="FF0000"/>
                  </a:solidFill>
                  <a:sym typeface="Symbol" pitchFamily="18" charset="2"/>
                </a:rPr>
                <a:t> + X</a:t>
              </a:r>
            </a:p>
          </p:txBody>
        </p:sp>
      </p:grpSp>
      <p:sp>
        <p:nvSpPr>
          <p:cNvPr id="162853" name="Text Box 2085"/>
          <p:cNvSpPr txBox="1">
            <a:spLocks noChangeArrowheads="1"/>
          </p:cNvSpPr>
          <p:nvPr/>
        </p:nvSpPr>
        <p:spPr bwMode="auto">
          <a:xfrm>
            <a:off x="228600" y="5818038"/>
            <a:ext cx="4572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10 </a:t>
            </a:r>
            <a:r>
              <a:rPr lang="en-GB" dirty="0" smtClean="0">
                <a:solidFill>
                  <a:schemeClr val="accent2"/>
                </a:solidFill>
              </a:rPr>
              <a:t>stations, equipped with </a:t>
            </a:r>
            <a:r>
              <a:rPr lang="en-GB" dirty="0">
                <a:solidFill>
                  <a:schemeClr val="accent2"/>
                </a:solidFill>
              </a:rPr>
              <a:t>14 </a:t>
            </a:r>
            <a:r>
              <a:rPr lang="en-GB" dirty="0" smtClean="0">
                <a:solidFill>
                  <a:schemeClr val="accent2"/>
                </a:solidFill>
              </a:rPr>
              <a:t>chambers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>
                <a:solidFill>
                  <a:schemeClr val="accent2"/>
                </a:solidFill>
              </a:rPr>
              <a:t>8 </a:t>
            </a:r>
            <a:r>
              <a:rPr lang="en-GB" dirty="0" smtClean="0">
                <a:solidFill>
                  <a:schemeClr val="accent2"/>
                </a:solidFill>
              </a:rPr>
              <a:t>chambers with horizontal strips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6 with vertical strips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7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MINI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: first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experiment fully implemented with RPCs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28" name="Freccia a destra 27"/>
          <p:cNvSpPr/>
          <p:nvPr/>
        </p:nvSpPr>
        <p:spPr>
          <a:xfrm>
            <a:off x="4572000" y="6237312"/>
            <a:ext cx="648072" cy="360040"/>
          </a:xfrm>
          <a:prstGeom prst="rightArrow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Text Box 2082"/>
          <p:cNvSpPr txBox="1">
            <a:spLocks noChangeArrowheads="1"/>
          </p:cNvSpPr>
          <p:nvPr/>
        </p:nvSpPr>
        <p:spPr bwMode="auto">
          <a:xfrm>
            <a:off x="5436096" y="6300028"/>
            <a:ext cx="266429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Precise tracking!</a:t>
            </a:r>
            <a:endParaRPr lang="en-GB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</p:sld>
</file>

<file path=ppt/slides/slide2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8A38B1-A290-4D87-BF64-D6A9398B2B88}" type="slidenum">
              <a:rPr lang="en-US"/>
              <a:pPr/>
              <a:t>203</a:t>
            </a:fld>
            <a:endParaRPr lang="en-US"/>
          </a:p>
        </p:txBody>
      </p:sp>
      <p:pic>
        <p:nvPicPr>
          <p:cNvPr id="171022" name="Picture 14" descr="Mini5"/>
          <p:cNvPicPr>
            <a:picLocks noChangeAspect="1" noChangeArrowheads="1"/>
          </p:cNvPicPr>
          <p:nvPr/>
        </p:nvPicPr>
        <p:blipFill>
          <a:blip r:embed="rId2" cstate="print"/>
          <a:srcRect t="28789" b="43184"/>
          <a:stretch>
            <a:fillRect/>
          </a:stretch>
        </p:blipFill>
        <p:spPr bwMode="auto">
          <a:xfrm>
            <a:off x="4648200" y="1143000"/>
            <a:ext cx="373380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1034" name="Picture 26" descr="mini2"/>
          <p:cNvPicPr>
            <a:picLocks noChangeAspect="1" noChangeArrowheads="1"/>
          </p:cNvPicPr>
          <p:nvPr/>
        </p:nvPicPr>
        <p:blipFill>
          <a:blip r:embed="rId3" cstate="print"/>
          <a:srcRect t="9230"/>
          <a:stretch>
            <a:fillRect/>
          </a:stretch>
        </p:blipFill>
        <p:spPr bwMode="auto">
          <a:xfrm>
            <a:off x="4800600" y="3733800"/>
            <a:ext cx="3962400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10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71015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71023" name="Picture 15" descr="Mini5"/>
          <p:cNvPicPr>
            <a:picLocks noChangeAspect="1" noChangeArrowheads="1"/>
          </p:cNvPicPr>
          <p:nvPr/>
        </p:nvPicPr>
        <p:blipFill>
          <a:blip r:embed="rId2" cstate="print"/>
          <a:srcRect t="68651"/>
          <a:stretch>
            <a:fillRect/>
          </a:stretch>
        </p:blipFill>
        <p:spPr bwMode="auto">
          <a:xfrm>
            <a:off x="533400" y="2209800"/>
            <a:ext cx="37338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1024" name="Text Box 16"/>
          <p:cNvSpPr txBox="1">
            <a:spLocks noChangeArrowheads="1"/>
          </p:cNvSpPr>
          <p:nvPr/>
        </p:nvSpPr>
        <p:spPr bwMode="auto">
          <a:xfrm>
            <a:off x="395536" y="1124744"/>
            <a:ext cx="262123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3D event reconstruction</a:t>
            </a:r>
            <a:endParaRPr lang="en-GB" dirty="0"/>
          </a:p>
        </p:txBody>
      </p:sp>
      <p:sp>
        <p:nvSpPr>
          <p:cNvPr id="171025" name="Text Box 17"/>
          <p:cNvSpPr txBox="1">
            <a:spLocks noChangeArrowheads="1"/>
          </p:cNvSpPr>
          <p:nvPr/>
        </p:nvSpPr>
        <p:spPr bwMode="auto">
          <a:xfrm>
            <a:off x="1919738" y="1948934"/>
            <a:ext cx="10230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  <a:sym typeface="Symbol" pitchFamily="18" charset="2"/>
              </a:rPr>
              <a:t>Single 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1026" name="Text Box 18"/>
          <p:cNvSpPr txBox="1">
            <a:spLocks noChangeArrowheads="1"/>
          </p:cNvSpPr>
          <p:nvPr/>
        </p:nvSpPr>
        <p:spPr bwMode="auto">
          <a:xfrm>
            <a:off x="2555776" y="1556792"/>
            <a:ext cx="22749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Atmospheric shower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1028" name="AutoShape 20"/>
          <p:cNvSpPr>
            <a:spLocks noChangeArrowheads="1"/>
          </p:cNvSpPr>
          <p:nvPr/>
        </p:nvSpPr>
        <p:spPr bwMode="auto">
          <a:xfrm rot="-19285228">
            <a:off x="4114800" y="2133600"/>
            <a:ext cx="533400" cy="381000"/>
          </a:xfrm>
          <a:prstGeom prst="rightArrow">
            <a:avLst>
              <a:gd name="adj1" fmla="val 50000"/>
              <a:gd name="adj2" fmla="val 3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1029" name="AutoShape 21"/>
          <p:cNvSpPr>
            <a:spLocks noChangeArrowheads="1"/>
          </p:cNvSpPr>
          <p:nvPr/>
        </p:nvSpPr>
        <p:spPr bwMode="auto">
          <a:xfrm rot="-13223329">
            <a:off x="1524000" y="2286000"/>
            <a:ext cx="533400" cy="381000"/>
          </a:xfrm>
          <a:prstGeom prst="rightArrow">
            <a:avLst>
              <a:gd name="adj1" fmla="val 50000"/>
              <a:gd name="adj2" fmla="val 3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1031" name="Text Box 23"/>
          <p:cNvSpPr txBox="1">
            <a:spLocks noChangeArrowheads="1"/>
          </p:cNvSpPr>
          <p:nvPr/>
        </p:nvSpPr>
        <p:spPr bwMode="auto">
          <a:xfrm>
            <a:off x="4572000" y="3396734"/>
            <a:ext cx="403187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Lateral and upper view superimposed</a:t>
            </a:r>
            <a:endParaRPr lang="en-GB" u="sng" dirty="0">
              <a:solidFill>
                <a:srgbClr val="FF0000"/>
              </a:solidFill>
            </a:endParaRPr>
          </a:p>
        </p:txBody>
      </p:sp>
      <p:sp>
        <p:nvSpPr>
          <p:cNvPr id="171033" name="Text Box 25"/>
          <p:cNvSpPr txBox="1">
            <a:spLocks noChangeArrowheads="1"/>
          </p:cNvSpPr>
          <p:nvPr/>
        </p:nvSpPr>
        <p:spPr bwMode="auto">
          <a:xfrm>
            <a:off x="296416" y="5085184"/>
            <a:ext cx="405956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MINI </a:t>
            </a:r>
            <a:r>
              <a:rPr lang="en-GB" dirty="0" smtClean="0">
                <a:solidFill>
                  <a:schemeClr val="accent2"/>
                </a:solidFill>
              </a:rPr>
              <a:t>was used both for physics and for studies on RPC performance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1035" name="Text Box 27"/>
          <p:cNvSpPr txBox="1">
            <a:spLocks noChangeArrowheads="1"/>
          </p:cNvSpPr>
          <p:nvPr/>
        </p:nvSpPr>
        <p:spPr bwMode="auto">
          <a:xfrm>
            <a:off x="3048000" y="6093896"/>
            <a:ext cx="243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Efficiency uniformity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1036" name="AutoShape 28"/>
          <p:cNvSpPr>
            <a:spLocks noChangeArrowheads="1"/>
          </p:cNvSpPr>
          <p:nvPr/>
        </p:nvSpPr>
        <p:spPr bwMode="auto">
          <a:xfrm rot="-23261087">
            <a:off x="4648200" y="5562600"/>
            <a:ext cx="533400" cy="381000"/>
          </a:xfrm>
          <a:prstGeom prst="rightArrow">
            <a:avLst>
              <a:gd name="adj1" fmla="val 50000"/>
              <a:gd name="adj2" fmla="val 3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MINI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BE0AA-ABC0-42B3-AE70-1543D7D331F3}" type="slidenum">
              <a:rPr lang="en-US"/>
              <a:pPr/>
              <a:t>204</a:t>
            </a:fld>
            <a:endParaRPr lang="en-US"/>
          </a:p>
        </p:txBody>
      </p:sp>
      <p:pic>
        <p:nvPicPr>
          <p:cNvPr id="172044" name="Picture 12" descr="Mini5"/>
          <p:cNvPicPr>
            <a:picLocks noChangeAspect="1" noChangeArrowheads="1"/>
          </p:cNvPicPr>
          <p:nvPr/>
        </p:nvPicPr>
        <p:blipFill>
          <a:blip r:embed="rId3" cstate="print"/>
          <a:srcRect b="77509"/>
          <a:stretch>
            <a:fillRect/>
          </a:stretch>
        </p:blipFill>
        <p:spPr bwMode="auto">
          <a:xfrm>
            <a:off x="2209800" y="980728"/>
            <a:ext cx="43434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4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172039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72045" name="Picture 13" descr="mini4"/>
          <p:cNvPicPr>
            <a:picLocks noChangeAspect="1" noChangeArrowheads="1"/>
          </p:cNvPicPr>
          <p:nvPr/>
        </p:nvPicPr>
        <p:blipFill>
          <a:blip r:embed="rId4" cstate="print"/>
          <a:srcRect t="36757" r="36844" b="4324"/>
          <a:stretch>
            <a:fillRect/>
          </a:stretch>
        </p:blipFill>
        <p:spPr bwMode="auto">
          <a:xfrm>
            <a:off x="5486400" y="3657600"/>
            <a:ext cx="3200400" cy="282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2046" name="Picture 14" descr="Mini3"/>
          <p:cNvPicPr>
            <a:picLocks noChangeAspect="1" noChangeArrowheads="1"/>
          </p:cNvPicPr>
          <p:nvPr/>
        </p:nvPicPr>
        <p:blipFill>
          <a:blip r:embed="rId5" cstate="print"/>
          <a:srcRect t="8252"/>
          <a:stretch>
            <a:fillRect/>
          </a:stretch>
        </p:blipFill>
        <p:spPr bwMode="auto">
          <a:xfrm>
            <a:off x="304800" y="3429000"/>
            <a:ext cx="5257800" cy="278923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172047" name="Text Box 15"/>
          <p:cNvSpPr txBox="1">
            <a:spLocks noChangeArrowheads="1"/>
          </p:cNvSpPr>
          <p:nvPr/>
        </p:nvSpPr>
        <p:spPr bwMode="auto">
          <a:xfrm>
            <a:off x="228600" y="1868784"/>
            <a:ext cx="2590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MINI was used to study the performance of RPCs vs. T and p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2048" name="Text Box 16"/>
          <p:cNvSpPr txBox="1">
            <a:spLocks noChangeArrowheads="1"/>
          </p:cNvSpPr>
          <p:nvPr/>
        </p:nvSpPr>
        <p:spPr bwMode="auto">
          <a:xfrm>
            <a:off x="6454775" y="897439"/>
            <a:ext cx="26892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Prima </a:t>
            </a:r>
            <a:r>
              <a:rPr lang="en-GB" dirty="0">
                <a:solidFill>
                  <a:srgbClr val="FF0000"/>
                </a:solidFill>
              </a:rPr>
              <a:t>“</a:t>
            </a:r>
            <a:r>
              <a:rPr lang="en-GB" dirty="0" smtClean="0">
                <a:solidFill>
                  <a:srgbClr val="FF0000"/>
                </a:solidFill>
              </a:rPr>
              <a:t>radiography” </a:t>
            </a:r>
            <a:r>
              <a:rPr lang="en-GB" dirty="0" smtClean="0">
                <a:solidFill>
                  <a:srgbClr val="002060"/>
                </a:solidFill>
              </a:rPr>
              <a:t>of a chamber suing  </a:t>
            </a:r>
            <a:r>
              <a:rPr lang="en-GB" dirty="0" smtClean="0">
                <a:solidFill>
                  <a:schemeClr val="accent2"/>
                </a:solidFill>
              </a:rPr>
              <a:t>cosmic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</a:t>
            </a:r>
            <a:endParaRPr lang="en-GB" dirty="0">
              <a:solidFill>
                <a:srgbClr val="FF0000"/>
              </a:solidFill>
              <a:sym typeface="Symbol" pitchFamily="18" charset="2"/>
            </a:endParaRP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(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ineffciency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points due to the 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spapcers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and junctions)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72049" name="Text Box 17"/>
          <p:cNvSpPr txBox="1">
            <a:spLocks noChangeArrowheads="1"/>
          </p:cNvSpPr>
          <p:nvPr/>
        </p:nvSpPr>
        <p:spPr bwMode="auto">
          <a:xfrm>
            <a:off x="6940354" y="3015735"/>
            <a:ext cx="992580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spacers</a:t>
            </a:r>
            <a:endParaRPr lang="en-GB" dirty="0"/>
          </a:p>
        </p:txBody>
      </p:sp>
      <p:sp>
        <p:nvSpPr>
          <p:cNvPr id="172050" name="Text Box 18"/>
          <p:cNvSpPr txBox="1">
            <a:spLocks noChangeArrowheads="1"/>
          </p:cNvSpPr>
          <p:nvPr/>
        </p:nvSpPr>
        <p:spPr bwMode="auto">
          <a:xfrm>
            <a:off x="7829419" y="3320535"/>
            <a:ext cx="979756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junction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2051" name="AutoShape 19"/>
          <p:cNvSpPr>
            <a:spLocks noChangeArrowheads="1"/>
          </p:cNvSpPr>
          <p:nvPr/>
        </p:nvSpPr>
        <p:spPr bwMode="auto">
          <a:xfrm>
            <a:off x="8001000" y="2438400"/>
            <a:ext cx="152400" cy="3505200"/>
          </a:xfrm>
          <a:prstGeom prst="downArrow">
            <a:avLst>
              <a:gd name="adj1" fmla="val 50000"/>
              <a:gd name="adj2" fmla="val 57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2052" name="AutoShape 20"/>
          <p:cNvSpPr>
            <a:spLocks noChangeArrowheads="1"/>
          </p:cNvSpPr>
          <p:nvPr/>
        </p:nvSpPr>
        <p:spPr bwMode="auto">
          <a:xfrm>
            <a:off x="7010400" y="3124200"/>
            <a:ext cx="76200" cy="1066800"/>
          </a:xfrm>
          <a:prstGeom prst="downArrow">
            <a:avLst>
              <a:gd name="adj1" fmla="val 50000"/>
              <a:gd name="adj2" fmla="val 35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2053" name="AutoShape 21"/>
          <p:cNvSpPr>
            <a:spLocks noChangeArrowheads="1"/>
          </p:cNvSpPr>
          <p:nvPr/>
        </p:nvSpPr>
        <p:spPr bwMode="auto">
          <a:xfrm rot="-428942">
            <a:off x="7239000" y="2667000"/>
            <a:ext cx="119063" cy="2128838"/>
          </a:xfrm>
          <a:prstGeom prst="downArrow">
            <a:avLst>
              <a:gd name="adj1" fmla="val 50000"/>
              <a:gd name="adj2" fmla="val 446998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72054" name="AutoShape 22"/>
          <p:cNvSpPr>
            <a:spLocks noChangeArrowheads="1"/>
          </p:cNvSpPr>
          <p:nvPr/>
        </p:nvSpPr>
        <p:spPr bwMode="auto">
          <a:xfrm rot="-867422">
            <a:off x="7580313" y="2889250"/>
            <a:ext cx="76200" cy="1828800"/>
          </a:xfrm>
          <a:prstGeom prst="downArrow">
            <a:avLst>
              <a:gd name="adj1" fmla="val 50000"/>
              <a:gd name="adj2" fmla="val 60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graphicFrame>
        <p:nvGraphicFramePr>
          <p:cNvPr id="172057" name="Object 25"/>
          <p:cNvGraphicFramePr>
            <a:graphicFrameLocks noChangeAspect="1"/>
          </p:cNvGraphicFramePr>
          <p:nvPr/>
        </p:nvGraphicFramePr>
        <p:xfrm>
          <a:off x="2057400" y="6096000"/>
          <a:ext cx="520700" cy="328613"/>
        </p:xfrm>
        <a:graphic>
          <a:graphicData uri="http://schemas.openxmlformats.org/presentationml/2006/ole">
            <p:oleObj spid="_x0000_s635906" name="Equation" r:id="rId6" imgW="279360" imgH="177480" progId="">
              <p:embed/>
            </p:oleObj>
          </a:graphicData>
        </a:graphic>
      </p:graphicFrame>
      <p:graphicFrame>
        <p:nvGraphicFramePr>
          <p:cNvPr id="172058" name="Object 26"/>
          <p:cNvGraphicFramePr>
            <a:graphicFrameLocks noChangeAspect="1"/>
          </p:cNvGraphicFramePr>
          <p:nvPr/>
        </p:nvGraphicFramePr>
        <p:xfrm>
          <a:off x="4495800" y="5867400"/>
          <a:ext cx="1066800" cy="842963"/>
        </p:xfrm>
        <a:graphic>
          <a:graphicData uri="http://schemas.openxmlformats.org/presentationml/2006/ole">
            <p:oleObj spid="_x0000_s635907" name="Equation" r:id="rId7" imgW="545760" imgH="431640" progId="">
              <p:embed/>
            </p:oleObj>
          </a:graphicData>
        </a:graphic>
      </p:graphicFrame>
      <p:sp>
        <p:nvSpPr>
          <p:cNvPr id="172059" name="Text Box 27"/>
          <p:cNvSpPr txBox="1">
            <a:spLocks noChangeArrowheads="1"/>
          </p:cNvSpPr>
          <p:nvPr/>
        </p:nvSpPr>
        <p:spPr bwMode="auto">
          <a:xfrm>
            <a:off x="1676400" y="5257800"/>
            <a:ext cx="6651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T=0</a:t>
            </a:r>
            <a:r>
              <a:rPr lang="en-GB" baseline="30000">
                <a:solidFill>
                  <a:srgbClr val="FF0000"/>
                </a:solidFill>
              </a:rPr>
              <a:t>0</a:t>
            </a:r>
            <a:r>
              <a:rPr lang="en-GB">
                <a:solidFill>
                  <a:srgbClr val="FF0000"/>
                </a:solidFill>
              </a:rPr>
              <a:t>c</a:t>
            </a:r>
            <a:endParaRPr lang="en-GB"/>
          </a:p>
        </p:txBody>
      </p:sp>
      <p:sp>
        <p:nvSpPr>
          <p:cNvPr id="172060" name="Text Box 28"/>
          <p:cNvSpPr txBox="1">
            <a:spLocks noChangeArrowheads="1"/>
          </p:cNvSpPr>
          <p:nvPr/>
        </p:nvSpPr>
        <p:spPr bwMode="auto">
          <a:xfrm>
            <a:off x="327025" y="4876800"/>
            <a:ext cx="7731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T=30</a:t>
            </a:r>
            <a:r>
              <a:rPr lang="en-GB" baseline="30000">
                <a:solidFill>
                  <a:srgbClr val="FF0000"/>
                </a:solidFill>
              </a:rPr>
              <a:t>0</a:t>
            </a:r>
            <a:r>
              <a:rPr lang="en-GB">
                <a:solidFill>
                  <a:srgbClr val="FF0000"/>
                </a:solidFill>
              </a:rPr>
              <a:t>c</a:t>
            </a:r>
            <a:endParaRPr lang="en-GB"/>
          </a:p>
        </p:txBody>
      </p:sp>
      <p:sp>
        <p:nvSpPr>
          <p:cNvPr id="172061" name="Line 29"/>
          <p:cNvSpPr>
            <a:spLocks noChangeShapeType="1"/>
          </p:cNvSpPr>
          <p:nvPr/>
        </p:nvSpPr>
        <p:spPr bwMode="auto">
          <a:xfrm flipH="1" flipV="1">
            <a:off x="1600200" y="4876800"/>
            <a:ext cx="2286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2062" name="Line 30"/>
          <p:cNvSpPr>
            <a:spLocks noChangeShapeType="1"/>
          </p:cNvSpPr>
          <p:nvPr/>
        </p:nvSpPr>
        <p:spPr bwMode="auto">
          <a:xfrm flipV="1">
            <a:off x="838200" y="4648200"/>
            <a:ext cx="381000" cy="228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2064" name="Text Box 32"/>
          <p:cNvSpPr txBox="1">
            <a:spLocks noChangeArrowheads="1"/>
          </p:cNvSpPr>
          <p:nvPr/>
        </p:nvSpPr>
        <p:spPr bwMode="auto">
          <a:xfrm>
            <a:off x="4038600" y="5334000"/>
            <a:ext cx="1112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>
                <a:solidFill>
                  <a:srgbClr val="FF0000"/>
                </a:solidFill>
              </a:rPr>
              <a:t>da 0 a 30</a:t>
            </a:r>
            <a:r>
              <a:rPr lang="en-GB" baseline="30000">
                <a:solidFill>
                  <a:srgbClr val="FF0000"/>
                </a:solidFill>
              </a:rPr>
              <a:t>0</a:t>
            </a:r>
            <a:r>
              <a:rPr lang="en-GB">
                <a:solidFill>
                  <a:srgbClr val="FF0000"/>
                </a:solidFill>
              </a:rPr>
              <a:t>c</a:t>
            </a:r>
            <a:endParaRPr lang="en-GB"/>
          </a:p>
        </p:txBody>
      </p:sp>
      <p:sp>
        <p:nvSpPr>
          <p:cNvPr id="172065" name="Line 33"/>
          <p:cNvSpPr>
            <a:spLocks noChangeShapeType="1"/>
          </p:cNvSpPr>
          <p:nvPr/>
        </p:nvSpPr>
        <p:spPr bwMode="auto">
          <a:xfrm flipH="1" flipV="1">
            <a:off x="4038600" y="4800600"/>
            <a:ext cx="1524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MINI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3F3E0-D778-4A66-97E2-BD07D0AC5822}" type="slidenum">
              <a:rPr lang="en-US"/>
              <a:pPr/>
              <a:t>205</a:t>
            </a:fld>
            <a:endParaRPr lang="en-US"/>
          </a:p>
        </p:txBody>
      </p:sp>
      <p:pic>
        <p:nvPicPr>
          <p:cNvPr id="163854" name="Picture 1038" descr="MINI7"/>
          <p:cNvPicPr>
            <a:picLocks noChangeAspect="1" noChangeArrowheads="1"/>
          </p:cNvPicPr>
          <p:nvPr/>
        </p:nvPicPr>
        <p:blipFill>
          <a:blip r:embed="rId2" cstate="print"/>
          <a:srcRect l="4016" r="6026"/>
          <a:stretch>
            <a:fillRect/>
          </a:stretch>
        </p:blipFill>
        <p:spPr bwMode="auto">
          <a:xfrm>
            <a:off x="788739" y="3284984"/>
            <a:ext cx="335121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42" name="Text Box 1026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 dirty="0">
                <a:latin typeface="Times New Roman" pitchFamily="18" charset="0"/>
              </a:rPr>
              <a:t>Marcello </a:t>
            </a:r>
            <a:r>
              <a:rPr lang="en-GB" sz="1200" b="1" dirty="0" err="1" smtClean="0">
                <a:latin typeface="Times New Roman" pitchFamily="18" charset="0"/>
              </a:rPr>
              <a:t>Abbescia</a:t>
            </a:r>
            <a:r>
              <a:rPr lang="en-GB" sz="1200" dirty="0" smtClean="0">
                <a:latin typeface="Times New Roman" pitchFamily="18" charset="0"/>
              </a:rPr>
              <a:t> </a:t>
            </a:r>
            <a:r>
              <a:rPr lang="en-GB" sz="1200" dirty="0">
                <a:latin typeface="Times New Roman" pitchFamily="18" charset="0"/>
              </a:rPr>
              <a:t>- </a:t>
            </a:r>
            <a:r>
              <a:rPr lang="en-GB" sz="1200" dirty="0" err="1">
                <a:latin typeface="Times New Roman" pitchFamily="18" charset="0"/>
              </a:rPr>
              <a:t>Universitá</a:t>
            </a:r>
            <a:r>
              <a:rPr lang="en-GB" sz="1200" dirty="0">
                <a:latin typeface="Times New Roman" pitchFamily="18" charset="0"/>
              </a:rPr>
              <a:t> </a:t>
            </a:r>
            <a:r>
              <a:rPr lang="en-GB" sz="1200" dirty="0" err="1">
                <a:latin typeface="Times New Roman" pitchFamily="18" charset="0"/>
              </a:rPr>
              <a:t>di</a:t>
            </a:r>
            <a:r>
              <a:rPr lang="en-GB" sz="1200" dirty="0">
                <a:latin typeface="Times New Roman" pitchFamily="18" charset="0"/>
              </a:rPr>
              <a:t>  Bari, Italy</a:t>
            </a:r>
            <a:endParaRPr lang="en-GB" sz="2400" dirty="0">
              <a:latin typeface="Times New Roman" pitchFamily="18" charset="0"/>
            </a:endParaRPr>
          </a:p>
        </p:txBody>
      </p:sp>
      <p:pic>
        <p:nvPicPr>
          <p:cNvPr id="163853" name="Picture 1037" descr="Mini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295400"/>
            <a:ext cx="3392488" cy="3429000"/>
          </a:xfrm>
          <a:prstGeom prst="rect">
            <a:avLst/>
          </a:prstGeom>
          <a:noFill/>
        </p:spPr>
      </p:pic>
      <p:sp>
        <p:nvSpPr>
          <p:cNvPr id="163856" name="Text Box 1040"/>
          <p:cNvSpPr txBox="1">
            <a:spLocks noChangeArrowheads="1"/>
          </p:cNvSpPr>
          <p:nvPr/>
        </p:nvSpPr>
        <p:spPr bwMode="auto">
          <a:xfrm>
            <a:off x="152400" y="980728"/>
            <a:ext cx="5638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One of the most interesting results from MINI was checking that RPCs can operate at reduced pressure (down to </a:t>
            </a:r>
            <a:r>
              <a:rPr lang="en-GB" dirty="0">
                <a:solidFill>
                  <a:schemeClr val="accent2"/>
                </a:solidFill>
              </a:rPr>
              <a:t>400 mbar)</a:t>
            </a:r>
          </a:p>
        </p:txBody>
      </p:sp>
      <p:sp>
        <p:nvSpPr>
          <p:cNvPr id="163857" name="Text Box 1041"/>
          <p:cNvSpPr txBox="1">
            <a:spLocks noChangeArrowheads="1"/>
          </p:cNvSpPr>
          <p:nvPr/>
        </p:nvSpPr>
        <p:spPr bwMode="auto">
          <a:xfrm>
            <a:off x="611560" y="1907540"/>
            <a:ext cx="48141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Not trivial, dealing with gaseous detectors...</a:t>
            </a:r>
            <a:endParaRPr lang="en-GB" dirty="0"/>
          </a:p>
        </p:txBody>
      </p:sp>
      <p:sp>
        <p:nvSpPr>
          <p:cNvPr id="163858" name="Text Box 1042"/>
          <p:cNvSpPr txBox="1">
            <a:spLocks noChangeArrowheads="1"/>
          </p:cNvSpPr>
          <p:nvPr/>
        </p:nvSpPr>
        <p:spPr bwMode="auto">
          <a:xfrm>
            <a:off x="609600" y="2710935"/>
            <a:ext cx="2069797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Less primary pairs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3859" name="Text Box 1043"/>
          <p:cNvSpPr txBox="1">
            <a:spLocks noChangeArrowheads="1"/>
          </p:cNvSpPr>
          <p:nvPr/>
        </p:nvSpPr>
        <p:spPr bwMode="auto">
          <a:xfrm>
            <a:off x="2895600" y="2632759"/>
            <a:ext cx="2684512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Change in the mean free path, gas density </a:t>
            </a:r>
            <a:r>
              <a:rPr lang="en-GB" dirty="0">
                <a:solidFill>
                  <a:schemeClr val="accent2"/>
                </a:solidFill>
              </a:rPr>
              <a:t>...</a:t>
            </a:r>
          </a:p>
        </p:txBody>
      </p:sp>
      <p:sp>
        <p:nvSpPr>
          <p:cNvPr id="163860" name="Text Box 1044"/>
          <p:cNvSpPr txBox="1">
            <a:spLocks noChangeArrowheads="1"/>
          </p:cNvSpPr>
          <p:nvPr/>
        </p:nvSpPr>
        <p:spPr bwMode="auto">
          <a:xfrm>
            <a:off x="4419600" y="4723398"/>
            <a:ext cx="29240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“Pilot” experiment for </a:t>
            </a:r>
            <a:r>
              <a:rPr lang="en-GB" sz="1600" dirty="0">
                <a:solidFill>
                  <a:srgbClr val="FF0000"/>
                </a:solidFill>
              </a:rPr>
              <a:t>ARGO-0</a:t>
            </a:r>
          </a:p>
        </p:txBody>
      </p:sp>
      <p:grpSp>
        <p:nvGrpSpPr>
          <p:cNvPr id="2" name="Group 1050"/>
          <p:cNvGrpSpPr>
            <a:grpSpLocks/>
          </p:cNvGrpSpPr>
          <p:nvPr/>
        </p:nvGrpSpPr>
        <p:grpSpPr bwMode="auto">
          <a:xfrm>
            <a:off x="6096000" y="5029200"/>
            <a:ext cx="2266950" cy="1371600"/>
            <a:chOff x="2928" y="3168"/>
            <a:chExt cx="1428" cy="864"/>
          </a:xfrm>
        </p:grpSpPr>
        <p:pic>
          <p:nvPicPr>
            <p:cNvPr id="163862" name="Picture 1046" descr="ip000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696" y="3168"/>
              <a:ext cx="660" cy="864"/>
            </a:xfrm>
            <a:prstGeom prst="rect">
              <a:avLst/>
            </a:prstGeom>
            <a:noFill/>
          </p:spPr>
        </p:pic>
        <p:sp>
          <p:nvSpPr>
            <p:cNvPr id="163863" name="Line 1047"/>
            <p:cNvSpPr>
              <a:spLocks noChangeShapeType="1"/>
            </p:cNvSpPr>
            <p:nvPr/>
          </p:nvSpPr>
          <p:spPr bwMode="auto">
            <a:xfrm>
              <a:off x="2976" y="3408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63864" name="Line 1048"/>
            <p:cNvSpPr>
              <a:spLocks noChangeShapeType="1"/>
            </p:cNvSpPr>
            <p:nvPr/>
          </p:nvSpPr>
          <p:spPr bwMode="auto">
            <a:xfrm>
              <a:off x="3072" y="3504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  <p:sp>
          <p:nvSpPr>
            <p:cNvPr id="163865" name="Line 1049"/>
            <p:cNvSpPr>
              <a:spLocks noChangeShapeType="1"/>
            </p:cNvSpPr>
            <p:nvPr/>
          </p:nvSpPr>
          <p:spPr bwMode="auto">
            <a:xfrm>
              <a:off x="2928" y="3648"/>
              <a:ext cx="57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ffectLst/>
            <a:scene3d>
              <a:camera prst="legacyPerspectiveBottomRight">
                <a:rot lat="18600000" lon="0" rev="0"/>
              </a:camera>
              <a:lightRig rig="legacyFlat2" dir="t"/>
            </a:scene3d>
            <a:sp3d prstMaterial="legacyMatte">
              <a:bevelT w="13500" h="13500" prst="angle"/>
              <a:bevelB w="13500" h="13500" prst="angle"/>
              <a:extrusionClr>
                <a:srgbClr val="000000"/>
              </a:extrusionClr>
            </a:sp3d>
          </p:spPr>
          <p:txBody>
            <a:bodyPr wrap="none" anchor="ctr">
              <a:flatTx/>
            </a:bodyPr>
            <a:lstStyle/>
            <a:p>
              <a:endParaRPr lang="it-IT"/>
            </a:p>
          </p:txBody>
        </p:sp>
      </p:grpSp>
      <p:sp>
        <p:nvSpPr>
          <p:cNvPr id="21" name="Title 1"/>
          <p:cNvSpPr txBox="1">
            <a:spLocks/>
          </p:cNvSpPr>
          <p:nvPr/>
        </p:nvSpPr>
        <p:spPr>
          <a:xfrm>
            <a:off x="-108520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noProof="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MINI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67B337-3EFB-4BB1-9EB5-F8A8DBBD5377}" type="slidenum">
              <a:rPr lang="en-US"/>
              <a:pPr/>
              <a:t>206</a:t>
            </a:fld>
            <a:endParaRPr lang="en-US"/>
          </a:p>
        </p:txBody>
      </p:sp>
      <p:pic>
        <p:nvPicPr>
          <p:cNvPr id="135188" name="Picture 20" descr="argo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3429000"/>
            <a:ext cx="1752600" cy="1519238"/>
          </a:xfrm>
          <a:prstGeom prst="rect">
            <a:avLst/>
          </a:prstGeom>
          <a:noFill/>
        </p:spPr>
      </p:pic>
      <p:sp>
        <p:nvSpPr>
          <p:cNvPr id="135181" name="Text Box 13"/>
          <p:cNvSpPr txBox="1">
            <a:spLocks noChangeArrowheads="1"/>
          </p:cNvSpPr>
          <p:nvPr/>
        </p:nvSpPr>
        <p:spPr bwMode="auto">
          <a:xfrm>
            <a:off x="4932040" y="908720"/>
            <a:ext cx="4114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Argo </a:t>
            </a:r>
            <a:r>
              <a:rPr lang="en-GB" dirty="0" err="1">
                <a:solidFill>
                  <a:srgbClr val="FF0000"/>
                </a:solidFill>
              </a:rPr>
              <a:t>Panopte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(who sees everything) is described as being very strong, since he had 100 eyes and was capable to sleep with only 50 of his eyes closed- 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2" name="Text Box 14"/>
          <p:cNvSpPr txBox="1">
            <a:spLocks noChangeArrowheads="1"/>
          </p:cNvSpPr>
          <p:nvPr/>
        </p:nvSpPr>
        <p:spPr bwMode="auto">
          <a:xfrm>
            <a:off x="4953000" y="2361654"/>
            <a:ext cx="4191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ARGO-YBJ</a:t>
            </a:r>
            <a:r>
              <a:rPr lang="en-GB" dirty="0">
                <a:solidFill>
                  <a:schemeClr val="accent2"/>
                </a:solidFill>
              </a:rPr>
              <a:t> (</a:t>
            </a:r>
            <a:r>
              <a:rPr lang="en-GB" dirty="0" err="1">
                <a:solidFill>
                  <a:srgbClr val="FF0000"/>
                </a:solidFill>
              </a:rPr>
              <a:t>A</a:t>
            </a:r>
            <a:r>
              <a:rPr lang="en-GB" dirty="0" err="1">
                <a:solidFill>
                  <a:schemeClr val="accent2"/>
                </a:solidFill>
              </a:rPr>
              <a:t>strophisical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>
                <a:solidFill>
                  <a:schemeClr val="accent2"/>
                </a:solidFill>
              </a:rPr>
              <a:t>adiation with </a:t>
            </a:r>
            <a:r>
              <a:rPr lang="en-GB" dirty="0">
                <a:solidFill>
                  <a:srgbClr val="FF0000"/>
                </a:solidFill>
              </a:rPr>
              <a:t>G</a:t>
            </a:r>
            <a:r>
              <a:rPr lang="en-GB" dirty="0">
                <a:solidFill>
                  <a:schemeClr val="accent2"/>
                </a:solidFill>
              </a:rPr>
              <a:t>round based </a:t>
            </a:r>
            <a:r>
              <a:rPr lang="en-GB" dirty="0">
                <a:solidFill>
                  <a:srgbClr val="FF0000"/>
                </a:solidFill>
              </a:rPr>
              <a:t>O</a:t>
            </a:r>
            <a:r>
              <a:rPr lang="en-GB" dirty="0">
                <a:solidFill>
                  <a:schemeClr val="accent2"/>
                </a:solidFill>
              </a:rPr>
              <a:t>bservatory at </a:t>
            </a:r>
            <a:r>
              <a:rPr lang="en-GB" dirty="0" err="1">
                <a:solidFill>
                  <a:srgbClr val="FF0000"/>
                </a:solidFill>
              </a:rPr>
              <a:t>Y</a:t>
            </a:r>
            <a:r>
              <a:rPr lang="en-GB" dirty="0" err="1">
                <a:solidFill>
                  <a:schemeClr val="accent2"/>
                </a:solidFill>
              </a:rPr>
              <a:t>angBa</a:t>
            </a:r>
            <a:r>
              <a:rPr lang="en-GB" dirty="0" err="1">
                <a:solidFill>
                  <a:srgbClr val="FF0000"/>
                </a:solidFill>
              </a:rPr>
              <a:t>J</a:t>
            </a:r>
            <a:r>
              <a:rPr lang="en-GB" dirty="0" err="1">
                <a:solidFill>
                  <a:schemeClr val="accent2"/>
                </a:solidFill>
              </a:rPr>
              <a:t>iing</a:t>
            </a:r>
            <a:r>
              <a:rPr lang="en-GB" dirty="0">
                <a:solidFill>
                  <a:schemeClr val="accent2"/>
                </a:solidFill>
              </a:rPr>
              <a:t>, Tibet) </a:t>
            </a:r>
            <a:r>
              <a:rPr lang="en-GB" dirty="0" smtClean="0">
                <a:solidFill>
                  <a:schemeClr val="accent2"/>
                </a:solidFill>
              </a:rPr>
              <a:t>did never sleep.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35183" name="Picture 15" descr="Panora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71600"/>
            <a:ext cx="4621213" cy="3219450"/>
          </a:xfrm>
          <a:prstGeom prst="rect">
            <a:avLst/>
          </a:prstGeom>
          <a:noFill/>
        </p:spPr>
      </p:pic>
      <p:sp>
        <p:nvSpPr>
          <p:cNvPr id="135184" name="Text Box 16"/>
          <p:cNvSpPr txBox="1">
            <a:spLocks noChangeArrowheads="1"/>
          </p:cNvSpPr>
          <p:nvPr/>
        </p:nvSpPr>
        <p:spPr bwMode="auto">
          <a:xfrm>
            <a:off x="376808" y="5157192"/>
            <a:ext cx="405117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Experiment to study with high efficiency and sensitivity Extensive Air Showers with energy </a:t>
            </a:r>
            <a:r>
              <a:rPr lang="en-GB" dirty="0">
                <a:solidFill>
                  <a:srgbClr val="FF0000"/>
                </a:solidFill>
              </a:rPr>
              <a:t>&gt; 100 </a:t>
            </a:r>
            <a:r>
              <a:rPr lang="en-GB" dirty="0" err="1">
                <a:solidFill>
                  <a:srgbClr val="FF0000"/>
                </a:solidFill>
              </a:rPr>
              <a:t>GeV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5" name="Text Box 17"/>
          <p:cNvSpPr txBox="1">
            <a:spLocks noChangeArrowheads="1"/>
          </p:cNvSpPr>
          <p:nvPr/>
        </p:nvSpPr>
        <p:spPr bwMode="auto">
          <a:xfrm>
            <a:off x="5486400" y="4800600"/>
            <a:ext cx="34419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 Astronomy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~ 100 </a:t>
            </a:r>
            <a:r>
              <a:rPr lang="en-GB" dirty="0" err="1">
                <a:solidFill>
                  <a:schemeClr val="accent2"/>
                </a:solidFill>
                <a:sym typeface="Symbol" pitchFamily="18" charset="2"/>
              </a:rPr>
              <a:t>GeV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Diffuse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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rays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-Burst</a:t>
            </a: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Ratio p/p bar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Spectrum of the primaries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Physics of Sun and atmosphere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5186" name="AutoShape 18"/>
          <p:cNvSpPr>
            <a:spLocks noChangeArrowheads="1"/>
          </p:cNvSpPr>
          <p:nvPr/>
        </p:nvSpPr>
        <p:spPr bwMode="auto">
          <a:xfrm>
            <a:off x="4497388" y="5337175"/>
            <a:ext cx="685800" cy="384175"/>
          </a:xfrm>
          <a:prstGeom prst="rightArrow">
            <a:avLst>
              <a:gd name="adj1" fmla="val 50000"/>
              <a:gd name="adj2" fmla="val 44628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5187" name="AutoShape 19"/>
          <p:cNvSpPr>
            <a:spLocks/>
          </p:cNvSpPr>
          <p:nvPr/>
        </p:nvSpPr>
        <p:spPr bwMode="auto">
          <a:xfrm>
            <a:off x="5334000" y="4724400"/>
            <a:ext cx="76200" cy="1524000"/>
          </a:xfrm>
          <a:prstGeom prst="leftBrace">
            <a:avLst>
              <a:gd name="adj1" fmla="val 16666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AD8489-B14F-41A3-9561-AF1390F86DA3}" type="slidenum">
              <a:rPr lang="en-US"/>
              <a:pPr/>
              <a:t>207</a:t>
            </a:fld>
            <a:endParaRPr lang="en-US"/>
          </a:p>
        </p:txBody>
      </p:sp>
      <p:pic>
        <p:nvPicPr>
          <p:cNvPr id="136203" name="Picture 11" descr="argo-layo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219200"/>
            <a:ext cx="4249738" cy="5410200"/>
          </a:xfrm>
          <a:prstGeom prst="rect">
            <a:avLst/>
          </a:prstGeom>
          <a:noFill/>
        </p:spPr>
      </p:pic>
      <p:sp>
        <p:nvSpPr>
          <p:cNvPr id="136205" name="Text Box 13"/>
          <p:cNvSpPr txBox="1">
            <a:spLocks noChangeArrowheads="1"/>
          </p:cNvSpPr>
          <p:nvPr/>
        </p:nvSpPr>
        <p:spPr bwMode="auto">
          <a:xfrm>
            <a:off x="4648200" y="1196752"/>
            <a:ext cx="32880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78 </a:t>
            </a:r>
            <a:r>
              <a:rPr lang="en-GB" dirty="0">
                <a:solidFill>
                  <a:srgbClr val="FF0000"/>
                </a:solidFill>
              </a:rPr>
              <a:t>x 74 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aseline="30000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covered with RPCs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6206" name="Text Box 14"/>
          <p:cNvSpPr txBox="1">
            <a:spLocks noChangeArrowheads="1"/>
          </p:cNvSpPr>
          <p:nvPr/>
        </p:nvSpPr>
        <p:spPr bwMode="auto">
          <a:xfrm>
            <a:off x="4572000" y="1628800"/>
            <a:ext cx="3810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In </a:t>
            </a:r>
            <a:r>
              <a:rPr lang="en-GB" dirty="0" smtClean="0">
                <a:solidFill>
                  <a:schemeClr val="accent2"/>
                </a:solidFill>
              </a:rPr>
              <a:t>addition a guard ring with partial cover up to </a:t>
            </a:r>
            <a:r>
              <a:rPr lang="en-GB" dirty="0" smtClean="0"/>
              <a:t> </a:t>
            </a:r>
            <a:r>
              <a:rPr lang="en-GB" dirty="0">
                <a:solidFill>
                  <a:srgbClr val="FF0000"/>
                </a:solidFill>
              </a:rPr>
              <a:t>100 x 100 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r>
              <a:rPr lang="en-GB" baseline="300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136207" name="Text Box 15"/>
          <p:cNvSpPr txBox="1">
            <a:spLocks noChangeArrowheads="1"/>
          </p:cNvSpPr>
          <p:nvPr/>
        </p:nvSpPr>
        <p:spPr bwMode="auto">
          <a:xfrm>
            <a:off x="4572000" y="2564904"/>
            <a:ext cx="4191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i="1" dirty="0" smtClean="0">
                <a:solidFill>
                  <a:schemeClr val="accent2"/>
                </a:solidFill>
              </a:rPr>
              <a:t>“RPCs chosen because their low cost, large active area, excellent time and spatial resolution, easy of integration as a large system.”</a:t>
            </a:r>
            <a:endParaRPr lang="en-GB" i="1" dirty="0">
              <a:solidFill>
                <a:srgbClr val="FF0000"/>
              </a:solidFill>
            </a:endParaRPr>
          </a:p>
        </p:txBody>
      </p:sp>
      <p:pic>
        <p:nvPicPr>
          <p:cNvPr id="136208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4038600"/>
            <a:ext cx="4724400" cy="22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00A7E-13A8-4555-8790-424F3E43378C}" type="slidenum">
              <a:rPr lang="en-US"/>
              <a:pPr/>
              <a:t>208</a:t>
            </a:fld>
            <a:endParaRPr lang="en-US"/>
          </a:p>
        </p:txBody>
      </p:sp>
      <p:sp>
        <p:nvSpPr>
          <p:cNvPr id="137223" name="Line 1031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137226" name="Picture 1034" descr="argo_det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5105400" cy="4960938"/>
          </a:xfrm>
          <a:prstGeom prst="rect">
            <a:avLst/>
          </a:prstGeom>
          <a:noFill/>
        </p:spPr>
      </p:pic>
      <p:sp>
        <p:nvSpPr>
          <p:cNvPr id="137227" name="Text Box 1035"/>
          <p:cNvSpPr txBox="1">
            <a:spLocks noChangeArrowheads="1"/>
          </p:cNvSpPr>
          <p:nvPr/>
        </p:nvSpPr>
        <p:spPr bwMode="auto">
          <a:xfrm>
            <a:off x="5105400" y="908720"/>
            <a:ext cx="3451458" cy="9233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Single gap RPCs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Volume resistivity &gt; </a:t>
            </a:r>
            <a:r>
              <a:rPr lang="en-GB" dirty="0">
                <a:solidFill>
                  <a:srgbClr val="FF0000"/>
                </a:solidFill>
              </a:rPr>
              <a:t>5 10</a:t>
            </a:r>
            <a:r>
              <a:rPr lang="en-GB" baseline="30000" dirty="0">
                <a:solidFill>
                  <a:srgbClr val="FF0000"/>
                </a:solidFill>
              </a:rPr>
              <a:t>11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  <a:sym typeface="Symbol" pitchFamily="18" charset="2"/>
              </a:rPr>
              <a:t></a:t>
            </a:r>
            <a:r>
              <a:rPr lang="en-GB" dirty="0">
                <a:solidFill>
                  <a:srgbClr val="FF0000"/>
                </a:solidFill>
              </a:rPr>
              <a:t>cm</a:t>
            </a:r>
            <a:r>
              <a:rPr lang="en-GB" dirty="0">
                <a:solidFill>
                  <a:schemeClr val="accent2"/>
                </a:solidFill>
              </a:rPr>
              <a:t> </a:t>
            </a:r>
          </a:p>
          <a:p>
            <a:r>
              <a:rPr lang="en-GB" dirty="0">
                <a:solidFill>
                  <a:schemeClr val="accent2"/>
                </a:solidFill>
              </a:rPr>
              <a:t>Area: 126 x 285 cm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7228" name="Text Box 1036"/>
          <p:cNvSpPr txBox="1">
            <a:spLocks noChangeArrowheads="1"/>
          </p:cNvSpPr>
          <p:nvPr/>
        </p:nvSpPr>
        <p:spPr bwMode="auto">
          <a:xfrm>
            <a:off x="5148064" y="1988840"/>
            <a:ext cx="2941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Aluminium strips </a:t>
            </a:r>
            <a:r>
              <a:rPr lang="en-GB" dirty="0">
                <a:solidFill>
                  <a:schemeClr val="accent2"/>
                </a:solidFill>
              </a:rPr>
              <a:t>6 x 56 cm</a:t>
            </a:r>
            <a:endParaRPr lang="en-GB" dirty="0"/>
          </a:p>
        </p:txBody>
      </p:sp>
      <p:sp>
        <p:nvSpPr>
          <p:cNvPr id="137229" name="Text Box 1037"/>
          <p:cNvSpPr txBox="1">
            <a:spLocks noChangeArrowheads="1"/>
          </p:cNvSpPr>
          <p:nvPr/>
        </p:nvSpPr>
        <p:spPr bwMode="auto">
          <a:xfrm>
            <a:off x="5148064" y="2492896"/>
            <a:ext cx="37710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Fast-OR </a:t>
            </a:r>
            <a:r>
              <a:rPr lang="en-GB" dirty="0" smtClean="0">
                <a:solidFill>
                  <a:schemeClr val="accent2"/>
                </a:solidFill>
              </a:rPr>
              <a:t>of16 strips defining a PAD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7230" name="Text Box 1038"/>
          <p:cNvSpPr txBox="1">
            <a:spLocks noChangeArrowheads="1"/>
          </p:cNvSpPr>
          <p:nvPr/>
        </p:nvSpPr>
        <p:spPr bwMode="auto">
          <a:xfrm>
            <a:off x="5181600" y="2971800"/>
            <a:ext cx="3657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10 </a:t>
            </a:r>
            <a:r>
              <a:rPr lang="en-GB" dirty="0" smtClean="0">
                <a:solidFill>
                  <a:schemeClr val="accent2"/>
                </a:solidFill>
              </a:rPr>
              <a:t>pads </a:t>
            </a:r>
            <a:r>
              <a:rPr lang="en-GB" dirty="0">
                <a:solidFill>
                  <a:schemeClr val="accent2"/>
                </a:solidFill>
              </a:rPr>
              <a:t>(56 x 60 cm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) </a:t>
            </a:r>
            <a:r>
              <a:rPr lang="en-GB" dirty="0" smtClean="0">
                <a:solidFill>
                  <a:schemeClr val="accent2"/>
                </a:solidFill>
              </a:rPr>
              <a:t>covering a chamber </a:t>
            </a:r>
            <a:r>
              <a:rPr lang="en-GB" dirty="0">
                <a:solidFill>
                  <a:srgbClr val="FF0000"/>
                </a:solidFill>
              </a:rPr>
              <a:t>(in </a:t>
            </a:r>
            <a:r>
              <a:rPr lang="en-GB" dirty="0" smtClean="0">
                <a:solidFill>
                  <a:srgbClr val="FF0000"/>
                </a:solidFill>
              </a:rPr>
              <a:t>total </a:t>
            </a:r>
            <a:r>
              <a:rPr lang="en-GB" dirty="0">
                <a:solidFill>
                  <a:srgbClr val="FF0000"/>
                </a:solidFill>
              </a:rPr>
              <a:t>18480 </a:t>
            </a:r>
            <a:r>
              <a:rPr lang="en-GB" dirty="0" smtClean="0">
                <a:solidFill>
                  <a:srgbClr val="FF0000"/>
                </a:solidFill>
              </a:rPr>
              <a:t>pads)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7231" name="Text Box 1039"/>
          <p:cNvSpPr txBox="1">
            <a:spLocks noChangeArrowheads="1"/>
          </p:cNvSpPr>
          <p:nvPr/>
        </p:nvSpPr>
        <p:spPr bwMode="auto">
          <a:xfrm>
            <a:off x="5076056" y="3717032"/>
            <a:ext cx="35814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Streamer mode</a:t>
            </a:r>
            <a:endParaRPr lang="en-GB" dirty="0">
              <a:solidFill>
                <a:schemeClr val="accent2"/>
              </a:solidFill>
            </a:endParaRPr>
          </a:p>
          <a:p>
            <a:endParaRPr lang="en-GB" dirty="0"/>
          </a:p>
          <a:p>
            <a:r>
              <a:rPr lang="en-GB" dirty="0">
                <a:solidFill>
                  <a:schemeClr val="accent2"/>
                </a:solidFill>
              </a:rPr>
              <a:t>Gas: 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15</a:t>
            </a:r>
            <a:r>
              <a:rPr lang="en-GB" dirty="0">
                <a:solidFill>
                  <a:schemeClr val="accent2"/>
                </a:solidFill>
              </a:rPr>
              <a:t>% Argon, </a:t>
            </a:r>
          </a:p>
          <a:p>
            <a:r>
              <a:rPr lang="en-GB" dirty="0" smtClean="0">
                <a:solidFill>
                  <a:schemeClr val="accent2"/>
                </a:solidFill>
              </a:rPr>
              <a:t>10</a:t>
            </a:r>
            <a:r>
              <a:rPr lang="en-GB" dirty="0">
                <a:solidFill>
                  <a:schemeClr val="accent2"/>
                </a:solidFill>
              </a:rPr>
              <a:t>% 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75</a:t>
            </a:r>
            <a:r>
              <a:rPr lang="en-GB" dirty="0">
                <a:solidFill>
                  <a:srgbClr val="FF0000"/>
                </a:solidFill>
              </a:rPr>
              <a:t>% </a:t>
            </a:r>
            <a:r>
              <a:rPr lang="en-GB" dirty="0" err="1" smtClean="0">
                <a:solidFill>
                  <a:srgbClr val="FF0000"/>
                </a:solidFill>
              </a:rPr>
              <a:t>Tetrafluoroethane</a:t>
            </a:r>
            <a:r>
              <a:rPr lang="en-GB" dirty="0" smtClean="0">
                <a:solidFill>
                  <a:srgbClr val="FF0000"/>
                </a:solidFill>
              </a:rPr>
              <a:t> C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H</a:t>
            </a:r>
            <a:r>
              <a:rPr lang="en-GB" baseline="-25000" dirty="0" smtClean="0">
                <a:solidFill>
                  <a:srgbClr val="FF0000"/>
                </a:solidFill>
              </a:rPr>
              <a:t>2</a:t>
            </a:r>
            <a:r>
              <a:rPr lang="en-GB" dirty="0" smtClean="0">
                <a:solidFill>
                  <a:srgbClr val="FF0000"/>
                </a:solidFill>
              </a:rPr>
              <a:t>F</a:t>
            </a:r>
            <a:r>
              <a:rPr lang="en-GB" baseline="-25000" dirty="0" smtClean="0">
                <a:solidFill>
                  <a:srgbClr val="FF0000"/>
                </a:solidFill>
              </a:rPr>
              <a:t>4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7232" name="Text Box 1040"/>
          <p:cNvSpPr txBox="1">
            <a:spLocks noChangeArrowheads="1"/>
          </p:cNvSpPr>
          <p:nvPr/>
        </p:nvSpPr>
        <p:spPr bwMode="auto">
          <a:xfrm>
            <a:off x="3059832" y="6021288"/>
            <a:ext cx="5801588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Use of converters to increase the number of hits/event.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086BB2-BF61-47F7-B729-3FFA2A755A70}" type="slidenum">
              <a:rPr lang="en-US"/>
              <a:pPr/>
              <a:t>209</a:t>
            </a:fld>
            <a:endParaRPr lang="en-US"/>
          </a:p>
        </p:txBody>
      </p:sp>
      <p:sp>
        <p:nvSpPr>
          <p:cNvPr id="139281" name="Text Box 17"/>
          <p:cNvSpPr txBox="1">
            <a:spLocks noChangeArrowheads="1"/>
          </p:cNvSpPr>
          <p:nvPr/>
        </p:nvSpPr>
        <p:spPr bwMode="auto">
          <a:xfrm>
            <a:off x="369830" y="1219200"/>
            <a:ext cx="40831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Operating at </a:t>
            </a:r>
            <a:r>
              <a:rPr lang="en-GB" dirty="0" smtClean="0">
                <a:solidFill>
                  <a:srgbClr val="FF0000"/>
                </a:solidFill>
              </a:rPr>
              <a:t>4300 </a:t>
            </a:r>
            <a:r>
              <a:rPr lang="en-GB" dirty="0">
                <a:solidFill>
                  <a:srgbClr val="FF0000"/>
                </a:solidFill>
              </a:rPr>
              <a:t>m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above sea level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9282" name="Text Box 18"/>
          <p:cNvSpPr txBox="1">
            <a:spLocks noChangeArrowheads="1"/>
          </p:cNvSpPr>
          <p:nvPr/>
        </p:nvSpPr>
        <p:spPr bwMode="auto">
          <a:xfrm>
            <a:off x="840344" y="1905000"/>
            <a:ext cx="2807179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Low pressure </a:t>
            </a:r>
            <a:r>
              <a:rPr lang="en-GB" dirty="0">
                <a:solidFill>
                  <a:srgbClr val="FF0000"/>
                </a:solidFill>
              </a:rPr>
              <a:t>~ 600 mbar</a:t>
            </a:r>
          </a:p>
        </p:txBody>
      </p:sp>
      <p:sp>
        <p:nvSpPr>
          <p:cNvPr id="139283" name="AutoShape 19"/>
          <p:cNvSpPr>
            <a:spLocks noChangeArrowheads="1"/>
          </p:cNvSpPr>
          <p:nvPr/>
        </p:nvSpPr>
        <p:spPr bwMode="auto">
          <a:xfrm>
            <a:off x="2209800" y="1371600"/>
            <a:ext cx="381000" cy="609600"/>
          </a:xfrm>
          <a:prstGeom prst="downArrow">
            <a:avLst>
              <a:gd name="adj1" fmla="val 50000"/>
              <a:gd name="adj2" fmla="val 40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pic>
        <p:nvPicPr>
          <p:cNvPr id="139285" name="Picture 21" descr="Argo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2819400"/>
            <a:ext cx="3479800" cy="3746500"/>
          </a:xfrm>
          <a:prstGeom prst="rect">
            <a:avLst/>
          </a:prstGeom>
          <a:noFill/>
        </p:spPr>
      </p:pic>
      <p:graphicFrame>
        <p:nvGraphicFramePr>
          <p:cNvPr id="139287" name="Object 23"/>
          <p:cNvGraphicFramePr>
            <a:graphicFrameLocks noChangeAspect="1"/>
          </p:cNvGraphicFramePr>
          <p:nvPr/>
        </p:nvGraphicFramePr>
        <p:xfrm>
          <a:off x="2971800" y="5638800"/>
          <a:ext cx="2057400" cy="355600"/>
        </p:xfrm>
        <a:graphic>
          <a:graphicData uri="http://schemas.openxmlformats.org/presentationml/2006/ole">
            <p:oleObj spid="_x0000_s636930" name="Equation" r:id="rId4" imgW="1384200" imgH="241200" progId="">
              <p:embed/>
            </p:oleObj>
          </a:graphicData>
        </a:graphic>
      </p:graphicFrame>
      <p:sp>
        <p:nvSpPr>
          <p:cNvPr id="139289" name="Line 25"/>
          <p:cNvSpPr>
            <a:spLocks noChangeShapeType="1"/>
          </p:cNvSpPr>
          <p:nvPr/>
        </p:nvSpPr>
        <p:spPr bwMode="auto">
          <a:xfrm flipH="1" flipV="1">
            <a:off x="2362200" y="3429000"/>
            <a:ext cx="762000" cy="2209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graphicFrame>
        <p:nvGraphicFramePr>
          <p:cNvPr id="139284" name="Object 20"/>
          <p:cNvGraphicFramePr>
            <a:graphicFrameLocks noChangeAspect="1"/>
          </p:cNvGraphicFramePr>
          <p:nvPr/>
        </p:nvGraphicFramePr>
        <p:xfrm>
          <a:off x="1447800" y="2286000"/>
          <a:ext cx="1676400" cy="811213"/>
        </p:xfrm>
        <a:graphic>
          <a:graphicData uri="http://schemas.openxmlformats.org/presentationml/2006/ole">
            <p:oleObj spid="_x0000_s636931" name="Equation" r:id="rId5" imgW="888840" imgH="431640" progId="">
              <p:embed/>
            </p:oleObj>
          </a:graphicData>
        </a:graphic>
      </p:graphicFrame>
      <p:pic>
        <p:nvPicPr>
          <p:cNvPr id="139290" name="Picture 26" descr="Argo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1447800"/>
            <a:ext cx="3810000" cy="3736975"/>
          </a:xfrm>
          <a:prstGeom prst="rect">
            <a:avLst/>
          </a:prstGeom>
          <a:noFill/>
        </p:spPr>
      </p:pic>
      <p:sp>
        <p:nvSpPr>
          <p:cNvPr id="139291" name="Text Box 27"/>
          <p:cNvSpPr txBox="1">
            <a:spLocks noChangeArrowheads="1"/>
          </p:cNvSpPr>
          <p:nvPr/>
        </p:nvSpPr>
        <p:spPr bwMode="auto">
          <a:xfrm>
            <a:off x="4495800" y="5331896"/>
            <a:ext cx="43037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Time resolution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9295" name="AutoShape 31"/>
          <p:cNvSpPr>
            <a:spLocks noChangeArrowheads="1"/>
          </p:cNvSpPr>
          <p:nvPr/>
        </p:nvSpPr>
        <p:spPr bwMode="auto">
          <a:xfrm rot="8197433">
            <a:off x="7642225" y="3373438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9296" name="AutoShape 32"/>
          <p:cNvSpPr>
            <a:spLocks noChangeArrowheads="1"/>
          </p:cNvSpPr>
          <p:nvPr/>
        </p:nvSpPr>
        <p:spPr bwMode="auto">
          <a:xfrm rot="-8291285">
            <a:off x="7543800" y="2438400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39297" name="Text Box 33"/>
          <p:cNvSpPr txBox="1">
            <a:spLocks noChangeArrowheads="1"/>
          </p:cNvSpPr>
          <p:nvPr/>
        </p:nvSpPr>
        <p:spPr bwMode="auto">
          <a:xfrm>
            <a:off x="8029575" y="3048000"/>
            <a:ext cx="1114425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sym typeface="Symbol" pitchFamily="18" charset="2"/>
              </a:rPr>
              <a:t></a:t>
            </a:r>
            <a:r>
              <a:rPr lang="en-GB" baseline="-25000">
                <a:solidFill>
                  <a:srgbClr val="FF0000"/>
                </a:solidFill>
                <a:sym typeface="Symbol" pitchFamily="18" charset="2"/>
              </a:rPr>
              <a:t>t</a:t>
            </a:r>
            <a:r>
              <a:rPr lang="en-GB">
                <a:solidFill>
                  <a:srgbClr val="FF0000"/>
                </a:solidFill>
                <a:sym typeface="Symbol" pitchFamily="18" charset="2"/>
              </a:rPr>
              <a:t> = 1.45 ns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21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07504" y="1219974"/>
            <a:ext cx="88924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200" dirty="0" smtClean="0">
                <a:solidFill>
                  <a:prstClr val="black"/>
                </a:solidFill>
              </a:rPr>
              <a:t>While diffusing, electrons and ions do not have an easy life.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Possible interaction of positive ions: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- Neutralization with a negative charge carrier (either an electron or a negative ion)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- Neutralization after the extraction of an electron from the walls of the detector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- Charge transfer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     - to a molecule of its own gas (A</a:t>
            </a:r>
            <a:r>
              <a:rPr lang="en-US" sz="2000" baseline="30000" dirty="0" smtClean="0">
                <a:solidFill>
                  <a:prstClr val="black"/>
                </a:solidFill>
              </a:rPr>
              <a:t>+</a:t>
            </a:r>
            <a:r>
              <a:rPr lang="en-US" sz="2000" dirty="0" smtClean="0">
                <a:solidFill>
                  <a:prstClr val="black"/>
                </a:solidFill>
              </a:rPr>
              <a:t> + A --&gt; A + A</a:t>
            </a:r>
            <a:r>
              <a:rPr lang="en-US" sz="2000" baseline="30000" dirty="0" smtClean="0">
                <a:solidFill>
                  <a:prstClr val="black"/>
                </a:solidFill>
              </a:rPr>
              <a:t>+</a:t>
            </a:r>
            <a:r>
              <a:rPr lang="en-US" sz="2000" dirty="0" smtClean="0">
                <a:solidFill>
                  <a:prstClr val="black"/>
                </a:solidFill>
              </a:rPr>
              <a:t>)</a:t>
            </a:r>
          </a:p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     - to a molecule of another gas with lower ionization potential (A</a:t>
            </a:r>
            <a:r>
              <a:rPr lang="en-US" sz="2000" baseline="30000" dirty="0" smtClean="0">
                <a:solidFill>
                  <a:prstClr val="black"/>
                </a:solidFill>
              </a:rPr>
              <a:t>+</a:t>
            </a:r>
            <a:r>
              <a:rPr lang="en-US" sz="2000" dirty="0" smtClean="0">
                <a:solidFill>
                  <a:prstClr val="black"/>
                </a:solidFill>
              </a:rPr>
              <a:t> + B --&gt; A + B</a:t>
            </a:r>
            <a:r>
              <a:rPr lang="en-US" sz="2000" baseline="30000" dirty="0" smtClean="0">
                <a:solidFill>
                  <a:prstClr val="black"/>
                </a:solidFill>
              </a:rPr>
              <a:t>+</a:t>
            </a:r>
            <a:r>
              <a:rPr lang="en-US" sz="2000" dirty="0" smtClean="0">
                <a:solidFill>
                  <a:prstClr val="black"/>
                </a:solidFill>
              </a:rPr>
              <a:t>)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Possible interactions of electrons: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- Neutralization with a positive ion (e + A+ --&gt; A)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- Attachment to a molecule with negative electron affinity (e + A --&gt; A-)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     - This attachment probability is negligible for noble gases and hydrogen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     - </a:t>
            </a:r>
            <a:r>
              <a:rPr lang="en-US" sz="2000" dirty="0" err="1" smtClean="0">
                <a:solidFill>
                  <a:prstClr val="black"/>
                </a:solidFill>
              </a:rPr>
              <a:t>Oxigen</a:t>
            </a:r>
            <a:r>
              <a:rPr lang="en-US" sz="2000" dirty="0" smtClean="0">
                <a:solidFill>
                  <a:prstClr val="black"/>
                </a:solidFill>
              </a:rPr>
              <a:t> is a gas with strong electronegative affinity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     - The attachment coefficient depends strong on the electric field (if any)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- Absorption in the walls of the detector</a:t>
            </a:r>
            <a:endParaRPr lang="it-IT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1B499-CD14-4C03-B025-0E950768BD54}" type="slidenum">
              <a:rPr lang="en-US"/>
              <a:pPr/>
              <a:t>210</a:t>
            </a:fld>
            <a:endParaRPr lang="en-US"/>
          </a:p>
        </p:txBody>
      </p:sp>
      <p:pic>
        <p:nvPicPr>
          <p:cNvPr id="138287" name="Picture 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1295400"/>
            <a:ext cx="4648200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8266" name="Text Box 26"/>
          <p:cNvSpPr txBox="1">
            <a:spLocks noChangeArrowheads="1"/>
          </p:cNvSpPr>
          <p:nvPr/>
        </p:nvSpPr>
        <p:spPr bwMode="auto">
          <a:xfrm>
            <a:off x="457200" y="1219200"/>
            <a:ext cx="257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>
                <a:solidFill>
                  <a:srgbClr val="FF0000"/>
                </a:solidFill>
                <a:sym typeface="Symbol" pitchFamily="18" charset="2"/>
              </a:rPr>
              <a:t></a:t>
            </a:r>
            <a:endParaRPr lang="en-GB">
              <a:solidFill>
                <a:srgbClr val="FF0000"/>
              </a:solidFill>
            </a:endParaRP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609600" y="1600200"/>
            <a:ext cx="4267200" cy="2819400"/>
            <a:chOff x="2832" y="864"/>
            <a:chExt cx="2688" cy="1776"/>
          </a:xfrm>
        </p:grpSpPr>
        <p:pic>
          <p:nvPicPr>
            <p:cNvPr id="138257" name="Picture 17" descr="Argo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32" y="864"/>
              <a:ext cx="2688" cy="1696"/>
            </a:xfrm>
            <a:prstGeom prst="rect">
              <a:avLst/>
            </a:prstGeom>
            <a:noFill/>
          </p:spPr>
        </p:pic>
        <p:sp>
          <p:nvSpPr>
            <p:cNvPr id="138259" name="Rectangle 19"/>
            <p:cNvSpPr>
              <a:spLocks noChangeArrowheads="1"/>
            </p:cNvSpPr>
            <p:nvPr/>
          </p:nvSpPr>
          <p:spPr bwMode="auto">
            <a:xfrm>
              <a:off x="393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0" name="Rectangle 20"/>
            <p:cNvSpPr>
              <a:spLocks noChangeArrowheads="1"/>
            </p:cNvSpPr>
            <p:nvPr/>
          </p:nvSpPr>
          <p:spPr bwMode="auto">
            <a:xfrm>
              <a:off x="417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1" name="Rectangle 21"/>
            <p:cNvSpPr>
              <a:spLocks noChangeArrowheads="1"/>
            </p:cNvSpPr>
            <p:nvPr/>
          </p:nvSpPr>
          <p:spPr bwMode="auto">
            <a:xfrm>
              <a:off x="4416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2" name="Rectangle 22"/>
            <p:cNvSpPr>
              <a:spLocks noChangeArrowheads="1"/>
            </p:cNvSpPr>
            <p:nvPr/>
          </p:nvSpPr>
          <p:spPr bwMode="auto">
            <a:xfrm>
              <a:off x="460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3" name="Rectangle 23"/>
            <p:cNvSpPr>
              <a:spLocks noChangeArrowheads="1"/>
            </p:cNvSpPr>
            <p:nvPr/>
          </p:nvSpPr>
          <p:spPr bwMode="auto">
            <a:xfrm>
              <a:off x="508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4" name="Rectangle 24"/>
            <p:cNvSpPr>
              <a:spLocks noChangeArrowheads="1"/>
            </p:cNvSpPr>
            <p:nvPr/>
          </p:nvSpPr>
          <p:spPr bwMode="auto">
            <a:xfrm>
              <a:off x="4848" y="2064"/>
              <a:ext cx="96" cy="14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68" name="Text Box 28"/>
            <p:cNvSpPr txBox="1">
              <a:spLocks noChangeArrowheads="1"/>
            </p:cNvSpPr>
            <p:nvPr/>
          </p:nvSpPr>
          <p:spPr bwMode="auto">
            <a:xfrm>
              <a:off x="3884" y="2424"/>
              <a:ext cx="20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</a:t>
              </a:r>
              <a:r>
                <a:rPr lang="en-GB" baseline="-25000">
                  <a:solidFill>
                    <a:schemeClr val="accent2"/>
                  </a:solidFill>
                </a:rPr>
                <a:t>1</a:t>
              </a:r>
              <a:endParaRPr lang="en-GB"/>
            </a:p>
          </p:txBody>
        </p:sp>
        <p:sp>
          <p:nvSpPr>
            <p:cNvPr id="138269" name="Line 29"/>
            <p:cNvSpPr>
              <a:spLocks noChangeShapeType="1"/>
            </p:cNvSpPr>
            <p:nvPr/>
          </p:nvSpPr>
          <p:spPr bwMode="auto">
            <a:xfrm flipV="1">
              <a:off x="4128" y="2544"/>
              <a:ext cx="91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lg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138270" name="Text Box 30"/>
            <p:cNvSpPr txBox="1">
              <a:spLocks noChangeArrowheads="1"/>
            </p:cNvSpPr>
            <p:nvPr/>
          </p:nvSpPr>
          <p:spPr bwMode="auto">
            <a:xfrm>
              <a:off x="5040" y="2448"/>
              <a:ext cx="28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GB">
                  <a:solidFill>
                    <a:schemeClr val="accent2"/>
                  </a:solidFill>
                </a:rPr>
                <a:t>t</a:t>
              </a:r>
              <a:r>
                <a:rPr lang="en-GB" baseline="-25000">
                  <a:solidFill>
                    <a:schemeClr val="accent2"/>
                  </a:solidFill>
                </a:rPr>
                <a:t>n</a:t>
              </a:r>
              <a:endParaRPr lang="en-GB"/>
            </a:p>
          </p:txBody>
        </p:sp>
      </p:grpSp>
      <p:sp>
        <p:nvSpPr>
          <p:cNvPr id="138265" name="Line 25"/>
          <p:cNvSpPr>
            <a:spLocks noChangeShapeType="1"/>
          </p:cNvSpPr>
          <p:nvPr/>
        </p:nvSpPr>
        <p:spPr bwMode="auto">
          <a:xfrm>
            <a:off x="228600" y="1295400"/>
            <a:ext cx="457200" cy="3810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58" name="Text Box 18"/>
          <p:cNvSpPr txBox="1">
            <a:spLocks noChangeArrowheads="1"/>
          </p:cNvSpPr>
          <p:nvPr/>
        </p:nvSpPr>
        <p:spPr bwMode="auto">
          <a:xfrm>
            <a:off x="1295400" y="1295400"/>
            <a:ext cx="3352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flatTx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Pointing to the sources exploiting the arrival times of the particles on the various PADs.</a:t>
            </a:r>
            <a:endParaRPr lang="en-GB" dirty="0"/>
          </a:p>
        </p:txBody>
      </p:sp>
      <p:sp>
        <p:nvSpPr>
          <p:cNvPr id="138274" name="Line 34"/>
          <p:cNvSpPr>
            <a:spLocks noChangeShapeType="1"/>
          </p:cNvSpPr>
          <p:nvPr/>
        </p:nvSpPr>
        <p:spPr bwMode="auto">
          <a:xfrm flipH="1">
            <a:off x="4267200" y="3200400"/>
            <a:ext cx="1524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75" name="Line 35"/>
          <p:cNvSpPr>
            <a:spLocks noChangeShapeType="1"/>
          </p:cNvSpPr>
          <p:nvPr/>
        </p:nvSpPr>
        <p:spPr bwMode="auto">
          <a:xfrm flipH="1">
            <a:off x="3200400" y="3200400"/>
            <a:ext cx="1143000" cy="304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76" name="Text Box 36"/>
          <p:cNvSpPr txBox="1">
            <a:spLocks noChangeArrowheads="1"/>
          </p:cNvSpPr>
          <p:nvPr/>
        </p:nvSpPr>
        <p:spPr bwMode="auto">
          <a:xfrm>
            <a:off x="4267200" y="2895600"/>
            <a:ext cx="493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/>
              <a:t>RPC</a:t>
            </a:r>
          </a:p>
        </p:txBody>
      </p:sp>
      <p:sp>
        <p:nvSpPr>
          <p:cNvPr id="138277" name="Text Box 37"/>
          <p:cNvSpPr txBox="1">
            <a:spLocks noChangeArrowheads="1"/>
          </p:cNvSpPr>
          <p:nvPr/>
        </p:nvSpPr>
        <p:spPr bwMode="auto">
          <a:xfrm>
            <a:off x="304800" y="4191000"/>
            <a:ext cx="2209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>
                <a:solidFill>
                  <a:schemeClr val="accent2"/>
                </a:solidFill>
              </a:rPr>
              <a:t>t</a:t>
            </a:r>
            <a:r>
              <a:rPr lang="en-GB" sz="1600" baseline="-25000">
                <a:solidFill>
                  <a:schemeClr val="accent2"/>
                </a:solidFill>
              </a:rPr>
              <a:t>1</a:t>
            </a:r>
            <a:r>
              <a:rPr lang="en-GB" sz="1600">
                <a:solidFill>
                  <a:schemeClr val="accent2"/>
                </a:solidFill>
              </a:rPr>
              <a:t>, t</a:t>
            </a:r>
            <a:r>
              <a:rPr lang="en-GB" sz="1600" baseline="-25000">
                <a:solidFill>
                  <a:schemeClr val="accent2"/>
                </a:solidFill>
              </a:rPr>
              <a:t>2</a:t>
            </a:r>
            <a:r>
              <a:rPr lang="en-GB" sz="1600">
                <a:solidFill>
                  <a:schemeClr val="accent2"/>
                </a:solidFill>
              </a:rPr>
              <a:t>, ... , t</a:t>
            </a:r>
            <a:r>
              <a:rPr lang="en-GB" sz="1600" baseline="-25000">
                <a:solidFill>
                  <a:schemeClr val="accent2"/>
                </a:solidFill>
              </a:rPr>
              <a:t>n</a:t>
            </a:r>
            <a:r>
              <a:rPr lang="en-GB" sz="1600">
                <a:solidFill>
                  <a:schemeClr val="accent2"/>
                </a:solidFill>
              </a:rPr>
              <a:t> </a:t>
            </a:r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 </a:t>
            </a:r>
            <a:endParaRPr lang="en-GB" sz="1600">
              <a:solidFill>
                <a:schemeClr val="accent2"/>
              </a:solidFill>
            </a:endParaRPr>
          </a:p>
        </p:txBody>
      </p:sp>
      <p:sp>
        <p:nvSpPr>
          <p:cNvPr id="138278" name="Text Box 38"/>
          <p:cNvSpPr txBox="1">
            <a:spLocks noChangeArrowheads="1"/>
          </p:cNvSpPr>
          <p:nvPr/>
        </p:nvSpPr>
        <p:spPr bwMode="auto">
          <a:xfrm>
            <a:off x="304800" y="5791200"/>
            <a:ext cx="28019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t</a:t>
            </a:r>
            <a:r>
              <a:rPr lang="en-GB" sz="1600" baseline="-25000">
                <a:solidFill>
                  <a:srgbClr val="FF0000"/>
                </a:solidFill>
                <a:sym typeface="Symbol" pitchFamily="18" charset="2"/>
              </a:rPr>
              <a:t>RPC</a:t>
            </a:r>
            <a:r>
              <a:rPr lang="en-GB" sz="1600">
                <a:solidFill>
                  <a:srgbClr val="FF0000"/>
                </a:solidFill>
                <a:sym typeface="Symbol" pitchFamily="18" charset="2"/>
              </a:rPr>
              <a:t> ~ 1-2 ns  = 1 mrad</a:t>
            </a:r>
            <a:endParaRPr lang="en-GB" sz="1600">
              <a:solidFill>
                <a:srgbClr val="FF0000"/>
              </a:solidFill>
            </a:endParaRPr>
          </a:p>
        </p:txBody>
      </p:sp>
      <p:sp>
        <p:nvSpPr>
          <p:cNvPr id="138279" name="Text Box 39"/>
          <p:cNvSpPr txBox="1">
            <a:spLocks noChangeArrowheads="1"/>
          </p:cNvSpPr>
          <p:nvPr/>
        </p:nvSpPr>
        <p:spPr bwMode="auto">
          <a:xfrm>
            <a:off x="228600" y="4690159"/>
            <a:ext cx="4953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Interesting application where good time resolution is essential for a good tracking</a:t>
            </a:r>
            <a:endParaRPr lang="en-GB" dirty="0">
              <a:solidFill>
                <a:schemeClr val="accent2"/>
              </a:solidFill>
            </a:endParaRPr>
          </a:p>
        </p:txBody>
      </p:sp>
      <p:graphicFrame>
        <p:nvGraphicFramePr>
          <p:cNvPr id="138280" name="Object 40"/>
          <p:cNvGraphicFramePr>
            <a:graphicFrameLocks noChangeAspect="1"/>
          </p:cNvGraphicFramePr>
          <p:nvPr/>
        </p:nvGraphicFramePr>
        <p:xfrm>
          <a:off x="3733800" y="5486400"/>
          <a:ext cx="2514600" cy="782638"/>
        </p:xfrm>
        <a:graphic>
          <a:graphicData uri="http://schemas.openxmlformats.org/presentationml/2006/ole">
            <p:oleObj spid="_x0000_s637954" name="Equation" r:id="rId5" imgW="1384200" imgH="431640" progId="">
              <p:embed/>
            </p:oleObj>
          </a:graphicData>
        </a:graphic>
      </p:graphicFrame>
      <p:sp>
        <p:nvSpPr>
          <p:cNvPr id="138285" name="Arc 45"/>
          <p:cNvSpPr>
            <a:spLocks/>
          </p:cNvSpPr>
          <p:nvPr/>
        </p:nvSpPr>
        <p:spPr bwMode="auto">
          <a:xfrm rot="10861954" flipV="1">
            <a:off x="1981200" y="3429000"/>
            <a:ext cx="228600" cy="3048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38286" name="Text Box 46"/>
          <p:cNvSpPr txBox="1">
            <a:spLocks noChangeArrowheads="1"/>
          </p:cNvSpPr>
          <p:nvPr/>
        </p:nvSpPr>
        <p:spPr bwMode="auto">
          <a:xfrm>
            <a:off x="1828800" y="3352800"/>
            <a:ext cx="2905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 sz="1600">
                <a:solidFill>
                  <a:schemeClr val="accent2"/>
                </a:solidFill>
                <a:sym typeface="Symbol" pitchFamily="18" charset="2"/>
              </a:rPr>
              <a:t></a:t>
            </a: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A539B-81B4-41F0-AF2B-C1552B32DD38}" type="slidenum">
              <a:rPr lang="en-US"/>
              <a:pPr/>
              <a:t>211</a:t>
            </a:fld>
            <a:endParaRPr lang="en-US"/>
          </a:p>
        </p:txBody>
      </p:sp>
      <p:pic>
        <p:nvPicPr>
          <p:cNvPr id="363522" name="Picture 2" descr="Fenic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2438400"/>
            <a:ext cx="4843463" cy="2305050"/>
          </a:xfrm>
          <a:prstGeom prst="rect">
            <a:avLst/>
          </a:prstGeom>
          <a:noFill/>
        </p:spPr>
      </p:pic>
      <p:sp>
        <p:nvSpPr>
          <p:cNvPr id="363527" name="Text Box 7"/>
          <p:cNvSpPr txBox="1">
            <a:spLocks noChangeArrowheads="1"/>
          </p:cNvSpPr>
          <p:nvPr/>
        </p:nvSpPr>
        <p:spPr bwMode="auto">
          <a:xfrm>
            <a:off x="323528" y="948462"/>
            <a:ext cx="789671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1</a:t>
            </a:r>
            <a:r>
              <a:rPr lang="en-GB" baseline="30000" dirty="0" smtClean="0">
                <a:solidFill>
                  <a:schemeClr val="accent2"/>
                </a:solidFill>
              </a:rPr>
              <a:t>st</a:t>
            </a:r>
            <a:r>
              <a:rPr lang="en-GB" dirty="0" smtClean="0">
                <a:solidFill>
                  <a:schemeClr val="accent2"/>
                </a:solidFill>
              </a:rPr>
              <a:t> generation RPCs were immediately used in many physics experiments...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63528" name="Text Box 8"/>
          <p:cNvSpPr txBox="1">
            <a:spLocks noChangeArrowheads="1"/>
          </p:cNvSpPr>
          <p:nvPr/>
        </p:nvSpPr>
        <p:spPr bwMode="auto">
          <a:xfrm>
            <a:off x="1524000" y="1340768"/>
            <a:ext cx="6553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Nadir:</a:t>
            </a:r>
            <a:r>
              <a:rPr lang="en-GB" dirty="0">
                <a:solidFill>
                  <a:schemeClr val="accent2"/>
                </a:solidFill>
              </a:rPr>
              <a:t> 120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double gap RPCs used as a veto on cosmic particles in an experiment on neutron-anti neutron oscillations</a:t>
            </a:r>
            <a:endParaRPr lang="en-GB" dirty="0">
              <a:solidFill>
                <a:schemeClr val="accent2"/>
              </a:solidFill>
            </a:endParaRPr>
          </a:p>
          <a:p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63529" name="WordArt 9"/>
          <p:cNvSpPr>
            <a:spLocks noChangeArrowheads="1" noChangeShapeType="1" noTextEdit="1"/>
          </p:cNvSpPr>
          <p:nvPr/>
        </p:nvSpPr>
        <p:spPr bwMode="auto">
          <a:xfrm>
            <a:off x="533400" y="2060848"/>
            <a:ext cx="6858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Veto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319977" y="1143000"/>
            <a:ext cx="1585915" cy="1981200"/>
            <a:chOff x="4128" y="1104"/>
            <a:chExt cx="999" cy="1248"/>
          </a:xfrm>
        </p:grpSpPr>
        <p:graphicFrame>
          <p:nvGraphicFramePr>
            <p:cNvPr id="363531" name="Object 11"/>
            <p:cNvGraphicFramePr>
              <a:graphicFrameLocks noChangeAspect="1"/>
            </p:cNvGraphicFramePr>
            <p:nvPr/>
          </p:nvGraphicFramePr>
          <p:xfrm>
            <a:off x="4560" y="1488"/>
            <a:ext cx="518" cy="864"/>
          </p:xfrm>
          <a:graphic>
            <a:graphicData uri="http://schemas.openxmlformats.org/presentationml/2006/ole">
              <p:oleObj spid="_x0000_s638978" name="Clip" r:id="rId4" imgW="2033280" imgH="3390840" progId="">
                <p:embed/>
              </p:oleObj>
            </a:graphicData>
          </a:graphic>
        </p:graphicFrame>
        <p:sp>
          <p:nvSpPr>
            <p:cNvPr id="363532" name="Line 12"/>
            <p:cNvSpPr>
              <a:spLocks noChangeShapeType="1"/>
            </p:cNvSpPr>
            <p:nvPr/>
          </p:nvSpPr>
          <p:spPr bwMode="auto">
            <a:xfrm>
              <a:off x="4368" y="129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3" name="Line 13"/>
            <p:cNvSpPr>
              <a:spLocks noChangeShapeType="1"/>
            </p:cNvSpPr>
            <p:nvPr/>
          </p:nvSpPr>
          <p:spPr bwMode="auto">
            <a:xfrm>
              <a:off x="4512" y="153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4" name="Line 14"/>
            <p:cNvSpPr>
              <a:spLocks noChangeShapeType="1"/>
            </p:cNvSpPr>
            <p:nvPr/>
          </p:nvSpPr>
          <p:spPr bwMode="auto">
            <a:xfrm>
              <a:off x="4224" y="1296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5" name="Line 15"/>
            <p:cNvSpPr>
              <a:spLocks noChangeShapeType="1"/>
            </p:cNvSpPr>
            <p:nvPr/>
          </p:nvSpPr>
          <p:spPr bwMode="auto">
            <a:xfrm>
              <a:off x="4128" y="1488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6" name="Line 16"/>
            <p:cNvSpPr>
              <a:spLocks noChangeShapeType="1"/>
            </p:cNvSpPr>
            <p:nvPr/>
          </p:nvSpPr>
          <p:spPr bwMode="auto">
            <a:xfrm>
              <a:off x="4608" y="1344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7" name="Line 17"/>
            <p:cNvSpPr>
              <a:spLocks noChangeShapeType="1"/>
            </p:cNvSpPr>
            <p:nvPr/>
          </p:nvSpPr>
          <p:spPr bwMode="auto">
            <a:xfrm>
              <a:off x="4512" y="1104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8" name="Line 18"/>
            <p:cNvSpPr>
              <a:spLocks noChangeShapeType="1"/>
            </p:cNvSpPr>
            <p:nvPr/>
          </p:nvSpPr>
          <p:spPr bwMode="auto">
            <a:xfrm>
              <a:off x="4272" y="1488"/>
              <a:ext cx="384" cy="384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363539" name="Text Box 19"/>
            <p:cNvSpPr txBox="1">
              <a:spLocks noChangeArrowheads="1"/>
            </p:cNvSpPr>
            <p:nvPr/>
          </p:nvSpPr>
          <p:spPr bwMode="auto">
            <a:xfrm>
              <a:off x="4438" y="1183"/>
              <a:ext cx="689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FF0000"/>
                  </a:solidFill>
                  <a:sym typeface="Symbol" pitchFamily="18" charset="2"/>
                </a:rPr>
                <a:t>cosmic</a:t>
              </a:r>
              <a:endParaRPr lang="en-GB" dirty="0"/>
            </a:p>
          </p:txBody>
        </p:sp>
      </p:grpSp>
      <p:sp>
        <p:nvSpPr>
          <p:cNvPr id="363540" name="Text Box 20"/>
          <p:cNvSpPr txBox="1">
            <a:spLocks noChangeArrowheads="1"/>
          </p:cNvSpPr>
          <p:nvPr/>
        </p:nvSpPr>
        <p:spPr bwMode="auto">
          <a:xfrm>
            <a:off x="762000" y="3068960"/>
            <a:ext cx="3219856" cy="12003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Operated in streamer </a:t>
            </a:r>
            <a:r>
              <a:rPr lang="en-GB" dirty="0">
                <a:solidFill>
                  <a:schemeClr val="accent2"/>
                </a:solidFill>
              </a:rPr>
              <a:t>mode </a:t>
            </a:r>
            <a:endParaRPr lang="en-GB" dirty="0" smtClean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(</a:t>
            </a:r>
            <a:r>
              <a:rPr lang="en-GB" dirty="0" err="1" smtClean="0">
                <a:solidFill>
                  <a:schemeClr val="accent2"/>
                </a:solidFill>
              </a:rPr>
              <a:t>Ar</a:t>
            </a:r>
            <a:r>
              <a:rPr lang="en-GB" dirty="0" smtClean="0">
                <a:solidFill>
                  <a:schemeClr val="accent2"/>
                </a:solidFill>
              </a:rPr>
              <a:t>-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r>
              <a:rPr lang="en-GB" dirty="0" smtClean="0">
                <a:solidFill>
                  <a:schemeClr val="accent2"/>
                </a:solidFill>
              </a:rPr>
              <a:t>-Freon</a:t>
            </a:r>
            <a:r>
              <a:rPr lang="en-GB" dirty="0">
                <a:solidFill>
                  <a:schemeClr val="accent2"/>
                </a:solidFill>
              </a:rPr>
              <a:t>)</a:t>
            </a:r>
          </a:p>
          <a:p>
            <a:r>
              <a:rPr lang="en-GB" dirty="0">
                <a:solidFill>
                  <a:schemeClr val="accent2"/>
                </a:solidFill>
              </a:rPr>
              <a:t>HV 7-8 kV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Veto efficiency: </a:t>
            </a:r>
            <a:r>
              <a:rPr lang="en-GB" dirty="0">
                <a:solidFill>
                  <a:srgbClr val="FF0000"/>
                </a:solidFill>
              </a:rPr>
              <a:t>97-99%/</a:t>
            </a:r>
            <a:r>
              <a:rPr lang="en-GB" dirty="0" smtClean="0">
                <a:solidFill>
                  <a:srgbClr val="FF0000"/>
                </a:solidFill>
              </a:rPr>
              <a:t>plane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63541" name="WordArt 21"/>
          <p:cNvSpPr>
            <a:spLocks noChangeArrowheads="1" noChangeShapeType="1" noTextEdit="1"/>
          </p:cNvSpPr>
          <p:nvPr/>
        </p:nvSpPr>
        <p:spPr bwMode="auto">
          <a:xfrm>
            <a:off x="395536" y="4509120"/>
            <a:ext cx="4546848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t-IT" sz="36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Trigger </a:t>
            </a:r>
            <a:r>
              <a:rPr lang="it-IT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and </a:t>
            </a:r>
            <a:r>
              <a:rPr lang="it-IT" sz="36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tracking</a:t>
            </a:r>
            <a:r>
              <a:rPr lang="it-IT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 at </a:t>
            </a:r>
            <a:r>
              <a:rPr lang="it-IT" sz="3600" kern="10" dirty="0" err="1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accelerators</a:t>
            </a:r>
            <a:endParaRPr lang="it-IT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rgbClr val="B2B2B2">
                  <a:alpha val="50000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Arial Black"/>
            </a:endParaRPr>
          </a:p>
        </p:txBody>
      </p:sp>
      <p:sp>
        <p:nvSpPr>
          <p:cNvPr id="363542" name="Text Box 22"/>
          <p:cNvSpPr txBox="1">
            <a:spLocks noChangeArrowheads="1"/>
          </p:cNvSpPr>
          <p:nvPr/>
        </p:nvSpPr>
        <p:spPr bwMode="auto">
          <a:xfrm>
            <a:off x="457200" y="5052536"/>
            <a:ext cx="7010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WA92:</a:t>
            </a:r>
            <a:r>
              <a:rPr lang="en-GB" dirty="0">
                <a:solidFill>
                  <a:schemeClr val="accent2"/>
                </a:solidFill>
              </a:rPr>
              <a:t> 72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RPC used as trigger on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 </a:t>
            </a:r>
            <a:r>
              <a:rPr lang="en-GB" dirty="0" smtClean="0">
                <a:solidFill>
                  <a:schemeClr val="accent2"/>
                </a:solidFill>
              </a:rPr>
              <a:t> events with high p</a:t>
            </a:r>
            <a:r>
              <a:rPr lang="en-GB" baseline="-25000" dirty="0" smtClean="0">
                <a:solidFill>
                  <a:schemeClr val="accent2"/>
                </a:solidFill>
              </a:rPr>
              <a:t>t</a:t>
            </a:r>
            <a:r>
              <a:rPr lang="en-GB" dirty="0" smtClean="0">
                <a:solidFill>
                  <a:schemeClr val="accent2"/>
                </a:solidFill>
              </a:rPr>
              <a:t> in semi-</a:t>
            </a:r>
            <a:r>
              <a:rPr lang="en-GB" dirty="0" err="1" smtClean="0">
                <a:solidFill>
                  <a:schemeClr val="accent2"/>
                </a:solidFill>
              </a:rPr>
              <a:t>leptonic</a:t>
            </a:r>
            <a:r>
              <a:rPr lang="en-GB" dirty="0" smtClean="0">
                <a:solidFill>
                  <a:schemeClr val="accent2"/>
                </a:solidFill>
              </a:rPr>
              <a:t> decays of the B (</a:t>
            </a:r>
            <a:r>
              <a:rPr lang="en-GB" dirty="0">
                <a:solidFill>
                  <a:schemeClr val="accent2"/>
                </a:solidFill>
              </a:rPr>
              <a:t>SPS </a:t>
            </a:r>
            <a:r>
              <a:rPr lang="en-GB" dirty="0" smtClean="0">
                <a:solidFill>
                  <a:schemeClr val="accent2"/>
                </a:solidFill>
              </a:rPr>
              <a:t>at </a:t>
            </a:r>
            <a:r>
              <a:rPr lang="en-GB" dirty="0">
                <a:solidFill>
                  <a:schemeClr val="accent2"/>
                </a:solidFill>
              </a:rPr>
              <a:t>CERN)</a:t>
            </a:r>
          </a:p>
          <a:p>
            <a:endParaRPr lang="en-GB" dirty="0">
              <a:solidFill>
                <a:schemeClr val="accent2"/>
              </a:solidFill>
            </a:endParaRPr>
          </a:p>
          <a:p>
            <a:r>
              <a:rPr lang="en-GB" sz="1600" dirty="0">
                <a:solidFill>
                  <a:srgbClr val="FF0000"/>
                </a:solidFill>
              </a:rPr>
              <a:t>E771:</a:t>
            </a:r>
            <a:r>
              <a:rPr lang="en-GB" dirty="0">
                <a:solidFill>
                  <a:schemeClr val="accent2"/>
                </a:solidFill>
              </a:rPr>
              <a:t> 60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</a:t>
            </a:r>
            <a:r>
              <a:rPr lang="en-GB" dirty="0">
                <a:solidFill>
                  <a:schemeClr val="accent2"/>
                </a:solidFill>
              </a:rPr>
              <a:t>RPC </a:t>
            </a:r>
            <a:r>
              <a:rPr lang="en-GB" dirty="0" smtClean="0">
                <a:solidFill>
                  <a:schemeClr val="accent2"/>
                </a:solidFill>
              </a:rPr>
              <a:t>used as trigger and tracking </a:t>
            </a:r>
            <a:r>
              <a:rPr lang="en-GB" dirty="0">
                <a:solidFill>
                  <a:schemeClr val="accent2"/>
                </a:solidFill>
              </a:rPr>
              <a:t>come trigger </a:t>
            </a:r>
            <a:r>
              <a:rPr lang="en-GB" dirty="0" smtClean="0">
                <a:solidFill>
                  <a:schemeClr val="accent2"/>
                </a:solidFill>
              </a:rPr>
              <a:t>on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events with </a:t>
            </a:r>
            <a:r>
              <a:rPr lang="en-GB" dirty="0" err="1" smtClean="0">
                <a:solidFill>
                  <a:schemeClr val="accent2"/>
                </a:solidFill>
              </a:rPr>
              <a:t>hig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p</a:t>
            </a:r>
            <a:r>
              <a:rPr lang="en-GB" baseline="-25000" dirty="0">
                <a:solidFill>
                  <a:schemeClr val="accent2"/>
                </a:solidFill>
              </a:rPr>
              <a:t>t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in semi-</a:t>
            </a:r>
            <a:r>
              <a:rPr lang="en-GB" dirty="0" err="1" smtClean="0">
                <a:solidFill>
                  <a:schemeClr val="accent2"/>
                </a:solidFill>
              </a:rPr>
              <a:t>leptonic</a:t>
            </a:r>
            <a:r>
              <a:rPr lang="en-GB" dirty="0" smtClean="0">
                <a:solidFill>
                  <a:schemeClr val="accent2"/>
                </a:solidFill>
              </a:rPr>
              <a:t> decays of the B </a:t>
            </a:r>
            <a:r>
              <a:rPr lang="en-GB" dirty="0">
                <a:solidFill>
                  <a:schemeClr val="accent2"/>
                </a:solidFill>
              </a:rPr>
              <a:t>(</a:t>
            </a:r>
            <a:r>
              <a:rPr lang="en-GB" dirty="0" err="1">
                <a:solidFill>
                  <a:schemeClr val="accent2"/>
                </a:solidFill>
              </a:rPr>
              <a:t>Fermilab</a:t>
            </a:r>
            <a:r>
              <a:rPr lang="en-GB" dirty="0">
                <a:solidFill>
                  <a:schemeClr val="accent2"/>
                </a:solidFill>
              </a:rPr>
              <a:t>)</a:t>
            </a:r>
            <a:endParaRPr lang="en-GB" dirty="0"/>
          </a:p>
        </p:txBody>
      </p:sp>
      <p:pic>
        <p:nvPicPr>
          <p:cNvPr id="363543" name="Picture 23" descr="trigger"/>
          <p:cNvPicPr>
            <a:picLocks noChangeAspect="1" noChangeArrowheads="1"/>
          </p:cNvPicPr>
          <p:nvPr/>
        </p:nvPicPr>
        <p:blipFill>
          <a:blip r:embed="rId5" cstate="print"/>
          <a:srcRect r="78760" b="74023"/>
          <a:stretch>
            <a:fillRect/>
          </a:stretch>
        </p:blipFill>
        <p:spPr bwMode="auto">
          <a:xfrm>
            <a:off x="7696200" y="4648200"/>
            <a:ext cx="976313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3544" name="Text Box 24"/>
          <p:cNvSpPr txBox="1">
            <a:spLocks noChangeArrowheads="1"/>
          </p:cNvSpPr>
          <p:nvPr/>
        </p:nvSpPr>
        <p:spPr bwMode="auto">
          <a:xfrm>
            <a:off x="1600200" y="2132856"/>
            <a:ext cx="3352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sz="1600" dirty="0" err="1">
                <a:solidFill>
                  <a:srgbClr val="FF0000"/>
                </a:solidFill>
              </a:rPr>
              <a:t>Fenice</a:t>
            </a:r>
            <a:r>
              <a:rPr lang="en-GB" sz="1600" dirty="0">
                <a:solidFill>
                  <a:srgbClr val="FF0000"/>
                </a:solidFill>
              </a:rPr>
              <a:t>:</a:t>
            </a:r>
            <a:r>
              <a:rPr lang="en-GB" dirty="0">
                <a:solidFill>
                  <a:schemeClr val="accent2"/>
                </a:solidFill>
              </a:rPr>
              <a:t> 300 m</a:t>
            </a:r>
            <a:r>
              <a:rPr lang="en-GB" baseline="30000" dirty="0">
                <a:solidFill>
                  <a:schemeClr val="accent2"/>
                </a:solidFill>
              </a:rPr>
              <a:t>2</a:t>
            </a: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chemeClr val="accent2"/>
                </a:solidFill>
              </a:rPr>
              <a:t>of </a:t>
            </a:r>
            <a:r>
              <a:rPr lang="en-GB" dirty="0">
                <a:solidFill>
                  <a:schemeClr val="accent2"/>
                </a:solidFill>
              </a:rPr>
              <a:t>RPC </a:t>
            </a:r>
            <a:r>
              <a:rPr lang="en-GB" dirty="0" smtClean="0">
                <a:solidFill>
                  <a:schemeClr val="accent2"/>
                </a:solidFill>
              </a:rPr>
              <a:t>used as a cosmic vet in the reaction J/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 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n-n bar </a:t>
            </a:r>
            <a:r>
              <a:rPr lang="en-GB" dirty="0" smtClean="0">
                <a:solidFill>
                  <a:schemeClr val="accent2"/>
                </a:solidFill>
              </a:rPr>
              <a:t>at </a:t>
            </a:r>
            <a:r>
              <a:rPr lang="en-GB" dirty="0" err="1">
                <a:solidFill>
                  <a:schemeClr val="accent2"/>
                </a:solidFill>
              </a:rPr>
              <a:t>Adone</a:t>
            </a:r>
            <a:endParaRPr lang="en-GB" dirty="0"/>
          </a:p>
        </p:txBody>
      </p:sp>
      <p:sp>
        <p:nvSpPr>
          <p:cNvPr id="363545" name="AutoShape 25"/>
          <p:cNvSpPr>
            <a:spLocks/>
          </p:cNvSpPr>
          <p:nvPr/>
        </p:nvSpPr>
        <p:spPr bwMode="auto">
          <a:xfrm>
            <a:off x="1447800" y="1484784"/>
            <a:ext cx="76200" cy="1371600"/>
          </a:xfrm>
          <a:prstGeom prst="leftBrace">
            <a:avLst>
              <a:gd name="adj1" fmla="val 15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63546" name="AutoShape 26"/>
          <p:cNvSpPr>
            <a:spLocks/>
          </p:cNvSpPr>
          <p:nvPr/>
        </p:nvSpPr>
        <p:spPr bwMode="auto">
          <a:xfrm>
            <a:off x="381000" y="5105400"/>
            <a:ext cx="152400" cy="1295400"/>
          </a:xfrm>
          <a:prstGeom prst="leftBrace">
            <a:avLst>
              <a:gd name="adj1" fmla="val 708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549275" y="188640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Experiments using RPCs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C7195-280F-4DA2-8452-3F4CCA8B9159}" type="slidenum">
              <a:rPr lang="en-US"/>
              <a:pPr/>
              <a:t>212</a:t>
            </a:fld>
            <a:endParaRPr lang="en-US"/>
          </a:p>
        </p:txBody>
      </p:sp>
      <p:pic>
        <p:nvPicPr>
          <p:cNvPr id="268321" name="Picture 33" descr="shower1"/>
          <p:cNvPicPr>
            <a:picLocks noChangeAspect="1" noChangeArrowheads="1"/>
          </p:cNvPicPr>
          <p:nvPr/>
        </p:nvPicPr>
        <p:blipFill>
          <a:blip r:embed="rId2" cstate="print"/>
          <a:srcRect b="43709"/>
          <a:stretch>
            <a:fillRect/>
          </a:stretch>
        </p:blipFill>
        <p:spPr bwMode="auto">
          <a:xfrm>
            <a:off x="1238250" y="882129"/>
            <a:ext cx="6667500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8323" name="Picture 35" descr="shower1"/>
          <p:cNvPicPr>
            <a:picLocks noChangeAspect="1" noChangeArrowheads="1"/>
          </p:cNvPicPr>
          <p:nvPr/>
        </p:nvPicPr>
        <p:blipFill>
          <a:blip r:embed="rId2" cstate="print"/>
          <a:srcRect t="61302"/>
          <a:stretch>
            <a:fillRect/>
          </a:stretch>
        </p:blipFill>
        <p:spPr bwMode="auto">
          <a:xfrm>
            <a:off x="1547813" y="4149080"/>
            <a:ext cx="6667500" cy="239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ARGO-YBJ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</p:spTree>
  </p:cSld>
  <p:clrMapOvr>
    <a:masterClrMapping/>
  </p:clrMapOvr>
  <p:transition/>
</p:sld>
</file>

<file path=ppt/slides/slide2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4624"/>
            <a:ext cx="8042276" cy="792088"/>
          </a:xfrm>
        </p:spPr>
        <p:txBody>
          <a:bodyPr/>
          <a:lstStyle/>
          <a:p>
            <a:r>
              <a:rPr lang="en-US" dirty="0" smtClean="0"/>
              <a:t>NCP contribution on CMS R&amp;D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213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07504" y="1196752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0000FF"/>
                </a:solidFill>
              </a:rPr>
              <a:t>Pakistan </a:t>
            </a:r>
            <a:r>
              <a:rPr lang="en-US" b="1" dirty="0" smtClean="0">
                <a:solidFill>
                  <a:srgbClr val="0000FF"/>
                </a:solidFill>
              </a:rPr>
              <a:t>was </a:t>
            </a:r>
            <a:r>
              <a:rPr lang="en-US" b="1" dirty="0">
                <a:solidFill>
                  <a:srgbClr val="0000FF"/>
                </a:solidFill>
              </a:rPr>
              <a:t>actively involved in the </a:t>
            </a:r>
            <a:r>
              <a:rPr lang="en-US" b="1" dirty="0" smtClean="0">
                <a:solidFill>
                  <a:srgbClr val="0000FF"/>
                </a:solidFill>
              </a:rPr>
              <a:t>CMS RPC project since the R&amp;D phase</a:t>
            </a:r>
            <a:endParaRPr lang="en-US" b="1" dirty="0">
              <a:solidFill>
                <a:srgbClr val="0000FF"/>
              </a:solidFill>
            </a:endParaRPr>
          </a:p>
          <a:p>
            <a:pPr algn="just"/>
            <a:r>
              <a:rPr lang="en-US" b="1" dirty="0" smtClean="0">
                <a:solidFill>
                  <a:srgbClr val="0000FF"/>
                </a:solidFill>
              </a:rPr>
              <a:t> 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07504" y="1844824"/>
            <a:ext cx="9036496" cy="1521979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356916" indent="-344169">
              <a:lnSpc>
                <a:spcPts val="1681"/>
              </a:lnSpc>
              <a:spcBef>
                <a:spcPts val="95"/>
              </a:spcBef>
              <a:buFont typeface="Comic Sans MS"/>
              <a:buChar char="•"/>
              <a:tabLst>
                <a:tab pos="356278" algn="l"/>
                <a:tab pos="357553" algn="l"/>
                <a:tab pos="1402169" algn="l"/>
              </a:tabLst>
            </a:pPr>
            <a:r>
              <a:rPr sz="1405" b="1" spc="-10" dirty="0">
                <a:latin typeface="Comic Sans MS"/>
                <a:cs typeface="Comic Sans MS"/>
              </a:rPr>
              <a:t>PK-01/99	</a:t>
            </a:r>
            <a:r>
              <a:rPr sz="1405" spc="-10" dirty="0">
                <a:latin typeface="Comic Sans MS"/>
                <a:cs typeface="Comic Sans MS"/>
              </a:rPr>
              <a:t>400*400 </a:t>
            </a:r>
            <a:r>
              <a:rPr sz="1405" spc="-5" dirty="0">
                <a:latin typeface="Comic Sans MS"/>
                <a:cs typeface="Comic Sans MS"/>
              </a:rPr>
              <a:t>mm</a:t>
            </a:r>
            <a:r>
              <a:rPr sz="1355" spc="-7" baseline="24691" dirty="0">
                <a:latin typeface="Comic Sans MS"/>
                <a:cs typeface="Comic Sans MS"/>
              </a:rPr>
              <a:t>2 </a:t>
            </a:r>
            <a:r>
              <a:rPr sz="1405" spc="-10" dirty="0">
                <a:latin typeface="Comic Sans MS"/>
                <a:cs typeface="Comic Sans MS"/>
              </a:rPr>
              <a:t>double </a:t>
            </a:r>
            <a:r>
              <a:rPr sz="1405" spc="-5" dirty="0">
                <a:latin typeface="Comic Sans MS"/>
                <a:cs typeface="Comic Sans MS"/>
              </a:rPr>
              <a:t>gap RPC, </a:t>
            </a:r>
            <a:r>
              <a:rPr sz="1405" spc="-10" dirty="0">
                <a:latin typeface="Comic Sans MS"/>
                <a:cs typeface="Comic Sans MS"/>
              </a:rPr>
              <a:t>Italian bakelite </a:t>
            </a:r>
            <a:r>
              <a:rPr sz="1405" spc="-5" dirty="0">
                <a:latin typeface="Comic Sans MS"/>
                <a:cs typeface="Comic Sans MS"/>
              </a:rPr>
              <a:t>1999.</a:t>
            </a:r>
            <a:r>
              <a:rPr sz="1405" spc="-70" dirty="0">
                <a:latin typeface="Comic Sans MS"/>
                <a:cs typeface="Comic Sans MS"/>
              </a:rPr>
              <a:t> </a:t>
            </a:r>
            <a:r>
              <a:rPr sz="1405" dirty="0">
                <a:latin typeface="Comic Sans MS"/>
                <a:cs typeface="Comic Sans MS"/>
              </a:rPr>
              <a:t>(</a:t>
            </a:r>
            <a:r>
              <a:rPr sz="1405" dirty="0">
                <a:solidFill>
                  <a:srgbClr val="009A9A"/>
                </a:solidFill>
                <a:latin typeface="Comic Sans MS"/>
                <a:cs typeface="Comic Sans MS"/>
              </a:rPr>
              <a:t>non-oiled</a:t>
            </a:r>
            <a:r>
              <a:rPr sz="1405" dirty="0">
                <a:latin typeface="Comic Sans MS"/>
                <a:cs typeface="Comic Sans MS"/>
              </a:rPr>
              <a:t>)</a:t>
            </a:r>
          </a:p>
          <a:p>
            <a:pPr marL="12747">
              <a:lnSpc>
                <a:spcPts val="1681"/>
              </a:lnSpc>
              <a:tabLst>
                <a:tab pos="356278" algn="l"/>
                <a:tab pos="357553" algn="l"/>
                <a:tab pos="1351818" algn="l"/>
              </a:tabLst>
            </a:pPr>
            <a:r>
              <a:rPr lang="x-none" sz="1405" b="1" spc="-10" dirty="0" smtClean="0">
                <a:latin typeface="Comic Sans MS"/>
                <a:cs typeface="Comic Sans MS"/>
              </a:rPr>
              <a:t>	</a:t>
            </a:r>
            <a:r>
              <a:rPr sz="1405" b="1" spc="-10" dirty="0" smtClean="0">
                <a:latin typeface="Comic Sans MS"/>
                <a:cs typeface="Comic Sans MS"/>
              </a:rPr>
              <a:t>PK</a:t>
            </a:r>
            <a:r>
              <a:rPr sz="1405" b="1" spc="-10" dirty="0">
                <a:latin typeface="Comic Sans MS"/>
                <a:cs typeface="Comic Sans MS"/>
              </a:rPr>
              <a:t>-02/00	</a:t>
            </a:r>
            <a:r>
              <a:rPr sz="1405" spc="-5" dirty="0">
                <a:latin typeface="Comic Sans MS"/>
                <a:cs typeface="Comic Sans MS"/>
              </a:rPr>
              <a:t>Full size </a:t>
            </a:r>
            <a:r>
              <a:rPr sz="1405" spc="-10" dirty="0">
                <a:latin typeface="Comic Sans MS"/>
                <a:cs typeface="Comic Sans MS"/>
              </a:rPr>
              <a:t>RE2/2 chamber, tested </a:t>
            </a:r>
            <a:r>
              <a:rPr sz="1405" spc="-5" dirty="0">
                <a:latin typeface="Comic Sans MS"/>
                <a:cs typeface="Comic Sans MS"/>
              </a:rPr>
              <a:t>at GIF in </a:t>
            </a:r>
            <a:r>
              <a:rPr sz="1405" spc="-10" dirty="0">
                <a:latin typeface="Comic Sans MS"/>
                <a:cs typeface="Comic Sans MS"/>
              </a:rPr>
              <a:t>2000, phenolic bakelite </a:t>
            </a:r>
            <a:r>
              <a:rPr sz="1405" spc="-5" dirty="0">
                <a:latin typeface="Comic Sans MS"/>
                <a:cs typeface="Comic Sans MS"/>
              </a:rPr>
              <a:t>gaps</a:t>
            </a:r>
            <a:r>
              <a:rPr sz="1405" spc="176" dirty="0">
                <a:latin typeface="Comic Sans MS"/>
                <a:cs typeface="Comic Sans MS"/>
              </a:rPr>
              <a:t> </a:t>
            </a:r>
            <a:r>
              <a:rPr sz="1405" spc="-10" dirty="0" smtClean="0">
                <a:latin typeface="Comic Sans MS"/>
                <a:cs typeface="Comic Sans MS"/>
              </a:rPr>
              <a:t>fabricated</a:t>
            </a:r>
            <a:r>
              <a:rPr lang="x-none" sz="1405" spc="-10" dirty="0" smtClean="0">
                <a:latin typeface="Comic Sans MS"/>
                <a:cs typeface="Comic Sans MS"/>
              </a:rPr>
              <a:t> in Italy    	</a:t>
            </a:r>
            <a:r>
              <a:rPr lang="fi-FI" sz="1405" spc="10" dirty="0" smtClean="0">
                <a:latin typeface="Comic Sans MS"/>
                <a:cs typeface="Comic Sans MS"/>
              </a:rPr>
              <a:t>(</a:t>
            </a:r>
            <a:r>
              <a:rPr lang="fi-FI" sz="1405" spc="10" dirty="0" err="1" smtClean="0">
                <a:solidFill>
                  <a:srgbClr val="33339A"/>
                </a:solidFill>
                <a:latin typeface="Arial"/>
                <a:cs typeface="Arial"/>
              </a:rPr>
              <a:t>ρ</a:t>
            </a:r>
            <a:r>
              <a:rPr lang="fi-FI" sz="1405" spc="-5" dirty="0" err="1" smtClean="0">
                <a:solidFill>
                  <a:srgbClr val="33339A"/>
                </a:solidFill>
                <a:latin typeface="Arial"/>
                <a:cs typeface="Arial"/>
              </a:rPr>
              <a:t>≈</a:t>
            </a:r>
            <a:r>
              <a:rPr lang="fi-FI" sz="1405" spc="216" dirty="0" smtClean="0">
                <a:solidFill>
                  <a:srgbClr val="33339A"/>
                </a:solidFill>
                <a:latin typeface="Arial"/>
                <a:cs typeface="Arial"/>
              </a:rPr>
              <a:t> </a:t>
            </a:r>
            <a:r>
              <a:rPr lang="fi-FI" sz="1405" spc="-10" dirty="0" smtClean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lang="fi-FI" sz="1355" spc="-15" baseline="24691" dirty="0" smtClean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lang="fi-FI" sz="1405" spc="-10" dirty="0" smtClean="0">
                <a:solidFill>
                  <a:srgbClr val="33339A"/>
                </a:solidFill>
                <a:latin typeface="Arial"/>
                <a:cs typeface="Arial"/>
              </a:rPr>
              <a:t>Ω, </a:t>
            </a:r>
            <a:r>
              <a:rPr lang="fi-FI" sz="1405" spc="-10" dirty="0" err="1" smtClean="0">
                <a:solidFill>
                  <a:srgbClr val="33339A"/>
                </a:solidFill>
                <a:latin typeface="Arial"/>
                <a:cs typeface="Arial"/>
              </a:rPr>
              <a:t>not-oiled</a:t>
            </a:r>
            <a:r>
              <a:rPr lang="fi-FI" sz="1405" spc="-10" dirty="0" smtClean="0">
                <a:solidFill>
                  <a:srgbClr val="33339A"/>
                </a:solidFill>
                <a:latin typeface="Arial"/>
                <a:cs typeface="Arial"/>
              </a:rPr>
              <a:t>)</a:t>
            </a:r>
            <a:endParaRPr lang="fi-FI" sz="1405" dirty="0" smtClean="0">
              <a:latin typeface="Arial"/>
              <a:cs typeface="Arial"/>
            </a:endParaRPr>
          </a:p>
          <a:p>
            <a:pPr marL="356916" indent="-344169">
              <a:lnSpc>
                <a:spcPts val="1681"/>
              </a:lnSpc>
              <a:buFont typeface="Comic Sans MS"/>
              <a:buChar char="•"/>
              <a:tabLst>
                <a:tab pos="356278" algn="l"/>
                <a:tab pos="357553" algn="l"/>
                <a:tab pos="1351818" algn="l"/>
              </a:tabLst>
            </a:pPr>
            <a:r>
              <a:rPr sz="1405" b="1" spc="-10" dirty="0" smtClean="0">
                <a:latin typeface="Comic Sans MS"/>
                <a:cs typeface="Comic Sans MS"/>
              </a:rPr>
              <a:t>PK</a:t>
            </a:r>
            <a:r>
              <a:rPr sz="1405" b="1" spc="-10" dirty="0">
                <a:latin typeface="Comic Sans MS"/>
                <a:cs typeface="Comic Sans MS"/>
              </a:rPr>
              <a:t>-03/01 </a:t>
            </a:r>
            <a:r>
              <a:rPr sz="1405" spc="-5" dirty="0">
                <a:latin typeface="Comic Sans MS"/>
                <a:cs typeface="Comic Sans MS"/>
              </a:rPr>
              <a:t>Full size </a:t>
            </a:r>
            <a:r>
              <a:rPr sz="1405" spc="-10" dirty="0">
                <a:latin typeface="Comic Sans MS"/>
                <a:cs typeface="Comic Sans MS"/>
              </a:rPr>
              <a:t>RE2/2 </a:t>
            </a:r>
            <a:r>
              <a:rPr sz="1405" spc="-5" dirty="0">
                <a:latin typeface="Comic Sans MS"/>
                <a:cs typeface="Comic Sans MS"/>
              </a:rPr>
              <a:t>chamber, </a:t>
            </a:r>
            <a:r>
              <a:rPr sz="1405" spc="-10" dirty="0">
                <a:latin typeface="Comic Sans MS"/>
                <a:cs typeface="Comic Sans MS"/>
              </a:rPr>
              <a:t>tested </a:t>
            </a:r>
            <a:r>
              <a:rPr sz="1405" spc="-5" dirty="0">
                <a:latin typeface="Comic Sans MS"/>
                <a:cs typeface="Comic Sans MS"/>
              </a:rPr>
              <a:t>at GIF in </a:t>
            </a:r>
            <a:r>
              <a:rPr sz="1405" spc="-10" dirty="0">
                <a:latin typeface="Comic Sans MS"/>
                <a:cs typeface="Comic Sans MS"/>
              </a:rPr>
              <a:t>2001,melaminic bakelite </a:t>
            </a:r>
            <a:r>
              <a:rPr sz="1405" spc="-5" dirty="0">
                <a:latin typeface="Comic Sans MS"/>
                <a:cs typeface="Comic Sans MS"/>
              </a:rPr>
              <a:t>gaps </a:t>
            </a:r>
            <a:r>
              <a:rPr sz="1405" spc="10" dirty="0">
                <a:latin typeface="Comic Sans MS"/>
                <a:cs typeface="Comic Sans MS"/>
              </a:rPr>
              <a:t>(</a:t>
            </a:r>
            <a:r>
              <a:rPr sz="1405" spc="10" dirty="0">
                <a:solidFill>
                  <a:srgbClr val="33339A"/>
                </a:solidFill>
                <a:latin typeface="Arial"/>
                <a:cs typeface="Arial"/>
              </a:rPr>
              <a:t>ρ </a:t>
            </a:r>
            <a:r>
              <a:rPr sz="1405" spc="-5" dirty="0">
                <a:solidFill>
                  <a:srgbClr val="33339A"/>
                </a:solidFill>
                <a:latin typeface="Arial"/>
                <a:cs typeface="Arial"/>
              </a:rPr>
              <a:t>≈</a:t>
            </a:r>
            <a:r>
              <a:rPr sz="1405" spc="216" dirty="0">
                <a:solidFill>
                  <a:srgbClr val="33339A"/>
                </a:solidFill>
                <a:latin typeface="Arial"/>
                <a:cs typeface="Arial"/>
              </a:rPr>
              <a:t> </a:t>
            </a:r>
            <a:r>
              <a:rPr sz="1405" spc="-10" dirty="0" smtClean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sz="1355" spc="-15" baseline="24691" dirty="0" smtClean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sz="1405" spc="-10" dirty="0" smtClean="0">
                <a:solidFill>
                  <a:srgbClr val="33339A"/>
                </a:solidFill>
                <a:latin typeface="Arial"/>
                <a:cs typeface="Arial"/>
              </a:rPr>
              <a:t>Ω</a:t>
            </a:r>
            <a:r>
              <a:rPr lang="x-none" sz="1405" spc="-10" dirty="0" smtClean="0">
                <a:solidFill>
                  <a:srgbClr val="33339A"/>
                </a:solidFill>
                <a:latin typeface="Arial"/>
                <a:cs typeface="Arial"/>
              </a:rPr>
              <a:t>, </a:t>
            </a:r>
            <a:r>
              <a:rPr lang="fi-FI" sz="1405" spc="-10" dirty="0" err="1">
                <a:solidFill>
                  <a:srgbClr val="33339A"/>
                </a:solidFill>
                <a:latin typeface="Arial"/>
                <a:cs typeface="Arial"/>
              </a:rPr>
              <a:t>not-oiled</a:t>
            </a:r>
            <a:r>
              <a:rPr lang="fi-FI" sz="1405" spc="-10" dirty="0" smtClean="0">
                <a:solidFill>
                  <a:srgbClr val="33339A"/>
                </a:solidFill>
                <a:latin typeface="Arial"/>
                <a:cs typeface="Arial"/>
              </a:rPr>
              <a:t>)</a:t>
            </a:r>
          </a:p>
          <a:p>
            <a:pPr marL="356916" indent="-344169">
              <a:lnSpc>
                <a:spcPts val="1681"/>
              </a:lnSpc>
              <a:buFont typeface="Comic Sans MS"/>
              <a:buChar char="•"/>
              <a:tabLst>
                <a:tab pos="356278" algn="l"/>
                <a:tab pos="357553" algn="l"/>
                <a:tab pos="1351818" algn="l"/>
              </a:tabLst>
            </a:pPr>
            <a:r>
              <a:rPr lang="fi-FI" sz="1405" b="1" spc="-10" dirty="0">
                <a:latin typeface="Comic Sans MS"/>
                <a:cs typeface="Comic Sans MS"/>
              </a:rPr>
              <a:t>PK-</a:t>
            </a:r>
            <a:r>
              <a:rPr lang="fi-FI" sz="1405" b="1" spc="-10" dirty="0" smtClean="0">
                <a:latin typeface="Comic Sans MS"/>
                <a:cs typeface="Comic Sans MS"/>
              </a:rPr>
              <a:t>04/02 </a:t>
            </a:r>
            <a:r>
              <a:rPr lang="fi-FI" sz="1405" spc="-5" dirty="0">
                <a:latin typeface="Comic Sans MS"/>
                <a:cs typeface="Comic Sans MS"/>
              </a:rPr>
              <a:t>Full size </a:t>
            </a:r>
            <a:r>
              <a:rPr lang="fi-FI" sz="1405" spc="-10" dirty="0">
                <a:latin typeface="Comic Sans MS"/>
                <a:cs typeface="Comic Sans MS"/>
              </a:rPr>
              <a:t>RE2/2 </a:t>
            </a:r>
            <a:r>
              <a:rPr lang="fi-FI" sz="1405" spc="-5" dirty="0" err="1">
                <a:latin typeface="Comic Sans MS"/>
                <a:cs typeface="Comic Sans MS"/>
              </a:rPr>
              <a:t>chamber</a:t>
            </a:r>
            <a:r>
              <a:rPr lang="fi-FI" sz="1405" spc="-5" dirty="0">
                <a:latin typeface="Comic Sans MS"/>
                <a:cs typeface="Comic Sans MS"/>
              </a:rPr>
              <a:t>, </a:t>
            </a:r>
            <a:r>
              <a:rPr lang="fi-FI" sz="1405" spc="-10" dirty="0" err="1">
                <a:latin typeface="Comic Sans MS"/>
                <a:cs typeface="Comic Sans MS"/>
              </a:rPr>
              <a:t>tested</a:t>
            </a:r>
            <a:r>
              <a:rPr lang="fi-FI" sz="1405" spc="-10" dirty="0">
                <a:latin typeface="Comic Sans MS"/>
                <a:cs typeface="Comic Sans MS"/>
              </a:rPr>
              <a:t> </a:t>
            </a:r>
            <a:r>
              <a:rPr lang="fi-FI" sz="1405" spc="-5" dirty="0">
                <a:latin typeface="Comic Sans MS"/>
                <a:cs typeface="Comic Sans MS"/>
              </a:rPr>
              <a:t>at GIF in </a:t>
            </a:r>
            <a:r>
              <a:rPr lang="fi-FI" sz="1405" spc="-10" dirty="0" smtClean="0">
                <a:latin typeface="Comic Sans MS"/>
                <a:cs typeface="Comic Sans MS"/>
              </a:rPr>
              <a:t>2002,</a:t>
            </a:r>
            <a:r>
              <a:rPr lang="fi-FI" sz="1405" spc="-5" dirty="0">
                <a:latin typeface="Comic Sans MS"/>
                <a:cs typeface="Comic Sans MS"/>
              </a:rPr>
              <a:t> </a:t>
            </a:r>
            <a:r>
              <a:rPr lang="fi-FI" sz="1405" spc="-5" dirty="0" err="1">
                <a:latin typeface="Comic Sans MS"/>
                <a:cs typeface="Comic Sans MS"/>
              </a:rPr>
              <a:t>gaps</a:t>
            </a:r>
            <a:r>
              <a:rPr lang="fi-FI" sz="1405" spc="-5" dirty="0">
                <a:latin typeface="Comic Sans MS"/>
                <a:cs typeface="Comic Sans MS"/>
              </a:rPr>
              <a:t> </a:t>
            </a:r>
            <a:r>
              <a:rPr lang="fi-FI" sz="1405" spc="-10" dirty="0" err="1">
                <a:latin typeface="Comic Sans MS"/>
                <a:cs typeface="Comic Sans MS"/>
              </a:rPr>
              <a:t>supplied</a:t>
            </a:r>
            <a:r>
              <a:rPr lang="fi-FI" sz="1405" spc="-10" dirty="0">
                <a:latin typeface="Comic Sans MS"/>
                <a:cs typeface="Comic Sans MS"/>
              </a:rPr>
              <a:t> </a:t>
            </a:r>
            <a:r>
              <a:rPr lang="fi-FI" sz="1405" spc="-5" dirty="0" err="1">
                <a:latin typeface="Comic Sans MS"/>
                <a:cs typeface="Comic Sans MS"/>
              </a:rPr>
              <a:t>from</a:t>
            </a:r>
            <a:r>
              <a:rPr lang="fi-FI" sz="1405" spc="-5" dirty="0">
                <a:latin typeface="Comic Sans MS"/>
                <a:cs typeface="Comic Sans MS"/>
              </a:rPr>
              <a:t> </a:t>
            </a:r>
            <a:r>
              <a:rPr lang="fi-FI" sz="1405" spc="-10" dirty="0">
                <a:latin typeface="Comic Sans MS"/>
                <a:cs typeface="Comic Sans MS"/>
              </a:rPr>
              <a:t>Korea </a:t>
            </a:r>
            <a:r>
              <a:rPr lang="fi-FI" sz="1405" spc="10" dirty="0">
                <a:latin typeface="Comic Sans MS"/>
                <a:cs typeface="Comic Sans MS"/>
              </a:rPr>
              <a:t>(</a:t>
            </a:r>
            <a:r>
              <a:rPr lang="fi-FI" sz="1405" spc="10" dirty="0">
                <a:solidFill>
                  <a:srgbClr val="33339A"/>
                </a:solidFill>
                <a:latin typeface="Arial"/>
                <a:cs typeface="Arial"/>
              </a:rPr>
              <a:t>ρ </a:t>
            </a:r>
            <a:r>
              <a:rPr lang="fi-FI" sz="1405" spc="-5" dirty="0">
                <a:solidFill>
                  <a:srgbClr val="33339A"/>
                </a:solidFill>
                <a:latin typeface="Arial"/>
                <a:cs typeface="Arial"/>
              </a:rPr>
              <a:t>≈ </a:t>
            </a:r>
            <a:r>
              <a:rPr lang="fi-FI" sz="1405" spc="-15" dirty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lang="fi-FI" sz="1355" spc="-22" baseline="24691" dirty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lang="fi-FI" sz="1405" spc="-15" dirty="0">
                <a:solidFill>
                  <a:srgbClr val="33339A"/>
                </a:solidFill>
                <a:latin typeface="Arial"/>
                <a:cs typeface="Arial"/>
              </a:rPr>
              <a:t>Ω</a:t>
            </a:r>
            <a:r>
              <a:rPr lang="fi-FI" sz="1405" spc="-156" dirty="0">
                <a:solidFill>
                  <a:srgbClr val="33339A"/>
                </a:solidFill>
                <a:latin typeface="Arial"/>
                <a:cs typeface="Arial"/>
              </a:rPr>
              <a:t> </a:t>
            </a:r>
            <a:r>
              <a:rPr lang="fi-FI" sz="1405" dirty="0" smtClean="0">
                <a:solidFill>
                  <a:srgbClr val="33339A"/>
                </a:solidFill>
                <a:latin typeface="Comic Sans MS"/>
                <a:cs typeface="Comic Sans MS"/>
              </a:rPr>
              <a:t>cm, </a:t>
            </a:r>
            <a:r>
              <a:rPr lang="fi-FI" sz="1405" dirty="0" err="1" smtClean="0">
                <a:solidFill>
                  <a:srgbClr val="33339A"/>
                </a:solidFill>
                <a:latin typeface="Comic Sans MS"/>
                <a:cs typeface="Comic Sans MS"/>
              </a:rPr>
              <a:t>not</a:t>
            </a:r>
            <a:r>
              <a:rPr lang="fi-FI" sz="1405" dirty="0" smtClean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lang="fi-FI" sz="1405" dirty="0" err="1" smtClean="0">
                <a:solidFill>
                  <a:srgbClr val="33339A"/>
                </a:solidFill>
                <a:latin typeface="Comic Sans MS"/>
                <a:cs typeface="Comic Sans MS"/>
              </a:rPr>
              <a:t>oiled</a:t>
            </a:r>
            <a:r>
              <a:rPr lang="fi-FI" sz="1405" dirty="0">
                <a:solidFill>
                  <a:srgbClr val="33339A"/>
                </a:solidFill>
                <a:latin typeface="Comic Sans MS"/>
                <a:cs typeface="Comic Sans MS"/>
              </a:rPr>
              <a:t>)</a:t>
            </a:r>
            <a:endParaRPr lang="fi-FI" sz="1405" dirty="0">
              <a:latin typeface="Comic Sans MS"/>
              <a:cs typeface="Comic Sans MS"/>
            </a:endParaRPr>
          </a:p>
          <a:p>
            <a:pPr marL="356916" indent="-344169">
              <a:lnSpc>
                <a:spcPts val="1681"/>
              </a:lnSpc>
              <a:buFont typeface="Comic Sans MS"/>
              <a:buChar char="•"/>
              <a:tabLst>
                <a:tab pos="356278" algn="l"/>
                <a:tab pos="357553" algn="l"/>
                <a:tab pos="1351818" algn="l"/>
              </a:tabLst>
            </a:pPr>
            <a:r>
              <a:rPr sz="1405" b="1" spc="-10" dirty="0" smtClean="0">
                <a:latin typeface="Comic Sans MS"/>
                <a:cs typeface="Comic Sans MS"/>
              </a:rPr>
              <a:t>PK</a:t>
            </a:r>
            <a:r>
              <a:rPr sz="1405" b="1" spc="-10" dirty="0">
                <a:latin typeface="Comic Sans MS"/>
                <a:cs typeface="Comic Sans MS"/>
              </a:rPr>
              <a:t>-05/03 </a:t>
            </a:r>
            <a:r>
              <a:rPr sz="1405" spc="-5" dirty="0">
                <a:latin typeface="Comic Sans MS"/>
                <a:cs typeface="Comic Sans MS"/>
              </a:rPr>
              <a:t>Full-size </a:t>
            </a:r>
            <a:r>
              <a:rPr sz="1405" spc="-10" dirty="0">
                <a:latin typeface="Comic Sans MS"/>
                <a:cs typeface="Comic Sans MS"/>
              </a:rPr>
              <a:t>RE2/2, tested </a:t>
            </a:r>
            <a:r>
              <a:rPr sz="1405" spc="-5" dirty="0">
                <a:latin typeface="Comic Sans MS"/>
                <a:cs typeface="Comic Sans MS"/>
              </a:rPr>
              <a:t>at GIF in </a:t>
            </a:r>
            <a:r>
              <a:rPr sz="1405" spc="-10" dirty="0">
                <a:latin typeface="Comic Sans MS"/>
                <a:cs typeface="Comic Sans MS"/>
              </a:rPr>
              <a:t>2003, </a:t>
            </a:r>
            <a:r>
              <a:rPr sz="1405" spc="-5" dirty="0">
                <a:latin typeface="Comic Sans MS"/>
                <a:cs typeface="Comic Sans MS"/>
              </a:rPr>
              <a:t>gaps </a:t>
            </a:r>
            <a:r>
              <a:rPr sz="1405" spc="-10" dirty="0">
                <a:latin typeface="Comic Sans MS"/>
                <a:cs typeface="Comic Sans MS"/>
              </a:rPr>
              <a:t>supplied </a:t>
            </a:r>
            <a:r>
              <a:rPr sz="1405" spc="-5" dirty="0">
                <a:latin typeface="Comic Sans MS"/>
                <a:cs typeface="Comic Sans MS"/>
              </a:rPr>
              <a:t>from </a:t>
            </a:r>
            <a:r>
              <a:rPr sz="1405" spc="-10" dirty="0">
                <a:latin typeface="Comic Sans MS"/>
                <a:cs typeface="Comic Sans MS"/>
              </a:rPr>
              <a:t>Korea </a:t>
            </a:r>
            <a:r>
              <a:rPr sz="1405" spc="10" dirty="0">
                <a:latin typeface="Comic Sans MS"/>
                <a:cs typeface="Comic Sans MS"/>
              </a:rPr>
              <a:t>(</a:t>
            </a:r>
            <a:r>
              <a:rPr sz="1405" spc="10" dirty="0">
                <a:solidFill>
                  <a:srgbClr val="33339A"/>
                </a:solidFill>
                <a:latin typeface="Arial"/>
                <a:cs typeface="Arial"/>
              </a:rPr>
              <a:t>ρ </a:t>
            </a:r>
            <a:r>
              <a:rPr sz="1405" spc="-5" dirty="0">
                <a:solidFill>
                  <a:srgbClr val="33339A"/>
                </a:solidFill>
                <a:latin typeface="Arial"/>
                <a:cs typeface="Arial"/>
              </a:rPr>
              <a:t>≈ </a:t>
            </a:r>
            <a:r>
              <a:rPr sz="1405" spc="-15" dirty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sz="1355" spc="-22" baseline="24691" dirty="0">
                <a:solidFill>
                  <a:srgbClr val="33339A"/>
                </a:solidFill>
                <a:latin typeface="Comic Sans MS"/>
                <a:cs typeface="Comic Sans MS"/>
              </a:rPr>
              <a:t>10</a:t>
            </a:r>
            <a:r>
              <a:rPr sz="1405" spc="-15" dirty="0">
                <a:solidFill>
                  <a:srgbClr val="33339A"/>
                </a:solidFill>
                <a:latin typeface="Arial"/>
                <a:cs typeface="Arial"/>
              </a:rPr>
              <a:t>Ω</a:t>
            </a:r>
            <a:r>
              <a:rPr sz="1405" spc="-156" dirty="0">
                <a:solidFill>
                  <a:srgbClr val="33339A"/>
                </a:solidFill>
                <a:latin typeface="Arial"/>
                <a:cs typeface="Arial"/>
              </a:rPr>
              <a:t> </a:t>
            </a:r>
            <a:r>
              <a:rPr sz="1405" dirty="0" smtClean="0">
                <a:solidFill>
                  <a:srgbClr val="33339A"/>
                </a:solidFill>
                <a:latin typeface="Comic Sans MS"/>
                <a:cs typeface="Comic Sans MS"/>
              </a:rPr>
              <a:t>cm</a:t>
            </a:r>
            <a:r>
              <a:rPr lang="x-none" sz="1405" dirty="0" smtClean="0">
                <a:solidFill>
                  <a:srgbClr val="33339A"/>
                </a:solidFill>
                <a:latin typeface="Comic Sans MS"/>
                <a:cs typeface="Comic Sans MS"/>
              </a:rPr>
              <a:t>, oiled)</a:t>
            </a:r>
            <a:r>
              <a:rPr sz="1405" dirty="0" smtClean="0">
                <a:latin typeface="Comic Sans MS"/>
                <a:cs typeface="Comic Sans MS"/>
              </a:rPr>
              <a:t>)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9" name="object 10"/>
          <p:cNvSpPr/>
          <p:nvPr/>
        </p:nvSpPr>
        <p:spPr>
          <a:xfrm>
            <a:off x="3923928" y="3645024"/>
            <a:ext cx="1981729" cy="293181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0" name="object 11"/>
          <p:cNvSpPr/>
          <p:nvPr/>
        </p:nvSpPr>
        <p:spPr>
          <a:xfrm>
            <a:off x="971600" y="3645024"/>
            <a:ext cx="2225903" cy="29155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1" name="object 12"/>
          <p:cNvSpPr/>
          <p:nvPr/>
        </p:nvSpPr>
        <p:spPr>
          <a:xfrm>
            <a:off x="6660232" y="3645024"/>
            <a:ext cx="1953643" cy="29422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2" name="object 13"/>
          <p:cNvSpPr txBox="1"/>
          <p:nvPr/>
        </p:nvSpPr>
        <p:spPr>
          <a:xfrm>
            <a:off x="1006057" y="6584935"/>
            <a:ext cx="1765743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1999 </a:t>
            </a:r>
            <a:r>
              <a:rPr sz="1405" spc="-10" dirty="0">
                <a:solidFill>
                  <a:srgbClr val="33339A"/>
                </a:solidFill>
                <a:latin typeface="Comic Sans MS"/>
                <a:cs typeface="Comic Sans MS"/>
              </a:rPr>
              <a:t>(400*400</a:t>
            </a:r>
            <a:r>
              <a:rPr sz="1405" spc="-9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dirty="0">
                <a:solidFill>
                  <a:srgbClr val="33339A"/>
                </a:solidFill>
                <a:latin typeface="Comic Sans MS"/>
                <a:cs typeface="Comic Sans MS"/>
              </a:rPr>
              <a:t>mm</a:t>
            </a:r>
            <a:r>
              <a:rPr sz="1355" baseline="24691" dirty="0">
                <a:solidFill>
                  <a:srgbClr val="33339A"/>
                </a:solidFill>
                <a:latin typeface="Comic Sans MS"/>
                <a:cs typeface="Comic Sans MS"/>
              </a:rPr>
              <a:t>2</a:t>
            </a:r>
            <a:r>
              <a:rPr sz="1405" dirty="0">
                <a:solidFill>
                  <a:srgbClr val="33339A"/>
                </a:solidFill>
                <a:latin typeface="Comic Sans MS"/>
                <a:cs typeface="Comic Sans MS"/>
              </a:rPr>
              <a:t>)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3" name="object 14"/>
          <p:cNvSpPr txBox="1"/>
          <p:nvPr/>
        </p:nvSpPr>
        <p:spPr>
          <a:xfrm>
            <a:off x="4283968" y="6635673"/>
            <a:ext cx="1728192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2000 Full</a:t>
            </a:r>
            <a:r>
              <a:rPr sz="1405" spc="-7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10" dirty="0">
                <a:solidFill>
                  <a:srgbClr val="33339A"/>
                </a:solidFill>
                <a:latin typeface="Comic Sans MS"/>
                <a:cs typeface="Comic Sans MS"/>
              </a:rPr>
              <a:t>Size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4" name="object 15"/>
          <p:cNvSpPr txBox="1"/>
          <p:nvPr/>
        </p:nvSpPr>
        <p:spPr>
          <a:xfrm>
            <a:off x="7020272" y="6635673"/>
            <a:ext cx="1656184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2003 Full</a:t>
            </a:r>
            <a:r>
              <a:rPr sz="1405" spc="-7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10" dirty="0">
                <a:solidFill>
                  <a:srgbClr val="33339A"/>
                </a:solidFill>
                <a:latin typeface="Comic Sans MS"/>
                <a:cs typeface="Comic Sans MS"/>
              </a:rPr>
              <a:t>Size</a:t>
            </a:r>
            <a:endParaRPr sz="1405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23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Bakelite quality control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214</a:t>
            </a:fld>
            <a:endParaRPr lang="en-US"/>
          </a:p>
        </p:txBody>
      </p:sp>
      <p:pic>
        <p:nvPicPr>
          <p:cNvPr id="4" name="Picture 3" descr="Schermata 2018-03-31 alle 18.04.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96752"/>
            <a:ext cx="7632700" cy="3670300"/>
          </a:xfrm>
          <a:prstGeom prst="rect">
            <a:avLst/>
          </a:prstGeom>
        </p:spPr>
      </p:pic>
      <p:pic>
        <p:nvPicPr>
          <p:cNvPr id="5" name="Picture 4" descr="P00059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25144"/>
            <a:ext cx="3456955" cy="230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810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107763" dir="135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3779912" y="5157191"/>
            <a:ext cx="1584176" cy="1707657"/>
            <a:chOff x="528" y="1328"/>
            <a:chExt cx="2455" cy="1752"/>
          </a:xfrm>
        </p:grpSpPr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528" y="1328"/>
              <a:ext cx="2455" cy="1752"/>
              <a:chOff x="336" y="1338"/>
              <a:chExt cx="2455" cy="1752"/>
            </a:xfrm>
          </p:grpSpPr>
          <p:grpSp>
            <p:nvGrpSpPr>
              <p:cNvPr id="9" name="Group 6"/>
              <p:cNvGrpSpPr>
                <a:grpSpLocks/>
              </p:cNvGrpSpPr>
              <p:nvPr/>
            </p:nvGrpSpPr>
            <p:grpSpPr bwMode="auto">
              <a:xfrm>
                <a:off x="336" y="1338"/>
                <a:ext cx="2455" cy="1752"/>
                <a:chOff x="384" y="1444"/>
                <a:chExt cx="2877" cy="2060"/>
              </a:xfrm>
            </p:grpSpPr>
            <p:grpSp>
              <p:nvGrpSpPr>
                <p:cNvPr id="11" name="Group 7"/>
                <p:cNvGrpSpPr>
                  <a:grpSpLocks/>
                </p:cNvGrpSpPr>
                <p:nvPr/>
              </p:nvGrpSpPr>
              <p:grpSpPr bwMode="auto">
                <a:xfrm>
                  <a:off x="384" y="2258"/>
                  <a:ext cx="2113" cy="241"/>
                  <a:chOff x="384" y="1967"/>
                  <a:chExt cx="2497" cy="481"/>
                </a:xfrm>
              </p:grpSpPr>
              <p:sp>
                <p:nvSpPr>
                  <p:cNvPr id="25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201" y="1967"/>
                    <a:ext cx="863" cy="193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6" name="Rectangle 9"/>
                  <p:cNvSpPr>
                    <a:spLocks noChangeArrowheads="1"/>
                  </p:cNvSpPr>
                  <p:nvPr/>
                </p:nvSpPr>
                <p:spPr bwMode="auto">
                  <a:xfrm>
                    <a:off x="887" y="2255"/>
                    <a:ext cx="1490" cy="193"/>
                  </a:xfrm>
                  <a:prstGeom prst="rect">
                    <a:avLst/>
                  </a:pr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7" name="Rectangle 10"/>
                  <p:cNvSpPr>
                    <a:spLocks noChangeArrowheads="1"/>
                  </p:cNvSpPr>
                  <p:nvPr/>
                </p:nvSpPr>
                <p:spPr bwMode="auto">
                  <a:xfrm>
                    <a:off x="384" y="2161"/>
                    <a:ext cx="2497" cy="95"/>
                  </a:xfrm>
                  <a:prstGeom prst="rect">
                    <a:avLst/>
                  </a:prstGeom>
                  <a:solidFill>
                    <a:srgbClr val="6633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12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263" y="1444"/>
                  <a:ext cx="998" cy="53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hlink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pPr algn="ctr" eaLnBrk="0" hangingPunct="0">
                    <a:defRPr/>
                  </a:pPr>
                  <a:r>
                    <a:rPr lang="en-US" sz="2800">
                      <a:solidFill>
                        <a:srgbClr val="FF9900"/>
                      </a:solidFill>
                      <a:latin typeface="Times New Roman" charset="0"/>
                      <a:cs typeface="+mn-cs"/>
                    </a:rPr>
                    <a:t>V</a:t>
                  </a:r>
                  <a:r>
                    <a:rPr lang="en-US" sz="2800" baseline="-25000">
                      <a:solidFill>
                        <a:srgbClr val="FF9900"/>
                      </a:solidFill>
                      <a:latin typeface="Times New Roman" charset="0"/>
                      <a:cs typeface="+mn-cs"/>
                    </a:rPr>
                    <a:t>0</a:t>
                  </a:r>
                  <a:endParaRPr lang="en-US" sz="2000">
                    <a:latin typeface="Times New Roman" charset="0"/>
                    <a:cs typeface="+mn-cs"/>
                  </a:endParaRPr>
                </a:p>
              </p:txBody>
            </p:sp>
            <p:sp>
              <p:nvSpPr>
                <p:cNvPr id="13" name="Freeform 12"/>
                <p:cNvSpPr>
                  <a:spLocks/>
                </p:cNvSpPr>
                <p:nvPr/>
              </p:nvSpPr>
              <p:spPr bwMode="auto">
                <a:xfrm>
                  <a:off x="1343" y="2496"/>
                  <a:ext cx="144" cy="720"/>
                </a:xfrm>
                <a:custGeom>
                  <a:avLst/>
                  <a:gdLst>
                    <a:gd name="T0" fmla="*/ 96 w 144"/>
                    <a:gd name="T1" fmla="*/ 0 h 1104"/>
                    <a:gd name="T2" fmla="*/ 96 w 144"/>
                    <a:gd name="T3" fmla="*/ 288 h 1104"/>
                    <a:gd name="T4" fmla="*/ 0 w 144"/>
                    <a:gd name="T5" fmla="*/ 384 h 1104"/>
                    <a:gd name="T6" fmla="*/ 144 w 144"/>
                    <a:gd name="T7" fmla="*/ 480 h 1104"/>
                    <a:gd name="T8" fmla="*/ 0 w 144"/>
                    <a:gd name="T9" fmla="*/ 624 h 1104"/>
                    <a:gd name="T10" fmla="*/ 144 w 144"/>
                    <a:gd name="T11" fmla="*/ 672 h 1104"/>
                    <a:gd name="T12" fmla="*/ 0 w 144"/>
                    <a:gd name="T13" fmla="*/ 816 h 1104"/>
                    <a:gd name="T14" fmla="*/ 96 w 144"/>
                    <a:gd name="T15" fmla="*/ 864 h 1104"/>
                    <a:gd name="T16" fmla="*/ 96 w 144"/>
                    <a:gd name="T17" fmla="*/ 1104 h 1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4" h="1104">
                      <a:moveTo>
                        <a:pt x="96" y="0"/>
                      </a:moveTo>
                      <a:lnTo>
                        <a:pt x="96" y="288"/>
                      </a:lnTo>
                      <a:lnTo>
                        <a:pt x="0" y="384"/>
                      </a:lnTo>
                      <a:lnTo>
                        <a:pt x="144" y="480"/>
                      </a:lnTo>
                      <a:lnTo>
                        <a:pt x="0" y="624"/>
                      </a:lnTo>
                      <a:lnTo>
                        <a:pt x="144" y="672"/>
                      </a:lnTo>
                      <a:lnTo>
                        <a:pt x="0" y="816"/>
                      </a:lnTo>
                      <a:lnTo>
                        <a:pt x="96" y="864"/>
                      </a:lnTo>
                      <a:lnTo>
                        <a:pt x="96" y="1104"/>
                      </a:ln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hlink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grpSp>
              <p:nvGrpSpPr>
                <p:cNvPr id="14" name="Group 13"/>
                <p:cNvGrpSpPr>
                  <a:grpSpLocks/>
                </p:cNvGrpSpPr>
                <p:nvPr/>
              </p:nvGrpSpPr>
              <p:grpSpPr bwMode="auto">
                <a:xfrm>
                  <a:off x="1248" y="3216"/>
                  <a:ext cx="384" cy="288"/>
                  <a:chOff x="2064" y="3312"/>
                  <a:chExt cx="1008" cy="576"/>
                </a:xfrm>
              </p:grpSpPr>
              <p:sp>
                <p:nvSpPr>
                  <p:cNvPr id="18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2062" y="3313"/>
                    <a:ext cx="100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19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2158" y="3408"/>
                    <a:ext cx="86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0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2202" y="3506"/>
                    <a:ext cx="726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1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2254" y="3600"/>
                    <a:ext cx="622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2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2350" y="3695"/>
                    <a:ext cx="429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3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2395" y="3793"/>
                    <a:ext cx="341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  <p:sp>
                <p:nvSpPr>
                  <p:cNvPr id="24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2447" y="3888"/>
                    <a:ext cx="237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>
                      <a:cs typeface="+mn-cs"/>
                    </a:endParaRPr>
                  </a:p>
                </p:txBody>
              </p:sp>
            </p:grpSp>
            <p:sp>
              <p:nvSpPr>
                <p:cNvPr id="15" name="Freeform 21"/>
                <p:cNvSpPr>
                  <a:spLocks/>
                </p:cNvSpPr>
                <p:nvPr/>
              </p:nvSpPr>
              <p:spPr bwMode="auto">
                <a:xfrm>
                  <a:off x="1439" y="1728"/>
                  <a:ext cx="1106" cy="528"/>
                </a:xfrm>
                <a:custGeom>
                  <a:avLst/>
                  <a:gdLst>
                    <a:gd name="T0" fmla="*/ 0 w 1104"/>
                    <a:gd name="T1" fmla="*/ 528 h 528"/>
                    <a:gd name="T2" fmla="*/ 0 w 1104"/>
                    <a:gd name="T3" fmla="*/ 0 h 528"/>
                    <a:gd name="T4" fmla="*/ 1104 w 1104"/>
                    <a:gd name="T5" fmla="*/ 0 h 5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04" h="528">
                      <a:moveTo>
                        <a:pt x="0" y="528"/>
                      </a:moveTo>
                      <a:lnTo>
                        <a:pt x="0" y="0"/>
                      </a:lnTo>
                      <a:lnTo>
                        <a:pt x="1104" y="0"/>
                      </a:ln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solidFill>
                        <a:schemeClr val="hlink"/>
                      </a:solidFill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6" name="Line 22"/>
                <p:cNvSpPr>
                  <a:spLocks noChangeShapeType="1"/>
                </p:cNvSpPr>
                <p:nvPr/>
              </p:nvSpPr>
              <p:spPr bwMode="auto">
                <a:xfrm>
                  <a:off x="1439" y="2592"/>
                  <a:ext cx="91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  <p:sp>
              <p:nvSpPr>
                <p:cNvPr id="17" name="Line 23"/>
                <p:cNvSpPr>
                  <a:spLocks noChangeShapeType="1"/>
                </p:cNvSpPr>
                <p:nvPr/>
              </p:nvSpPr>
              <p:spPr bwMode="auto">
                <a:xfrm>
                  <a:off x="1439" y="3167"/>
                  <a:ext cx="91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>
                    <a:cs typeface="+mn-cs"/>
                  </a:endParaRPr>
                </a:p>
              </p:txBody>
            </p:sp>
          </p:grpSp>
          <p:sp>
            <p:nvSpPr>
              <p:cNvPr id="10" name="Text Box 24"/>
              <p:cNvSpPr txBox="1">
                <a:spLocks noChangeArrowheads="1"/>
              </p:cNvSpPr>
              <p:nvPr/>
            </p:nvSpPr>
            <p:spPr bwMode="auto">
              <a:xfrm>
                <a:off x="1780" y="2366"/>
                <a:ext cx="669" cy="4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hlink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>
                  <a:defRPr/>
                </a:pPr>
                <a:r>
                  <a:rPr lang="en-US" sz="2800" dirty="0">
                    <a:solidFill>
                      <a:srgbClr val="663300"/>
                    </a:solidFill>
                    <a:latin typeface="Times New Roman" charset="0"/>
                    <a:cs typeface="+mn-cs"/>
                  </a:rPr>
                  <a:t>V</a:t>
                </a:r>
                <a:endParaRPr lang="en-US" sz="2000" dirty="0">
                  <a:latin typeface="Times New Roman" charset="0"/>
                  <a:cs typeface="+mn-cs"/>
                </a:endParaRPr>
              </a:p>
            </p:txBody>
          </p:sp>
        </p:grpSp>
        <p:sp>
          <p:nvSpPr>
            <p:cNvPr id="8" name="Rectangle 25"/>
            <p:cNvSpPr>
              <a:spLocks noChangeArrowheads="1"/>
            </p:cNvSpPr>
            <p:nvPr/>
          </p:nvSpPr>
          <p:spPr bwMode="auto">
            <a:xfrm>
              <a:off x="776" y="2337"/>
              <a:ext cx="638" cy="4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 eaLnBrk="0" hangingPunct="0">
                <a:defRPr/>
              </a:pPr>
              <a:r>
                <a:rPr lang="en-US" sz="2800">
                  <a:solidFill>
                    <a:srgbClr val="0000CC"/>
                  </a:solidFill>
                  <a:latin typeface="Times New Roman" charset="0"/>
                  <a:cs typeface="+mn-cs"/>
                </a:rPr>
                <a:t>R</a:t>
              </a:r>
            </a:p>
          </p:txBody>
        </p:sp>
      </p:grp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5723507" y="5229200"/>
            <a:ext cx="352901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n-US" sz="2000" dirty="0">
                <a:solidFill>
                  <a:srgbClr val="FF0000"/>
                </a:solidFill>
                <a:latin typeface="Symbol" charset="0"/>
                <a:cs typeface="+mn-cs"/>
              </a:rPr>
              <a:t>r</a:t>
            </a:r>
            <a:r>
              <a:rPr lang="en-US" sz="2000" dirty="0">
                <a:latin typeface="Times New Roman" charset="0"/>
                <a:cs typeface="+mn-cs"/>
              </a:rPr>
              <a:t> = k  </a:t>
            </a:r>
            <a:r>
              <a:rPr lang="en-US" sz="2000" dirty="0">
                <a:solidFill>
                  <a:srgbClr val="FF9900"/>
                </a:solidFill>
                <a:latin typeface="Times New Roman" charset="0"/>
                <a:cs typeface="+mn-cs"/>
              </a:rPr>
              <a:t>V</a:t>
            </a:r>
            <a:r>
              <a:rPr lang="en-US" sz="2000" baseline="-25000" dirty="0">
                <a:solidFill>
                  <a:srgbClr val="FF9900"/>
                </a:solidFill>
                <a:latin typeface="Times New Roman" charset="0"/>
                <a:cs typeface="+mn-cs"/>
              </a:rPr>
              <a:t>0</a:t>
            </a:r>
            <a:r>
              <a:rPr lang="en-US" sz="2000" dirty="0">
                <a:latin typeface="Times New Roman" charset="0"/>
                <a:cs typeface="+mn-cs"/>
              </a:rPr>
              <a:t>/(</a:t>
            </a:r>
            <a:r>
              <a:rPr lang="en-US" sz="2000" dirty="0">
                <a:solidFill>
                  <a:srgbClr val="663300"/>
                </a:solidFill>
                <a:latin typeface="Times New Roman" charset="0"/>
                <a:cs typeface="+mn-cs"/>
              </a:rPr>
              <a:t>V</a:t>
            </a:r>
            <a:r>
              <a:rPr lang="en-US" sz="2000" dirty="0">
                <a:latin typeface="Times New Roman" charset="0"/>
                <a:cs typeface="+mn-cs"/>
              </a:rPr>
              <a:t>/</a:t>
            </a:r>
            <a:r>
              <a:rPr lang="en-US" sz="2000" dirty="0">
                <a:solidFill>
                  <a:schemeClr val="accent2"/>
                </a:solidFill>
                <a:latin typeface="Times New Roman" charset="0"/>
                <a:cs typeface="+mn-cs"/>
              </a:rPr>
              <a:t>R</a:t>
            </a:r>
            <a:r>
              <a:rPr lang="en-US" sz="2000" dirty="0">
                <a:latin typeface="Times New Roman" charset="0"/>
                <a:cs typeface="+mn-cs"/>
              </a:rPr>
              <a:t>)  </a:t>
            </a:r>
          </a:p>
          <a:p>
            <a:pPr eaLnBrk="0" hangingPunct="0">
              <a:defRPr/>
            </a:pPr>
            <a:r>
              <a:rPr lang="en-US" sz="2000" dirty="0">
                <a:latin typeface="Times New Roman" charset="0"/>
                <a:cs typeface="+mn-cs"/>
              </a:rPr>
              <a:t>k  = geometrical factor (98.17)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FF9900"/>
                </a:solidFill>
                <a:latin typeface="Times New Roman" charset="0"/>
                <a:cs typeface="+mn-cs"/>
              </a:rPr>
              <a:t>V</a:t>
            </a:r>
            <a:r>
              <a:rPr lang="en-US" sz="2000" baseline="-25000" dirty="0">
                <a:solidFill>
                  <a:srgbClr val="FF9900"/>
                </a:solidFill>
                <a:latin typeface="Times New Roman" charset="0"/>
                <a:cs typeface="+mn-cs"/>
              </a:rPr>
              <a:t>0</a:t>
            </a:r>
            <a:r>
              <a:rPr lang="en-US" sz="2000" dirty="0">
                <a:solidFill>
                  <a:srgbClr val="FF9900"/>
                </a:solidFill>
                <a:latin typeface="Times New Roman" charset="0"/>
                <a:cs typeface="+mn-cs"/>
              </a:rPr>
              <a:t>  </a:t>
            </a:r>
            <a:r>
              <a:rPr lang="en-US" sz="2000" dirty="0">
                <a:latin typeface="Times New Roman" charset="0"/>
                <a:cs typeface="+mn-cs"/>
              </a:rPr>
              <a:t>=  500 V</a:t>
            </a:r>
          </a:p>
          <a:p>
            <a:pPr eaLnBrk="0" hangingPunct="0">
              <a:defRPr/>
            </a:pPr>
            <a:r>
              <a:rPr lang="en-US" sz="2000" dirty="0">
                <a:solidFill>
                  <a:srgbClr val="0000CC"/>
                </a:solidFill>
                <a:latin typeface="Times New Roman" charset="0"/>
                <a:cs typeface="+mn-cs"/>
              </a:rPr>
              <a:t>R </a:t>
            </a:r>
            <a:r>
              <a:rPr lang="en-US" sz="2000" dirty="0">
                <a:latin typeface="Times New Roman" charset="0"/>
                <a:cs typeface="+mn-cs"/>
              </a:rPr>
              <a:t>    = 10 or 100 k</a:t>
            </a:r>
            <a:r>
              <a:rPr lang="en-US" sz="2000" dirty="0">
                <a:latin typeface="Symbol" charset="0"/>
                <a:cs typeface="+mn-cs"/>
              </a:rPr>
              <a:t>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085779" y="1052736"/>
            <a:ext cx="30314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CMS example </a:t>
            </a:r>
            <a:endParaRPr lang="en-US" sz="1600" b="1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44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-27384"/>
            <a:ext cx="8042276" cy="792088"/>
          </a:xfrm>
        </p:spPr>
        <p:txBody>
          <a:bodyPr/>
          <a:lstStyle/>
          <a:p>
            <a:r>
              <a:rPr lang="en-US" sz="3600" dirty="0" smtClean="0"/>
              <a:t>CMS RPCs production @</a:t>
            </a:r>
            <a:r>
              <a:rPr lang="en-US" sz="3600" dirty="0"/>
              <a:t> </a:t>
            </a:r>
            <a:r>
              <a:rPr lang="en-US" sz="3600" dirty="0" smtClean="0"/>
              <a:t>NCP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215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1220559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 smtClean="0">
                <a:solidFill>
                  <a:srgbClr val="0000FF"/>
                </a:solidFill>
              </a:rPr>
              <a:t>66% of Endcap chambers (</a:t>
            </a:r>
            <a:r>
              <a:rPr lang="en-US" b="1" dirty="0">
                <a:solidFill>
                  <a:srgbClr val="0000FF"/>
                </a:solidFill>
              </a:rPr>
              <a:t>288 + 10 % contingency</a:t>
            </a:r>
            <a:r>
              <a:rPr lang="en-US" b="1" dirty="0" smtClean="0">
                <a:solidFill>
                  <a:srgbClr val="0000FF"/>
                </a:solidFill>
              </a:rPr>
              <a:t>) have been </a:t>
            </a:r>
            <a:r>
              <a:rPr lang="en-US" b="1" dirty="0">
                <a:solidFill>
                  <a:srgbClr val="0000FF"/>
                </a:solidFill>
              </a:rPr>
              <a:t>produced </a:t>
            </a:r>
            <a:r>
              <a:rPr lang="en-US" b="1" dirty="0" smtClean="0">
                <a:solidFill>
                  <a:srgbClr val="0000FF"/>
                </a:solidFill>
              </a:rPr>
              <a:t>in NCP </a:t>
            </a:r>
            <a:r>
              <a:rPr lang="en-US" b="1" dirty="0">
                <a:solidFill>
                  <a:srgbClr val="0000FF"/>
                </a:solidFill>
              </a:rPr>
              <a:t>lab</a:t>
            </a:r>
            <a:r>
              <a:rPr lang="is-IS" b="1" dirty="0" smtClean="0">
                <a:solidFill>
                  <a:srgbClr val="0000FF"/>
                </a:solidFill>
              </a:rPr>
              <a:t>…</a:t>
            </a:r>
            <a:endParaRPr lang="en-US" dirty="0"/>
          </a:p>
          <a:p>
            <a:pPr algn="just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object 5"/>
          <p:cNvSpPr/>
          <p:nvPr/>
        </p:nvSpPr>
        <p:spPr>
          <a:xfrm>
            <a:off x="188080" y="1916832"/>
            <a:ext cx="2799744" cy="25373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6" name="Rectangle 5"/>
          <p:cNvSpPr/>
          <p:nvPr/>
        </p:nvSpPr>
        <p:spPr>
          <a:xfrm>
            <a:off x="27809" y="4653136"/>
            <a:ext cx="3464071" cy="444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47" marR="5099">
              <a:lnSpc>
                <a:spcPct val="80000"/>
              </a:lnSpc>
              <a:spcBef>
                <a:spcPts val="532"/>
              </a:spcBef>
              <a:tabLst>
                <a:tab pos="356278" algn="l"/>
                <a:tab pos="356916" algn="l"/>
              </a:tabLst>
            </a:pPr>
            <a:r>
              <a:rPr lang="en-US" sz="1400" dirty="0">
                <a:latin typeface="Comic Sans MS"/>
                <a:cs typeface="Comic Sans MS"/>
              </a:rPr>
              <a:t>Gas leak </a:t>
            </a:r>
            <a:r>
              <a:rPr lang="en-US" sz="1400" spc="-5" dirty="0">
                <a:latin typeface="Comic Sans MS"/>
                <a:cs typeface="Comic Sans MS"/>
              </a:rPr>
              <a:t>test, Spacer test </a:t>
            </a:r>
            <a:r>
              <a:rPr lang="en-US" sz="1400" dirty="0">
                <a:latin typeface="Comic Sans MS"/>
                <a:cs typeface="Comic Sans MS"/>
              </a:rPr>
              <a:t>and HV </a:t>
            </a:r>
            <a:r>
              <a:rPr lang="en-US" sz="1400" spc="-5" dirty="0" err="1">
                <a:latin typeface="Comic Sans MS"/>
                <a:cs typeface="Comic Sans MS"/>
              </a:rPr>
              <a:t>vs</a:t>
            </a:r>
            <a:r>
              <a:rPr lang="en-US" sz="1400" spc="-5" dirty="0">
                <a:latin typeface="Comic Sans MS"/>
                <a:cs typeface="Comic Sans MS"/>
              </a:rPr>
              <a:t> </a:t>
            </a:r>
            <a:r>
              <a:rPr lang="en-US" sz="1400" dirty="0">
                <a:latin typeface="Comic Sans MS"/>
                <a:cs typeface="Comic Sans MS"/>
              </a:rPr>
              <a:t>Dark Current </a:t>
            </a:r>
            <a:r>
              <a:rPr lang="en-US" sz="1400" spc="-5" dirty="0">
                <a:latin typeface="Comic Sans MS"/>
                <a:cs typeface="Comic Sans MS"/>
              </a:rPr>
              <a:t>test </a:t>
            </a:r>
            <a:r>
              <a:rPr lang="en-US" sz="1400" dirty="0" smtClean="0">
                <a:latin typeface="Comic Sans MS"/>
                <a:cs typeface="Comic Sans MS"/>
              </a:rPr>
              <a:t>on </a:t>
            </a:r>
            <a:r>
              <a:rPr lang="en-US" sz="1400" spc="-5" dirty="0">
                <a:latin typeface="Comic Sans MS"/>
                <a:cs typeface="Comic Sans MS"/>
              </a:rPr>
              <a:t>the </a:t>
            </a:r>
            <a:r>
              <a:rPr lang="en-US" sz="1400" dirty="0">
                <a:latin typeface="Comic Sans MS"/>
                <a:cs typeface="Comic Sans MS"/>
              </a:rPr>
              <a:t>gas  </a:t>
            </a:r>
            <a:r>
              <a:rPr lang="en-US" sz="1400" spc="-5" dirty="0">
                <a:latin typeface="Comic Sans MS"/>
                <a:cs typeface="Comic Sans MS"/>
              </a:rPr>
              <a:t>gaps</a:t>
            </a:r>
            <a:endParaRPr lang="en-US" sz="1400" dirty="0">
              <a:latin typeface="Comic Sans MS"/>
              <a:cs typeface="Comic Sans MS"/>
            </a:endParaRPr>
          </a:p>
        </p:txBody>
      </p:sp>
      <p:sp>
        <p:nvSpPr>
          <p:cNvPr id="7" name="object 6"/>
          <p:cNvSpPr/>
          <p:nvPr/>
        </p:nvSpPr>
        <p:spPr>
          <a:xfrm>
            <a:off x="3203848" y="1844824"/>
            <a:ext cx="2088232" cy="28051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8" name="object 7"/>
          <p:cNvSpPr/>
          <p:nvPr/>
        </p:nvSpPr>
        <p:spPr>
          <a:xfrm>
            <a:off x="5364088" y="1844824"/>
            <a:ext cx="2088232" cy="280831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9" name="object 11"/>
          <p:cNvSpPr txBox="1"/>
          <p:nvPr/>
        </p:nvSpPr>
        <p:spPr>
          <a:xfrm>
            <a:off x="5436096" y="2060848"/>
            <a:ext cx="1768166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 smtClean="0">
                <a:solidFill>
                  <a:srgbClr val="33339A"/>
                </a:solidFill>
                <a:latin typeface="Comic Sans MS"/>
                <a:cs typeface="Comic Sans MS"/>
              </a:rPr>
              <a:t>Gas pipes at</a:t>
            </a:r>
            <a:r>
              <a:rPr sz="1405" spc="-30" dirty="0" smtClean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10" dirty="0" smtClean="0">
                <a:solidFill>
                  <a:srgbClr val="33339A"/>
                </a:solidFill>
                <a:latin typeface="Comic Sans MS"/>
                <a:cs typeface="Comic Sans MS"/>
              </a:rPr>
              <a:t>inlet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0" name="object 12"/>
          <p:cNvSpPr txBox="1"/>
          <p:nvPr/>
        </p:nvSpPr>
        <p:spPr>
          <a:xfrm>
            <a:off x="3851920" y="4437112"/>
            <a:ext cx="1368152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Copper</a:t>
            </a:r>
            <a:r>
              <a:rPr sz="1405" spc="-5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sheet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51520" y="5805264"/>
            <a:ext cx="2402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pc="-5" dirty="0"/>
              <a:t>Assembly</a:t>
            </a:r>
            <a:r>
              <a:rPr lang="en-US" spc="-95" dirty="0"/>
              <a:t> </a:t>
            </a:r>
            <a:r>
              <a:rPr lang="en-US" spc="-5" dirty="0"/>
              <a:t>Procedure</a:t>
            </a:r>
            <a:endParaRPr lang="en-US" dirty="0"/>
          </a:p>
        </p:txBody>
      </p:sp>
      <p:sp>
        <p:nvSpPr>
          <p:cNvPr id="12" name="object 5"/>
          <p:cNvSpPr/>
          <p:nvPr/>
        </p:nvSpPr>
        <p:spPr>
          <a:xfrm>
            <a:off x="7236296" y="2276873"/>
            <a:ext cx="1907704" cy="151216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3" name="object 9"/>
          <p:cNvSpPr txBox="1"/>
          <p:nvPr/>
        </p:nvSpPr>
        <p:spPr>
          <a:xfrm>
            <a:off x="7726855" y="3933056"/>
            <a:ext cx="1403648" cy="444654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10" dirty="0">
                <a:solidFill>
                  <a:srgbClr val="0000CE"/>
                </a:solidFill>
                <a:latin typeface="Comic Sans MS"/>
                <a:cs typeface="Comic Sans MS"/>
              </a:rPr>
              <a:t>Readout </a:t>
            </a:r>
            <a:r>
              <a:rPr sz="1405" spc="-5" dirty="0">
                <a:solidFill>
                  <a:srgbClr val="0000CE"/>
                </a:solidFill>
                <a:latin typeface="Comic Sans MS"/>
                <a:cs typeface="Comic Sans MS"/>
              </a:rPr>
              <a:t>strips</a:t>
            </a:r>
            <a:r>
              <a:rPr sz="1405" spc="-40" dirty="0">
                <a:solidFill>
                  <a:srgbClr val="0000CE"/>
                </a:solidFill>
                <a:latin typeface="Comic Sans MS"/>
                <a:cs typeface="Comic Sans MS"/>
              </a:rPr>
              <a:t> </a:t>
            </a:r>
            <a:r>
              <a:rPr sz="1405" spc="-5" dirty="0">
                <a:solidFill>
                  <a:srgbClr val="0000CE"/>
                </a:solidFill>
                <a:latin typeface="Comic Sans MS"/>
                <a:cs typeface="Comic Sans MS"/>
              </a:rPr>
              <a:t>sheet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6" name="object 5"/>
          <p:cNvSpPr/>
          <p:nvPr/>
        </p:nvSpPr>
        <p:spPr>
          <a:xfrm>
            <a:off x="3275856" y="4698355"/>
            <a:ext cx="1678943" cy="21594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7" name="object 12"/>
          <p:cNvSpPr txBox="1"/>
          <p:nvPr/>
        </p:nvSpPr>
        <p:spPr>
          <a:xfrm>
            <a:off x="2339752" y="6381328"/>
            <a:ext cx="1254846" cy="228441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Soldering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8" name="object 6"/>
          <p:cNvSpPr/>
          <p:nvPr/>
        </p:nvSpPr>
        <p:spPr>
          <a:xfrm>
            <a:off x="5292080" y="4869160"/>
            <a:ext cx="2376264" cy="17363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9" name="object 9"/>
          <p:cNvSpPr txBox="1"/>
          <p:nvPr/>
        </p:nvSpPr>
        <p:spPr>
          <a:xfrm>
            <a:off x="6660232" y="6596376"/>
            <a:ext cx="1497797" cy="229245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0000CE"/>
                </a:solidFill>
                <a:latin typeface="Comic Sans MS"/>
                <a:cs typeface="Comic Sans MS"/>
              </a:rPr>
              <a:t>Mounting of</a:t>
            </a:r>
            <a:r>
              <a:rPr sz="1405" spc="-45" dirty="0">
                <a:solidFill>
                  <a:srgbClr val="0000CE"/>
                </a:solidFill>
                <a:latin typeface="Comic Sans MS"/>
                <a:cs typeface="Comic Sans MS"/>
              </a:rPr>
              <a:t> </a:t>
            </a:r>
            <a:r>
              <a:rPr sz="1405" spc="-5" dirty="0">
                <a:solidFill>
                  <a:srgbClr val="0000CE"/>
                </a:solidFill>
                <a:latin typeface="Comic Sans MS"/>
                <a:cs typeface="Comic Sans MS"/>
              </a:rPr>
              <a:t>FEBs</a:t>
            </a:r>
            <a:endParaRPr sz="1405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401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0204" y="188640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sz="3800" dirty="0"/>
              <a:t>Conclusions: </a:t>
            </a:r>
            <a:r>
              <a:rPr lang="en-US" sz="3800" dirty="0" smtClean="0"/>
              <a:t>the RPC </a:t>
            </a:r>
            <a:r>
              <a:rPr lang="en-US" sz="3800" dirty="0"/>
              <a:t>from 1981 to </a:t>
            </a:r>
            <a:r>
              <a:rPr lang="en-US" sz="3800" dirty="0" smtClean="0"/>
              <a:t>nowadays</a:t>
            </a:r>
            <a:endParaRPr lang="en-US" sz="3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340768"/>
            <a:ext cx="8784976" cy="5033682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33CC"/>
                </a:solidFill>
                <a:latin typeface="+mn-lt"/>
              </a:rPr>
              <a:t>The RPC are gas detector are extensively used in several experiments </a:t>
            </a:r>
            <a:endParaRPr lang="en-US" sz="1800" b="1" dirty="0" smtClean="0">
              <a:solidFill>
                <a:srgbClr val="0033CC"/>
              </a:solidFill>
              <a:latin typeface="+mn-lt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A lot of progress on detector performance done:  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sz="1800" b="1" dirty="0" smtClean="0">
              <a:solidFill>
                <a:srgbClr val="FF0000"/>
              </a:solidFill>
              <a:latin typeface="+mn-lt"/>
            </a:endParaRPr>
          </a:p>
          <a:p>
            <a:pPr marL="450850" lvl="1" indent="-182563" algn="just">
              <a:spcBef>
                <a:spcPts val="0"/>
              </a:spcBef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Rate capability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from 10 Hz/cm</a:t>
            </a:r>
            <a:r>
              <a:rPr lang="en-US" sz="1800" baseline="30000" dirty="0" smtClean="0">
                <a:solidFill>
                  <a:schemeClr val="tx1"/>
                </a:solidFill>
                <a:latin typeface="+mn-lt"/>
              </a:rPr>
              <a:t>2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to 30000 Hz/cm</a:t>
            </a:r>
            <a:r>
              <a:rPr lang="en-US" sz="1800" baseline="30000" dirty="0" smtClean="0">
                <a:solidFill>
                  <a:schemeClr val="tx1"/>
                </a:solidFill>
                <a:latin typeface="+mn-lt"/>
              </a:rPr>
              <a:t>2</a:t>
            </a:r>
            <a:endParaRPr lang="en-US" sz="1800" b="1" baseline="30000" dirty="0">
              <a:solidFill>
                <a:schemeClr val="tx1"/>
              </a:solidFill>
              <a:latin typeface="+mn-lt"/>
            </a:endParaRPr>
          </a:p>
          <a:p>
            <a:pPr marL="450850" lvl="1" indent="-182563" algn="just">
              <a:spcBef>
                <a:spcPts val="0"/>
              </a:spcBef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Time resolution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from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1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ns to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5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0 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ps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 marL="450850" lvl="1" indent="-182563" algn="just">
              <a:spcBef>
                <a:spcPts val="0"/>
              </a:spcBef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Space </a:t>
            </a:r>
            <a:r>
              <a:rPr lang="en-US" sz="1800" b="1" dirty="0">
                <a:solidFill>
                  <a:srgbClr val="FF0000"/>
                </a:solidFill>
                <a:latin typeface="+mn-lt"/>
              </a:rPr>
              <a:t>resolution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from  1 cm to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0.01cm</a:t>
            </a:r>
          </a:p>
          <a:p>
            <a:pPr marL="450850" lvl="1" indent="-182563" algn="just">
              <a:spcBef>
                <a:spcPts val="0"/>
              </a:spcBef>
              <a:buFont typeface="Wingdings" charset="2"/>
              <a:buChar char="Ø"/>
            </a:pPr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Stable detector performance at LHC experiment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 algn="just">
              <a:buFont typeface="Wingdings" charset="2"/>
              <a:buChar char="Ø"/>
            </a:pPr>
            <a:r>
              <a:rPr lang="is-IS" sz="1800" dirty="0" smtClean="0">
                <a:solidFill>
                  <a:schemeClr val="tx1"/>
                </a:solidFill>
                <a:latin typeface="+mn-lt"/>
              </a:rPr>
              <a:t>….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while keeping the same simple structure which always allowed to scale the detector to large surfaces</a:t>
            </a:r>
          </a:p>
          <a:p>
            <a:pPr marL="0" indent="0" algn="just">
              <a:buNone/>
            </a:pPr>
            <a:r>
              <a:rPr lang="en-US" sz="1800" b="1" dirty="0" smtClean="0">
                <a:solidFill>
                  <a:srgbClr val="FF0000"/>
                </a:solidFill>
                <a:latin typeface="+mn-lt"/>
              </a:rPr>
              <a:t>The Secret?</a:t>
            </a:r>
          </a:p>
          <a:p>
            <a:pPr marL="0" algn="just">
              <a:lnSpc>
                <a:spcPct val="11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+mn-lt"/>
              </a:rPr>
              <a:t>R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ight choice of materials and electronics </a:t>
            </a: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 marL="0" algn="just">
              <a:lnSpc>
                <a:spcPct val="11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Severe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QC and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AQ </a:t>
            </a:r>
            <a:r>
              <a:rPr lang="en-US" sz="1800" dirty="0">
                <a:solidFill>
                  <a:schemeClr val="tx1"/>
                </a:solidFill>
                <a:latin typeface="+mn-lt"/>
              </a:rPr>
              <a:t>during construction </a:t>
            </a:r>
            <a:endParaRPr lang="en-US" sz="1800" dirty="0" smtClean="0">
              <a:solidFill>
                <a:schemeClr val="tx1"/>
              </a:solidFill>
              <a:latin typeface="+mn-lt"/>
            </a:endParaRPr>
          </a:p>
          <a:p>
            <a:pPr marL="0" algn="just">
              <a:lnSpc>
                <a:spcPct val="110000"/>
              </a:lnSpc>
              <a:spcBef>
                <a:spcPts val="0"/>
              </a:spcBef>
              <a:buFont typeface="Wingdings" charset="2"/>
              <a:buChar char="Ø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Continuously monitoring of the detector performance during the LHC operation and maintenance during the LHC showdown </a:t>
            </a:r>
          </a:p>
          <a:p>
            <a:pPr marL="0" algn="just">
              <a:spcBef>
                <a:spcPts val="0"/>
              </a:spcBef>
              <a:buFont typeface="Wingdings" charset="2"/>
              <a:buChar char="Ø"/>
            </a:pPr>
            <a:endParaRPr lang="en-US" sz="1800" dirty="0">
              <a:solidFill>
                <a:schemeClr val="tx1"/>
              </a:solidFill>
              <a:latin typeface="+mn-lt"/>
            </a:endParaRPr>
          </a:p>
          <a:p>
            <a:pPr algn="just">
              <a:buFont typeface="Wingdings" charset="2"/>
              <a:buChar char="Ø"/>
            </a:pPr>
            <a:endParaRPr lang="en-US" sz="1800" dirty="0" smtClean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5949280"/>
            <a:ext cx="684076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s-IS" sz="2200" b="1" dirty="0">
                <a:solidFill>
                  <a:srgbClr val="FF0906"/>
                </a:solidFill>
                <a:latin typeface="Times New Roman"/>
                <a:cs typeface="Times New Roman"/>
              </a:rPr>
              <a:t>Looking forward for future </a:t>
            </a:r>
            <a:r>
              <a:rPr lang="is-IS" sz="22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applications of the RPCs</a:t>
            </a:r>
            <a:endParaRPr lang="is-IS" sz="2200" b="1" dirty="0">
              <a:solidFill>
                <a:srgbClr val="FF0906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810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9392"/>
            <a:ext cx="8042276" cy="1008112"/>
          </a:xfrm>
        </p:spPr>
        <p:txBody>
          <a:bodyPr/>
          <a:lstStyle/>
          <a:p>
            <a:r>
              <a:rPr lang="en-US" dirty="0"/>
              <a:t>CMS RPCs </a:t>
            </a:r>
            <a:r>
              <a:rPr lang="en-US" dirty="0" smtClean="0"/>
              <a:t>validation </a:t>
            </a:r>
            <a:r>
              <a:rPr lang="en-US" dirty="0"/>
              <a:t>@</a:t>
            </a:r>
            <a:r>
              <a:rPr lang="en-US" dirty="0" smtClean="0"/>
              <a:t> NCP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217</a:t>
            </a:fld>
            <a:endParaRPr lang="en-US"/>
          </a:p>
        </p:txBody>
      </p:sp>
      <p:sp>
        <p:nvSpPr>
          <p:cNvPr id="4" name="object 6"/>
          <p:cNvSpPr/>
          <p:nvPr/>
        </p:nvSpPr>
        <p:spPr>
          <a:xfrm>
            <a:off x="1259632" y="1916832"/>
            <a:ext cx="2952328" cy="25922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5" name="object 5"/>
          <p:cNvSpPr/>
          <p:nvPr/>
        </p:nvSpPr>
        <p:spPr>
          <a:xfrm>
            <a:off x="5652120" y="1340768"/>
            <a:ext cx="3312368" cy="34247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6" name="Rectangle 5"/>
          <p:cNvSpPr/>
          <p:nvPr/>
        </p:nvSpPr>
        <p:spPr>
          <a:xfrm>
            <a:off x="5940152" y="5085184"/>
            <a:ext cx="30836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sz="2000" b="1" spc="-5" dirty="0" smtClean="0">
                <a:solidFill>
                  <a:srgbClr val="0000FF"/>
                </a:solidFill>
              </a:rPr>
              <a:t>…</a:t>
            </a:r>
            <a:r>
              <a:rPr lang="en-US" sz="2000" b="1" spc="-5" dirty="0" smtClean="0">
                <a:solidFill>
                  <a:srgbClr val="0000FF"/>
                </a:solidFill>
              </a:rPr>
              <a:t>and Shipped </a:t>
            </a:r>
            <a:r>
              <a:rPr lang="en-US" sz="2000" b="1" spc="-5" dirty="0">
                <a:solidFill>
                  <a:srgbClr val="0000FF"/>
                </a:solidFill>
              </a:rPr>
              <a:t>to</a:t>
            </a:r>
            <a:r>
              <a:rPr lang="en-US" sz="2000" b="1" spc="-80" dirty="0">
                <a:solidFill>
                  <a:srgbClr val="0000FF"/>
                </a:solidFill>
              </a:rPr>
              <a:t> </a:t>
            </a:r>
            <a:r>
              <a:rPr lang="en-US" sz="2000" b="1" dirty="0">
                <a:solidFill>
                  <a:srgbClr val="0000FF"/>
                </a:solidFill>
              </a:rPr>
              <a:t>CERN</a:t>
            </a:r>
          </a:p>
        </p:txBody>
      </p:sp>
      <p:sp>
        <p:nvSpPr>
          <p:cNvPr id="7" name="Rectangle 6"/>
          <p:cNvSpPr/>
          <p:nvPr/>
        </p:nvSpPr>
        <p:spPr>
          <a:xfrm>
            <a:off x="227847" y="1372706"/>
            <a:ext cx="45252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is-IS" sz="2000" b="1" dirty="0" smtClean="0">
                <a:solidFill>
                  <a:srgbClr val="0000FF"/>
                </a:solidFill>
              </a:rPr>
              <a:t>…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>
                <a:solidFill>
                  <a:srgbClr val="0000FF"/>
                </a:solidFill>
              </a:rPr>
              <a:t>tested in NCP </a:t>
            </a:r>
            <a:r>
              <a:rPr lang="en-US" sz="2000" b="1" dirty="0" smtClean="0">
                <a:solidFill>
                  <a:srgbClr val="0000FF"/>
                </a:solidFill>
              </a:rPr>
              <a:t>cosmic test lab</a:t>
            </a:r>
            <a:r>
              <a:rPr lang="is-IS" sz="2000" b="1" dirty="0" smtClean="0">
                <a:solidFill>
                  <a:srgbClr val="0000FF"/>
                </a:solidFill>
              </a:rPr>
              <a:t>….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8" name="object 9"/>
          <p:cNvSpPr/>
          <p:nvPr/>
        </p:nvSpPr>
        <p:spPr>
          <a:xfrm>
            <a:off x="2771800" y="4725144"/>
            <a:ext cx="2592288" cy="17008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9" name="object 11"/>
          <p:cNvSpPr/>
          <p:nvPr/>
        </p:nvSpPr>
        <p:spPr>
          <a:xfrm>
            <a:off x="0" y="4725144"/>
            <a:ext cx="2748762" cy="174438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807"/>
          </a:p>
        </p:txBody>
      </p:sp>
      <p:sp>
        <p:nvSpPr>
          <p:cNvPr id="10" name="object 13"/>
          <p:cNvSpPr txBox="1"/>
          <p:nvPr/>
        </p:nvSpPr>
        <p:spPr>
          <a:xfrm>
            <a:off x="3491880" y="6611739"/>
            <a:ext cx="1013403" cy="229245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Cluster</a:t>
            </a:r>
            <a:r>
              <a:rPr sz="1405" spc="-50" dirty="0">
                <a:solidFill>
                  <a:srgbClr val="33339A"/>
                </a:solidFill>
                <a:latin typeface="Comic Sans MS"/>
                <a:cs typeface="Comic Sans MS"/>
              </a:rPr>
              <a:t> </a:t>
            </a:r>
            <a:r>
              <a:rPr sz="1405" spc="-5" dirty="0">
                <a:solidFill>
                  <a:srgbClr val="33339A"/>
                </a:solidFill>
                <a:latin typeface="Comic Sans MS"/>
                <a:cs typeface="Comic Sans MS"/>
              </a:rPr>
              <a:t>size</a:t>
            </a:r>
            <a:endParaRPr sz="1405" dirty="0">
              <a:latin typeface="Comic Sans MS"/>
              <a:cs typeface="Comic Sans MS"/>
            </a:endParaRPr>
          </a:p>
        </p:txBody>
      </p:sp>
      <p:sp>
        <p:nvSpPr>
          <p:cNvPr id="12" name="object 13"/>
          <p:cNvSpPr txBox="1"/>
          <p:nvPr/>
        </p:nvSpPr>
        <p:spPr>
          <a:xfrm>
            <a:off x="971600" y="6512123"/>
            <a:ext cx="1013403" cy="229245"/>
          </a:xfrm>
          <a:prstGeom prst="rect">
            <a:avLst/>
          </a:prstGeom>
        </p:spPr>
        <p:txBody>
          <a:bodyPr vert="horz" wrap="square" lIns="0" tIns="12110" rIns="0" bIns="0" rtlCol="0">
            <a:spAutoFit/>
          </a:bodyPr>
          <a:lstStyle/>
          <a:p>
            <a:pPr marL="12747">
              <a:spcBef>
                <a:spcPts val="95"/>
              </a:spcBef>
            </a:pPr>
            <a:r>
              <a:rPr lang="x-none" sz="1405" spc="-5" dirty="0" smtClean="0">
                <a:solidFill>
                  <a:srgbClr val="33339A"/>
                </a:solidFill>
                <a:latin typeface="Comic Sans MS"/>
                <a:cs typeface="Comic Sans MS"/>
              </a:rPr>
              <a:t>Efficinecy </a:t>
            </a:r>
            <a:endParaRPr sz="1405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544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>
            <a:extLst>
              <a:ext uri="{FF2B5EF4-FFF2-40B4-BE49-F238E27FC236}">
                <a16:creationId xmlns:a16="http://schemas.microsoft.com/office/drawing/2014/main" xmlns="" id="{49B3C53B-4A56-4E3B-AFEE-B3DEE56AB8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430627"/>
            <a:ext cx="4763177" cy="3238733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electronegative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79512" y="1196752"/>
            <a:ext cx="87849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Some gases, like 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Cl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 </a:t>
            </a:r>
            <a:r>
              <a:rPr lang="en-US" sz="2400" dirty="0" err="1" smtClean="0"/>
              <a:t>vapour</a:t>
            </a:r>
            <a:r>
              <a:rPr lang="en-US" sz="2400" dirty="0" smtClean="0"/>
              <a:t>, etc., are characterized by a high probability to </a:t>
            </a:r>
            <a:r>
              <a:rPr lang="en-US" sz="2400" dirty="0" smtClean="0">
                <a:solidFill>
                  <a:srgbClr val="002060"/>
                </a:solidFill>
              </a:rPr>
              <a:t>capture drifting electrons</a:t>
            </a:r>
            <a:r>
              <a:rPr lang="en-US" sz="2400" dirty="0" smtClean="0"/>
              <a:t> and form negative ions;</a:t>
            </a:r>
          </a:p>
          <a:p>
            <a:r>
              <a:rPr lang="en-US" sz="2400" dirty="0" smtClean="0"/>
              <a:t>- The net effect is reducing the total number of drifting electrons </a:t>
            </a:r>
            <a:r>
              <a:rPr lang="en-US" sz="2400" dirty="0" smtClean="0">
                <a:sym typeface="Wingdings" pitchFamily="2" charset="2"/>
              </a:rPr>
              <a:t>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electronegative gases</a:t>
            </a:r>
          </a:p>
          <a:p>
            <a:r>
              <a:rPr lang="en-US" sz="2400" dirty="0" smtClean="0"/>
              <a:t>- The probability of capture per collision (or per unit length)</a:t>
            </a:r>
          </a:p>
          <a:p>
            <a:r>
              <a:rPr lang="en-US" sz="2400" dirty="0" smtClean="0"/>
              <a:t>is called </a:t>
            </a:r>
            <a:r>
              <a:rPr lang="en-US" sz="2400" dirty="0" smtClean="0">
                <a:solidFill>
                  <a:srgbClr val="FF0000"/>
                </a:solidFill>
              </a:rPr>
              <a:t>"attachment coefficient"</a:t>
            </a:r>
            <a:endParaRPr lang="en-US" sz="2400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251521" y="3645024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solidFill>
                  <a:prstClr val="black"/>
                </a:solidFill>
              </a:rPr>
              <a:t>The attachment coefficient </a:t>
            </a:r>
            <a:r>
              <a:rPr lang="en-US" sz="2400" dirty="0" smtClean="0">
                <a:solidFill>
                  <a:srgbClr val="002060"/>
                </a:solidFill>
              </a:rPr>
              <a:t>strongly depends on electron energy </a:t>
            </a:r>
            <a:r>
              <a:rPr lang="it-IT" dirty="0" smtClean="0"/>
              <a:t>.</a:t>
            </a:r>
            <a:endParaRPr lang="it-IT" sz="2400" dirty="0" smtClean="0">
              <a:solidFill>
                <a:srgbClr val="002060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51520" y="5301208"/>
            <a:ext cx="3960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/>
              <a:t>Attachment </a:t>
            </a:r>
            <a:r>
              <a:rPr lang="it-IT" sz="2200" dirty="0" err="1" smtClean="0"/>
              <a:t>coefficient</a:t>
            </a:r>
            <a:r>
              <a:rPr lang="it-IT" sz="2200" dirty="0" smtClean="0"/>
              <a:t> </a:t>
            </a:r>
            <a:r>
              <a:rPr lang="it-IT" sz="2200" dirty="0" err="1" smtClean="0"/>
              <a:t>of</a:t>
            </a:r>
            <a:r>
              <a:rPr lang="it-IT" sz="2200" dirty="0" smtClean="0"/>
              <a:t> </a:t>
            </a:r>
            <a:r>
              <a:rPr lang="it-IT" sz="2200" dirty="0" err="1" smtClean="0"/>
              <a:t>electrons</a:t>
            </a:r>
            <a:r>
              <a:rPr lang="it-IT" sz="2200" dirty="0" smtClean="0"/>
              <a:t> in </a:t>
            </a:r>
            <a:r>
              <a:rPr lang="it-IT" sz="2200" dirty="0" err="1" smtClean="0"/>
              <a:t>Oxigen</a:t>
            </a:r>
            <a:r>
              <a:rPr lang="it-IT" sz="2200" dirty="0" smtClean="0"/>
              <a:t>, vs. electron </a:t>
            </a:r>
            <a:r>
              <a:rPr lang="it-IT" sz="2200" dirty="0" err="1" smtClean="0"/>
              <a:t>kinetic</a:t>
            </a:r>
            <a:r>
              <a:rPr lang="it-IT" sz="2200" dirty="0" smtClean="0"/>
              <a:t> </a:t>
            </a:r>
            <a:r>
              <a:rPr lang="it-IT" sz="2200" dirty="0" err="1" smtClean="0"/>
              <a:t>energy</a:t>
            </a:r>
            <a:endParaRPr lang="it-IT" sz="2200" dirty="0"/>
          </a:p>
        </p:txBody>
      </p:sp>
      <p:sp>
        <p:nvSpPr>
          <p:cNvPr id="17" name="Freccia a destra 16"/>
          <p:cNvSpPr/>
          <p:nvPr/>
        </p:nvSpPr>
        <p:spPr>
          <a:xfrm rot="20184897">
            <a:off x="3635896" y="5229792"/>
            <a:ext cx="79208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>
            <a:extLst>
              <a:ext uri="{FF2B5EF4-FFF2-40B4-BE49-F238E27FC236}">
                <a16:creationId xmlns:a16="http://schemas.microsoft.com/office/drawing/2014/main" xmlns="" id="{06A3FF31-0B9A-4380-9661-4844B6C54E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92312"/>
            <a:ext cx="6687641" cy="4865688"/>
          </a:xfrm>
          <a:prstGeom prst="rect">
            <a:avLst/>
          </a:prstGeom>
          <a:noFill/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electronegative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67544" y="1196752"/>
            <a:ext cx="8532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000" dirty="0" err="1" smtClean="0">
                <a:solidFill>
                  <a:srgbClr val="002060"/>
                </a:solidFill>
              </a:rPr>
              <a:t>Fraction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of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electrons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surviving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after</a:t>
            </a:r>
            <a:r>
              <a:rPr lang="it-IT" sz="2000" dirty="0" smtClean="0">
                <a:solidFill>
                  <a:srgbClr val="002060"/>
                </a:solidFill>
              </a:rPr>
              <a:t> a </a:t>
            </a:r>
            <a:r>
              <a:rPr lang="it-IT" sz="2000" dirty="0" err="1" smtClean="0">
                <a:solidFill>
                  <a:srgbClr val="002060"/>
                </a:solidFill>
              </a:rPr>
              <a:t>drift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of</a:t>
            </a:r>
            <a:r>
              <a:rPr lang="it-IT" sz="2000" dirty="0" smtClean="0">
                <a:solidFill>
                  <a:srgbClr val="002060"/>
                </a:solidFill>
              </a:rPr>
              <a:t> 20 cm in </a:t>
            </a:r>
            <a:r>
              <a:rPr lang="it-IT" sz="2000" dirty="0" err="1" smtClean="0">
                <a:solidFill>
                  <a:srgbClr val="002060"/>
                </a:solidFill>
              </a:rPr>
              <a:t>two</a:t>
            </a:r>
            <a:r>
              <a:rPr lang="it-IT" sz="2000" dirty="0" smtClean="0">
                <a:solidFill>
                  <a:srgbClr val="002060"/>
                </a:solidFill>
              </a:rPr>
              <a:t> gas </a:t>
            </a:r>
            <a:r>
              <a:rPr lang="it-IT" sz="2000" dirty="0" err="1" smtClean="0">
                <a:solidFill>
                  <a:srgbClr val="002060"/>
                </a:solidFill>
              </a:rPr>
              <a:t>mixtures</a:t>
            </a:r>
            <a:r>
              <a:rPr lang="it-IT" sz="2000" dirty="0" smtClean="0">
                <a:solidFill>
                  <a:srgbClr val="002060"/>
                </a:solidFill>
              </a:rPr>
              <a:t>, </a:t>
            </a:r>
            <a:r>
              <a:rPr lang="it-IT" sz="2000" dirty="0" err="1" smtClean="0">
                <a:solidFill>
                  <a:srgbClr val="002060"/>
                </a:solidFill>
              </a:rPr>
              <a:t>as</a:t>
            </a:r>
            <a:r>
              <a:rPr lang="it-IT" sz="2000" dirty="0" smtClean="0">
                <a:solidFill>
                  <a:srgbClr val="002060"/>
                </a:solidFill>
              </a:rPr>
              <a:t> a </a:t>
            </a:r>
            <a:r>
              <a:rPr lang="it-IT" sz="2000" dirty="0" err="1" smtClean="0">
                <a:solidFill>
                  <a:srgbClr val="002060"/>
                </a:solidFill>
              </a:rPr>
              <a:t>function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of</a:t>
            </a:r>
            <a:r>
              <a:rPr lang="it-IT" sz="2000" dirty="0" smtClean="0">
                <a:solidFill>
                  <a:srgbClr val="002060"/>
                </a:solidFill>
              </a:rPr>
              <a:t> the </a:t>
            </a:r>
            <a:r>
              <a:rPr lang="it-IT" sz="2000" dirty="0" err="1" smtClean="0">
                <a:solidFill>
                  <a:srgbClr val="002060"/>
                </a:solidFill>
              </a:rPr>
              <a:t>contamination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of</a:t>
            </a:r>
            <a:r>
              <a:rPr lang="it-IT" sz="2000" dirty="0" smtClean="0">
                <a:solidFill>
                  <a:srgbClr val="002060"/>
                </a:solidFill>
              </a:rPr>
              <a:t> O</a:t>
            </a:r>
            <a:r>
              <a:rPr lang="it-IT" sz="2000" baseline="-25000" dirty="0" smtClean="0">
                <a:solidFill>
                  <a:srgbClr val="002060"/>
                </a:solidFill>
              </a:rPr>
              <a:t>2</a:t>
            </a:r>
            <a:r>
              <a:rPr lang="it-IT" sz="2000" dirty="0" smtClean="0">
                <a:solidFill>
                  <a:srgbClr val="002060"/>
                </a:solidFill>
              </a:rPr>
              <a:t>, under the </a:t>
            </a:r>
            <a:r>
              <a:rPr lang="it-IT" sz="2000" dirty="0" err="1" smtClean="0">
                <a:solidFill>
                  <a:srgbClr val="002060"/>
                </a:solidFill>
              </a:rPr>
              <a:t>action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of</a:t>
            </a:r>
            <a:r>
              <a:rPr lang="it-IT" sz="2000" dirty="0" smtClean="0">
                <a:solidFill>
                  <a:srgbClr val="002060"/>
                </a:solidFill>
              </a:rPr>
              <a:t> E = 200 V/cm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Drift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24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23528" y="1262370"/>
            <a:ext cx="5400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</a:rPr>
              <a:t>When an electric field is applied, the electron-ion pairs drift along the electric field lines, and this motion </a:t>
            </a:r>
            <a:r>
              <a:rPr lang="en-US" sz="2200" dirty="0" smtClean="0">
                <a:solidFill>
                  <a:srgbClr val="002060"/>
                </a:solidFill>
              </a:rPr>
              <a:t>is superimposed to the </a:t>
            </a:r>
            <a:r>
              <a:rPr lang="it-IT" sz="2200" dirty="0" err="1" smtClean="0">
                <a:solidFill>
                  <a:srgbClr val="002060"/>
                </a:solidFill>
              </a:rPr>
              <a:t>caothic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thermal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motion</a:t>
            </a:r>
            <a:r>
              <a:rPr lang="it-IT" sz="2200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181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55729" y="1268760"/>
            <a:ext cx="315277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uppo 19"/>
          <p:cNvGrpSpPr/>
          <p:nvPr/>
        </p:nvGrpSpPr>
        <p:grpSpPr>
          <a:xfrm>
            <a:off x="323528" y="4364664"/>
            <a:ext cx="5248275" cy="2160680"/>
            <a:chOff x="323528" y="4221088"/>
            <a:chExt cx="5248275" cy="2160680"/>
          </a:xfrm>
        </p:grpSpPr>
        <p:grpSp>
          <p:nvGrpSpPr>
            <p:cNvPr id="4" name="Gruppo 16"/>
            <p:cNvGrpSpPr/>
            <p:nvPr/>
          </p:nvGrpSpPr>
          <p:grpSpPr>
            <a:xfrm>
              <a:off x="323528" y="4221088"/>
              <a:ext cx="5248275" cy="2160680"/>
              <a:chOff x="323528" y="4221088"/>
              <a:chExt cx="5248275" cy="2160680"/>
            </a:xfrm>
          </p:grpSpPr>
          <p:pic>
            <p:nvPicPr>
              <p:cNvPr id="218115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26822"/>
              <a:stretch>
                <a:fillRect/>
              </a:stretch>
            </p:blipFill>
            <p:spPr bwMode="auto">
              <a:xfrm>
                <a:off x="323528" y="4221088"/>
                <a:ext cx="5248275" cy="2160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" name="Rettangolo 15"/>
              <p:cNvSpPr/>
              <p:nvPr/>
            </p:nvSpPr>
            <p:spPr>
              <a:xfrm>
                <a:off x="3168223" y="4293096"/>
                <a:ext cx="2376264" cy="93610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9" name="Connettore 1 18"/>
            <p:cNvCxnSpPr/>
            <p:nvPr/>
          </p:nvCxnSpPr>
          <p:spPr>
            <a:xfrm>
              <a:off x="3143715" y="4341354"/>
              <a:ext cx="0" cy="792000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CasellaDiTesto 20"/>
          <p:cNvSpPr txBox="1"/>
          <p:nvPr/>
        </p:nvSpPr>
        <p:spPr>
          <a:xfrm>
            <a:off x="323528" y="2733888"/>
            <a:ext cx="57606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- Acceleration is interrupted by collisions with gas atoms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- This limits the drift velocity → mean drift velocity </a:t>
            </a:r>
            <a:r>
              <a:rPr lang="en-US" sz="2000" dirty="0" err="1" smtClean="0">
                <a:solidFill>
                  <a:prstClr val="black"/>
                </a:solidFill>
              </a:rPr>
              <a:t>v</a:t>
            </a:r>
            <a:r>
              <a:rPr lang="en-US" sz="2000" baseline="-25000" dirty="0" err="1" smtClean="0">
                <a:solidFill>
                  <a:prstClr val="black"/>
                </a:solidFill>
              </a:rPr>
              <a:t>D</a:t>
            </a:r>
            <a:endParaRPr lang="en-US" sz="2000" baseline="-25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- The drift velocity is roughly proportional to the time between two subsequent collisions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Segnaposto contenuto 24">
            <a:extLst>
              <a:ext uri="{FF2B5EF4-FFF2-40B4-BE49-F238E27FC236}">
                <a16:creationId xmlns="" xmlns:a16="http://schemas.microsoft.com/office/drawing/2014/main" id="{44A109C6-1AF0-4EF1-9FE8-14B20A11C5E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963725"/>
            <a:ext cx="3612500" cy="377764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Drift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79512" y="1124744"/>
            <a:ext cx="88924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- </a:t>
            </a:r>
            <a:r>
              <a:rPr lang="it-IT" sz="2000" dirty="0" err="1" smtClean="0"/>
              <a:t>v</a:t>
            </a:r>
            <a:r>
              <a:rPr lang="it-IT" sz="2000" baseline="-25000" dirty="0" err="1" smtClean="0"/>
              <a:t>d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just </a:t>
            </a:r>
            <a:r>
              <a:rPr lang="it-IT" sz="2000" dirty="0" smtClean="0">
                <a:solidFill>
                  <a:srgbClr val="FF0000"/>
                </a:solidFill>
              </a:rPr>
              <a:t>the </a:t>
            </a:r>
            <a:r>
              <a:rPr lang="it-IT" sz="2000" dirty="0" err="1" smtClean="0">
                <a:solidFill>
                  <a:srgbClr val="FF0000"/>
                </a:solidFill>
              </a:rPr>
              <a:t>average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velocity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smtClean="0"/>
              <a:t>in the direction </a:t>
            </a:r>
            <a:r>
              <a:rPr lang="it-IT" sz="2000" dirty="0" err="1" smtClean="0"/>
              <a:t>of</a:t>
            </a:r>
            <a:r>
              <a:rPr lang="it-IT" sz="2000" dirty="0" smtClean="0"/>
              <a:t> the </a:t>
            </a:r>
            <a:r>
              <a:rPr lang="it-IT" sz="2000" dirty="0" err="1" smtClean="0"/>
              <a:t>electric</a:t>
            </a:r>
            <a:r>
              <a:rPr lang="it-IT" sz="2000" dirty="0" smtClean="0"/>
              <a:t> </a:t>
            </a:r>
            <a:r>
              <a:rPr lang="it-IT" sz="2000" dirty="0" err="1" smtClean="0"/>
              <a:t>field</a:t>
            </a:r>
            <a:r>
              <a:rPr lang="it-IT" sz="2000" dirty="0" smtClean="0"/>
              <a:t>; a </a:t>
            </a:r>
            <a:r>
              <a:rPr lang="it-IT" sz="2000" dirty="0" err="1" smtClean="0"/>
              <a:t>random</a:t>
            </a:r>
            <a:r>
              <a:rPr lang="it-IT" sz="2000" dirty="0" smtClean="0"/>
              <a:t> </a:t>
            </a:r>
            <a:r>
              <a:rPr lang="it-IT" sz="2000" dirty="0" err="1" smtClean="0"/>
              <a:t>thermal</a:t>
            </a:r>
            <a:r>
              <a:rPr lang="it-IT" sz="2000" dirty="0" smtClean="0"/>
              <a:t> </a:t>
            </a:r>
            <a:r>
              <a:rPr lang="it-IT" sz="2000" dirty="0" err="1" smtClean="0"/>
              <a:t>movement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superimposed</a:t>
            </a:r>
            <a:r>
              <a:rPr lang="it-IT" sz="2000" dirty="0" smtClean="0"/>
              <a:t> </a:t>
            </a:r>
            <a:r>
              <a:rPr lang="it-IT" sz="2000" dirty="0" smtClean="0">
                <a:sym typeface="Wingdings" pitchFamily="2" charset="2"/>
              </a:rPr>
              <a:t> </a:t>
            </a:r>
            <a:r>
              <a:rPr lang="it-IT" sz="2000" dirty="0" err="1" smtClean="0">
                <a:sym typeface="Wingdings" pitchFamily="2" charset="2"/>
              </a:rPr>
              <a:t>diffusion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while</a:t>
            </a:r>
            <a:r>
              <a:rPr lang="it-IT" sz="2000" dirty="0" smtClean="0">
                <a:sym typeface="Wingdings" pitchFamily="2" charset="2"/>
              </a:rPr>
              <a:t> </a:t>
            </a:r>
            <a:r>
              <a:rPr lang="it-IT" sz="2000" dirty="0" err="1" smtClean="0">
                <a:sym typeface="Wingdings" pitchFamily="2" charset="2"/>
              </a:rPr>
              <a:t>drifting</a:t>
            </a:r>
            <a:endParaRPr lang="it-IT" sz="2000" dirty="0" smtClean="0"/>
          </a:p>
          <a:p>
            <a:r>
              <a:rPr lang="it-IT" sz="2000" dirty="0" smtClean="0"/>
              <a:t>- </a:t>
            </a:r>
            <a:r>
              <a:rPr lang="it-IT" sz="2000" dirty="0" err="1" smtClean="0"/>
              <a:t>While</a:t>
            </a:r>
            <a:r>
              <a:rPr lang="it-IT" sz="2000" dirty="0" smtClean="0"/>
              <a:t> </a:t>
            </a:r>
            <a:r>
              <a:rPr lang="it-IT" sz="2000" dirty="0" err="1" smtClean="0"/>
              <a:t>drifting</a:t>
            </a:r>
            <a:r>
              <a:rPr lang="it-IT" sz="2000" dirty="0" smtClean="0"/>
              <a:t>, </a:t>
            </a:r>
            <a:r>
              <a:rPr lang="it-IT" sz="2000" dirty="0" err="1" smtClean="0"/>
              <a:t>electrons</a:t>
            </a:r>
            <a:r>
              <a:rPr lang="it-IT" sz="2000" dirty="0" smtClean="0"/>
              <a:t> </a:t>
            </a:r>
            <a:r>
              <a:rPr lang="it-IT" sz="2000" dirty="0" smtClean="0">
                <a:solidFill>
                  <a:srgbClr val="FF0000"/>
                </a:solidFill>
              </a:rPr>
              <a:t>can </a:t>
            </a:r>
            <a:r>
              <a:rPr lang="it-IT" sz="2000" dirty="0" err="1" smtClean="0">
                <a:solidFill>
                  <a:srgbClr val="FF0000"/>
                </a:solidFill>
              </a:rPr>
              <a:t>undergo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several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err="1" smtClean="0">
                <a:solidFill>
                  <a:srgbClr val="FF0000"/>
                </a:solidFill>
              </a:rPr>
              <a:t>processes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smtClean="0"/>
              <a:t>(</a:t>
            </a:r>
            <a:r>
              <a:rPr lang="it-IT" sz="2000" dirty="0" err="1" smtClean="0"/>
              <a:t>excitation</a:t>
            </a:r>
            <a:r>
              <a:rPr lang="it-IT" sz="2000" dirty="0" smtClean="0"/>
              <a:t>, </a:t>
            </a:r>
            <a:r>
              <a:rPr lang="it-IT" sz="2000" dirty="0" err="1" smtClean="0"/>
              <a:t>ionization</a:t>
            </a:r>
            <a:r>
              <a:rPr lang="it-IT" sz="2000" dirty="0" smtClean="0"/>
              <a:t>, and </a:t>
            </a:r>
            <a:r>
              <a:rPr lang="it-IT" sz="2000" dirty="0" err="1" smtClean="0"/>
              <a:t>others</a:t>
            </a:r>
            <a:r>
              <a:rPr lang="it-IT" sz="2000" dirty="0" smtClean="0"/>
              <a:t>), </a:t>
            </a:r>
            <a:r>
              <a:rPr lang="it-IT" sz="2000" dirty="0" err="1" smtClean="0"/>
              <a:t>whose</a:t>
            </a:r>
            <a:r>
              <a:rPr lang="it-IT" sz="2000" dirty="0" smtClean="0"/>
              <a:t> cross </a:t>
            </a:r>
            <a:r>
              <a:rPr lang="it-IT" sz="2000" dirty="0" err="1" smtClean="0"/>
              <a:t>section</a:t>
            </a:r>
            <a:r>
              <a:rPr lang="it-IT" sz="2000" dirty="0" smtClean="0"/>
              <a:t> </a:t>
            </a:r>
            <a:r>
              <a:rPr lang="it-IT" sz="2000" dirty="0" err="1" smtClean="0"/>
              <a:t>depends</a:t>
            </a:r>
            <a:r>
              <a:rPr lang="it-IT" sz="2000" dirty="0" smtClean="0"/>
              <a:t> in </a:t>
            </a:r>
            <a:r>
              <a:rPr lang="it-IT" sz="2000" dirty="0" err="1" smtClean="0"/>
              <a:t>complicated</a:t>
            </a:r>
            <a:r>
              <a:rPr lang="it-IT" sz="2000" dirty="0" smtClean="0"/>
              <a:t> </a:t>
            </a:r>
            <a:r>
              <a:rPr lang="it-IT" sz="2000" dirty="0" err="1" smtClean="0"/>
              <a:t>ways</a:t>
            </a:r>
            <a:r>
              <a:rPr lang="it-IT" sz="2000" dirty="0" smtClean="0"/>
              <a:t> on the electron </a:t>
            </a:r>
            <a:r>
              <a:rPr lang="it-IT" sz="2000" dirty="0" err="1" smtClean="0"/>
              <a:t>kinetic</a:t>
            </a:r>
            <a:r>
              <a:rPr lang="it-IT" sz="2000" dirty="0" smtClean="0"/>
              <a:t> </a:t>
            </a:r>
            <a:r>
              <a:rPr lang="it-IT" sz="2000" dirty="0" err="1" smtClean="0"/>
              <a:t>energy</a:t>
            </a:r>
            <a:r>
              <a:rPr lang="it-IT" sz="2000" dirty="0" smtClean="0"/>
              <a:t> due </a:t>
            </a:r>
            <a:r>
              <a:rPr lang="it-IT" sz="2000" dirty="0" err="1" smtClean="0"/>
              <a:t>to</a:t>
            </a:r>
            <a:r>
              <a:rPr lang="it-IT" sz="2000" dirty="0" smtClean="0"/>
              <a:t> quantum </a:t>
            </a:r>
            <a:r>
              <a:rPr lang="it-IT" sz="2000" dirty="0" err="1" smtClean="0"/>
              <a:t>mechanical</a:t>
            </a:r>
            <a:r>
              <a:rPr lang="it-IT" sz="2000" dirty="0" smtClean="0"/>
              <a:t> </a:t>
            </a:r>
            <a:r>
              <a:rPr lang="it-IT" sz="2000" dirty="0" err="1" smtClean="0"/>
              <a:t>effects</a:t>
            </a:r>
            <a:r>
              <a:rPr lang="it-IT" sz="2000" dirty="0" smtClean="0"/>
              <a:t> and the </a:t>
            </a:r>
            <a:r>
              <a:rPr lang="it-IT" sz="2000" dirty="0" err="1" smtClean="0"/>
              <a:t>structure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the </a:t>
            </a:r>
            <a:r>
              <a:rPr lang="it-IT" sz="2000" dirty="0" err="1" smtClean="0"/>
              <a:t>molecules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the gas.</a:t>
            </a:r>
            <a:endParaRPr lang="it-IT" sz="2000" dirty="0"/>
          </a:p>
        </p:txBody>
      </p:sp>
      <p:pic>
        <p:nvPicPr>
          <p:cNvPr id="15" name="Segnaposto contenuto 25">
            <a:extLst>
              <a:ext uri="{FF2B5EF4-FFF2-40B4-BE49-F238E27FC236}">
                <a16:creationId xmlns="" xmlns:a16="http://schemas.microsoft.com/office/drawing/2014/main" id="{548DF59E-E928-475D-87F4-3A0AB3069A74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0" y="3068960"/>
            <a:ext cx="3830111" cy="37776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449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268760"/>
            <a:ext cx="4838536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magine 15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789040"/>
            <a:ext cx="3096344" cy="1156206"/>
          </a:xfrm>
          <a:prstGeom prst="rect">
            <a:avLst/>
          </a:prstGeom>
          <a:noFill/>
        </p:spPr>
      </p:pic>
      <p:sp>
        <p:nvSpPr>
          <p:cNvPr id="17" name="CasellaDiTesto 16"/>
          <p:cNvSpPr txBox="1"/>
          <p:nvPr/>
        </p:nvSpPr>
        <p:spPr>
          <a:xfrm>
            <a:off x="4932041" y="1484784"/>
            <a:ext cx="41044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Drift in direction of E-field superimposed </a:t>
            </a:r>
            <a:r>
              <a:rPr lang="it-IT" sz="2200" dirty="0" err="1" smtClean="0"/>
              <a:t>to</a:t>
            </a:r>
            <a:r>
              <a:rPr lang="it-IT" sz="2200" dirty="0" smtClean="0"/>
              <a:t> </a:t>
            </a:r>
            <a:r>
              <a:rPr lang="it-IT" sz="2200" dirty="0" err="1" smtClean="0"/>
              <a:t>statistical</a:t>
            </a:r>
            <a:r>
              <a:rPr lang="it-IT" sz="2200" dirty="0" smtClean="0"/>
              <a:t> </a:t>
            </a:r>
            <a:r>
              <a:rPr lang="it-IT" sz="2200" dirty="0" err="1" smtClean="0"/>
              <a:t>diffusion</a:t>
            </a:r>
            <a:endParaRPr lang="it-IT" sz="2200" dirty="0" smtClean="0"/>
          </a:p>
          <a:p>
            <a:r>
              <a:rPr lang="it-IT" sz="2200" dirty="0" smtClean="0"/>
              <a:t>- Extra </a:t>
            </a:r>
            <a:r>
              <a:rPr lang="it-IT" sz="2200" dirty="0" err="1" smtClean="0"/>
              <a:t>velocity</a:t>
            </a:r>
            <a:r>
              <a:rPr lang="it-IT" sz="2200" dirty="0" smtClean="0"/>
              <a:t> </a:t>
            </a:r>
            <a:r>
              <a:rPr lang="it-IT" sz="2200" dirty="0" err="1" smtClean="0">
                <a:solidFill>
                  <a:srgbClr val="FF0000"/>
                </a:solidFill>
              </a:rPr>
              <a:t>influences</a:t>
            </a:r>
            <a:r>
              <a:rPr lang="it-IT" sz="2200" dirty="0" smtClean="0">
                <a:solidFill>
                  <a:srgbClr val="FF0000"/>
                </a:solidFill>
              </a:rPr>
              <a:t> </a:t>
            </a:r>
            <a:r>
              <a:rPr lang="it-IT" sz="2200" dirty="0" err="1" smtClean="0">
                <a:solidFill>
                  <a:srgbClr val="FF0000"/>
                </a:solidFill>
              </a:rPr>
              <a:t>longitudinal</a:t>
            </a:r>
            <a:r>
              <a:rPr lang="it-IT" sz="2200" dirty="0" smtClean="0">
                <a:solidFill>
                  <a:srgbClr val="FF0000"/>
                </a:solidFill>
              </a:rPr>
              <a:t> </a:t>
            </a:r>
            <a:r>
              <a:rPr lang="it-IT" sz="2200" dirty="0" err="1" smtClean="0">
                <a:solidFill>
                  <a:srgbClr val="FF0000"/>
                </a:solidFill>
              </a:rPr>
              <a:t>diffusion</a:t>
            </a:r>
            <a:endParaRPr lang="it-IT" sz="2200" dirty="0" smtClean="0">
              <a:solidFill>
                <a:srgbClr val="FF0000"/>
              </a:solidFill>
            </a:endParaRPr>
          </a:p>
          <a:p>
            <a:r>
              <a:rPr lang="it-IT" sz="2200" dirty="0" smtClean="0"/>
              <a:t>- </a:t>
            </a:r>
            <a:r>
              <a:rPr lang="it-IT" sz="2200" dirty="0" err="1" smtClean="0"/>
              <a:t>Transverse</a:t>
            </a:r>
            <a:r>
              <a:rPr lang="it-IT" sz="2200" dirty="0" smtClean="0"/>
              <a:t> </a:t>
            </a:r>
            <a:r>
              <a:rPr lang="it-IT" sz="2200" dirty="0" err="1" smtClean="0"/>
              <a:t>diffusion</a:t>
            </a:r>
            <a:r>
              <a:rPr lang="it-IT" sz="2200" dirty="0" smtClean="0"/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not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affected</a:t>
            </a:r>
            <a:endParaRPr lang="it-IT" sz="2200" dirty="0">
              <a:solidFill>
                <a:srgbClr val="002060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4860032" y="5108991"/>
            <a:ext cx="4139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Drifting induces a  reduced diffusion in the longitudinal</a:t>
            </a:r>
          </a:p>
          <a:p>
            <a:r>
              <a:rPr lang="it-IT" sz="2400" dirty="0" smtClean="0"/>
              <a:t>direction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magnetic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23528" y="1196752"/>
            <a:ext cx="842493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presence of a magnetic field changes the drift  properties of a swarm of electrons</a:t>
            </a:r>
          </a:p>
          <a:p>
            <a:r>
              <a:rPr lang="en-US" sz="2400" dirty="0" smtClean="0"/>
              <a:t>- </a:t>
            </a:r>
            <a:r>
              <a:rPr lang="en-US" sz="2200" dirty="0" smtClean="0"/>
              <a:t>The trajectories between collisions are </a:t>
            </a:r>
            <a:r>
              <a:rPr lang="en-US" sz="2200" dirty="0" smtClean="0">
                <a:solidFill>
                  <a:srgbClr val="002060"/>
                </a:solidFill>
              </a:rPr>
              <a:t>no more rectilinear;</a:t>
            </a:r>
          </a:p>
          <a:p>
            <a:r>
              <a:rPr lang="en-US" sz="2200" dirty="0" smtClean="0"/>
              <a:t>- The energy distribution can be changed</a:t>
            </a:r>
          </a:p>
          <a:p>
            <a:r>
              <a:rPr lang="en-US" sz="2200" dirty="0" smtClean="0"/>
              <a:t>- The drift velocity </a:t>
            </a:r>
            <a:r>
              <a:rPr lang="en-US" sz="2200" dirty="0" smtClean="0">
                <a:solidFill>
                  <a:srgbClr val="FF0000"/>
                </a:solidFill>
              </a:rPr>
              <a:t>is smaller </a:t>
            </a:r>
            <a:r>
              <a:rPr lang="en-US" sz="2200" dirty="0" smtClean="0"/>
              <a:t>with respect to the absence of a magnetic field and can approximated as: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5013176"/>
            <a:ext cx="87129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- Electrons do not drift anymore along the electric field lines</a:t>
            </a:r>
            <a:endParaRPr lang="en-US" sz="2200" dirty="0" smtClean="0">
              <a:solidFill>
                <a:srgbClr val="FF0000"/>
              </a:solidFill>
            </a:endParaRPr>
          </a:p>
          <a:p>
            <a:r>
              <a:rPr lang="en-US" sz="2200" dirty="0" smtClean="0"/>
              <a:t>       - the angle between </a:t>
            </a:r>
            <a:r>
              <a:rPr lang="en-US" sz="2200" b="1" i="1" dirty="0" err="1" smtClean="0"/>
              <a:t>v</a:t>
            </a:r>
            <a:r>
              <a:rPr lang="en-US" sz="2200" b="1" i="1" baseline="-25000" dirty="0" err="1" smtClean="0"/>
              <a:t>D</a:t>
            </a:r>
            <a:r>
              <a:rPr lang="en-US" sz="2200" dirty="0" smtClean="0"/>
              <a:t> and </a:t>
            </a:r>
            <a:r>
              <a:rPr lang="en-US" sz="2200" b="1" i="1" dirty="0" smtClean="0"/>
              <a:t>E</a:t>
            </a:r>
            <a:r>
              <a:rPr lang="en-US" sz="2200" dirty="0" smtClean="0"/>
              <a:t> is called the Lorentz angle</a:t>
            </a:r>
            <a:endParaRPr lang="it-IT" sz="2200" dirty="0" smtClean="0"/>
          </a:p>
          <a:p>
            <a:endParaRPr lang="it-IT" sz="2200" dirty="0"/>
          </a:p>
        </p:txBody>
      </p:sp>
      <p:sp>
        <p:nvSpPr>
          <p:cNvPr id="267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67265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501008"/>
            <a:ext cx="2152650" cy="752475"/>
          </a:xfrm>
          <a:prstGeom prst="rect">
            <a:avLst/>
          </a:prstGeom>
          <a:noFill/>
        </p:spPr>
      </p:pic>
      <p:sp>
        <p:nvSpPr>
          <p:cNvPr id="267267" name="Rectangle 3"/>
          <p:cNvSpPr>
            <a:spLocks noChangeArrowheads="1"/>
          </p:cNvSpPr>
          <p:nvPr/>
        </p:nvSpPr>
        <p:spPr bwMode="auto">
          <a:xfrm>
            <a:off x="0" y="1209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3275856" y="3645024"/>
            <a:ext cx="9103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dirty="0" err="1" smtClean="0"/>
              <a:t>where</a:t>
            </a:r>
            <a:endParaRPr lang="it-IT" sz="2200" dirty="0"/>
          </a:p>
        </p:txBody>
      </p:sp>
      <p:sp>
        <p:nvSpPr>
          <p:cNvPr id="26726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6726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3501008"/>
            <a:ext cx="981075" cy="742950"/>
          </a:xfrm>
          <a:prstGeom prst="rect">
            <a:avLst/>
          </a:prstGeom>
          <a:noFill/>
        </p:spPr>
      </p:pic>
      <p:sp>
        <p:nvSpPr>
          <p:cNvPr id="267270" name="Rectangle 6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5580112" y="3645024"/>
            <a:ext cx="30583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dirty="0" err="1" smtClean="0"/>
              <a:t>is</a:t>
            </a:r>
            <a:r>
              <a:rPr lang="it-IT" sz="2200" dirty="0" smtClean="0"/>
              <a:t> the </a:t>
            </a:r>
            <a:r>
              <a:rPr lang="it-IT" sz="2200" dirty="0" err="1" smtClean="0"/>
              <a:t>Larmour</a:t>
            </a:r>
            <a:r>
              <a:rPr lang="it-IT" sz="2200" dirty="0" smtClean="0"/>
              <a:t> </a:t>
            </a:r>
            <a:r>
              <a:rPr lang="it-IT" sz="2200" dirty="0" err="1" smtClean="0"/>
              <a:t>frequency</a:t>
            </a:r>
            <a:endParaRPr lang="it-IT" sz="2200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323528" y="4365104"/>
            <a:ext cx="81729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dirty="0" smtClean="0"/>
              <a:t>and </a:t>
            </a:r>
            <a:r>
              <a:rPr lang="el-GR" sz="2200" dirty="0" smtClean="0"/>
              <a:t>τ</a:t>
            </a:r>
            <a:r>
              <a:rPr lang="it-IT" sz="2200" dirty="0" smtClean="0"/>
              <a:t> </a:t>
            </a:r>
            <a:r>
              <a:rPr lang="it-IT" sz="2200" dirty="0" err="1" smtClean="0"/>
              <a:t>is</a:t>
            </a:r>
            <a:r>
              <a:rPr lang="it-IT" sz="2200" dirty="0" smtClean="0"/>
              <a:t> the </a:t>
            </a:r>
            <a:r>
              <a:rPr lang="it-IT" sz="2200" dirty="0" err="1" smtClean="0"/>
              <a:t>average</a:t>
            </a:r>
            <a:r>
              <a:rPr lang="it-IT" sz="2200" dirty="0" smtClean="0"/>
              <a:t> </a:t>
            </a:r>
            <a:r>
              <a:rPr lang="it-IT" sz="2200" dirty="0" err="1" smtClean="0"/>
              <a:t>time</a:t>
            </a:r>
            <a:r>
              <a:rPr lang="it-IT" sz="2200" dirty="0" smtClean="0"/>
              <a:t> </a:t>
            </a:r>
            <a:r>
              <a:rPr lang="it-IT" sz="2200" dirty="0" err="1" smtClean="0"/>
              <a:t>between</a:t>
            </a:r>
            <a:r>
              <a:rPr lang="it-IT" sz="2200" dirty="0" smtClean="0"/>
              <a:t> </a:t>
            </a:r>
            <a:r>
              <a:rPr lang="it-IT" sz="2200" dirty="0" err="1" smtClean="0"/>
              <a:t>two</a:t>
            </a:r>
            <a:r>
              <a:rPr lang="it-IT" sz="2200" dirty="0" smtClean="0"/>
              <a:t> </a:t>
            </a:r>
            <a:r>
              <a:rPr lang="it-IT" sz="2200" dirty="0" err="1" smtClean="0"/>
              <a:t>subsequent</a:t>
            </a:r>
            <a:r>
              <a:rPr lang="it-IT" sz="2200" dirty="0" smtClean="0"/>
              <a:t> electron </a:t>
            </a:r>
            <a:r>
              <a:rPr lang="it-IT" sz="2200" dirty="0" err="1" smtClean="0"/>
              <a:t>collisions</a:t>
            </a:r>
            <a:r>
              <a:rPr lang="it-IT" dirty="0" smtClean="0"/>
              <a:t>.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Effects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magnetic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4" name="Segnaposto contenuto 6">
            <a:extLst>
              <a:ext uri="{FF2B5EF4-FFF2-40B4-BE49-F238E27FC236}">
                <a16:creationId xmlns="" xmlns:a16="http://schemas.microsoft.com/office/drawing/2014/main" id="{E6E60A9D-C50F-4BBE-84BB-EE184377435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98455" y="2351817"/>
            <a:ext cx="6346011" cy="4248666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251520" y="1196752"/>
            <a:ext cx="871296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 smtClean="0"/>
              <a:t>Dependance</a:t>
            </a:r>
            <a:r>
              <a:rPr lang="en-US" sz="2200" dirty="0" smtClean="0"/>
              <a:t> of the </a:t>
            </a:r>
            <a:r>
              <a:rPr lang="en-US" sz="2200" dirty="0" smtClean="0">
                <a:solidFill>
                  <a:srgbClr val="002060"/>
                </a:solidFill>
              </a:rPr>
              <a:t>electron drift velocity and Lorentz angle</a:t>
            </a:r>
            <a:r>
              <a:rPr lang="en-US" sz="2200" dirty="0" smtClean="0"/>
              <a:t> on the magnetic field for a mixture of </a:t>
            </a:r>
            <a:r>
              <a:rPr lang="en-US" sz="2200" dirty="0" err="1" smtClean="0"/>
              <a:t>Ar</a:t>
            </a:r>
            <a:r>
              <a:rPr lang="en-US" sz="2200" dirty="0" smtClean="0"/>
              <a:t>/C4H10/</a:t>
            </a:r>
            <a:r>
              <a:rPr lang="en-US" sz="2200" dirty="0" err="1" smtClean="0"/>
              <a:t>methyal</a:t>
            </a:r>
            <a:r>
              <a:rPr lang="en-US" sz="2200" dirty="0" smtClean="0"/>
              <a:t> 67.2/30.3/2.5 (an electric field of 500 V/m is applied).</a:t>
            </a:r>
            <a:endParaRPr lang="it-I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magnetic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29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706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813"/>
            <a:ext cx="8930628" cy="4782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179512" y="2654910"/>
            <a:ext cx="8640960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Silicon detectors </a:t>
            </a:r>
            <a:r>
              <a:rPr lang="en-US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have replaced </a:t>
            </a: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gaseous detectors for vertex detection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 Gaseous </a:t>
            </a:r>
            <a:r>
              <a:rPr lang="en-US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detectors are still dominating in the </a:t>
            </a:r>
            <a:r>
              <a:rPr lang="en-US" sz="2000" b="1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muon</a:t>
            </a:r>
            <a:r>
              <a:rPr lang="en-US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systems</a:t>
            </a: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at large radii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 </a:t>
            </a: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to date it is totally unrealistic to replace such a system by Si detectors</a:t>
            </a:r>
          </a:p>
          <a:p>
            <a:pPr>
              <a:spcAft>
                <a:spcPts val="600"/>
              </a:spcAft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The Time Projection Chamber (TPC) for Heavy Ion Physics </a:t>
            </a:r>
            <a:r>
              <a:rPr lang="en-US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is unbeatable</a:t>
            </a: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in terms of radiation length and channel number economy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Gaseous detectors </a:t>
            </a:r>
            <a:r>
              <a:rPr lang="en-US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have even regained territory</a:t>
            </a: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that was occupied by 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technologies</a:t>
            </a:r>
            <a:endParaRPr lang="it-IT" sz="2000" dirty="0" smtClean="0">
              <a:solidFill>
                <a:srgbClr val="18396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	 </a:t>
            </a: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Examples: Resistive Plate Chambers (RPCs) </a:t>
            </a:r>
            <a:r>
              <a:rPr lang="en-US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replacing </a:t>
            </a:r>
            <a:r>
              <a:rPr lang="en-US" sz="2000" b="1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scintillators</a:t>
            </a:r>
            <a:r>
              <a:rPr lang="en-US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en-US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for triggering and time of 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flight 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, or 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Micro-Pattern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Gasesous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Detectors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MPGDs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it-IT" sz="2000" b="1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proposed</a:t>
            </a:r>
            <a:r>
              <a:rPr lang="it-IT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b="1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it-IT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b="1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it-IT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b="1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used</a:t>
            </a:r>
            <a:r>
              <a:rPr lang="it-IT" sz="2000" b="1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for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precision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it-IT" sz="2000" dirty="0" err="1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tracking</a:t>
            </a:r>
            <a:r>
              <a:rPr lang="it-IT" sz="2000" dirty="0" smtClean="0">
                <a:solidFill>
                  <a:srgbClr val="18396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it-IT" sz="2000" dirty="0">
              <a:solidFill>
                <a:srgbClr val="18396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ALL the times, this prediction turned out to be wrong!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1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01" y="44624"/>
            <a:ext cx="2118485" cy="788177"/>
          </a:xfrm>
          <a:prstGeom prst="rect">
            <a:avLst/>
          </a:prstGeom>
          <a:noFill/>
        </p:spPr>
      </p:pic>
      <p:pic>
        <p:nvPicPr>
          <p:cNvPr id="12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7776" y="44624"/>
            <a:ext cx="908720" cy="908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08920"/>
            <a:ext cx="190053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Drift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/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30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44016" y="1196752"/>
            <a:ext cx="88924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prstClr val="black"/>
                </a:solidFill>
              </a:rPr>
              <a:t>On </a:t>
            </a:r>
            <a:r>
              <a:rPr lang="en-US" sz="2200" dirty="0" smtClean="0">
                <a:solidFill>
                  <a:srgbClr val="FF0000"/>
                </a:solidFill>
              </a:rPr>
              <a:t>average</a:t>
            </a:r>
            <a:r>
              <a:rPr lang="en-US" sz="2200" dirty="0" smtClean="0">
                <a:solidFill>
                  <a:prstClr val="black"/>
                </a:solidFill>
              </a:rPr>
              <a:t> electrons/ions move along the field lines of the electric field E</a:t>
            </a:r>
            <a:endParaRPr lang="it-IT" sz="2200" dirty="0">
              <a:solidFill>
                <a:prstClr val="black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79512" y="1556792"/>
            <a:ext cx="885698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>
                <a:solidFill>
                  <a:prstClr val="black"/>
                </a:solidFill>
              </a:rPr>
              <a:t>Sometimes</a:t>
            </a:r>
            <a:r>
              <a:rPr lang="it-IT" sz="2200" dirty="0" smtClean="0">
                <a:solidFill>
                  <a:prstClr val="black"/>
                </a:solidFill>
              </a:rPr>
              <a:t>, </a:t>
            </a:r>
            <a:r>
              <a:rPr lang="it-IT" sz="2200" dirty="0" err="1" smtClean="0">
                <a:solidFill>
                  <a:prstClr val="black"/>
                </a:solidFill>
              </a:rPr>
              <a:t>one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finds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that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v</a:t>
            </a:r>
            <a:r>
              <a:rPr lang="it-IT" sz="2200" baseline="-25000" dirty="0" err="1" smtClean="0">
                <a:solidFill>
                  <a:prstClr val="black"/>
                </a:solidFill>
              </a:rPr>
              <a:t>d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is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roughly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proportional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to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E-field</a:t>
            </a:r>
            <a:r>
              <a:rPr lang="it-IT" sz="2200" dirty="0" smtClean="0">
                <a:solidFill>
                  <a:prstClr val="black"/>
                </a:solidFill>
              </a:rPr>
              <a:t>, the </a:t>
            </a:r>
            <a:r>
              <a:rPr lang="it-IT" sz="2200" dirty="0" err="1" smtClean="0">
                <a:solidFill>
                  <a:prstClr val="black"/>
                </a:solidFill>
              </a:rPr>
              <a:t>mobility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el-GR" sz="2200" dirty="0" smtClean="0">
                <a:solidFill>
                  <a:prstClr val="black"/>
                </a:solidFill>
              </a:rPr>
              <a:t>μ</a:t>
            </a:r>
            <a:r>
              <a:rPr lang="it-IT" sz="2200" dirty="0" smtClean="0">
                <a:solidFill>
                  <a:prstClr val="black"/>
                </a:solidFill>
              </a:rPr>
              <a:t> (</a:t>
            </a:r>
            <a:r>
              <a:rPr lang="it-IT" sz="2200" dirty="0" err="1" smtClean="0">
                <a:solidFill>
                  <a:prstClr val="black"/>
                </a:solidFill>
              </a:rPr>
              <a:t>for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ions</a:t>
            </a:r>
            <a:r>
              <a:rPr lang="it-IT" sz="2200" dirty="0" smtClean="0">
                <a:solidFill>
                  <a:prstClr val="black"/>
                </a:solidFill>
              </a:rPr>
              <a:t> and </a:t>
            </a:r>
            <a:r>
              <a:rPr lang="it-IT" sz="2200" dirty="0" err="1" smtClean="0">
                <a:solidFill>
                  <a:prstClr val="black"/>
                </a:solidFill>
              </a:rPr>
              <a:t>electrons</a:t>
            </a:r>
            <a:r>
              <a:rPr lang="it-IT" sz="2200" dirty="0" smtClean="0">
                <a:solidFill>
                  <a:prstClr val="black"/>
                </a:solidFill>
              </a:rPr>
              <a:t>) </a:t>
            </a:r>
            <a:r>
              <a:rPr lang="it-IT" sz="2200" dirty="0" err="1" smtClean="0">
                <a:solidFill>
                  <a:prstClr val="black"/>
                </a:solidFill>
              </a:rPr>
              <a:t>is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usually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introduced</a:t>
            </a:r>
            <a:r>
              <a:rPr lang="it-IT" sz="2200" dirty="0" smtClean="0">
                <a:solidFill>
                  <a:prstClr val="black"/>
                </a:solidFill>
              </a:rPr>
              <a:t>, </a:t>
            </a:r>
            <a:r>
              <a:rPr lang="it-IT" sz="2200" dirty="0" err="1" smtClean="0">
                <a:solidFill>
                  <a:prstClr val="black"/>
                </a:solidFill>
              </a:rPr>
              <a:t>relating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drift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velocity</a:t>
            </a:r>
            <a:r>
              <a:rPr lang="it-IT" sz="2200" dirty="0" smtClean="0">
                <a:solidFill>
                  <a:prstClr val="black"/>
                </a:solidFill>
              </a:rPr>
              <a:t> and </a:t>
            </a:r>
            <a:r>
              <a:rPr lang="it-IT" sz="2200" dirty="0" err="1" smtClean="0">
                <a:solidFill>
                  <a:prstClr val="black"/>
                </a:solidFill>
              </a:rPr>
              <a:t>applied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electric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field</a:t>
            </a:r>
            <a:r>
              <a:rPr lang="it-IT" sz="2200" dirty="0" smtClean="0">
                <a:solidFill>
                  <a:prstClr val="black"/>
                </a:solidFill>
              </a:rPr>
              <a:t>:</a:t>
            </a:r>
            <a:endParaRPr lang="it-IT" sz="2200" dirty="0">
              <a:solidFill>
                <a:prstClr val="black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2411760" y="2924944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</a:rPr>
              <a:t>[cm s</a:t>
            </a:r>
            <a:r>
              <a:rPr lang="it-IT" sz="2000" baseline="30000" dirty="0" smtClean="0">
                <a:solidFill>
                  <a:prstClr val="black"/>
                </a:solidFill>
              </a:rPr>
              <a:t>-1</a:t>
            </a:r>
            <a:r>
              <a:rPr lang="it-IT" sz="2000" dirty="0" smtClean="0">
                <a:solidFill>
                  <a:prstClr val="black"/>
                </a:solidFill>
              </a:rPr>
              <a:t> V</a:t>
            </a:r>
            <a:r>
              <a:rPr lang="it-IT" sz="2000" baseline="30000" dirty="0" smtClean="0">
                <a:solidFill>
                  <a:prstClr val="black"/>
                </a:solidFill>
              </a:rPr>
              <a:t>-1</a:t>
            </a:r>
            <a:r>
              <a:rPr lang="it-IT" sz="2000" dirty="0" smtClean="0">
                <a:solidFill>
                  <a:prstClr val="black"/>
                </a:solidFill>
              </a:rPr>
              <a:t>]</a:t>
            </a:r>
            <a:endParaRPr lang="it-IT" sz="2000" dirty="0">
              <a:solidFill>
                <a:prstClr val="black"/>
              </a:solidFill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179512" y="3645024"/>
            <a:ext cx="8039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>
                <a:solidFill>
                  <a:prstClr val="black"/>
                </a:solidFill>
              </a:rPr>
              <a:t>Mobility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behaves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differently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for</a:t>
            </a:r>
            <a:r>
              <a:rPr lang="it-IT" sz="2400" dirty="0" smtClean="0">
                <a:solidFill>
                  <a:prstClr val="black"/>
                </a:solidFill>
              </a:rPr>
              <a:t> the case </a:t>
            </a:r>
            <a:r>
              <a:rPr lang="it-IT" sz="2400" dirty="0" err="1" smtClean="0">
                <a:solidFill>
                  <a:prstClr val="black"/>
                </a:solidFill>
              </a:rPr>
              <a:t>of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ions</a:t>
            </a:r>
            <a:r>
              <a:rPr lang="it-IT" sz="2400" dirty="0" smtClean="0">
                <a:solidFill>
                  <a:prstClr val="black"/>
                </a:solidFill>
              </a:rPr>
              <a:t> and </a:t>
            </a:r>
            <a:r>
              <a:rPr lang="it-IT" sz="2400" dirty="0" err="1" smtClean="0">
                <a:solidFill>
                  <a:prstClr val="black"/>
                </a:solidFill>
              </a:rPr>
              <a:t>electrons</a:t>
            </a:r>
            <a:r>
              <a:rPr lang="it-IT" sz="2400" dirty="0" smtClean="0">
                <a:solidFill>
                  <a:prstClr val="black"/>
                </a:solidFill>
              </a:rPr>
              <a:t>. </a:t>
            </a:r>
            <a:endParaRPr lang="it-IT" sz="2400" dirty="0">
              <a:solidFill>
                <a:prstClr val="black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251520" y="4077072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>
                <a:solidFill>
                  <a:srgbClr val="FF0000"/>
                </a:solidFill>
              </a:rPr>
              <a:t>μ</a:t>
            </a:r>
            <a:r>
              <a:rPr lang="el-GR" sz="2400" baseline="-25000" dirty="0" smtClean="0">
                <a:solidFill>
                  <a:srgbClr val="FF0000"/>
                </a:solidFill>
              </a:rPr>
              <a:t>+</a:t>
            </a:r>
            <a:r>
              <a:rPr lang="el-GR" sz="2400" dirty="0" smtClean="0">
                <a:solidFill>
                  <a:srgbClr val="FF0000"/>
                </a:solidFill>
              </a:rPr>
              <a:t> : </a:t>
            </a:r>
            <a:r>
              <a:rPr lang="it-IT" sz="2400" dirty="0" err="1" smtClean="0">
                <a:solidFill>
                  <a:srgbClr val="FF0000"/>
                </a:solidFill>
              </a:rPr>
              <a:t>ion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mobility</a:t>
            </a:r>
            <a:endParaRPr lang="it-IT" sz="2400" dirty="0" smtClean="0">
              <a:solidFill>
                <a:srgbClr val="FF0000"/>
              </a:solidFill>
            </a:endParaRPr>
          </a:p>
          <a:p>
            <a:r>
              <a:rPr lang="it-IT" sz="2400" dirty="0" smtClean="0">
                <a:solidFill>
                  <a:prstClr val="black"/>
                </a:solidFill>
              </a:rPr>
              <a:t>- </a:t>
            </a:r>
            <a:r>
              <a:rPr lang="it-IT" sz="2400" dirty="0" err="1" smtClean="0">
                <a:solidFill>
                  <a:prstClr val="black"/>
                </a:solidFill>
              </a:rPr>
              <a:t>for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ions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i="1" dirty="0" err="1" smtClean="0">
                <a:solidFill>
                  <a:prstClr val="black"/>
                </a:solidFill>
              </a:rPr>
              <a:t>v</a:t>
            </a:r>
            <a:r>
              <a:rPr lang="it-IT" sz="2400" i="1" baseline="-25000" dirty="0" err="1" smtClean="0">
                <a:solidFill>
                  <a:prstClr val="black"/>
                </a:solidFill>
              </a:rPr>
              <a:t>D</a:t>
            </a:r>
            <a:r>
              <a:rPr lang="it-IT" sz="2400" i="1" dirty="0" smtClean="0">
                <a:solidFill>
                  <a:prstClr val="black"/>
                </a:solidFill>
              </a:rPr>
              <a:t> </a:t>
            </a:r>
            <a:r>
              <a:rPr lang="it-IT" sz="2400" i="1" dirty="0" smtClean="0">
                <a:solidFill>
                  <a:prstClr val="black"/>
                </a:solidFill>
                <a:latin typeface="Cambria Math"/>
                <a:ea typeface="Cambria Math"/>
              </a:rPr>
              <a:t>∝</a:t>
            </a:r>
            <a:r>
              <a:rPr lang="it-IT" sz="2400" i="1" dirty="0" smtClean="0">
                <a:solidFill>
                  <a:prstClr val="black"/>
                </a:solidFill>
              </a:rPr>
              <a:t> E, </a:t>
            </a:r>
            <a:r>
              <a:rPr lang="it-IT" sz="2400" dirty="0" smtClean="0">
                <a:solidFill>
                  <a:prstClr val="black"/>
                </a:solidFill>
              </a:rPr>
              <a:t>i.e. </a:t>
            </a:r>
            <a:r>
              <a:rPr lang="it-IT" sz="2400" dirty="0" err="1" smtClean="0">
                <a:solidFill>
                  <a:prstClr val="black"/>
                </a:solidFill>
              </a:rPr>
              <a:t>mobilty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really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constant</a:t>
            </a:r>
            <a:endParaRPr lang="it-IT" sz="2400" dirty="0">
              <a:solidFill>
                <a:prstClr val="black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251520" y="4892967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400" dirty="0" smtClean="0">
                <a:solidFill>
                  <a:srgbClr val="FF0000"/>
                </a:solidFill>
              </a:rPr>
              <a:t>μ</a:t>
            </a:r>
            <a:r>
              <a:rPr lang="el-GR" sz="2400" baseline="-25000" dirty="0" smtClean="0">
                <a:solidFill>
                  <a:srgbClr val="FF0000"/>
                </a:solidFill>
              </a:rPr>
              <a:t>-</a:t>
            </a:r>
            <a:r>
              <a:rPr lang="el-GR" sz="2400" dirty="0" smtClean="0">
                <a:solidFill>
                  <a:srgbClr val="FF0000"/>
                </a:solidFill>
              </a:rPr>
              <a:t> : </a:t>
            </a:r>
            <a:r>
              <a:rPr lang="it-IT" sz="2400" dirty="0" smtClean="0">
                <a:solidFill>
                  <a:srgbClr val="FF0000"/>
                </a:solidFill>
              </a:rPr>
              <a:t>electron </a:t>
            </a:r>
            <a:r>
              <a:rPr lang="it-IT" sz="2400" dirty="0" err="1" smtClean="0">
                <a:solidFill>
                  <a:srgbClr val="FF0000"/>
                </a:solidFill>
              </a:rPr>
              <a:t>mobility</a:t>
            </a:r>
            <a:endParaRPr lang="it-IT" sz="2400" dirty="0" smtClean="0">
              <a:solidFill>
                <a:srgbClr val="FF0000"/>
              </a:solidFill>
            </a:endParaRPr>
          </a:p>
          <a:p>
            <a:r>
              <a:rPr lang="it-IT" sz="2400" dirty="0" smtClean="0">
                <a:solidFill>
                  <a:prstClr val="black"/>
                </a:solidFill>
              </a:rPr>
              <a:t>- in </a:t>
            </a:r>
            <a:r>
              <a:rPr lang="it-IT" sz="2400" dirty="0" err="1" smtClean="0">
                <a:solidFill>
                  <a:prstClr val="black"/>
                </a:solidFill>
              </a:rPr>
              <a:t>cold</a:t>
            </a:r>
            <a:r>
              <a:rPr lang="it-IT" sz="2400" dirty="0" smtClean="0">
                <a:solidFill>
                  <a:prstClr val="black"/>
                </a:solidFill>
              </a:rPr>
              <a:t> gas </a:t>
            </a:r>
            <a:r>
              <a:rPr lang="it-IT" sz="2400" dirty="0" err="1" smtClean="0">
                <a:solidFill>
                  <a:prstClr val="black"/>
                </a:solidFill>
              </a:rPr>
              <a:t>approximation</a:t>
            </a:r>
            <a:r>
              <a:rPr lang="it-IT" sz="2400" dirty="0" smtClean="0">
                <a:solidFill>
                  <a:prstClr val="black"/>
                </a:solidFill>
              </a:rPr>
              <a:t> (</a:t>
            </a:r>
            <a:r>
              <a:rPr lang="it-IT" sz="2400" dirty="0" err="1" smtClean="0">
                <a:solidFill>
                  <a:prstClr val="black"/>
                </a:solidFill>
              </a:rPr>
              <a:t>T</a:t>
            </a:r>
            <a:r>
              <a:rPr lang="it-IT" sz="2400" baseline="-25000" dirty="0" err="1" smtClean="0">
                <a:solidFill>
                  <a:prstClr val="black"/>
                </a:solidFill>
              </a:rPr>
              <a:t>kin</a:t>
            </a:r>
            <a:r>
              <a:rPr lang="it-IT" sz="2400" dirty="0" smtClean="0">
                <a:solidFill>
                  <a:prstClr val="black"/>
                </a:solidFill>
              </a:rPr>
              <a:t> ≈ </a:t>
            </a:r>
            <a:r>
              <a:rPr lang="it-IT" sz="2400" dirty="0" err="1" smtClean="0">
                <a:solidFill>
                  <a:prstClr val="black"/>
                </a:solidFill>
              </a:rPr>
              <a:t>kT</a:t>
            </a:r>
            <a:r>
              <a:rPr lang="it-IT" sz="2400" dirty="0" smtClean="0">
                <a:solidFill>
                  <a:prstClr val="black"/>
                </a:solidFill>
              </a:rPr>
              <a:t>) </a:t>
            </a:r>
            <a:r>
              <a:rPr lang="it-IT" sz="2400" dirty="0" smtClean="0">
                <a:solidFill>
                  <a:prstClr val="black"/>
                </a:solidFill>
                <a:sym typeface="Wingdings" pitchFamily="2" charset="2"/>
              </a:rPr>
              <a:t>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i="1" dirty="0" err="1" smtClean="0">
                <a:solidFill>
                  <a:prstClr val="black"/>
                </a:solidFill>
              </a:rPr>
              <a:t>v</a:t>
            </a:r>
            <a:r>
              <a:rPr lang="it-IT" sz="2400" i="1" baseline="-25000" dirty="0" err="1" smtClean="0">
                <a:solidFill>
                  <a:prstClr val="black"/>
                </a:solidFill>
              </a:rPr>
              <a:t>D</a:t>
            </a:r>
            <a:r>
              <a:rPr lang="it-IT" sz="2400" i="1" dirty="0" smtClean="0">
                <a:solidFill>
                  <a:prstClr val="black"/>
                </a:solidFill>
              </a:rPr>
              <a:t> </a:t>
            </a:r>
            <a:r>
              <a:rPr lang="it-IT" sz="2400" i="1" dirty="0" smtClean="0">
                <a:solidFill>
                  <a:prstClr val="black"/>
                </a:solidFill>
                <a:latin typeface="Cambria Math"/>
                <a:ea typeface="Cambria Math"/>
              </a:rPr>
              <a:t>∝</a:t>
            </a:r>
            <a:r>
              <a:rPr lang="it-IT" sz="2400" i="1" dirty="0" smtClean="0">
                <a:solidFill>
                  <a:prstClr val="black"/>
                </a:solidFill>
              </a:rPr>
              <a:t> E </a:t>
            </a:r>
            <a:r>
              <a:rPr lang="it-IT" sz="2400" i="1" dirty="0" smtClean="0">
                <a:solidFill>
                  <a:prstClr val="black"/>
                </a:solidFill>
                <a:sym typeface="Wingdings" pitchFamily="2" charset="2"/>
              </a:rPr>
              <a:t></a:t>
            </a:r>
            <a:r>
              <a:rPr lang="it-IT" sz="2400" i="1" dirty="0" smtClean="0">
                <a:solidFill>
                  <a:prstClr val="black"/>
                </a:solidFill>
              </a:rPr>
              <a:t> </a:t>
            </a:r>
            <a:r>
              <a:rPr lang="el-GR" sz="2400" i="1" dirty="0" smtClean="0">
                <a:solidFill>
                  <a:prstClr val="black"/>
                </a:solidFill>
              </a:rPr>
              <a:t>μ = </a:t>
            </a:r>
            <a:r>
              <a:rPr lang="it-IT" sz="2400" i="1" dirty="0" err="1" smtClean="0">
                <a:solidFill>
                  <a:prstClr val="black"/>
                </a:solidFill>
              </a:rPr>
              <a:t>const</a:t>
            </a:r>
            <a:r>
              <a:rPr lang="it-IT" sz="2400" i="1" dirty="0" smtClean="0">
                <a:solidFill>
                  <a:prstClr val="black"/>
                </a:solidFill>
              </a:rPr>
              <a:t>.</a:t>
            </a:r>
          </a:p>
          <a:p>
            <a:r>
              <a:rPr lang="en-US" sz="2400" dirty="0" smtClean="0">
                <a:solidFill>
                  <a:prstClr val="black"/>
                </a:solidFill>
              </a:rPr>
              <a:t>- in hot gas (</a:t>
            </a:r>
            <a:r>
              <a:rPr lang="en-US" sz="2400" dirty="0" err="1" smtClean="0">
                <a:solidFill>
                  <a:prstClr val="black"/>
                </a:solidFill>
              </a:rPr>
              <a:t>T</a:t>
            </a:r>
            <a:r>
              <a:rPr lang="en-US" sz="2400" baseline="-25000" dirty="0" err="1" smtClean="0">
                <a:solidFill>
                  <a:prstClr val="black"/>
                </a:solidFill>
              </a:rPr>
              <a:t>kin</a:t>
            </a:r>
            <a:r>
              <a:rPr lang="en-US" sz="2400" dirty="0" smtClean="0">
                <a:solidFill>
                  <a:prstClr val="black"/>
                </a:solidFill>
              </a:rPr>
              <a:t>&gt;&gt; </a:t>
            </a:r>
            <a:r>
              <a:rPr lang="en-US" sz="2400" dirty="0" err="1" smtClean="0">
                <a:solidFill>
                  <a:prstClr val="black"/>
                </a:solidFill>
              </a:rPr>
              <a:t>kT</a:t>
            </a:r>
            <a:r>
              <a:rPr lang="en-US" sz="2400" dirty="0" smtClean="0">
                <a:solidFill>
                  <a:prstClr val="black"/>
                </a:solidFill>
              </a:rPr>
              <a:t>) </a:t>
            </a:r>
            <a:r>
              <a:rPr lang="en-US" sz="2400" dirty="0" smtClean="0">
                <a:solidFill>
                  <a:prstClr val="black"/>
                </a:solidFill>
                <a:sym typeface="Wingdings" pitchFamily="2" charset="2"/>
              </a:rPr>
              <a:t> </a:t>
            </a:r>
            <a:r>
              <a:rPr lang="en-US" sz="2400" i="1" dirty="0" err="1" smtClean="0">
                <a:solidFill>
                  <a:prstClr val="black"/>
                </a:solidFill>
              </a:rPr>
              <a:t>v</a:t>
            </a:r>
            <a:r>
              <a:rPr lang="en-US" sz="2400" i="1" baseline="-25000" dirty="0" err="1" smtClean="0">
                <a:solidFill>
                  <a:prstClr val="black"/>
                </a:solidFill>
              </a:rPr>
              <a:t>D</a:t>
            </a:r>
            <a:r>
              <a:rPr lang="en-US" sz="2400" i="1" dirty="0" smtClean="0">
                <a:solidFill>
                  <a:prstClr val="black"/>
                </a:solidFill>
              </a:rPr>
              <a:t> =,</a:t>
            </a:r>
            <a:r>
              <a:rPr lang="en-US" sz="2400" dirty="0" smtClean="0">
                <a:solidFill>
                  <a:prstClr val="black"/>
                </a:solidFill>
              </a:rPr>
              <a:t> const.</a:t>
            </a:r>
            <a:r>
              <a:rPr lang="en-US" sz="2400" dirty="0" smtClean="0">
                <a:solidFill>
                  <a:prstClr val="black"/>
                </a:solidFill>
                <a:sym typeface="Wingdings" pitchFamily="2" charset="2"/>
              </a:rPr>
              <a:t></a:t>
            </a:r>
            <a:r>
              <a:rPr lang="en-US" sz="2400" i="1" dirty="0" smtClean="0">
                <a:solidFill>
                  <a:prstClr val="black"/>
                </a:solidFill>
              </a:rPr>
              <a:t> μ = not const.</a:t>
            </a:r>
            <a:endParaRPr lang="it-IT" sz="2400" dirty="0">
              <a:solidFill>
                <a:prstClr val="black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79512" y="6063679"/>
            <a:ext cx="79064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prstClr val="black"/>
                </a:solidFill>
              </a:rPr>
              <a:t>i.e., at high E, electron </a:t>
            </a:r>
            <a:r>
              <a:rPr lang="it-IT" sz="2400" dirty="0" err="1" smtClean="0">
                <a:solidFill>
                  <a:prstClr val="black"/>
                </a:solidFill>
              </a:rPr>
              <a:t>drift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velocity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typically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tend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to</a:t>
            </a:r>
            <a:r>
              <a:rPr lang="it-IT" sz="2400" dirty="0" smtClean="0">
                <a:solidFill>
                  <a:prstClr val="black"/>
                </a:solidFill>
              </a:rPr>
              <a:t> saturate.</a:t>
            </a:r>
            <a:endParaRPr lang="it-IT" sz="2400" dirty="0">
              <a:solidFill>
                <a:prstClr val="black"/>
              </a:solidFill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5724128" y="2659559"/>
            <a:ext cx="3203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prstClr val="black"/>
                </a:solidFill>
              </a:rPr>
              <a:t>Note: </a:t>
            </a:r>
            <a:r>
              <a:rPr lang="el-GR" sz="2200" dirty="0" smtClean="0">
                <a:solidFill>
                  <a:srgbClr val="002060"/>
                </a:solidFill>
              </a:rPr>
              <a:t>μ</a:t>
            </a:r>
            <a:r>
              <a:rPr lang="it-IT" sz="2200" baseline="-25000" dirty="0" smtClean="0">
                <a:solidFill>
                  <a:srgbClr val="002060"/>
                </a:solidFill>
              </a:rPr>
              <a:t>±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usually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depend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also</a:t>
            </a:r>
            <a:r>
              <a:rPr lang="it-IT" sz="2200" dirty="0" smtClean="0">
                <a:solidFill>
                  <a:srgbClr val="002060"/>
                </a:solidFill>
              </a:rPr>
              <a:t> on gas T and p</a:t>
            </a:r>
            <a:r>
              <a:rPr lang="it-IT" sz="2200" dirty="0" smtClean="0">
                <a:solidFill>
                  <a:prstClr val="black"/>
                </a:solidFill>
              </a:rPr>
              <a:t>.</a:t>
            </a:r>
            <a:endParaRPr lang="it-IT" sz="2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drift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velocity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31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2201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334244"/>
            <a:ext cx="8839486" cy="5047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4067944" y="6093296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prstClr val="black"/>
                </a:solidFill>
              </a:rPr>
              <a:t>Small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contaminants</a:t>
            </a:r>
            <a:r>
              <a:rPr lang="it-IT" dirty="0" smtClean="0">
                <a:solidFill>
                  <a:prstClr val="black"/>
                </a:solidFill>
              </a:rPr>
              <a:t> in the gas </a:t>
            </a:r>
            <a:r>
              <a:rPr lang="it-IT" dirty="0" err="1" smtClean="0">
                <a:solidFill>
                  <a:prstClr val="black"/>
                </a:solidFill>
              </a:rPr>
              <a:t>significantly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affect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drift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velocity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5" name="Freccia a destra 14"/>
          <p:cNvSpPr/>
          <p:nvPr/>
        </p:nvSpPr>
        <p:spPr>
          <a:xfrm rot="19216144">
            <a:off x="5588935" y="5841169"/>
            <a:ext cx="720080" cy="2069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Mobility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diffusion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coefficients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32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44016" y="1268760"/>
            <a:ext cx="8820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prstClr val="black"/>
                </a:solidFill>
              </a:rPr>
              <a:t>Typical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drift</a:t>
            </a:r>
            <a:r>
              <a:rPr lang="it-IT" sz="2400" dirty="0" smtClean="0">
                <a:solidFill>
                  <a:prstClr val="black"/>
                </a:solidFill>
              </a:rPr>
              <a:t>  </a:t>
            </a:r>
            <a:r>
              <a:rPr lang="it-IT" sz="2400" dirty="0" err="1" smtClean="0">
                <a:solidFill>
                  <a:prstClr val="black"/>
                </a:solidFill>
              </a:rPr>
              <a:t>velocities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for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electrons</a:t>
            </a:r>
            <a:r>
              <a:rPr lang="it-IT" sz="2400" dirty="0" smtClean="0">
                <a:solidFill>
                  <a:prstClr val="black"/>
                </a:solidFill>
              </a:rPr>
              <a:t> are </a:t>
            </a:r>
            <a:r>
              <a:rPr lang="it-IT" sz="2400" dirty="0" smtClean="0">
                <a:solidFill>
                  <a:srgbClr val="FF0000"/>
                </a:solidFill>
              </a:rPr>
              <a:t>3 </a:t>
            </a:r>
            <a:r>
              <a:rPr lang="it-IT" sz="2400" dirty="0" err="1" smtClean="0">
                <a:solidFill>
                  <a:srgbClr val="FF0000"/>
                </a:solidFill>
              </a:rPr>
              <a:t>orders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of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magnitude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larger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than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drift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velocity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for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ions</a:t>
            </a:r>
            <a:r>
              <a:rPr lang="it-IT" sz="2400" dirty="0" smtClean="0">
                <a:solidFill>
                  <a:prstClr val="black"/>
                </a:solidFill>
              </a:rPr>
              <a:t> (due </a:t>
            </a:r>
            <a:r>
              <a:rPr lang="it-IT" sz="2400" dirty="0" err="1" smtClean="0">
                <a:solidFill>
                  <a:prstClr val="black"/>
                </a:solidFill>
              </a:rPr>
              <a:t>to</a:t>
            </a:r>
            <a:r>
              <a:rPr lang="it-IT" sz="2400" dirty="0" smtClean="0">
                <a:solidFill>
                  <a:prstClr val="black"/>
                </a:solidFill>
              </a:rPr>
              <a:t> the </a:t>
            </a:r>
            <a:r>
              <a:rPr lang="it-IT" sz="2400" dirty="0" err="1" smtClean="0">
                <a:solidFill>
                  <a:prstClr val="black"/>
                </a:solidFill>
              </a:rPr>
              <a:t>different</a:t>
            </a:r>
            <a:r>
              <a:rPr lang="it-IT" sz="2400" dirty="0" smtClean="0">
                <a:solidFill>
                  <a:prstClr val="black"/>
                </a:solidFill>
              </a:rPr>
              <a:t> mass):  </a:t>
            </a:r>
          </a:p>
          <a:p>
            <a:pPr lvl="1">
              <a:buFontTx/>
              <a:buChar char="-"/>
            </a:pP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Electrons</a:t>
            </a:r>
            <a:r>
              <a:rPr lang="it-IT" sz="2400" dirty="0" smtClean="0">
                <a:solidFill>
                  <a:srgbClr val="002060"/>
                </a:solidFill>
              </a:rPr>
              <a:t>, </a:t>
            </a:r>
            <a:r>
              <a:rPr lang="it-IT" sz="2400" dirty="0" err="1" smtClean="0">
                <a:solidFill>
                  <a:srgbClr val="002060"/>
                </a:solidFill>
              </a:rPr>
              <a:t>v</a:t>
            </a:r>
            <a:r>
              <a:rPr lang="it-IT" sz="2400" baseline="-25000" dirty="0" err="1" smtClean="0">
                <a:solidFill>
                  <a:srgbClr val="002060"/>
                </a:solidFill>
              </a:rPr>
              <a:t>d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of</a:t>
            </a:r>
            <a:r>
              <a:rPr lang="it-IT" sz="2400" dirty="0" smtClean="0">
                <a:solidFill>
                  <a:srgbClr val="002060"/>
                </a:solidFill>
              </a:rPr>
              <a:t> the </a:t>
            </a:r>
            <a:r>
              <a:rPr lang="it-IT" sz="2400" dirty="0" err="1" smtClean="0">
                <a:solidFill>
                  <a:srgbClr val="002060"/>
                </a:solidFill>
              </a:rPr>
              <a:t>order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of</a:t>
            </a:r>
            <a:r>
              <a:rPr lang="it-IT" sz="2400" dirty="0" smtClean="0">
                <a:solidFill>
                  <a:srgbClr val="002060"/>
                </a:solidFill>
              </a:rPr>
              <a:t> cm/</a:t>
            </a:r>
            <a:r>
              <a:rPr lang="el-GR" sz="2400" dirty="0" smtClean="0">
                <a:solidFill>
                  <a:srgbClr val="002060"/>
                </a:solidFill>
              </a:rPr>
              <a:t>μ</a:t>
            </a:r>
            <a:r>
              <a:rPr lang="it-IT" sz="2400" dirty="0" smtClean="0">
                <a:solidFill>
                  <a:srgbClr val="002060"/>
                </a:solidFill>
              </a:rPr>
              <a:t>s</a:t>
            </a:r>
          </a:p>
          <a:p>
            <a:pPr lvl="1">
              <a:buFontTx/>
              <a:buChar char="-"/>
            </a:pP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Ions</a:t>
            </a:r>
            <a:r>
              <a:rPr lang="it-IT" sz="2400" dirty="0" smtClean="0">
                <a:solidFill>
                  <a:srgbClr val="002060"/>
                </a:solidFill>
              </a:rPr>
              <a:t>, </a:t>
            </a:r>
            <a:r>
              <a:rPr lang="it-IT" sz="2400" dirty="0" err="1" smtClean="0">
                <a:solidFill>
                  <a:srgbClr val="002060"/>
                </a:solidFill>
              </a:rPr>
              <a:t>v</a:t>
            </a:r>
            <a:r>
              <a:rPr lang="it-IT" sz="2400" baseline="-25000" dirty="0" err="1" smtClean="0">
                <a:solidFill>
                  <a:srgbClr val="002060"/>
                </a:solidFill>
              </a:rPr>
              <a:t>d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of</a:t>
            </a:r>
            <a:r>
              <a:rPr lang="it-IT" sz="2400" dirty="0" smtClean="0">
                <a:solidFill>
                  <a:srgbClr val="002060"/>
                </a:solidFill>
              </a:rPr>
              <a:t> the </a:t>
            </a:r>
            <a:r>
              <a:rPr lang="it-IT" sz="2400" dirty="0" err="1" smtClean="0">
                <a:solidFill>
                  <a:srgbClr val="002060"/>
                </a:solidFill>
              </a:rPr>
              <a:t>order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of</a:t>
            </a:r>
            <a:r>
              <a:rPr lang="it-IT" sz="2400" dirty="0" smtClean="0">
                <a:solidFill>
                  <a:srgbClr val="002060"/>
                </a:solidFill>
              </a:rPr>
              <a:t> cm/ms</a:t>
            </a:r>
            <a:endParaRPr lang="it-IT" sz="2400" dirty="0">
              <a:solidFill>
                <a:srgbClr val="00206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79512" y="3068960"/>
            <a:ext cx="8820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prstClr val="black"/>
                </a:solidFill>
              </a:rPr>
              <a:t>Mobility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of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ions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related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to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diffusion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coefficient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by</a:t>
            </a:r>
            <a:r>
              <a:rPr lang="it-IT" sz="2400" dirty="0" smtClean="0">
                <a:solidFill>
                  <a:prstClr val="black"/>
                </a:solidFill>
              </a:rPr>
              <a:t> the Einstein </a:t>
            </a:r>
            <a:r>
              <a:rPr lang="it-IT" sz="2400" dirty="0" err="1" smtClean="0">
                <a:solidFill>
                  <a:prstClr val="black"/>
                </a:solidFill>
              </a:rPr>
              <a:t>equation</a:t>
            </a:r>
            <a:r>
              <a:rPr lang="it-IT" sz="2400" dirty="0" smtClean="0">
                <a:solidFill>
                  <a:prstClr val="black"/>
                </a:solidFill>
              </a:rPr>
              <a:t>:</a:t>
            </a:r>
            <a:endParaRPr lang="it-IT" sz="2400" dirty="0">
              <a:solidFill>
                <a:prstClr val="black"/>
              </a:solidFill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179512" y="4941168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prstClr val="black"/>
                </a:solidFill>
              </a:rPr>
              <a:t>valid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for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ideal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gases</a:t>
            </a:r>
            <a:r>
              <a:rPr lang="it-IT" sz="2400" dirty="0" smtClean="0">
                <a:solidFill>
                  <a:prstClr val="black"/>
                </a:solidFill>
              </a:rPr>
              <a:t> in </a:t>
            </a:r>
            <a:r>
              <a:rPr lang="it-IT" sz="2400" dirty="0" err="1" smtClean="0">
                <a:solidFill>
                  <a:prstClr val="black"/>
                </a:solidFill>
              </a:rPr>
              <a:t>thermal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equilibrium</a:t>
            </a:r>
            <a:r>
              <a:rPr lang="it-IT" sz="2400" dirty="0" smtClean="0">
                <a:solidFill>
                  <a:prstClr val="black"/>
                </a:solidFill>
              </a:rPr>
              <a:t>.</a:t>
            </a:r>
          </a:p>
          <a:p>
            <a:r>
              <a:rPr lang="it-IT" sz="2400" dirty="0" smtClean="0">
                <a:solidFill>
                  <a:prstClr val="black"/>
                </a:solidFill>
              </a:rPr>
              <a:t>In </a:t>
            </a:r>
            <a:r>
              <a:rPr lang="it-IT" sz="2400" dirty="0" err="1" smtClean="0">
                <a:solidFill>
                  <a:prstClr val="black"/>
                </a:solidFill>
              </a:rPr>
              <a:t>principle</a:t>
            </a:r>
            <a:r>
              <a:rPr lang="it-IT" sz="2400" dirty="0" smtClean="0">
                <a:solidFill>
                  <a:prstClr val="black"/>
                </a:solidFill>
              </a:rPr>
              <a:t>, </a:t>
            </a:r>
            <a:r>
              <a:rPr lang="it-IT" sz="2400" dirty="0" err="1" smtClean="0">
                <a:solidFill>
                  <a:prstClr val="black"/>
                </a:solidFill>
              </a:rPr>
              <a:t>this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should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be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valid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also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for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electrons</a:t>
            </a:r>
            <a:r>
              <a:rPr lang="it-IT" sz="2400" dirty="0" smtClean="0">
                <a:solidFill>
                  <a:prstClr val="black"/>
                </a:solidFill>
              </a:rPr>
              <a:t>, </a:t>
            </a:r>
            <a:r>
              <a:rPr lang="it-IT" sz="2400" dirty="0" err="1" smtClean="0">
                <a:solidFill>
                  <a:prstClr val="black"/>
                </a:solidFill>
              </a:rPr>
              <a:t>but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electrons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immediately</a:t>
            </a:r>
            <a:r>
              <a:rPr lang="it-IT" sz="2400" dirty="0" smtClean="0">
                <a:solidFill>
                  <a:prstClr val="black"/>
                </a:solidFill>
              </a:rPr>
              <a:t> deviate </a:t>
            </a:r>
            <a:r>
              <a:rPr lang="it-IT" sz="2400" dirty="0" err="1" smtClean="0">
                <a:solidFill>
                  <a:prstClr val="black"/>
                </a:solidFill>
              </a:rPr>
              <a:t>from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thermal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equilibrium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while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drifting</a:t>
            </a:r>
            <a:r>
              <a:rPr lang="it-IT" sz="2400" dirty="0" smtClean="0">
                <a:solidFill>
                  <a:prstClr val="black"/>
                </a:solidFill>
              </a:rPr>
              <a:t> under the </a:t>
            </a:r>
            <a:r>
              <a:rPr lang="it-IT" sz="2400" dirty="0" err="1" smtClean="0">
                <a:solidFill>
                  <a:prstClr val="black"/>
                </a:solidFill>
              </a:rPr>
              <a:t>action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of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an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electric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field</a:t>
            </a:r>
            <a:r>
              <a:rPr lang="it-IT" sz="2400" dirty="0" smtClean="0">
                <a:solidFill>
                  <a:prstClr val="black"/>
                </a:solidFill>
              </a:rPr>
              <a:t>, </a:t>
            </a:r>
            <a:r>
              <a:rPr lang="it-IT" sz="2400" dirty="0" err="1" smtClean="0">
                <a:solidFill>
                  <a:prstClr val="black"/>
                </a:solidFill>
              </a:rPr>
              <a:t>execpt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for</a:t>
            </a:r>
            <a:r>
              <a:rPr lang="it-IT" sz="2400" dirty="0" smtClean="0">
                <a:solidFill>
                  <a:prstClr val="black"/>
                </a:solidFill>
              </a:rPr>
              <a:t> </a:t>
            </a:r>
            <a:r>
              <a:rPr lang="it-IT" sz="2400" dirty="0" err="1" smtClean="0">
                <a:solidFill>
                  <a:prstClr val="black"/>
                </a:solidFill>
              </a:rPr>
              <a:t>very</a:t>
            </a:r>
            <a:r>
              <a:rPr lang="it-IT" sz="2400" dirty="0" smtClean="0">
                <a:solidFill>
                  <a:prstClr val="black"/>
                </a:solidFill>
              </a:rPr>
              <a:t> low </a:t>
            </a:r>
            <a:r>
              <a:rPr lang="it-IT" sz="2400" dirty="0" err="1" smtClean="0">
                <a:solidFill>
                  <a:prstClr val="black"/>
                </a:solidFill>
              </a:rPr>
              <a:t>fields</a:t>
            </a:r>
            <a:r>
              <a:rPr lang="it-IT" sz="2400" dirty="0" smtClean="0">
                <a:solidFill>
                  <a:prstClr val="black"/>
                </a:solidFill>
              </a:rPr>
              <a:t>.</a:t>
            </a:r>
            <a:endParaRPr lang="it-IT" sz="2400" dirty="0">
              <a:solidFill>
                <a:prstClr val="black"/>
              </a:solidFill>
            </a:endParaRPr>
          </a:p>
        </p:txBody>
      </p:sp>
      <p:sp>
        <p:nvSpPr>
          <p:cNvPr id="24269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pic>
        <p:nvPicPr>
          <p:cNvPr id="242689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8122" y="4059535"/>
            <a:ext cx="971550" cy="809625"/>
          </a:xfrm>
          <a:prstGeom prst="rect">
            <a:avLst/>
          </a:prstGeom>
          <a:noFill/>
        </p:spPr>
      </p:pic>
      <p:sp>
        <p:nvSpPr>
          <p:cNvPr id="242691" name="Rectangle 3"/>
          <p:cNvSpPr>
            <a:spLocks noChangeArrowheads="1"/>
          </p:cNvSpPr>
          <p:nvPr/>
        </p:nvSpPr>
        <p:spPr bwMode="auto">
          <a:xfrm>
            <a:off x="0" y="1266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5496" y="-27384"/>
            <a:ext cx="8974832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Energy </a:t>
            </a:r>
            <a:r>
              <a:rPr lang="it-IT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distribution</a:t>
            </a:r>
            <a:r>
              <a:rPr lang="it-IT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electrons</a:t>
            </a:r>
            <a:r>
              <a:rPr lang="it-IT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electric</a:t>
            </a:r>
            <a:r>
              <a:rPr lang="it-IT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fields</a:t>
            </a:r>
            <a:endParaRPr lang="it-IT" sz="32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-36512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>
              <a:solidFill>
                <a:prstClr val="black"/>
              </a:solidFill>
            </a:endParaRPr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33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sp>
        <p:nvSpPr>
          <p:cNvPr id="13" name="Segnaposto contenuto 6">
            <a:extLst>
              <a:ext uri="{FF2B5EF4-FFF2-40B4-BE49-F238E27FC236}">
                <a16:creationId xmlns:a16="http://schemas.microsoft.com/office/drawing/2014/main" xmlns="" id="{64E0AD07-B5BC-4778-81D9-CE44A5391FCF}"/>
              </a:ext>
            </a:extLst>
          </p:cNvPr>
          <p:cNvSpPr txBox="1">
            <a:spLocks/>
          </p:cNvSpPr>
          <p:nvPr/>
        </p:nvSpPr>
        <p:spPr>
          <a:xfrm>
            <a:off x="395536" y="1340768"/>
            <a:ext cx="3422714" cy="452283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323528" y="1340768"/>
            <a:ext cx="356388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</a:rPr>
              <a:t>- Increasing the electric field, the electron energy distributions </a:t>
            </a:r>
            <a:r>
              <a:rPr lang="en-US" sz="2000" dirty="0" smtClean="0">
                <a:solidFill>
                  <a:srgbClr val="002060"/>
                </a:solidFill>
              </a:rPr>
              <a:t>deviate significantly from the </a:t>
            </a:r>
            <a:r>
              <a:rPr lang="en-US" sz="2000" dirty="0" err="1" smtClean="0">
                <a:solidFill>
                  <a:srgbClr val="002060"/>
                </a:solidFill>
              </a:rPr>
              <a:t>Maxwellian</a:t>
            </a:r>
            <a:r>
              <a:rPr lang="en-US" sz="2000" dirty="0" smtClean="0">
                <a:solidFill>
                  <a:srgbClr val="002060"/>
                </a:solidFill>
              </a:rPr>
              <a:t> shape</a:t>
            </a:r>
            <a:r>
              <a:rPr lang="en-US" sz="2000" dirty="0" smtClean="0">
                <a:solidFill>
                  <a:prstClr val="black"/>
                </a:solidFill>
              </a:rPr>
              <a:t>, and the average energy can exceed of several orders of magnitude the thermal value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- The plot shows the energy distributions of electrons in He for </a:t>
            </a:r>
            <a:r>
              <a:rPr lang="en-US" sz="2000" dirty="0" smtClean="0">
                <a:solidFill>
                  <a:srgbClr val="FF0000"/>
                </a:solidFill>
              </a:rPr>
              <a:t>different values of the reduced electric field E/p</a:t>
            </a:r>
            <a:r>
              <a:rPr lang="en-US" sz="2000" dirty="0" smtClean="0">
                <a:solidFill>
                  <a:prstClr val="black"/>
                </a:solidFill>
              </a:rPr>
              <a:t>;</a:t>
            </a:r>
          </a:p>
          <a:p>
            <a:r>
              <a:rPr lang="en-US" sz="2000" dirty="0" smtClean="0">
                <a:solidFill>
                  <a:prstClr val="black"/>
                </a:solidFill>
              </a:rPr>
              <a:t>- In the plot X is the electric field in units of V/cm and p is the pressure in units of 760 </a:t>
            </a:r>
            <a:r>
              <a:rPr lang="en-US" sz="2000" dirty="0" err="1" smtClean="0">
                <a:solidFill>
                  <a:prstClr val="black"/>
                </a:solidFill>
              </a:rPr>
              <a:t>Torr</a:t>
            </a:r>
            <a:endParaRPr lang="en-US" sz="2000" dirty="0" smtClean="0">
              <a:solidFill>
                <a:prstClr val="black"/>
              </a:solidFill>
            </a:endParaRPr>
          </a:p>
          <a:p>
            <a:r>
              <a:rPr lang="en-US" sz="2000" dirty="0" smtClean="0">
                <a:solidFill>
                  <a:prstClr val="black"/>
                </a:solidFill>
              </a:rPr>
              <a:t>X/p = 1 means E=760 V/cm at atmospheric pressure</a:t>
            </a:r>
            <a:endParaRPr lang="en-US" dirty="0" smtClean="0">
              <a:solidFill>
                <a:prstClr val="black"/>
              </a:solidFill>
            </a:endParaRPr>
          </a:p>
        </p:txBody>
      </p:sp>
      <p:pic>
        <p:nvPicPr>
          <p:cNvPr id="15" name="Picture 4" descr="img007">
            <a:extLst>
              <a:ext uri="{FF2B5EF4-FFF2-40B4-BE49-F238E27FC236}">
                <a16:creationId xmlns:a16="http://schemas.microsoft.com/office/drawing/2014/main" xmlns="" id="{74AB0BA8-25E2-4E7A-9ED4-AB7892ADEC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995936" y="1628800"/>
            <a:ext cx="5033502" cy="4265892"/>
          </a:xfrm>
          <a:prstGeom prst="rect">
            <a:avLst/>
          </a:prstGeom>
          <a:solidFill>
            <a:srgbClr val="FFFFFF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High </a:t>
            </a:r>
            <a:r>
              <a:rPr lang="it-IT" sz="40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excitation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323528" y="1556792"/>
            <a:ext cx="324036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- When the electric field exceeds few kV/cm,</a:t>
            </a:r>
          </a:p>
          <a:p>
            <a:r>
              <a:rPr lang="en-US" sz="2400" dirty="0" smtClean="0"/>
              <a:t>more and more electrons can reach enough energy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to produce excitation and ionization.</a:t>
            </a:r>
          </a:p>
          <a:p>
            <a:r>
              <a:rPr lang="en-US" sz="2000" dirty="0" smtClean="0"/>
              <a:t>- The plot shows the energy distribution in </a:t>
            </a:r>
            <a:r>
              <a:rPr lang="en-US" sz="2000" dirty="0" err="1" smtClean="0"/>
              <a:t>Ar</a:t>
            </a:r>
            <a:r>
              <a:rPr lang="en-US" sz="2000" dirty="0" smtClean="0"/>
              <a:t> for three different values of the electric field, compared to the energy needed for excitation and ionization</a:t>
            </a:r>
            <a:endParaRPr lang="it-IT" sz="2000" dirty="0"/>
          </a:p>
        </p:txBody>
      </p:sp>
      <p:pic>
        <p:nvPicPr>
          <p:cNvPr id="15" name="Segnaposto contenuto 8">
            <a:extLst>
              <a:ext uri="{FF2B5EF4-FFF2-40B4-BE49-F238E27FC236}">
                <a16:creationId xmlns="" xmlns:a16="http://schemas.microsoft.com/office/drawing/2014/main" id="{3C95201A-11A5-42C6-8B31-B522726F5B1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6911" y="1549181"/>
            <a:ext cx="5449585" cy="4544115"/>
          </a:xfrm>
          <a:prstGeom prst="rect">
            <a:avLst/>
          </a:prstGeom>
          <a:noFill/>
        </p:spPr>
      </p:pic>
      <p:sp>
        <p:nvSpPr>
          <p:cNvPr id="16" name="Freccia a destra 15"/>
          <p:cNvSpPr/>
          <p:nvPr/>
        </p:nvSpPr>
        <p:spPr>
          <a:xfrm rot="20248954">
            <a:off x="3181877" y="4991618"/>
            <a:ext cx="720080" cy="404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High </a:t>
            </a:r>
            <a:r>
              <a:rPr lang="it-IT" sz="4000" b="1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Segnaposto contenuto 7">
            <a:extLst>
              <a:ext uri="{FF2B5EF4-FFF2-40B4-BE49-F238E27FC236}">
                <a16:creationId xmlns="" xmlns:a16="http://schemas.microsoft.com/office/drawing/2014/main" id="{588EF50F-AB55-4F9C-910A-5240CB46B53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61118" y="1340768"/>
            <a:ext cx="5182882" cy="501947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467544" y="1628800"/>
            <a:ext cx="367240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When electron energy is above the first ionization</a:t>
            </a:r>
          </a:p>
          <a:p>
            <a:r>
              <a:rPr lang="en-US" sz="2400" dirty="0" smtClean="0"/>
              <a:t>potential, the collisions </a:t>
            </a:r>
            <a:r>
              <a:rPr lang="en-US" sz="2400" dirty="0" smtClean="0">
                <a:solidFill>
                  <a:srgbClr val="002060"/>
                </a:solidFill>
              </a:rPr>
              <a:t>can yield new electron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ion pairs</a:t>
            </a:r>
            <a:r>
              <a:rPr lang="en-US" sz="2400" dirty="0" smtClean="0"/>
              <a:t>, while the "primary" electrons</a:t>
            </a:r>
          </a:p>
          <a:p>
            <a:r>
              <a:rPr lang="en-US" sz="2400" dirty="0" smtClean="0"/>
              <a:t>continue their path</a:t>
            </a:r>
          </a:p>
          <a:p>
            <a:r>
              <a:rPr lang="en-US" dirty="0" smtClean="0"/>
              <a:t>- The plot shows the ionization probability  (in </a:t>
            </a:r>
            <a:r>
              <a:rPr lang="en-US" dirty="0" err="1" smtClean="0"/>
              <a:t>arbitraty</a:t>
            </a:r>
            <a:r>
              <a:rPr lang="en-US" dirty="0" smtClean="0"/>
              <a:t> units) as a function of the electron energy in various gases</a:t>
            </a:r>
          </a:p>
          <a:p>
            <a:r>
              <a:rPr lang="en-US" dirty="0" smtClean="0"/>
              <a:t>- The </a:t>
            </a:r>
            <a:r>
              <a:rPr lang="en-US" dirty="0" err="1" smtClean="0">
                <a:solidFill>
                  <a:srgbClr val="FF0000"/>
                </a:solidFill>
              </a:rPr>
              <a:t>mazimum</a:t>
            </a:r>
            <a:r>
              <a:rPr lang="en-US" dirty="0" smtClean="0">
                <a:solidFill>
                  <a:srgbClr val="FF0000"/>
                </a:solidFill>
              </a:rPr>
              <a:t> ionization probability is reached around 100 </a:t>
            </a:r>
            <a:r>
              <a:rPr lang="en-US" dirty="0" err="1" smtClean="0">
                <a:solidFill>
                  <a:srgbClr val="FF0000"/>
                </a:solidFill>
              </a:rPr>
              <a:t>eV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5" name="Freccia a destra 14"/>
          <p:cNvSpPr/>
          <p:nvPr/>
        </p:nvSpPr>
        <p:spPr>
          <a:xfrm rot="20248954">
            <a:off x="3829949" y="4199529"/>
            <a:ext cx="720080" cy="4046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Townsend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coefficient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18114" name="Picture 2"/>
          <p:cNvPicPr>
            <a:picLocks noChangeAspect="1" noChangeArrowheads="1"/>
          </p:cNvPicPr>
          <p:nvPr/>
        </p:nvPicPr>
        <p:blipFill>
          <a:blip r:embed="rId4" cstate="print"/>
          <a:srcRect l="53959" b="20366"/>
          <a:stretch>
            <a:fillRect/>
          </a:stretch>
        </p:blipFill>
        <p:spPr bwMode="auto">
          <a:xfrm>
            <a:off x="5049039" y="1198619"/>
            <a:ext cx="4059465" cy="431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1342504"/>
            <a:ext cx="4752528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first Townsend coefficient is defined as the inverse of the </a:t>
            </a:r>
            <a:r>
              <a:rPr lang="en-US" sz="2200" dirty="0" err="1" smtClean="0"/>
              <a:t>ionisation</a:t>
            </a:r>
            <a:r>
              <a:rPr lang="en-US" sz="2200" dirty="0" smtClean="0"/>
              <a:t> mean free path:</a:t>
            </a:r>
          </a:p>
          <a:p>
            <a:endParaRPr lang="en-US" sz="220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200" dirty="0" smtClean="0"/>
              <a:t>- </a:t>
            </a:r>
            <a:r>
              <a:rPr lang="en-US" sz="2000" dirty="0" smtClean="0"/>
              <a:t>it represent the average number of pairs produced per unit length</a:t>
            </a:r>
          </a:p>
          <a:p>
            <a:r>
              <a:rPr lang="en-US" sz="2200" dirty="0" smtClean="0"/>
              <a:t>The ionization mean free path is given: 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pPr>
              <a:spcBef>
                <a:spcPts val="600"/>
              </a:spcBef>
            </a:pPr>
            <a:r>
              <a:rPr lang="en-US" sz="2200" dirty="0" smtClean="0"/>
              <a:t>N = number of particles per unit volume</a:t>
            </a:r>
          </a:p>
          <a:p>
            <a:r>
              <a:rPr lang="el-GR" sz="2200" dirty="0" smtClean="0"/>
              <a:t>σ</a:t>
            </a:r>
            <a:r>
              <a:rPr lang="it-IT" sz="2200" dirty="0" smtClean="0"/>
              <a:t> </a:t>
            </a:r>
            <a:r>
              <a:rPr lang="en-US" sz="2200" dirty="0" smtClean="0"/>
              <a:t>= ionization cross section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251520" y="5517232"/>
            <a:ext cx="86409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The first Townsend coefficient strongly depends on the electric field</a:t>
            </a:r>
            <a:endParaRPr lang="it-IT" sz="2200" dirty="0" smtClean="0"/>
          </a:p>
          <a:p>
            <a:pPr eaLnBrk="0" hangingPunct="0">
              <a:lnSpc>
                <a:spcPct val="110000"/>
              </a:lnSpc>
              <a:defRPr/>
            </a:pPr>
            <a:r>
              <a:rPr lang="en-GB" sz="2000" kern="0" dirty="0" smtClean="0">
                <a:solidFill>
                  <a:srgbClr val="FF0000"/>
                </a:solidFill>
                <a:cs typeface="Symbol" charset="2"/>
                <a:sym typeface="Symbol" charset="0"/>
              </a:rPr>
              <a:t>The presence of electronegative </a:t>
            </a:r>
            <a:r>
              <a:rPr lang="en-GB" sz="2000" kern="0" dirty="0" smtClean="0">
                <a:solidFill>
                  <a:sysClr val="windowText" lastClr="000000"/>
                </a:solidFill>
                <a:sym typeface="Symbol" charset="0"/>
              </a:rPr>
              <a:t>gases </a:t>
            </a:r>
            <a:r>
              <a:rPr lang="en-GB" sz="2000" kern="0" dirty="0" smtClean="0">
                <a:solidFill>
                  <a:srgbClr val="FF0000"/>
                </a:solidFill>
                <a:cs typeface="Symbol" charset="2"/>
                <a:sym typeface="Symbol" charset="0"/>
              </a:rPr>
              <a:t>(</a:t>
            </a:r>
            <a:r>
              <a:rPr lang="en-GB" sz="2000" kern="0" dirty="0" smtClean="0">
                <a:solidFill>
                  <a:srgbClr val="FF0000"/>
                </a:solidFill>
                <a:latin typeface="Symbol" charset="2"/>
                <a:cs typeface="Symbol" charset="2"/>
                <a:sym typeface="Symbol" charset="0"/>
              </a:rPr>
              <a:t>b</a:t>
            </a:r>
            <a:r>
              <a:rPr lang="en-GB" sz="2000" kern="0" dirty="0" smtClean="0">
                <a:solidFill>
                  <a:srgbClr val="FF0000"/>
                </a:solidFill>
                <a:sym typeface="Symbol" charset="0"/>
              </a:rPr>
              <a:t> = attachment coefficient), </a:t>
            </a:r>
            <a:r>
              <a:rPr lang="en-US" sz="2000" kern="0" dirty="0" smtClean="0">
                <a:solidFill>
                  <a:sysClr val="windowText" lastClr="000000"/>
                </a:solidFill>
                <a:cs typeface="Times New Roman"/>
              </a:rPr>
              <a:t>reduces the number of electrons </a:t>
            </a:r>
            <a:r>
              <a:rPr lang="en-US" sz="2000" kern="0" dirty="0" smtClean="0">
                <a:solidFill>
                  <a:sysClr val="windowText" lastClr="000000"/>
                </a:solidFill>
                <a:cs typeface="Times New Roman"/>
                <a:sym typeface="Wingdings" pitchFamily="2" charset="2"/>
              </a:rPr>
              <a:t> </a:t>
            </a:r>
            <a:r>
              <a:rPr lang="en-GB" sz="2000" kern="0" dirty="0" smtClean="0">
                <a:solidFill>
                  <a:srgbClr val="FF0000"/>
                </a:solidFill>
                <a:sym typeface="Symbol" charset="0"/>
              </a:rPr>
              <a:t> = - = effective Townsend coefficient</a:t>
            </a:r>
          </a:p>
        </p:txBody>
      </p:sp>
      <p:sp>
        <p:nvSpPr>
          <p:cNvPr id="21811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18115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2060848"/>
            <a:ext cx="1085850" cy="733425"/>
          </a:xfrm>
          <a:prstGeom prst="rect">
            <a:avLst/>
          </a:prstGeom>
          <a:noFill/>
        </p:spPr>
      </p:pic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811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18118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3861048"/>
            <a:ext cx="1285875" cy="676275"/>
          </a:xfrm>
          <a:prstGeom prst="rect">
            <a:avLst/>
          </a:prstGeom>
          <a:noFill/>
        </p:spPr>
      </p:pic>
      <p:sp>
        <p:nvSpPr>
          <p:cNvPr id="218120" name="Rectangle 8"/>
          <p:cNvSpPr>
            <a:spLocks noChangeArrowheads="1"/>
          </p:cNvSpPr>
          <p:nvPr/>
        </p:nvSpPr>
        <p:spPr bwMode="auto">
          <a:xfrm>
            <a:off x="0" y="1133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cross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section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and first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Townsed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coefficient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3">
            <a:extLst>
              <a:ext uri="{FF2B5EF4-FFF2-40B4-BE49-F238E27FC236}">
                <a16:creationId xmlns="" xmlns:a16="http://schemas.microsoft.com/office/drawing/2014/main" id="{AB5983AD-341D-46CD-AE11-35CE1B7E7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3021" y="1678968"/>
            <a:ext cx="4177347" cy="4260478"/>
          </a:xfrm>
          <a:prstGeom prst="rect">
            <a:avLst/>
          </a:prstGeom>
          <a:noFill/>
        </p:spPr>
      </p:pic>
      <p:pic>
        <p:nvPicPr>
          <p:cNvPr id="14" name="Picture 4">
            <a:extLst>
              <a:ext uri="{FF2B5EF4-FFF2-40B4-BE49-F238E27FC236}">
                <a16:creationId xmlns="" xmlns:a16="http://schemas.microsoft.com/office/drawing/2014/main" id="{33CDD506-0DF8-4C0A-B771-D8F6290B40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7936" y="1678968"/>
            <a:ext cx="4453043" cy="4260478"/>
          </a:xfrm>
          <a:prstGeom prst="rect">
            <a:avLst/>
          </a:prstGeom>
          <a:noFill/>
        </p:spPr>
      </p:pic>
      <p:sp>
        <p:nvSpPr>
          <p:cNvPr id="15" name="CasellaDiTesto 14"/>
          <p:cNvSpPr txBox="1"/>
          <p:nvPr/>
        </p:nvSpPr>
        <p:spPr>
          <a:xfrm>
            <a:off x="5148064" y="6093296"/>
            <a:ext cx="3606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 ≈ 75 </a:t>
            </a:r>
            <a:r>
              <a:rPr lang="it-IT" dirty="0" err="1" smtClean="0"/>
              <a:t>kV</a:t>
            </a:r>
            <a:r>
              <a:rPr lang="it-IT" dirty="0" smtClean="0"/>
              <a:t>/cm </a:t>
            </a:r>
            <a:r>
              <a:rPr lang="it-IT" dirty="0" err="1" smtClean="0"/>
              <a:t>needed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reach</a:t>
            </a:r>
            <a:r>
              <a:rPr lang="it-IT" dirty="0" smtClean="0"/>
              <a:t> </a:t>
            </a:r>
            <a:r>
              <a:rPr lang="el-GR" dirty="0" smtClean="0"/>
              <a:t>α≈</a:t>
            </a:r>
            <a:r>
              <a:rPr lang="it-IT" dirty="0" smtClean="0"/>
              <a:t> 1 </a:t>
            </a:r>
            <a:endParaRPr lang="it-IT" dirty="0"/>
          </a:p>
        </p:txBody>
      </p:sp>
      <p:cxnSp>
        <p:nvCxnSpPr>
          <p:cNvPr id="17" name="Connettore 2 16"/>
          <p:cNvCxnSpPr/>
          <p:nvPr/>
        </p:nvCxnSpPr>
        <p:spPr>
          <a:xfrm flipV="1">
            <a:off x="7236296" y="5373216"/>
            <a:ext cx="0" cy="72008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First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Townsend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coefficient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Ar-CH</a:t>
            </a:r>
            <a:r>
              <a:rPr lang="it-IT" sz="4000" baseline="-25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</a:t>
            </a:r>
            <a:endParaRPr lang="it-IT" sz="4000" baseline="-25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Segnaposto contenuto 11">
            <a:extLst>
              <a:ext uri="{FF2B5EF4-FFF2-40B4-BE49-F238E27FC236}">
                <a16:creationId xmlns="" xmlns:a16="http://schemas.microsoft.com/office/drawing/2014/main" id="{6255E902-1516-48D4-805F-A9BE5149FE5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9573" y="1311275"/>
            <a:ext cx="7576917" cy="4865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Korff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approximation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39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aphicFrame>
        <p:nvGraphicFramePr>
          <p:cNvPr id="14" name="Tabella 13">
            <a:extLst>
              <a:ext uri="{FF2B5EF4-FFF2-40B4-BE49-F238E27FC236}">
                <a16:creationId xmlns:a16="http://schemas.microsoft.com/office/drawing/2014/main" xmlns="" xmlns:a14="http://schemas.microsoft.com/office/drawing/2010/main" xmlns:mc="http://schemas.openxmlformats.org/markup-compatibility/2006" id="{CD622DFB-728B-43D9-8277-6EE86B735B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xmlns:a14="http://schemas.microsoft.com/office/drawing/2010/main" xmlns:mc="http://schemas.openxmlformats.org/markup-compatibility/2006" val="420735870"/>
              </p:ext>
            </p:extLst>
          </p:nvPr>
        </p:nvGraphicFramePr>
        <p:xfrm>
          <a:off x="4183884" y="2544367"/>
          <a:ext cx="4866970" cy="2399792"/>
        </p:xfrm>
        <a:graphic>
          <a:graphicData uri="http://schemas.openxmlformats.org/drawingml/2006/table">
            <a:tbl>
              <a:tblPr firstRow="1" bandRow="1"/>
              <a:tblGrid>
                <a:gridCol w="533796">
                  <a:extLst>
                    <a:ext uri="{9D8B030D-6E8A-4147-A177-3AD203B41FA5}">
                      <a16:colId xmlns:a16="http://schemas.microsoft.com/office/drawing/2014/main" xmlns="" xmlns:a14="http://schemas.microsoft.com/office/drawing/2010/main" xmlns:mc="http://schemas.openxmlformats.org/markup-compatibility/2006" val="2106666342"/>
                    </a:ext>
                  </a:extLst>
                </a:gridCol>
                <a:gridCol w="1294889">
                  <a:extLst>
                    <a:ext uri="{9D8B030D-6E8A-4147-A177-3AD203B41FA5}">
                      <a16:colId xmlns:a16="http://schemas.microsoft.com/office/drawing/2014/main" xmlns="" xmlns:a14="http://schemas.microsoft.com/office/drawing/2010/main" xmlns:mc="http://schemas.openxmlformats.org/markup-compatibility/2006" val="160927525"/>
                    </a:ext>
                  </a:extLst>
                </a:gridCol>
                <a:gridCol w="1304843">
                  <a:extLst>
                    <a:ext uri="{9D8B030D-6E8A-4147-A177-3AD203B41FA5}">
                      <a16:colId xmlns:a16="http://schemas.microsoft.com/office/drawing/2014/main" xmlns="" xmlns:a14="http://schemas.microsoft.com/office/drawing/2010/main" xmlns:mc="http://schemas.openxmlformats.org/markup-compatibility/2006" val="3351930662"/>
                    </a:ext>
                  </a:extLst>
                </a:gridCol>
                <a:gridCol w="1733442">
                  <a:extLst>
                    <a:ext uri="{9D8B030D-6E8A-4147-A177-3AD203B41FA5}">
                      <a16:colId xmlns:a16="http://schemas.microsoft.com/office/drawing/2014/main" xmlns="" xmlns:a14="http://schemas.microsoft.com/office/drawing/2010/main" xmlns:mc="http://schemas.openxmlformats.org/markup-compatibility/2006" val="1486905260"/>
                    </a:ext>
                  </a:extLst>
                </a:gridCol>
              </a:tblGrid>
              <a:tr h="545592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/>
                      <a:r>
                        <a:rPr lang="en-US" sz="1400" b="1" dirty="0"/>
                        <a:t>Gas</a:t>
                      </a:r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41981" t="-1111" r="-237264" b="-341111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40654" t="-1111" r="-135047" b="-341111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80702" t="-1111" r="-1404" b="-341111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3405837552"/>
                  </a:ext>
                </a:extLst>
              </a:tr>
              <a:tr h="370840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136" t="-149180" r="-812500" b="-4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41981" t="-149180" r="-237264" b="-4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40654" t="-149180" r="-135047" b="-4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80702" t="-149180" r="-1404" b="-403279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3571984979"/>
                  </a:ext>
                </a:extLst>
              </a:tr>
              <a:tr h="370840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136" t="-249180" r="-812500" b="-3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41981" t="-249180" r="-237264" b="-3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40654" t="-249180" r="-135047" b="-3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80702" t="-249180" r="-1404" b="-303279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3400141433"/>
                  </a:ext>
                </a:extLst>
              </a:tr>
              <a:tr h="370840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136" t="-349180" r="-812500" b="-2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41981" t="-349180" r="-237264" b="-2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40654" t="-349180" r="-135047" b="-2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80702" t="-349180" r="-1404" b="-203279"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473413710"/>
                  </a:ext>
                </a:extLst>
              </a:tr>
              <a:tr h="370840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136" t="-449180" r="-812500" b="-1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41981" t="-449180" r="-237264" b="-1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40654" t="-449180" r="-135047" b="-10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/>
                      <a:endParaRPr lang="en-US" sz="1400" b="1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1339956816"/>
                  </a:ext>
                </a:extLst>
              </a:tr>
              <a:tr h="370840"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136" t="-549180" r="-812500" b="-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41981" t="-549180" r="-237264" b="-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endParaRPr lang="en-US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 l="-140654" t="-549180" r="-135047" b="-3279"/>
                      </a:stretch>
                    </a:blipFill>
                  </a:tcPr>
                </a:tc>
                <a:tc>
                  <a:txBody>
                    <a:bodyPr/>
                    <a:lstStyle>
                      <a:defPPr>
                        <a:defRPr lang="it-IT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entury Schoolbook"/>
                        </a:defRPr>
                      </a:lvl9pPr>
                    </a:lstStyle>
                    <a:p>
                      <a:pPr algn="ctr"/>
                      <a:endParaRPr lang="en-US" sz="1400" b="1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33CC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2110312935"/>
                  </a:ext>
                </a:extLst>
              </a:tr>
            </a:tbl>
          </a:graphicData>
        </a:graphic>
      </p:graphicFrame>
      <p:sp>
        <p:nvSpPr>
          <p:cNvPr id="15" name="CasellaDiTesto 14"/>
          <p:cNvSpPr txBox="1"/>
          <p:nvPr/>
        </p:nvSpPr>
        <p:spPr>
          <a:xfrm>
            <a:off x="251520" y="1340768"/>
            <a:ext cx="4608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simple </a:t>
            </a:r>
            <a:r>
              <a:rPr lang="en-US" sz="2400" dirty="0" err="1" smtClean="0"/>
              <a:t>parametrization</a:t>
            </a:r>
            <a:r>
              <a:rPr lang="en-US" sz="2400" dirty="0" smtClean="0"/>
              <a:t> for the first Townsend coefficient was introduced by </a:t>
            </a:r>
            <a:r>
              <a:rPr lang="en-US" sz="2400" dirty="0" err="1" smtClean="0"/>
              <a:t>Korff</a:t>
            </a:r>
            <a:r>
              <a:rPr lang="en-US" sz="2400" dirty="0" smtClean="0"/>
              <a:t>:</a:t>
            </a:r>
            <a:endParaRPr lang="it-IT" sz="24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23528" y="3284984"/>
            <a:ext cx="38680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- A and B are numerical coefficients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323528" y="3717032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 alternative model is the following:</a:t>
            </a:r>
          </a:p>
        </p:txBody>
      </p:sp>
      <p:sp>
        <p:nvSpPr>
          <p:cNvPr id="18" name="CasellaDiTesto 17"/>
          <p:cNvSpPr txBox="1"/>
          <p:nvPr/>
        </p:nvSpPr>
        <p:spPr>
          <a:xfrm>
            <a:off x="395536" y="5157192"/>
            <a:ext cx="44534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Here </a:t>
            </a:r>
            <a:r>
              <a:rPr lang="en-US" i="1" dirty="0" smtClean="0"/>
              <a:t>k</a:t>
            </a:r>
            <a:r>
              <a:rPr lang="en-US" dirty="0" smtClean="0"/>
              <a:t> is a numerical coefficient, </a:t>
            </a:r>
            <a:r>
              <a:rPr lang="en-US" i="1" dirty="0" smtClean="0"/>
              <a:t>N</a:t>
            </a:r>
            <a:r>
              <a:rPr lang="en-US" dirty="0" smtClean="0"/>
              <a:t> is </a:t>
            </a:r>
          </a:p>
          <a:p>
            <a:r>
              <a:rPr lang="en-US" dirty="0" smtClean="0"/>
              <a:t>the number of gas molecules per unit volume</a:t>
            </a:r>
          </a:p>
          <a:p>
            <a:r>
              <a:rPr lang="en-US" dirty="0" smtClean="0"/>
              <a:t>and ε is the mean electron energy</a:t>
            </a:r>
            <a:endParaRPr lang="it-IT" dirty="0"/>
          </a:p>
        </p:txBody>
      </p:sp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6547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65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3654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2492896"/>
            <a:ext cx="2343150" cy="800100"/>
          </a:xfrm>
          <a:prstGeom prst="rect">
            <a:avLst/>
          </a:prstGeom>
          <a:noFill/>
        </p:spPr>
      </p:pic>
      <p:sp>
        <p:nvSpPr>
          <p:cNvPr id="236550" name="Rectangle 6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Freccia a destra 24"/>
          <p:cNvSpPr/>
          <p:nvPr/>
        </p:nvSpPr>
        <p:spPr>
          <a:xfrm>
            <a:off x="4139952" y="3380742"/>
            <a:ext cx="43204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65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36551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4581128"/>
            <a:ext cx="1114425" cy="409575"/>
          </a:xfrm>
          <a:prstGeom prst="rect">
            <a:avLst/>
          </a:prstGeom>
          <a:noFill/>
        </p:spPr>
      </p:pic>
      <p:sp>
        <p:nvSpPr>
          <p:cNvPr id="236553" name="Rectangle 9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detectors@LHC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76456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94854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8" name="Picture 2" descr="C:\WNT\Profiles\disserto\Desktop\teachers_01\atlas_detektor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4096" y="1340768"/>
            <a:ext cx="2522668" cy="163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WNT\Profiles\disserto\Desktop\teachers_01\cms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5593" y="1179460"/>
            <a:ext cx="2520280" cy="1799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9"/>
          <p:cNvSpPr/>
          <p:nvPr/>
        </p:nvSpPr>
        <p:spPr>
          <a:xfrm>
            <a:off x="648072" y="306896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smtClean="0"/>
              <a:t>ATLAS Gaseous Detectors:</a:t>
            </a:r>
          </a:p>
          <a:p>
            <a:pPr marL="285750" indent="-285750"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0033CC"/>
                </a:solidFill>
              </a:rPr>
              <a:t>MDT, RPC, CSC, TGC, MM</a:t>
            </a:r>
            <a:endParaRPr lang="is-IS" sz="2000" b="1" dirty="0" smtClean="0">
              <a:solidFill>
                <a:srgbClr val="0033CC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824536" y="306896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smtClean="0"/>
              <a:t>CMS Gaseous Detectors:</a:t>
            </a:r>
          </a:p>
          <a:p>
            <a:pPr marL="285750" indent="-285750"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0033CC"/>
                </a:solidFill>
              </a:rPr>
              <a:t>DT, RPC, </a:t>
            </a:r>
            <a:r>
              <a:rPr lang="is-IS" sz="2000" b="1" dirty="0" smtClean="0">
                <a:solidFill>
                  <a:srgbClr val="0033CC"/>
                </a:solidFill>
              </a:rPr>
              <a:t>CSC, GEM  </a:t>
            </a:r>
            <a:endParaRPr lang="en-US" sz="2000" b="1" dirty="0">
              <a:solidFill>
                <a:srgbClr val="0033CC"/>
              </a:solidFill>
            </a:endParaRPr>
          </a:p>
        </p:txBody>
      </p:sp>
      <p:pic>
        <p:nvPicPr>
          <p:cNvPr id="13" name="Picture 12" descr="Schermata 2018-02-04 alle 18.02.24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48064" y="3861048"/>
            <a:ext cx="2873234" cy="1728192"/>
          </a:xfrm>
          <a:prstGeom prst="rect">
            <a:avLst/>
          </a:prstGeom>
        </p:spPr>
      </p:pic>
      <p:pic>
        <p:nvPicPr>
          <p:cNvPr id="14" name="Picture 14" descr="Schermata 2019-08-11 alle 13.07.05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8312" y="3861048"/>
            <a:ext cx="2709592" cy="1728192"/>
          </a:xfrm>
          <a:prstGeom prst="rect">
            <a:avLst/>
          </a:prstGeom>
        </p:spPr>
      </p:pic>
      <p:sp>
        <p:nvSpPr>
          <p:cNvPr id="15" name="Rectangle 13"/>
          <p:cNvSpPr/>
          <p:nvPr/>
        </p:nvSpPr>
        <p:spPr>
          <a:xfrm>
            <a:off x="5004048" y="5589240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b="1" dirty="0" smtClean="0"/>
              <a:t>ALICE Gaseous Detectors:</a:t>
            </a:r>
          </a:p>
          <a:p>
            <a:pPr marL="285750" indent="-285750"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0033CC"/>
                </a:solidFill>
              </a:rPr>
              <a:t>RPC, MRPC, TPC </a:t>
            </a:r>
          </a:p>
        </p:txBody>
      </p:sp>
      <p:sp>
        <p:nvSpPr>
          <p:cNvPr id="16" name="Rectangle 10"/>
          <p:cNvSpPr/>
          <p:nvPr/>
        </p:nvSpPr>
        <p:spPr>
          <a:xfrm>
            <a:off x="648072" y="558924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 err="1" smtClean="0"/>
              <a:t>LHCb</a:t>
            </a:r>
            <a:r>
              <a:rPr lang="en-US" sz="2000" b="1" dirty="0" smtClean="0"/>
              <a:t> Gaseous Detectors:</a:t>
            </a:r>
          </a:p>
          <a:p>
            <a:pPr marL="285750" indent="-285750">
              <a:buFont typeface="Wingdings" charset="2"/>
              <a:buChar char="Ø"/>
              <a:defRPr/>
            </a:pPr>
            <a:r>
              <a:rPr lang="en-US" sz="2000" b="1" dirty="0" smtClean="0">
                <a:solidFill>
                  <a:srgbClr val="0033CC"/>
                </a:solidFill>
              </a:rPr>
              <a:t>MWPC, </a:t>
            </a:r>
            <a:r>
              <a:rPr lang="is-IS" sz="2000" b="1" dirty="0" smtClean="0">
                <a:solidFill>
                  <a:srgbClr val="0033CC"/>
                </a:solidFill>
              </a:rPr>
              <a:t>GEM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Avalanche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shape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Segnaposto contenuto 177">
            <a:extLst>
              <a:ext uri="{FF2B5EF4-FFF2-40B4-BE49-F238E27FC236}">
                <a16:creationId xmlns="" xmlns:a16="http://schemas.microsoft.com/office/drawing/2014/main" id="{0A934BE0-5A15-4840-9796-E66660053739}"/>
              </a:ext>
            </a:extLst>
          </p:cNvPr>
          <p:cNvSpPr txBox="1">
            <a:spLocks/>
          </p:cNvSpPr>
          <p:nvPr/>
        </p:nvSpPr>
        <p:spPr>
          <a:xfrm>
            <a:off x="293880" y="5019225"/>
            <a:ext cx="5790288" cy="153853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Since the electron drift velocity is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≈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1000 times larger than the ion drift velocity, at any given time electrons will be on the front of a drop-like distribution, while ions will be left on the tail 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Immagine 15">
            <a:extLst>
              <a:ext uri="{FF2B5EF4-FFF2-40B4-BE49-F238E27FC236}">
                <a16:creationId xmlns="" xmlns:a16="http://schemas.microsoft.com/office/drawing/2014/main" id="{E720D961-3C0E-417E-9290-40CF8C29D3A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1572" y="1552094"/>
            <a:ext cx="4080428" cy="3115641"/>
          </a:xfrm>
          <a:prstGeom prst="rect">
            <a:avLst/>
          </a:prstGeom>
          <a:noFill/>
        </p:spPr>
      </p:pic>
      <p:sp>
        <p:nvSpPr>
          <p:cNvPr id="17" name="CasellaDiTesto 16">
            <a:extLst>
              <a:ext uri="{FF2B5EF4-FFF2-40B4-BE49-F238E27FC236}">
                <a16:creationId xmlns="" xmlns:a16="http://schemas.microsoft.com/office/drawing/2014/main" id="{124852E5-2E62-4F56-B60C-938672F91DA5}"/>
              </a:ext>
            </a:extLst>
          </p:cNvPr>
          <p:cNvSpPr txBox="1"/>
          <p:nvPr/>
        </p:nvSpPr>
        <p:spPr>
          <a:xfrm>
            <a:off x="1012723" y="1159374"/>
            <a:ext cx="2456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Uniform electric field</a:t>
            </a:r>
          </a:p>
        </p:txBody>
      </p:sp>
      <p:grpSp>
        <p:nvGrpSpPr>
          <p:cNvPr id="3" name="Group 57">
            <a:extLst>
              <a:ext uri="{FF2B5EF4-FFF2-40B4-BE49-F238E27FC236}">
                <a16:creationId xmlns="" xmlns:a16="http://schemas.microsoft.com/office/drawing/2014/main" id="{B3FF27E1-B05F-4E52-9113-44DC89949984}"/>
              </a:ext>
            </a:extLst>
          </p:cNvPr>
          <p:cNvGrpSpPr>
            <a:grpSpLocks/>
          </p:cNvGrpSpPr>
          <p:nvPr/>
        </p:nvGrpSpPr>
        <p:grpSpPr bwMode="auto">
          <a:xfrm>
            <a:off x="4802932" y="1555845"/>
            <a:ext cx="1071563" cy="2298700"/>
            <a:chOff x="2352" y="912"/>
            <a:chExt cx="1177" cy="2323"/>
          </a:xfrm>
          <a:noFill/>
        </p:grpSpPr>
        <p:pic>
          <p:nvPicPr>
            <p:cNvPr id="19" name="Picture 58">
              <a:extLst>
                <a:ext uri="{FF2B5EF4-FFF2-40B4-BE49-F238E27FC236}">
                  <a16:creationId xmlns="" xmlns:a16="http://schemas.microsoft.com/office/drawing/2014/main" id="{77180370-29F3-4FDE-AC58-FF188C0AF0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96" y="912"/>
              <a:ext cx="480" cy="1968"/>
            </a:xfrm>
            <a:prstGeom prst="rect">
              <a:avLst/>
            </a:prstGeom>
            <a:grpFill/>
          </p:spPr>
        </p:pic>
        <p:sp>
          <p:nvSpPr>
            <p:cNvPr id="20" name="Text Box 59">
              <a:extLst>
                <a:ext uri="{FF2B5EF4-FFF2-40B4-BE49-F238E27FC236}">
                  <a16:creationId xmlns="" xmlns:a16="http://schemas.microsoft.com/office/drawing/2014/main" id="{8010039E-C304-4365-9AA3-4986AB342F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8" y="1679"/>
              <a:ext cx="601" cy="30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FF111D"/>
                  </a:solidFill>
                </a:rPr>
                <a:t>Ions</a:t>
              </a:r>
            </a:p>
          </p:txBody>
        </p:sp>
        <p:sp>
          <p:nvSpPr>
            <p:cNvPr id="21" name="Text Box 60">
              <a:extLst>
                <a:ext uri="{FF2B5EF4-FFF2-40B4-BE49-F238E27FC236}">
                  <a16:creationId xmlns="" xmlns:a16="http://schemas.microsoft.com/office/drawing/2014/main" id="{F7442F9F-AFAC-4775-940A-DDE0134AB6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52" y="2927"/>
              <a:ext cx="1090" cy="30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 b="1">
                  <a:solidFill>
                    <a:srgbClr val="2119FF"/>
                  </a:solidFill>
                </a:rPr>
                <a:t>Electrons</a:t>
              </a:r>
            </a:p>
          </p:txBody>
        </p:sp>
      </p:grpSp>
      <p:pic>
        <p:nvPicPr>
          <p:cNvPr id="22" name="Picture 65">
            <a:extLst>
              <a:ext uri="{FF2B5EF4-FFF2-40B4-BE49-F238E27FC236}">
                <a16:creationId xmlns="" xmlns:a16="http://schemas.microsoft.com/office/drawing/2014/main" id="{32B6B89A-1ADB-4CDB-BF0D-8D8C3ED163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58613" y="1196752"/>
            <a:ext cx="3043238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Electron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gain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23528" y="1268760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Indicating with </a:t>
            </a:r>
            <a:r>
              <a:rPr lang="en-US" sz="2400" i="1" dirty="0" smtClean="0"/>
              <a:t>n</a:t>
            </a:r>
            <a:r>
              <a:rPr lang="en-US" sz="2400" dirty="0" smtClean="0"/>
              <a:t> the electrons at the position </a:t>
            </a:r>
            <a:r>
              <a:rPr lang="en-US" sz="2400" i="1" dirty="0" smtClean="0"/>
              <a:t>x</a:t>
            </a:r>
            <a:r>
              <a:rPr lang="en-US" sz="2400" dirty="0" smtClean="0"/>
              <a:t>, the electrons produced between </a:t>
            </a:r>
            <a:r>
              <a:rPr lang="en-US" sz="2400" i="1" dirty="0" smtClean="0"/>
              <a:t>x</a:t>
            </a:r>
            <a:r>
              <a:rPr lang="en-US" sz="2400" dirty="0" smtClean="0"/>
              <a:t> and </a:t>
            </a:r>
            <a:r>
              <a:rPr lang="en-US" sz="2400" i="1" dirty="0" smtClean="0"/>
              <a:t>x</a:t>
            </a:r>
            <a:r>
              <a:rPr lang="en-US" sz="2400" dirty="0" smtClean="0"/>
              <a:t> </a:t>
            </a:r>
            <a:r>
              <a:rPr lang="en-US" sz="2400" i="1" dirty="0" smtClean="0"/>
              <a:t>+ </a:t>
            </a:r>
            <a:r>
              <a:rPr lang="en-US" sz="2400" i="1" dirty="0" err="1" smtClean="0"/>
              <a:t>dx</a:t>
            </a:r>
            <a:r>
              <a:rPr lang="en-US" sz="2400" i="1" dirty="0" smtClean="0"/>
              <a:t> </a:t>
            </a:r>
            <a:r>
              <a:rPr lang="en-US" sz="2400" dirty="0" smtClean="0"/>
              <a:t>are: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251520" y="2564904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α </a:t>
            </a:r>
            <a:r>
              <a:rPr lang="en-US" sz="2400" dirty="0" smtClean="0">
                <a:solidFill>
                  <a:srgbClr val="002060"/>
                </a:solidFill>
              </a:rPr>
              <a:t>is independent </a:t>
            </a:r>
            <a:r>
              <a:rPr lang="en-US" sz="2400" dirty="0" smtClean="0"/>
              <a:t>on </a:t>
            </a:r>
            <a:r>
              <a:rPr lang="en-US" sz="2400" i="1" dirty="0" smtClean="0"/>
              <a:t>x</a:t>
            </a:r>
            <a:r>
              <a:rPr lang="en-US" sz="2400" dirty="0" smtClean="0"/>
              <a:t> (uniform electric field), the previous differential equation can be easily integrated to get:</a:t>
            </a:r>
            <a:endParaRPr lang="en-US" sz="2400" dirty="0"/>
          </a:p>
        </p:txBody>
      </p:sp>
      <p:sp>
        <p:nvSpPr>
          <p:cNvPr id="15" name="CasellaDiTesto 14"/>
          <p:cNvSpPr txBox="1"/>
          <p:nvPr/>
        </p:nvSpPr>
        <p:spPr>
          <a:xfrm>
            <a:off x="323528" y="3861048"/>
            <a:ext cx="4100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i="1" dirty="0" smtClean="0"/>
              <a:t>n</a:t>
            </a:r>
            <a:r>
              <a:rPr lang="it-IT" sz="2400" i="1" baseline="-25000" dirty="0" smtClean="0"/>
              <a:t>0</a:t>
            </a:r>
            <a:r>
              <a:rPr lang="it-IT" sz="2400" dirty="0" smtClean="0"/>
              <a:t> = </a:t>
            </a:r>
            <a:r>
              <a:rPr lang="it-IT" sz="2400" dirty="0" err="1" smtClean="0"/>
              <a:t>initial</a:t>
            </a:r>
            <a:r>
              <a:rPr lang="it-IT" sz="2400" dirty="0" smtClean="0"/>
              <a:t> </a:t>
            </a:r>
            <a:r>
              <a:rPr lang="it-IT" sz="2400" dirty="0" err="1" smtClean="0"/>
              <a:t>number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</a:t>
            </a:r>
            <a:r>
              <a:rPr lang="it-IT" sz="2400" dirty="0" err="1" smtClean="0"/>
              <a:t>electrons</a:t>
            </a:r>
            <a:endParaRPr lang="it-IT" sz="24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23528" y="4509120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the general case of </a:t>
            </a:r>
            <a:r>
              <a:rPr lang="en-US" sz="2400" dirty="0" smtClean="0">
                <a:solidFill>
                  <a:srgbClr val="002060"/>
                </a:solidFill>
              </a:rPr>
              <a:t>non-uniform</a:t>
            </a:r>
            <a:r>
              <a:rPr lang="en-US" sz="2400" dirty="0" smtClean="0"/>
              <a:t> electric field, the result is:</a:t>
            </a:r>
            <a:endParaRPr lang="it-IT" sz="2400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60040" y="5445224"/>
            <a:ext cx="8532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multiplication factor (also simply called gain) is given by:</a:t>
            </a:r>
            <a:endParaRPr lang="it-IT" sz="2400" dirty="0"/>
          </a:p>
        </p:txBody>
      </p:sp>
      <p:sp>
        <p:nvSpPr>
          <p:cNvPr id="2385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3859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2132856"/>
            <a:ext cx="1657350" cy="409575"/>
          </a:xfrm>
          <a:prstGeom prst="rect">
            <a:avLst/>
          </a:prstGeom>
          <a:noFill/>
        </p:spPr>
      </p:pic>
      <p:sp>
        <p:nvSpPr>
          <p:cNvPr id="238595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38596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7660" y="3415848"/>
            <a:ext cx="1847850" cy="409575"/>
          </a:xfrm>
          <a:prstGeom prst="rect">
            <a:avLst/>
          </a:prstGeom>
          <a:noFill/>
        </p:spPr>
      </p:pic>
      <p:sp>
        <p:nvSpPr>
          <p:cNvPr id="238598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860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38599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941168"/>
            <a:ext cx="2600325" cy="523875"/>
          </a:xfrm>
          <a:prstGeom prst="rect">
            <a:avLst/>
          </a:prstGeom>
          <a:noFill/>
        </p:spPr>
      </p:pic>
      <p:sp>
        <p:nvSpPr>
          <p:cNvPr id="238601" name="Rectangle 9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860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pic>
        <p:nvPicPr>
          <p:cNvPr id="238602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4380" y="5862718"/>
            <a:ext cx="2857500" cy="866775"/>
          </a:xfrm>
          <a:prstGeom prst="rect">
            <a:avLst/>
          </a:prstGeom>
          <a:noFill/>
        </p:spPr>
      </p:pic>
      <p:sp>
        <p:nvSpPr>
          <p:cNvPr id="238604" name="Rectangle 12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Streamer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formation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Rectangle 28"/>
          <p:cNvSpPr/>
          <p:nvPr/>
        </p:nvSpPr>
        <p:spPr>
          <a:xfrm>
            <a:off x="179512" y="1268760"/>
            <a:ext cx="8820472" cy="194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cs typeface="Times New Roman"/>
              </a:rPr>
              <a:t>Between the front and the tail of an avalanche an internal </a:t>
            </a:r>
            <a:r>
              <a:rPr lang="en-US" sz="2000" dirty="0" err="1" smtClean="0">
                <a:cs typeface="Times New Roman"/>
              </a:rPr>
              <a:t>E</a:t>
            </a:r>
            <a:r>
              <a:rPr lang="en-US" sz="2000" baseline="-25000" dirty="0" err="1" smtClean="0">
                <a:cs typeface="Times New Roman"/>
              </a:rPr>
              <a:t>int</a:t>
            </a:r>
            <a:r>
              <a:rPr lang="en-US" sz="2000" dirty="0" smtClean="0">
                <a:cs typeface="Times New Roman"/>
              </a:rPr>
              <a:t> forms, directly in the opposite direction as the applied </a:t>
            </a:r>
            <a:r>
              <a:rPr lang="en-US" sz="2000" dirty="0" err="1" smtClean="0">
                <a:cs typeface="Times New Roman"/>
              </a:rPr>
              <a:t>E</a:t>
            </a:r>
            <a:r>
              <a:rPr lang="en-US" sz="2000" baseline="-25000" dirty="0" err="1" smtClean="0">
                <a:cs typeface="Times New Roman"/>
              </a:rPr>
              <a:t>appl</a:t>
            </a:r>
            <a:r>
              <a:rPr lang="en-US" sz="2000" dirty="0" smtClean="0">
                <a:cs typeface="Times New Roman"/>
              </a:rPr>
              <a:t>. When the </a:t>
            </a:r>
            <a:r>
              <a:rPr lang="en-US" sz="2000" dirty="0" err="1" smtClean="0">
                <a:cs typeface="Times New Roman"/>
              </a:rPr>
              <a:t>E</a:t>
            </a:r>
            <a:r>
              <a:rPr lang="en-US" sz="2000" baseline="-25000" dirty="0" err="1" smtClean="0">
                <a:cs typeface="Times New Roman"/>
              </a:rPr>
              <a:t>int</a:t>
            </a:r>
            <a:r>
              <a:rPr lang="en-US" sz="2000" baseline="30000" dirty="0" smtClean="0">
                <a:cs typeface="Times New Roman"/>
              </a:rPr>
              <a:t> </a:t>
            </a:r>
            <a:r>
              <a:rPr lang="en-US" sz="2000" dirty="0" smtClean="0">
                <a:cs typeface="Times New Roman"/>
              </a:rPr>
              <a:t>= </a:t>
            </a:r>
            <a:r>
              <a:rPr lang="en-US" sz="2000" dirty="0" err="1" smtClean="0">
                <a:cs typeface="Times New Roman"/>
              </a:rPr>
              <a:t>E</a:t>
            </a:r>
            <a:r>
              <a:rPr lang="en-US" sz="2000" baseline="-25000" dirty="0" err="1" smtClean="0">
                <a:cs typeface="Times New Roman"/>
              </a:rPr>
              <a:t>appl</a:t>
            </a:r>
            <a:r>
              <a:rPr lang="is-IS" sz="2000" baseline="-25000" dirty="0" smtClean="0">
                <a:cs typeface="Times New Roman"/>
              </a:rPr>
              <a:t>….</a:t>
            </a:r>
            <a:r>
              <a:rPr lang="en-US" sz="2000" baseline="-25000" dirty="0" smtClean="0">
                <a:cs typeface="Times New Roman"/>
              </a:rPr>
              <a:t> </a:t>
            </a:r>
            <a:r>
              <a:rPr lang="en-US" sz="2000" dirty="0" smtClean="0">
                <a:cs typeface="Times New Roman"/>
              </a:rPr>
              <a:t>the multiplication process stops. </a:t>
            </a:r>
          </a:p>
          <a:p>
            <a:pPr algn="just">
              <a:lnSpc>
                <a:spcPct val="9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cs typeface="Times New Roman"/>
              </a:rPr>
              <a:t>- Ion and electrons recombine with </a:t>
            </a:r>
            <a:r>
              <a:rPr lang="en-US" sz="2000" b="1" dirty="0" smtClean="0">
                <a:solidFill>
                  <a:srgbClr val="008000"/>
                </a:solidFill>
                <a:cs typeface="Times New Roman"/>
              </a:rPr>
              <a:t>photon emission. </a:t>
            </a:r>
          </a:p>
          <a:p>
            <a:pPr algn="just">
              <a:lnSpc>
                <a:spcPct val="90000"/>
              </a:lnSpc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sz="2000" dirty="0" smtClean="0">
                <a:cs typeface="Times New Roman"/>
              </a:rPr>
              <a:t>- New secondary avalanches can be produced, forming </a:t>
            </a:r>
            <a:r>
              <a:rPr lang="en-US" sz="2000" dirty="0">
                <a:cs typeface="Times New Roman"/>
              </a:rPr>
              <a:t>a streamline of continuous flow of  charges from one </a:t>
            </a:r>
            <a:r>
              <a:rPr lang="en-US" sz="2000" dirty="0" smtClean="0">
                <a:cs typeface="Times New Roman"/>
              </a:rPr>
              <a:t>electrode: the “</a:t>
            </a:r>
            <a:r>
              <a:rPr lang="en-US" sz="2000" b="1" dirty="0" smtClean="0">
                <a:solidFill>
                  <a:srgbClr val="FF0906"/>
                </a:solidFill>
                <a:cs typeface="Times New Roman"/>
              </a:rPr>
              <a:t>streamer”</a:t>
            </a:r>
            <a:r>
              <a:rPr lang="en-US" sz="2000" dirty="0" smtClean="0">
                <a:cs typeface="Times New Roman"/>
              </a:rPr>
              <a:t>  </a:t>
            </a:r>
            <a:endParaRPr lang="en-US" sz="2000" dirty="0">
              <a:cs typeface="Times New Roman"/>
            </a:endParaRPr>
          </a:p>
        </p:txBody>
      </p:sp>
      <p:sp>
        <p:nvSpPr>
          <p:cNvPr id="18" name="TextBox 16"/>
          <p:cNvSpPr txBox="1"/>
          <p:nvPr/>
        </p:nvSpPr>
        <p:spPr>
          <a:xfrm>
            <a:off x="3539885" y="3068960"/>
            <a:ext cx="1885924" cy="438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Cathode </a:t>
            </a:r>
            <a:endParaRPr lang="en-US" dirty="0"/>
          </a:p>
        </p:txBody>
      </p:sp>
      <p:sp>
        <p:nvSpPr>
          <p:cNvPr id="19" name="TextBox 17"/>
          <p:cNvSpPr txBox="1"/>
          <p:nvPr/>
        </p:nvSpPr>
        <p:spPr>
          <a:xfrm>
            <a:off x="3797057" y="6231026"/>
            <a:ext cx="1885924" cy="438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Anode </a:t>
            </a:r>
            <a:endParaRPr lang="en-US" dirty="0"/>
          </a:p>
        </p:txBody>
      </p:sp>
      <p:pic>
        <p:nvPicPr>
          <p:cNvPr id="20" name="Picture 23" descr="ava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1089" y="5205137"/>
            <a:ext cx="359077" cy="683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9" descr="ava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1402" y="4091639"/>
            <a:ext cx="396875" cy="75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 descr="ava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5791" y="3901345"/>
            <a:ext cx="738944" cy="1413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12" descr="ava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1402" y="3677139"/>
            <a:ext cx="396875" cy="757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3" descr="ava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0688" y="4264976"/>
            <a:ext cx="576413" cy="109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Line 15"/>
          <p:cNvSpPr>
            <a:spLocks noChangeShapeType="1"/>
          </p:cNvSpPr>
          <p:nvPr/>
        </p:nvSpPr>
        <p:spPr bwMode="auto">
          <a:xfrm>
            <a:off x="2767041" y="3496266"/>
            <a:ext cx="3014361" cy="0"/>
          </a:xfrm>
          <a:prstGeom prst="line">
            <a:avLst/>
          </a:prstGeom>
          <a:noFill/>
          <a:ln w="412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27" name="Line 16"/>
          <p:cNvSpPr>
            <a:spLocks noChangeShapeType="1"/>
          </p:cNvSpPr>
          <p:nvPr/>
        </p:nvSpPr>
        <p:spPr bwMode="auto">
          <a:xfrm>
            <a:off x="2925791" y="6071131"/>
            <a:ext cx="3014361" cy="0"/>
          </a:xfrm>
          <a:prstGeom prst="line">
            <a:avLst/>
          </a:prstGeom>
          <a:noFill/>
          <a:ln w="41275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28" name="Freeform 18"/>
          <p:cNvSpPr>
            <a:spLocks/>
          </p:cNvSpPr>
          <p:nvPr/>
        </p:nvSpPr>
        <p:spPr bwMode="auto">
          <a:xfrm rot="20033813" flipV="1">
            <a:off x="4857311" y="4940624"/>
            <a:ext cx="474360" cy="149466"/>
          </a:xfrm>
          <a:custGeom>
            <a:avLst/>
            <a:gdLst>
              <a:gd name="T0" fmla="*/ 0 w 885"/>
              <a:gd name="T1" fmla="*/ 2147483647 h 85"/>
              <a:gd name="T2" fmla="*/ 2147483647 w 885"/>
              <a:gd name="T3" fmla="*/ 2147483647 h 85"/>
              <a:gd name="T4" fmla="*/ 2147483647 w 885"/>
              <a:gd name="T5" fmla="*/ 2147483647 h 85"/>
              <a:gd name="T6" fmla="*/ 2147483647 w 885"/>
              <a:gd name="T7" fmla="*/ 2147483647 h 85"/>
              <a:gd name="T8" fmla="*/ 2147483647 w 885"/>
              <a:gd name="T9" fmla="*/ 2147483647 h 85"/>
              <a:gd name="T10" fmla="*/ 2147483647 w 885"/>
              <a:gd name="T11" fmla="*/ 2147483647 h 85"/>
              <a:gd name="T12" fmla="*/ 2147483647 w 885"/>
              <a:gd name="T13" fmla="*/ 2147483647 h 85"/>
              <a:gd name="T14" fmla="*/ 2147483647 w 885"/>
              <a:gd name="T15" fmla="*/ 2147483647 h 85"/>
              <a:gd name="T16" fmla="*/ 2147483647 w 885"/>
              <a:gd name="T17" fmla="*/ 2147483647 h 85"/>
              <a:gd name="T18" fmla="*/ 2147483647 w 885"/>
              <a:gd name="T19" fmla="*/ 2147483647 h 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85" h="85">
                <a:moveTo>
                  <a:pt x="0" y="55"/>
                </a:moveTo>
                <a:cubicBezTo>
                  <a:pt x="15" y="60"/>
                  <a:pt x="29" y="73"/>
                  <a:pt x="45" y="70"/>
                </a:cubicBezTo>
                <a:cubicBezTo>
                  <a:pt x="63" y="67"/>
                  <a:pt x="74" y="48"/>
                  <a:pt x="90" y="40"/>
                </a:cubicBezTo>
                <a:cubicBezTo>
                  <a:pt x="104" y="33"/>
                  <a:pt x="120" y="30"/>
                  <a:pt x="135" y="25"/>
                </a:cubicBezTo>
                <a:cubicBezTo>
                  <a:pt x="160" y="30"/>
                  <a:pt x="186" y="31"/>
                  <a:pt x="210" y="40"/>
                </a:cubicBezTo>
                <a:cubicBezTo>
                  <a:pt x="227" y="46"/>
                  <a:pt x="239" y="62"/>
                  <a:pt x="255" y="70"/>
                </a:cubicBezTo>
                <a:cubicBezTo>
                  <a:pt x="269" y="77"/>
                  <a:pt x="285" y="80"/>
                  <a:pt x="300" y="85"/>
                </a:cubicBezTo>
                <a:cubicBezTo>
                  <a:pt x="356" y="66"/>
                  <a:pt x="379" y="29"/>
                  <a:pt x="435" y="10"/>
                </a:cubicBezTo>
                <a:cubicBezTo>
                  <a:pt x="516" y="26"/>
                  <a:pt x="579" y="65"/>
                  <a:pt x="660" y="85"/>
                </a:cubicBezTo>
                <a:cubicBezTo>
                  <a:pt x="787" y="0"/>
                  <a:pt x="714" y="25"/>
                  <a:pt x="885" y="2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Freeform 20"/>
          <p:cNvSpPr>
            <a:spLocks/>
          </p:cNvSpPr>
          <p:nvPr/>
        </p:nvSpPr>
        <p:spPr bwMode="auto">
          <a:xfrm rot="13349089">
            <a:off x="4081970" y="4911073"/>
            <a:ext cx="437109" cy="113393"/>
          </a:xfrm>
          <a:custGeom>
            <a:avLst/>
            <a:gdLst>
              <a:gd name="T0" fmla="*/ 0 w 885"/>
              <a:gd name="T1" fmla="*/ 2147483647 h 85"/>
              <a:gd name="T2" fmla="*/ 2147483647 w 885"/>
              <a:gd name="T3" fmla="*/ 2147483647 h 85"/>
              <a:gd name="T4" fmla="*/ 2147483647 w 885"/>
              <a:gd name="T5" fmla="*/ 2147483647 h 85"/>
              <a:gd name="T6" fmla="*/ 2147483647 w 885"/>
              <a:gd name="T7" fmla="*/ 2147483647 h 85"/>
              <a:gd name="T8" fmla="*/ 2147483647 w 885"/>
              <a:gd name="T9" fmla="*/ 2147483647 h 85"/>
              <a:gd name="T10" fmla="*/ 2147483647 w 885"/>
              <a:gd name="T11" fmla="*/ 2147483647 h 85"/>
              <a:gd name="T12" fmla="*/ 2147483647 w 885"/>
              <a:gd name="T13" fmla="*/ 2147483647 h 85"/>
              <a:gd name="T14" fmla="*/ 2147483647 w 885"/>
              <a:gd name="T15" fmla="*/ 2147483647 h 85"/>
              <a:gd name="T16" fmla="*/ 2147483647 w 885"/>
              <a:gd name="T17" fmla="*/ 2147483647 h 85"/>
              <a:gd name="T18" fmla="*/ 2147483647 w 885"/>
              <a:gd name="T19" fmla="*/ 2147483647 h 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885" h="85">
                <a:moveTo>
                  <a:pt x="0" y="55"/>
                </a:moveTo>
                <a:cubicBezTo>
                  <a:pt x="15" y="60"/>
                  <a:pt x="29" y="73"/>
                  <a:pt x="45" y="70"/>
                </a:cubicBezTo>
                <a:cubicBezTo>
                  <a:pt x="63" y="67"/>
                  <a:pt x="74" y="48"/>
                  <a:pt x="90" y="40"/>
                </a:cubicBezTo>
                <a:cubicBezTo>
                  <a:pt x="104" y="33"/>
                  <a:pt x="120" y="30"/>
                  <a:pt x="135" y="25"/>
                </a:cubicBezTo>
                <a:cubicBezTo>
                  <a:pt x="160" y="30"/>
                  <a:pt x="186" y="31"/>
                  <a:pt x="210" y="40"/>
                </a:cubicBezTo>
                <a:cubicBezTo>
                  <a:pt x="227" y="46"/>
                  <a:pt x="239" y="62"/>
                  <a:pt x="255" y="70"/>
                </a:cubicBezTo>
                <a:cubicBezTo>
                  <a:pt x="269" y="77"/>
                  <a:pt x="285" y="80"/>
                  <a:pt x="300" y="85"/>
                </a:cubicBezTo>
                <a:cubicBezTo>
                  <a:pt x="356" y="66"/>
                  <a:pt x="379" y="29"/>
                  <a:pt x="435" y="10"/>
                </a:cubicBezTo>
                <a:cubicBezTo>
                  <a:pt x="516" y="26"/>
                  <a:pt x="579" y="65"/>
                  <a:pt x="660" y="85"/>
                </a:cubicBezTo>
                <a:cubicBezTo>
                  <a:pt x="787" y="0"/>
                  <a:pt x="714" y="25"/>
                  <a:pt x="885" y="25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TextBox 27"/>
          <p:cNvSpPr txBox="1"/>
          <p:nvPr/>
        </p:nvSpPr>
        <p:spPr>
          <a:xfrm>
            <a:off x="2768371" y="3079988"/>
            <a:ext cx="514343" cy="438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906"/>
                </a:solidFill>
              </a:rPr>
              <a:t>-</a:t>
            </a:r>
            <a:endParaRPr lang="en-US" b="1" dirty="0">
              <a:solidFill>
                <a:srgbClr val="FF0906"/>
              </a:solidFill>
            </a:endParaRPr>
          </a:p>
        </p:txBody>
      </p:sp>
      <p:sp>
        <p:nvSpPr>
          <p:cNvPr id="31" name="Rectangle 29"/>
          <p:cNvSpPr/>
          <p:nvPr/>
        </p:nvSpPr>
        <p:spPr>
          <a:xfrm>
            <a:off x="2339752" y="4521801"/>
            <a:ext cx="586242" cy="4383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latin typeface="Times New Roman"/>
                <a:cs typeface="Times New Roman"/>
              </a:rPr>
              <a:t>E</a:t>
            </a:r>
            <a:r>
              <a:rPr lang="en-US" baseline="-25000" dirty="0" err="1">
                <a:latin typeface="Times New Roman"/>
                <a:cs typeface="Times New Roman"/>
              </a:rPr>
              <a:t>int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854095" y="4179956"/>
            <a:ext cx="25838" cy="9997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3"/>
          <p:cNvSpPr/>
          <p:nvPr/>
        </p:nvSpPr>
        <p:spPr>
          <a:xfrm>
            <a:off x="6084168" y="5157192"/>
            <a:ext cx="13580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streamer</a:t>
            </a:r>
            <a:endParaRPr lang="en-US" sz="2400" dirty="0"/>
          </a:p>
        </p:txBody>
      </p:sp>
      <p:cxnSp>
        <p:nvCxnSpPr>
          <p:cNvPr id="34" name="Straight Arrow Connector 5"/>
          <p:cNvCxnSpPr/>
          <p:nvPr/>
        </p:nvCxnSpPr>
        <p:spPr>
          <a:xfrm flipH="1" flipV="1">
            <a:off x="5292080" y="5013176"/>
            <a:ext cx="432048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0"/>
          <p:cNvSpPr/>
          <p:nvPr/>
        </p:nvSpPr>
        <p:spPr>
          <a:xfrm>
            <a:off x="2555776" y="5373216"/>
            <a:ext cx="15468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906"/>
                </a:solidFill>
                <a:latin typeface="Times New Roman"/>
                <a:cs typeface="Times New Roman"/>
              </a:rPr>
              <a:t>Avalanche</a:t>
            </a:r>
            <a:endParaRPr lang="en-US" sz="2400" dirty="0"/>
          </a:p>
        </p:txBody>
      </p:sp>
      <p:sp>
        <p:nvSpPr>
          <p:cNvPr id="36" name="Right Arrow 32"/>
          <p:cNvSpPr/>
          <p:nvPr/>
        </p:nvSpPr>
        <p:spPr>
          <a:xfrm>
            <a:off x="755576" y="4221088"/>
            <a:ext cx="720080" cy="720080"/>
          </a:xfrm>
          <a:prstGeom prst="rightArrow">
            <a:avLst/>
          </a:prstGeom>
          <a:solidFill>
            <a:schemeClr val="accent1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Arrow Connector 6"/>
          <p:cNvCxnSpPr/>
          <p:nvPr/>
        </p:nvCxnSpPr>
        <p:spPr>
          <a:xfrm flipV="1">
            <a:off x="2051720" y="3717032"/>
            <a:ext cx="0" cy="2376264"/>
          </a:xfrm>
          <a:prstGeom prst="straightConnector1">
            <a:avLst/>
          </a:prstGeom>
          <a:ln>
            <a:solidFill>
              <a:srgbClr val="FF090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Breakdown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323528" y="1340768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The net </a:t>
            </a:r>
            <a:r>
              <a:rPr lang="it-IT" sz="2400" dirty="0" err="1" smtClean="0"/>
              <a:t>effect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that</a:t>
            </a:r>
            <a:r>
              <a:rPr lang="it-IT" sz="2400" dirty="0" smtClean="0"/>
              <a:t> the </a:t>
            </a:r>
            <a:r>
              <a:rPr lang="it-IT" sz="2400" dirty="0" err="1" smtClean="0"/>
              <a:t>gain</a:t>
            </a:r>
            <a:r>
              <a:rPr lang="it-IT" sz="2400" dirty="0" smtClean="0"/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cannot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be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increased</a:t>
            </a:r>
            <a:r>
              <a:rPr lang="it-IT" sz="2400" dirty="0" smtClean="0">
                <a:solidFill>
                  <a:srgbClr val="002060"/>
                </a:solidFill>
              </a:rPr>
              <a:t> at </a:t>
            </a:r>
            <a:r>
              <a:rPr lang="it-IT" sz="2400" dirty="0" err="1" smtClean="0">
                <a:solidFill>
                  <a:srgbClr val="002060"/>
                </a:solidFill>
              </a:rPr>
              <a:t>will</a:t>
            </a:r>
            <a:endParaRPr lang="it-IT" sz="2400" dirty="0" smtClean="0">
              <a:solidFill>
                <a:srgbClr val="002060"/>
              </a:solidFill>
            </a:endParaRPr>
          </a:p>
          <a:p>
            <a:r>
              <a:rPr lang="it-IT" sz="2400" dirty="0" smtClean="0">
                <a:sym typeface="Wingdings" pitchFamily="2" charset="2"/>
              </a:rPr>
              <a:t> </a:t>
            </a:r>
            <a:r>
              <a:rPr lang="it-IT" sz="2400" dirty="0" err="1" smtClean="0">
                <a:sym typeface="Wingdings" pitchFamily="2" charset="2"/>
              </a:rPr>
              <a:t>Beyond</a:t>
            </a:r>
            <a:r>
              <a:rPr lang="it-IT" sz="2400" dirty="0" smtClean="0">
                <a:sym typeface="Wingdings" pitchFamily="2" charset="2"/>
              </a:rPr>
              <a:t> a </a:t>
            </a:r>
            <a:r>
              <a:rPr lang="it-IT" sz="2400" dirty="0" err="1" smtClean="0">
                <a:sym typeface="Wingdings" pitchFamily="2" charset="2"/>
              </a:rPr>
              <a:t>certain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limit</a:t>
            </a:r>
            <a:r>
              <a:rPr lang="it-IT" sz="2400" dirty="0" smtClean="0">
                <a:sym typeface="Wingdings" pitchFamily="2" charset="2"/>
              </a:rPr>
              <a:t> a </a:t>
            </a:r>
            <a:r>
              <a:rPr lang="it-IT" sz="2400" dirty="0" err="1" smtClean="0">
                <a:sym typeface="Wingdings" pitchFamily="2" charset="2"/>
              </a:rPr>
              <a:t>continuos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discharge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sets</a:t>
            </a:r>
            <a:r>
              <a:rPr lang="it-IT" sz="2400" dirty="0" smtClean="0">
                <a:sym typeface="Wingdings" pitchFamily="2" charset="2"/>
              </a:rPr>
              <a:t> in</a:t>
            </a:r>
            <a:endParaRPr lang="it-IT" sz="2400" dirty="0" smtClean="0"/>
          </a:p>
        </p:txBody>
      </p:sp>
      <p:sp>
        <p:nvSpPr>
          <p:cNvPr id="14" name="CasellaDiTesto 13"/>
          <p:cNvSpPr txBox="1"/>
          <p:nvPr/>
        </p:nvSpPr>
        <p:spPr>
          <a:xfrm>
            <a:off x="323528" y="2291388"/>
            <a:ext cx="82809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/>
              <a:t>Raether</a:t>
            </a:r>
            <a:r>
              <a:rPr lang="it-IT" sz="2400" dirty="0" smtClean="0"/>
              <a:t> </a:t>
            </a:r>
            <a:r>
              <a:rPr lang="it-IT" sz="2400" dirty="0" err="1" smtClean="0"/>
              <a:t>empirically</a:t>
            </a:r>
            <a:r>
              <a:rPr lang="it-IT" sz="2400" dirty="0" smtClean="0"/>
              <a:t> </a:t>
            </a:r>
            <a:r>
              <a:rPr lang="it-IT" sz="2400" dirty="0" err="1" smtClean="0"/>
              <a:t>proposed</a:t>
            </a:r>
            <a:r>
              <a:rPr lang="it-IT" sz="2400" dirty="0" smtClean="0"/>
              <a:t> the “</a:t>
            </a:r>
            <a:r>
              <a:rPr lang="it-IT" sz="2400" dirty="0" err="1" smtClean="0"/>
              <a:t>Reather</a:t>
            </a:r>
            <a:r>
              <a:rPr lang="it-IT" sz="2400" dirty="0" smtClean="0"/>
              <a:t> </a:t>
            </a:r>
            <a:r>
              <a:rPr lang="it-IT" sz="2400" dirty="0" err="1" smtClean="0"/>
              <a:t>limit</a:t>
            </a:r>
            <a:r>
              <a:rPr lang="it-IT" sz="2400" dirty="0" smtClean="0"/>
              <a:t>” </a:t>
            </a:r>
            <a:r>
              <a:rPr lang="it-IT" sz="2400" dirty="0" err="1" smtClean="0"/>
              <a:t>for</a:t>
            </a:r>
            <a:r>
              <a:rPr lang="it-IT" sz="2400" dirty="0" smtClean="0"/>
              <a:t> the </a:t>
            </a:r>
            <a:r>
              <a:rPr lang="it-IT" sz="2400" dirty="0" err="1" smtClean="0"/>
              <a:t>transition</a:t>
            </a:r>
            <a:r>
              <a:rPr lang="it-IT" sz="2400" dirty="0" smtClean="0"/>
              <a:t> </a:t>
            </a:r>
            <a:r>
              <a:rPr lang="it-IT" sz="2400" dirty="0" err="1" smtClean="0"/>
              <a:t>between</a:t>
            </a:r>
            <a:r>
              <a:rPr lang="it-IT" sz="2400" dirty="0" smtClean="0"/>
              <a:t> “</a:t>
            </a:r>
            <a:r>
              <a:rPr lang="it-IT" sz="2400" dirty="0" err="1" smtClean="0"/>
              <a:t>avalanche</a:t>
            </a:r>
            <a:r>
              <a:rPr lang="it-IT" sz="2400" dirty="0" smtClean="0"/>
              <a:t>” </a:t>
            </a:r>
            <a:r>
              <a:rPr lang="it-IT" sz="2400" dirty="0" err="1" smtClean="0"/>
              <a:t>operating</a:t>
            </a:r>
            <a:r>
              <a:rPr lang="it-IT" sz="2400" dirty="0" smtClean="0"/>
              <a:t> mode, </a:t>
            </a:r>
            <a:r>
              <a:rPr lang="it-IT" sz="2400" dirty="0" err="1" smtClean="0"/>
              <a:t>to</a:t>
            </a:r>
            <a:r>
              <a:rPr lang="it-IT" sz="2400" dirty="0" smtClean="0"/>
              <a:t> “</a:t>
            </a:r>
            <a:r>
              <a:rPr lang="it-IT" sz="2400" dirty="0" err="1" smtClean="0"/>
              <a:t>streamer</a:t>
            </a:r>
            <a:r>
              <a:rPr lang="it-IT" sz="2400" dirty="0" smtClean="0"/>
              <a:t> mode”. </a:t>
            </a:r>
          </a:p>
          <a:p>
            <a:r>
              <a:rPr lang="it-IT" sz="2400" dirty="0" smtClean="0">
                <a:sym typeface="Wingdings" pitchFamily="2" charset="2"/>
              </a:rPr>
              <a:t> In </a:t>
            </a:r>
            <a:r>
              <a:rPr lang="it-IT" sz="2400" dirty="0" err="1" smtClean="0">
                <a:sym typeface="Wingdings" pitchFamily="2" charset="2"/>
              </a:rPr>
              <a:t>practice</a:t>
            </a:r>
            <a:r>
              <a:rPr lang="it-IT" sz="2400" dirty="0" smtClean="0">
                <a:sym typeface="Wingdings" pitchFamily="2" charset="2"/>
              </a:rPr>
              <a:t>, </a:t>
            </a:r>
            <a:r>
              <a:rPr lang="it-IT" sz="2400" dirty="0" err="1" smtClean="0">
                <a:sym typeface="Wingdings" pitchFamily="2" charset="2"/>
              </a:rPr>
              <a:t>sometimes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smtClean="0">
                <a:solidFill>
                  <a:srgbClr val="002060"/>
                </a:solidFill>
                <a:sym typeface="Wingdings" pitchFamily="2" charset="2"/>
              </a:rPr>
              <a:t>a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small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percentage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of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streamer</a:t>
            </a:r>
            <a:r>
              <a:rPr lang="it-IT" sz="2400" dirty="0" smtClean="0"/>
              <a:t> can </a:t>
            </a:r>
            <a:r>
              <a:rPr lang="it-IT" sz="2400" dirty="0" err="1" smtClean="0"/>
              <a:t>be</a:t>
            </a:r>
            <a:r>
              <a:rPr lang="it-IT" sz="2400" dirty="0" smtClean="0"/>
              <a:t> </a:t>
            </a:r>
            <a:r>
              <a:rPr lang="it-IT" sz="2400" dirty="0" err="1" smtClean="0"/>
              <a:t>acceptable</a:t>
            </a:r>
            <a:r>
              <a:rPr lang="it-IT" sz="2400" dirty="0" smtClean="0"/>
              <a:t> </a:t>
            </a:r>
            <a:r>
              <a:rPr lang="it-IT" sz="2400" dirty="0" err="1" smtClean="0"/>
              <a:t>during</a:t>
            </a:r>
            <a:r>
              <a:rPr lang="it-IT" sz="2400" dirty="0" smtClean="0"/>
              <a:t> </a:t>
            </a:r>
            <a:r>
              <a:rPr lang="it-IT" sz="2400" dirty="0" err="1" smtClean="0"/>
              <a:t>operation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</a:t>
            </a:r>
            <a:r>
              <a:rPr lang="it-IT" sz="2400" dirty="0" err="1" smtClean="0"/>
              <a:t>gaseous</a:t>
            </a:r>
            <a:r>
              <a:rPr lang="it-IT" sz="2400" dirty="0" smtClean="0"/>
              <a:t> </a:t>
            </a:r>
            <a:r>
              <a:rPr lang="it-IT" sz="2400" dirty="0" err="1" smtClean="0"/>
              <a:t>detectors</a:t>
            </a:r>
            <a:r>
              <a:rPr lang="it-IT" sz="2400" dirty="0" smtClean="0"/>
              <a:t>, </a:t>
            </a:r>
            <a:r>
              <a:rPr lang="it-IT" sz="2400" dirty="0" err="1" smtClean="0"/>
              <a:t>but</a:t>
            </a:r>
            <a:r>
              <a:rPr lang="it-IT" sz="2400" dirty="0" smtClean="0"/>
              <a:t> </a:t>
            </a:r>
            <a:r>
              <a:rPr lang="it-IT" sz="2400" dirty="0" err="1" smtClean="0"/>
              <a:t>beyond</a:t>
            </a:r>
            <a:r>
              <a:rPr lang="it-IT" sz="2400" dirty="0" smtClean="0"/>
              <a:t> a </a:t>
            </a:r>
            <a:r>
              <a:rPr lang="it-IT" sz="2400" dirty="0" err="1" smtClean="0"/>
              <a:t>certain</a:t>
            </a:r>
            <a:r>
              <a:rPr lang="it-IT" sz="2400" dirty="0" smtClean="0"/>
              <a:t> </a:t>
            </a:r>
            <a:r>
              <a:rPr lang="it-IT" sz="2400" dirty="0" err="1" smtClean="0"/>
              <a:t>limit</a:t>
            </a:r>
            <a:r>
              <a:rPr lang="it-IT" sz="2400" dirty="0" smtClean="0"/>
              <a:t>, </a:t>
            </a:r>
            <a:r>
              <a:rPr lang="it-IT" sz="2400" dirty="0" err="1" smtClean="0"/>
              <a:t>depending</a:t>
            </a:r>
            <a:r>
              <a:rPr lang="it-IT" sz="2400" dirty="0" smtClean="0"/>
              <a:t> on the precise </a:t>
            </a:r>
            <a:r>
              <a:rPr lang="it-IT" sz="2400" dirty="0" err="1" smtClean="0"/>
              <a:t>configuration</a:t>
            </a:r>
            <a:r>
              <a:rPr lang="it-IT" sz="2400" dirty="0" smtClean="0"/>
              <a:t> and gas, </a:t>
            </a:r>
            <a:r>
              <a:rPr lang="it-IT" sz="2400" dirty="0" err="1" smtClean="0"/>
              <a:t>breakdown</a:t>
            </a:r>
            <a:r>
              <a:rPr lang="it-IT" sz="2400" dirty="0" smtClean="0"/>
              <a:t> </a:t>
            </a:r>
            <a:r>
              <a:rPr lang="it-IT" sz="2400" dirty="0" err="1" smtClean="0"/>
              <a:t>occurs</a:t>
            </a:r>
            <a:r>
              <a:rPr lang="it-IT" sz="2400" dirty="0" smtClean="0"/>
              <a:t>.</a:t>
            </a:r>
            <a:endParaRPr lang="it-IT" sz="24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288032" y="5085184"/>
            <a:ext cx="8676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err="1" smtClean="0">
                <a:solidFill>
                  <a:srgbClr val="FF0000"/>
                </a:solidFill>
              </a:rPr>
              <a:t>Raether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limit</a:t>
            </a:r>
            <a:r>
              <a:rPr lang="it-IT" sz="2400" dirty="0" smtClean="0">
                <a:solidFill>
                  <a:srgbClr val="FF0000"/>
                </a:solidFill>
              </a:rPr>
              <a:t>: </a:t>
            </a:r>
            <a:r>
              <a:rPr lang="el-GR" sz="2400" dirty="0" smtClean="0"/>
              <a:t>α</a:t>
            </a:r>
            <a:r>
              <a:rPr lang="it-IT" sz="2400" dirty="0" smtClean="0"/>
              <a:t> x ≈ 20 (M ≈ 10</a:t>
            </a:r>
            <a:r>
              <a:rPr lang="it-IT" sz="2400" baseline="30000" dirty="0" smtClean="0"/>
              <a:t>8</a:t>
            </a:r>
            <a:r>
              <a:rPr lang="it-IT" sz="2400" dirty="0" smtClean="0"/>
              <a:t>)</a:t>
            </a:r>
          </a:p>
          <a:p>
            <a:r>
              <a:rPr lang="it-IT" sz="2400" dirty="0" smtClean="0">
                <a:sym typeface="Wingdings" pitchFamily="2" charset="2"/>
              </a:rPr>
              <a:t> In </a:t>
            </a:r>
            <a:r>
              <a:rPr lang="it-IT" sz="2400" dirty="0" err="1" smtClean="0">
                <a:sym typeface="Wingdings" pitchFamily="2" charset="2"/>
              </a:rPr>
              <a:t>practise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sometimes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breakdown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sets</a:t>
            </a:r>
            <a:r>
              <a:rPr lang="it-IT" sz="2400" dirty="0" smtClean="0">
                <a:sym typeface="Wingdings" pitchFamily="2" charset="2"/>
              </a:rPr>
              <a:t> in </a:t>
            </a:r>
            <a:r>
              <a:rPr lang="it-IT" sz="2400" dirty="0" err="1" smtClean="0">
                <a:sym typeface="Wingdings" pitchFamily="2" charset="2"/>
              </a:rPr>
              <a:t>even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for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gains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much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lower</a:t>
            </a:r>
            <a:r>
              <a:rPr lang="it-IT" sz="2400" dirty="0" smtClean="0">
                <a:sym typeface="Wingdings" pitchFamily="2" charset="2"/>
              </a:rPr>
              <a:t> </a:t>
            </a:r>
            <a:r>
              <a:rPr lang="it-IT" sz="2400" dirty="0" err="1" smtClean="0">
                <a:sym typeface="Wingdings" pitchFamily="2" charset="2"/>
              </a:rPr>
              <a:t>than</a:t>
            </a:r>
            <a:r>
              <a:rPr lang="it-IT" sz="2400" dirty="0" smtClean="0">
                <a:sym typeface="Wingdings" pitchFamily="2" charset="2"/>
              </a:rPr>
              <a:t> 10</a:t>
            </a:r>
            <a:r>
              <a:rPr lang="it-IT" sz="2400" baseline="30000" dirty="0" smtClean="0">
                <a:sym typeface="Wingdings" pitchFamily="2" charset="2"/>
              </a:rPr>
              <a:t>8</a:t>
            </a:r>
            <a:r>
              <a:rPr lang="it-IT" sz="2400" dirty="0" smtClean="0">
                <a:sym typeface="Wingdings" pitchFamily="2" charset="2"/>
              </a:rPr>
              <a:t> (down </a:t>
            </a:r>
            <a:r>
              <a:rPr lang="it-IT" sz="2400" dirty="0" err="1" smtClean="0">
                <a:sym typeface="Wingdings" pitchFamily="2" charset="2"/>
              </a:rPr>
              <a:t>to</a:t>
            </a:r>
            <a:r>
              <a:rPr lang="it-IT" sz="2400" dirty="0" smtClean="0">
                <a:sym typeface="Wingdings" pitchFamily="2" charset="2"/>
              </a:rPr>
              <a:t> 10</a:t>
            </a:r>
            <a:r>
              <a:rPr lang="it-IT" sz="2400" baseline="30000" dirty="0" smtClean="0">
                <a:sym typeface="Wingdings" pitchFamily="2" charset="2"/>
              </a:rPr>
              <a:t>6</a:t>
            </a:r>
            <a:r>
              <a:rPr lang="it-IT" sz="2400" dirty="0" smtClean="0">
                <a:sym typeface="Wingdings" pitchFamily="2" charset="2"/>
              </a:rPr>
              <a:t>).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4624"/>
            <a:ext cx="8042276" cy="864096"/>
          </a:xfrm>
        </p:spPr>
        <p:txBody>
          <a:bodyPr/>
          <a:lstStyle/>
          <a:p>
            <a:r>
              <a:rPr lang="en-US" dirty="0" smtClean="0"/>
              <a:t>Operation modes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814" y="1340768"/>
            <a:ext cx="42671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Gas counters may be operated in different operation modes depending on the applied high </a:t>
            </a:r>
            <a:r>
              <a:rPr lang="en-US" dirty="0" smtClean="0"/>
              <a:t>voltage: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1560" y="6300608"/>
            <a:ext cx="813690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E.g. operation range of a cylindrical gas counter with central anode wire as function of the high voltage; </a:t>
            </a:r>
          </a:p>
        </p:txBody>
      </p:sp>
      <p:pic>
        <p:nvPicPr>
          <p:cNvPr id="19" name="Picture 18" descr="Schermata 2019-08-15 alle 11.25.3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124744"/>
            <a:ext cx="4644008" cy="4771241"/>
          </a:xfrm>
          <a:prstGeom prst="rect">
            <a:avLst/>
          </a:prstGeom>
        </p:spPr>
      </p:pic>
      <p:pic>
        <p:nvPicPr>
          <p:cNvPr id="20" name="Picture 19" descr="Schermata 2019-08-15 alle 11.25.4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5362"/>
          <a:stretch/>
        </p:blipFill>
        <p:spPr>
          <a:xfrm>
            <a:off x="6081676" y="5877272"/>
            <a:ext cx="3062324" cy="47014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07504" y="2420888"/>
            <a:ext cx="43204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Recombination: </a:t>
            </a:r>
            <a:r>
              <a:rPr lang="en-US" dirty="0" smtClean="0"/>
              <a:t>electric field is not enough to collect all the charge, electrons and ions will recombine. </a:t>
            </a:r>
          </a:p>
          <a:p>
            <a:pPr marL="285750" indent="-285750" algn="just">
              <a:buFont typeface="Wingdings" charset="2"/>
              <a:buChar char="Ø"/>
            </a:pPr>
            <a:endParaRPr lang="en-US" dirty="0" smtClean="0"/>
          </a:p>
          <a:p>
            <a:pPr marL="285750" indent="-285750" algn="just">
              <a:buFont typeface="Wingdings" charset="2"/>
              <a:buChar char="Ø"/>
            </a:pPr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onization chambers </a:t>
            </a:r>
            <a:r>
              <a:rPr lang="en-US" dirty="0" smtClean="0"/>
              <a:t>are </a:t>
            </a:r>
            <a:r>
              <a:rPr lang="en-US" dirty="0"/>
              <a:t>operated at a voltage which allows full collection of charges, </a:t>
            </a:r>
            <a:r>
              <a:rPr lang="en-US" dirty="0" smtClean="0"/>
              <a:t>but </a:t>
            </a:r>
            <a:r>
              <a:rPr lang="en-US" dirty="0"/>
              <a:t>below the threshold of secondary ionization </a:t>
            </a:r>
            <a:r>
              <a:rPr lang="en-US" dirty="0">
                <a:solidFill>
                  <a:srgbClr val="FF0000"/>
                </a:solidFill>
              </a:rPr>
              <a:t>(no amplification)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pPr marL="285750" indent="-285750" algn="just">
              <a:buFont typeface="Wingdings" charset="2"/>
              <a:buChar char="Ø"/>
            </a:pPr>
            <a:endParaRPr lang="en-US" dirty="0" smtClean="0">
              <a:solidFill>
                <a:srgbClr val="FF0000"/>
              </a:solidFill>
            </a:endParaRPr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charset="2"/>
              <a:buChar char="Ø"/>
            </a:pPr>
            <a:endParaRPr lang="en-US" dirty="0"/>
          </a:p>
          <a:p>
            <a:pPr marL="285750" indent="-285750" algn="just">
              <a:buFont typeface="Wingdings" charset="2"/>
              <a:buChar char="Ø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0520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4624"/>
            <a:ext cx="8042276" cy="864096"/>
          </a:xfrm>
        </p:spPr>
        <p:txBody>
          <a:bodyPr/>
          <a:lstStyle/>
          <a:p>
            <a:r>
              <a:rPr lang="en-US" dirty="0" smtClean="0"/>
              <a:t>Operation modes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814" y="1340768"/>
            <a:ext cx="42671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Gas counters may be operated in different operation modes depending on the applied high </a:t>
            </a:r>
            <a:r>
              <a:rPr lang="en-US" dirty="0" smtClean="0"/>
              <a:t>voltage: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1560" y="6300608"/>
            <a:ext cx="813690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E.g. operation range of a cylindrical gas counter with central anode wire as function of the high voltage; </a:t>
            </a:r>
          </a:p>
        </p:txBody>
      </p:sp>
      <p:pic>
        <p:nvPicPr>
          <p:cNvPr id="19" name="Picture 18" descr="Schermata 2019-08-15 alle 11.25.3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124744"/>
            <a:ext cx="4644008" cy="4771241"/>
          </a:xfrm>
          <a:prstGeom prst="rect">
            <a:avLst/>
          </a:prstGeom>
        </p:spPr>
      </p:pic>
      <p:pic>
        <p:nvPicPr>
          <p:cNvPr id="20" name="Picture 19" descr="Schermata 2019-08-15 alle 11.25.4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5362"/>
          <a:stretch/>
        </p:blipFill>
        <p:spPr>
          <a:xfrm>
            <a:off x="6081676" y="5877272"/>
            <a:ext cx="3062324" cy="47014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07504" y="2313350"/>
            <a:ext cx="439248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Proportional chambers: </a:t>
            </a:r>
          </a:p>
          <a:p>
            <a:pPr marL="285750" indent="-285750" algn="just">
              <a:buFont typeface="Wingdings" charset="2"/>
              <a:buChar char="v"/>
            </a:pPr>
            <a:r>
              <a:rPr lang="en-US" dirty="0" smtClean="0"/>
              <a:t>signal </a:t>
            </a:r>
            <a:r>
              <a:rPr lang="en-US" dirty="0"/>
              <a:t>amplification through secondary </a:t>
            </a:r>
            <a:r>
              <a:rPr lang="en-US" dirty="0" smtClean="0"/>
              <a:t>ionization, proportional </a:t>
            </a:r>
            <a:r>
              <a:rPr lang="en-US" dirty="0"/>
              <a:t>to the primary </a:t>
            </a:r>
            <a:r>
              <a:rPr lang="en-US" dirty="0" smtClean="0"/>
              <a:t>ionization.</a:t>
            </a:r>
          </a:p>
          <a:p>
            <a:pPr marL="285750" indent="-285750" algn="just">
              <a:buFont typeface="Wingdings" charset="2"/>
              <a:buChar char="v"/>
            </a:pPr>
            <a:r>
              <a:rPr lang="en-US" b="1" dirty="0" smtClean="0">
                <a:solidFill>
                  <a:srgbClr val="FF0000"/>
                </a:solidFill>
              </a:rPr>
              <a:t>Amplification factors </a:t>
            </a:r>
            <a:r>
              <a:rPr lang="en-US" dirty="0" smtClean="0">
                <a:solidFill>
                  <a:srgbClr val="FF0000"/>
                </a:solidFill>
              </a:rPr>
              <a:t>10</a:t>
            </a:r>
            <a:r>
              <a:rPr lang="en-US" baseline="30000" dirty="0" smtClean="0">
                <a:solidFill>
                  <a:srgbClr val="FF0000"/>
                </a:solidFill>
              </a:rPr>
              <a:t>4</a:t>
            </a:r>
            <a:r>
              <a:rPr lang="en-US" dirty="0">
                <a:solidFill>
                  <a:srgbClr val="FF0000"/>
                </a:solidFill>
              </a:rPr>
              <a:t>–10</a:t>
            </a:r>
            <a:r>
              <a:rPr lang="en-US" baseline="30000" dirty="0">
                <a:solidFill>
                  <a:srgbClr val="FF0000"/>
                </a:solidFill>
              </a:rPr>
              <a:t>6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Wingdings" charset="2"/>
              <a:buChar char="v"/>
            </a:pPr>
            <a:r>
              <a:rPr lang="en-US" dirty="0" smtClean="0"/>
              <a:t>Limit is </a:t>
            </a:r>
            <a:r>
              <a:rPr lang="en-US" dirty="0"/>
              <a:t>reached when electrons produced by the </a:t>
            </a:r>
            <a:r>
              <a:rPr lang="en-US" dirty="0" smtClean="0"/>
              <a:t>photo-effect </a:t>
            </a:r>
            <a:r>
              <a:rPr lang="en-US" dirty="0"/>
              <a:t>are no longer negligible </a:t>
            </a:r>
            <a:endParaRPr lang="en-US" dirty="0" smtClean="0"/>
          </a:p>
          <a:p>
            <a:pPr marL="285750" indent="-285750" algn="just">
              <a:buFont typeface="Wingdings" charset="2"/>
              <a:buChar char="v"/>
            </a:pPr>
            <a:r>
              <a:rPr lang="en-US" dirty="0" smtClean="0"/>
              <a:t>The </a:t>
            </a:r>
            <a:r>
              <a:rPr lang="en-US" dirty="0"/>
              <a:t>effect of photons is reduced with admixtures of a </a:t>
            </a:r>
            <a:r>
              <a:rPr lang="en-US" b="1" dirty="0"/>
              <a:t>“quenching” gas (e.g. CH4, CO2</a:t>
            </a:r>
            <a:r>
              <a:rPr lang="en-US" b="1" dirty="0" smtClean="0"/>
              <a:t>)</a:t>
            </a:r>
            <a:r>
              <a:rPr lang="en-US" b="1" dirty="0"/>
              <a:t> </a:t>
            </a:r>
            <a:r>
              <a:rPr lang="en-US" b="1" dirty="0" smtClean="0"/>
              <a:t>which </a:t>
            </a:r>
            <a:r>
              <a:rPr lang="en-US" dirty="0" smtClean="0"/>
              <a:t>absorbs </a:t>
            </a:r>
            <a:r>
              <a:rPr lang="en-US" dirty="0"/>
              <a:t>UV photons. </a:t>
            </a:r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charset="2"/>
              <a:buChar char="Ø"/>
            </a:pPr>
            <a:endParaRPr lang="en-US" dirty="0"/>
          </a:p>
          <a:p>
            <a:pPr marL="285750" indent="-285750" algn="just">
              <a:buFont typeface="Wingdings" charset="2"/>
              <a:buChar char="Ø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63169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4624"/>
            <a:ext cx="8042276" cy="864096"/>
          </a:xfrm>
        </p:spPr>
        <p:txBody>
          <a:bodyPr/>
          <a:lstStyle/>
          <a:p>
            <a:r>
              <a:rPr lang="en-US" dirty="0" smtClean="0"/>
              <a:t>Operation modes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6814" y="1340768"/>
            <a:ext cx="42671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Gas counters may be operated in different operation modes depending on the applied high </a:t>
            </a:r>
            <a:r>
              <a:rPr lang="en-US" dirty="0" smtClean="0"/>
              <a:t>voltage: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1560" y="6300608"/>
            <a:ext cx="8136904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/>
              <a:t>E.g. operation range of a cylindrical gas counter with central anode wire as function of the high voltage; number of e– ion pairs for primary ionizing electrons: </a:t>
            </a:r>
          </a:p>
        </p:txBody>
      </p:sp>
      <p:pic>
        <p:nvPicPr>
          <p:cNvPr id="19" name="Picture 18" descr="Schermata 2019-08-15 alle 11.25.36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9992" y="1124744"/>
            <a:ext cx="4644008" cy="4771241"/>
          </a:xfrm>
          <a:prstGeom prst="rect">
            <a:avLst/>
          </a:prstGeom>
        </p:spPr>
      </p:pic>
      <p:pic>
        <p:nvPicPr>
          <p:cNvPr id="20" name="Picture 19" descr="Schermata 2019-08-15 alle 11.25.44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5362"/>
          <a:stretch/>
        </p:blipFill>
        <p:spPr>
          <a:xfrm>
            <a:off x="6081676" y="5877272"/>
            <a:ext cx="3062324" cy="47014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26" y="2060848"/>
            <a:ext cx="4355350" cy="5632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endParaRPr lang="en-US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Geiger- Muller counter: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dirty="0"/>
              <a:t>The UV photons are spreading transversal to the field and create photoelectrons in the whole gas </a:t>
            </a:r>
            <a:r>
              <a:rPr lang="en-US" dirty="0" smtClean="0"/>
              <a:t>volume: </a:t>
            </a: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discharge is no longer localized. </a:t>
            </a:r>
            <a:endParaRPr lang="en-US" dirty="0" smtClean="0"/>
          </a:p>
          <a:p>
            <a:pPr marL="285750" indent="-285750" algn="just">
              <a:buFont typeface="Wingdings" charset="2"/>
              <a:buChar char="v"/>
            </a:pPr>
            <a:r>
              <a:rPr lang="en-US" dirty="0"/>
              <a:t>The produced total charge is independent from the primary </a:t>
            </a:r>
            <a:r>
              <a:rPr lang="en-US" dirty="0" smtClean="0"/>
              <a:t>ionization</a:t>
            </a:r>
            <a:endParaRPr lang="en-US" dirty="0"/>
          </a:p>
          <a:p>
            <a:pPr marL="285750" indent="-285750" algn="just">
              <a:buFont typeface="Wingdings" charset="2"/>
              <a:buChar char="v"/>
            </a:pPr>
            <a:r>
              <a:rPr lang="en-US" b="1" dirty="0" smtClean="0">
                <a:solidFill>
                  <a:srgbClr val="FF0000"/>
                </a:solidFill>
              </a:rPr>
              <a:t>Amplification factor 10</a:t>
            </a:r>
            <a:r>
              <a:rPr lang="en-US" b="1" baseline="30000" dirty="0" smtClean="0">
                <a:solidFill>
                  <a:srgbClr val="FF0000"/>
                </a:solidFill>
              </a:rPr>
              <a:t>8</a:t>
            </a:r>
            <a:r>
              <a:rPr lang="en-US" b="1" dirty="0" smtClean="0">
                <a:solidFill>
                  <a:srgbClr val="FF0000"/>
                </a:solidFill>
              </a:rPr>
              <a:t> – 10</a:t>
            </a:r>
            <a:r>
              <a:rPr lang="en-US" b="1" baseline="30000" dirty="0" smtClean="0">
                <a:solidFill>
                  <a:srgbClr val="FF0000"/>
                </a:solidFill>
              </a:rPr>
              <a:t>10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Discharge region: </a:t>
            </a:r>
            <a:r>
              <a:rPr lang="en-US" dirty="0" smtClean="0"/>
              <a:t>UV </a:t>
            </a:r>
            <a:r>
              <a:rPr lang="en-US" dirty="0"/>
              <a:t>photons avalanches are created </a:t>
            </a:r>
            <a:r>
              <a:rPr lang="en-US" dirty="0" smtClean="0"/>
              <a:t>everywhere, discharge even without particle crossing  </a:t>
            </a:r>
            <a:endParaRPr lang="en-US" dirty="0"/>
          </a:p>
          <a:p>
            <a:pPr marL="285750" indent="-285750" algn="just">
              <a:buFont typeface="Wingdings" charset="2"/>
              <a:buChar char="Ø"/>
            </a:pPr>
            <a:endParaRPr lang="en-US" dirty="0">
              <a:solidFill>
                <a:srgbClr val="FF0000"/>
              </a:solidFill>
            </a:endParaRPr>
          </a:p>
          <a:p>
            <a:pPr marL="285750" indent="-285750" algn="just">
              <a:buFont typeface="Wingdings" charset="2"/>
              <a:buChar char="Ø"/>
            </a:pPr>
            <a:endParaRPr lang="en-US" b="1" dirty="0" smtClean="0">
              <a:solidFill>
                <a:srgbClr val="FF0000"/>
              </a:solidFill>
            </a:endParaRPr>
          </a:p>
          <a:p>
            <a:pPr algn="just"/>
            <a:endParaRPr lang="en-US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Wingdings" charset="2"/>
              <a:buChar char="Ø"/>
            </a:pPr>
            <a:endParaRPr lang="en-US" dirty="0"/>
          </a:p>
          <a:p>
            <a:pPr marL="285750" indent="-285750" algn="just">
              <a:buFont typeface="Wingdings" charset="2"/>
              <a:buChar char="Ø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764704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6262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gas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filling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251521" y="1196752"/>
            <a:ext cx="871296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0000"/>
              </a:lnSpc>
              <a:buFont typeface="+mj-lt"/>
              <a:buAutoNum type="arabicPeriod"/>
            </a:pPr>
            <a:r>
              <a:rPr lang="en-US" sz="2000" b="1" dirty="0" smtClean="0">
                <a:solidFill>
                  <a:srgbClr val="FF0906"/>
                </a:solidFill>
              </a:rPr>
              <a:t>Noble gases </a:t>
            </a:r>
            <a:r>
              <a:rPr lang="en-US" sz="2000" dirty="0" smtClean="0"/>
              <a:t>are preferentially </a:t>
            </a:r>
            <a:r>
              <a:rPr lang="en-US" sz="2000" dirty="0"/>
              <a:t>used due to the absence of </a:t>
            </a:r>
            <a:r>
              <a:rPr lang="en-US" sz="2000" dirty="0" err="1" smtClean="0"/>
              <a:t>vibrational</a:t>
            </a:r>
            <a:r>
              <a:rPr lang="en-US" sz="2000" dirty="0" smtClean="0"/>
              <a:t> </a:t>
            </a:r>
            <a:r>
              <a:rPr lang="en-US" sz="2000" dirty="0"/>
              <a:t>and </a:t>
            </a:r>
            <a:r>
              <a:rPr lang="en-US" sz="2000" dirty="0" smtClean="0"/>
              <a:t>rotational </a:t>
            </a:r>
            <a:r>
              <a:rPr lang="en-US" sz="2000" dirty="0"/>
              <a:t>states </a:t>
            </a:r>
            <a:r>
              <a:rPr lang="en-US" sz="2000" dirty="0" smtClean="0">
                <a:latin typeface="Wingdings"/>
              </a:rPr>
              <a:t></a:t>
            </a:r>
            <a:r>
              <a:rPr lang="en-US" sz="2000" b="1" dirty="0" smtClean="0">
                <a:solidFill>
                  <a:srgbClr val="FF0000"/>
                </a:solidFill>
              </a:rPr>
              <a:t>ionization dominates.</a:t>
            </a:r>
          </a:p>
          <a:p>
            <a:pPr marL="457200" indent="-457200">
              <a:lnSpc>
                <a:spcPct val="110000"/>
              </a:lnSpc>
            </a:pPr>
            <a:r>
              <a:rPr lang="en-US" sz="2000" dirty="0" smtClean="0">
                <a:sym typeface="Wingdings" pitchFamily="2" charset="2"/>
              </a:rPr>
              <a:t>(Polyatomic gas have non-ionizing de-excitation modes available)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285750" indent="-285750">
              <a:lnSpc>
                <a:spcPct val="110000"/>
              </a:lnSpc>
              <a:buFont typeface="Wingdings" charset="0"/>
              <a:buChar char="à"/>
            </a:pPr>
            <a:r>
              <a:rPr lang="en-US" sz="2000" dirty="0" smtClean="0"/>
              <a:t>Possible electron multiplication at low electric field </a:t>
            </a:r>
          </a:p>
          <a:p>
            <a:pPr marL="285750" indent="-285750">
              <a:lnSpc>
                <a:spcPct val="110000"/>
              </a:lnSpc>
              <a:buFont typeface="Wingdings" charset="0"/>
              <a:buChar char="à"/>
            </a:pPr>
            <a:r>
              <a:rPr lang="en-US" sz="2000" dirty="0" smtClean="0"/>
              <a:t>Choose cheap noble gases with low ionization potential</a:t>
            </a:r>
            <a:endParaRPr lang="en-US" sz="2000" dirty="0"/>
          </a:p>
        </p:txBody>
      </p:sp>
      <p:grpSp>
        <p:nvGrpSpPr>
          <p:cNvPr id="3" name="Group 15"/>
          <p:cNvGrpSpPr/>
          <p:nvPr/>
        </p:nvGrpSpPr>
        <p:grpSpPr>
          <a:xfrm>
            <a:off x="611560" y="2996952"/>
            <a:ext cx="7776864" cy="2858490"/>
            <a:chOff x="351090" y="980180"/>
            <a:chExt cx="8576886" cy="3578570"/>
          </a:xfrm>
        </p:grpSpPr>
        <p:pic>
          <p:nvPicPr>
            <p:cNvPr id="15" name="Picture 3" descr="Schermata 2019-08-15 alle 14.22.41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03848" y="980180"/>
              <a:ext cx="5724128" cy="3578570"/>
            </a:xfrm>
            <a:prstGeom prst="rect">
              <a:avLst/>
            </a:prstGeom>
          </p:spPr>
        </p:pic>
        <p:sp>
          <p:nvSpPr>
            <p:cNvPr id="16" name="Oval 5"/>
            <p:cNvSpPr/>
            <p:nvPr/>
          </p:nvSpPr>
          <p:spPr>
            <a:xfrm>
              <a:off x="3419872" y="2204864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6"/>
            <p:cNvSpPr/>
            <p:nvPr/>
          </p:nvSpPr>
          <p:spPr>
            <a:xfrm>
              <a:off x="3419872" y="2780928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7"/>
            <p:cNvSpPr/>
            <p:nvPr/>
          </p:nvSpPr>
          <p:spPr>
            <a:xfrm>
              <a:off x="3419872" y="3356992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8"/>
            <p:cNvSpPr/>
            <p:nvPr/>
          </p:nvSpPr>
          <p:spPr>
            <a:xfrm>
              <a:off x="3419872" y="3645024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9"/>
            <p:cNvSpPr/>
            <p:nvPr/>
          </p:nvSpPr>
          <p:spPr>
            <a:xfrm>
              <a:off x="3419872" y="3068960"/>
              <a:ext cx="504056" cy="360040"/>
            </a:xfrm>
            <a:prstGeom prst="ellipse">
              <a:avLst/>
            </a:prstGeom>
            <a:noFill/>
            <a:ln>
              <a:solidFill>
                <a:srgbClr val="FF090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10"/>
            <p:cNvSpPr txBox="1"/>
            <p:nvPr/>
          </p:nvSpPr>
          <p:spPr>
            <a:xfrm>
              <a:off x="351090" y="3429000"/>
              <a:ext cx="2636733" cy="4134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Expensive and rare</a:t>
              </a:r>
              <a:endParaRPr lang="en-US" sz="1600" dirty="0"/>
            </a:p>
          </p:txBody>
        </p:sp>
        <p:cxnSp>
          <p:nvCxnSpPr>
            <p:cNvPr id="22" name="Straight Arrow Connector 12"/>
            <p:cNvCxnSpPr>
              <a:stCxn id="21" idx="3"/>
            </p:cNvCxnSpPr>
            <p:nvPr/>
          </p:nvCxnSpPr>
          <p:spPr>
            <a:xfrm flipV="1">
              <a:off x="2987823" y="3573016"/>
              <a:ext cx="360041" cy="626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13"/>
            <p:cNvCxnSpPr/>
            <p:nvPr/>
          </p:nvCxnSpPr>
          <p:spPr>
            <a:xfrm>
              <a:off x="2987824" y="3598278"/>
              <a:ext cx="360040" cy="26277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CasellaDiTesto 24"/>
          <p:cNvSpPr txBox="1"/>
          <p:nvPr/>
        </p:nvSpPr>
        <p:spPr>
          <a:xfrm>
            <a:off x="323528" y="5877272"/>
            <a:ext cx="8820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drift velocity depends very strongly on the nature of the gas, namely on the detailed structure of the elastic and inelastic electron-molecule cross-sections. Sometimes it </a:t>
            </a:r>
            <a:r>
              <a:rPr lang="en-US" dirty="0" smtClean="0">
                <a:solidFill>
                  <a:srgbClr val="FF0000"/>
                </a:solidFill>
              </a:rPr>
              <a:t>saturates at high electric fields.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gas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filling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07504" y="1124744"/>
            <a:ext cx="9001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If only a noble gas is used to fill the counter, it can operates at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FF0000"/>
                </a:solidFill>
              </a:rPr>
              <a:t>relatively low gains (M ≈ 10</a:t>
            </a:r>
            <a:r>
              <a:rPr lang="en-US" sz="2400" baseline="30000" dirty="0" smtClean="0">
                <a:solidFill>
                  <a:srgbClr val="FF0000"/>
                </a:solidFill>
              </a:rPr>
              <a:t>3</a:t>
            </a:r>
            <a:r>
              <a:rPr lang="en-US" sz="2400" dirty="0" smtClean="0">
                <a:solidFill>
                  <a:srgbClr val="FF0000"/>
                </a:solidFill>
              </a:rPr>
              <a:t> - 10</a:t>
            </a:r>
            <a:r>
              <a:rPr lang="en-US" sz="2400" baseline="30000" dirty="0" smtClean="0">
                <a:solidFill>
                  <a:srgbClr val="FF0000"/>
                </a:solidFill>
              </a:rPr>
              <a:t>4</a:t>
            </a:r>
            <a:r>
              <a:rPr lang="en-US" sz="2400" dirty="0" smtClean="0">
                <a:solidFill>
                  <a:srgbClr val="FF0000"/>
                </a:solidFill>
              </a:rPr>
              <a:t>) before entering the permanent discharge regime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When the avalanche forms, excited </a:t>
            </a:r>
            <a:r>
              <a:rPr lang="en-US" sz="2400" dirty="0" err="1" smtClean="0">
                <a:solidFill>
                  <a:srgbClr val="002060"/>
                </a:solidFill>
              </a:rPr>
              <a:t>Ar</a:t>
            </a:r>
            <a:r>
              <a:rPr lang="en-US" sz="2400" dirty="0" smtClean="0">
                <a:solidFill>
                  <a:srgbClr val="002060"/>
                </a:solidFill>
              </a:rPr>
              <a:t> atoms are created, which can return to the ground state only emitting UV photons</a:t>
            </a:r>
          </a:p>
          <a:p>
            <a:r>
              <a:rPr lang="en-US" sz="2000" dirty="0" smtClean="0"/>
              <a:t>- The energy of these photons can be sometimes larger than the energy needed to extract electrons from the  cathode walls (7.7 </a:t>
            </a:r>
            <a:r>
              <a:rPr lang="en-US" sz="2000" dirty="0" err="1" smtClean="0"/>
              <a:t>eV</a:t>
            </a:r>
            <a:r>
              <a:rPr lang="en-US" sz="2000" dirty="0" smtClean="0"/>
              <a:t> for copper)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- Photoelectrons can be extracted from the walls, which cause farther ionization of the gas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Possible spurious delayed pulses due to ions neutralizing on the cathode</a:t>
            </a:r>
          </a:p>
          <a:p>
            <a:r>
              <a:rPr lang="en-US" sz="2000" dirty="0" smtClean="0"/>
              <a:t>- </a:t>
            </a:r>
            <a:r>
              <a:rPr lang="en-US" sz="2000" dirty="0" err="1" smtClean="0"/>
              <a:t>Ar</a:t>
            </a:r>
            <a:r>
              <a:rPr lang="en-US" sz="2000" dirty="0" smtClean="0"/>
              <a:t>+ ions reaching the cathode are neutralized and extract an electron from the walls</a:t>
            </a:r>
          </a:p>
          <a:p>
            <a:r>
              <a:rPr lang="en-US" sz="2000" dirty="0" smtClean="0"/>
              <a:t>- The neutral </a:t>
            </a:r>
            <a:r>
              <a:rPr lang="en-US" sz="2000" dirty="0" err="1" smtClean="0"/>
              <a:t>Ar</a:t>
            </a:r>
            <a:r>
              <a:rPr lang="en-US" sz="2000" dirty="0" smtClean="0"/>
              <a:t> atom is produced in an excited state, decays emitting UV photons</a:t>
            </a:r>
          </a:p>
          <a:p>
            <a:r>
              <a:rPr lang="en-US" sz="2000" dirty="0" smtClean="0"/>
              <a:t>- An additional electron can also be extracted from the wall</a:t>
            </a:r>
          </a:p>
          <a:p>
            <a:r>
              <a:rPr lang="en-US" sz="2000" dirty="0" smtClean="0"/>
              <a:t>Both processes induce spurious delayed pulses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quencher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49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51520" y="1231007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The problem is solved by adding to noble gas percentages of other polyatomic gases, usually called "quenchers"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002060"/>
                </a:solidFill>
              </a:rPr>
              <a:t>Gas quencher molecules have non-</a:t>
            </a:r>
            <a:r>
              <a:rPr lang="en-US" sz="2200" dirty="0" err="1" smtClean="0">
                <a:solidFill>
                  <a:srgbClr val="002060"/>
                </a:solidFill>
              </a:rPr>
              <a:t>radiative</a:t>
            </a:r>
            <a:r>
              <a:rPr lang="en-US" sz="2200" dirty="0" smtClean="0">
                <a:solidFill>
                  <a:srgbClr val="002060"/>
                </a:solidFill>
              </a:rPr>
              <a:t> (rotational and </a:t>
            </a:r>
            <a:r>
              <a:rPr lang="en-US" sz="2200" dirty="0" err="1" smtClean="0">
                <a:solidFill>
                  <a:srgbClr val="002060"/>
                </a:solidFill>
              </a:rPr>
              <a:t>vibrational</a:t>
            </a:r>
            <a:r>
              <a:rPr lang="en-US" sz="2200" dirty="0" smtClean="0">
                <a:solidFill>
                  <a:srgbClr val="002060"/>
                </a:solidFill>
              </a:rPr>
              <a:t>) mode and can absorb UV photons in a wide energy range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- CH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 absorbs photons between 7.9 and 14.5 </a:t>
            </a:r>
            <a:r>
              <a:rPr lang="en-US" sz="2000" dirty="0" err="1" smtClean="0"/>
              <a:t>eV</a:t>
            </a:r>
            <a:endParaRPr lang="en-US" sz="2000" dirty="0" smtClean="0"/>
          </a:p>
          <a:p>
            <a:r>
              <a:rPr lang="en-US" sz="2000" dirty="0" smtClean="0"/>
              <a:t>- Other polyatomic gases used are </a:t>
            </a:r>
            <a:r>
              <a:rPr lang="en-US" sz="2000" dirty="0" err="1" smtClean="0"/>
              <a:t>freons</a:t>
            </a:r>
            <a:r>
              <a:rPr lang="en-US" sz="2000" dirty="0" smtClean="0"/>
              <a:t>, CO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 BF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, C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10</a:t>
            </a:r>
            <a:r>
              <a:rPr lang="en-US" sz="2000" dirty="0" smtClean="0"/>
              <a:t>, etc.</a:t>
            </a:r>
          </a:p>
          <a:p>
            <a:endParaRPr lang="en-US" sz="2000" dirty="0" smtClean="0"/>
          </a:p>
          <a:p>
            <a:pPr>
              <a:buFont typeface="Wingdings" pitchFamily="2" charset="2"/>
              <a:buChar char="ü"/>
            </a:pPr>
            <a:r>
              <a:rPr lang="en-US" sz="2200" dirty="0" smtClean="0">
                <a:solidFill>
                  <a:srgbClr val="002060"/>
                </a:solidFill>
              </a:rPr>
              <a:t>Polyatomic gases dissipate energy by elastic collisions</a:t>
            </a:r>
          </a:p>
          <a:p>
            <a:endParaRPr lang="en-US" sz="2000" dirty="0" smtClean="0"/>
          </a:p>
          <a:p>
            <a:r>
              <a:rPr lang="en-US" sz="2200" dirty="0" smtClean="0">
                <a:solidFill>
                  <a:srgbClr val="FF0000"/>
                </a:solidFill>
              </a:rPr>
              <a:t>Sometimes quenchers can dissociate resulting in simpler molecules, sometimes harmful to the detector, like HF </a:t>
            </a:r>
            <a:r>
              <a:rPr lang="en-US" sz="2200" dirty="0" smtClean="0">
                <a:solidFill>
                  <a:srgbClr val="FF0000"/>
                </a:solidFill>
                <a:sym typeface="Wingdings" pitchFamily="2" charset="2"/>
              </a:rPr>
              <a:t></a:t>
            </a:r>
            <a:r>
              <a:rPr lang="en-US" sz="2200" dirty="0" smtClean="0">
                <a:solidFill>
                  <a:srgbClr val="FF0000"/>
                </a:solidFill>
              </a:rPr>
              <a:t> aging </a:t>
            </a:r>
          </a:p>
          <a:p>
            <a:endParaRPr lang="en-US" sz="2000" dirty="0" smtClean="0"/>
          </a:p>
          <a:p>
            <a:r>
              <a:rPr lang="en-US" sz="2400" dirty="0" smtClean="0"/>
              <a:t>Even small quantities of quencher allow to operate these detectors up to gain of 10</a:t>
            </a:r>
            <a:r>
              <a:rPr lang="en-US" sz="2400" baseline="30000" dirty="0" smtClean="0"/>
              <a:t>6 </a:t>
            </a:r>
            <a:r>
              <a:rPr lang="en-US" sz="2400" dirty="0" smtClean="0"/>
              <a:t>without discharges.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family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tree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19" name="Picture 2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875"/>
            <a:ext cx="9144000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Use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quencher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Rettangolo 12"/>
          <p:cNvSpPr/>
          <p:nvPr/>
        </p:nvSpPr>
        <p:spPr>
          <a:xfrm>
            <a:off x="251520" y="1231007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Also electronegative gases are used as quenchers</a:t>
            </a:r>
            <a:r>
              <a:rPr lang="en-US" sz="2400" dirty="0" smtClean="0"/>
              <a:t>, like many </a:t>
            </a:r>
            <a:r>
              <a:rPr lang="en-US" sz="2400" dirty="0" err="1" smtClean="0"/>
              <a:t>freons</a:t>
            </a:r>
            <a:r>
              <a:rPr lang="en-US" sz="2400" dirty="0" smtClean="0"/>
              <a:t> (CF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Br), ethyl-bromide (C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5</a:t>
            </a:r>
            <a:r>
              <a:rPr lang="en-US" sz="2400" dirty="0" smtClean="0"/>
              <a:t>Br), etc. which help operate detectors at high gain without discharges. </a:t>
            </a:r>
          </a:p>
          <a:p>
            <a:endParaRPr lang="en-US" dirty="0" smtClean="0"/>
          </a:p>
        </p:txBody>
      </p:sp>
      <p:sp>
        <p:nvSpPr>
          <p:cNvPr id="14" name="CasellaDiTesto 13"/>
          <p:cNvSpPr txBox="1"/>
          <p:nvPr/>
        </p:nvSpPr>
        <p:spPr>
          <a:xfrm>
            <a:off x="179512" y="2636912"/>
            <a:ext cx="8568952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200" dirty="0" smtClean="0"/>
              <a:t>- They are characterized by an electron capture </a:t>
            </a:r>
            <a:r>
              <a:rPr lang="en-US" sz="2200" dirty="0" smtClean="0">
                <a:solidFill>
                  <a:srgbClr val="002060"/>
                </a:solidFill>
              </a:rPr>
              <a:t>mean free path that is less than typical anode-cathode distance (≈ 1 cm) and larger than avalanche size (few </a:t>
            </a:r>
            <a:r>
              <a:rPr lang="el-GR" sz="2200" dirty="0" smtClean="0">
                <a:solidFill>
                  <a:srgbClr val="002060"/>
                </a:solidFill>
              </a:rPr>
              <a:t>μ</a:t>
            </a:r>
            <a:r>
              <a:rPr lang="en-US" sz="2200" dirty="0" smtClean="0">
                <a:solidFill>
                  <a:srgbClr val="002060"/>
                </a:solidFill>
              </a:rPr>
              <a:t>m)</a:t>
            </a:r>
          </a:p>
          <a:p>
            <a:pPr>
              <a:spcAft>
                <a:spcPts val="600"/>
              </a:spcAft>
            </a:pPr>
            <a:r>
              <a:rPr lang="en-US" sz="2200" dirty="0" smtClean="0"/>
              <a:t>- These gases </a:t>
            </a:r>
            <a:r>
              <a:rPr lang="en-US" sz="2200" dirty="0" smtClean="0">
                <a:solidFill>
                  <a:srgbClr val="002060"/>
                </a:solidFill>
              </a:rPr>
              <a:t>capture electrons possibly extracted at the cathode </a:t>
            </a:r>
            <a:r>
              <a:rPr lang="en-US" sz="2200" dirty="0" smtClean="0"/>
              <a:t>forming negative ions, preventing the formation of </a:t>
            </a:r>
            <a:r>
              <a:rPr lang="en-US" sz="2200" dirty="0" err="1" smtClean="0"/>
              <a:t>spurios</a:t>
            </a:r>
            <a:r>
              <a:rPr lang="en-US" sz="2200" dirty="0" smtClean="0"/>
              <a:t> delayed avalanches</a:t>
            </a:r>
          </a:p>
          <a:p>
            <a:r>
              <a:rPr lang="en-US" sz="2200" dirty="0" smtClean="0"/>
              <a:t>- Also these gases </a:t>
            </a:r>
            <a:r>
              <a:rPr lang="en-US" sz="2200" dirty="0" smtClean="0">
                <a:solidFill>
                  <a:srgbClr val="FF0000"/>
                </a:solidFill>
              </a:rPr>
              <a:t>can dissociate</a:t>
            </a:r>
            <a:r>
              <a:rPr lang="en-US" sz="2200" dirty="0" smtClean="0"/>
              <a:t>, sometimes forming solid or liquid polymers which can deposit on the electrodes, altering their properties</a:t>
            </a:r>
          </a:p>
          <a:p>
            <a:pPr>
              <a:buFont typeface="Wingdings"/>
              <a:buChar char="à"/>
            </a:pPr>
            <a:r>
              <a:rPr lang="en-US" sz="2200" dirty="0" err="1" smtClean="0"/>
              <a:t>Malter</a:t>
            </a:r>
            <a:r>
              <a:rPr lang="en-US" sz="2200" dirty="0" smtClean="0"/>
              <a:t> effect, where the E field close to the electrode is distorted, causing undesired discharges</a:t>
            </a:r>
          </a:p>
          <a:p>
            <a:pPr>
              <a:buFont typeface="Wingdings"/>
              <a:buChar char="à"/>
            </a:pPr>
            <a:r>
              <a:rPr lang="en-US" sz="2200" dirty="0" smtClean="0">
                <a:solidFill>
                  <a:srgbClr val="FF0000"/>
                </a:solidFill>
              </a:rPr>
              <a:t>Aging effects </a:t>
            </a:r>
            <a:r>
              <a:rPr lang="en-US" sz="2200" dirty="0" smtClean="0"/>
              <a:t>(one of the main issues in all particle detectors)</a:t>
            </a:r>
            <a:endParaRPr lang="it-IT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(Some)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geometries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268760"/>
            <a:ext cx="2671564" cy="267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3" y="3639241"/>
            <a:ext cx="4140672" cy="303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asellaDiTesto 14"/>
          <p:cNvSpPr txBox="1"/>
          <p:nvPr/>
        </p:nvSpPr>
        <p:spPr>
          <a:xfrm>
            <a:off x="3203848" y="1340768"/>
            <a:ext cx="59401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solidFill>
                  <a:srgbClr val="FF0000"/>
                </a:solidFill>
              </a:rPr>
              <a:t>Planar </a:t>
            </a:r>
            <a:r>
              <a:rPr lang="it-IT" sz="2400" dirty="0" err="1" smtClean="0">
                <a:solidFill>
                  <a:srgbClr val="FF0000"/>
                </a:solidFill>
              </a:rPr>
              <a:t>geometry</a:t>
            </a:r>
            <a:endParaRPr lang="it-IT" sz="24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- </a:t>
            </a:r>
            <a:r>
              <a:rPr lang="en-US" sz="2000" b="1" dirty="0" smtClean="0"/>
              <a:t>E</a:t>
            </a:r>
            <a:r>
              <a:rPr lang="en-US" sz="2000" dirty="0" smtClean="0"/>
              <a:t> uniform and perpendicular o the electrodes</a:t>
            </a:r>
          </a:p>
          <a:p>
            <a:r>
              <a:rPr lang="en-US" sz="2000" dirty="0" smtClean="0"/>
              <a:t>- Amount of </a:t>
            </a:r>
            <a:r>
              <a:rPr lang="en-US" sz="2000" dirty="0" smtClean="0">
                <a:solidFill>
                  <a:srgbClr val="002060"/>
                </a:solidFill>
              </a:rPr>
              <a:t>ionization produced proportional to path length</a:t>
            </a:r>
            <a:r>
              <a:rPr lang="en-US" sz="2000" dirty="0" smtClean="0"/>
              <a:t> in the detector</a:t>
            </a:r>
          </a:p>
          <a:p>
            <a:r>
              <a:rPr lang="en-US" sz="2000" dirty="0" smtClean="0"/>
              <a:t>- Signal depends on the point(s) where the ionization occurs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rgbClr val="FF0000"/>
                </a:solidFill>
              </a:rPr>
              <a:t>not proportional to energy released </a:t>
            </a:r>
            <a:r>
              <a:rPr lang="en-US" sz="2000" dirty="0" smtClean="0"/>
              <a:t>in the detector</a:t>
            </a:r>
            <a:endParaRPr lang="it-IT" sz="20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323528" y="4053259"/>
            <a:ext cx="424847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Cylindrical geometry:</a:t>
            </a:r>
          </a:p>
          <a:p>
            <a:r>
              <a:rPr lang="en-US" sz="2000" dirty="0" smtClean="0"/>
              <a:t>- Anode wire surrounded by a cylindrical cathode</a:t>
            </a:r>
          </a:p>
          <a:p>
            <a:r>
              <a:rPr lang="en-US" sz="2000" dirty="0" smtClean="0"/>
              <a:t>- E </a:t>
            </a:r>
            <a:r>
              <a:rPr lang="en-US" sz="2000" dirty="0" smtClean="0">
                <a:latin typeface="Cambria Math"/>
                <a:ea typeface="Cambria Math"/>
              </a:rPr>
              <a:t>∝</a:t>
            </a:r>
            <a:r>
              <a:rPr lang="en-US" sz="2000" dirty="0" smtClean="0"/>
              <a:t>1/r: </a:t>
            </a:r>
            <a:r>
              <a:rPr lang="en-US" sz="2000" dirty="0" smtClean="0">
                <a:solidFill>
                  <a:srgbClr val="002060"/>
                </a:solidFill>
              </a:rPr>
              <a:t>weak field far from the wire</a:t>
            </a:r>
          </a:p>
          <a:p>
            <a:r>
              <a:rPr lang="en-US" sz="2000" dirty="0" smtClean="0"/>
              <a:t>- electrons/ions drift in the gas volume</a:t>
            </a:r>
          </a:p>
          <a:p>
            <a:r>
              <a:rPr lang="en-US" sz="2000" dirty="0" smtClean="0"/>
              <a:t>- </a:t>
            </a:r>
            <a:r>
              <a:rPr lang="en-US" sz="2000" dirty="0" smtClean="0">
                <a:solidFill>
                  <a:srgbClr val="FF0000"/>
                </a:solidFill>
              </a:rPr>
              <a:t>multiplication occurs only near the anode </a:t>
            </a:r>
            <a:r>
              <a:rPr lang="en-US" sz="2000" dirty="0" smtClean="0">
                <a:sym typeface="Wingdings" pitchFamily="2" charset="2"/>
              </a:rPr>
              <a:t> signal proportional to energy released in the detector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323528" y="1412776"/>
            <a:ext cx="8136904" cy="244827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196" y="44624"/>
            <a:ext cx="8042276" cy="1008112"/>
          </a:xfrm>
        </p:spPr>
        <p:txBody>
          <a:bodyPr/>
          <a:lstStyle/>
          <a:p>
            <a:r>
              <a:rPr lang="en-US" dirty="0" smtClean="0"/>
              <a:t>Cylindrical vs. planar geometry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52</a:t>
            </a:fld>
            <a:endParaRPr lang="en-US"/>
          </a:p>
        </p:txBody>
      </p:sp>
      <p:pic>
        <p:nvPicPr>
          <p:cNvPr id="4" name="Picture 36" descr="ava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9663860">
            <a:off x="2172122" y="2348384"/>
            <a:ext cx="168275" cy="349250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Oval 29"/>
          <p:cNvSpPr>
            <a:spLocks noChangeArrowheads="1"/>
          </p:cNvSpPr>
          <p:nvPr/>
        </p:nvSpPr>
        <p:spPr bwMode="auto">
          <a:xfrm>
            <a:off x="1475209" y="1916584"/>
            <a:ext cx="1728788" cy="15843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6" name="Oval 30"/>
          <p:cNvSpPr>
            <a:spLocks noChangeArrowheads="1"/>
          </p:cNvSpPr>
          <p:nvPr/>
        </p:nvSpPr>
        <p:spPr bwMode="auto">
          <a:xfrm>
            <a:off x="2267372" y="2637309"/>
            <a:ext cx="144462" cy="142875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7" name="Line 31"/>
          <p:cNvSpPr>
            <a:spLocks noChangeShapeType="1"/>
          </p:cNvSpPr>
          <p:nvPr/>
        </p:nvSpPr>
        <p:spPr bwMode="auto">
          <a:xfrm flipH="1">
            <a:off x="1330747" y="1556222"/>
            <a:ext cx="1152525" cy="1512887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8" name="Line 33"/>
          <p:cNvSpPr>
            <a:spLocks noChangeShapeType="1"/>
          </p:cNvSpPr>
          <p:nvPr/>
        </p:nvSpPr>
        <p:spPr bwMode="auto">
          <a:xfrm>
            <a:off x="2053059" y="2205509"/>
            <a:ext cx="142875" cy="215900"/>
          </a:xfrm>
          <a:prstGeom prst="line">
            <a:avLst/>
          </a:prstGeom>
          <a:noFill/>
          <a:ln w="25400" cap="rnd">
            <a:solidFill>
              <a:srgbClr val="00CCFF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9" name="Line 34"/>
          <p:cNvSpPr>
            <a:spLocks noChangeShapeType="1"/>
          </p:cNvSpPr>
          <p:nvPr/>
        </p:nvSpPr>
        <p:spPr bwMode="auto">
          <a:xfrm>
            <a:off x="1835572" y="2421409"/>
            <a:ext cx="288925" cy="71438"/>
          </a:xfrm>
          <a:prstGeom prst="line">
            <a:avLst/>
          </a:prstGeom>
          <a:noFill/>
          <a:ln w="25400" cap="rnd">
            <a:solidFill>
              <a:srgbClr val="00CCFF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10" name="Line 35"/>
          <p:cNvSpPr>
            <a:spLocks noChangeShapeType="1"/>
          </p:cNvSpPr>
          <p:nvPr/>
        </p:nvSpPr>
        <p:spPr bwMode="auto">
          <a:xfrm>
            <a:off x="2122909" y="2061047"/>
            <a:ext cx="146050" cy="287337"/>
          </a:xfrm>
          <a:prstGeom prst="line">
            <a:avLst/>
          </a:prstGeom>
          <a:noFill/>
          <a:ln w="25400" cap="rnd">
            <a:solidFill>
              <a:srgbClr val="00CCFF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11" name="Line 38"/>
          <p:cNvSpPr>
            <a:spLocks noChangeShapeType="1"/>
          </p:cNvSpPr>
          <p:nvPr/>
        </p:nvSpPr>
        <p:spPr bwMode="auto">
          <a:xfrm flipV="1">
            <a:off x="1619672" y="2564284"/>
            <a:ext cx="431800" cy="73025"/>
          </a:xfrm>
          <a:prstGeom prst="line">
            <a:avLst/>
          </a:prstGeom>
          <a:noFill/>
          <a:ln w="25400" cap="rnd">
            <a:solidFill>
              <a:srgbClr val="00CCFF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12" name="Line 39"/>
          <p:cNvSpPr>
            <a:spLocks noChangeShapeType="1"/>
          </p:cNvSpPr>
          <p:nvPr/>
        </p:nvSpPr>
        <p:spPr bwMode="auto">
          <a:xfrm>
            <a:off x="6229772" y="1988022"/>
            <a:ext cx="17272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13" name="Line 43"/>
          <p:cNvSpPr>
            <a:spLocks noChangeShapeType="1"/>
          </p:cNvSpPr>
          <p:nvPr/>
        </p:nvSpPr>
        <p:spPr bwMode="auto">
          <a:xfrm>
            <a:off x="6229772" y="3140547"/>
            <a:ext cx="1727200" cy="0"/>
          </a:xfrm>
          <a:prstGeom prst="line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14" name="Line 44"/>
          <p:cNvSpPr>
            <a:spLocks noChangeShapeType="1"/>
          </p:cNvSpPr>
          <p:nvPr/>
        </p:nvSpPr>
        <p:spPr bwMode="auto">
          <a:xfrm flipH="1">
            <a:off x="6590134" y="1700684"/>
            <a:ext cx="1295400" cy="158432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pic>
        <p:nvPicPr>
          <p:cNvPr id="15" name="Picture 45" descr="ava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91784" y="2348384"/>
            <a:ext cx="277813" cy="576263"/>
          </a:xfrm>
          <a:prstGeom prst="rect">
            <a:avLst/>
          </a:prstGeom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" name="Line 59"/>
          <p:cNvSpPr>
            <a:spLocks noChangeShapeType="1"/>
          </p:cNvSpPr>
          <p:nvPr/>
        </p:nvSpPr>
        <p:spPr bwMode="auto">
          <a:xfrm>
            <a:off x="5867822" y="1989609"/>
            <a:ext cx="0" cy="11509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it-IT">
              <a:cs typeface="+mn-cs"/>
            </a:endParaRPr>
          </a:p>
        </p:txBody>
      </p:sp>
      <p:sp>
        <p:nvSpPr>
          <p:cNvPr id="17" name="Text Box 60"/>
          <p:cNvSpPr txBox="1">
            <a:spLocks noChangeArrowheads="1"/>
          </p:cNvSpPr>
          <p:nvPr/>
        </p:nvSpPr>
        <p:spPr bwMode="auto">
          <a:xfrm>
            <a:off x="3995936" y="1844824"/>
            <a:ext cx="165541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400" dirty="0">
                <a:latin typeface="Times New Roman" charset="0"/>
                <a:cs typeface="+mn-cs"/>
              </a:rPr>
              <a:t>E </a:t>
            </a:r>
            <a:r>
              <a:rPr lang="it-IT" sz="2400" dirty="0" err="1" smtClean="0">
                <a:latin typeface="Times New Roman" charset="0"/>
                <a:cs typeface="+mn-cs"/>
              </a:rPr>
              <a:t>uniform</a:t>
            </a:r>
            <a:endParaRPr lang="it-IT" sz="2400" dirty="0">
              <a:latin typeface="Times New Roman" charset="0"/>
              <a:cs typeface="+mn-cs"/>
            </a:endParaRPr>
          </a:p>
        </p:txBody>
      </p:sp>
      <p:sp>
        <p:nvSpPr>
          <p:cNvPr id="18" name="Text Box 73"/>
          <p:cNvSpPr txBox="1">
            <a:spLocks noChangeArrowheads="1"/>
          </p:cNvSpPr>
          <p:nvPr/>
        </p:nvSpPr>
        <p:spPr bwMode="auto">
          <a:xfrm>
            <a:off x="322684" y="1700684"/>
            <a:ext cx="14033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 sz="2400" dirty="0">
                <a:latin typeface="Times New Roman" charset="0"/>
              </a:rPr>
              <a:t>E </a:t>
            </a:r>
            <a:r>
              <a:rPr lang="el-GR" sz="2400" dirty="0">
                <a:latin typeface="Times New Roman" charset="0"/>
                <a:cs typeface="Times New Roman" charset="0"/>
              </a:rPr>
              <a:t>α</a:t>
            </a:r>
            <a:r>
              <a:rPr lang="it-IT" sz="2400" dirty="0">
                <a:latin typeface="Times New Roman" charset="0"/>
              </a:rPr>
              <a:t>1/</a:t>
            </a:r>
            <a:r>
              <a:rPr lang="it-IT" sz="2400" dirty="0" err="1">
                <a:latin typeface="Times New Roman" charset="0"/>
              </a:rPr>
              <a:t>r</a:t>
            </a:r>
            <a:endParaRPr lang="it-IT" sz="2400" dirty="0">
              <a:latin typeface="Times New Roman" charset="0"/>
            </a:endParaRPr>
          </a:p>
        </p:txBody>
      </p:sp>
      <p:sp>
        <p:nvSpPr>
          <p:cNvPr id="19" name="Text Box 81"/>
          <p:cNvSpPr txBox="1">
            <a:spLocks noChangeArrowheads="1"/>
          </p:cNvSpPr>
          <p:nvPr/>
        </p:nvSpPr>
        <p:spPr bwMode="auto">
          <a:xfrm>
            <a:off x="1619672" y="1484784"/>
            <a:ext cx="12239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>
                <a:latin typeface="Symbol" charset="0"/>
                <a:cs typeface="+mn-cs"/>
              </a:rPr>
              <a:t>m</a:t>
            </a:r>
          </a:p>
        </p:txBody>
      </p:sp>
      <p:sp>
        <p:nvSpPr>
          <p:cNvPr id="20" name="Text Box 82"/>
          <p:cNvSpPr txBox="1">
            <a:spLocks noChangeArrowheads="1"/>
          </p:cNvSpPr>
          <p:nvPr/>
        </p:nvSpPr>
        <p:spPr bwMode="auto">
          <a:xfrm>
            <a:off x="7091784" y="1556222"/>
            <a:ext cx="1223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it-IT">
                <a:latin typeface="Symbol" charset="0"/>
                <a:cs typeface="+mn-cs"/>
              </a:rPr>
              <a:t>m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608512" y="4111912"/>
            <a:ext cx="4427984" cy="1785104"/>
          </a:xfrm>
          <a:prstGeom prst="rect">
            <a:avLst/>
          </a:prstGeom>
          <a:solidFill>
            <a:srgbClr val="FFFFFF"/>
          </a:solidFill>
          <a:ln w="28575">
            <a:solidFill>
              <a:srgbClr val="0099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latin typeface="Times New Roman" charset="0"/>
              </a:rPr>
              <a:t>In </a:t>
            </a:r>
            <a:r>
              <a:rPr lang="en-GB" sz="2000" dirty="0">
                <a:latin typeface="Times New Roman" charset="0"/>
              </a:rPr>
              <a:t>a parallel plate </a:t>
            </a:r>
            <a:r>
              <a:rPr lang="en-GB" sz="2000" dirty="0" smtClean="0">
                <a:latin typeface="Times New Roman" charset="0"/>
              </a:rPr>
              <a:t>geometry (as the RPC) </a:t>
            </a:r>
            <a:r>
              <a:rPr lang="en-GB" sz="2000" dirty="0">
                <a:latin typeface="Times New Roman" charset="0"/>
              </a:rPr>
              <a:t>the charge multiplication starts immediately </a:t>
            </a:r>
            <a:r>
              <a:rPr lang="en-GB" sz="2000" dirty="0" smtClean="0">
                <a:latin typeface="Times New Roman" charset="0"/>
              </a:rPr>
              <a:t>because all </a:t>
            </a:r>
            <a:r>
              <a:rPr lang="en-GB" sz="2000" dirty="0">
                <a:latin typeface="Times New Roman" charset="0"/>
              </a:rPr>
              <a:t>the gas volume is </a:t>
            </a:r>
            <a:r>
              <a:rPr lang="en-GB" sz="2000" dirty="0" smtClean="0">
                <a:latin typeface="Times New Roman" charset="0"/>
              </a:rPr>
              <a:t>active.</a:t>
            </a:r>
            <a:endParaRPr lang="en-GB" sz="2000" dirty="0">
              <a:latin typeface="Times New Roman" charset="0"/>
            </a:endParaRPr>
          </a:p>
          <a:p>
            <a:pPr algn="just"/>
            <a:r>
              <a:rPr lang="en-GB" sz="2000" dirty="0" smtClean="0">
                <a:latin typeface="Times New Roman" charset="0"/>
                <a:sym typeface="Wingdings"/>
              </a:rPr>
              <a:t></a:t>
            </a:r>
            <a:r>
              <a:rPr lang="en-GB" sz="2000" dirty="0" smtClean="0">
                <a:latin typeface="Times New Roman" charset="0"/>
              </a:rPr>
              <a:t> </a:t>
            </a:r>
            <a:r>
              <a:rPr lang="en-GB" sz="2000" b="1" dirty="0">
                <a:solidFill>
                  <a:srgbClr val="0033CC"/>
                </a:solidFill>
                <a:latin typeface="Times New Roman" charset="0"/>
              </a:rPr>
              <a:t>much better time resolution (</a:t>
            </a:r>
            <a:r>
              <a:rPr lang="en-GB" sz="2000" b="1" dirty="0">
                <a:solidFill>
                  <a:srgbClr val="0033CC"/>
                </a:solidFill>
                <a:latin typeface="Times New Roman" charset="0"/>
                <a:sym typeface="Symbol" charset="0"/>
              </a:rPr>
              <a:t> 1 ns</a:t>
            </a:r>
            <a:r>
              <a:rPr lang="en-GB" sz="2000" b="1" dirty="0">
                <a:solidFill>
                  <a:srgbClr val="0033CC"/>
                </a:solidFill>
                <a:latin typeface="Times New Roman" charset="0"/>
              </a:rPr>
              <a:t>)</a:t>
            </a:r>
          </a:p>
          <a:p>
            <a:pPr algn="just"/>
            <a:endParaRPr lang="en-GB" sz="1000" dirty="0">
              <a:latin typeface="Times New Roman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07504" y="4149080"/>
            <a:ext cx="4392488" cy="2246769"/>
          </a:xfrm>
          <a:prstGeom prst="rect">
            <a:avLst/>
          </a:prstGeom>
          <a:solidFill>
            <a:srgbClr val="FFFFFF"/>
          </a:solidFill>
          <a:ln w="28575">
            <a:solidFill>
              <a:srgbClr val="FF0000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just"/>
            <a:r>
              <a:rPr lang="en-GB" sz="2000" dirty="0" smtClean="0">
                <a:latin typeface="Times New Roman" charset="0"/>
              </a:rPr>
              <a:t>Detectors with cylindrical geometry have </a:t>
            </a:r>
            <a:r>
              <a:rPr lang="en-GB" sz="2000" dirty="0">
                <a:latin typeface="Times New Roman" charset="0"/>
              </a:rPr>
              <a:t>an important limitation:</a:t>
            </a:r>
          </a:p>
          <a:p>
            <a:pPr algn="just"/>
            <a:r>
              <a:rPr lang="en-GB" sz="2000" dirty="0" smtClean="0">
                <a:latin typeface="Times New Roman" charset="0"/>
              </a:rPr>
              <a:t>primary </a:t>
            </a:r>
            <a:r>
              <a:rPr lang="en-GB" sz="2000" dirty="0">
                <a:latin typeface="Times New Roman" charset="0"/>
              </a:rPr>
              <a:t>electrons have to drift close to </a:t>
            </a:r>
            <a:r>
              <a:rPr lang="en-GB" sz="2000" dirty="0" smtClean="0">
                <a:latin typeface="Times New Roman" charset="0"/>
              </a:rPr>
              <a:t>the wire </a:t>
            </a:r>
            <a:r>
              <a:rPr lang="en-GB" sz="2000" dirty="0">
                <a:latin typeface="Times New Roman" charset="0"/>
              </a:rPr>
              <a:t>before the charge multiplication </a:t>
            </a:r>
            <a:r>
              <a:rPr lang="en-GB" sz="2000" dirty="0" smtClean="0">
                <a:latin typeface="Times New Roman" charset="0"/>
              </a:rPr>
              <a:t>can start</a:t>
            </a:r>
          </a:p>
          <a:p>
            <a:pPr algn="just"/>
            <a:endParaRPr lang="en-GB" sz="2000" dirty="0">
              <a:latin typeface="Times New Roman" charset="0"/>
            </a:endParaRPr>
          </a:p>
          <a:p>
            <a:pPr algn="just">
              <a:buFont typeface="Wingdings" charset="0"/>
              <a:buChar char="à"/>
            </a:pPr>
            <a:r>
              <a:rPr lang="en-GB" sz="2000" b="1" u="sng" dirty="0">
                <a:solidFill>
                  <a:srgbClr val="0033CC"/>
                </a:solidFill>
                <a:latin typeface="Times New Roman" charset="0"/>
                <a:sym typeface="Wingdings" charset="0"/>
              </a:rPr>
              <a:t>limit in the time </a:t>
            </a:r>
            <a:r>
              <a:rPr lang="en-GB" sz="2000" b="1" u="sng" dirty="0" smtClean="0">
                <a:solidFill>
                  <a:srgbClr val="0033CC"/>
                </a:solidFill>
                <a:latin typeface="Times New Roman" charset="0"/>
                <a:sym typeface="Wingdings" charset="0"/>
              </a:rPr>
              <a:t>resolution</a:t>
            </a:r>
            <a:endParaRPr lang="en-GB" sz="2000" b="1" dirty="0">
              <a:solidFill>
                <a:srgbClr val="0033CC"/>
              </a:solidFill>
              <a:latin typeface="Times New Roman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39577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8633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r>
              <a:rPr lang="it-IT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</a:t>
            </a:r>
            <a:r>
              <a:rPr lang="it-IT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: the </a:t>
            </a:r>
            <a:r>
              <a:rPr lang="it-IT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simplest</a:t>
            </a:r>
            <a:r>
              <a:rPr lang="it-IT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2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32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detector</a:t>
            </a:r>
            <a:endParaRPr lang="it-IT" sz="32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6" descr="img001_A">
            <a:extLst>
              <a:ext uri="{FF2B5EF4-FFF2-40B4-BE49-F238E27FC236}">
                <a16:creationId xmlns:a16="http://schemas.microsoft.com/office/drawing/2014/main" xmlns="" id="{D48398ED-CCD3-4EF0-AA0F-49F392F48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78570" y="3645024"/>
            <a:ext cx="5889358" cy="295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/>
          <p:cNvSpPr txBox="1"/>
          <p:nvPr/>
        </p:nvSpPr>
        <p:spPr>
          <a:xfrm>
            <a:off x="251520" y="1196752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The ionization chamber operates </a:t>
            </a:r>
            <a:r>
              <a:rPr lang="en-US" sz="2400" dirty="0" smtClean="0">
                <a:solidFill>
                  <a:srgbClr val="002060"/>
                </a:solidFill>
              </a:rPr>
              <a:t>in the charge collection region</a:t>
            </a:r>
          </a:p>
          <a:p>
            <a:r>
              <a:rPr lang="en-US" sz="2400" dirty="0" smtClean="0"/>
              <a:t>- Generally, a planar geometry is used</a:t>
            </a:r>
          </a:p>
          <a:p>
            <a:pPr lvl="1"/>
            <a:r>
              <a:rPr lang="en-US" sz="2000" dirty="0" smtClean="0"/>
              <a:t>Range of applied voltages varies from ≈ 10 V to ≈  1 kV</a:t>
            </a:r>
          </a:p>
          <a:p>
            <a:r>
              <a:rPr lang="en-US" sz="2400" dirty="0" smtClean="0"/>
              <a:t>- It can be operated </a:t>
            </a:r>
            <a:r>
              <a:rPr lang="en-US" sz="2400" dirty="0" smtClean="0">
                <a:solidFill>
                  <a:srgbClr val="002060"/>
                </a:solidFill>
              </a:rPr>
              <a:t>with almost any gas</a:t>
            </a:r>
            <a:r>
              <a:rPr lang="en-US" sz="2400" dirty="0" smtClean="0"/>
              <a:t>, including electronegative gases (i.e. air, or more dense gases, to increase ionization prob.)</a:t>
            </a:r>
          </a:p>
          <a:p>
            <a:r>
              <a:rPr lang="en-US" sz="2400" dirty="0" smtClean="0"/>
              <a:t>- At equilibrium, the current flowing in the external circuit is equal to the ionization current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Current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mode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operation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79512" y="1196752"/>
            <a:ext cx="896448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No current is observed when the applied voltage is null</a:t>
            </a:r>
          </a:p>
          <a:p>
            <a:r>
              <a:rPr lang="en-US" sz="2000" dirty="0" smtClean="0"/>
              <a:t>- No electric field </a:t>
            </a:r>
            <a:r>
              <a:rPr lang="en-US" sz="2000" dirty="0" smtClean="0">
                <a:sym typeface="Wingdings" panose="05000000000000000000" pitchFamily="2" charset="2"/>
              </a:rPr>
              <a:t> recombination of ions and electrons</a:t>
            </a:r>
          </a:p>
          <a:p>
            <a:r>
              <a:rPr lang="en-US" sz="2400" dirty="0" smtClean="0">
                <a:solidFill>
                  <a:srgbClr val="002060"/>
                </a:solidFill>
              </a:rPr>
              <a:t>Increasing the applied voltage, the current also increases</a:t>
            </a:r>
          </a:p>
          <a:p>
            <a:r>
              <a:rPr lang="en-US" sz="2000" dirty="0" smtClean="0"/>
              <a:t>- The electric field separates the ions and the probability of recombination at the production point is reduced</a:t>
            </a:r>
          </a:p>
          <a:p>
            <a:r>
              <a:rPr lang="en-US" sz="2000" dirty="0" smtClean="0"/>
              <a:t>- The drift velocity also increases, thus reducing the probability of recombination along the path between the production point and the collection electrodes</a:t>
            </a:r>
          </a:p>
        </p:txBody>
      </p:sp>
      <p:pic>
        <p:nvPicPr>
          <p:cNvPr id="14" name="Picture 7" descr="img001_B">
            <a:extLst>
              <a:ext uri="{FF2B5EF4-FFF2-40B4-BE49-F238E27FC236}">
                <a16:creationId xmlns:a16="http://schemas.microsoft.com/office/drawing/2014/main" xmlns="" id="{BB3EFD1D-C0FB-4764-8CC9-AD87F1D4C8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47522" y="3717032"/>
            <a:ext cx="5072950" cy="2801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sellaDiTesto 14"/>
          <p:cNvSpPr txBox="1"/>
          <p:nvPr/>
        </p:nvSpPr>
        <p:spPr>
          <a:xfrm>
            <a:off x="251521" y="3550364"/>
            <a:ext cx="338437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A further increase of the applied voltage leads to a saturation of the current</a:t>
            </a:r>
          </a:p>
          <a:p>
            <a:r>
              <a:rPr lang="en-US" sz="2000" dirty="0" smtClean="0"/>
              <a:t>Recombination is suppressed, and all the charges produced are collected at the electrodes</a:t>
            </a:r>
          </a:p>
          <a:p>
            <a:r>
              <a:rPr lang="en-US" sz="2000" dirty="0" smtClean="0"/>
              <a:t>The saturation current is proportional to the charge formation rate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smoke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 l="8128" t="16751" r="6281" b="4711"/>
          <a:stretch>
            <a:fillRect/>
          </a:stretch>
        </p:blipFill>
        <p:spPr bwMode="auto">
          <a:xfrm>
            <a:off x="412052" y="1196752"/>
            <a:ext cx="8408420" cy="544524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beam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monitors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9" y="1333182"/>
            <a:ext cx="4320480" cy="2450177"/>
          </a:xfrm>
          <a:prstGeom prst="rect">
            <a:avLst/>
          </a:prstGeom>
        </p:spPr>
      </p:pic>
      <p:sp>
        <p:nvSpPr>
          <p:cNvPr id="14" name="Rectangle 7">
            <a:extLst>
              <a:ext uri="{FF2B5EF4-FFF2-40B4-BE49-F238E27FC236}">
                <a16:creationId xmlns:a16="http://schemas.microsoft.com/office/drawing/2014/main" xmlns="" id="{2FBDBDFC-3B34-DE46-B59F-BD01B35663EE}"/>
              </a:ext>
            </a:extLst>
          </p:cNvPr>
          <p:cNvSpPr/>
          <p:nvPr/>
        </p:nvSpPr>
        <p:spPr>
          <a:xfrm>
            <a:off x="107504" y="1306503"/>
            <a:ext cx="44644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/>
              <a:t>- Used </a:t>
            </a:r>
            <a:r>
              <a:rPr lang="en-GB" sz="2000" dirty="0"/>
              <a:t>for the LHC beam loss monitors (3520 objects</a:t>
            </a:r>
            <a:r>
              <a:rPr lang="en-GB" sz="2000" dirty="0" smtClean="0"/>
              <a:t>).</a:t>
            </a:r>
            <a:endParaRPr lang="en-GB" sz="2000" dirty="0"/>
          </a:p>
          <a:p>
            <a:r>
              <a:rPr lang="en-GB" sz="2000" dirty="0" smtClean="0"/>
              <a:t>- Alternating </a:t>
            </a:r>
            <a:r>
              <a:rPr lang="en-GB" sz="2000" dirty="0"/>
              <a:t>layers of HV and GND with </a:t>
            </a:r>
            <a:r>
              <a:rPr lang="en-GB" sz="2000" dirty="0" smtClean="0"/>
              <a:t>5 mm </a:t>
            </a:r>
            <a:r>
              <a:rPr lang="en-GB" sz="2000" dirty="0"/>
              <a:t>distance, 1.5kV filled with </a:t>
            </a:r>
            <a:r>
              <a:rPr lang="en-GB" sz="2000" dirty="0" smtClean="0"/>
              <a:t>N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. 300 ns </a:t>
            </a:r>
            <a:r>
              <a:rPr lang="en-GB" sz="2000" dirty="0"/>
              <a:t>electron drift time, </a:t>
            </a:r>
            <a:r>
              <a:rPr lang="en-GB" sz="2000" dirty="0" smtClean="0"/>
              <a:t>80 </a:t>
            </a:r>
            <a:r>
              <a:rPr lang="el-GR" sz="2000" dirty="0" smtClean="0"/>
              <a:t>μ</a:t>
            </a:r>
            <a:r>
              <a:rPr lang="en-GB" sz="2000" dirty="0" smtClean="0"/>
              <a:t>s </a:t>
            </a:r>
            <a:r>
              <a:rPr lang="en-GB" sz="2000" dirty="0"/>
              <a:t>ion drift time</a:t>
            </a:r>
          </a:p>
          <a:p>
            <a:r>
              <a:rPr lang="en-GB" sz="2000" dirty="0" smtClean="0"/>
              <a:t>- The </a:t>
            </a:r>
            <a:r>
              <a:rPr lang="en-GB" sz="2000" dirty="0"/>
              <a:t>total current averaged over times of </a:t>
            </a:r>
            <a:r>
              <a:rPr lang="en-GB" sz="2000" dirty="0" smtClean="0"/>
              <a:t>40 </a:t>
            </a:r>
            <a:r>
              <a:rPr lang="el-GR" sz="2000" dirty="0" smtClean="0"/>
              <a:t>μ</a:t>
            </a:r>
            <a:r>
              <a:rPr lang="en-GB" sz="2000" dirty="0" smtClean="0"/>
              <a:t>s </a:t>
            </a:r>
            <a:r>
              <a:rPr lang="en-GB" sz="2000" dirty="0"/>
              <a:t>to </a:t>
            </a:r>
            <a:r>
              <a:rPr lang="en-GB" sz="2000" dirty="0" smtClean="0"/>
              <a:t>2.5 ms </a:t>
            </a:r>
            <a:r>
              <a:rPr lang="en-GB" sz="2000" dirty="0"/>
              <a:t>is read out in order to measure the beam losses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pic>
        <p:nvPicPr>
          <p:cNvPr id="15" name="Picture 10">
            <a:extLst>
              <a:ext uri="{FF2B5EF4-FFF2-40B4-BE49-F238E27FC236}">
                <a16:creationId xmlns:a16="http://schemas.microsoft.com/office/drawing/2014/main" xmlns="" id="{82E388CF-3BDC-0A40-BBCF-C22AA134054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b="39325"/>
          <a:stretch/>
        </p:blipFill>
        <p:spPr>
          <a:xfrm>
            <a:off x="251520" y="4011802"/>
            <a:ext cx="4927284" cy="2369526"/>
          </a:xfrm>
          <a:prstGeom prst="rect">
            <a:avLst/>
          </a:prstGeom>
        </p:spPr>
      </p:pic>
      <p:sp>
        <p:nvSpPr>
          <p:cNvPr id="16" name="TextBox 11">
            <a:extLst>
              <a:ext uri="{FF2B5EF4-FFF2-40B4-BE49-F238E27FC236}">
                <a16:creationId xmlns:a16="http://schemas.microsoft.com/office/drawing/2014/main" xmlns="" id="{FB0DA4C3-9A75-7746-8279-F3FB5DC96343}"/>
              </a:ext>
            </a:extLst>
          </p:cNvPr>
          <p:cNvSpPr txBox="1"/>
          <p:nvPr/>
        </p:nvSpPr>
        <p:spPr>
          <a:xfrm rot="16200000">
            <a:off x="-468690" y="4912338"/>
            <a:ext cx="222663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/>
              <a:t>Average current in 40us</a:t>
            </a:r>
          </a:p>
        </p:txBody>
      </p:sp>
      <p:sp>
        <p:nvSpPr>
          <p:cNvPr id="18" name="TextBox 45">
            <a:extLst>
              <a:ext uri="{FF2B5EF4-FFF2-40B4-BE49-F238E27FC236}">
                <a16:creationId xmlns:a16="http://schemas.microsoft.com/office/drawing/2014/main" xmlns="" id="{0248C235-4A61-0345-A5A2-BC07E82FE316}"/>
              </a:ext>
            </a:extLst>
          </p:cNvPr>
          <p:cNvSpPr txBox="1"/>
          <p:nvPr/>
        </p:nvSpPr>
        <p:spPr>
          <a:xfrm>
            <a:off x="5004048" y="4653136"/>
            <a:ext cx="3707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Ionization chambers can be used to detect also single particle, or bunches of particles </a:t>
            </a:r>
            <a:endParaRPr lang="en-GB" sz="2000" dirty="0" smtClean="0">
              <a:solidFill>
                <a:srgbClr val="FF0000"/>
              </a:solidFill>
            </a:endParaRPr>
          </a:p>
          <a:p>
            <a:r>
              <a:rPr lang="en-GB" sz="2000" dirty="0" smtClean="0">
                <a:solidFill>
                  <a:srgbClr val="FF0000"/>
                </a:solidFill>
                <a:sym typeface="Wingdings" pitchFamily="2" charset="2"/>
              </a:rPr>
              <a:t> pulse mode of operation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94" name="CasellaDiTesto 93"/>
          <p:cNvSpPr txBox="1"/>
          <p:nvPr/>
        </p:nvSpPr>
        <p:spPr>
          <a:xfrm>
            <a:off x="251520" y="630932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LHC UFO event 2010</a:t>
            </a:r>
          </a:p>
        </p:txBody>
      </p:sp>
      <p:sp>
        <p:nvSpPr>
          <p:cNvPr id="95" name="Freccia a destra 94"/>
          <p:cNvSpPr/>
          <p:nvPr/>
        </p:nvSpPr>
        <p:spPr>
          <a:xfrm rot="19212701">
            <a:off x="1852817" y="5907272"/>
            <a:ext cx="648072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Limits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ionization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251521" y="1268760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Detecting single particles with </a:t>
            </a:r>
            <a:r>
              <a:rPr lang="en-US" sz="2000" dirty="0" smtClean="0">
                <a:solidFill>
                  <a:srgbClr val="FF0000"/>
                </a:solidFill>
              </a:rPr>
              <a:t>ionization chambers is difficult</a:t>
            </a:r>
          </a:p>
          <a:p>
            <a:r>
              <a:rPr lang="en-US" sz="2000" dirty="0" smtClean="0"/>
              <a:t>- Output signal is a </a:t>
            </a:r>
            <a:r>
              <a:rPr lang="en-US" sz="2000" dirty="0" smtClean="0">
                <a:solidFill>
                  <a:srgbClr val="002060"/>
                </a:solidFill>
              </a:rPr>
              <a:t>current read by an galvanometer</a:t>
            </a:r>
          </a:p>
          <a:p>
            <a:r>
              <a:rPr lang="en-US" sz="2000" dirty="0" smtClean="0"/>
              <a:t>- This current is proportional to the charge collected, proportional to the energy lost by the particle in the gas</a:t>
            </a:r>
          </a:p>
          <a:p>
            <a:r>
              <a:rPr lang="en-US" sz="2000" dirty="0" smtClean="0"/>
              <a:t>- Signals in ionization chambers are generally very small</a:t>
            </a:r>
          </a:p>
        </p:txBody>
      </p:sp>
      <p:sp>
        <p:nvSpPr>
          <p:cNvPr id="14" name="CasellaDiTesto 13"/>
          <p:cNvSpPr txBox="1"/>
          <p:nvPr/>
        </p:nvSpPr>
        <p:spPr>
          <a:xfrm>
            <a:off x="323528" y="4802376"/>
            <a:ext cx="85689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dirty="0" smtClean="0"/>
              <a:t>The galvanometer must be capable of measuring </a:t>
            </a:r>
            <a:r>
              <a:rPr lang="en-US" sz="2000" dirty="0" smtClean="0">
                <a:solidFill>
                  <a:srgbClr val="002060"/>
                </a:solidFill>
              </a:rPr>
              <a:t>the very small output current </a:t>
            </a:r>
            <a:r>
              <a:rPr lang="en-US" sz="2000" dirty="0" smtClean="0"/>
              <a:t>which is in the region of  </a:t>
            </a:r>
            <a:r>
              <a:rPr lang="en-US" sz="2000" dirty="0" err="1" smtClean="0"/>
              <a:t>fA</a:t>
            </a:r>
            <a:r>
              <a:rPr lang="en-US" sz="2000" dirty="0" smtClean="0"/>
              <a:t> to </a:t>
            </a:r>
            <a:r>
              <a:rPr lang="en-US" sz="2000" dirty="0" err="1" smtClean="0"/>
              <a:t>pA</a:t>
            </a:r>
            <a:r>
              <a:rPr lang="en-US" sz="2000" dirty="0" smtClean="0"/>
              <a:t>, depending on chamber design, particle considered, etc.</a:t>
            </a:r>
          </a:p>
          <a:p>
            <a:pPr>
              <a:buFontTx/>
              <a:buChar char="-"/>
            </a:pPr>
            <a:r>
              <a:rPr lang="en-US" sz="2000" dirty="0" smtClean="0"/>
              <a:t>- Time duration of the signal is related to time needed to collect electrons/ions</a:t>
            </a:r>
          </a:p>
          <a:p>
            <a:r>
              <a:rPr lang="en-US" sz="2000" dirty="0" smtClean="0"/>
              <a:t>(</a:t>
            </a:r>
            <a:r>
              <a:rPr lang="el-GR" sz="2000" dirty="0" smtClean="0"/>
              <a:t>μ</a:t>
            </a:r>
            <a:r>
              <a:rPr lang="en-US" sz="2000" dirty="0" smtClean="0"/>
              <a:t>s or </a:t>
            </a:r>
            <a:r>
              <a:rPr lang="it-IT" sz="2000" dirty="0" smtClean="0"/>
              <a:t>ms)</a:t>
            </a:r>
            <a:endParaRPr lang="en-US" sz="2000" dirty="0" smtClean="0"/>
          </a:p>
        </p:txBody>
      </p:sp>
      <p:sp>
        <p:nvSpPr>
          <p:cNvPr id="15" name="CasellaDiTesto 14"/>
          <p:cNvSpPr txBox="1"/>
          <p:nvPr/>
        </p:nvSpPr>
        <p:spPr>
          <a:xfrm>
            <a:off x="539552" y="3068960"/>
            <a:ext cx="4095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/>
              <a:t>1 </a:t>
            </a:r>
            <a:r>
              <a:rPr lang="it-IT" sz="2000" dirty="0" err="1" smtClean="0"/>
              <a:t>MeV</a:t>
            </a:r>
            <a:r>
              <a:rPr lang="it-IT" sz="2000" dirty="0" smtClean="0"/>
              <a:t> </a:t>
            </a:r>
            <a:r>
              <a:rPr lang="it-IT" sz="2000" dirty="0" err="1" smtClean="0"/>
              <a:t>particle</a:t>
            </a:r>
            <a:r>
              <a:rPr lang="it-IT" sz="2000" dirty="0" smtClean="0"/>
              <a:t> </a:t>
            </a:r>
            <a:r>
              <a:rPr lang="it-IT" sz="2000" dirty="0" err="1" smtClean="0"/>
              <a:t>stopping</a:t>
            </a:r>
            <a:r>
              <a:rPr lang="it-IT" sz="2000" dirty="0" smtClean="0"/>
              <a:t> in the gas </a:t>
            </a:r>
            <a:r>
              <a:rPr lang="it-IT" sz="2000" dirty="0" smtClean="0">
                <a:sym typeface="Wingdings" pitchFamily="2" charset="2"/>
              </a:rPr>
              <a:t> </a:t>
            </a:r>
            <a:endParaRPr lang="it-IT" sz="2000" dirty="0"/>
          </a:p>
        </p:txBody>
      </p:sp>
      <p:pic>
        <p:nvPicPr>
          <p:cNvPr id="2181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996952"/>
            <a:ext cx="2664296" cy="54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sellaDiTesto 16"/>
          <p:cNvSpPr txBox="1"/>
          <p:nvPr/>
        </p:nvSpPr>
        <p:spPr>
          <a:xfrm>
            <a:off x="216024" y="3717032"/>
            <a:ext cx="8748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 smtClean="0"/>
              <a:t>Considering</a:t>
            </a:r>
            <a:r>
              <a:rPr lang="it-IT" sz="2000" dirty="0" smtClean="0"/>
              <a:t> the detector </a:t>
            </a:r>
            <a:r>
              <a:rPr lang="it-IT" sz="2000" dirty="0" err="1" smtClean="0"/>
              <a:t>like</a:t>
            </a:r>
            <a:r>
              <a:rPr lang="it-IT" sz="2000" dirty="0" smtClean="0"/>
              <a:t> a planar </a:t>
            </a:r>
            <a:r>
              <a:rPr lang="it-IT" sz="2000" dirty="0" err="1" smtClean="0"/>
              <a:t>capacitor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10</a:t>
            </a:r>
            <a:r>
              <a:rPr lang="it-IT" sz="2000" baseline="30000" dirty="0" smtClean="0"/>
              <a:t>-10</a:t>
            </a:r>
            <a:r>
              <a:rPr lang="it-IT" sz="2000" dirty="0" smtClean="0"/>
              <a:t> F </a:t>
            </a:r>
            <a:r>
              <a:rPr lang="it-IT" sz="2000" dirty="0" err="1" smtClean="0"/>
              <a:t>capacity</a:t>
            </a:r>
            <a:r>
              <a:rPr lang="it-IT" sz="2000" dirty="0" smtClean="0"/>
              <a:t>, the </a:t>
            </a:r>
            <a:r>
              <a:rPr lang="it-IT" sz="2000" dirty="0" err="1" smtClean="0"/>
              <a:t>arrival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3 10</a:t>
            </a:r>
            <a:r>
              <a:rPr lang="it-IT" sz="2000" baseline="30000" dirty="0" smtClean="0"/>
              <a:t>4</a:t>
            </a:r>
            <a:r>
              <a:rPr lang="it-IT" sz="2000" dirty="0" smtClean="0"/>
              <a:t> </a:t>
            </a:r>
            <a:r>
              <a:rPr lang="it-IT" sz="2000" dirty="0" err="1" smtClean="0"/>
              <a:t>electrons</a:t>
            </a:r>
            <a:r>
              <a:rPr lang="it-IT" sz="2000" dirty="0" smtClean="0"/>
              <a:t> </a:t>
            </a:r>
            <a:r>
              <a:rPr lang="it-IT" sz="2000" dirty="0" err="1" smtClean="0"/>
              <a:t>implies</a:t>
            </a:r>
            <a:r>
              <a:rPr lang="it-IT" sz="2000" dirty="0" smtClean="0"/>
              <a:t> a </a:t>
            </a:r>
            <a:r>
              <a:rPr lang="it-IT" sz="2000" dirty="0" err="1" smtClean="0"/>
              <a:t>change</a:t>
            </a:r>
            <a:r>
              <a:rPr lang="it-IT" sz="2000" dirty="0" smtClean="0"/>
              <a:t> in </a:t>
            </a:r>
            <a:r>
              <a:rPr lang="it-IT" sz="2000" dirty="0" err="1" smtClean="0"/>
              <a:t>potential</a:t>
            </a:r>
            <a:r>
              <a:rPr lang="it-IT" sz="2000" dirty="0" smtClean="0"/>
              <a:t>: </a:t>
            </a:r>
            <a:endParaRPr lang="it-IT" sz="2000" dirty="0"/>
          </a:p>
        </p:txBody>
      </p:sp>
      <p:pic>
        <p:nvPicPr>
          <p:cNvPr id="2181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149080"/>
            <a:ext cx="2160240" cy="541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11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264" y="4196833"/>
            <a:ext cx="1872208" cy="38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Proportional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counters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5" name="Gruppo 14"/>
          <p:cNvGrpSpPr/>
          <p:nvPr/>
        </p:nvGrpSpPr>
        <p:grpSpPr>
          <a:xfrm>
            <a:off x="5220072" y="1164332"/>
            <a:ext cx="3672408" cy="2552700"/>
            <a:chOff x="5220072" y="1268760"/>
            <a:chExt cx="3672408" cy="25527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20072" y="1268760"/>
              <a:ext cx="3552825" cy="255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ttangolo 13"/>
            <p:cNvSpPr/>
            <p:nvPr/>
          </p:nvSpPr>
          <p:spPr>
            <a:xfrm>
              <a:off x="8388424" y="1844824"/>
              <a:ext cx="504056" cy="1872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53025" y="3700462"/>
            <a:ext cx="3990975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sellaDiTesto 16"/>
          <p:cNvSpPr txBox="1"/>
          <p:nvPr/>
        </p:nvSpPr>
        <p:spPr>
          <a:xfrm>
            <a:off x="107504" y="1196752"/>
            <a:ext cx="5328592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A cylindrical geometry is adopted</a:t>
            </a:r>
          </a:p>
          <a:p>
            <a:r>
              <a:rPr lang="en-US" sz="2000" dirty="0" smtClean="0"/>
              <a:t>- The anode is a thin wire, on the cylinder axis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- The cathode is the metallic wall of the cylinder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In most part of the counter, the electric field is not enough to trigger avalanche processes</a:t>
            </a:r>
          </a:p>
          <a:p>
            <a:r>
              <a:rPr lang="en-US" sz="2000" dirty="0" smtClean="0"/>
              <a:t>- Electrons drift toward the anode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- Ions drift toward the cathode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When electrons get close to the wire (usually at a few wire radii), the electric field becomes intense enough to trigger multiplication processes</a:t>
            </a:r>
          </a:p>
          <a:p>
            <a:r>
              <a:rPr lang="en-US" sz="2000" dirty="0" smtClean="0"/>
              <a:t>- A drop-like avalanche develops, with electrons in front and ions left behind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- Due to diffusion, the avalanche surrounds the wire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Electrons are collected at the anode, while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positive ions keep drifting toward the cathode</a:t>
            </a:r>
            <a:endParaRPr lang="it-IT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Avalanche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development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close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wire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59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ttangolo 13"/>
          <p:cNvSpPr/>
          <p:nvPr/>
        </p:nvSpPr>
        <p:spPr>
          <a:xfrm>
            <a:off x="107504" y="4494599"/>
            <a:ext cx="90364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a) a single primary electron proceeds towards the wire anode,</a:t>
            </a:r>
          </a:p>
          <a:p>
            <a:r>
              <a:rPr lang="en-US" sz="2000" dirty="0" smtClean="0"/>
              <a:t>b) in the region of increasingly high field the electron experiences ionizing </a:t>
            </a:r>
            <a:r>
              <a:rPr lang="it-IT" sz="2000" dirty="0" err="1" smtClean="0"/>
              <a:t>collisions</a:t>
            </a:r>
            <a:r>
              <a:rPr lang="it-IT" sz="2000" dirty="0" smtClean="0"/>
              <a:t> (</a:t>
            </a:r>
            <a:r>
              <a:rPr lang="it-IT" sz="2000" dirty="0" err="1" smtClean="0"/>
              <a:t>avalanche</a:t>
            </a:r>
            <a:r>
              <a:rPr lang="it-IT" sz="2000" dirty="0" smtClean="0"/>
              <a:t> </a:t>
            </a:r>
            <a:r>
              <a:rPr lang="it-IT" sz="2000" dirty="0" err="1" smtClean="0"/>
              <a:t>multiplication</a:t>
            </a:r>
            <a:r>
              <a:rPr lang="it-IT" sz="2000" dirty="0" smtClean="0"/>
              <a:t>),</a:t>
            </a:r>
          </a:p>
          <a:p>
            <a:r>
              <a:rPr lang="en-US" sz="2000" dirty="0" smtClean="0"/>
              <a:t>c) electrons and ions are subject to lateral diffusion,</a:t>
            </a:r>
          </a:p>
          <a:p>
            <a:r>
              <a:rPr lang="en-US" sz="2000" dirty="0" smtClean="0"/>
              <a:t>d) a drop-like avalanche develops which surrounds the anode wire,</a:t>
            </a:r>
          </a:p>
          <a:p>
            <a:r>
              <a:rPr lang="en-US" sz="2000" dirty="0" smtClean="0"/>
              <a:t>e) the electrons are quickly collected, while the ions begin drifting towards the cathode generating the signal at the electrodes.</a:t>
            </a:r>
            <a:endParaRPr lang="it-IT" sz="2000" dirty="0"/>
          </a:p>
        </p:txBody>
      </p:sp>
      <p:sp>
        <p:nvSpPr>
          <p:cNvPr id="15" name="Rettangolo 14"/>
          <p:cNvSpPr/>
          <p:nvPr/>
        </p:nvSpPr>
        <p:spPr>
          <a:xfrm>
            <a:off x="251520" y="1196752"/>
            <a:ext cx="87129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002060"/>
                </a:solidFill>
              </a:rPr>
              <a:t>Time development of an avalanche near the wire of a proportional counter</a:t>
            </a:r>
            <a:endParaRPr lang="it-IT" sz="22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700808"/>
            <a:ext cx="886110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100 </a:t>
            </a:r>
            <a:r>
              <a:rPr lang="it-IT" sz="36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years</a:t>
            </a:r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glorious</a:t>
            </a:r>
            <a:r>
              <a:rPr lang="it-IT" sz="36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36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tradition</a:t>
            </a:r>
            <a:endParaRPr lang="it-IT" sz="36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2" y="1124744"/>
            <a:ext cx="9238556" cy="5226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https://ars.els-cdn.com/content/image/1-s2.0-S0927650513000200-gr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042" y="3212976"/>
            <a:ext cx="2520280" cy="1824332"/>
          </a:xfrm>
          <a:prstGeom prst="rect">
            <a:avLst/>
          </a:prstGeom>
          <a:noFill/>
        </p:spPr>
      </p:pic>
      <p:pic>
        <p:nvPicPr>
          <p:cNvPr id="13316" name="Picture 4" descr="https://ars.els-cdn.com/content/image/1-s2.0-S0927650513000200-gr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5013176"/>
            <a:ext cx="1368152" cy="1767961"/>
          </a:xfrm>
          <a:prstGeom prst="rect">
            <a:avLst/>
          </a:prstGeom>
          <a:noFill/>
        </p:spPr>
      </p:pic>
      <p:sp>
        <p:nvSpPr>
          <p:cNvPr id="11" name="CasellaDiTesto 10"/>
          <p:cNvSpPr txBox="1"/>
          <p:nvPr/>
        </p:nvSpPr>
        <p:spPr>
          <a:xfrm>
            <a:off x="4067944" y="5037684"/>
            <a:ext cx="1296144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1600" dirty="0" err="1" smtClean="0"/>
              <a:t>C.T.R.</a:t>
            </a:r>
            <a:r>
              <a:rPr lang="it-IT" sz="1600" dirty="0" smtClean="0"/>
              <a:t> Wilson, </a:t>
            </a:r>
            <a:r>
              <a:rPr lang="it-IT" sz="1600" dirty="0" err="1" smtClean="0"/>
              <a:t>aged</a:t>
            </a:r>
            <a:r>
              <a:rPr lang="it-IT" sz="1600" dirty="0" smtClean="0"/>
              <a:t> 20, Nobel </a:t>
            </a:r>
            <a:r>
              <a:rPr lang="it-IT" sz="1600" dirty="0" err="1" smtClean="0"/>
              <a:t>prize</a:t>
            </a:r>
            <a:r>
              <a:rPr lang="it-IT" sz="1600" dirty="0" smtClean="0"/>
              <a:t> in 1927</a:t>
            </a:r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Avalanche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development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21186" name="Picture 2"/>
          <p:cNvPicPr>
            <a:picLocks noChangeAspect="1" noChangeArrowheads="1"/>
          </p:cNvPicPr>
          <p:nvPr/>
        </p:nvPicPr>
        <p:blipFill>
          <a:blip r:embed="rId4" cstate="print"/>
          <a:srcRect l="1772"/>
          <a:stretch>
            <a:fillRect/>
          </a:stretch>
        </p:blipFill>
        <p:spPr bwMode="auto">
          <a:xfrm>
            <a:off x="40877" y="1196752"/>
            <a:ext cx="8960435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sellaDiTesto 13"/>
          <p:cNvSpPr txBox="1"/>
          <p:nvPr/>
        </p:nvSpPr>
        <p:spPr>
          <a:xfrm>
            <a:off x="251520" y="5589240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2000" dirty="0" err="1" smtClean="0"/>
              <a:t>Signal</a:t>
            </a:r>
            <a:r>
              <a:rPr lang="it-IT" sz="2000" dirty="0" smtClean="0"/>
              <a:t> in </a:t>
            </a:r>
            <a:r>
              <a:rPr lang="it-IT" sz="2000" dirty="0" err="1" smtClean="0"/>
              <a:t>proportional</a:t>
            </a:r>
            <a:r>
              <a:rPr lang="it-IT" sz="2000" dirty="0" smtClean="0"/>
              <a:t> </a:t>
            </a:r>
            <a:r>
              <a:rPr lang="it-IT" sz="2000" dirty="0" err="1" smtClean="0"/>
              <a:t>counters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mainly</a:t>
            </a:r>
            <a:r>
              <a:rPr lang="it-IT" sz="2000" dirty="0" smtClean="0"/>
              <a:t> due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ions</a:t>
            </a:r>
            <a:r>
              <a:rPr lang="it-IT" sz="2000" dirty="0" smtClean="0"/>
              <a:t> </a:t>
            </a:r>
            <a:r>
              <a:rPr lang="it-IT" sz="2000" dirty="0" err="1" smtClean="0"/>
              <a:t>drifting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the </a:t>
            </a:r>
            <a:r>
              <a:rPr lang="it-IT" sz="2000" dirty="0" err="1" smtClean="0"/>
              <a:t>cathode</a:t>
            </a:r>
            <a:endParaRPr lang="it-IT" sz="2000" dirty="0" smtClean="0"/>
          </a:p>
          <a:p>
            <a:pPr>
              <a:buFontTx/>
              <a:buChar char="-"/>
            </a:pPr>
            <a:r>
              <a:rPr lang="it-IT" sz="2000" dirty="0" err="1" smtClean="0"/>
              <a:t>Of</a:t>
            </a:r>
            <a:r>
              <a:rPr lang="it-IT" sz="2000" dirty="0" smtClean="0"/>
              <a:t> </a:t>
            </a:r>
            <a:r>
              <a:rPr lang="it-IT" sz="2000" dirty="0" err="1" smtClean="0"/>
              <a:t>course</a:t>
            </a:r>
            <a:r>
              <a:rPr lang="it-IT" sz="2000" dirty="0" smtClean="0"/>
              <a:t>, </a:t>
            </a:r>
            <a:r>
              <a:rPr lang="it-IT" sz="2000" dirty="0" err="1" smtClean="0"/>
              <a:t>increasing</a:t>
            </a:r>
            <a:r>
              <a:rPr lang="it-IT" sz="2000" dirty="0" smtClean="0"/>
              <a:t> the </a:t>
            </a:r>
            <a:r>
              <a:rPr lang="it-IT" sz="2000" dirty="0" err="1" smtClean="0"/>
              <a:t>operating</a:t>
            </a:r>
            <a:r>
              <a:rPr lang="it-IT" sz="2000" dirty="0" smtClean="0"/>
              <a:t> </a:t>
            </a:r>
            <a:r>
              <a:rPr lang="it-IT" sz="2000" dirty="0" err="1" smtClean="0"/>
              <a:t>voltage</a:t>
            </a:r>
            <a:r>
              <a:rPr lang="it-IT" sz="2000" dirty="0" smtClean="0"/>
              <a:t>, so </a:t>
            </a:r>
            <a:r>
              <a:rPr lang="it-IT" sz="2000" dirty="0" err="1" smtClean="0"/>
              <a:t>that</a:t>
            </a:r>
            <a:r>
              <a:rPr lang="it-IT" sz="2000" dirty="0" smtClean="0"/>
              <a:t> M&gt;10</a:t>
            </a:r>
            <a:r>
              <a:rPr lang="it-IT" sz="2000" baseline="30000" dirty="0" smtClean="0"/>
              <a:t>4</a:t>
            </a:r>
            <a:r>
              <a:rPr lang="it-IT" sz="2000" dirty="0" smtClean="0"/>
              <a:t>, </a:t>
            </a:r>
            <a:r>
              <a:rPr lang="it-IT" sz="2000" dirty="0" err="1" smtClean="0"/>
              <a:t>causes</a:t>
            </a:r>
            <a:r>
              <a:rPr lang="it-IT" sz="2000" dirty="0" smtClean="0"/>
              <a:t> the </a:t>
            </a:r>
            <a:r>
              <a:rPr lang="it-IT" sz="2000" dirty="0" err="1" smtClean="0"/>
              <a:t>presence</a:t>
            </a:r>
            <a:r>
              <a:rPr lang="it-IT" sz="2000" dirty="0" smtClean="0"/>
              <a:t> </a:t>
            </a:r>
            <a:r>
              <a:rPr lang="it-IT" sz="2000" dirty="0" err="1" smtClean="0"/>
              <a:t>of</a:t>
            </a:r>
            <a:r>
              <a:rPr lang="it-IT" sz="2000" dirty="0" smtClean="0"/>
              <a:t> </a:t>
            </a:r>
            <a:r>
              <a:rPr lang="it-IT" sz="2000" dirty="0" err="1" smtClean="0"/>
              <a:t>space</a:t>
            </a:r>
            <a:r>
              <a:rPr lang="it-IT" sz="2000" dirty="0" smtClean="0"/>
              <a:t> </a:t>
            </a:r>
            <a:r>
              <a:rPr lang="it-IT" sz="2000" dirty="0" err="1" smtClean="0"/>
              <a:t>charge</a:t>
            </a:r>
            <a:r>
              <a:rPr lang="it-IT" sz="2000" dirty="0" smtClean="0"/>
              <a:t> </a:t>
            </a:r>
            <a:r>
              <a:rPr lang="it-IT" sz="2000" dirty="0" err="1" smtClean="0"/>
              <a:t>around</a:t>
            </a:r>
            <a:r>
              <a:rPr lang="it-IT" sz="2000" dirty="0" smtClean="0"/>
              <a:t> the </a:t>
            </a:r>
            <a:r>
              <a:rPr lang="it-IT" sz="2000" dirty="0" err="1" smtClean="0"/>
              <a:t>wire</a:t>
            </a:r>
            <a:r>
              <a:rPr lang="it-IT" sz="2000" dirty="0" smtClean="0"/>
              <a:t>, </a:t>
            </a:r>
            <a:r>
              <a:rPr lang="it-IT" sz="2000" dirty="0" err="1" smtClean="0"/>
              <a:t>distorting</a:t>
            </a:r>
            <a:r>
              <a:rPr lang="it-IT" sz="2000" dirty="0" smtClean="0"/>
              <a:t> </a:t>
            </a:r>
            <a:r>
              <a:rPr lang="it-IT" sz="2000" b="1" dirty="0" smtClean="0"/>
              <a:t>E</a:t>
            </a:r>
            <a:r>
              <a:rPr lang="it-IT" sz="2000" dirty="0" smtClean="0"/>
              <a:t>, and </a:t>
            </a:r>
            <a:r>
              <a:rPr lang="it-IT" sz="2000" dirty="0" err="1" smtClean="0"/>
              <a:t>losing</a:t>
            </a:r>
            <a:r>
              <a:rPr lang="it-IT" sz="2000" dirty="0" smtClean="0"/>
              <a:t> </a:t>
            </a:r>
            <a:r>
              <a:rPr lang="it-IT" sz="2000" dirty="0" err="1" smtClean="0"/>
              <a:t>proportionality</a:t>
            </a: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Gain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proportional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counters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Segnaposto contenuto 5">
            <a:extLst>
              <a:ext uri="{FF2B5EF4-FFF2-40B4-BE49-F238E27FC236}">
                <a16:creationId xmlns="" xmlns:a16="http://schemas.microsoft.com/office/drawing/2014/main" id="{7C9EFB5D-B223-459C-940E-2D5CBBFA884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340768"/>
            <a:ext cx="4101355" cy="4476155"/>
          </a:xfrm>
          <a:prstGeom prst="rect">
            <a:avLst/>
          </a:prstGeom>
        </p:spPr>
      </p:pic>
      <p:pic>
        <p:nvPicPr>
          <p:cNvPr id="14" name="Segnaposto contenuto 7">
            <a:extLst>
              <a:ext uri="{FF2B5EF4-FFF2-40B4-BE49-F238E27FC236}">
                <a16:creationId xmlns="" xmlns:a16="http://schemas.microsoft.com/office/drawing/2014/main" id="{7F3E643C-5985-42A2-82EB-036F1105672C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1361702"/>
            <a:ext cx="3960440" cy="4443562"/>
          </a:xfrm>
          <a:prstGeom prst="rect">
            <a:avLst/>
          </a:prstGeom>
        </p:spPr>
      </p:pic>
      <p:sp>
        <p:nvSpPr>
          <p:cNvPr id="15" name="CasellaDiTesto 14"/>
          <p:cNvSpPr txBox="1"/>
          <p:nvPr/>
        </p:nvSpPr>
        <p:spPr>
          <a:xfrm>
            <a:off x="323528" y="5877272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err="1" smtClean="0"/>
              <a:t>Comparison</a:t>
            </a:r>
            <a:r>
              <a:rPr lang="it-IT" sz="2200" dirty="0" smtClean="0"/>
              <a:t> </a:t>
            </a:r>
            <a:r>
              <a:rPr lang="it-IT" sz="2200" dirty="0" err="1" smtClean="0"/>
              <a:t>between</a:t>
            </a:r>
            <a:r>
              <a:rPr lang="it-IT" sz="2200" dirty="0" smtClean="0"/>
              <a:t> </a:t>
            </a:r>
            <a:r>
              <a:rPr lang="it-IT" sz="2200" dirty="0" err="1" smtClean="0"/>
              <a:t>predictions</a:t>
            </a:r>
            <a:r>
              <a:rPr lang="it-IT" sz="2200" dirty="0" smtClean="0"/>
              <a:t> (</a:t>
            </a:r>
            <a:r>
              <a:rPr lang="it-IT" sz="2200" dirty="0" err="1" smtClean="0"/>
              <a:t>lines</a:t>
            </a:r>
            <a:r>
              <a:rPr lang="it-IT" sz="2200" dirty="0" smtClean="0"/>
              <a:t>, </a:t>
            </a:r>
            <a:r>
              <a:rPr lang="it-IT" sz="2200" dirty="0" err="1" smtClean="0"/>
              <a:t>Diethorn</a:t>
            </a:r>
            <a:r>
              <a:rPr lang="it-IT" sz="2200" dirty="0" smtClean="0"/>
              <a:t> formula) and </a:t>
            </a:r>
          </a:p>
          <a:p>
            <a:r>
              <a:rPr lang="it-IT" sz="2200" dirty="0" err="1" smtClean="0"/>
              <a:t>experimental</a:t>
            </a:r>
            <a:r>
              <a:rPr lang="it-IT" sz="2200" dirty="0" smtClean="0"/>
              <a:t> </a:t>
            </a:r>
            <a:r>
              <a:rPr lang="it-IT" sz="2200" dirty="0" err="1" smtClean="0"/>
              <a:t>results</a:t>
            </a:r>
            <a:r>
              <a:rPr lang="it-IT" sz="2200" dirty="0" smtClean="0"/>
              <a:t> (</a:t>
            </a:r>
            <a:r>
              <a:rPr lang="it-IT" sz="2200" dirty="0" err="1" smtClean="0"/>
              <a:t>points</a:t>
            </a:r>
            <a:r>
              <a:rPr lang="it-IT" sz="2200" dirty="0" smtClean="0"/>
              <a:t>)</a:t>
            </a:r>
            <a:endParaRPr lang="it-IT" sz="2200" dirty="0"/>
          </a:p>
        </p:txBody>
      </p:sp>
      <p:sp>
        <p:nvSpPr>
          <p:cNvPr id="16" name="CasellaDiTesto 15"/>
          <p:cNvSpPr txBox="1"/>
          <p:nvPr/>
        </p:nvSpPr>
        <p:spPr>
          <a:xfrm>
            <a:off x="971600" y="1340768"/>
            <a:ext cx="19688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pressures</a:t>
            </a:r>
            <a:endParaRPr lang="it-IT" dirty="0"/>
          </a:p>
        </p:txBody>
      </p:sp>
      <p:cxnSp>
        <p:nvCxnSpPr>
          <p:cNvPr id="18" name="Connettore 2 17"/>
          <p:cNvCxnSpPr/>
          <p:nvPr/>
        </p:nvCxnSpPr>
        <p:spPr>
          <a:xfrm flipH="1">
            <a:off x="1907704" y="1772816"/>
            <a:ext cx="72008" cy="4320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2 18"/>
          <p:cNvCxnSpPr/>
          <p:nvPr/>
        </p:nvCxnSpPr>
        <p:spPr>
          <a:xfrm>
            <a:off x="2096487" y="1721067"/>
            <a:ext cx="1467401" cy="123757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6347544" y="1268760"/>
            <a:ext cx="22472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it-IT" dirty="0" err="1" smtClean="0"/>
              <a:t>Different</a:t>
            </a:r>
            <a:r>
              <a:rPr lang="it-IT" dirty="0" smtClean="0"/>
              <a:t> gas </a:t>
            </a:r>
            <a:r>
              <a:rPr lang="it-IT" dirty="0" err="1" smtClean="0"/>
              <a:t>mixtures</a:t>
            </a:r>
            <a:endParaRPr lang="it-IT" dirty="0"/>
          </a:p>
        </p:txBody>
      </p:sp>
      <p:cxnSp>
        <p:nvCxnSpPr>
          <p:cNvPr id="23" name="Connettore 2 22"/>
          <p:cNvCxnSpPr/>
          <p:nvPr/>
        </p:nvCxnSpPr>
        <p:spPr>
          <a:xfrm flipH="1">
            <a:off x="6660232" y="1700808"/>
            <a:ext cx="648072" cy="93610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H="1">
            <a:off x="7092280" y="1700808"/>
            <a:ext cx="288032" cy="108012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2 29"/>
          <p:cNvCxnSpPr/>
          <p:nvPr/>
        </p:nvCxnSpPr>
        <p:spPr>
          <a:xfrm>
            <a:off x="7452320" y="1700808"/>
            <a:ext cx="144016" cy="115212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>
            <a:off x="7524328" y="1700808"/>
            <a:ext cx="648072" cy="1656184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Gain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proportional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counters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83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8355" name="Rectangle 3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32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3873" y="1412776"/>
            <a:ext cx="841057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CasellaDiTesto 18"/>
          <p:cNvSpPr txBox="1"/>
          <p:nvPr/>
        </p:nvSpPr>
        <p:spPr>
          <a:xfrm>
            <a:off x="323528" y="5733256"/>
            <a:ext cx="85807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200" dirty="0" err="1" smtClean="0"/>
              <a:t>Comparison</a:t>
            </a:r>
            <a:r>
              <a:rPr lang="it-IT" sz="2200" dirty="0" smtClean="0"/>
              <a:t> </a:t>
            </a:r>
            <a:r>
              <a:rPr lang="it-IT" sz="2200" dirty="0" err="1" smtClean="0"/>
              <a:t>between</a:t>
            </a:r>
            <a:r>
              <a:rPr lang="it-IT" sz="2200" dirty="0" smtClean="0"/>
              <a:t> </a:t>
            </a:r>
            <a:r>
              <a:rPr lang="it-IT" sz="2200" dirty="0" err="1" smtClean="0"/>
              <a:t>predictions</a:t>
            </a:r>
            <a:r>
              <a:rPr lang="it-IT" sz="2200" dirty="0" smtClean="0"/>
              <a:t> (</a:t>
            </a:r>
            <a:r>
              <a:rPr lang="it-IT" sz="2200" dirty="0" err="1" smtClean="0"/>
              <a:t>lines</a:t>
            </a:r>
            <a:r>
              <a:rPr lang="it-IT" sz="2200" dirty="0" smtClean="0"/>
              <a:t>) and </a:t>
            </a:r>
            <a:r>
              <a:rPr lang="it-IT" sz="2200" dirty="0" err="1" smtClean="0"/>
              <a:t>experimental</a:t>
            </a:r>
            <a:r>
              <a:rPr lang="it-IT" sz="2200" dirty="0" smtClean="0"/>
              <a:t> </a:t>
            </a:r>
            <a:r>
              <a:rPr lang="it-IT" sz="2200" dirty="0" err="1" smtClean="0"/>
              <a:t>results</a:t>
            </a:r>
            <a:r>
              <a:rPr lang="it-IT" sz="2200" dirty="0" smtClean="0"/>
              <a:t> (</a:t>
            </a:r>
            <a:r>
              <a:rPr lang="it-IT" sz="2200" dirty="0" err="1" smtClean="0"/>
              <a:t>points</a:t>
            </a:r>
            <a:r>
              <a:rPr lang="it-IT" sz="2200" dirty="0" smtClean="0"/>
              <a:t>)</a:t>
            </a:r>
            <a:endParaRPr lang="it-IT" sz="2200" dirty="0"/>
          </a:p>
        </p:txBody>
      </p:sp>
      <p:sp>
        <p:nvSpPr>
          <p:cNvPr id="20" name="CasellaDiTesto 19"/>
          <p:cNvSpPr txBox="1"/>
          <p:nvPr/>
        </p:nvSpPr>
        <p:spPr>
          <a:xfrm>
            <a:off x="798359" y="1268760"/>
            <a:ext cx="96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Ar – CH</a:t>
            </a:r>
            <a:r>
              <a:rPr lang="it-IT" baseline="-25000" dirty="0" smtClean="0"/>
              <a:t>4</a:t>
            </a:r>
            <a:endParaRPr lang="it-IT" baseline="-250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4830807" y="1268760"/>
            <a:ext cx="971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Ar – CO</a:t>
            </a:r>
            <a:r>
              <a:rPr lang="it-IT" baseline="-25000" dirty="0" smtClean="0"/>
              <a:t>2</a:t>
            </a:r>
            <a:endParaRPr lang="it-IT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Multi-wire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proportional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xmlns="" id="{2BFD3F6B-7FFD-7447-8D4F-3A948E717103}"/>
              </a:ext>
            </a:extLst>
          </p:cNvPr>
          <p:cNvSpPr/>
          <p:nvPr/>
        </p:nvSpPr>
        <p:spPr>
          <a:xfrm>
            <a:off x="107505" y="1262365"/>
            <a:ext cx="54006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lang="en-US" dirty="0">
                <a:solidFill>
                  <a:srgbClr val="002060"/>
                </a:solidFill>
                <a:latin typeface="ff-meta-serif-web-pro"/>
              </a:rPr>
              <a:t>T</a:t>
            </a:r>
            <a:r>
              <a:rPr lang="en-US" dirty="0" smtClean="0">
                <a:solidFill>
                  <a:srgbClr val="002060"/>
                </a:solidFill>
              </a:rPr>
              <a:t>he </a:t>
            </a:r>
            <a:r>
              <a:rPr lang="en-US" dirty="0">
                <a:solidFill>
                  <a:srgbClr val="002060"/>
                </a:solidFill>
              </a:rPr>
              <a:t>invention of the Multi Wire Proportional Chamber (MWPC) by Georges </a:t>
            </a:r>
            <a:r>
              <a:rPr lang="en-US" dirty="0" err="1">
                <a:solidFill>
                  <a:srgbClr val="002060"/>
                </a:solidFill>
              </a:rPr>
              <a:t>Charpak</a:t>
            </a:r>
            <a:r>
              <a:rPr lang="en-US" dirty="0">
                <a:solidFill>
                  <a:srgbClr val="002060"/>
                </a:solidFill>
              </a:rPr>
              <a:t> in 1968 was a game changer, earning him the 1992 Nobel Prize in Physics. Suddenly, experimenters had access to large-area charged particle detectors with </a:t>
            </a:r>
            <a:r>
              <a:rPr lang="en-US" dirty="0" smtClean="0">
                <a:solidFill>
                  <a:srgbClr val="002060"/>
                </a:solidFill>
              </a:rPr>
              <a:t>millimeter </a:t>
            </a:r>
            <a:r>
              <a:rPr lang="en-US" dirty="0">
                <a:solidFill>
                  <a:srgbClr val="002060"/>
                </a:solidFill>
              </a:rPr>
              <a:t>spatial resolution and staggering MHz-rate capability. Crucially, the emerging integrated-circuit technology could deliver amplifiers so small in size and cost to equip many thousands of proportional wires.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solidFill>
                  <a:srgbClr val="002060"/>
                </a:solidFill>
              </a:rPr>
              <a:t>This </a:t>
            </a:r>
            <a:r>
              <a:rPr lang="en-US" dirty="0">
                <a:solidFill>
                  <a:srgbClr val="002060"/>
                </a:solidFill>
              </a:rPr>
              <a:t>ingenious and deceptively simple detector is relatively easy to construct. The workshops of many university physics departments could master the technology, attracting students and “</a:t>
            </a:r>
            <a:r>
              <a:rPr lang="en-US" dirty="0" err="1">
                <a:solidFill>
                  <a:srgbClr val="002060"/>
                </a:solidFill>
              </a:rPr>
              <a:t>democratising</a:t>
            </a:r>
            <a:r>
              <a:rPr lang="en-US" dirty="0">
                <a:solidFill>
                  <a:srgbClr val="002060"/>
                </a:solidFill>
              </a:rPr>
              <a:t>” particle physics. So compelling was experimentation with MWPCs that within a few years, large detector facilities with tens of thousands of wires were constructed </a:t>
            </a:r>
            <a:r>
              <a:rPr lang="en-US" dirty="0" smtClean="0">
                <a:solidFill>
                  <a:srgbClr val="002060"/>
                </a:solidFill>
              </a:rPr>
              <a:t>[…]. </a:t>
            </a:r>
            <a:endParaRPr lang="en-US" dirty="0">
              <a:solidFill>
                <a:srgbClr val="002060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2060"/>
                </a:solidFill>
                <a:latin typeface="ff-meta-serif-web-pro"/>
              </a:rPr>
              <a:t>                         </a:t>
            </a:r>
            <a:r>
              <a:rPr lang="en-US" dirty="0">
                <a:solidFill>
                  <a:srgbClr val="000000"/>
                </a:solidFill>
                <a:latin typeface="ff-meta-serif-web-pro"/>
              </a:rPr>
              <a:t>                                                                                                                   </a:t>
            </a:r>
            <a:r>
              <a:rPr lang="en-US" sz="1200" dirty="0">
                <a:solidFill>
                  <a:srgbClr val="000000"/>
                </a:solidFill>
                <a:latin typeface="ff-meta-serif-web-pro"/>
              </a:rPr>
              <a:t>C.W. </a:t>
            </a:r>
            <a:r>
              <a:rPr lang="en-US" sz="1200" dirty="0" err="1">
                <a:solidFill>
                  <a:srgbClr val="000000"/>
                </a:solidFill>
                <a:latin typeface="ff-meta-serif-web-pro"/>
              </a:rPr>
              <a:t>Fabjan</a:t>
            </a:r>
            <a:r>
              <a:rPr lang="en-US" sz="1200" dirty="0">
                <a:solidFill>
                  <a:srgbClr val="000000"/>
                </a:solidFill>
                <a:latin typeface="ff-meta-serif-web-pro"/>
              </a:rPr>
              <a:t>, CERN courier, March 22</a:t>
            </a:r>
            <a:r>
              <a:rPr lang="en-US" sz="1200" baseline="30000" dirty="0">
                <a:solidFill>
                  <a:srgbClr val="000000"/>
                </a:solidFill>
                <a:latin typeface="ff-meta-serif-web-pro"/>
              </a:rPr>
              <a:t>nd</a:t>
            </a:r>
            <a:r>
              <a:rPr lang="en-US" sz="1200" dirty="0">
                <a:solidFill>
                  <a:srgbClr val="000000"/>
                </a:solidFill>
                <a:latin typeface="ff-meta-serif-web-pro"/>
              </a:rPr>
              <a:t> 2019</a:t>
            </a:r>
          </a:p>
        </p:txBody>
      </p:sp>
      <p:pic>
        <p:nvPicPr>
          <p:cNvPr id="17" name="Picture 7">
            <a:extLst>
              <a:ext uri="{FF2B5EF4-FFF2-40B4-BE49-F238E27FC236}">
                <a16:creationId xmlns:a16="http://schemas.microsoft.com/office/drawing/2014/main" xmlns="" id="{40A9C70B-9476-3E46-BDF0-A51872CE7E81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rcRect l="23006" r="19719"/>
          <a:stretch>
            <a:fillRect/>
          </a:stretch>
        </p:blipFill>
        <p:spPr>
          <a:xfrm>
            <a:off x="6183285" y="1295519"/>
            <a:ext cx="2061123" cy="2349505"/>
          </a:xfrm>
          <a:prstGeom prst="rect">
            <a:avLst/>
          </a:prstGeom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xmlns="" id="{163B2096-F5C3-7142-A777-CDA6291FE96F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3865258"/>
            <a:ext cx="3213346" cy="2588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Examples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MWPCs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6AEC504D-E465-453E-B343-E9D661A80F7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6309" y="1196752"/>
            <a:ext cx="3761887" cy="498521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4" name="Segnaposto contenuto 11">
            <a:extLst>
              <a:ext uri="{FF2B5EF4-FFF2-40B4-BE49-F238E27FC236}">
                <a16:creationId xmlns:a16="http://schemas.microsoft.com/office/drawing/2014/main" xmlns="" id="{80E60E06-FA0C-4C9E-80A5-267E6BADECB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3" y="2688098"/>
            <a:ext cx="4859747" cy="365396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5" name="CasellaDiTesto 14">
            <a:extLst>
              <a:ext uri="{FF2B5EF4-FFF2-40B4-BE49-F238E27FC236}">
                <a16:creationId xmlns:a16="http://schemas.microsoft.com/office/drawing/2014/main" xmlns="" id="{30C379B1-7D4F-4013-B80F-DD24934529A1}"/>
              </a:ext>
            </a:extLst>
          </p:cNvPr>
          <p:cNvSpPr txBox="1"/>
          <p:nvPr/>
        </p:nvSpPr>
        <p:spPr>
          <a:xfrm>
            <a:off x="3546302" y="1198493"/>
            <a:ext cx="3401962" cy="64633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First prototype of MWPC </a:t>
            </a:r>
            <a:endParaRPr lang="en-US" dirty="0" smtClean="0"/>
          </a:p>
          <a:p>
            <a:pPr algn="ctr"/>
            <a:r>
              <a:rPr lang="en-US" dirty="0" smtClean="0"/>
              <a:t>(</a:t>
            </a:r>
            <a:r>
              <a:rPr lang="en-US" dirty="0" err="1"/>
              <a:t>Charpak</a:t>
            </a:r>
            <a:r>
              <a:rPr lang="en-US" dirty="0"/>
              <a:t> 1968)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BA0DE075-876B-497E-A973-03EA5B803FF2}"/>
              </a:ext>
            </a:extLst>
          </p:cNvPr>
          <p:cNvSpPr txBox="1"/>
          <p:nvPr/>
        </p:nvSpPr>
        <p:spPr>
          <a:xfrm>
            <a:off x="5148064" y="2276872"/>
            <a:ext cx="340196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 telescope of MWPCs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173362"/>
            <a:ext cx="6552728" cy="405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Multi-Wire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Proportional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(MWPC)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79512" y="5264040"/>
            <a:ext cx="8964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 MWPC </a:t>
            </a:r>
            <a:r>
              <a:rPr lang="it-IT" dirty="0" err="1" smtClean="0"/>
              <a:t>consists</a:t>
            </a:r>
            <a:r>
              <a:rPr lang="it-IT" dirty="0" smtClean="0"/>
              <a:t> in </a:t>
            </a:r>
            <a:r>
              <a:rPr lang="it-IT" b="1" dirty="0" smtClean="0">
                <a:solidFill>
                  <a:srgbClr val="FF0000"/>
                </a:solidFill>
              </a:rPr>
              <a:t>a set </a:t>
            </a:r>
            <a:r>
              <a:rPr lang="it-IT" b="1" dirty="0" err="1" smtClean="0">
                <a:solidFill>
                  <a:srgbClr val="FF0000"/>
                </a:solidFill>
              </a:rPr>
              <a:t>of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anode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wires</a:t>
            </a:r>
            <a:r>
              <a:rPr lang="it-IT" dirty="0" smtClean="0"/>
              <a:t>, </a:t>
            </a:r>
            <a:r>
              <a:rPr lang="it-IT" dirty="0" err="1" smtClean="0"/>
              <a:t>equally</a:t>
            </a:r>
            <a:r>
              <a:rPr lang="it-IT" dirty="0" smtClean="0"/>
              <a:t> </a:t>
            </a:r>
            <a:r>
              <a:rPr lang="it-IT" dirty="0" err="1" smtClean="0"/>
              <a:t>spaced</a:t>
            </a:r>
            <a:r>
              <a:rPr lang="it-IT" dirty="0" smtClean="0"/>
              <a:t> and </a:t>
            </a:r>
            <a:r>
              <a:rPr lang="it-IT" dirty="0" err="1" smtClean="0"/>
              <a:t>kept</a:t>
            </a:r>
            <a:r>
              <a:rPr lang="it-IT" dirty="0" smtClean="0"/>
              <a:t> at the 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potential</a:t>
            </a:r>
            <a:r>
              <a:rPr lang="it-IT" dirty="0" smtClean="0"/>
              <a:t>, </a:t>
            </a:r>
            <a:r>
              <a:rPr lang="it-IT" dirty="0" err="1" smtClean="0"/>
              <a:t>simmetrycally</a:t>
            </a:r>
            <a:r>
              <a:rPr lang="it-IT" dirty="0" smtClean="0"/>
              <a:t> </a:t>
            </a:r>
            <a:r>
              <a:rPr lang="it-IT" dirty="0" err="1" smtClean="0"/>
              <a:t>placed</a:t>
            </a:r>
            <a:r>
              <a:rPr lang="it-IT" dirty="0" smtClean="0"/>
              <a:t> in </a:t>
            </a:r>
            <a:r>
              <a:rPr lang="it-IT" dirty="0" err="1" smtClean="0"/>
              <a:t>between</a:t>
            </a:r>
            <a:r>
              <a:rPr lang="it-IT" dirty="0" smtClean="0"/>
              <a:t>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cathode</a:t>
            </a:r>
            <a:r>
              <a:rPr lang="it-IT" dirty="0" smtClean="0"/>
              <a:t> </a:t>
            </a:r>
            <a:r>
              <a:rPr lang="it-IT" dirty="0" err="1" smtClean="0"/>
              <a:t>planes</a:t>
            </a:r>
            <a:endParaRPr lang="it-IT" dirty="0" smtClean="0"/>
          </a:p>
          <a:p>
            <a:pPr>
              <a:buFontTx/>
              <a:buChar char="-"/>
            </a:pPr>
            <a:r>
              <a:rPr lang="it-IT" dirty="0" smtClean="0"/>
              <a:t>In first </a:t>
            </a:r>
            <a:r>
              <a:rPr lang="it-IT" dirty="0" err="1" smtClean="0"/>
              <a:t>prototypes</a:t>
            </a:r>
            <a:r>
              <a:rPr lang="it-IT" dirty="0" smtClean="0"/>
              <a:t> </a:t>
            </a:r>
            <a:r>
              <a:rPr lang="it-IT" dirty="0" err="1" smtClean="0">
                <a:solidFill>
                  <a:srgbClr val="0070C0"/>
                </a:solidFill>
              </a:rPr>
              <a:t>anodes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were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grounded</a:t>
            </a:r>
            <a:r>
              <a:rPr lang="it-IT" dirty="0" smtClean="0">
                <a:solidFill>
                  <a:srgbClr val="0070C0"/>
                </a:solidFill>
              </a:rPr>
              <a:t> and the </a:t>
            </a:r>
            <a:r>
              <a:rPr lang="it-IT" dirty="0" err="1" smtClean="0">
                <a:solidFill>
                  <a:srgbClr val="0070C0"/>
                </a:solidFill>
              </a:rPr>
              <a:t>cathode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were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kept</a:t>
            </a:r>
            <a:r>
              <a:rPr lang="it-IT" dirty="0" smtClean="0">
                <a:solidFill>
                  <a:srgbClr val="0070C0"/>
                </a:solidFill>
              </a:rPr>
              <a:t> at negative </a:t>
            </a:r>
            <a:r>
              <a:rPr lang="it-IT" dirty="0" err="1" smtClean="0">
                <a:solidFill>
                  <a:srgbClr val="0070C0"/>
                </a:solidFill>
              </a:rPr>
              <a:t>potential</a:t>
            </a:r>
            <a:endParaRPr lang="it-IT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it-IT" dirty="0" smtClean="0"/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Each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wire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acts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as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an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independent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proportional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counter</a:t>
            </a:r>
            <a:endParaRPr lang="it-IT" b="1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r>
              <a:rPr lang="it-IT" dirty="0" err="1" smtClean="0"/>
              <a:t>Distance</a:t>
            </a:r>
            <a:r>
              <a:rPr lang="it-IT" dirty="0" smtClean="0"/>
              <a:t> </a:t>
            </a:r>
            <a:r>
              <a:rPr lang="it-IT" dirty="0" err="1" smtClean="0"/>
              <a:t>between</a:t>
            </a:r>
            <a:r>
              <a:rPr lang="it-IT" dirty="0" smtClean="0"/>
              <a:t> the </a:t>
            </a:r>
            <a:r>
              <a:rPr lang="it-IT" dirty="0" err="1" smtClean="0"/>
              <a:t>planes</a:t>
            </a:r>
            <a:r>
              <a:rPr lang="it-IT" dirty="0" smtClean="0"/>
              <a:t> </a:t>
            </a:r>
            <a:r>
              <a:rPr lang="it-IT" dirty="0" err="1" smtClean="0"/>
              <a:t>usually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3-4 </a:t>
            </a:r>
            <a:r>
              <a:rPr lang="it-IT" dirty="0" err="1" smtClean="0"/>
              <a:t>time</a:t>
            </a:r>
            <a:r>
              <a:rPr lang="it-IT" dirty="0" smtClean="0"/>
              <a:t> </a:t>
            </a:r>
            <a:r>
              <a:rPr lang="it-IT" dirty="0" err="1" smtClean="0"/>
              <a:t>wire</a:t>
            </a:r>
            <a:r>
              <a:rPr lang="it-IT" dirty="0" smtClean="0"/>
              <a:t> </a:t>
            </a:r>
            <a:r>
              <a:rPr lang="it-IT" dirty="0" err="1" smtClean="0"/>
              <a:t>pitch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212" y="-171400"/>
            <a:ext cx="8042276" cy="1008112"/>
          </a:xfrm>
        </p:spPr>
        <p:txBody>
          <a:bodyPr/>
          <a:lstStyle/>
          <a:p>
            <a:r>
              <a:rPr lang="en-US" dirty="0"/>
              <a:t>Multi Wire Proportional </a:t>
            </a:r>
            <a:r>
              <a:rPr lang="en-US" dirty="0" smtClean="0"/>
              <a:t>Chambers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66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32240" y="980728"/>
            <a:ext cx="2302704" cy="3070272"/>
          </a:xfrm>
          <a:prstGeom prst="rect">
            <a:avLst/>
          </a:prstGeom>
        </p:spPr>
      </p:pic>
      <p:sp>
        <p:nvSpPr>
          <p:cNvPr id="6" name="Content Placeholder 3"/>
          <p:cNvSpPr txBox="1">
            <a:spLocks/>
          </p:cNvSpPr>
          <p:nvPr/>
        </p:nvSpPr>
        <p:spPr>
          <a:xfrm>
            <a:off x="251520" y="1340768"/>
            <a:ext cx="6192688" cy="2660964"/>
          </a:xfrm>
          <a:prstGeom prst="rect">
            <a:avLst/>
          </a:prstGeom>
          <a:noFill/>
        </p:spPr>
        <p:txBody>
          <a:bodyPr>
            <a:normAutofit fontScale="92500"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10000"/>
              </a:lnSpc>
            </a:pPr>
            <a:r>
              <a:rPr lang="en-GB" dirty="0" smtClean="0">
                <a:latin typeface="+mn-lt"/>
              </a:rPr>
              <a:t>E field essentially uniform in most of the detector</a:t>
            </a:r>
          </a:p>
          <a:p>
            <a:pPr lvl="1">
              <a:lnSpc>
                <a:spcPct val="110000"/>
              </a:lnSpc>
            </a:pPr>
            <a:r>
              <a:rPr lang="en-GB" dirty="0" smtClean="0">
                <a:latin typeface="+mn-lt"/>
              </a:rPr>
              <a:t>It becomes very intense close to the anode</a:t>
            </a:r>
          </a:p>
          <a:p>
            <a:pPr lvl="2">
              <a:lnSpc>
                <a:spcPct val="110000"/>
              </a:lnSpc>
            </a:pPr>
            <a:r>
              <a:rPr lang="en-GB" dirty="0" smtClean="0">
                <a:latin typeface="+mn-lt"/>
              </a:rPr>
              <a:t>Avalanche</a:t>
            </a:r>
          </a:p>
          <a:p>
            <a:pPr>
              <a:lnSpc>
                <a:spcPct val="110000"/>
              </a:lnSpc>
            </a:pPr>
            <a:r>
              <a:rPr lang="en-US" dirty="0">
                <a:latin typeface="+mn-lt"/>
              </a:rPr>
              <a:t>Every anode wire is connected to an amplifier and the signals can be processed electronically. </a:t>
            </a:r>
          </a:p>
          <a:p>
            <a:pPr lvl="2">
              <a:lnSpc>
                <a:spcPct val="110000"/>
              </a:lnSpc>
            </a:pPr>
            <a:endParaRPr lang="en-GB" dirty="0" smtClean="0">
              <a:latin typeface="+mn-lt"/>
            </a:endParaRPr>
          </a:p>
          <a:p>
            <a:pPr>
              <a:lnSpc>
                <a:spcPct val="110000"/>
              </a:lnSpc>
            </a:pPr>
            <a:endParaRPr lang="en-GB" dirty="0" smtClean="0">
              <a:latin typeface="+mn-lt"/>
            </a:endParaRPr>
          </a:p>
          <a:p>
            <a:pPr>
              <a:lnSpc>
                <a:spcPct val="110000"/>
              </a:lnSpc>
            </a:pPr>
            <a:endParaRPr lang="en-GB" dirty="0" smtClean="0">
              <a:latin typeface="+mn-lt"/>
            </a:endParaRPr>
          </a:p>
          <a:p>
            <a:pPr lvl="1">
              <a:lnSpc>
                <a:spcPct val="110000"/>
              </a:lnSpc>
            </a:pPr>
            <a:endParaRPr lang="en-GB" dirty="0" smtClean="0">
              <a:latin typeface="+mn-lt"/>
            </a:endParaRPr>
          </a:p>
          <a:p>
            <a:pPr marL="457200" lvl="1" indent="0">
              <a:lnSpc>
                <a:spcPct val="110000"/>
              </a:lnSpc>
              <a:buFont typeface="Wingdings 2" pitchFamily="18" charset="2"/>
              <a:buNone/>
            </a:pPr>
            <a:endParaRPr lang="en-GB" dirty="0">
              <a:latin typeface="+mn-lt"/>
            </a:endParaRPr>
          </a:p>
        </p:txBody>
      </p:sp>
      <p:pic>
        <p:nvPicPr>
          <p:cNvPr id="9" name="Picture 8" descr="Schermata 2019-08-14 alle 17.38.12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1753"/>
          <a:stretch/>
        </p:blipFill>
        <p:spPr>
          <a:xfrm>
            <a:off x="323528" y="4797152"/>
            <a:ext cx="5143500" cy="1378118"/>
          </a:xfrm>
          <a:prstGeom prst="rect">
            <a:avLst/>
          </a:prstGeom>
        </p:spPr>
      </p:pic>
      <p:pic>
        <p:nvPicPr>
          <p:cNvPr id="10" name="Picture 9" descr="Schermata 2019-08-14 alle 17.39.3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74138" y="4395611"/>
            <a:ext cx="3469861" cy="155366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62341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281" y="1268760"/>
            <a:ext cx="8705207" cy="537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a MWPC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cxnSp>
        <p:nvCxnSpPr>
          <p:cNvPr id="15" name="Connettore 2 14"/>
          <p:cNvCxnSpPr/>
          <p:nvPr/>
        </p:nvCxnSpPr>
        <p:spPr>
          <a:xfrm>
            <a:off x="6804248" y="3908181"/>
            <a:ext cx="2232248" cy="2487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2 16"/>
          <p:cNvCxnSpPr/>
          <p:nvPr/>
        </p:nvCxnSpPr>
        <p:spPr>
          <a:xfrm flipV="1">
            <a:off x="6228184" y="1340768"/>
            <a:ext cx="0" cy="18002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>
            <a:off x="6287487" y="122384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y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8819642" y="350100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x</a:t>
            </a:r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Electric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field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a MWPC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13" descr="img004">
            <a:extLst>
              <a:ext uri="{FF2B5EF4-FFF2-40B4-BE49-F238E27FC236}">
                <a16:creationId xmlns:a16="http://schemas.microsoft.com/office/drawing/2014/main" xmlns="" id="{F774CE23-B4C1-45D0-A5FE-6A8490122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33444" y="1230853"/>
            <a:ext cx="7377678" cy="5238152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xmlns="" id="{C419F44B-273F-4967-8A7E-0AB3A50CBDF4}"/>
              </a:ext>
            </a:extLst>
          </p:cNvPr>
          <p:cNvSpPr txBox="1"/>
          <p:nvPr/>
        </p:nvSpPr>
        <p:spPr>
          <a:xfrm>
            <a:off x="5076057" y="1425024"/>
            <a:ext cx="30796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Electric field measured along the y-axis of a MWPC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Choice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geometry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69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6" name="Picture 6" descr="img008">
            <a:extLst>
              <a:ext uri="{FF2B5EF4-FFF2-40B4-BE49-F238E27FC236}">
                <a16:creationId xmlns="" xmlns:a16="http://schemas.microsoft.com/office/drawing/2014/main" id="{D4381640-3A92-469B-AA42-B4326915D9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324064"/>
            <a:ext cx="3923071" cy="3345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1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1261196"/>
            <a:ext cx="4680520" cy="5408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0163" name="Picture 3"/>
          <p:cNvPicPr>
            <a:picLocks noChangeAspect="1" noChangeArrowheads="1"/>
          </p:cNvPicPr>
          <p:nvPr/>
        </p:nvPicPr>
        <p:blipFill>
          <a:blip r:embed="rId6" cstate="print"/>
          <a:srcRect r="1170"/>
          <a:stretch>
            <a:fillRect/>
          </a:stretch>
        </p:blipFill>
        <p:spPr bwMode="auto">
          <a:xfrm>
            <a:off x="5580112" y="1700808"/>
            <a:ext cx="30405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Schematic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principle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453336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7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grpSp>
        <p:nvGrpSpPr>
          <p:cNvPr id="3" name="Gruppo 10"/>
          <p:cNvGrpSpPr/>
          <p:nvPr/>
        </p:nvGrpSpPr>
        <p:grpSpPr>
          <a:xfrm>
            <a:off x="576064" y="1844824"/>
            <a:ext cx="7934524" cy="4876800"/>
            <a:chOff x="576064" y="1268760"/>
            <a:chExt cx="7934524" cy="4876800"/>
          </a:xfrm>
        </p:grpSpPr>
        <p:pic>
          <p:nvPicPr>
            <p:cNvPr id="18534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33413" y="1268760"/>
              <a:ext cx="7877175" cy="487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ttangolo 8"/>
            <p:cNvSpPr/>
            <p:nvPr/>
          </p:nvSpPr>
          <p:spPr>
            <a:xfrm>
              <a:off x="4211960" y="2276872"/>
              <a:ext cx="3816424" cy="28803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>
                <a:solidFill>
                  <a:prstClr val="white"/>
                </a:solidFill>
              </a:endParaRPr>
            </a:p>
          </p:txBody>
        </p:sp>
        <p:sp>
          <p:nvSpPr>
            <p:cNvPr id="10" name="Rettangolo 9"/>
            <p:cNvSpPr/>
            <p:nvPr/>
          </p:nvSpPr>
          <p:spPr>
            <a:xfrm>
              <a:off x="576064" y="1340768"/>
              <a:ext cx="2699792" cy="100811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</p:grpSp>
      <p:pic>
        <p:nvPicPr>
          <p:cNvPr id="18534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4568714"/>
            <a:ext cx="4904035" cy="1525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sellaDiTesto 12"/>
          <p:cNvSpPr txBox="1"/>
          <p:nvPr/>
        </p:nvSpPr>
        <p:spPr>
          <a:xfrm>
            <a:off x="6300192" y="4208674"/>
            <a:ext cx="2193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olidFill>
                  <a:prstClr val="black"/>
                </a:solidFill>
              </a:rPr>
              <a:t>Ion-electrons</a:t>
            </a:r>
            <a:r>
              <a:rPr lang="it-IT" dirty="0" smtClean="0">
                <a:solidFill>
                  <a:prstClr val="black"/>
                </a:solidFill>
              </a:rPr>
              <a:t> </a:t>
            </a:r>
            <a:r>
              <a:rPr lang="it-IT" dirty="0" err="1" smtClean="0">
                <a:solidFill>
                  <a:prstClr val="black"/>
                </a:solidFill>
              </a:rPr>
              <a:t>clusters</a:t>
            </a:r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179512" y="1124744"/>
            <a:ext cx="8892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>
                <a:solidFill>
                  <a:prstClr val="black"/>
                </a:solidFill>
              </a:rPr>
              <a:t>“</a:t>
            </a:r>
            <a:r>
              <a:rPr lang="it-IT" sz="2000" dirty="0" err="1" smtClean="0">
                <a:solidFill>
                  <a:prstClr val="black"/>
                </a:solidFill>
              </a:rPr>
              <a:t>Core</a:t>
            </a:r>
            <a:r>
              <a:rPr lang="it-IT" sz="2000" dirty="0" smtClean="0">
                <a:solidFill>
                  <a:prstClr val="black"/>
                </a:solidFill>
              </a:rPr>
              <a:t>” </a:t>
            </a:r>
            <a:r>
              <a:rPr lang="it-IT" sz="2000" dirty="0" err="1" smtClean="0">
                <a:solidFill>
                  <a:prstClr val="black"/>
                </a:solidFill>
              </a:rPr>
              <a:t>of</a:t>
            </a:r>
            <a:r>
              <a:rPr lang="it-IT" sz="2000" dirty="0" smtClean="0">
                <a:solidFill>
                  <a:prstClr val="black"/>
                </a:solidFill>
              </a:rPr>
              <a:t> a </a:t>
            </a:r>
            <a:r>
              <a:rPr lang="it-IT" sz="2000" dirty="0" err="1" smtClean="0">
                <a:solidFill>
                  <a:prstClr val="black"/>
                </a:solidFill>
              </a:rPr>
              <a:t>gaseous</a:t>
            </a:r>
            <a:r>
              <a:rPr lang="it-IT" sz="2000" dirty="0" smtClean="0">
                <a:solidFill>
                  <a:prstClr val="black"/>
                </a:solidFill>
              </a:rPr>
              <a:t> detector </a:t>
            </a:r>
            <a:r>
              <a:rPr lang="it-IT" sz="2000" dirty="0" err="1" smtClean="0">
                <a:solidFill>
                  <a:prstClr val="black"/>
                </a:solidFill>
              </a:rPr>
              <a:t>is</a:t>
            </a:r>
            <a:r>
              <a:rPr lang="it-IT" sz="2000" dirty="0" smtClean="0">
                <a:solidFill>
                  <a:prstClr val="black"/>
                </a:solidFill>
              </a:rPr>
              <a:t> a volume </a:t>
            </a:r>
            <a:r>
              <a:rPr lang="it-IT" sz="2000" dirty="0" err="1" smtClean="0">
                <a:solidFill>
                  <a:prstClr val="black"/>
                </a:solidFill>
              </a:rPr>
              <a:t>of</a:t>
            </a:r>
            <a:r>
              <a:rPr lang="it-IT" sz="2000" dirty="0" smtClean="0">
                <a:solidFill>
                  <a:prstClr val="black"/>
                </a:solidFill>
              </a:rPr>
              <a:t> gas, or gas </a:t>
            </a:r>
            <a:r>
              <a:rPr lang="it-IT" sz="2000" dirty="0" err="1" smtClean="0">
                <a:solidFill>
                  <a:prstClr val="black"/>
                </a:solidFill>
              </a:rPr>
              <a:t>mixture</a:t>
            </a:r>
            <a:r>
              <a:rPr lang="it-IT" sz="2000" dirty="0" smtClean="0">
                <a:solidFill>
                  <a:prstClr val="black"/>
                </a:solidFill>
              </a:rPr>
              <a:t>, </a:t>
            </a:r>
            <a:r>
              <a:rPr lang="it-IT" sz="2000" dirty="0" err="1" smtClean="0">
                <a:solidFill>
                  <a:prstClr val="black"/>
                </a:solidFill>
              </a:rPr>
              <a:t>where</a:t>
            </a:r>
            <a:r>
              <a:rPr lang="it-IT" sz="2000" dirty="0" smtClean="0">
                <a:solidFill>
                  <a:prstClr val="black"/>
                </a:solidFill>
              </a:rPr>
              <a:t> a </a:t>
            </a:r>
            <a:r>
              <a:rPr lang="it-IT" sz="2000" dirty="0" err="1" smtClean="0">
                <a:solidFill>
                  <a:prstClr val="black"/>
                </a:solidFill>
              </a:rPr>
              <a:t>charged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ionizing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particle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leaves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smtClean="0">
                <a:solidFill>
                  <a:srgbClr val="002060"/>
                </a:solidFill>
              </a:rPr>
              <a:t>a </a:t>
            </a:r>
            <a:r>
              <a:rPr lang="it-IT" sz="2000" dirty="0" err="1" smtClean="0">
                <a:solidFill>
                  <a:srgbClr val="002060"/>
                </a:solidFill>
              </a:rPr>
              <a:t>trail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of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ion-electron</a:t>
            </a:r>
            <a:r>
              <a:rPr lang="it-IT" sz="2000" dirty="0" smtClean="0">
                <a:solidFill>
                  <a:srgbClr val="002060"/>
                </a:solidFill>
              </a:rPr>
              <a:t> </a:t>
            </a:r>
            <a:r>
              <a:rPr lang="it-IT" sz="2000" dirty="0" err="1" smtClean="0">
                <a:solidFill>
                  <a:srgbClr val="002060"/>
                </a:solidFill>
              </a:rPr>
              <a:t>pairs</a:t>
            </a:r>
            <a:r>
              <a:rPr lang="it-IT" sz="2000" dirty="0" smtClean="0">
                <a:solidFill>
                  <a:prstClr val="black"/>
                </a:solidFill>
              </a:rPr>
              <a:t>. Some </a:t>
            </a:r>
            <a:r>
              <a:rPr lang="it-IT" sz="2000" dirty="0" err="1" smtClean="0">
                <a:solidFill>
                  <a:prstClr val="black"/>
                </a:solidFill>
              </a:rPr>
              <a:t>electrons</a:t>
            </a:r>
            <a:r>
              <a:rPr lang="it-IT" sz="2000" dirty="0" smtClean="0">
                <a:solidFill>
                  <a:prstClr val="black"/>
                </a:solidFill>
              </a:rPr>
              <a:t> can </a:t>
            </a:r>
            <a:r>
              <a:rPr lang="it-IT" sz="2000" dirty="0" err="1" smtClean="0">
                <a:solidFill>
                  <a:prstClr val="black"/>
                </a:solidFill>
              </a:rPr>
              <a:t>further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ionize</a:t>
            </a:r>
            <a:r>
              <a:rPr lang="it-IT" sz="2000" dirty="0" smtClean="0">
                <a:solidFill>
                  <a:prstClr val="black"/>
                </a:solidFill>
              </a:rPr>
              <a:t> the gas, </a:t>
            </a:r>
            <a:r>
              <a:rPr lang="it-IT" sz="2000" dirty="0" err="1" smtClean="0">
                <a:solidFill>
                  <a:prstClr val="black"/>
                </a:solidFill>
              </a:rPr>
              <a:t>creating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smtClean="0">
                <a:solidFill>
                  <a:srgbClr val="FF0000"/>
                </a:solidFill>
              </a:rPr>
              <a:t>“</a:t>
            </a:r>
            <a:r>
              <a:rPr lang="it-IT" sz="2000" dirty="0" err="1" smtClean="0">
                <a:solidFill>
                  <a:srgbClr val="FF0000"/>
                </a:solidFill>
              </a:rPr>
              <a:t>clusters</a:t>
            </a:r>
            <a:r>
              <a:rPr lang="it-IT" sz="2000" dirty="0" smtClean="0">
                <a:solidFill>
                  <a:srgbClr val="FF0000"/>
                </a:solidFill>
              </a:rPr>
              <a:t>” </a:t>
            </a:r>
            <a:r>
              <a:rPr lang="it-IT" sz="2000" dirty="0" err="1" smtClean="0">
                <a:solidFill>
                  <a:prstClr val="black"/>
                </a:solidFill>
              </a:rPr>
              <a:t>of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ions</a:t>
            </a:r>
            <a:r>
              <a:rPr lang="it-IT" sz="2000" dirty="0" smtClean="0">
                <a:solidFill>
                  <a:prstClr val="black"/>
                </a:solidFill>
              </a:rPr>
              <a:t> electron </a:t>
            </a:r>
            <a:r>
              <a:rPr lang="it-IT" sz="2000" dirty="0" err="1" smtClean="0">
                <a:solidFill>
                  <a:prstClr val="black"/>
                </a:solidFill>
              </a:rPr>
              <a:t>pairs</a:t>
            </a:r>
            <a:r>
              <a:rPr lang="it-IT" sz="2000" dirty="0" smtClean="0">
                <a:solidFill>
                  <a:prstClr val="black"/>
                </a:solidFill>
              </a:rPr>
              <a:t>. </a:t>
            </a:r>
            <a:endParaRPr lang="it-IT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/>
              <a:t>Multi Wire Proportional Chamber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 Cathode Strip Chamber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1520" y="1484784"/>
            <a:ext cx="86409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A MWPC can only measure the coordinate perpendicular to the wires. No position measurement along the wires. 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If the </a:t>
            </a:r>
            <a:r>
              <a:rPr lang="en-US" dirty="0"/>
              <a:t>cathode is segmented, perpendicular to the wires, the signal induced can be used to determine the second coordinate. </a:t>
            </a:r>
          </a:p>
        </p:txBody>
      </p:sp>
      <p:sp>
        <p:nvSpPr>
          <p:cNvPr id="5" name="Rectangle 4"/>
          <p:cNvSpPr/>
          <p:nvPr/>
        </p:nvSpPr>
        <p:spPr>
          <a:xfrm>
            <a:off x="683568" y="3070701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Employing a center of charge calculation a position resolution of 50 </a:t>
            </a:r>
            <a:r>
              <a:rPr lang="en-US" dirty="0" err="1"/>
              <a:t>μm</a:t>
            </a:r>
            <a:r>
              <a:rPr lang="en-US" dirty="0"/>
              <a:t> is achievable. </a:t>
            </a:r>
          </a:p>
        </p:txBody>
      </p:sp>
      <p:pic>
        <p:nvPicPr>
          <p:cNvPr id="7" name="Picture 6" descr="Schermata 2019-08-14 alle 17.43.1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16567" y="3730792"/>
            <a:ext cx="5919729" cy="3127207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268760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793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27384"/>
            <a:ext cx="8042276" cy="1008112"/>
          </a:xfrm>
        </p:spPr>
        <p:txBody>
          <a:bodyPr/>
          <a:lstStyle/>
          <a:p>
            <a:r>
              <a:rPr lang="en-US" dirty="0" smtClean="0"/>
              <a:t>CSC: example from CMS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71</a:t>
            </a:fld>
            <a:endParaRPr lang="en-US"/>
          </a:p>
        </p:txBody>
      </p:sp>
      <p:pic>
        <p:nvPicPr>
          <p:cNvPr id="7" name="Picture 6" descr="Schermata 2019-08-16 alle 12.24.1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2200" y="1124744"/>
            <a:ext cx="2808312" cy="1912145"/>
          </a:xfrm>
          <a:prstGeom prst="rect">
            <a:avLst/>
          </a:prstGeom>
        </p:spPr>
      </p:pic>
      <p:pic>
        <p:nvPicPr>
          <p:cNvPr id="8" name="Picture 7" descr="Schermata 2019-08-16 alle 12.25.00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2852936"/>
            <a:ext cx="2952328" cy="34349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1268760"/>
            <a:ext cx="6048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4 Endcap CMS stations are equipped with CSCs Each CSC has 6 gas gaps and with 6 layer of strips </a:t>
            </a:r>
            <a:r>
              <a:rPr lang="en-US" dirty="0"/>
              <a:t>(</a:t>
            </a:r>
            <a:r>
              <a:rPr lang="en-US" dirty="0" smtClean="0"/>
              <a:t>radial) and wires.  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419872" y="5835069"/>
            <a:ext cx="5184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008000"/>
                </a:solidFill>
              </a:rPr>
              <a:t>CSC chosen due to presence </a:t>
            </a:r>
            <a:r>
              <a:rPr lang="en-US" sz="2000" b="1" dirty="0">
                <a:solidFill>
                  <a:srgbClr val="008000"/>
                </a:solidFill>
              </a:rPr>
              <a:t>of high and inhomogeneous magnetic </a:t>
            </a:r>
            <a:r>
              <a:rPr lang="en-US" sz="2000" b="1" dirty="0" smtClean="0">
                <a:solidFill>
                  <a:srgbClr val="008000"/>
                </a:solidFill>
              </a:rPr>
              <a:t>field </a:t>
            </a:r>
            <a:r>
              <a:rPr lang="en-US" sz="2000" b="1" dirty="0">
                <a:solidFill>
                  <a:srgbClr val="008000"/>
                </a:solidFill>
              </a:rPr>
              <a:t>and </a:t>
            </a:r>
            <a:r>
              <a:rPr lang="en-US" sz="2000" b="1" dirty="0" smtClean="0">
                <a:solidFill>
                  <a:srgbClr val="008000"/>
                </a:solidFill>
              </a:rPr>
              <a:t>high </a:t>
            </a:r>
            <a:r>
              <a:rPr lang="en-US" sz="2000" b="1" dirty="0">
                <a:solidFill>
                  <a:srgbClr val="008000"/>
                </a:solidFill>
              </a:rPr>
              <a:t>particle rates.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3491880" y="4293096"/>
            <a:ext cx="540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The main goal of </a:t>
            </a:r>
            <a:r>
              <a:rPr lang="en-US" dirty="0" smtClean="0"/>
              <a:t>CSCs is </a:t>
            </a:r>
            <a:r>
              <a:rPr lang="en-US" dirty="0"/>
              <a:t>to define the bending angle of muon in the magnetic field of steel </a:t>
            </a:r>
            <a:r>
              <a:rPr lang="en-US" dirty="0" smtClean="0"/>
              <a:t>disks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c</a:t>
            </a:r>
            <a:r>
              <a:rPr lang="en-US" dirty="0" smtClean="0"/>
              <a:t>rucial </a:t>
            </a:r>
            <a:r>
              <a:rPr lang="en-US" dirty="0"/>
              <a:t>a good space resolution in direction perpendicular to the radius of a disk. </a:t>
            </a:r>
          </a:p>
          <a:p>
            <a:pPr algn="just"/>
            <a:endParaRPr lang="en-US" dirty="0"/>
          </a:p>
        </p:txBody>
      </p:sp>
      <p:pic>
        <p:nvPicPr>
          <p:cNvPr id="10" name="Picture 9" descr="Schermata 2019-08-20 alle 00.53.16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5896" y="2060848"/>
            <a:ext cx="2241605" cy="2205595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0824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CMS CSC performance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1268760"/>
            <a:ext cx="4752528" cy="2901223"/>
          </a:xfrm>
          <a:prstGeom prst="rect">
            <a:avLst/>
          </a:prstGeom>
        </p:spPr>
      </p:pic>
      <p:pic>
        <p:nvPicPr>
          <p:cNvPr id="5" name="Picture 4" descr="Schermata 2019-08-19 alle 09.57.3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944" y="3933056"/>
            <a:ext cx="4680520" cy="270646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4797152"/>
            <a:ext cx="3997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Segment reconstruction efficiency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60032" y="1700808"/>
            <a:ext cx="4104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AU" b="1" dirty="0" smtClean="0">
                <a:solidFill>
                  <a:srgbClr val="FF0000"/>
                </a:solidFill>
                <a:ea typeface="Trebuchet MS"/>
                <a:cs typeface="Times New Roman"/>
                <a:sym typeface="Trebuchet MS"/>
              </a:rPr>
              <a:t>CSC station spatial resolution :</a:t>
            </a:r>
          </a:p>
          <a:p>
            <a:pPr marL="285750" lvl="0" indent="-285750" algn="just">
              <a:buFont typeface="Wingdings" charset="2"/>
              <a:buChar char="Ø"/>
            </a:pPr>
            <a:r>
              <a:rPr lang="en-AU" dirty="0" smtClean="0">
                <a:ea typeface="Trebuchet MS"/>
                <a:cs typeface="Times New Roman"/>
                <a:sym typeface="Trebuchet MS"/>
              </a:rPr>
              <a:t>Between 40–140 </a:t>
            </a:r>
            <a:r>
              <a:rPr lang="en-AU" dirty="0" smtClean="0">
                <a:latin typeface="Symbol" charset="2"/>
                <a:ea typeface="Trebuchet MS"/>
                <a:cs typeface="Symbol" charset="2"/>
                <a:sym typeface="Trebuchet MS"/>
              </a:rPr>
              <a:t>m</a:t>
            </a:r>
            <a:r>
              <a:rPr lang="en-AU" dirty="0" smtClean="0">
                <a:ea typeface="Trebuchet MS"/>
                <a:cs typeface="Times New Roman"/>
                <a:sym typeface="Trebuchet MS"/>
              </a:rPr>
              <a:t>m (depending by the strips pitch) </a:t>
            </a:r>
          </a:p>
          <a:p>
            <a:pPr marL="285750" lvl="0" indent="-285750" algn="just">
              <a:buFont typeface="Wingdings" charset="2"/>
              <a:buChar char="Ø"/>
            </a:pPr>
            <a:r>
              <a:rPr lang="en-AU" dirty="0" smtClean="0">
                <a:ea typeface="Trebuchet MS"/>
                <a:cs typeface="Times New Roman"/>
                <a:sym typeface="Trebuchet MS"/>
              </a:rPr>
              <a:t>stable performance </a:t>
            </a:r>
            <a:endParaRPr lang="en-AU" dirty="0">
              <a:cs typeface="Times New Roman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56840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0264"/>
            <a:ext cx="8229600" cy="1143000"/>
          </a:xfrm>
        </p:spPr>
        <p:txBody>
          <a:bodyPr/>
          <a:lstStyle/>
          <a:p>
            <a:r>
              <a:rPr lang="en-US" dirty="0" smtClean="0"/>
              <a:t>Drift Chambers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73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51520" y="1484784"/>
            <a:ext cx="75608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Drift chambers are wire chamber with a long path: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Charged particle traversing the gas produce ionization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Electrons drift to the anode wire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Electrons close to the wire give rise to avalanche multiplication processes 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323528" y="5480064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charset="2"/>
              <a:buChar char="Ø"/>
            </a:pPr>
            <a:r>
              <a:rPr lang="en-US" dirty="0"/>
              <a:t>The electric field has to be homogeneous and the drift velocity constant and known. </a:t>
            </a:r>
          </a:p>
          <a:p>
            <a:pPr marL="285750" indent="-285750">
              <a:buFont typeface="Wingdings" charset="2"/>
              <a:buChar char="Ø"/>
            </a:pPr>
            <a:r>
              <a:rPr lang="en-US" dirty="0" smtClean="0"/>
              <a:t>Compared </a:t>
            </a:r>
            <a:r>
              <a:rPr lang="en-US" dirty="0"/>
              <a:t>to MWPC: fewer wires and electronic channels, higher precision, but lower rate capability </a:t>
            </a: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788024" y="3212976"/>
            <a:ext cx="4211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dirty="0"/>
              <a:t>Hit position defined by the linear relation between the </a:t>
            </a:r>
            <a:r>
              <a:rPr lang="en-US" dirty="0">
                <a:solidFill>
                  <a:srgbClr val="FF0000"/>
                </a:solidFill>
              </a:rPr>
              <a:t>drift velocity (about 50 µm/ns) and the time of arrival on the anode wire</a:t>
            </a:r>
          </a:p>
        </p:txBody>
      </p:sp>
      <p:pic>
        <p:nvPicPr>
          <p:cNvPr id="15" name="Picture 14" descr="Schermata 2019-08-19 alle 16.17.4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3013314"/>
            <a:ext cx="4104456" cy="2303298"/>
          </a:xfrm>
          <a:prstGeom prst="rect">
            <a:avLst/>
          </a:prstGeom>
        </p:spPr>
      </p:pic>
      <p:pic>
        <p:nvPicPr>
          <p:cNvPr id="16" name="Picture 15" descr="Schermata 2019-08-19 alle 16.29.44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34050" y="4638675"/>
            <a:ext cx="1422400" cy="4699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08359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3563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Drift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3" name="Gruppo 15"/>
          <p:cNvGrpSpPr/>
          <p:nvPr/>
        </p:nvGrpSpPr>
        <p:grpSpPr>
          <a:xfrm>
            <a:off x="457200" y="3751659"/>
            <a:ext cx="8229600" cy="3133725"/>
            <a:chOff x="457200" y="2708920"/>
            <a:chExt cx="8229600" cy="3133725"/>
          </a:xfrm>
        </p:grpSpPr>
        <p:pic>
          <p:nvPicPr>
            <p:cNvPr id="225283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" y="2708920"/>
              <a:ext cx="8229600" cy="3133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ettangolo 14"/>
            <p:cNvSpPr/>
            <p:nvPr/>
          </p:nvSpPr>
          <p:spPr>
            <a:xfrm>
              <a:off x="7956376" y="5445224"/>
              <a:ext cx="432048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pic>
        <p:nvPicPr>
          <p:cNvPr id="22528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587" y="1182090"/>
            <a:ext cx="8222877" cy="2655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Position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measurements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="" xmlns:a16="http://schemas.microsoft.com/office/drawing/2014/main" id="{1E4188D7-18F8-4B03-94DB-081D9E38D8A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68201" y="3746879"/>
            <a:ext cx="6326251" cy="3116934"/>
          </a:xfrm>
          <a:prstGeom prst="rect">
            <a:avLst/>
          </a:prstGeom>
        </p:spPr>
      </p:pic>
      <p:sp>
        <p:nvSpPr>
          <p:cNvPr id="15" name="CasellaDiTesto 14">
            <a:extLst>
              <a:ext uri="{FF2B5EF4-FFF2-40B4-BE49-F238E27FC236}">
                <a16:creationId xmlns="" xmlns:a16="http://schemas.microsoft.com/office/drawing/2014/main" id="{40DBD8A2-48D6-4F4F-8FD3-4D60C9074933}"/>
              </a:ext>
            </a:extLst>
          </p:cNvPr>
          <p:cNvSpPr txBox="1"/>
          <p:nvPr/>
        </p:nvSpPr>
        <p:spPr>
          <a:xfrm>
            <a:off x="120875" y="4062431"/>
            <a:ext cx="2047326" cy="2308324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>
              <a:buFont typeface="+mj-lt"/>
              <a:buAutoNum type="alphaLcParenR"/>
            </a:pPr>
            <a:r>
              <a:rPr lang="en-US" sz="1600" dirty="0"/>
              <a:t>Example of time spectrum obtained with a drift tube exposed to a uniform beam of particles</a:t>
            </a:r>
          </a:p>
          <a:p>
            <a:pPr>
              <a:buFont typeface="+mj-lt"/>
              <a:buAutoNum type="alphaLcParenR"/>
            </a:pPr>
            <a:r>
              <a:rPr lang="en-US" sz="1600" dirty="0"/>
              <a:t>Example of space-time relationship</a:t>
            </a:r>
          </a:p>
        </p:txBody>
      </p:sp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8150" y="1236340"/>
            <a:ext cx="82677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Space-time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relationship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Segnaposto contenuto 8">
            <a:extLst>
              <a:ext uri="{FF2B5EF4-FFF2-40B4-BE49-F238E27FC236}">
                <a16:creationId xmlns="" xmlns:a16="http://schemas.microsoft.com/office/drawing/2014/main" id="{9C13A136-8EF2-40E3-81BA-EA2084D6691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50" y="1562311"/>
            <a:ext cx="4492727" cy="4379046"/>
          </a:xfrm>
          <a:prstGeom prst="rect">
            <a:avLst/>
          </a:prstGeom>
        </p:spPr>
      </p:pic>
      <p:sp>
        <p:nvSpPr>
          <p:cNvPr id="14" name="Segnaposto contenuto 7">
            <a:extLst>
              <a:ext uri="{FF2B5EF4-FFF2-40B4-BE49-F238E27FC236}">
                <a16:creationId xmlns="" xmlns:a16="http://schemas.microsoft.com/office/drawing/2014/main" id="{D1CCED9D-CD79-4ED6-A457-378487489360}"/>
              </a:ext>
            </a:extLst>
          </p:cNvPr>
          <p:cNvSpPr txBox="1">
            <a:spLocks/>
          </p:cNvSpPr>
          <p:nvPr/>
        </p:nvSpPr>
        <p:spPr>
          <a:xfrm>
            <a:off x="4827772" y="1575518"/>
            <a:ext cx="3776676" cy="487781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plot shows the space-time relationship for a drift chamber exposed to a uniform beam of minimum ionizing particles, crossing the chamber with different incidence angles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Usually the space-time relationship is calculated by means of dedicated simulation codes (Garfield) which describe electron and ion transport in gases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Position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resolution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studies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="" xmlns:a16="http://schemas.microsoft.com/office/drawing/2014/main" id="{F454BD27-C00E-4761-91C2-0822257D99AA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32936" y="2780928"/>
            <a:ext cx="3766883" cy="3504774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="" xmlns:a16="http://schemas.microsoft.com/office/drawing/2014/main" id="{1CC74060-4340-410D-92F9-83D4E0E43BA0}"/>
              </a:ext>
            </a:extLst>
          </p:cNvPr>
          <p:cNvSpPr txBox="1"/>
          <p:nvPr/>
        </p:nvSpPr>
        <p:spPr>
          <a:xfrm>
            <a:off x="4665259" y="4005064"/>
            <a:ext cx="3490451" cy="1200329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plot shows an example of a distribution of the residuals between the fitted and reconstructed positions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323528" y="1268760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position resolution is usually studied with a telescope of drift chambers</a:t>
            </a:r>
          </a:p>
          <a:p>
            <a:pPr>
              <a:buFontTx/>
              <a:buChar char="-"/>
            </a:pPr>
            <a:r>
              <a:rPr lang="en-US" sz="2000" dirty="0" smtClean="0"/>
              <a:t>The drift chamber under investigation is placed in the middle of the telescope</a:t>
            </a:r>
          </a:p>
          <a:p>
            <a:pPr>
              <a:buFontTx/>
              <a:buChar char="-"/>
            </a:pPr>
            <a:r>
              <a:rPr lang="en-US" sz="2000" dirty="0" smtClean="0"/>
              <a:t> The resolution is evaluated by studying the differences between the measured and fitted coordinates (with the other chambers)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Position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resolution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studies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78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5" descr="img013">
            <a:extLst>
              <a:ext uri="{FF2B5EF4-FFF2-40B4-BE49-F238E27FC236}">
                <a16:creationId xmlns="" xmlns:a16="http://schemas.microsoft.com/office/drawing/2014/main" id="{FBA70179-E32D-4656-B229-18CD7731F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58250"/>
            <a:ext cx="4369692" cy="309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340768"/>
            <a:ext cx="4229100" cy="501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4624"/>
            <a:ext cx="8042276" cy="936104"/>
          </a:xfrm>
        </p:spPr>
        <p:txBody>
          <a:bodyPr/>
          <a:lstStyle/>
          <a:p>
            <a:r>
              <a:rPr lang="en-US" dirty="0" smtClean="0"/>
              <a:t>CMS Drift Chambers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1340768"/>
            <a:ext cx="5652120" cy="2708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sz="1600" dirty="0" smtClean="0"/>
              <a:t> CMS barrel station are equipped by DTs </a:t>
            </a:r>
          </a:p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sz="1600" dirty="0" smtClean="0"/>
              <a:t>The basic </a:t>
            </a:r>
            <a:r>
              <a:rPr lang="en-US" sz="1600" dirty="0"/>
              <a:t>detector unit is a </a:t>
            </a:r>
            <a:r>
              <a:rPr lang="en-US" sz="1600" dirty="0" smtClean="0"/>
              <a:t>drift cell: </a:t>
            </a:r>
            <a:r>
              <a:rPr lang="en-US" sz="1600" dirty="0"/>
              <a:t>a gas-filled tube with rectangular cross-section </a:t>
            </a:r>
            <a:endParaRPr lang="en-US" sz="1600" dirty="0" smtClean="0"/>
          </a:p>
          <a:p>
            <a:pPr marL="285750" indent="-285750" algn="just">
              <a:buFont typeface="Wingdings" charset="2"/>
              <a:buChar char="Ø"/>
            </a:pPr>
            <a:r>
              <a:rPr lang="en-US" sz="1600" dirty="0"/>
              <a:t>F</a:t>
            </a:r>
            <a:r>
              <a:rPr lang="en-US" sz="1600" dirty="0" smtClean="0"/>
              <a:t>our </a:t>
            </a:r>
            <a:r>
              <a:rPr lang="en-US" sz="1600" dirty="0"/>
              <a:t>layers of </a:t>
            </a:r>
            <a:r>
              <a:rPr lang="en-US" sz="1600" dirty="0" smtClean="0"/>
              <a:t>tubes</a:t>
            </a:r>
            <a:r>
              <a:rPr lang="en-US" sz="1600" dirty="0"/>
              <a:t> </a:t>
            </a:r>
            <a:r>
              <a:rPr lang="en-US" sz="1600" dirty="0" smtClean="0"/>
              <a:t>define </a:t>
            </a:r>
            <a:r>
              <a:rPr lang="en-US" sz="1600" b="1" dirty="0" smtClean="0">
                <a:solidFill>
                  <a:srgbClr val="FF0000"/>
                </a:solidFill>
              </a:rPr>
              <a:t>DT </a:t>
            </a:r>
            <a:r>
              <a:rPr lang="en-US" sz="1600" b="1" dirty="0" err="1" smtClean="0">
                <a:solidFill>
                  <a:srgbClr val="FF0000"/>
                </a:solidFill>
              </a:rPr>
              <a:t>SuperLayers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(SL) 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en-US" sz="1600" dirty="0" smtClean="0"/>
              <a:t>DT </a:t>
            </a:r>
            <a:r>
              <a:rPr lang="en-US" sz="1600" dirty="0"/>
              <a:t>chamber </a:t>
            </a:r>
            <a:r>
              <a:rPr lang="en-US" sz="1600" dirty="0" smtClean="0"/>
              <a:t>is done by two </a:t>
            </a:r>
            <a:r>
              <a:rPr lang="en-US" sz="1600" dirty="0"/>
              <a:t>SLs with wires parallel to the beam direction, measuring muon position </a:t>
            </a:r>
            <a:r>
              <a:rPr lang="en-US" sz="1600" dirty="0" smtClean="0"/>
              <a:t>in</a:t>
            </a:r>
            <a:r>
              <a:rPr lang="en-US" sz="1600" dirty="0"/>
              <a:t> the bending plane of the magnetic </a:t>
            </a:r>
            <a:r>
              <a:rPr lang="en-US" sz="1600" dirty="0" smtClean="0"/>
              <a:t>field and one in the longitudinal plane.  </a:t>
            </a:r>
          </a:p>
          <a:p>
            <a:pPr marL="285750" indent="-285750" algn="just">
              <a:buFont typeface="Wingdings" charset="2"/>
              <a:buChar char="Ø"/>
            </a:pPr>
            <a:endParaRPr lang="en-US" sz="1600" dirty="0"/>
          </a:p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sz="1600" dirty="0" smtClean="0">
                <a:solidFill>
                  <a:srgbClr val="FF0000"/>
                </a:solidFill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Gas </a:t>
            </a:r>
            <a:r>
              <a:rPr lang="en-US" sz="1600" b="1" dirty="0">
                <a:solidFill>
                  <a:srgbClr val="FF0000"/>
                </a:solidFill>
              </a:rPr>
              <a:t>mixture : 85% </a:t>
            </a:r>
            <a:r>
              <a:rPr lang="en-US" sz="1600" b="1" dirty="0" err="1">
                <a:solidFill>
                  <a:srgbClr val="FF0000"/>
                </a:solidFill>
              </a:rPr>
              <a:t>Ar</a:t>
            </a:r>
            <a:r>
              <a:rPr lang="en-US" sz="1600" b="1" dirty="0">
                <a:solidFill>
                  <a:srgbClr val="FF0000"/>
                </a:solidFill>
              </a:rPr>
              <a:t> + 15% </a:t>
            </a:r>
            <a:r>
              <a:rPr lang="en-US" sz="1600" b="1" dirty="0" smtClean="0">
                <a:solidFill>
                  <a:srgbClr val="FF0000"/>
                </a:solidFill>
              </a:rPr>
              <a:t>CO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2</a:t>
            </a:r>
            <a:endParaRPr lang="en-US" sz="1600" b="1" dirty="0"/>
          </a:p>
        </p:txBody>
      </p:sp>
      <p:sp>
        <p:nvSpPr>
          <p:cNvPr id="10" name="Rectangle 9"/>
          <p:cNvSpPr/>
          <p:nvPr/>
        </p:nvSpPr>
        <p:spPr>
          <a:xfrm>
            <a:off x="4427984" y="5013176"/>
            <a:ext cx="431400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dirty="0">
                <a:solidFill>
                  <a:srgbClr val="FF0000"/>
                </a:solidFill>
              </a:rPr>
              <a:t>hit resolution in r</a:t>
            </a:r>
            <a:r>
              <a:rPr lang="el-GR" dirty="0">
                <a:solidFill>
                  <a:srgbClr val="FF0000"/>
                </a:solidFill>
              </a:rPr>
              <a:t>φ</a:t>
            </a:r>
            <a:r>
              <a:rPr lang="en-US" dirty="0">
                <a:solidFill>
                  <a:srgbClr val="FF0000"/>
                </a:solidFill>
              </a:rPr>
              <a:t> : 200 to 250 </a:t>
            </a:r>
            <a:r>
              <a:rPr lang="en-US" dirty="0" smtClean="0">
                <a:solidFill>
                  <a:srgbClr val="FF0000"/>
                </a:solidFill>
              </a:rPr>
              <a:t>µm</a:t>
            </a:r>
          </a:p>
          <a:p>
            <a:pPr algn="just">
              <a:spcAft>
                <a:spcPts val="600"/>
              </a:spcAft>
              <a:buFont typeface="Wingdings" charset="0"/>
              <a:buChar char="Ø"/>
            </a:pPr>
            <a:r>
              <a:rPr lang="en-US" dirty="0">
                <a:solidFill>
                  <a:srgbClr val="FF0000"/>
                </a:solidFill>
              </a:rPr>
              <a:t> hit resolution in </a:t>
            </a:r>
            <a:r>
              <a:rPr lang="en-US" dirty="0" smtClean="0">
                <a:solidFill>
                  <a:srgbClr val="FF0000"/>
                </a:solidFill>
              </a:rPr>
              <a:t>r</a:t>
            </a:r>
            <a:r>
              <a:rPr lang="el-GR" dirty="0" smtClean="0">
                <a:solidFill>
                  <a:srgbClr val="FF0000"/>
                </a:solidFill>
              </a:rPr>
              <a:t>z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 smtClean="0">
                <a:solidFill>
                  <a:srgbClr val="FF0000"/>
                </a:solidFill>
              </a:rPr>
              <a:t>400 </a:t>
            </a:r>
            <a:r>
              <a:rPr lang="en-US" dirty="0">
                <a:solidFill>
                  <a:srgbClr val="FF0000"/>
                </a:solidFill>
              </a:rPr>
              <a:t>to </a:t>
            </a:r>
            <a:r>
              <a:rPr lang="en-US" dirty="0" smtClean="0">
                <a:solidFill>
                  <a:srgbClr val="FF0000"/>
                </a:solidFill>
              </a:rPr>
              <a:t>600 µm</a:t>
            </a:r>
          </a:p>
          <a:p>
            <a:pPr algn="just">
              <a:spcAft>
                <a:spcPts val="600"/>
              </a:spcAft>
              <a:buFont typeface="Wingdings" charset="0"/>
              <a:buChar char="Ø"/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 descr="HitReso_phiTheta-2016-2018-2.pd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3527" y="4103692"/>
            <a:ext cx="3672409" cy="2754307"/>
          </a:xfrm>
          <a:prstGeom prst="rect">
            <a:avLst/>
          </a:prstGeom>
          <a:solidFill>
            <a:srgbClr val="FFFFFF"/>
          </a:solidFill>
        </p:spPr>
      </p:pic>
      <p:pic>
        <p:nvPicPr>
          <p:cNvPr id="12" name="Picture 11" descr="Schermata 2019-08-15 alle 13.32.08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11" t="35361" r="50616"/>
          <a:stretch/>
        </p:blipFill>
        <p:spPr>
          <a:xfrm>
            <a:off x="5992250" y="1124744"/>
            <a:ext cx="3045231" cy="1330388"/>
          </a:xfrm>
          <a:prstGeom prst="rect">
            <a:avLst/>
          </a:prstGeom>
        </p:spPr>
      </p:pic>
      <p:pic>
        <p:nvPicPr>
          <p:cNvPr id="13" name="Picture 12" descr="Schermata 2019-08-15 alle 13.32.08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518"/>
          <a:stretch/>
        </p:blipFill>
        <p:spPr>
          <a:xfrm>
            <a:off x="5992250" y="2348880"/>
            <a:ext cx="3151750" cy="2045460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0236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Particle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tracks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in a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detector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8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1843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340768"/>
            <a:ext cx="8582025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sellaDiTesto 7"/>
          <p:cNvSpPr txBox="1"/>
          <p:nvPr/>
        </p:nvSpPr>
        <p:spPr>
          <a:xfrm>
            <a:off x="242216" y="6413266"/>
            <a:ext cx="3753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err="1" smtClean="0">
                <a:solidFill>
                  <a:prstClr val="black"/>
                </a:solidFill>
              </a:rPr>
              <a:t>Triple-GEM</a:t>
            </a:r>
            <a:r>
              <a:rPr lang="it-IT" sz="2000" dirty="0" smtClean="0">
                <a:solidFill>
                  <a:prstClr val="black"/>
                </a:solidFill>
              </a:rPr>
              <a:t>: </a:t>
            </a:r>
            <a:r>
              <a:rPr lang="it-IT" sz="2000" dirty="0" err="1" smtClean="0">
                <a:solidFill>
                  <a:prstClr val="black"/>
                </a:solidFill>
              </a:rPr>
              <a:t>we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will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see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it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r>
              <a:rPr lang="it-IT" sz="2000" dirty="0" err="1" smtClean="0">
                <a:solidFill>
                  <a:prstClr val="black"/>
                </a:solidFill>
              </a:rPr>
              <a:t>later</a:t>
            </a:r>
            <a:r>
              <a:rPr lang="it-IT" sz="2000" dirty="0" smtClean="0">
                <a:solidFill>
                  <a:prstClr val="black"/>
                </a:solidFill>
              </a:rPr>
              <a:t> on.</a:t>
            </a:r>
            <a:endParaRPr lang="it-IT" sz="20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80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 descr="Immagine che contiene dispositivo, ventola&#10;&#10;Descrizione generata automaticamente">
            <a:extLst>
              <a:ext uri="{FF2B5EF4-FFF2-40B4-BE49-F238E27FC236}">
                <a16:creationId xmlns:a16="http://schemas.microsoft.com/office/drawing/2014/main" xmlns="" id="{19A256A7-05EA-4507-8703-C58030B8114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41987" y="3533573"/>
            <a:ext cx="3978378" cy="3217805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2DE48709-F173-4220-A3BE-9BC63E994285}"/>
              </a:ext>
            </a:extLst>
          </p:cNvPr>
          <p:cNvSpPr txBox="1"/>
          <p:nvPr/>
        </p:nvSpPr>
        <p:spPr>
          <a:xfrm>
            <a:off x="5652120" y="4346108"/>
            <a:ext cx="2782529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Schematic view of the ALICE TPC. The drift volume is a cylinder of 5m diameter</a:t>
            </a:r>
          </a:p>
        </p:txBody>
      </p:sp>
      <p:pic>
        <p:nvPicPr>
          <p:cNvPr id="2324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6238" y="1124744"/>
            <a:ext cx="83915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Time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Projection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81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Picture 8" descr="img019">
            <a:extLst>
              <a:ext uri="{FF2B5EF4-FFF2-40B4-BE49-F238E27FC236}">
                <a16:creationId xmlns:a16="http://schemas.microsoft.com/office/drawing/2014/main" xmlns="" id="{5C9CB31B-F6B0-443E-A4AF-39A1E34064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46"/>
          <a:stretch>
            <a:fillRect/>
          </a:stretch>
        </p:blipFill>
        <p:spPr bwMode="auto">
          <a:xfrm>
            <a:off x="4636377" y="2418573"/>
            <a:ext cx="4368334" cy="2934212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xmlns="" id="{0BCEDAB8-2658-4E7D-81D8-F79BCFC47C07}"/>
              </a:ext>
            </a:extLst>
          </p:cNvPr>
          <p:cNvSpPr txBox="1"/>
          <p:nvPr/>
        </p:nvSpPr>
        <p:spPr>
          <a:xfrm>
            <a:off x="5673213" y="1412776"/>
            <a:ext cx="2595716" cy="923330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Scheme of the TPC used in the PEP-4 experiment</a:t>
            </a:r>
          </a:p>
        </p:txBody>
      </p:sp>
      <p:pic>
        <p:nvPicPr>
          <p:cNvPr id="2334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340768"/>
            <a:ext cx="4200525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ALICE TPC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82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757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938" y="1224136"/>
            <a:ext cx="7916518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ALICE TPC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83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385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6500" y="1844824"/>
            <a:ext cx="5377499" cy="4052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859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196752"/>
            <a:ext cx="2893253" cy="5589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Particle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Identification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with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TPCs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39" name="Rectangle 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914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19142" name="Rectangle 6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14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1427" name="Rectangle 3"/>
          <p:cNvSpPr>
            <a:spLocks noChangeArrowheads="1"/>
          </p:cNvSpPr>
          <p:nvPr/>
        </p:nvSpPr>
        <p:spPr bwMode="auto">
          <a:xfrm>
            <a:off x="0" y="1047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24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2455" name="Rectangle 7"/>
          <p:cNvSpPr>
            <a:spLocks noChangeArrowheads="1"/>
          </p:cNvSpPr>
          <p:nvPr/>
        </p:nvSpPr>
        <p:spPr bwMode="auto">
          <a:xfrm>
            <a:off x="0" y="923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84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xmlns="" id="{33521D4B-4948-42B8-8E8F-63D0F47813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1239" y="1936954"/>
            <a:ext cx="4539211" cy="3298333"/>
          </a:xfrm>
          <a:prstGeom prst="rect">
            <a:avLst/>
          </a:prstGeom>
          <a:ln w="28575">
            <a:solidFill>
              <a:schemeClr val="accent2"/>
            </a:solidFill>
          </a:ln>
        </p:spPr>
      </p:pic>
      <p:pic>
        <p:nvPicPr>
          <p:cNvPr id="23449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353269"/>
            <a:ext cx="3990975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85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" name="Picture 4" descr="https://www.eurizon-project.eu/common/eurizon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01" y="44624"/>
            <a:ext cx="2118485" cy="788177"/>
          </a:xfrm>
          <a:prstGeom prst="rect">
            <a:avLst/>
          </a:prstGeom>
          <a:noFill/>
        </p:spPr>
      </p:pic>
      <p:pic>
        <p:nvPicPr>
          <p:cNvPr id="58370" name="Picture 2" descr="Università degli Studi di Bari Aldo Moro - Wikipedi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7776" y="44624"/>
            <a:ext cx="908720" cy="908720"/>
          </a:xfrm>
          <a:prstGeom prst="rect">
            <a:avLst/>
          </a:prstGeom>
          <a:noFill/>
        </p:spPr>
      </p:pic>
      <p:sp>
        <p:nvSpPr>
          <p:cNvPr id="9" name="CasellaDiTesto 8"/>
          <p:cNvSpPr txBox="1"/>
          <p:nvPr/>
        </p:nvSpPr>
        <p:spPr>
          <a:xfrm>
            <a:off x="33863" y="6525344"/>
            <a:ext cx="2668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611560" y="3371508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183962"/>
                </a:solidFill>
              </a:rPr>
              <a:t>Remember: in principle detectors with planar geometry can achieve a quite good time resolution due to the absence of the jitter in the drift time</a:t>
            </a:r>
          </a:p>
        </p:txBody>
      </p:sp>
      <p:sp>
        <p:nvSpPr>
          <p:cNvPr id="10" name="Titolo 9"/>
          <p:cNvSpPr>
            <a:spLocks noGrp="1"/>
          </p:cNvSpPr>
          <p:nvPr>
            <p:ph type="title"/>
          </p:nvPr>
        </p:nvSpPr>
        <p:spPr>
          <a:xfrm>
            <a:off x="467544" y="17153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Now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 smtClean="0">
                <a:solidFill>
                  <a:srgbClr val="FF0000"/>
                </a:solidFill>
              </a:rPr>
              <a:t>let</a:t>
            </a:r>
            <a:r>
              <a:rPr lang="it-IT" dirty="0" smtClean="0">
                <a:solidFill>
                  <a:srgbClr val="FF0000"/>
                </a:solidFill>
              </a:rPr>
              <a:t>’s go back </a:t>
            </a:r>
            <a:r>
              <a:rPr lang="it-IT" dirty="0" err="1" smtClean="0">
                <a:solidFill>
                  <a:srgbClr val="FF0000"/>
                </a:solidFill>
              </a:rPr>
              <a:t>to</a:t>
            </a:r>
            <a:r>
              <a:rPr lang="it-IT" dirty="0" smtClean="0">
                <a:solidFill>
                  <a:srgbClr val="FF0000"/>
                </a:solidFill>
              </a:rPr>
              <a:t> the planar </a:t>
            </a:r>
            <a:r>
              <a:rPr lang="it-IT" dirty="0" err="1" smtClean="0">
                <a:solidFill>
                  <a:srgbClr val="FF0000"/>
                </a:solidFill>
              </a:rPr>
              <a:t>geometry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05273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Keufell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’s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Parallel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Plate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86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8" name="Picture 1042" descr="keuff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752600"/>
            <a:ext cx="3889375" cy="4343400"/>
          </a:xfrm>
          <a:prstGeom prst="rect">
            <a:avLst/>
          </a:prstGeom>
          <a:noFill/>
        </p:spPr>
      </p:pic>
      <p:pic>
        <p:nvPicPr>
          <p:cNvPr id="10" name="Picture 1041" descr="Keuffel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3657600"/>
            <a:ext cx="4572000" cy="2789238"/>
          </a:xfrm>
          <a:prstGeom prst="rect">
            <a:avLst/>
          </a:prstGeom>
          <a:noFill/>
        </p:spPr>
      </p:pic>
      <p:sp>
        <p:nvSpPr>
          <p:cNvPr id="13" name="Text Box 1032"/>
          <p:cNvSpPr txBox="1">
            <a:spLocks noChangeArrowheads="1"/>
          </p:cNvSpPr>
          <p:nvPr/>
        </p:nvSpPr>
        <p:spPr bwMode="auto">
          <a:xfrm>
            <a:off x="395536" y="1124744"/>
            <a:ext cx="8458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Basically, planar capacitors, with metal electrons, dating 1949 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16" name="Text Box 1037"/>
          <p:cNvSpPr txBox="1">
            <a:spLocks noChangeArrowheads="1"/>
          </p:cNvSpPr>
          <p:nvPr/>
        </p:nvSpPr>
        <p:spPr bwMode="auto">
          <a:xfrm>
            <a:off x="4644008" y="2636912"/>
            <a:ext cx="3744416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Gas mixture: </a:t>
            </a:r>
            <a:r>
              <a:rPr lang="en-GB" dirty="0" err="1" smtClean="0">
                <a:solidFill>
                  <a:srgbClr val="FF0000"/>
                </a:solidFill>
              </a:rPr>
              <a:t>xilene</a:t>
            </a:r>
            <a:r>
              <a:rPr lang="en-GB" dirty="0" smtClean="0">
                <a:solidFill>
                  <a:schemeClr val="accent2"/>
                </a:solidFill>
              </a:rPr>
              <a:t>  </a:t>
            </a:r>
            <a:r>
              <a:rPr lang="en-GB" dirty="0" err="1" smtClean="0">
                <a:solidFill>
                  <a:schemeClr val="accent2"/>
                </a:solidFill>
              </a:rPr>
              <a:t>p</a:t>
            </a:r>
            <a:r>
              <a:rPr lang="en-GB" baseline="-25000" dirty="0" err="1" smtClean="0">
                <a:solidFill>
                  <a:schemeClr val="accent2"/>
                </a:solidFill>
              </a:rPr>
              <a:t>parz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= 6 mmHg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	      argon</a:t>
            </a:r>
            <a:r>
              <a:rPr lang="en-GB" dirty="0" smtClean="0">
                <a:solidFill>
                  <a:schemeClr val="accent2"/>
                </a:solidFill>
              </a:rPr>
              <a:t>   </a:t>
            </a:r>
            <a:r>
              <a:rPr lang="en-GB" dirty="0" err="1" smtClean="0">
                <a:solidFill>
                  <a:schemeClr val="accent2"/>
                </a:solidFill>
              </a:rPr>
              <a:t>p</a:t>
            </a:r>
            <a:r>
              <a:rPr lang="en-GB" baseline="-25000" dirty="0" err="1" smtClean="0">
                <a:solidFill>
                  <a:schemeClr val="accent2"/>
                </a:solidFill>
              </a:rPr>
              <a:t>tot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= 0.5 </a:t>
            </a:r>
            <a:r>
              <a:rPr lang="en-GB" dirty="0" err="1">
                <a:solidFill>
                  <a:schemeClr val="accent2"/>
                </a:solidFill>
              </a:rPr>
              <a:t>Atm</a:t>
            </a:r>
            <a:endParaRPr lang="en-GB" dirty="0"/>
          </a:p>
        </p:txBody>
      </p:sp>
      <p:sp>
        <p:nvSpPr>
          <p:cNvPr id="18" name="CasellaDiTesto 17"/>
          <p:cNvSpPr txBox="1"/>
          <p:nvPr/>
        </p:nvSpPr>
        <p:spPr>
          <a:xfrm>
            <a:off x="4283968" y="1628800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First </a:t>
            </a:r>
            <a:r>
              <a:rPr lang="it-IT" dirty="0" err="1" smtClean="0"/>
              <a:t>prototype</a:t>
            </a:r>
            <a:r>
              <a:rPr lang="it-IT" dirty="0" smtClean="0"/>
              <a:t> </a:t>
            </a:r>
            <a:r>
              <a:rPr lang="it-IT" dirty="0" err="1" smtClean="0"/>
              <a:t>made</a:t>
            </a:r>
            <a:r>
              <a:rPr lang="it-IT" dirty="0" smtClean="0"/>
              <a:t> in </a:t>
            </a:r>
            <a:r>
              <a:rPr lang="it-IT" dirty="0" err="1" smtClean="0"/>
              <a:t>Molibdenum</a:t>
            </a:r>
            <a:r>
              <a:rPr lang="it-IT" dirty="0" smtClean="0"/>
              <a:t> </a:t>
            </a:r>
            <a:r>
              <a:rPr lang="it-IT" dirty="0" err="1" smtClean="0"/>
              <a:t>disks</a:t>
            </a:r>
            <a:r>
              <a:rPr lang="it-IT" dirty="0" smtClean="0"/>
              <a:t>, </a:t>
            </a:r>
            <a:r>
              <a:rPr lang="it-IT" dirty="0" err="1" smtClean="0"/>
              <a:t>later</a:t>
            </a:r>
            <a:r>
              <a:rPr lang="it-IT" dirty="0" smtClean="0"/>
              <a:t> on </a:t>
            </a:r>
            <a:r>
              <a:rPr lang="it-IT" dirty="0" err="1" smtClean="0"/>
              <a:t>Keufell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Cu or </a:t>
            </a:r>
            <a:r>
              <a:rPr lang="it-IT" dirty="0" err="1" smtClean="0"/>
              <a:t>Iron</a:t>
            </a:r>
            <a:r>
              <a:rPr lang="it-IT" dirty="0" smtClean="0"/>
              <a:t> </a:t>
            </a:r>
            <a:r>
              <a:rPr lang="it-IT" dirty="0" err="1" smtClean="0"/>
              <a:t>plated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Cu. d=2.5 mm, </a:t>
            </a:r>
            <a:r>
              <a:rPr lang="it-IT" dirty="0" err="1" smtClean="0"/>
              <a:t>A=</a:t>
            </a:r>
            <a:r>
              <a:rPr lang="it-IT" dirty="0" smtClean="0"/>
              <a:t> 35 cm2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-90264"/>
            <a:ext cx="8229600" cy="1143000"/>
          </a:xfrm>
          <a:ln>
            <a:noFill/>
          </a:ln>
        </p:spPr>
        <p:txBody>
          <a:bodyPr>
            <a:normAutofit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Keufell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’s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Parallel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Plate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Chambers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chemeClr val="tx2">
                    <a:lumMod val="50000"/>
                  </a:schemeClr>
                </a:solidFill>
              </a:rPr>
              <a:pPr/>
              <a:t>87</a:t>
            </a:fld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3863" y="6525344"/>
            <a:ext cx="2628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EURIZON </a:t>
            </a:r>
            <a:r>
              <a:rPr lang="it-IT" sz="1400" dirty="0" err="1" smtClean="0"/>
              <a:t>school</a:t>
            </a:r>
            <a:r>
              <a:rPr lang="it-IT" sz="1400" dirty="0" smtClean="0"/>
              <a:t>, </a:t>
            </a:r>
            <a:r>
              <a:rPr lang="it-IT" sz="1400" dirty="0" err="1" smtClean="0"/>
              <a:t>July</a:t>
            </a:r>
            <a:r>
              <a:rPr lang="it-IT" sz="1400" dirty="0" smtClean="0"/>
              <a:t> 17-28, 2013</a:t>
            </a:r>
            <a:endParaRPr lang="it-IT" sz="1400" dirty="0"/>
          </a:p>
        </p:txBody>
      </p:sp>
      <p:pic>
        <p:nvPicPr>
          <p:cNvPr id="8" name="Picture 23" descr="Keuffel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64307"/>
            <a:ext cx="4648200" cy="2944813"/>
          </a:xfrm>
          <a:prstGeom prst="rect">
            <a:avLst/>
          </a:prstGeom>
          <a:noFill/>
        </p:spPr>
      </p:pic>
      <p:sp>
        <p:nvSpPr>
          <p:cNvPr id="10" name="CasellaDiTesto 9"/>
          <p:cNvSpPr txBox="1"/>
          <p:nvPr/>
        </p:nvSpPr>
        <p:spPr>
          <a:xfrm>
            <a:off x="4211960" y="1844824"/>
            <a:ext cx="46805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Around</a:t>
            </a:r>
            <a:r>
              <a:rPr lang="it-IT" dirty="0" smtClean="0"/>
              <a:t> 1 </a:t>
            </a:r>
            <a:r>
              <a:rPr lang="it-IT" dirty="0" err="1" smtClean="0"/>
              <a:t>ns</a:t>
            </a:r>
            <a:r>
              <a:rPr lang="it-IT" dirty="0" smtClean="0"/>
              <a:t> </a:t>
            </a:r>
            <a:r>
              <a:rPr lang="it-IT" dirty="0" err="1" smtClean="0"/>
              <a:t>time</a:t>
            </a:r>
            <a:r>
              <a:rPr lang="it-IT" dirty="0" smtClean="0"/>
              <a:t> </a:t>
            </a:r>
            <a:r>
              <a:rPr lang="it-IT" dirty="0" err="1" smtClean="0"/>
              <a:t>resolution</a:t>
            </a:r>
            <a:r>
              <a:rPr lang="it-IT" dirty="0" smtClean="0"/>
              <a:t>: </a:t>
            </a:r>
          </a:p>
          <a:p>
            <a:r>
              <a:rPr lang="it-IT" dirty="0" smtClean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it-IT" dirty="0" smtClean="0">
                <a:solidFill>
                  <a:srgbClr val="FF0000"/>
                </a:solidFill>
              </a:rPr>
              <a:t>world record at the </a:t>
            </a:r>
            <a:r>
              <a:rPr lang="it-IT" dirty="0" err="1" smtClean="0">
                <a:solidFill>
                  <a:srgbClr val="FF0000"/>
                </a:solidFill>
              </a:rPr>
              <a:t>time</a:t>
            </a:r>
            <a:r>
              <a:rPr lang="it-IT" dirty="0" smtClean="0">
                <a:solidFill>
                  <a:srgbClr val="FF0000"/>
                </a:solidFill>
              </a:rPr>
              <a:t>!</a:t>
            </a:r>
          </a:p>
          <a:p>
            <a:r>
              <a:rPr lang="it-IT" dirty="0" err="1" smtClean="0"/>
              <a:t>But</a:t>
            </a:r>
            <a:r>
              <a:rPr lang="it-IT" dirty="0" smtClean="0"/>
              <a:t>: Life </a:t>
            </a:r>
            <a:r>
              <a:rPr lang="it-IT" dirty="0" err="1" smtClean="0"/>
              <a:t>time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detector: </a:t>
            </a:r>
            <a:r>
              <a:rPr lang="it-IT" dirty="0" err="1" smtClean="0"/>
              <a:t>few</a:t>
            </a:r>
            <a:r>
              <a:rPr lang="it-IT" dirty="0" smtClean="0"/>
              <a:t> </a:t>
            </a:r>
            <a:r>
              <a:rPr lang="it-IT" dirty="0" err="1" smtClean="0"/>
              <a:t>months</a:t>
            </a:r>
            <a:r>
              <a:rPr lang="it-IT" dirty="0" smtClean="0"/>
              <a:t>, </a:t>
            </a:r>
            <a:r>
              <a:rPr lang="it-IT" dirty="0" err="1" smtClean="0"/>
              <a:t>limited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discharges</a:t>
            </a:r>
            <a:r>
              <a:rPr lang="it-IT" dirty="0" smtClean="0"/>
              <a:t> </a:t>
            </a:r>
            <a:r>
              <a:rPr lang="it-IT" dirty="0" err="1" smtClean="0"/>
              <a:t>setting</a:t>
            </a:r>
            <a:r>
              <a:rPr lang="it-IT" dirty="0" smtClean="0"/>
              <a:t> up first in a </a:t>
            </a:r>
            <a:r>
              <a:rPr lang="it-IT" dirty="0" err="1" smtClean="0"/>
              <a:t>point</a:t>
            </a:r>
            <a:r>
              <a:rPr lang="it-IT" dirty="0" smtClean="0"/>
              <a:t>, </a:t>
            </a:r>
            <a:r>
              <a:rPr lang="it-IT" dirty="0" err="1" smtClean="0"/>
              <a:t>then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over</a:t>
            </a:r>
            <a:r>
              <a:rPr lang="it-IT" dirty="0" smtClean="0"/>
              <a:t> the detector </a:t>
            </a:r>
            <a:r>
              <a:rPr lang="it-IT" dirty="0" err="1" smtClean="0"/>
              <a:t>plate</a:t>
            </a:r>
            <a:r>
              <a:rPr lang="it-IT" dirty="0" smtClean="0"/>
              <a:t> </a:t>
            </a:r>
            <a:r>
              <a:rPr lang="it-IT" dirty="0" err="1" smtClean="0"/>
              <a:t>surfaces</a:t>
            </a:r>
            <a:r>
              <a:rPr lang="it-IT" dirty="0" smtClean="0"/>
              <a:t>. 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539552" y="5157192"/>
            <a:ext cx="81170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dirty="0" err="1" smtClean="0"/>
              <a:t>Need</a:t>
            </a:r>
            <a:r>
              <a:rPr lang="it-IT" sz="3200" dirty="0" smtClean="0"/>
              <a:t> </a:t>
            </a:r>
            <a:r>
              <a:rPr lang="it-IT" sz="3200" dirty="0" err="1" smtClean="0"/>
              <a:t>to</a:t>
            </a:r>
            <a:r>
              <a:rPr lang="it-IT" sz="3200" dirty="0" smtClean="0"/>
              <a:t> introduce </a:t>
            </a:r>
            <a:r>
              <a:rPr lang="it-IT" sz="3200" dirty="0" smtClean="0">
                <a:solidFill>
                  <a:srgbClr val="FF0000"/>
                </a:solidFill>
              </a:rPr>
              <a:t>auto-quenching </a:t>
            </a:r>
            <a:r>
              <a:rPr lang="it-IT" sz="3200" dirty="0" err="1" smtClean="0">
                <a:solidFill>
                  <a:srgbClr val="FF0000"/>
                </a:solidFill>
              </a:rPr>
              <a:t>mechanisms</a:t>
            </a:r>
            <a:endParaRPr lang="it-IT" sz="3200" dirty="0">
              <a:solidFill>
                <a:srgbClr val="FF0000"/>
              </a:solidFill>
            </a:endParaRPr>
          </a:p>
        </p:txBody>
      </p:sp>
      <p:sp>
        <p:nvSpPr>
          <p:cNvPr id="12" name="Freccia in giù 11"/>
          <p:cNvSpPr/>
          <p:nvPr/>
        </p:nvSpPr>
        <p:spPr>
          <a:xfrm>
            <a:off x="4499992" y="4293096"/>
            <a:ext cx="50405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9392"/>
            <a:ext cx="8042276" cy="1008112"/>
          </a:xfrm>
        </p:spPr>
        <p:txBody>
          <a:bodyPr/>
          <a:lstStyle/>
          <a:p>
            <a:r>
              <a:rPr lang="en-US" dirty="0" smtClean="0">
                <a:solidFill>
                  <a:srgbClr val="FF0906"/>
                </a:solidFill>
              </a:rPr>
              <a:t>Resistive</a:t>
            </a:r>
            <a:r>
              <a:rPr lang="en-US" dirty="0" smtClean="0"/>
              <a:t> Plate Chamber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4499992" y="3573016"/>
            <a:ext cx="4114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/>
            <a:r>
              <a:rPr lang="en-GB" sz="2000" dirty="0">
                <a:solidFill>
                  <a:srgbClr val="FF0906"/>
                </a:solidFill>
                <a:cs typeface="Times New Roman"/>
              </a:rPr>
              <a:t>Time constant for </a:t>
            </a:r>
            <a:r>
              <a:rPr lang="en-GB" sz="2000" dirty="0" smtClean="0">
                <a:solidFill>
                  <a:srgbClr val="FF0906"/>
                </a:solidFill>
                <a:cs typeface="Times New Roman"/>
              </a:rPr>
              <a:t>re-charging up </a:t>
            </a:r>
            <a:r>
              <a:rPr lang="en-GB" sz="2000" dirty="0" smtClean="0">
                <a:solidFill>
                  <a:schemeClr val="accent2"/>
                </a:solidFill>
                <a:cs typeface="Times New Roman"/>
              </a:rPr>
              <a:t>related to the RC constant of the RPC elementary cell</a:t>
            </a:r>
            <a:endParaRPr lang="en-GB" sz="2000" dirty="0">
              <a:solidFill>
                <a:schemeClr val="accent2"/>
              </a:solidFill>
              <a:cs typeface="Times New Roman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7257601" y="5440296"/>
            <a:ext cx="1490863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GB" sz="1400" dirty="0">
                <a:latin typeface="Comic Sans MS" charset="0"/>
              </a:rPr>
              <a:t> </a:t>
            </a:r>
            <a:r>
              <a:rPr lang="en-GB" sz="2400" dirty="0">
                <a:solidFill>
                  <a:srgbClr val="FF0000"/>
                </a:solidFill>
                <a:latin typeface="Comic Sans MS" charset="0"/>
                <a:sym typeface="Symbol" charset="0"/>
              </a:rPr>
              <a:t></a:t>
            </a:r>
            <a:r>
              <a:rPr lang="en-GB" sz="2400" baseline="-25000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dis </a:t>
            </a:r>
            <a:r>
              <a:rPr lang="en-GB" sz="2400" dirty="0">
                <a:solidFill>
                  <a:srgbClr val="FF0000"/>
                </a:solidFill>
                <a:latin typeface="Comic Sans MS" charset="0"/>
                <a:sym typeface="Symbol" charset="0"/>
              </a:rPr>
              <a:t>&lt;&lt; </a:t>
            </a:r>
            <a:r>
              <a:rPr lang="en-GB" sz="2400" baseline="-25000" dirty="0" smtClean="0">
                <a:solidFill>
                  <a:srgbClr val="FF0000"/>
                </a:solidFill>
                <a:latin typeface="Comic Sans MS" charset="0"/>
                <a:sym typeface="Symbol" charset="0"/>
              </a:rPr>
              <a:t>rec</a:t>
            </a:r>
            <a:endParaRPr lang="en-GB" sz="1400" dirty="0">
              <a:latin typeface="Comic Sans MS" charset="0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179512" y="1086996"/>
            <a:ext cx="8784976" cy="12618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eaLnBrk="0" hangingPunct="0"/>
            <a:r>
              <a:rPr lang="en-GB" sz="19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sym typeface="Symbol" charset="0"/>
              </a:rPr>
              <a:t>Self-extinguishing </a:t>
            </a:r>
            <a:r>
              <a:rPr lang="en-GB" sz="1900" b="1" dirty="0">
                <a:solidFill>
                  <a:schemeClr val="accent6">
                    <a:lumMod val="60000"/>
                    <a:lumOff val="40000"/>
                  </a:schemeClr>
                </a:solidFill>
                <a:sym typeface="Symbol" charset="0"/>
              </a:rPr>
              <a:t>mechanism</a:t>
            </a:r>
          </a:p>
          <a:p>
            <a:pPr algn="just" eaLnBrk="0" hangingPunct="0"/>
            <a:r>
              <a:rPr lang="en-GB" sz="1900" dirty="0" smtClean="0">
                <a:sym typeface="Symbol" charset="0"/>
              </a:rPr>
              <a:t>The </a:t>
            </a:r>
            <a:r>
              <a:rPr lang="en-GB" sz="1900" dirty="0">
                <a:sym typeface="Symbol" charset="0"/>
              </a:rPr>
              <a:t>arrival of the electrons on the anode </a:t>
            </a:r>
            <a:r>
              <a:rPr lang="en-GB" sz="1900" dirty="0" smtClean="0">
                <a:sym typeface="Symbol" charset="0"/>
              </a:rPr>
              <a:t>reduces </a:t>
            </a:r>
            <a:r>
              <a:rPr lang="en-GB" sz="1900" dirty="0">
                <a:sym typeface="Symbol" charset="0"/>
              </a:rPr>
              <a:t>the </a:t>
            </a:r>
            <a:r>
              <a:rPr lang="en-GB" sz="1900" dirty="0" smtClean="0">
                <a:sym typeface="Symbol" charset="0"/>
              </a:rPr>
              <a:t>local electric </a:t>
            </a:r>
            <a:r>
              <a:rPr lang="en-GB" sz="1900" dirty="0">
                <a:sym typeface="Symbol" charset="0"/>
              </a:rPr>
              <a:t>field </a:t>
            </a:r>
            <a:r>
              <a:rPr lang="en-GB" sz="1900" dirty="0" smtClean="0">
                <a:sym typeface="Symbol" charset="0"/>
              </a:rPr>
              <a:t>and therefore </a:t>
            </a:r>
            <a:r>
              <a:rPr lang="en-GB" sz="1900" dirty="0">
                <a:sym typeface="Symbol" charset="0"/>
              </a:rPr>
              <a:t>the discharge </a:t>
            </a:r>
            <a:r>
              <a:rPr lang="en-GB" sz="1900" dirty="0" smtClean="0">
                <a:sym typeface="Symbol" charset="0"/>
              </a:rPr>
              <a:t>is extinguished. </a:t>
            </a:r>
            <a:r>
              <a:rPr lang="en-GB" sz="1900" dirty="0">
                <a:sym typeface="Symbol" charset="0"/>
              </a:rPr>
              <a:t> </a:t>
            </a:r>
            <a:r>
              <a:rPr lang="en-GB" sz="1900" dirty="0" smtClean="0">
                <a:sym typeface="Symbol" charset="0"/>
              </a:rPr>
              <a:t>During </a:t>
            </a:r>
            <a:r>
              <a:rPr lang="en-GB" sz="1900" dirty="0">
                <a:sym typeface="Symbol" charset="0"/>
              </a:rPr>
              <a:t>the </a:t>
            </a:r>
            <a:r>
              <a:rPr lang="en-GB" sz="1900" dirty="0" smtClean="0">
                <a:sym typeface="Symbol" charset="0"/>
              </a:rPr>
              <a:t>discharge the electrodes behave like insulators.</a:t>
            </a:r>
            <a:endParaRPr lang="en-GB" sz="1900" dirty="0">
              <a:sym typeface="Symbol" charset="0"/>
            </a:endParaRPr>
          </a:p>
        </p:txBody>
      </p:sp>
      <p:sp>
        <p:nvSpPr>
          <p:cNvPr id="27" name="AutoShape 39"/>
          <p:cNvSpPr>
            <a:spLocks/>
          </p:cNvSpPr>
          <p:nvPr/>
        </p:nvSpPr>
        <p:spPr bwMode="auto">
          <a:xfrm>
            <a:off x="6948264" y="5224272"/>
            <a:ext cx="216024" cy="1206624"/>
          </a:xfrm>
          <a:prstGeom prst="rightBrace">
            <a:avLst>
              <a:gd name="adj1" fmla="val 108333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8ECB3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0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363734284"/>
              </p:ext>
            </p:extLst>
          </p:nvPr>
        </p:nvGraphicFramePr>
        <p:xfrm>
          <a:off x="4667398" y="5008248"/>
          <a:ext cx="2136850" cy="784176"/>
        </p:xfrm>
        <a:graphic>
          <a:graphicData uri="http://schemas.openxmlformats.org/presentationml/2006/ole">
            <p:oleObj spid="_x0000_s389122" name="Equation" r:id="rId4" imgW="1042200" imgH="420480" progId="">
              <p:embed/>
            </p:oleObj>
          </a:graphicData>
        </a:graphic>
      </p:graphicFrame>
      <p:graphicFrame>
        <p:nvGraphicFramePr>
          <p:cNvPr id="72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716141856"/>
              </p:ext>
            </p:extLst>
          </p:nvPr>
        </p:nvGraphicFramePr>
        <p:xfrm>
          <a:off x="4191794" y="6016881"/>
          <a:ext cx="2684462" cy="719138"/>
        </p:xfrm>
        <a:graphic>
          <a:graphicData uri="http://schemas.openxmlformats.org/presentationml/2006/ole">
            <p:oleObj spid="_x0000_s389123" name="Equation" r:id="rId5" imgW="1691280" imgH="447840" progId="">
              <p:embed/>
            </p:oleObj>
          </a:graphicData>
        </a:graphic>
      </p:graphicFrame>
      <p:sp>
        <p:nvSpPr>
          <p:cNvPr id="75" name="Right Arrow 74"/>
          <p:cNvSpPr/>
          <p:nvPr/>
        </p:nvSpPr>
        <p:spPr>
          <a:xfrm rot="6003200">
            <a:off x="6971241" y="6234848"/>
            <a:ext cx="720080" cy="504056"/>
          </a:xfrm>
          <a:prstGeom prst="rightArrow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580112" y="4648208"/>
            <a:ext cx="3358444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GB" sz="1200" dirty="0">
                <a:solidFill>
                  <a:srgbClr val="FF0000"/>
                </a:solidFill>
                <a:sym typeface="Symbol" charset="0"/>
              </a:rPr>
              <a:t> = - = effective Townsend coefficient</a:t>
            </a:r>
          </a:p>
        </p:txBody>
      </p:sp>
      <p:pic>
        <p:nvPicPr>
          <p:cNvPr id="16" name="Picture 1043" descr="Slide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2776000"/>
            <a:ext cx="3136900" cy="3606800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4561656" y="2485345"/>
            <a:ext cx="4114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D8ECB3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eaLnBrk="0" hangingPunct="0"/>
            <a:r>
              <a:rPr lang="en-GB" sz="2000" dirty="0" smtClean="0">
                <a:solidFill>
                  <a:srgbClr val="FF0906"/>
                </a:solidFill>
                <a:cs typeface="Times New Roman"/>
              </a:rPr>
              <a:t>Avalanche duration </a:t>
            </a:r>
            <a:r>
              <a:rPr lang="en-GB" sz="2000" dirty="0" smtClean="0">
                <a:solidFill>
                  <a:schemeClr val="accent2"/>
                </a:solidFill>
                <a:cs typeface="Times New Roman"/>
              </a:rPr>
              <a:t>related to the drift velocity and Townsend coefficient</a:t>
            </a:r>
            <a:endParaRPr lang="en-GB" sz="2000" dirty="0">
              <a:solidFill>
                <a:schemeClr val="accent2"/>
              </a:solidFill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424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-99392"/>
            <a:ext cx="8343205" cy="1008112"/>
          </a:xfrm>
        </p:spPr>
        <p:txBody>
          <a:bodyPr>
            <a:normAutofit/>
          </a:bodyPr>
          <a:lstStyle/>
          <a:p>
            <a:r>
              <a:rPr lang="en-US" sz="3800" dirty="0" smtClean="0"/>
              <a:t>RPC basic elements  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89</a:t>
            </a:fld>
            <a:endParaRPr lang="en-US"/>
          </a:p>
        </p:txBody>
      </p:sp>
      <p:pic>
        <p:nvPicPr>
          <p:cNvPr id="4" name="Picture 3" descr="Schermata 2018-03-23 alle 15.08.58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83" y="2924944"/>
            <a:ext cx="9144000" cy="25723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504" y="1412776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Gas mixture</a:t>
            </a:r>
            <a:r>
              <a:rPr lang="en-GB" b="1" dirty="0">
                <a:solidFill>
                  <a:srgbClr val="0033CC"/>
                </a:solidFill>
                <a:latin typeface="News Gothic MT"/>
                <a:cs typeface="News Gothic MT"/>
              </a:rPr>
              <a:t>: </a:t>
            </a:r>
            <a:endParaRPr lang="en-GB" b="1" dirty="0" smtClean="0">
              <a:solidFill>
                <a:srgbClr val="0033CC"/>
              </a:solidFill>
              <a:latin typeface="News Gothic MT"/>
              <a:cs typeface="News Gothic MT"/>
            </a:endParaRPr>
          </a:p>
          <a:p>
            <a:r>
              <a:rPr lang="en-GB" dirty="0" smtClean="0">
                <a:solidFill>
                  <a:srgbClr val="FF0000"/>
                </a:solidFill>
                <a:latin typeface="News Gothic MT"/>
                <a:cs typeface="News Gothic MT"/>
              </a:rPr>
              <a:t>Argon, </a:t>
            </a:r>
            <a:r>
              <a:rPr lang="en-GB" dirty="0" err="1">
                <a:solidFill>
                  <a:srgbClr val="FF0000"/>
                </a:solidFill>
                <a:latin typeface="News Gothic MT"/>
                <a:cs typeface="News Gothic MT"/>
              </a:rPr>
              <a:t>I</a:t>
            </a:r>
            <a:r>
              <a:rPr lang="en-GB" dirty="0" err="1" smtClean="0">
                <a:solidFill>
                  <a:srgbClr val="FF0000"/>
                </a:solidFill>
                <a:latin typeface="News Gothic MT"/>
                <a:cs typeface="News Gothic MT"/>
              </a:rPr>
              <a:t>so</a:t>
            </a:r>
            <a:r>
              <a:rPr lang="en-GB" dirty="0" smtClean="0">
                <a:solidFill>
                  <a:srgbClr val="FF0000"/>
                </a:solidFill>
                <a:latin typeface="News Gothic MT"/>
                <a:cs typeface="News Gothic MT"/>
              </a:rPr>
              <a:t>-butane and Freon </a:t>
            </a:r>
            <a:endParaRPr lang="en-GB" baseline="-25000" dirty="0" smtClean="0">
              <a:solidFill>
                <a:srgbClr val="FF0000"/>
              </a:solidFill>
              <a:latin typeface="News Gothic MT"/>
              <a:cs typeface="News Gothic MT"/>
            </a:endParaRPr>
          </a:p>
          <a:p>
            <a:r>
              <a:rPr lang="en-GB" dirty="0">
                <a:solidFill>
                  <a:srgbClr val="0033CC"/>
                </a:solidFill>
                <a:latin typeface="News Gothic MT"/>
                <a:cs typeface="News Gothic MT"/>
              </a:rPr>
              <a:t>a</a:t>
            </a:r>
            <a:r>
              <a:rPr lang="en-US" dirty="0" smtClean="0">
                <a:solidFill>
                  <a:srgbClr val="0033CC"/>
                </a:solidFill>
                <a:latin typeface="News Gothic MT"/>
                <a:cs typeface="News Gothic MT"/>
              </a:rPr>
              <a:t>t P </a:t>
            </a:r>
            <a:r>
              <a:rPr lang="en-US" dirty="0">
                <a:solidFill>
                  <a:srgbClr val="0033CC"/>
                </a:solidFill>
                <a:latin typeface="News Gothic MT"/>
                <a:cs typeface="News Gothic MT"/>
              </a:rPr>
              <a:t>≈ 1 </a:t>
            </a:r>
            <a:r>
              <a:rPr lang="en-US" dirty="0" err="1" smtClean="0">
                <a:solidFill>
                  <a:srgbClr val="0033CC"/>
                </a:solidFill>
                <a:latin typeface="News Gothic MT"/>
                <a:cs typeface="News Gothic MT"/>
              </a:rPr>
              <a:t>Atm</a:t>
            </a:r>
            <a:endParaRPr lang="en-US" dirty="0">
              <a:solidFill>
                <a:srgbClr val="0033CC"/>
              </a:solidFill>
              <a:latin typeface="News Gothic MT"/>
              <a:cs typeface="News Gothic M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346" y="5661248"/>
            <a:ext cx="8635150" cy="923330"/>
          </a:xfrm>
          <a:prstGeom prst="rect">
            <a:avLst/>
          </a:prstGeom>
          <a:noFill/>
          <a:ln>
            <a:solidFill>
              <a:srgbClr val="5B9BD5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Resistive Electrodes 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(</a:t>
            </a:r>
            <a:r>
              <a:rPr lang="en-US" b="1" dirty="0" err="1" smtClean="0">
                <a:solidFill>
                  <a:srgbClr val="000000"/>
                </a:solidFill>
                <a:latin typeface="News Gothic MT"/>
                <a:cs typeface="News Gothic MT"/>
              </a:rPr>
              <a:t>ρ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≈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10</a:t>
            </a:r>
            <a:r>
              <a:rPr lang="en-GB" b="1" baseline="30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10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-10</a:t>
            </a:r>
            <a:r>
              <a:rPr lang="en-GB" b="1" baseline="30000" dirty="0" smtClean="0">
                <a:solidFill>
                  <a:srgbClr val="000000"/>
                </a:solidFill>
                <a:latin typeface="News Gothic MT"/>
                <a:cs typeface="News Gothic MT"/>
              </a:rPr>
              <a:t>12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 </a:t>
            </a:r>
            <a:r>
              <a:rPr lang="en-GB" b="1" dirty="0">
                <a:solidFill>
                  <a:srgbClr val="000000"/>
                </a:solidFill>
                <a:latin typeface="News Gothic MT"/>
                <a:cs typeface="News Gothic MT"/>
                <a:sym typeface="Symbol" charset="0"/>
              </a:rPr>
              <a:t></a:t>
            </a:r>
            <a:r>
              <a:rPr lang="en-GB" b="1" dirty="0" smtClean="0">
                <a:solidFill>
                  <a:srgbClr val="000000"/>
                </a:solidFill>
                <a:latin typeface="News Gothic MT"/>
                <a:cs typeface="News Gothic MT"/>
                <a:sym typeface="Symbol" charset="0"/>
              </a:rPr>
              <a:t>cm</a:t>
            </a:r>
            <a:r>
              <a:rPr lang="en-US" b="1" dirty="0" smtClean="0">
                <a:solidFill>
                  <a:srgbClr val="000000"/>
                </a:solidFill>
                <a:latin typeface="News Gothic MT"/>
                <a:cs typeface="News Gothic MT"/>
              </a:rPr>
              <a:t>): </a:t>
            </a:r>
            <a:r>
              <a:rPr lang="en-US" b="1" dirty="0" smtClean="0">
                <a:solidFill>
                  <a:srgbClr val="FF4040"/>
                </a:solidFill>
                <a:latin typeface="News Gothic MT"/>
                <a:cs typeface="News Gothic MT"/>
              </a:rPr>
              <a:t>High </a:t>
            </a:r>
            <a:r>
              <a:rPr lang="en-US" b="1" dirty="0">
                <a:solidFill>
                  <a:srgbClr val="FF4040"/>
                </a:solidFill>
                <a:latin typeface="News Gothic MT"/>
                <a:cs typeface="News Gothic MT"/>
              </a:rPr>
              <a:t>Pressure Laminates (HPL)</a:t>
            </a:r>
            <a:r>
              <a:rPr lang="en-US" b="1" dirty="0" smtClean="0">
                <a:solidFill>
                  <a:srgbClr val="FF4040"/>
                </a:solidFill>
                <a:latin typeface="News Gothic MT"/>
                <a:cs typeface="News Gothic MT"/>
              </a:rPr>
              <a:t> </a:t>
            </a:r>
            <a:r>
              <a:rPr lang="en-US" dirty="0" smtClean="0">
                <a:latin typeface="News Gothic MT"/>
                <a:cs typeface="News Gothic MT"/>
              </a:rPr>
              <a:t>“Bakelite” made by Kraft paper impregnated with </a:t>
            </a:r>
            <a:r>
              <a:rPr lang="en-GB" dirty="0" smtClean="0">
                <a:latin typeface="News Gothic MT"/>
                <a:cs typeface="News Gothic MT"/>
              </a:rPr>
              <a:t>melamine</a:t>
            </a:r>
            <a:r>
              <a:rPr lang="en-GB" dirty="0">
                <a:latin typeface="News Gothic MT"/>
                <a:cs typeface="News Gothic MT"/>
              </a:rPr>
              <a:t>/phenol </a:t>
            </a:r>
            <a:r>
              <a:rPr lang="en-GB" dirty="0" smtClean="0">
                <a:latin typeface="News Gothic MT"/>
                <a:cs typeface="News Gothic MT"/>
              </a:rPr>
              <a:t>resins. </a:t>
            </a:r>
          </a:p>
          <a:p>
            <a:pPr algn="just"/>
            <a:r>
              <a:rPr lang="en-GB" dirty="0">
                <a:latin typeface="News Gothic MT"/>
                <a:cs typeface="News Gothic MT"/>
              </a:rPr>
              <a:t>Internal electrode surface covered with a 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</a:rPr>
              <a:t>thin linseed oil layer (~</a:t>
            </a:r>
            <a:r>
              <a:rPr lang="en-GB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  <a:sym typeface="Symbol" charset="0"/>
              </a:rPr>
              <a:t>m</a:t>
            </a:r>
            <a:r>
              <a:rPr lang="en-GB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News Gothic MT"/>
                <a:cs typeface="News Gothic MT"/>
              </a:rPr>
              <a:t>)</a:t>
            </a:r>
            <a:endParaRPr lang="en-GB" b="1" dirty="0">
              <a:solidFill>
                <a:schemeClr val="accent6">
                  <a:lumMod val="60000"/>
                  <a:lumOff val="40000"/>
                </a:schemeClr>
              </a:solidFill>
              <a:latin typeface="News Gothic MT"/>
              <a:cs typeface="News Gothic M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27984" y="2780928"/>
            <a:ext cx="309634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Case (Aluminum)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499992" y="1306867"/>
            <a:ext cx="4572000" cy="1258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High Voltage contact</a:t>
            </a:r>
            <a:r>
              <a:rPr lang="en-US" b="1" dirty="0" smtClean="0">
                <a:latin typeface="News Gothic MT"/>
                <a:cs typeface="News Gothic MT"/>
              </a:rPr>
              <a:t>: </a:t>
            </a:r>
            <a:r>
              <a:rPr lang="en-US" dirty="0" smtClean="0">
                <a:latin typeface="News Gothic MT"/>
                <a:cs typeface="News Gothic MT"/>
              </a:rPr>
              <a:t>graphite </a:t>
            </a:r>
            <a:r>
              <a:rPr lang="en-US" dirty="0">
                <a:latin typeface="News Gothic MT"/>
                <a:cs typeface="News Gothic MT"/>
              </a:rPr>
              <a:t>coating on </a:t>
            </a:r>
            <a:r>
              <a:rPr lang="en-US" dirty="0" smtClean="0">
                <a:latin typeface="News Gothic MT"/>
                <a:cs typeface="News Gothic MT"/>
              </a:rPr>
              <a:t>electrode outer surfaces</a:t>
            </a:r>
          </a:p>
          <a:p>
            <a:pPr algn="just">
              <a:spcBef>
                <a:spcPts val="4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33CC"/>
                </a:solidFill>
                <a:latin typeface="News Gothic MT"/>
                <a:cs typeface="News Gothic MT"/>
              </a:rPr>
              <a:t>Pick </a:t>
            </a:r>
            <a:r>
              <a:rPr lang="en-US" b="1" dirty="0">
                <a:solidFill>
                  <a:srgbClr val="0033CC"/>
                </a:solidFill>
                <a:latin typeface="News Gothic MT"/>
                <a:cs typeface="News Gothic MT"/>
              </a:rPr>
              <a:t>up strips </a:t>
            </a:r>
            <a:r>
              <a:rPr lang="en-US" dirty="0">
                <a:latin typeface="News Gothic MT"/>
                <a:cs typeface="News Gothic MT"/>
              </a:rPr>
              <a:t>are used to collect the </a:t>
            </a:r>
            <a:r>
              <a:rPr lang="en-US" dirty="0" smtClean="0">
                <a:latin typeface="News Gothic MT"/>
                <a:cs typeface="News Gothic MT"/>
              </a:rPr>
              <a:t>signal: </a:t>
            </a:r>
            <a:r>
              <a:rPr lang="en-GB" b="1" dirty="0">
                <a:solidFill>
                  <a:srgbClr val="FF0000"/>
                </a:solidFill>
                <a:latin typeface="News Gothic MT"/>
                <a:cs typeface="News Gothic MT"/>
              </a:rPr>
              <a:t>Al/Cu,  ~</a:t>
            </a:r>
            <a:r>
              <a:rPr lang="en-GB" b="1" dirty="0" smtClean="0">
                <a:solidFill>
                  <a:srgbClr val="FF0000"/>
                </a:solidFill>
                <a:latin typeface="News Gothic MT"/>
                <a:cs typeface="News Gothic MT"/>
              </a:rPr>
              <a:t>cm</a:t>
            </a:r>
            <a:endParaRPr lang="en-GB" b="1" dirty="0">
              <a:solidFill>
                <a:srgbClr val="FF0000"/>
              </a:solidFill>
              <a:latin typeface="News Gothic MT"/>
              <a:cs typeface="News Gothic MT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820947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9168" y="-27384"/>
            <a:ext cx="8579296" cy="114300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Working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principle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of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gaseous</a:t>
            </a:r>
            <a:r>
              <a:rPr lang="it-IT" sz="4000" dirty="0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it-IT" sz="4000" dirty="0" err="1" smtClean="0">
                <a:solidFill>
                  <a:schemeClr val="tx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detectors</a:t>
            </a:r>
            <a:endParaRPr lang="it-IT" sz="4000" dirty="0">
              <a:solidFill>
                <a:schemeClr val="tx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980728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615465" y="6512930"/>
            <a:ext cx="504056" cy="300446"/>
          </a:xfrm>
          <a:noFill/>
        </p:spPr>
        <p:txBody>
          <a:bodyPr/>
          <a:lstStyle/>
          <a:p>
            <a:fld id="{EBCA16F1-1CA4-4B05-803A-D2AC89D6745E}" type="slidenum">
              <a:rPr lang="en-US" sz="1600" smtClean="0">
                <a:solidFill>
                  <a:srgbClr val="1F497D">
                    <a:lumMod val="50000"/>
                  </a:srgbClr>
                </a:solidFill>
              </a:rPr>
              <a:pPr/>
              <a:t>9</a:t>
            </a:fld>
            <a:endParaRPr lang="en-US" sz="1600" dirty="0">
              <a:solidFill>
                <a:srgbClr val="1F497D">
                  <a:lumMod val="50000"/>
                </a:srgbClr>
              </a:solidFill>
            </a:endParaRPr>
          </a:p>
        </p:txBody>
      </p:sp>
      <p:grpSp>
        <p:nvGrpSpPr>
          <p:cNvPr id="3" name="Gruppo 10"/>
          <p:cNvGrpSpPr/>
          <p:nvPr/>
        </p:nvGrpSpPr>
        <p:grpSpPr>
          <a:xfrm>
            <a:off x="971600" y="1268760"/>
            <a:ext cx="7311305" cy="3744416"/>
            <a:chOff x="213023" y="1524272"/>
            <a:chExt cx="8715419" cy="4876800"/>
          </a:xfrm>
        </p:grpSpPr>
        <p:pic>
          <p:nvPicPr>
            <p:cNvPr id="18637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r="4113"/>
            <a:stretch>
              <a:fillRect/>
            </a:stretch>
          </p:blipFill>
          <p:spPr bwMode="auto">
            <a:xfrm>
              <a:off x="1375345" y="1524272"/>
              <a:ext cx="7553097" cy="487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6371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3023" y="1772816"/>
              <a:ext cx="1190625" cy="425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ttangolo 9"/>
            <p:cNvSpPr/>
            <p:nvPr/>
          </p:nvSpPr>
          <p:spPr>
            <a:xfrm>
              <a:off x="6660232" y="4653136"/>
              <a:ext cx="1728192" cy="7920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prstClr val="white"/>
                </a:solidFill>
              </a:endParaRPr>
            </a:p>
          </p:txBody>
        </p:sp>
        <p:pic>
          <p:nvPicPr>
            <p:cNvPr id="186372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 l="2643"/>
            <a:stretch>
              <a:fillRect/>
            </a:stretch>
          </p:blipFill>
          <p:spPr bwMode="auto">
            <a:xfrm>
              <a:off x="7596336" y="1556792"/>
              <a:ext cx="1326075" cy="4438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CasellaDiTesto 11"/>
          <p:cNvSpPr txBox="1"/>
          <p:nvPr/>
        </p:nvSpPr>
        <p:spPr>
          <a:xfrm>
            <a:off x="107504" y="5013176"/>
            <a:ext cx="921702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dirty="0" smtClean="0">
                <a:solidFill>
                  <a:prstClr val="black"/>
                </a:solidFill>
              </a:rPr>
              <a:t>- </a:t>
            </a:r>
            <a:r>
              <a:rPr lang="it-IT" sz="2200" dirty="0" smtClean="0">
                <a:solidFill>
                  <a:srgbClr val="002060"/>
                </a:solidFill>
              </a:rPr>
              <a:t>An </a:t>
            </a:r>
            <a:r>
              <a:rPr lang="it-IT" sz="2200" dirty="0" err="1" smtClean="0">
                <a:solidFill>
                  <a:srgbClr val="002060"/>
                </a:solidFill>
              </a:rPr>
              <a:t>electric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field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is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applied</a:t>
            </a:r>
            <a:r>
              <a:rPr lang="it-IT" sz="2200" dirty="0" smtClean="0">
                <a:solidFill>
                  <a:srgbClr val="002060"/>
                </a:solidFill>
              </a:rPr>
              <a:t>: </a:t>
            </a:r>
            <a:r>
              <a:rPr lang="it-IT" sz="2200" dirty="0" smtClean="0">
                <a:solidFill>
                  <a:prstClr val="black"/>
                </a:solidFill>
              </a:rPr>
              <a:t>due </a:t>
            </a:r>
            <a:r>
              <a:rPr lang="it-IT" sz="2200" dirty="0" err="1" smtClean="0">
                <a:solidFill>
                  <a:prstClr val="black"/>
                </a:solidFill>
              </a:rPr>
              <a:t>to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its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presence</a:t>
            </a:r>
            <a:r>
              <a:rPr lang="it-IT" sz="2200" dirty="0" smtClean="0">
                <a:solidFill>
                  <a:prstClr val="black"/>
                </a:solidFill>
              </a:rPr>
              <a:t>, </a:t>
            </a:r>
            <a:r>
              <a:rPr lang="it-IT" sz="2200" dirty="0" err="1" smtClean="0">
                <a:solidFill>
                  <a:prstClr val="black"/>
                </a:solidFill>
              </a:rPr>
              <a:t>electrons</a:t>
            </a:r>
            <a:r>
              <a:rPr lang="it-IT" sz="2200" dirty="0" smtClean="0">
                <a:solidFill>
                  <a:prstClr val="black"/>
                </a:solidFill>
              </a:rPr>
              <a:t> and </a:t>
            </a:r>
            <a:r>
              <a:rPr lang="it-IT" sz="2200" dirty="0" err="1" smtClean="0">
                <a:solidFill>
                  <a:prstClr val="black"/>
                </a:solidFill>
              </a:rPr>
              <a:t>ions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move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toward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anode</a:t>
            </a:r>
            <a:r>
              <a:rPr lang="it-IT" sz="2200" dirty="0" smtClean="0">
                <a:solidFill>
                  <a:prstClr val="black"/>
                </a:solidFill>
              </a:rPr>
              <a:t> and </a:t>
            </a:r>
            <a:r>
              <a:rPr lang="it-IT" sz="2200" dirty="0" err="1" smtClean="0">
                <a:solidFill>
                  <a:prstClr val="black"/>
                </a:solidFill>
              </a:rPr>
              <a:t>cathode</a:t>
            </a:r>
            <a:r>
              <a:rPr lang="it-IT" sz="2200" dirty="0" smtClean="0">
                <a:solidFill>
                  <a:prstClr val="black"/>
                </a:solidFill>
              </a:rPr>
              <a:t>, </a:t>
            </a:r>
            <a:r>
              <a:rPr lang="it-IT" sz="2200" dirty="0" err="1" smtClean="0">
                <a:solidFill>
                  <a:prstClr val="black"/>
                </a:solidFill>
              </a:rPr>
              <a:t>respectively</a:t>
            </a:r>
            <a:r>
              <a:rPr lang="it-IT" sz="2200" dirty="0" smtClean="0">
                <a:solidFill>
                  <a:prstClr val="black"/>
                </a:solidFill>
              </a:rPr>
              <a:t>. </a:t>
            </a:r>
          </a:p>
          <a:p>
            <a:r>
              <a:rPr lang="it-IT" sz="2200" dirty="0" smtClean="0">
                <a:solidFill>
                  <a:prstClr val="black"/>
                </a:solidFill>
              </a:rPr>
              <a:t>- </a:t>
            </a:r>
            <a:r>
              <a:rPr lang="it-IT" sz="2200" dirty="0" err="1" smtClean="0">
                <a:solidFill>
                  <a:prstClr val="black"/>
                </a:solidFill>
              </a:rPr>
              <a:t>If</a:t>
            </a:r>
            <a:r>
              <a:rPr lang="it-IT" sz="2200" dirty="0" smtClean="0">
                <a:solidFill>
                  <a:prstClr val="black"/>
                </a:solidFill>
              </a:rPr>
              <a:t> the </a:t>
            </a:r>
            <a:r>
              <a:rPr lang="it-IT" sz="2200" dirty="0" err="1" smtClean="0">
                <a:solidFill>
                  <a:prstClr val="black"/>
                </a:solidFill>
              </a:rPr>
              <a:t>electric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field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is</a:t>
            </a:r>
            <a:r>
              <a:rPr lang="it-IT" sz="2200" dirty="0" smtClean="0">
                <a:solidFill>
                  <a:prstClr val="black"/>
                </a:solidFill>
              </a:rPr>
              <a:t> intense </a:t>
            </a:r>
            <a:r>
              <a:rPr lang="it-IT" sz="2200" dirty="0" err="1" smtClean="0">
                <a:solidFill>
                  <a:prstClr val="black"/>
                </a:solidFill>
              </a:rPr>
              <a:t>enough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multiplication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err="1" smtClean="0">
                <a:solidFill>
                  <a:srgbClr val="002060"/>
                </a:solidFill>
              </a:rPr>
              <a:t>processes</a:t>
            </a:r>
            <a:r>
              <a:rPr lang="it-IT" sz="2200" dirty="0" smtClean="0">
                <a:solidFill>
                  <a:srgbClr val="002060"/>
                </a:solidFill>
              </a:rPr>
              <a:t> </a:t>
            </a:r>
            <a:r>
              <a:rPr lang="it-IT" sz="2200" dirty="0" smtClean="0">
                <a:solidFill>
                  <a:prstClr val="black"/>
                </a:solidFill>
              </a:rPr>
              <a:t>take </a:t>
            </a:r>
            <a:r>
              <a:rPr lang="it-IT" sz="2200" dirty="0" err="1" smtClean="0">
                <a:solidFill>
                  <a:prstClr val="black"/>
                </a:solidFill>
              </a:rPr>
              <a:t>place</a:t>
            </a:r>
            <a:r>
              <a:rPr lang="it-IT" sz="2200" dirty="0" smtClean="0">
                <a:solidFill>
                  <a:prstClr val="black"/>
                </a:solidFill>
              </a:rPr>
              <a:t> (</a:t>
            </a:r>
            <a:r>
              <a:rPr lang="it-IT" sz="2200" dirty="0" err="1" smtClean="0">
                <a:solidFill>
                  <a:prstClr val="black"/>
                </a:solidFill>
              </a:rPr>
              <a:t>Townsend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avalanches</a:t>
            </a:r>
            <a:r>
              <a:rPr lang="it-IT" sz="2200" dirty="0" smtClean="0">
                <a:solidFill>
                  <a:prstClr val="black"/>
                </a:solidFill>
              </a:rPr>
              <a:t>)</a:t>
            </a:r>
          </a:p>
          <a:p>
            <a:r>
              <a:rPr lang="it-IT" sz="2200" dirty="0" smtClean="0">
                <a:solidFill>
                  <a:prstClr val="black"/>
                </a:solidFill>
              </a:rPr>
              <a:t>- </a:t>
            </a:r>
            <a:r>
              <a:rPr lang="it-IT" sz="2200" dirty="0" err="1" smtClean="0">
                <a:solidFill>
                  <a:prstClr val="black"/>
                </a:solidFill>
              </a:rPr>
              <a:t>Signal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is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produced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by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srgbClr val="FF0000"/>
                </a:solidFill>
              </a:rPr>
              <a:t>induction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from</a:t>
            </a:r>
            <a:r>
              <a:rPr lang="it-IT" sz="2200" dirty="0" smtClean="0">
                <a:solidFill>
                  <a:prstClr val="black"/>
                </a:solidFill>
              </a:rPr>
              <a:t> the </a:t>
            </a:r>
            <a:r>
              <a:rPr lang="it-IT" sz="2200" dirty="0" err="1" smtClean="0">
                <a:solidFill>
                  <a:prstClr val="black"/>
                </a:solidFill>
              </a:rPr>
              <a:t>movement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of</a:t>
            </a:r>
            <a:r>
              <a:rPr lang="it-IT" sz="2200" dirty="0" smtClean="0">
                <a:solidFill>
                  <a:prstClr val="black"/>
                </a:solidFill>
              </a:rPr>
              <a:t> </a:t>
            </a:r>
            <a:r>
              <a:rPr lang="it-IT" sz="2200" dirty="0" err="1" smtClean="0">
                <a:solidFill>
                  <a:prstClr val="black"/>
                </a:solidFill>
              </a:rPr>
              <a:t>charges</a:t>
            </a:r>
            <a:r>
              <a:rPr lang="it-IT" sz="2200" dirty="0" smtClean="0">
                <a:solidFill>
                  <a:prstClr val="black"/>
                </a:solidFill>
              </a:rPr>
              <a:t> in the gas</a:t>
            </a:r>
            <a:endParaRPr lang="it-IT" sz="2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90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67544" y="1628800"/>
            <a:ext cx="7920880" cy="2800766"/>
          </a:xfrm>
          <a:prstGeom prst="rect">
            <a:avLst/>
          </a:prstGeom>
          <a:solidFill>
            <a:srgbClr val="FFFFFF"/>
          </a:solidFill>
          <a:ln>
            <a:solidFill>
              <a:srgbClr val="5B9BD5"/>
            </a:solidFill>
          </a:ln>
        </p:spPr>
        <p:txBody>
          <a:bodyPr wrap="square">
            <a:spAutoFit/>
          </a:bodyPr>
          <a:lstStyle/>
          <a:p>
            <a:pPr algn="just" eaLnBrk="0" hangingPunct="0"/>
            <a:r>
              <a:rPr lang="en-GB" sz="2200" dirty="0" smtClean="0">
                <a:latin typeface="Times New Roman" charset="0"/>
              </a:rPr>
              <a:t>The first generation of RPC detectors was used in several HEP  experiments:  </a:t>
            </a:r>
            <a:endParaRPr lang="en-GB" sz="2200" u="sng" dirty="0">
              <a:latin typeface="Times New Roman" charset="0"/>
            </a:endParaRPr>
          </a:p>
          <a:p>
            <a:pPr algn="just" eaLnBrk="0" hangingPunct="0"/>
            <a:r>
              <a:rPr lang="ja-JP" altLang="en-GB" sz="2200" dirty="0">
                <a:solidFill>
                  <a:srgbClr val="CC66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85: </a:t>
            </a:r>
            <a:r>
              <a:rPr lang="en-GB" sz="2200" dirty="0" smtClean="0">
                <a:solidFill>
                  <a:srgbClr val="CC6600"/>
                </a:solidFill>
                <a:latin typeface="Times New Roman" charset="0"/>
              </a:rPr>
              <a:t>Nadir –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120 m</a:t>
            </a:r>
            <a:r>
              <a:rPr lang="en-GB" sz="2200" baseline="30000" dirty="0">
                <a:solidFill>
                  <a:srgbClr val="CC6600"/>
                </a:solidFill>
                <a:latin typeface="Times New Roman" charset="0"/>
              </a:rPr>
              <a:t>2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(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</a:rPr>
              <a:t>Triga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Mark II – Pavia) </a:t>
            </a:r>
          </a:p>
          <a:p>
            <a:pPr algn="just" eaLnBrk="0" hangingPunct="0"/>
            <a:r>
              <a:rPr lang="ja-JP" altLang="en-GB" sz="2200" dirty="0">
                <a:solidFill>
                  <a:srgbClr val="CC66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90: 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</a:rPr>
              <a:t>Fenice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</a:rPr>
              <a:t> </a:t>
            </a:r>
            <a:r>
              <a:rPr lang="en-GB" sz="2200" dirty="0" smtClean="0">
                <a:solidFill>
                  <a:srgbClr val="CC6600"/>
                </a:solidFill>
                <a:latin typeface="Times New Roman" charset="0"/>
                <a:sym typeface="Wingdings" charset="0"/>
              </a:rPr>
              <a:t>–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300 m</a:t>
            </a:r>
            <a:r>
              <a:rPr lang="en-GB" sz="2200" baseline="300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2 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(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  <a:sym typeface="Wingdings" charset="0"/>
              </a:rPr>
              <a:t>Adone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 – </a:t>
            </a:r>
            <a:r>
              <a:rPr lang="en-GB" sz="2200" dirty="0" err="1">
                <a:solidFill>
                  <a:srgbClr val="CC6600"/>
                </a:solidFill>
                <a:latin typeface="Times New Roman" charset="0"/>
                <a:sym typeface="Wingdings" charset="0"/>
              </a:rPr>
              <a:t>Frascati</a:t>
            </a:r>
            <a:r>
              <a:rPr lang="en-GB" sz="2200" dirty="0">
                <a:solidFill>
                  <a:srgbClr val="CC6600"/>
                </a:solidFill>
                <a:latin typeface="Times New Roman" charset="0"/>
                <a:sym typeface="Wingdings" charset="0"/>
              </a:rPr>
              <a:t>)</a:t>
            </a:r>
          </a:p>
          <a:p>
            <a:pPr algn="just" eaLnBrk="0" hangingPunct="0"/>
            <a:r>
              <a:rPr lang="ja-JP" altLang="en-GB" sz="2200" dirty="0">
                <a:solidFill>
                  <a:srgbClr val="FF33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</a:rPr>
              <a:t>90: WA92 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72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 (CERN SPS)</a:t>
            </a:r>
          </a:p>
          <a:p>
            <a:pPr algn="just" eaLnBrk="0" hangingPunct="0"/>
            <a:r>
              <a:rPr lang="ja-JP" altLang="en-GB" sz="2200" dirty="0">
                <a:solidFill>
                  <a:srgbClr val="FF3300"/>
                </a:solidFill>
                <a:latin typeface="Arial"/>
              </a:rPr>
              <a:t>‘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</a:rPr>
              <a:t>90: E771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60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; </a:t>
            </a:r>
            <a:r>
              <a:rPr lang="en-GB" sz="2200" dirty="0" smtClean="0">
                <a:solidFill>
                  <a:srgbClr val="FF3300"/>
                </a:solidFill>
                <a:latin typeface="Times New Roman" charset="0"/>
                <a:sym typeface="Wingdings" charset="0"/>
              </a:rPr>
              <a:t>E831 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– 60 m</a:t>
            </a:r>
            <a:r>
              <a:rPr lang="en-GB" sz="2200" baseline="300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solidFill>
                  <a:srgbClr val="FF3300"/>
                </a:solidFill>
                <a:latin typeface="Times New Roman" charset="0"/>
                <a:sym typeface="Wingdings" charset="0"/>
              </a:rPr>
              <a:t> (</a:t>
            </a:r>
            <a:r>
              <a:rPr lang="en-GB" sz="2200" dirty="0" err="1">
                <a:solidFill>
                  <a:srgbClr val="FF3300"/>
                </a:solidFill>
                <a:latin typeface="Times New Roman" charset="0"/>
                <a:sym typeface="Wingdings" charset="0"/>
              </a:rPr>
              <a:t>Fermilab</a:t>
            </a:r>
            <a:r>
              <a:rPr lang="en-GB" sz="2200" dirty="0" smtClean="0">
                <a:solidFill>
                  <a:srgbClr val="FF3300"/>
                </a:solidFill>
                <a:latin typeface="Times New Roman" charset="0"/>
                <a:sym typeface="Wingdings" charset="0"/>
              </a:rPr>
              <a:t>)</a:t>
            </a:r>
          </a:p>
          <a:p>
            <a:pPr algn="just" eaLnBrk="0" hangingPunct="0"/>
            <a:r>
              <a:rPr lang="en-GB" sz="2200" dirty="0">
                <a:latin typeface="Times New Roman" charset="0"/>
                <a:sym typeface="Wingdings" charset="0"/>
              </a:rPr>
              <a:t>1994-1996: L3 – 300 m</a:t>
            </a:r>
            <a:r>
              <a:rPr lang="en-GB" sz="2200" baseline="30000" dirty="0"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latin typeface="Times New Roman" charset="0"/>
                <a:sym typeface="Wingdings" charset="0"/>
              </a:rPr>
              <a:t> (CERN-LEP)</a:t>
            </a:r>
          </a:p>
          <a:p>
            <a:pPr algn="just" eaLnBrk="0" hangingPunct="0"/>
            <a:r>
              <a:rPr lang="en-GB" sz="2200" dirty="0">
                <a:latin typeface="Times New Roman" charset="0"/>
                <a:sym typeface="Wingdings" charset="0"/>
              </a:rPr>
              <a:t>1996-2002: </a:t>
            </a:r>
            <a:r>
              <a:rPr lang="en-GB" sz="2200" dirty="0" err="1">
                <a:latin typeface="Times New Roman" charset="0"/>
                <a:sym typeface="Wingdings" charset="0"/>
              </a:rPr>
              <a:t>BaBar</a:t>
            </a:r>
            <a:r>
              <a:rPr lang="en-GB" sz="2200" dirty="0">
                <a:latin typeface="Times New Roman" charset="0"/>
                <a:sym typeface="Wingdings" charset="0"/>
              </a:rPr>
              <a:t> – 2000 m</a:t>
            </a:r>
            <a:r>
              <a:rPr lang="en-GB" sz="2200" baseline="30000" dirty="0">
                <a:latin typeface="Times New Roman" charset="0"/>
                <a:sym typeface="Wingdings" charset="0"/>
              </a:rPr>
              <a:t>2</a:t>
            </a:r>
            <a:r>
              <a:rPr lang="en-GB" sz="2200" dirty="0">
                <a:latin typeface="Times New Roman" charset="0"/>
                <a:sym typeface="Wingdings" charset="0"/>
              </a:rPr>
              <a:t> (SLAC</a:t>
            </a:r>
            <a:r>
              <a:rPr lang="en-GB" sz="2200" dirty="0" smtClean="0">
                <a:latin typeface="Times New Roman" charset="0"/>
                <a:sym typeface="Wingdings" charset="0"/>
              </a:rPr>
              <a:t>)</a:t>
            </a:r>
            <a:endParaRPr lang="en-GB" sz="2200" dirty="0">
              <a:latin typeface="Times New Roman" charset="0"/>
              <a:sym typeface="Wingdings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536" y="44624"/>
            <a:ext cx="8424936" cy="1008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Applications </a:t>
            </a:r>
            <a:r>
              <a:rPr lang="en-US" dirty="0"/>
              <a:t>of </a:t>
            </a:r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generation RPCs </a:t>
            </a:r>
            <a:endParaRPr lang="en-US" dirty="0"/>
          </a:p>
        </p:txBody>
      </p:sp>
      <p:pic>
        <p:nvPicPr>
          <p:cNvPr id="8" name="Picture 5" descr="RPClayers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580937"/>
            <a:ext cx="5112568" cy="227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156176" y="3645024"/>
            <a:ext cx="2843808" cy="769441"/>
          </a:xfrm>
          <a:prstGeom prst="rect">
            <a:avLst/>
          </a:prstGeom>
          <a:solidFill>
            <a:srgbClr val="FFFFFF"/>
          </a:solidFill>
          <a:ln>
            <a:solidFill>
              <a:srgbClr val="FF0906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0906"/>
                </a:solidFill>
              </a:rPr>
              <a:t>Very large area of muon detection </a:t>
            </a:r>
            <a:endParaRPr lang="en-US" sz="2200" b="1" dirty="0">
              <a:solidFill>
                <a:srgbClr val="FF0906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1083593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03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3FF33-24C7-43BA-8729-F48EF31CCDC1}" type="slidenum">
              <a:rPr lang="en-US"/>
              <a:pPr/>
              <a:t>91</a:t>
            </a:fld>
            <a:endParaRPr lang="en-US"/>
          </a:p>
        </p:txBody>
      </p:sp>
      <p:pic>
        <p:nvPicPr>
          <p:cNvPr id="160786" name="Picture 1042" descr="Coin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1600200"/>
            <a:ext cx="2794000" cy="2006600"/>
          </a:xfrm>
          <a:prstGeom prst="rect">
            <a:avLst/>
          </a:prstGeom>
          <a:noFill/>
        </p:spPr>
      </p:pic>
      <p:sp>
        <p:nvSpPr>
          <p:cNvPr id="160789" name="Line 1045"/>
          <p:cNvSpPr>
            <a:spLocks noChangeShapeType="1"/>
          </p:cNvSpPr>
          <p:nvPr/>
        </p:nvSpPr>
        <p:spPr bwMode="auto">
          <a:xfrm flipV="1">
            <a:off x="6400800" y="1524000"/>
            <a:ext cx="2133600" cy="1981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0790" name="Text Box 1046"/>
          <p:cNvSpPr txBox="1">
            <a:spLocks noChangeArrowheads="1"/>
          </p:cNvSpPr>
          <p:nvPr/>
        </p:nvSpPr>
        <p:spPr bwMode="auto">
          <a:xfrm>
            <a:off x="6172200" y="3440797"/>
            <a:ext cx="2514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A triple coincidence to identify and track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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60791" name="Picture 1047" descr="E771-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114800"/>
            <a:ext cx="2857500" cy="2133600"/>
          </a:xfrm>
          <a:prstGeom prst="rect">
            <a:avLst/>
          </a:prstGeom>
          <a:noFill/>
        </p:spPr>
      </p:pic>
      <p:grpSp>
        <p:nvGrpSpPr>
          <p:cNvPr id="2" name="Group 1051"/>
          <p:cNvGrpSpPr>
            <a:grpSpLocks/>
          </p:cNvGrpSpPr>
          <p:nvPr/>
        </p:nvGrpSpPr>
        <p:grpSpPr bwMode="auto">
          <a:xfrm>
            <a:off x="457200" y="980728"/>
            <a:ext cx="5708654" cy="3838575"/>
            <a:chOff x="288" y="1776"/>
            <a:chExt cx="3596" cy="2418"/>
          </a:xfrm>
        </p:grpSpPr>
        <p:grpSp>
          <p:nvGrpSpPr>
            <p:cNvPr id="3" name="Group 1052"/>
            <p:cNvGrpSpPr>
              <a:grpSpLocks/>
            </p:cNvGrpSpPr>
            <p:nvPr/>
          </p:nvGrpSpPr>
          <p:grpSpPr bwMode="auto">
            <a:xfrm>
              <a:off x="288" y="1776"/>
              <a:ext cx="3168" cy="2418"/>
              <a:chOff x="288" y="1776"/>
              <a:chExt cx="3168" cy="2418"/>
            </a:xfrm>
          </p:grpSpPr>
          <p:pic>
            <p:nvPicPr>
              <p:cNvPr id="160797" name="Picture 1053" descr="e77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97" t="10980" r="9697" b="9412"/>
              <a:stretch>
                <a:fillRect/>
              </a:stretch>
            </p:blipFill>
            <p:spPr bwMode="auto">
              <a:xfrm>
                <a:off x="288" y="1776"/>
                <a:ext cx="3168" cy="2418"/>
              </a:xfrm>
              <a:prstGeom prst="rect">
                <a:avLst/>
              </a:prstGeom>
              <a:noFill/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</p:pic>
          <p:sp>
            <p:nvSpPr>
              <p:cNvPr id="160798" name="Text Box 1054"/>
              <p:cNvSpPr txBox="1">
                <a:spLocks noChangeArrowheads="1"/>
              </p:cNvSpPr>
              <p:nvPr/>
            </p:nvSpPr>
            <p:spPr bwMode="auto">
              <a:xfrm>
                <a:off x="336" y="1824"/>
                <a:ext cx="41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GB" sz="1600"/>
                  <a:t>E771</a:t>
                </a:r>
                <a:endParaRPr lang="en-GB"/>
              </a:p>
            </p:txBody>
          </p:sp>
        </p:grpSp>
        <p:grpSp>
          <p:nvGrpSpPr>
            <p:cNvPr id="4" name="Group 1055"/>
            <p:cNvGrpSpPr>
              <a:grpSpLocks/>
            </p:cNvGrpSpPr>
            <p:nvPr/>
          </p:nvGrpSpPr>
          <p:grpSpPr bwMode="auto">
            <a:xfrm>
              <a:off x="2499" y="2448"/>
              <a:ext cx="1385" cy="1029"/>
              <a:chOff x="2499" y="1584"/>
              <a:chExt cx="1385" cy="1029"/>
            </a:xfrm>
          </p:grpSpPr>
          <p:sp>
            <p:nvSpPr>
              <p:cNvPr id="160800" name="Text Box 1056"/>
              <p:cNvSpPr txBox="1">
                <a:spLocks noChangeArrowheads="1"/>
              </p:cNvSpPr>
              <p:nvPr/>
            </p:nvSpPr>
            <p:spPr bwMode="auto">
              <a:xfrm>
                <a:off x="2499" y="2380"/>
                <a:ext cx="1385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FF0000"/>
                    </a:solidFill>
                  </a:rPr>
                  <a:t>Three RPC stations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0801" name="Line 1057"/>
              <p:cNvSpPr>
                <a:spLocks noChangeShapeType="1"/>
              </p:cNvSpPr>
              <p:nvPr/>
            </p:nvSpPr>
            <p:spPr bwMode="auto">
              <a:xfrm flipH="1" flipV="1">
                <a:off x="2832" y="2208"/>
                <a:ext cx="240" cy="144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2" name="Line 1058"/>
              <p:cNvSpPr>
                <a:spLocks noChangeShapeType="1"/>
              </p:cNvSpPr>
              <p:nvPr/>
            </p:nvSpPr>
            <p:spPr bwMode="auto">
              <a:xfrm flipH="1" flipV="1">
                <a:off x="3072" y="2112"/>
                <a:ext cx="0" cy="192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3" name="Line 1059"/>
              <p:cNvSpPr>
                <a:spLocks noChangeShapeType="1"/>
              </p:cNvSpPr>
              <p:nvPr/>
            </p:nvSpPr>
            <p:spPr bwMode="auto">
              <a:xfrm flipV="1">
                <a:off x="3072" y="2064"/>
                <a:ext cx="144" cy="288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4" name="Line 1060"/>
              <p:cNvSpPr>
                <a:spLocks noChangeShapeType="1"/>
              </p:cNvSpPr>
              <p:nvPr/>
            </p:nvSpPr>
            <p:spPr bwMode="auto">
              <a:xfrm>
                <a:off x="3216" y="1584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5" name="Line 1061"/>
              <p:cNvSpPr>
                <a:spLocks noChangeShapeType="1"/>
              </p:cNvSpPr>
              <p:nvPr/>
            </p:nvSpPr>
            <p:spPr bwMode="auto">
              <a:xfrm>
                <a:off x="2832" y="1776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60806" name="Line 1062"/>
              <p:cNvSpPr>
                <a:spLocks noChangeShapeType="1"/>
              </p:cNvSpPr>
              <p:nvPr/>
            </p:nvSpPr>
            <p:spPr bwMode="auto">
              <a:xfrm>
                <a:off x="3072" y="1728"/>
                <a:ext cx="0" cy="432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160807" name="Text Box 1063"/>
          <p:cNvSpPr txBox="1">
            <a:spLocks noChangeArrowheads="1"/>
          </p:cNvSpPr>
          <p:nvPr/>
        </p:nvSpPr>
        <p:spPr bwMode="auto">
          <a:xfrm>
            <a:off x="157291" y="4941168"/>
            <a:ext cx="607089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The RPC system </a:t>
            </a:r>
            <a:r>
              <a:rPr lang="en-GB" dirty="0" smtClean="0">
                <a:solidFill>
                  <a:srgbClr val="FF0000"/>
                </a:solidFill>
              </a:rPr>
              <a:t>did not cover </a:t>
            </a:r>
            <a:r>
              <a:rPr lang="en-GB" dirty="0" smtClean="0">
                <a:solidFill>
                  <a:schemeClr val="accent2"/>
                </a:solidFill>
              </a:rPr>
              <a:t>the zone around the beam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0808" name="Text Box 1064"/>
          <p:cNvSpPr txBox="1">
            <a:spLocks noChangeArrowheads="1"/>
          </p:cNvSpPr>
          <p:nvPr/>
        </p:nvSpPr>
        <p:spPr bwMode="auto">
          <a:xfrm>
            <a:off x="395536" y="5507940"/>
            <a:ext cx="4172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Superimposed RPCs, with pad readout</a:t>
            </a:r>
            <a:endParaRPr lang="en-GB" dirty="0"/>
          </a:p>
        </p:txBody>
      </p:sp>
      <p:sp>
        <p:nvSpPr>
          <p:cNvPr id="160809" name="Text Box 1065"/>
          <p:cNvSpPr txBox="1">
            <a:spLocks noChangeArrowheads="1"/>
          </p:cNvSpPr>
          <p:nvPr/>
        </p:nvSpPr>
        <p:spPr bwMode="auto">
          <a:xfrm>
            <a:off x="457200" y="5847060"/>
            <a:ext cx="398057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Streamer mode (</a:t>
            </a:r>
            <a:r>
              <a:rPr lang="en-GB" dirty="0" err="1" smtClean="0">
                <a:solidFill>
                  <a:schemeClr val="accent2"/>
                </a:solidFill>
              </a:rPr>
              <a:t>Ar</a:t>
            </a:r>
            <a:r>
              <a:rPr lang="en-GB" dirty="0" smtClean="0">
                <a:solidFill>
                  <a:schemeClr val="accent2"/>
                </a:solidFill>
              </a:rPr>
              <a:t>-</a:t>
            </a:r>
            <a:r>
              <a:rPr lang="en-GB" dirty="0" err="1" smtClean="0">
                <a:solidFill>
                  <a:schemeClr val="accent2"/>
                </a:solidFill>
              </a:rPr>
              <a:t>isobutane</a:t>
            </a:r>
            <a:r>
              <a:rPr lang="en-GB" dirty="0" smtClean="0">
                <a:solidFill>
                  <a:schemeClr val="accent2"/>
                </a:solidFill>
              </a:rPr>
              <a:t>-Freon</a:t>
            </a:r>
            <a:r>
              <a:rPr lang="en-GB" dirty="0">
                <a:solidFill>
                  <a:schemeClr val="accent2"/>
                </a:solidFill>
              </a:rPr>
              <a:t>)</a:t>
            </a:r>
          </a:p>
          <a:p>
            <a:r>
              <a:rPr lang="en-GB" dirty="0">
                <a:solidFill>
                  <a:schemeClr val="accent2"/>
                </a:solidFill>
              </a:rPr>
              <a:t>HV 8 kV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Maximum efficiency: </a:t>
            </a:r>
            <a:r>
              <a:rPr lang="en-GB" dirty="0">
                <a:solidFill>
                  <a:srgbClr val="FF0000"/>
                </a:solidFill>
              </a:rPr>
              <a:t>97%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549275" y="44624"/>
            <a:ext cx="8042276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The E-771 experiment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74897-C4D3-4D34-8AB1-58CC3EA7EFD2}" type="slidenum">
              <a:rPr lang="en-US"/>
              <a:pPr/>
              <a:t>92</a:t>
            </a:fld>
            <a:endParaRPr lang="en-US"/>
          </a:p>
        </p:txBody>
      </p:sp>
      <p:pic>
        <p:nvPicPr>
          <p:cNvPr id="161804" name="Picture 12" descr="e771b"/>
          <p:cNvPicPr>
            <a:picLocks noChangeAspect="1" noChangeArrowheads="1"/>
          </p:cNvPicPr>
          <p:nvPr/>
        </p:nvPicPr>
        <p:blipFill>
          <a:blip r:embed="rId2" cstate="print"/>
          <a:srcRect t="5190"/>
          <a:stretch>
            <a:fillRect/>
          </a:stretch>
        </p:blipFill>
        <p:spPr bwMode="auto">
          <a:xfrm>
            <a:off x="0" y="3995738"/>
            <a:ext cx="46482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803" name="Picture 11" descr="E7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0393"/>
            <a:ext cx="4343400" cy="2608263"/>
          </a:xfrm>
          <a:prstGeom prst="rect">
            <a:avLst/>
          </a:prstGeom>
          <a:noFill/>
        </p:spPr>
      </p:pic>
      <p:pic>
        <p:nvPicPr>
          <p:cNvPr id="161801" name="Picture 9" descr="E771-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2590800"/>
            <a:ext cx="3154363" cy="3733800"/>
          </a:xfrm>
          <a:prstGeom prst="rect">
            <a:avLst/>
          </a:prstGeom>
          <a:noFill/>
        </p:spPr>
      </p:pic>
      <p:sp>
        <p:nvSpPr>
          <p:cNvPr id="161805" name="Text Box 13"/>
          <p:cNvSpPr txBox="1">
            <a:spLocks noChangeArrowheads="1"/>
          </p:cNvSpPr>
          <p:nvPr/>
        </p:nvSpPr>
        <p:spPr bwMode="auto">
          <a:xfrm>
            <a:off x="4916488" y="943560"/>
            <a:ext cx="36179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It was the first experiment were </a:t>
            </a:r>
            <a:r>
              <a:rPr lang="en-GB" dirty="0" smtClean="0">
                <a:solidFill>
                  <a:srgbClr val="FF0000"/>
                </a:solidFill>
              </a:rPr>
              <a:t>performance variations </a:t>
            </a:r>
            <a:r>
              <a:rPr lang="en-GB" dirty="0" smtClean="0">
                <a:solidFill>
                  <a:schemeClr val="accent2"/>
                </a:solidFill>
              </a:rPr>
              <a:t>due to the </a:t>
            </a:r>
            <a:r>
              <a:rPr lang="en-GB" dirty="0" smtClean="0">
                <a:solidFill>
                  <a:srgbClr val="FF0000"/>
                </a:solidFill>
              </a:rPr>
              <a:t>flux of particles </a:t>
            </a:r>
            <a:r>
              <a:rPr lang="en-GB" dirty="0" smtClean="0">
                <a:solidFill>
                  <a:schemeClr val="accent2"/>
                </a:solidFill>
              </a:rPr>
              <a:t>impinging on RPCs were noticed and put in evidence.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61806" name="Text Box 14"/>
          <p:cNvSpPr txBox="1">
            <a:spLocks noChangeArrowheads="1"/>
          </p:cNvSpPr>
          <p:nvPr/>
        </p:nvSpPr>
        <p:spPr bwMode="auto">
          <a:xfrm>
            <a:off x="3383031" y="5190790"/>
            <a:ext cx="1817549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Time resolution:</a:t>
            </a:r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from </a:t>
            </a:r>
            <a:r>
              <a:rPr lang="en-GB" dirty="0">
                <a:solidFill>
                  <a:srgbClr val="FF0000"/>
                </a:solidFill>
              </a:rPr>
              <a:t>3.2 </a:t>
            </a:r>
            <a:r>
              <a:rPr lang="en-GB" dirty="0" smtClean="0">
                <a:solidFill>
                  <a:srgbClr val="FF0000"/>
                </a:solidFill>
              </a:rPr>
              <a:t>to </a:t>
            </a:r>
            <a:r>
              <a:rPr lang="en-GB" dirty="0">
                <a:solidFill>
                  <a:srgbClr val="FF0000"/>
                </a:solidFill>
              </a:rPr>
              <a:t>4 ns</a:t>
            </a:r>
          </a:p>
        </p:txBody>
      </p:sp>
      <p:sp>
        <p:nvSpPr>
          <p:cNvPr id="161807" name="Text Box 15"/>
          <p:cNvSpPr txBox="1">
            <a:spLocks noChangeArrowheads="1"/>
          </p:cNvSpPr>
          <p:nvPr/>
        </p:nvSpPr>
        <p:spPr bwMode="auto">
          <a:xfrm>
            <a:off x="2164510" y="4354113"/>
            <a:ext cx="3343594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Average response time: </a:t>
            </a:r>
          </a:p>
          <a:p>
            <a:pPr algn="ctr"/>
            <a:r>
              <a:rPr lang="en-GB" dirty="0" smtClean="0">
                <a:solidFill>
                  <a:srgbClr val="FF0000"/>
                </a:solidFill>
              </a:rPr>
              <a:t>from </a:t>
            </a:r>
            <a:r>
              <a:rPr lang="en-GB" dirty="0">
                <a:solidFill>
                  <a:srgbClr val="FF0000"/>
                </a:solidFill>
              </a:rPr>
              <a:t>30 </a:t>
            </a:r>
            <a:r>
              <a:rPr lang="en-GB" dirty="0" smtClean="0">
                <a:solidFill>
                  <a:srgbClr val="FF0000"/>
                </a:solidFill>
              </a:rPr>
              <a:t>to </a:t>
            </a:r>
            <a:r>
              <a:rPr lang="en-GB" dirty="0">
                <a:solidFill>
                  <a:srgbClr val="FF0000"/>
                </a:solidFill>
              </a:rPr>
              <a:t>33 ns</a:t>
            </a:r>
          </a:p>
        </p:txBody>
      </p:sp>
      <p:sp>
        <p:nvSpPr>
          <p:cNvPr id="161808" name="AutoShape 16"/>
          <p:cNvSpPr>
            <a:spLocks noChangeArrowheads="1"/>
          </p:cNvSpPr>
          <p:nvPr/>
        </p:nvSpPr>
        <p:spPr bwMode="auto">
          <a:xfrm>
            <a:off x="2895600" y="5483793"/>
            <a:ext cx="533400" cy="152400"/>
          </a:xfrm>
          <a:prstGeom prst="leftArrow">
            <a:avLst>
              <a:gd name="adj1" fmla="val 50000"/>
              <a:gd name="adj2" fmla="val 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09" name="AutoShape 17"/>
          <p:cNvSpPr>
            <a:spLocks noChangeArrowheads="1"/>
          </p:cNvSpPr>
          <p:nvPr/>
        </p:nvSpPr>
        <p:spPr bwMode="auto">
          <a:xfrm rot="-767596">
            <a:off x="1531938" y="5787006"/>
            <a:ext cx="2057400" cy="152400"/>
          </a:xfrm>
          <a:prstGeom prst="leftArrow">
            <a:avLst>
              <a:gd name="adj1" fmla="val 50000"/>
              <a:gd name="adj2" fmla="val 33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0" name="Text Box 18"/>
          <p:cNvSpPr txBox="1">
            <a:spLocks noChangeArrowheads="1"/>
          </p:cNvSpPr>
          <p:nvPr/>
        </p:nvSpPr>
        <p:spPr bwMode="auto">
          <a:xfrm>
            <a:off x="533400" y="2371390"/>
            <a:ext cx="152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Flux</a:t>
            </a:r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 0.25 Hz/cm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1811" name="AutoShape 19"/>
          <p:cNvSpPr>
            <a:spLocks noChangeArrowheads="1"/>
          </p:cNvSpPr>
          <p:nvPr/>
        </p:nvSpPr>
        <p:spPr bwMode="auto">
          <a:xfrm rot="-11924986">
            <a:off x="1600200" y="2511993"/>
            <a:ext cx="533400" cy="152400"/>
          </a:xfrm>
          <a:prstGeom prst="leftArrow">
            <a:avLst>
              <a:gd name="adj1" fmla="val 50000"/>
              <a:gd name="adj2" fmla="val 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2" name="Text Box 20"/>
          <p:cNvSpPr txBox="1">
            <a:spLocks noChangeArrowheads="1"/>
          </p:cNvSpPr>
          <p:nvPr/>
        </p:nvSpPr>
        <p:spPr bwMode="auto">
          <a:xfrm>
            <a:off x="3048000" y="1456990"/>
            <a:ext cx="152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Flux</a:t>
            </a:r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 2.77 Hz/cm</a:t>
            </a:r>
            <a:r>
              <a:rPr lang="en-GB" baseline="30000" dirty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1813" name="AutoShape 21"/>
          <p:cNvSpPr>
            <a:spLocks noChangeArrowheads="1"/>
          </p:cNvSpPr>
          <p:nvPr/>
        </p:nvSpPr>
        <p:spPr bwMode="auto">
          <a:xfrm rot="-23017775">
            <a:off x="2971800" y="2054793"/>
            <a:ext cx="533400" cy="152400"/>
          </a:xfrm>
          <a:prstGeom prst="leftArrow">
            <a:avLst>
              <a:gd name="adj1" fmla="val 50000"/>
              <a:gd name="adj2" fmla="val 875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4" name="Line 22"/>
          <p:cNvSpPr>
            <a:spLocks noChangeShapeType="1"/>
          </p:cNvSpPr>
          <p:nvPr/>
        </p:nvSpPr>
        <p:spPr bwMode="auto">
          <a:xfrm>
            <a:off x="6019800" y="41148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5" name="Line 23"/>
          <p:cNvSpPr>
            <a:spLocks noChangeShapeType="1"/>
          </p:cNvSpPr>
          <p:nvPr/>
        </p:nvSpPr>
        <p:spPr bwMode="auto">
          <a:xfrm>
            <a:off x="6096000" y="27432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6" name="Line 24"/>
          <p:cNvSpPr>
            <a:spLocks noChangeShapeType="1"/>
          </p:cNvSpPr>
          <p:nvPr/>
        </p:nvSpPr>
        <p:spPr bwMode="auto">
          <a:xfrm>
            <a:off x="6096000" y="3581400"/>
            <a:ext cx="1676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FF0000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161817" name="Text Box 25"/>
          <p:cNvSpPr txBox="1">
            <a:spLocks noChangeArrowheads="1"/>
          </p:cNvSpPr>
          <p:nvPr/>
        </p:nvSpPr>
        <p:spPr bwMode="auto">
          <a:xfrm>
            <a:off x="5500688" y="2605088"/>
            <a:ext cx="544512" cy="2746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1200">
                <a:solidFill>
                  <a:srgbClr val="FF0000"/>
                </a:solidFill>
              </a:rPr>
              <a:t>RPC3</a:t>
            </a:r>
            <a:endParaRPr lang="en-GB"/>
          </a:p>
        </p:txBody>
      </p:sp>
      <p:sp>
        <p:nvSpPr>
          <p:cNvPr id="161818" name="Text Box 26"/>
          <p:cNvSpPr txBox="1">
            <a:spLocks noChangeArrowheads="1"/>
          </p:cNvSpPr>
          <p:nvPr/>
        </p:nvSpPr>
        <p:spPr bwMode="auto">
          <a:xfrm>
            <a:off x="5486400" y="3962400"/>
            <a:ext cx="5191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1200">
                <a:solidFill>
                  <a:srgbClr val="FF0000"/>
                </a:solidFill>
              </a:rPr>
              <a:t>RPC1</a:t>
            </a:r>
            <a:endParaRPr lang="en-GB"/>
          </a:p>
        </p:txBody>
      </p:sp>
      <p:sp>
        <p:nvSpPr>
          <p:cNvPr id="161819" name="Text Box 27"/>
          <p:cNvSpPr txBox="1">
            <a:spLocks noChangeArrowheads="1"/>
          </p:cNvSpPr>
          <p:nvPr/>
        </p:nvSpPr>
        <p:spPr bwMode="auto">
          <a:xfrm>
            <a:off x="5473700" y="3429000"/>
            <a:ext cx="544513" cy="2746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1200">
                <a:solidFill>
                  <a:srgbClr val="FF0000"/>
                </a:solidFill>
              </a:rPr>
              <a:t>RPC2</a:t>
            </a:r>
            <a:endParaRPr lang="en-GB"/>
          </a:p>
        </p:txBody>
      </p:sp>
      <p:sp>
        <p:nvSpPr>
          <p:cNvPr id="161820" name="AutoShape 28"/>
          <p:cNvSpPr>
            <a:spLocks/>
          </p:cNvSpPr>
          <p:nvPr/>
        </p:nvSpPr>
        <p:spPr bwMode="auto">
          <a:xfrm>
            <a:off x="5410200" y="3502593"/>
            <a:ext cx="76200" cy="914400"/>
          </a:xfrm>
          <a:prstGeom prst="leftBrace">
            <a:avLst>
              <a:gd name="adj1" fmla="val 100000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1821" name="Text Box 29"/>
          <p:cNvSpPr txBox="1">
            <a:spLocks noChangeArrowheads="1"/>
          </p:cNvSpPr>
          <p:nvPr/>
        </p:nvSpPr>
        <p:spPr bwMode="auto">
          <a:xfrm>
            <a:off x="4953000" y="3807393"/>
            <a:ext cx="48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/>
              <a:t>4 m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216025" y="188640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E-771: first</a:t>
            </a:r>
            <a:r>
              <a:rPr kumimoji="0" lang="en-US" sz="4000" b="0" i="0" u="none" strike="noStrike" kern="1200" cap="none" spc="0" normalizeH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Times New Roman"/>
                <a:ea typeface="+mj-ea"/>
                <a:cs typeface="Times New Roman"/>
              </a:rPr>
              <a:t> hints of rate capability issues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045896" y="6520259"/>
            <a:ext cx="990600" cy="365125"/>
          </a:xfrm>
        </p:spPr>
        <p:txBody>
          <a:bodyPr/>
          <a:lstStyle/>
          <a:p>
            <a:fld id="{43577E16-DE09-45E9-9729-649E26131082}" type="slidenum">
              <a:rPr lang="en-US"/>
              <a:pPr/>
              <a:t>93</a:t>
            </a:fld>
            <a:endParaRPr lang="en-US"/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52400" y="1052736"/>
            <a:ext cx="3886200" cy="3452813"/>
            <a:chOff x="96" y="864"/>
            <a:chExt cx="2448" cy="2175"/>
          </a:xfrm>
        </p:grpSpPr>
        <p:pic>
          <p:nvPicPr>
            <p:cNvPr id="243720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 l="9320" t="11798" r="52533" b="63338"/>
            <a:stretch>
              <a:fillRect/>
            </a:stretch>
          </p:blipFill>
          <p:spPr bwMode="auto">
            <a:xfrm>
              <a:off x="96" y="864"/>
              <a:ext cx="2448" cy="2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43728" name="Freeform 16"/>
            <p:cNvSpPr>
              <a:spLocks/>
            </p:cNvSpPr>
            <p:nvPr/>
          </p:nvSpPr>
          <p:spPr bwMode="auto">
            <a:xfrm>
              <a:off x="1968" y="1976"/>
              <a:ext cx="1" cy="328"/>
            </a:xfrm>
            <a:custGeom>
              <a:avLst/>
              <a:gdLst/>
              <a:ahLst/>
              <a:cxnLst>
                <a:cxn ang="0">
                  <a:pos x="0" y="328"/>
                </a:cxn>
                <a:cxn ang="0">
                  <a:pos x="0" y="40"/>
                </a:cxn>
                <a:cxn ang="0">
                  <a:pos x="0" y="88"/>
                </a:cxn>
              </a:cxnLst>
              <a:rect l="0" t="0" r="r" b="b"/>
              <a:pathLst>
                <a:path w="1" h="328">
                  <a:moveTo>
                    <a:pt x="0" y="328"/>
                  </a:moveTo>
                  <a:cubicBezTo>
                    <a:pt x="0" y="204"/>
                    <a:pt x="0" y="80"/>
                    <a:pt x="0" y="40"/>
                  </a:cubicBezTo>
                  <a:cubicBezTo>
                    <a:pt x="0" y="0"/>
                    <a:pt x="0" y="44"/>
                    <a:pt x="0" y="88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0" name="Line 18"/>
            <p:cNvSpPr>
              <a:spLocks noChangeShapeType="1"/>
            </p:cNvSpPr>
            <p:nvPr/>
          </p:nvSpPr>
          <p:spPr bwMode="auto">
            <a:xfrm>
              <a:off x="1968" y="153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1" name="Line 19"/>
            <p:cNvSpPr>
              <a:spLocks noChangeShapeType="1"/>
            </p:cNvSpPr>
            <p:nvPr/>
          </p:nvSpPr>
          <p:spPr bwMode="auto">
            <a:xfrm>
              <a:off x="2016" y="177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2" name="Line 20"/>
            <p:cNvSpPr>
              <a:spLocks noChangeShapeType="1"/>
            </p:cNvSpPr>
            <p:nvPr/>
          </p:nvSpPr>
          <p:spPr bwMode="auto">
            <a:xfrm>
              <a:off x="2112" y="177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3" name="Line 21"/>
            <p:cNvSpPr>
              <a:spLocks noChangeShapeType="1"/>
            </p:cNvSpPr>
            <p:nvPr/>
          </p:nvSpPr>
          <p:spPr bwMode="auto">
            <a:xfrm>
              <a:off x="2160" y="153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4" name="Line 22"/>
            <p:cNvSpPr>
              <a:spLocks noChangeShapeType="1"/>
            </p:cNvSpPr>
            <p:nvPr/>
          </p:nvSpPr>
          <p:spPr bwMode="auto">
            <a:xfrm>
              <a:off x="2160" y="2016"/>
              <a:ext cx="0" cy="288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6" name="Text Box 24"/>
            <p:cNvSpPr txBox="1">
              <a:spLocks noChangeArrowheads="1"/>
            </p:cNvSpPr>
            <p:nvPr/>
          </p:nvSpPr>
          <p:spPr bwMode="auto">
            <a:xfrm>
              <a:off x="1920" y="2448"/>
              <a:ext cx="317" cy="19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en-GB">
                  <a:solidFill>
                    <a:srgbClr val="FF0000"/>
                  </a:solidFill>
                </a:rPr>
                <a:t>RPC</a:t>
              </a:r>
              <a:endParaRPr lang="en-GB"/>
            </a:p>
          </p:txBody>
        </p:sp>
        <p:sp>
          <p:nvSpPr>
            <p:cNvPr id="243737" name="Line 25"/>
            <p:cNvSpPr>
              <a:spLocks noChangeShapeType="1"/>
            </p:cNvSpPr>
            <p:nvPr/>
          </p:nvSpPr>
          <p:spPr bwMode="auto">
            <a:xfrm flipH="1" flipV="1">
              <a:off x="2016" y="2112"/>
              <a:ext cx="48" cy="3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43738" name="Line 26"/>
            <p:cNvSpPr>
              <a:spLocks noChangeShapeType="1"/>
            </p:cNvSpPr>
            <p:nvPr/>
          </p:nvSpPr>
          <p:spPr bwMode="auto">
            <a:xfrm flipV="1">
              <a:off x="2064" y="2112"/>
              <a:ext cx="48" cy="3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43740" name="Text Box 28"/>
          <p:cNvSpPr txBox="1">
            <a:spLocks noChangeArrowheads="1"/>
          </p:cNvSpPr>
          <p:nvPr/>
        </p:nvSpPr>
        <p:spPr bwMode="auto">
          <a:xfrm>
            <a:off x="3995936" y="607189"/>
            <a:ext cx="4546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2060"/>
                </a:solidFill>
              </a:rPr>
              <a:t>Two layers of RPCs, each divide in 3 sections, trapezoidal in form and with different dimensions, superimposed at the edges.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243741" name="Text Box 29"/>
          <p:cNvSpPr txBox="1">
            <a:spLocks noChangeArrowheads="1"/>
          </p:cNvSpPr>
          <p:nvPr/>
        </p:nvSpPr>
        <p:spPr bwMode="auto">
          <a:xfrm>
            <a:off x="4724400" y="2219622"/>
            <a:ext cx="4114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>
                <a:solidFill>
                  <a:srgbClr val="FF0000"/>
                </a:solidFill>
              </a:rPr>
              <a:t>192 </a:t>
            </a:r>
            <a:r>
              <a:rPr lang="en-GB" dirty="0" smtClean="0">
                <a:solidFill>
                  <a:srgbClr val="FF0000"/>
                </a:solidFill>
              </a:rPr>
              <a:t>double gap RPC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 smtClean="0">
                <a:solidFill>
                  <a:schemeClr val="accent2"/>
                </a:solidFill>
              </a:rPr>
              <a:t>total area </a:t>
            </a:r>
            <a:r>
              <a:rPr lang="en-GB" dirty="0">
                <a:solidFill>
                  <a:schemeClr val="accent2"/>
                </a:solidFill>
              </a:rPr>
              <a:t>&gt; </a:t>
            </a:r>
            <a:r>
              <a:rPr lang="en-GB" dirty="0">
                <a:solidFill>
                  <a:srgbClr val="FF0000"/>
                </a:solidFill>
              </a:rPr>
              <a:t>300 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baseline="30000" dirty="0" smtClean="0">
                <a:solidFill>
                  <a:srgbClr val="FF0000"/>
                </a:solidFill>
              </a:rPr>
              <a:t>2</a:t>
            </a:r>
            <a:endParaRPr lang="en-GB" dirty="0">
              <a:solidFill>
                <a:schemeClr val="accent2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6144 </a:t>
            </a:r>
            <a:r>
              <a:rPr lang="en-GB" dirty="0" smtClean="0">
                <a:solidFill>
                  <a:srgbClr val="FF0000"/>
                </a:solidFill>
              </a:rPr>
              <a:t>strips, 29 mm strip pitch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43742" name="Text Box 30"/>
          <p:cNvSpPr txBox="1">
            <a:spLocks noChangeArrowheads="1"/>
          </p:cNvSpPr>
          <p:nvPr/>
        </p:nvSpPr>
        <p:spPr bwMode="auto">
          <a:xfrm>
            <a:off x="533400" y="6107798"/>
            <a:ext cx="4038600" cy="64633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Operating for </a:t>
            </a:r>
            <a:r>
              <a:rPr lang="en-GB" dirty="0">
                <a:solidFill>
                  <a:srgbClr val="FF0000"/>
                </a:solidFill>
              </a:rPr>
              <a:t>7 </a:t>
            </a:r>
            <a:r>
              <a:rPr lang="en-GB" dirty="0" smtClean="0">
                <a:solidFill>
                  <a:srgbClr val="FF0000"/>
                </a:solidFill>
              </a:rPr>
              <a:t>years</a:t>
            </a:r>
            <a:r>
              <a:rPr lang="en-GB" dirty="0" smtClean="0">
                <a:solidFill>
                  <a:schemeClr val="accent2"/>
                </a:solidFill>
              </a:rPr>
              <a:t> (since </a:t>
            </a:r>
            <a:r>
              <a:rPr lang="en-GB" dirty="0">
                <a:solidFill>
                  <a:schemeClr val="accent2"/>
                </a:solidFill>
              </a:rPr>
              <a:t>1994) in streamer mode</a:t>
            </a:r>
          </a:p>
        </p:txBody>
      </p:sp>
      <p:sp>
        <p:nvSpPr>
          <p:cNvPr id="243744" name="Text Box 32"/>
          <p:cNvSpPr txBox="1">
            <a:spLocks noChangeArrowheads="1"/>
          </p:cNvSpPr>
          <p:nvPr/>
        </p:nvSpPr>
        <p:spPr bwMode="auto">
          <a:xfrm>
            <a:off x="685800" y="4639786"/>
            <a:ext cx="4343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>
                <a:solidFill>
                  <a:schemeClr val="accent2"/>
                </a:solidFill>
              </a:rPr>
              <a:t>Bakelite: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</a:t>
            </a:r>
            <a:r>
              <a:rPr lang="en-GB" dirty="0">
                <a:solidFill>
                  <a:schemeClr val="accent2"/>
                </a:solidFill>
              </a:rPr>
              <a:t> ~ 2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 10 </a:t>
            </a:r>
            <a:r>
              <a:rPr lang="en-GB" baseline="30000" dirty="0">
                <a:solidFill>
                  <a:schemeClr val="accent2"/>
                </a:solidFill>
                <a:sym typeface="Symbol" pitchFamily="18" charset="2"/>
              </a:rPr>
              <a:t>11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 cm</a:t>
            </a: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Gas: mixture </a:t>
            </a:r>
            <a:endParaRPr lang="en-GB" dirty="0">
              <a:solidFill>
                <a:schemeClr val="accent2"/>
              </a:solidFill>
              <a:sym typeface="Symbol" pitchFamily="18" charset="2"/>
            </a:endParaRPr>
          </a:p>
          <a:p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Argon/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isobutane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/CF3Br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(58/38/4)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up to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1996   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Argon/</a:t>
            </a:r>
            <a:r>
              <a:rPr lang="en-GB" dirty="0" err="1" smtClean="0">
                <a:solidFill>
                  <a:schemeClr val="accent2"/>
                </a:solidFill>
                <a:sym typeface="Symbol" pitchFamily="18" charset="2"/>
              </a:rPr>
              <a:t>isobutane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/C2H2F4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(59:35:6) </a:t>
            </a:r>
            <a:r>
              <a:rPr lang="en-GB" dirty="0" smtClean="0">
                <a:solidFill>
                  <a:schemeClr val="accent2"/>
                </a:solidFill>
                <a:sym typeface="Symbol" pitchFamily="18" charset="2"/>
              </a:rPr>
              <a:t>thereafter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243746" name="Picture 34"/>
          <p:cNvPicPr>
            <a:picLocks noChangeAspect="1" noChangeArrowheads="1"/>
          </p:cNvPicPr>
          <p:nvPr/>
        </p:nvPicPr>
        <p:blipFill>
          <a:blip r:embed="rId2" cstate="print"/>
          <a:srcRect l="51692" t="11797" r="5933" b="63329"/>
          <a:stretch>
            <a:fillRect/>
          </a:stretch>
        </p:blipFill>
        <p:spPr bwMode="auto">
          <a:xfrm>
            <a:off x="4953000" y="3573016"/>
            <a:ext cx="3810000" cy="305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3747" name="Text Box 35"/>
          <p:cNvSpPr txBox="1">
            <a:spLocks noChangeArrowheads="1"/>
          </p:cNvSpPr>
          <p:nvPr/>
        </p:nvSpPr>
        <p:spPr bwMode="auto">
          <a:xfrm>
            <a:off x="5342845" y="3921750"/>
            <a:ext cx="25699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Change of gas mixture: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3750" name="AutoShape 38"/>
          <p:cNvSpPr>
            <a:spLocks noChangeArrowheads="1"/>
          </p:cNvSpPr>
          <p:nvPr/>
        </p:nvSpPr>
        <p:spPr bwMode="auto">
          <a:xfrm rot="-1680712">
            <a:off x="6553200" y="3954016"/>
            <a:ext cx="152400" cy="1066800"/>
          </a:xfrm>
          <a:prstGeom prst="downArrow">
            <a:avLst>
              <a:gd name="adj1" fmla="val 50000"/>
              <a:gd name="adj2" fmla="val 175000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144017" y="116632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The L3 experiment at LEP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92696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0C0802-B13A-4AA6-90F5-BA407BC39184}" type="slidenum">
              <a:rPr lang="en-US"/>
              <a:pPr/>
              <a:t>94</a:t>
            </a:fld>
            <a:endParaRPr lang="en-US"/>
          </a:p>
        </p:txBody>
      </p:sp>
      <p:pic>
        <p:nvPicPr>
          <p:cNvPr id="244755" name="Picture 19"/>
          <p:cNvPicPr>
            <a:picLocks noChangeAspect="1" noChangeArrowheads="1"/>
          </p:cNvPicPr>
          <p:nvPr/>
        </p:nvPicPr>
        <p:blipFill>
          <a:blip r:embed="rId3" cstate="print"/>
          <a:srcRect l="34065" t="61847" r="27097" b="13136"/>
          <a:stretch>
            <a:fillRect/>
          </a:stretch>
        </p:blipFill>
        <p:spPr bwMode="auto">
          <a:xfrm>
            <a:off x="5181600" y="3581400"/>
            <a:ext cx="3276600" cy="29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4750" name="Picture 14"/>
          <p:cNvPicPr>
            <a:picLocks noChangeAspect="1" noChangeArrowheads="1"/>
          </p:cNvPicPr>
          <p:nvPr/>
        </p:nvPicPr>
        <p:blipFill>
          <a:blip r:embed="rId3" cstate="print"/>
          <a:srcRect l="33290" t="19156" r="25549" b="54184"/>
          <a:stretch>
            <a:fillRect/>
          </a:stretch>
        </p:blipFill>
        <p:spPr bwMode="auto">
          <a:xfrm>
            <a:off x="228600" y="836712"/>
            <a:ext cx="3429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4738" name="Text Box 2"/>
          <p:cNvSpPr txBox="1">
            <a:spLocks noChangeArrowheads="1"/>
          </p:cNvSpPr>
          <p:nvPr/>
        </p:nvSpPr>
        <p:spPr bwMode="auto">
          <a:xfrm>
            <a:off x="6056313" y="6583363"/>
            <a:ext cx="30876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1200" b="1">
                <a:latin typeface="Times New Roman" pitchFamily="18" charset="0"/>
              </a:rPr>
              <a:t>Marcello Abbrescia</a:t>
            </a:r>
            <a:r>
              <a:rPr lang="en-GB" sz="1200">
                <a:latin typeface="Times New Roman" pitchFamily="18" charset="0"/>
              </a:rPr>
              <a:t> - Universitá di  Bari, Italy</a:t>
            </a:r>
            <a:endParaRPr lang="en-GB" sz="2400">
              <a:latin typeface="Times New Roman" pitchFamily="18" charset="0"/>
            </a:endParaRPr>
          </a:p>
        </p:txBody>
      </p:sp>
      <p:sp>
        <p:nvSpPr>
          <p:cNvPr id="244743" name="Line 7"/>
          <p:cNvSpPr>
            <a:spLocks noChangeShapeType="1"/>
          </p:cNvSpPr>
          <p:nvPr/>
        </p:nvSpPr>
        <p:spPr bwMode="auto">
          <a:xfrm>
            <a:off x="6172200" y="6553200"/>
            <a:ext cx="29718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244751" name="Picture 15"/>
          <p:cNvPicPr>
            <a:picLocks noChangeAspect="1" noChangeArrowheads="1"/>
          </p:cNvPicPr>
          <p:nvPr/>
        </p:nvPicPr>
        <p:blipFill>
          <a:blip r:embed="rId4" cstate="print"/>
          <a:srcRect l="34065" t="61299" r="27097" b="13136"/>
          <a:stretch>
            <a:fillRect/>
          </a:stretch>
        </p:blipFill>
        <p:spPr bwMode="auto">
          <a:xfrm>
            <a:off x="304800" y="3570387"/>
            <a:ext cx="320040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4752" name="Text Box 16"/>
          <p:cNvSpPr txBox="1">
            <a:spLocks noChangeArrowheads="1"/>
          </p:cNvSpPr>
          <p:nvPr/>
        </p:nvSpPr>
        <p:spPr bwMode="auto">
          <a:xfrm>
            <a:off x="3810000" y="908720"/>
            <a:ext cx="40446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Chamber performance studied using: </a:t>
            </a:r>
            <a:endParaRPr lang="en-GB" dirty="0"/>
          </a:p>
        </p:txBody>
      </p:sp>
      <p:sp>
        <p:nvSpPr>
          <p:cNvPr id="244753" name="Text Box 17"/>
          <p:cNvSpPr txBox="1">
            <a:spLocks noChangeArrowheads="1"/>
          </p:cNvSpPr>
          <p:nvPr/>
        </p:nvSpPr>
        <p:spPr bwMode="auto">
          <a:xfrm>
            <a:off x="4283968" y="1268760"/>
            <a:ext cx="11528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Z 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 </a:t>
            </a:r>
            <a:r>
              <a:rPr lang="en-GB" baseline="30000" dirty="0">
                <a:solidFill>
                  <a:schemeClr val="accent2"/>
                </a:solidFill>
                <a:sym typeface="Symbol" pitchFamily="18" charset="2"/>
              </a:rPr>
              <a:t>+</a:t>
            </a:r>
            <a:r>
              <a:rPr lang="en-GB" dirty="0">
                <a:solidFill>
                  <a:schemeClr val="accent2"/>
                </a:solidFill>
                <a:sym typeface="Symbol" pitchFamily="18" charset="2"/>
              </a:rPr>
              <a:t> </a:t>
            </a:r>
            <a:r>
              <a:rPr lang="en-GB" baseline="30000" dirty="0" smtClean="0">
                <a:solidFill>
                  <a:schemeClr val="accent2"/>
                </a:solidFill>
                <a:sym typeface="Symbol" pitchFamily="18" charset="2"/>
              </a:rPr>
              <a:t>-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44756" name="Text Box 20"/>
          <p:cNvSpPr txBox="1">
            <a:spLocks noChangeArrowheads="1"/>
          </p:cNvSpPr>
          <p:nvPr/>
        </p:nvSpPr>
        <p:spPr bwMode="auto">
          <a:xfrm>
            <a:off x="3581400" y="1700123"/>
            <a:ext cx="516359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Problems:</a:t>
            </a:r>
            <a:endParaRPr lang="en-GB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electronic failures </a:t>
            </a:r>
            <a:r>
              <a:rPr lang="en-GB" dirty="0" smtClean="0">
                <a:solidFill>
                  <a:srgbClr val="FF0000"/>
                </a:solidFill>
              </a:rPr>
              <a:t>(</a:t>
            </a:r>
            <a:r>
              <a:rPr lang="en-GB" dirty="0" smtClean="0">
                <a:solidFill>
                  <a:schemeClr val="accent2"/>
                </a:solidFill>
              </a:rPr>
              <a:t>large currents at high rate)</a:t>
            </a:r>
            <a:endParaRPr lang="en-GB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increase of the chambers</a:t>
            </a:r>
            <a:r>
              <a:rPr lang="en-GB" dirty="0" smtClean="0">
                <a:solidFill>
                  <a:schemeClr val="accent2"/>
                </a:solidFill>
              </a:rPr>
              <a:t> </a:t>
            </a:r>
            <a:r>
              <a:rPr lang="en-GB" dirty="0">
                <a:solidFill>
                  <a:schemeClr val="accent2"/>
                </a:solidFill>
              </a:rPr>
              <a:t>in </a:t>
            </a:r>
            <a:r>
              <a:rPr lang="en-GB" dirty="0" smtClean="0">
                <a:solidFill>
                  <a:schemeClr val="accent2"/>
                </a:solidFill>
              </a:rPr>
              <a:t>some chambers</a:t>
            </a:r>
            <a:endParaRPr lang="en-GB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GB" dirty="0">
                <a:solidFill>
                  <a:schemeClr val="accent2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gas leaks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4757" name="Text Box 21"/>
          <p:cNvSpPr txBox="1">
            <a:spLocks noChangeArrowheads="1"/>
          </p:cNvSpPr>
          <p:nvPr/>
        </p:nvSpPr>
        <p:spPr bwMode="auto">
          <a:xfrm>
            <a:off x="5062629" y="2819212"/>
            <a:ext cx="3558988" cy="8925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No big problems</a:t>
            </a:r>
            <a:endParaRPr lang="en-GB" sz="1600" dirty="0">
              <a:solidFill>
                <a:srgbClr val="FF0000"/>
              </a:solidFill>
            </a:endParaRPr>
          </a:p>
          <a:p>
            <a:pPr algn="ctr"/>
            <a:r>
              <a:rPr lang="en-GB" dirty="0" smtClean="0">
                <a:solidFill>
                  <a:schemeClr val="accent2"/>
                </a:solidFill>
              </a:rPr>
              <a:t>but</a:t>
            </a:r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   </a:t>
            </a:r>
            <a:r>
              <a:rPr lang="en-GB" sz="1600" dirty="0" smtClean="0">
                <a:solidFill>
                  <a:srgbClr val="FF0000"/>
                </a:solidFill>
              </a:rPr>
              <a:t>slow worsening of the performance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244758" name="Text Box 22"/>
          <p:cNvSpPr txBox="1">
            <a:spLocks noChangeArrowheads="1"/>
          </p:cNvSpPr>
          <p:nvPr/>
        </p:nvSpPr>
        <p:spPr bwMode="auto">
          <a:xfrm>
            <a:off x="1765031" y="1140332"/>
            <a:ext cx="215636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Excluding some chambers </a:t>
            </a:r>
            <a:r>
              <a:rPr lang="en-GB" sz="1200" dirty="0">
                <a:solidFill>
                  <a:srgbClr val="FF0000"/>
                </a:solidFill>
              </a:rPr>
              <a:t>...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44759" name="Freeform 23"/>
          <p:cNvSpPr>
            <a:spLocks/>
          </p:cNvSpPr>
          <p:nvPr/>
        </p:nvSpPr>
        <p:spPr bwMode="auto">
          <a:xfrm>
            <a:off x="838200" y="4405412"/>
            <a:ext cx="2286000" cy="927100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624" y="56"/>
              </a:cxn>
              <a:cxn ang="0">
                <a:pos x="864" y="248"/>
              </a:cxn>
              <a:cxn ang="0">
                <a:pos x="1200" y="56"/>
              </a:cxn>
              <a:cxn ang="0">
                <a:pos x="1440" y="152"/>
              </a:cxn>
            </a:cxnLst>
            <a:rect l="0" t="0" r="r" b="b"/>
            <a:pathLst>
              <a:path w="1440" h="584">
                <a:moveTo>
                  <a:pt x="0" y="584"/>
                </a:moveTo>
                <a:cubicBezTo>
                  <a:pt x="240" y="348"/>
                  <a:pt x="480" y="112"/>
                  <a:pt x="624" y="56"/>
                </a:cubicBezTo>
                <a:cubicBezTo>
                  <a:pt x="768" y="0"/>
                  <a:pt x="768" y="248"/>
                  <a:pt x="864" y="248"/>
                </a:cubicBezTo>
                <a:cubicBezTo>
                  <a:pt x="960" y="248"/>
                  <a:pt x="1104" y="72"/>
                  <a:pt x="1200" y="56"/>
                </a:cubicBezTo>
                <a:cubicBezTo>
                  <a:pt x="1296" y="40"/>
                  <a:pt x="1400" y="136"/>
                  <a:pt x="1440" y="152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60" name="Freeform 24"/>
          <p:cNvSpPr>
            <a:spLocks/>
          </p:cNvSpPr>
          <p:nvPr/>
        </p:nvSpPr>
        <p:spPr bwMode="auto">
          <a:xfrm>
            <a:off x="838200" y="1217712"/>
            <a:ext cx="2438400" cy="711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2" y="384"/>
              </a:cxn>
              <a:cxn ang="0">
                <a:pos x="1536" y="384"/>
              </a:cxn>
            </a:cxnLst>
            <a:rect l="0" t="0" r="r" b="b"/>
            <a:pathLst>
              <a:path w="1536" h="448">
                <a:moveTo>
                  <a:pt x="0" y="0"/>
                </a:moveTo>
                <a:cubicBezTo>
                  <a:pt x="448" y="160"/>
                  <a:pt x="896" y="320"/>
                  <a:pt x="1152" y="384"/>
                </a:cubicBezTo>
                <a:cubicBezTo>
                  <a:pt x="1408" y="448"/>
                  <a:pt x="1472" y="416"/>
                  <a:pt x="1536" y="384"/>
                </a:cubicBezTo>
              </a:path>
            </a:pathLst>
          </a:custGeom>
          <a:noFill/>
          <a:ln w="25400" cap="flat" cmpd="sng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61" name="Freeform 25"/>
          <p:cNvSpPr>
            <a:spLocks/>
          </p:cNvSpPr>
          <p:nvPr/>
        </p:nvSpPr>
        <p:spPr bwMode="auto">
          <a:xfrm>
            <a:off x="2286000" y="1674912"/>
            <a:ext cx="914400" cy="76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88" y="48"/>
              </a:cxn>
              <a:cxn ang="0">
                <a:pos x="576" y="0"/>
              </a:cxn>
            </a:cxnLst>
            <a:rect l="0" t="0" r="r" b="b"/>
            <a:pathLst>
              <a:path w="576" h="48">
                <a:moveTo>
                  <a:pt x="0" y="0"/>
                </a:moveTo>
                <a:cubicBezTo>
                  <a:pt x="96" y="24"/>
                  <a:pt x="192" y="48"/>
                  <a:pt x="288" y="48"/>
                </a:cubicBezTo>
                <a:cubicBezTo>
                  <a:pt x="384" y="48"/>
                  <a:pt x="480" y="24"/>
                  <a:pt x="576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62" name="AutoShape 26"/>
          <p:cNvSpPr>
            <a:spLocks noChangeArrowheads="1"/>
          </p:cNvSpPr>
          <p:nvPr/>
        </p:nvSpPr>
        <p:spPr bwMode="auto">
          <a:xfrm>
            <a:off x="2667000" y="1293912"/>
            <a:ext cx="228600" cy="381000"/>
          </a:xfrm>
          <a:prstGeom prst="downArrow">
            <a:avLst>
              <a:gd name="adj1" fmla="val 50000"/>
              <a:gd name="adj2" fmla="val 41667"/>
            </a:avLst>
          </a:prstGeom>
          <a:solidFill>
            <a:srgbClr val="D8ECB3"/>
          </a:solidFill>
          <a:ln w="9525">
            <a:miter lim="800000"/>
            <a:headEnd/>
            <a:tailEnd/>
          </a:ln>
          <a:effectLst/>
          <a:scene3d>
            <a:camera prst="legacyPerspectiveBottomRight">
              <a:rot lat="18600000" lon="0" rev="0"/>
            </a:camera>
            <a:lightRig rig="legacyFlat2" dir="t"/>
          </a:scene3d>
          <a:sp3d prstMaterial="legacyMatte">
            <a:bevelT w="13500" h="13500" prst="angle"/>
            <a:bevelB w="13500" h="13500" prst="angle"/>
            <a:extrusionClr>
              <a:srgbClr val="D8ECB3"/>
            </a:extrusionClr>
          </a:sp3d>
        </p:spPr>
        <p:txBody>
          <a:bodyPr wrap="none" anchor="ctr">
            <a:flatTx/>
          </a:bodyPr>
          <a:lstStyle/>
          <a:p>
            <a:endParaRPr lang="it-IT"/>
          </a:p>
        </p:txBody>
      </p:sp>
      <p:sp>
        <p:nvSpPr>
          <p:cNvPr id="244763" name="Text Box 27"/>
          <p:cNvSpPr txBox="1">
            <a:spLocks noChangeArrowheads="1"/>
          </p:cNvSpPr>
          <p:nvPr/>
        </p:nvSpPr>
        <p:spPr bwMode="auto">
          <a:xfrm>
            <a:off x="1676400" y="1979712"/>
            <a:ext cx="652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>
                <a:solidFill>
                  <a:schemeClr val="accent2"/>
                </a:solidFill>
              </a:rPr>
              <a:t>~97%</a:t>
            </a:r>
            <a:endParaRPr lang="en-GB"/>
          </a:p>
        </p:txBody>
      </p:sp>
      <p:sp>
        <p:nvSpPr>
          <p:cNvPr id="244764" name="Line 28"/>
          <p:cNvSpPr>
            <a:spLocks noChangeShapeType="1"/>
          </p:cNvSpPr>
          <p:nvPr/>
        </p:nvSpPr>
        <p:spPr bwMode="auto">
          <a:xfrm flipV="1">
            <a:off x="2057400" y="1903512"/>
            <a:ext cx="609600" cy="762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65" name="Text Box 29"/>
          <p:cNvSpPr txBox="1">
            <a:spLocks noChangeArrowheads="1"/>
          </p:cNvSpPr>
          <p:nvPr/>
        </p:nvSpPr>
        <p:spPr bwMode="auto">
          <a:xfrm>
            <a:off x="3505427" y="3923764"/>
            <a:ext cx="121058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Expected:</a:t>
            </a:r>
            <a:endParaRPr lang="en-GB" dirty="0">
              <a:solidFill>
                <a:schemeClr val="accent2"/>
              </a:solidFill>
            </a:endParaRPr>
          </a:p>
        </p:txBody>
      </p:sp>
      <p:graphicFrame>
        <p:nvGraphicFramePr>
          <p:cNvPr id="456704" name="Object 0"/>
          <p:cNvGraphicFramePr>
            <a:graphicFrameLocks noChangeAspect="1"/>
          </p:cNvGraphicFramePr>
          <p:nvPr/>
        </p:nvGraphicFramePr>
        <p:xfrm>
          <a:off x="3657600" y="4264893"/>
          <a:ext cx="1066800" cy="676275"/>
        </p:xfrm>
        <a:graphic>
          <a:graphicData uri="http://schemas.openxmlformats.org/presentationml/2006/ole">
            <p:oleObj spid="_x0000_s391170" name="Equation" r:id="rId5" imgW="660240" imgH="419040" progId="">
              <p:embed/>
            </p:oleObj>
          </a:graphicData>
        </a:graphic>
      </p:graphicFrame>
      <p:sp>
        <p:nvSpPr>
          <p:cNvPr id="244767" name="Text Box 31"/>
          <p:cNvSpPr txBox="1">
            <a:spLocks noChangeArrowheads="1"/>
          </p:cNvSpPr>
          <p:nvPr/>
        </p:nvSpPr>
        <p:spPr bwMode="auto">
          <a:xfrm>
            <a:off x="755576" y="3770784"/>
            <a:ext cx="28825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 sz="1200" dirty="0" smtClean="0">
                <a:solidFill>
                  <a:srgbClr val="FF0000"/>
                </a:solidFill>
              </a:rPr>
              <a:t>Spatial resolution: </a:t>
            </a:r>
            <a:r>
              <a:rPr lang="en-GB" sz="1200" dirty="0">
                <a:solidFill>
                  <a:srgbClr val="FF0000"/>
                </a:solidFill>
              </a:rPr>
              <a:t>10 mm &lt; </a:t>
            </a:r>
            <a:r>
              <a:rPr lang="en-GB" sz="1200" dirty="0">
                <a:solidFill>
                  <a:srgbClr val="FF0000"/>
                </a:solidFill>
                <a:sym typeface="Symbol" pitchFamily="18" charset="2"/>
              </a:rPr>
              <a:t></a:t>
            </a:r>
            <a:r>
              <a:rPr lang="en-GB" sz="1200" baseline="-25000" dirty="0">
                <a:solidFill>
                  <a:srgbClr val="FF0000"/>
                </a:solidFill>
                <a:sym typeface="Symbol" pitchFamily="18" charset="2"/>
              </a:rPr>
              <a:t>x</a:t>
            </a:r>
            <a:r>
              <a:rPr lang="en-GB" sz="1200" dirty="0">
                <a:solidFill>
                  <a:srgbClr val="FF0000"/>
                </a:solidFill>
                <a:sym typeface="Symbol" pitchFamily="18" charset="2"/>
              </a:rPr>
              <a:t> &lt; 15 mm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244770" name="Freeform 34"/>
          <p:cNvSpPr>
            <a:spLocks/>
          </p:cNvSpPr>
          <p:nvPr/>
        </p:nvSpPr>
        <p:spPr bwMode="auto">
          <a:xfrm>
            <a:off x="5791200" y="4343400"/>
            <a:ext cx="2438400" cy="685800"/>
          </a:xfrm>
          <a:custGeom>
            <a:avLst/>
            <a:gdLst/>
            <a:ahLst/>
            <a:cxnLst>
              <a:cxn ang="0">
                <a:pos x="0" y="384"/>
              </a:cxn>
              <a:cxn ang="0">
                <a:pos x="720" y="384"/>
              </a:cxn>
              <a:cxn ang="0">
                <a:pos x="1152" y="96"/>
              </a:cxn>
              <a:cxn ang="0">
                <a:pos x="1536" y="0"/>
              </a:cxn>
            </a:cxnLst>
            <a:rect l="0" t="0" r="r" b="b"/>
            <a:pathLst>
              <a:path w="1536" h="432">
                <a:moveTo>
                  <a:pt x="0" y="384"/>
                </a:moveTo>
                <a:cubicBezTo>
                  <a:pt x="264" y="408"/>
                  <a:pt x="528" y="432"/>
                  <a:pt x="720" y="384"/>
                </a:cubicBezTo>
                <a:cubicBezTo>
                  <a:pt x="912" y="336"/>
                  <a:pt x="1016" y="160"/>
                  <a:pt x="1152" y="96"/>
                </a:cubicBezTo>
                <a:cubicBezTo>
                  <a:pt x="1288" y="32"/>
                  <a:pt x="1412" y="16"/>
                  <a:pt x="1536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44771" name="Text Box 35"/>
          <p:cNvSpPr txBox="1">
            <a:spLocks noChangeArrowheads="1"/>
          </p:cNvSpPr>
          <p:nvPr/>
        </p:nvSpPr>
        <p:spPr bwMode="auto">
          <a:xfrm>
            <a:off x="4648200" y="4419600"/>
            <a:ext cx="460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  <a:flatTx/>
          </a:bodyPr>
          <a:lstStyle/>
          <a:p>
            <a:pPr algn="ctr"/>
            <a:r>
              <a:rPr lang="en-GB"/>
              <a:t>mm</a:t>
            </a:r>
          </a:p>
        </p:txBody>
      </p:sp>
      <p:sp>
        <p:nvSpPr>
          <p:cNvPr id="244772" name="Text Box 36"/>
          <p:cNvSpPr txBox="1">
            <a:spLocks noChangeArrowheads="1"/>
          </p:cNvSpPr>
          <p:nvPr/>
        </p:nvSpPr>
        <p:spPr bwMode="auto">
          <a:xfrm>
            <a:off x="3581400" y="4902498"/>
            <a:ext cx="18462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  <a:flatTx/>
          </a:bodyPr>
          <a:lstStyle/>
          <a:p>
            <a:r>
              <a:rPr lang="en-GB" dirty="0" smtClean="0">
                <a:solidFill>
                  <a:schemeClr val="accent2"/>
                </a:solidFill>
              </a:rPr>
              <a:t>Around </a:t>
            </a:r>
            <a:r>
              <a:rPr lang="en-GB" dirty="0">
                <a:solidFill>
                  <a:schemeClr val="accent2"/>
                </a:solidFill>
              </a:rPr>
              <a:t>1.5-2 </a:t>
            </a:r>
            <a:r>
              <a:rPr lang="en-GB" dirty="0" smtClean="0">
                <a:solidFill>
                  <a:schemeClr val="accent2"/>
                </a:solidFill>
              </a:rPr>
              <a:t>strips fired per track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144017" y="44624"/>
            <a:ext cx="8820471" cy="100811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dirty="0" smtClean="0">
                <a:solidFill>
                  <a:schemeClr val="accent1"/>
                </a:solidFill>
                <a:latin typeface="Times New Roman"/>
                <a:ea typeface="+mj-ea"/>
                <a:cs typeface="Times New Roman"/>
              </a:rPr>
              <a:t>The L3 experiment at LEP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8042276" cy="100811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C7C9F"/>
                </a:solidFill>
              </a:rPr>
              <a:t>Significance of </a:t>
            </a:r>
            <a:r>
              <a:rPr lang="en-US" dirty="0" smtClean="0">
                <a:solidFill>
                  <a:srgbClr val="2C7C9F"/>
                </a:solidFill>
              </a:rPr>
              <a:t>the fist generation of the RPC</a:t>
            </a:r>
            <a:endParaRPr lang="en-US" dirty="0">
              <a:solidFill>
                <a:srgbClr val="2C7C9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95</a:t>
            </a:fld>
            <a:endParaRPr lang="en-US"/>
          </a:p>
        </p:txBody>
      </p:sp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57200" y="390525"/>
            <a:ext cx="8232775" cy="911225"/>
          </a:xfrm>
          <a:prstGeom prst="rect">
            <a:avLst/>
          </a:prstGeom>
        </p:spPr>
        <p:txBody>
          <a:bodyPr vert="horz" lIns="90000" tIns="46800" rIns="90000" bIns="46800" rtlCol="0" anchor="b" anchorCtr="1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/>
                </a:solidFill>
                <a:latin typeface="Times New Roman"/>
                <a:ea typeface="+mj-ea"/>
                <a:cs typeface="Times New Roman"/>
              </a:defRPr>
            </a:lvl1pPr>
          </a:lstStyle>
          <a:p>
            <a:pPr>
              <a:buClr>
                <a:srgbClr val="00FF99"/>
              </a:buCl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800" b="1" u="sng" dirty="0">
              <a:solidFill>
                <a:srgbClr val="00FF99"/>
              </a:solidFill>
              <a:latin typeface="Arial" charset="0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79512" y="1484784"/>
            <a:ext cx="8712968" cy="4392488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22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2pPr>
            <a:lvl3pPr marL="96837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3pPr>
            <a:lvl4pPr marL="1263650" indent="-295275" algn="l" defTabSz="914400" rtl="0" eaLnBrk="1" latinLnBrk="0" hangingPunct="1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4pPr>
            <a:lvl5pPr marL="1546225" indent="-282575" algn="l" defTabSz="914400" rtl="0" eaLnBrk="1" latinLnBrk="0" hangingPunct="1">
              <a:spcBef>
                <a:spcPts val="6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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Times New Roman"/>
                <a:ea typeface="+mn-ea"/>
                <a:cs typeface="Times New Roman"/>
              </a:defRPr>
            </a:lvl5pPr>
            <a:lvl6pPr marL="1828800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1177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398713" indent="-282575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110000"/>
              <a:buFont typeface="Wingdings 2" pitchFamily="18" charset="2"/>
              <a:buChar char="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689225" indent="-282575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Char char="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Why the RPCs were extensively used in HEP? 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906"/>
                </a:solidFill>
                <a:latin typeface="+mn-lt"/>
              </a:rPr>
              <a:t>Golden parameter: 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the 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ime resolution (≈1 ns )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Good spatial resolution:</a:t>
            </a:r>
            <a:r>
              <a:rPr lang="en-US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limited by strip dimensions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000"/>
                </a:solidFill>
                <a:latin typeface="+mn-lt"/>
              </a:rPr>
              <a:t>High muon efficiency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of the order of &gt; 96% and 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long term stability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FF0906"/>
                </a:solidFill>
                <a:latin typeface="+mn-lt"/>
              </a:rPr>
              <a:t>The cost 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of RPC is much smaller as compared to other  fast detector (like the scintillators)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It is </a:t>
            </a:r>
            <a:r>
              <a:rPr lang="en-US" b="1" dirty="0" smtClean="0">
                <a:solidFill>
                  <a:srgbClr val="FF0906"/>
                </a:solidFill>
                <a:latin typeface="+mn-lt"/>
              </a:rPr>
              <a:t>easy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to construct and operate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Simple signal pick up and readout system (just “strips”)  </a:t>
            </a: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dirty="0">
                <a:solidFill>
                  <a:schemeClr val="tx1"/>
                </a:solidFill>
                <a:latin typeface="+mn-lt"/>
              </a:rPr>
              <a:t>Two dimensional readout (x and y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marL="0" indent="0" algn="ctr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+mn-lt"/>
              </a:rPr>
              <a:t>BUT </a:t>
            </a:r>
          </a:p>
          <a:p>
            <a:pPr marL="0" indent="0" algn="ctr">
              <a:lnSpc>
                <a:spcPct val="90000"/>
              </a:lnSpc>
              <a:spcBef>
                <a:spcPts val="7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US" b="1" dirty="0" smtClean="0">
                <a:solidFill>
                  <a:srgbClr val="000090"/>
                </a:solidFill>
                <a:latin typeface="+mn-lt"/>
              </a:rPr>
              <a:t>rate capability &lt; 50 Hz/cm</a:t>
            </a:r>
            <a:r>
              <a:rPr lang="en-US" b="1" baseline="30000" dirty="0" smtClean="0">
                <a:solidFill>
                  <a:srgbClr val="000090"/>
                </a:solidFill>
                <a:latin typeface="+mn-lt"/>
              </a:rPr>
              <a:t>2</a:t>
            </a:r>
            <a:endParaRPr lang="en-US" b="1" baseline="30000" dirty="0">
              <a:solidFill>
                <a:srgbClr val="000090"/>
              </a:solidFill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7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 algn="just">
              <a:lnSpc>
                <a:spcPct val="90000"/>
              </a:lnSpc>
              <a:spcBef>
                <a:spcPts val="700"/>
              </a:spcBef>
              <a:buFontTx/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US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805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RPCs at LHC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96</a:t>
            </a:fld>
            <a:endParaRPr lang="en-US"/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4"/>
            <a:ext cx="4464496" cy="30714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79512" y="4509120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200" dirty="0">
                <a:cs typeface="Times New Roman"/>
              </a:rPr>
              <a:t>N</a:t>
            </a:r>
            <a:r>
              <a:rPr lang="en-US" sz="2200" dirty="0" smtClean="0">
                <a:cs typeface="Times New Roman"/>
              </a:rPr>
              <a:t>ew detector need to sustain the expected background condition for 10 LHC year! </a:t>
            </a:r>
            <a:endParaRPr lang="en-US" sz="2200" dirty="0">
              <a:cs typeface="Times New Roman"/>
            </a:endParaRPr>
          </a:p>
          <a:p>
            <a:pPr algn="just"/>
            <a:r>
              <a:rPr lang="en-US" sz="2200" dirty="0" smtClean="0">
                <a:cs typeface="Times New Roman"/>
              </a:rPr>
              <a:t>Detector requirements:  </a:t>
            </a:r>
            <a:endParaRPr lang="en-US" sz="2200" dirty="0">
              <a:cs typeface="Times New Roman"/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Maximum rate* ≈ 300 - 500 </a:t>
            </a:r>
            <a:r>
              <a:rPr lang="en-US" sz="2200" b="1" dirty="0">
                <a:solidFill>
                  <a:srgbClr val="FF0906"/>
                </a:solidFill>
                <a:cs typeface="Times New Roman"/>
              </a:rPr>
              <a:t>H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z/cm</a:t>
            </a:r>
            <a:r>
              <a:rPr lang="en-US" sz="2200" b="1" baseline="30000" dirty="0" smtClean="0">
                <a:solidFill>
                  <a:srgbClr val="FF0906"/>
                </a:solidFill>
                <a:cs typeface="Times New Roman"/>
              </a:rPr>
              <a:t>2</a:t>
            </a:r>
            <a:endParaRPr lang="en-US" sz="2200" b="1" dirty="0" smtClean="0">
              <a:solidFill>
                <a:srgbClr val="FF0906"/>
              </a:solidFill>
              <a:cs typeface="Times New Roman"/>
            </a:endParaRPr>
          </a:p>
          <a:p>
            <a:pPr marL="342900" indent="-342900" algn="just">
              <a:buFont typeface="Wingdings" charset="2"/>
              <a:buChar char="Ø"/>
            </a:pP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Improved time resolution </a:t>
            </a:r>
            <a:r>
              <a:rPr lang="en-US" sz="2200" b="1" dirty="0">
                <a:solidFill>
                  <a:srgbClr val="FF0906"/>
                </a:solidFill>
                <a:cs typeface="Times New Roman"/>
              </a:rPr>
              <a:t>(&lt;ns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) for TOF applications</a:t>
            </a:r>
            <a:endParaRPr lang="en-US" b="1" dirty="0" smtClean="0">
              <a:solidFill>
                <a:srgbClr val="FF0906"/>
              </a:solidFill>
              <a:cs typeface="Times New Roman"/>
            </a:endParaRPr>
          </a:p>
          <a:p>
            <a:pPr algn="just"/>
            <a:r>
              <a:rPr lang="en-US" b="1" i="1" dirty="0" smtClean="0">
                <a:cs typeface="Times New Roman"/>
              </a:rPr>
              <a:t>* at the nominal LHC luminosity 10</a:t>
            </a:r>
            <a:r>
              <a:rPr lang="en-US" b="1" i="1" baseline="30000" dirty="0" smtClean="0">
                <a:cs typeface="Times New Roman"/>
              </a:rPr>
              <a:t>34</a:t>
            </a:r>
            <a:r>
              <a:rPr lang="en-US" b="1" i="1" dirty="0" smtClean="0">
                <a:cs typeface="Times New Roman"/>
              </a:rPr>
              <a:t>cm</a:t>
            </a:r>
            <a:r>
              <a:rPr lang="en-US" b="1" i="1" baseline="30000" dirty="0" smtClean="0">
                <a:cs typeface="Times New Roman"/>
              </a:rPr>
              <a:t>-2 </a:t>
            </a:r>
            <a:r>
              <a:rPr lang="en-US" b="1" i="1" dirty="0" smtClean="0">
                <a:cs typeface="Times New Roman"/>
              </a:rPr>
              <a:t>s-</a:t>
            </a:r>
            <a:r>
              <a:rPr lang="en-US" b="1" i="1" baseline="30000" dirty="0" smtClean="0">
                <a:cs typeface="Times New Roman"/>
              </a:rPr>
              <a:t>1 </a:t>
            </a:r>
            <a:endParaRPr lang="en-US" b="1" i="1" dirty="0">
              <a:cs typeface="Times New Roman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51545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68596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97</a:t>
            </a:fld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11560" y="-5597"/>
            <a:ext cx="8042276" cy="1008112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generation of “classic” RPC </a:t>
            </a:r>
            <a:endParaRPr lang="en-US" dirty="0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51520" y="1628800"/>
            <a:ext cx="8784976" cy="455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buFont typeface="Wingdings" charset="0"/>
              <a:buNone/>
            </a:pPr>
            <a:r>
              <a:rPr lang="en-GB" sz="2200" dirty="0" smtClean="0"/>
              <a:t> In late </a:t>
            </a:r>
            <a:r>
              <a:rPr lang="uk-UA" sz="2200" dirty="0" smtClean="0"/>
              <a:t>’</a:t>
            </a:r>
            <a:r>
              <a:rPr lang="en-GB" sz="2200" dirty="0" smtClean="0"/>
              <a:t>90,  a </a:t>
            </a:r>
            <a:r>
              <a:rPr lang="is-IS" sz="2200" dirty="0" smtClean="0"/>
              <a:t>new generation of RPC</a:t>
            </a:r>
            <a:r>
              <a:rPr lang="is-IS" sz="2200" dirty="0"/>
              <a:t> </a:t>
            </a:r>
            <a:r>
              <a:rPr lang="is-IS" sz="2200" dirty="0" smtClean="0"/>
              <a:t>was developed: </a:t>
            </a:r>
          </a:p>
          <a:p>
            <a:pPr algn="just">
              <a:lnSpc>
                <a:spcPct val="110000"/>
              </a:lnSpc>
              <a:buFont typeface="Wingdings" charset="0"/>
              <a:buNone/>
            </a:pPr>
            <a:endParaRPr lang="en-GB" sz="2200" dirty="0"/>
          </a:p>
          <a:p>
            <a:pPr marL="342900" indent="-342900" algn="just">
              <a:lnSpc>
                <a:spcPct val="110000"/>
              </a:lnSpc>
              <a:buFont typeface="Wingdings" charset="2"/>
              <a:buChar char="Ø"/>
            </a:pPr>
            <a:r>
              <a:rPr lang="en-GB" sz="2200" b="1" dirty="0" smtClean="0">
                <a:solidFill>
                  <a:srgbClr val="FF0906"/>
                </a:solidFill>
              </a:rPr>
              <a:t>New working mode: </a:t>
            </a:r>
            <a:r>
              <a:rPr lang="en-GB" sz="2200" b="1" i="1" dirty="0" smtClean="0">
                <a:solidFill>
                  <a:srgbClr val="FF0906"/>
                </a:solidFill>
              </a:rPr>
              <a:t>Avalanche mode (saturated avalanche)</a:t>
            </a:r>
          </a:p>
          <a:p>
            <a:pPr marL="342900" indent="-342900" algn="just">
              <a:lnSpc>
                <a:spcPct val="110000"/>
              </a:lnSpc>
              <a:buFont typeface="Wingdings" charset="2"/>
              <a:buChar char="Ø"/>
            </a:pPr>
            <a:r>
              <a:rPr lang="en-GB" sz="2200" dirty="0" smtClean="0">
                <a:solidFill>
                  <a:srgbClr val="FF0906"/>
                </a:solidFill>
              </a:rPr>
              <a:t>New gas mixture: Freon</a:t>
            </a:r>
            <a:r>
              <a:rPr lang="en-GB" sz="2200" dirty="0">
                <a:solidFill>
                  <a:srgbClr val="FF0906"/>
                </a:solidFill>
              </a:rPr>
              <a:t>-based </a:t>
            </a:r>
            <a:r>
              <a:rPr lang="en-GB" sz="2200" dirty="0" smtClean="0">
                <a:solidFill>
                  <a:srgbClr val="FF0906"/>
                </a:solidFill>
              </a:rPr>
              <a:t>mixture </a:t>
            </a:r>
            <a:endParaRPr lang="en-GB" sz="2200" dirty="0">
              <a:solidFill>
                <a:srgbClr val="FF0906"/>
              </a:solidFill>
            </a:endParaRPr>
          </a:p>
          <a:p>
            <a:pPr algn="just">
              <a:lnSpc>
                <a:spcPct val="110000"/>
              </a:lnSpc>
              <a:buFont typeface="Wingdings" charset="0"/>
              <a:buChar char="Ø"/>
            </a:pPr>
            <a:r>
              <a:rPr lang="en-GB" sz="2200" dirty="0" smtClean="0"/>
              <a:t>Total charge </a:t>
            </a:r>
            <a:r>
              <a:rPr lang="en-GB" sz="2200" dirty="0" smtClean="0">
                <a:sym typeface="Symbol" charset="0"/>
              </a:rPr>
              <a:t> 20-40 </a:t>
            </a:r>
            <a:r>
              <a:rPr lang="en-GB" sz="2200" dirty="0" err="1" smtClean="0"/>
              <a:t>pC</a:t>
            </a:r>
            <a:r>
              <a:rPr lang="en-GB" sz="2200" dirty="0" smtClean="0"/>
              <a:t> (from 0.1 – 1 </a:t>
            </a:r>
            <a:r>
              <a:rPr lang="en-GB" sz="2200" dirty="0" err="1" smtClean="0"/>
              <a:t>nC</a:t>
            </a:r>
            <a:r>
              <a:rPr lang="en-GB" sz="2200" dirty="0" smtClean="0"/>
              <a:t>)</a:t>
            </a:r>
            <a:endParaRPr lang="en-GB" sz="2200" dirty="0"/>
          </a:p>
          <a:p>
            <a:pPr lvl="1" algn="just">
              <a:lnSpc>
                <a:spcPct val="110000"/>
              </a:lnSpc>
              <a:buFont typeface="Wingdings" charset="0"/>
              <a:buChar char="Ø"/>
            </a:pPr>
            <a:r>
              <a:rPr lang="en-GB" sz="2200" dirty="0" smtClean="0"/>
              <a:t> lower </a:t>
            </a:r>
            <a:r>
              <a:rPr lang="en-GB" sz="2200" dirty="0"/>
              <a:t>current in the </a:t>
            </a:r>
            <a:r>
              <a:rPr lang="en-GB" sz="2200" dirty="0" smtClean="0"/>
              <a:t>detector </a:t>
            </a:r>
            <a:r>
              <a:rPr lang="en-GB" sz="2200" dirty="0" smtClean="0">
                <a:sym typeface="Wingdings"/>
              </a:rPr>
              <a:t> better longevity</a:t>
            </a:r>
            <a:endParaRPr lang="en-GB" sz="2200" dirty="0" smtClean="0"/>
          </a:p>
          <a:p>
            <a:pPr lvl="1" algn="just">
              <a:lnSpc>
                <a:spcPct val="110000"/>
              </a:lnSpc>
            </a:pPr>
            <a:endParaRPr lang="en-GB" sz="2200" dirty="0" smtClean="0"/>
          </a:p>
          <a:p>
            <a:pPr algn="just">
              <a:lnSpc>
                <a:spcPct val="110000"/>
              </a:lnSpc>
              <a:buFont typeface="Wingdings" charset="0"/>
              <a:buChar char="Ø"/>
            </a:pPr>
            <a:r>
              <a:rPr lang="en-GB" sz="2200" dirty="0" smtClean="0"/>
              <a:t> </a:t>
            </a:r>
            <a:r>
              <a:rPr lang="en-GB" sz="2200" b="1" dirty="0" smtClean="0">
                <a:solidFill>
                  <a:srgbClr val="FF0906"/>
                </a:solidFill>
              </a:rPr>
              <a:t>New electronics </a:t>
            </a:r>
            <a:r>
              <a:rPr lang="en-GB" sz="2200" dirty="0" smtClean="0"/>
              <a:t>in order to transfer a large fraction of the amplification from the gas to the electronics </a:t>
            </a:r>
            <a:endParaRPr lang="en-GB" sz="2200" b="1" dirty="0" smtClean="0">
              <a:solidFill>
                <a:srgbClr val="FF0906"/>
              </a:solidFill>
            </a:endParaRPr>
          </a:p>
          <a:p>
            <a:pPr lvl="1" algn="just">
              <a:lnSpc>
                <a:spcPct val="110000"/>
              </a:lnSpc>
              <a:buFont typeface="Wingdings" charset="0"/>
              <a:buChar char="Ø"/>
            </a:pPr>
            <a:endParaRPr lang="en-GB" sz="2200" b="1" dirty="0" smtClean="0">
              <a:solidFill>
                <a:srgbClr val="FF0906"/>
              </a:solidFill>
              <a:sym typeface="Wingdings" charset="0"/>
            </a:endParaRPr>
          </a:p>
          <a:p>
            <a:pPr marL="342900" indent="-342900" algn="just">
              <a:lnSpc>
                <a:spcPct val="110000"/>
              </a:lnSpc>
              <a:buFont typeface="Wingdings" charset="0"/>
              <a:buChar char="à"/>
            </a:pPr>
            <a:r>
              <a:rPr lang="en-GB" sz="2200" b="1" dirty="0" smtClean="0">
                <a:solidFill>
                  <a:srgbClr val="FF0000"/>
                </a:solidFill>
                <a:sym typeface="Wingdings" charset="0"/>
              </a:rPr>
              <a:t>good </a:t>
            </a:r>
            <a:r>
              <a:rPr lang="en-GB" sz="2200" b="1" dirty="0">
                <a:solidFill>
                  <a:srgbClr val="FF0000"/>
                </a:solidFill>
                <a:sym typeface="Wingdings" charset="0"/>
              </a:rPr>
              <a:t>rate capability</a:t>
            </a:r>
            <a:r>
              <a:rPr lang="en-GB" sz="2200" b="1" dirty="0">
                <a:solidFill>
                  <a:srgbClr val="FF0000"/>
                </a:solidFill>
              </a:rPr>
              <a:t> </a:t>
            </a:r>
            <a:r>
              <a:rPr lang="en-GB" sz="2200" b="1" dirty="0" smtClean="0">
                <a:solidFill>
                  <a:srgbClr val="FF0000"/>
                </a:solidFill>
                <a:sym typeface="Symbol" charset="0"/>
              </a:rPr>
              <a:t> 500 Hz</a:t>
            </a:r>
            <a:r>
              <a:rPr lang="en-GB" sz="2200" b="1" dirty="0">
                <a:solidFill>
                  <a:srgbClr val="FF0000"/>
                </a:solidFill>
                <a:sym typeface="Symbol" charset="0"/>
              </a:rPr>
              <a:t>/</a:t>
            </a:r>
            <a:r>
              <a:rPr lang="en-GB" sz="2200" b="1" dirty="0" smtClean="0">
                <a:solidFill>
                  <a:srgbClr val="FF0000"/>
                </a:solidFill>
                <a:sym typeface="Symbol" charset="0"/>
              </a:rPr>
              <a:t>cm</a:t>
            </a:r>
            <a:r>
              <a:rPr lang="en-GB" sz="2200" b="1" baseline="30000" dirty="0" smtClean="0">
                <a:solidFill>
                  <a:srgbClr val="FF0000"/>
                </a:solidFill>
                <a:sym typeface="Symbol" charset="0"/>
              </a:rPr>
              <a:t>2</a:t>
            </a:r>
            <a:r>
              <a:rPr lang="en-GB" sz="2200" b="1" dirty="0" smtClean="0">
                <a:solidFill>
                  <a:srgbClr val="FF0000"/>
                </a:solidFill>
                <a:sym typeface="Symbol" charset="0"/>
              </a:rPr>
              <a:t> with high efficiency (&gt; 95%) and stable conditions for 10 LHC years 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836712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473380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8196" y="-99392"/>
            <a:ext cx="8042276" cy="1008112"/>
          </a:xfrm>
        </p:spPr>
        <p:txBody>
          <a:bodyPr/>
          <a:lstStyle/>
          <a:p>
            <a:r>
              <a:rPr lang="en-US" sz="3800" dirty="0" smtClean="0"/>
              <a:t>The issue of the rate capability</a:t>
            </a:r>
            <a:endParaRPr lang="en-US" sz="3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98</a:t>
            </a:fld>
            <a:endParaRPr lang="en-US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117280856"/>
              </p:ext>
            </p:extLst>
          </p:nvPr>
        </p:nvGraphicFramePr>
        <p:xfrm>
          <a:off x="179512" y="3140968"/>
          <a:ext cx="4375150" cy="490538"/>
        </p:xfrm>
        <a:graphic>
          <a:graphicData uri="http://schemas.openxmlformats.org/presentationml/2006/ole">
            <p:oleObj spid="_x0000_s395266" name="Equation" r:id="rId3" imgW="2020320" imgH="219240" progId="">
              <p:embed/>
            </p:oleObj>
          </a:graphicData>
        </a:graphic>
      </p:graphicFrame>
      <p:pic>
        <p:nvPicPr>
          <p:cNvPr id="5" name="Picture 4" descr="Schermata 2018-03-29 alle 23.41.17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924944"/>
            <a:ext cx="4139952" cy="1797611"/>
          </a:xfrm>
          <a:prstGeom prst="rect">
            <a:avLst/>
          </a:prstGeom>
        </p:spPr>
      </p:pic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989123907"/>
              </p:ext>
            </p:extLst>
          </p:nvPr>
        </p:nvGraphicFramePr>
        <p:xfrm>
          <a:off x="827584" y="4149080"/>
          <a:ext cx="3229255" cy="607566"/>
        </p:xfrm>
        <a:graphic>
          <a:graphicData uri="http://schemas.openxmlformats.org/presentationml/2006/ole">
            <p:oleObj spid="_x0000_s395267" name="Equation" r:id="rId5" imgW="1133640" imgH="200880" progId="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179512" y="1412776"/>
            <a:ext cx="87849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cs typeface="Times New Roman"/>
              </a:rPr>
              <a:t>In the static </a:t>
            </a:r>
            <a:r>
              <a:rPr lang="en-US" sz="2000" dirty="0" smtClean="0">
                <a:cs typeface="Times New Roman"/>
              </a:rPr>
              <a:t>condition the </a:t>
            </a:r>
            <a:r>
              <a:rPr lang="en-US" sz="2000" dirty="0">
                <a:cs typeface="Times New Roman"/>
              </a:rPr>
              <a:t>voltage applied to the chamber </a:t>
            </a:r>
            <a:r>
              <a:rPr lang="en-US" sz="2000" i="1" dirty="0">
                <a:cs typeface="Times New Roman"/>
              </a:rPr>
              <a:t> </a:t>
            </a:r>
            <a:r>
              <a:rPr lang="en-US" sz="2000" i="1" dirty="0" smtClean="0">
                <a:cs typeface="Times New Roman"/>
              </a:rPr>
              <a:t>      </a:t>
            </a:r>
            <a:r>
              <a:rPr lang="en-US" sz="2000" dirty="0" smtClean="0">
                <a:cs typeface="Times New Roman"/>
              </a:rPr>
              <a:t>is entirely </a:t>
            </a:r>
            <a:r>
              <a:rPr lang="en-US" sz="2000" dirty="0">
                <a:cs typeface="Times New Roman"/>
              </a:rPr>
              <a:t>transferred to the </a:t>
            </a:r>
            <a:r>
              <a:rPr lang="en-US" sz="2000" dirty="0" smtClean="0">
                <a:cs typeface="Times New Roman"/>
              </a:rPr>
              <a:t>gas. </a:t>
            </a:r>
          </a:p>
          <a:p>
            <a:pPr algn="just"/>
            <a:r>
              <a:rPr lang="en-US" sz="2000" dirty="0" smtClean="0">
                <a:cs typeface="Times New Roman"/>
              </a:rPr>
              <a:t>But, in the presence of a</a:t>
            </a:r>
            <a:r>
              <a:rPr lang="en-US" sz="2000" dirty="0" smtClean="0">
                <a:latin typeface="Symbol" charset="2"/>
                <a:cs typeface="Symbol" charset="2"/>
              </a:rPr>
              <a:t> f </a:t>
            </a:r>
            <a:r>
              <a:rPr lang="en-US" sz="2000" dirty="0" smtClean="0">
                <a:solidFill>
                  <a:srgbClr val="0033CC"/>
                </a:solidFill>
                <a:cs typeface="Times New Roman"/>
              </a:rPr>
              <a:t>flux of particle</a:t>
            </a:r>
            <a:r>
              <a:rPr lang="en-US" sz="2000" dirty="0" smtClean="0">
                <a:cs typeface="Times New Roman"/>
              </a:rPr>
              <a:t>, which creates a </a:t>
            </a:r>
            <a:r>
              <a:rPr lang="en-US" sz="2000" dirty="0" smtClean="0">
                <a:solidFill>
                  <a:srgbClr val="0033CC"/>
                </a:solidFill>
                <a:cs typeface="Times New Roman"/>
              </a:rPr>
              <a:t>current I</a:t>
            </a:r>
            <a:r>
              <a:rPr lang="en-US" sz="2000" dirty="0" smtClean="0">
                <a:cs typeface="Times New Roman"/>
              </a:rPr>
              <a:t>, the voltage inside the gas gap is reduced:  </a:t>
            </a:r>
            <a:endParaRPr lang="en-US" sz="2000" dirty="0">
              <a:cs typeface="Times New Roman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131840" y="3501008"/>
            <a:ext cx="936104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55576" y="501317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Electrode resistivity 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547664" y="4581128"/>
            <a:ext cx="432048" cy="360040"/>
          </a:xfrm>
          <a:prstGeom prst="straightConnector1">
            <a:avLst/>
          </a:prstGeom>
          <a:ln>
            <a:solidFill>
              <a:srgbClr val="FF090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555776" y="4653136"/>
            <a:ext cx="0" cy="432048"/>
          </a:xfrm>
          <a:prstGeom prst="straightConnector1">
            <a:avLst/>
          </a:prstGeom>
          <a:ln>
            <a:solidFill>
              <a:srgbClr val="FF090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51720" y="5013176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Electrode thickness 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63888" y="508518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 flux counts/cm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2987824" y="4581128"/>
            <a:ext cx="1224136" cy="576064"/>
          </a:xfrm>
          <a:prstGeom prst="straightConnector1">
            <a:avLst/>
          </a:prstGeom>
          <a:ln>
            <a:solidFill>
              <a:srgbClr val="FF090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39552" y="5733256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200" dirty="0" smtClean="0">
                <a:cs typeface="Times New Roman"/>
              </a:rPr>
              <a:t>To increase the rate capability (</a:t>
            </a:r>
            <a:r>
              <a:rPr lang="en-US" sz="2200" dirty="0" err="1" smtClean="0">
                <a:cs typeface="Times New Roman"/>
              </a:rPr>
              <a:t>i.e</a:t>
            </a:r>
            <a:r>
              <a:rPr lang="en-US" sz="2200" dirty="0" smtClean="0">
                <a:cs typeface="Times New Roman"/>
              </a:rPr>
              <a:t> the particle flux) the relevant parameters are  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&lt;Q&gt;, </a:t>
            </a:r>
            <a:r>
              <a:rPr lang="en-US" sz="2200" b="1" dirty="0" smtClean="0">
                <a:solidFill>
                  <a:srgbClr val="FF0906"/>
                </a:solidFill>
                <a:latin typeface="Symbol" charset="2"/>
                <a:cs typeface="Symbol" charset="2"/>
              </a:rPr>
              <a:t>r</a:t>
            </a:r>
            <a:r>
              <a:rPr lang="en-US" sz="2200" b="1" dirty="0" smtClean="0">
                <a:solidFill>
                  <a:srgbClr val="FF0906"/>
                </a:solidFill>
                <a:cs typeface="Symbol" charset="2"/>
              </a:rPr>
              <a:t>,</a:t>
            </a:r>
            <a:r>
              <a:rPr lang="en-US" sz="2200" b="1" dirty="0" smtClean="0">
                <a:solidFill>
                  <a:srgbClr val="FF0906"/>
                </a:solidFill>
                <a:cs typeface="Times New Roman"/>
              </a:rPr>
              <a:t> d</a:t>
            </a:r>
            <a:endParaRPr lang="en-US" sz="2200" dirty="0">
              <a:cs typeface="Times New Roman"/>
            </a:endParaRPr>
          </a:p>
        </p:txBody>
      </p:sp>
      <p:graphicFrame>
        <p:nvGraphicFramePr>
          <p:cNvPr id="1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050867411"/>
              </p:ext>
            </p:extLst>
          </p:nvPr>
        </p:nvGraphicFramePr>
        <p:xfrm>
          <a:off x="6948264" y="1354287"/>
          <a:ext cx="720080" cy="490537"/>
        </p:xfrm>
        <a:graphic>
          <a:graphicData uri="http://schemas.openxmlformats.org/presentationml/2006/ole">
            <p:oleObj spid="_x0000_s395268" name="Equation" r:id="rId6" imgW="347400" imgH="219240" progId="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076056" y="4725144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Average charge/hits</a:t>
            </a:r>
            <a:endParaRPr lang="en-US" baseline="30000" dirty="0"/>
          </a:p>
        </p:txBody>
      </p:sp>
      <p:cxnSp>
        <p:nvCxnSpPr>
          <p:cNvPr id="21" name="Straight Arrow Connector 20"/>
          <p:cNvCxnSpPr>
            <a:stCxn id="19" idx="1"/>
            <a:endCxn id="6" idx="3"/>
          </p:cNvCxnSpPr>
          <p:nvPr/>
        </p:nvCxnSpPr>
        <p:spPr>
          <a:xfrm flipH="1" flipV="1">
            <a:off x="4056839" y="4452863"/>
            <a:ext cx="1019217" cy="456947"/>
          </a:xfrm>
          <a:prstGeom prst="straightConnector1">
            <a:avLst/>
          </a:prstGeom>
          <a:ln>
            <a:solidFill>
              <a:srgbClr val="FF090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12750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/>
          <a:lstStyle/>
          <a:p>
            <a:r>
              <a:rPr lang="en-US" dirty="0" smtClean="0"/>
              <a:t>Experimental results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3B02A-0B46-4351-B41F-3D654171EEA0}" type="slidenum">
              <a:rPr lang="en-US" smtClean="0"/>
              <a:pPr/>
              <a:t>99</a:t>
            </a:fld>
            <a:endParaRPr lang="en-US"/>
          </a:p>
        </p:txBody>
      </p:sp>
      <p:pic>
        <p:nvPicPr>
          <p:cNvPr id="5" name="Google Shape;280;p26"/>
          <p:cNvPicPr preferRelativeResize="0"/>
          <p:nvPr/>
        </p:nvPicPr>
        <p:blipFill rotWithShape="1">
          <a:blip r:embed="rId3" cstate="print">
            <a:alphaModFix/>
          </a:blip>
          <a:srcRect t="9165"/>
          <a:stretch/>
        </p:blipFill>
        <p:spPr>
          <a:xfrm>
            <a:off x="4572000" y="2636912"/>
            <a:ext cx="3384376" cy="3141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283;p26"/>
          <p:cNvPicPr preferRelativeResize="0"/>
          <p:nvPr/>
        </p:nvPicPr>
        <p:blipFill rotWithShape="1">
          <a:blip r:embed="rId4" cstate="print">
            <a:alphaModFix/>
          </a:blip>
          <a:srcRect t="9551"/>
          <a:stretch/>
        </p:blipFill>
        <p:spPr>
          <a:xfrm>
            <a:off x="539552" y="2564904"/>
            <a:ext cx="3600400" cy="32132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323528" y="1196752"/>
            <a:ext cx="8280920" cy="1146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94729" defTabSz="1219170">
              <a:lnSpc>
                <a:spcPct val="115000"/>
              </a:lnSpc>
              <a:buClr>
                <a:srgbClr val="000000"/>
              </a:buClr>
              <a:buSzPts val="1300"/>
            </a:pPr>
            <a:r>
              <a:rPr lang="en-GB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Chamber efficiency </a:t>
            </a:r>
            <a:r>
              <a:rPr lang="en-GB" sz="2000" kern="0" dirty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as a function of </a:t>
            </a:r>
            <a:r>
              <a:rPr lang="en-GB" sz="2000" kern="0" dirty="0" err="1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HV</a:t>
            </a:r>
            <a:r>
              <a:rPr lang="en-GB" sz="2000" kern="0" baseline="-25000" dirty="0" err="1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gas</a:t>
            </a:r>
            <a:r>
              <a:rPr lang="en-GB" sz="2000" kern="0" dirty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does not </a:t>
            </a:r>
            <a:r>
              <a:rPr lang="en-GB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depend on </a:t>
            </a:r>
            <a:r>
              <a:rPr lang="en-GB" sz="2000" kern="0" dirty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the electrodes </a:t>
            </a:r>
            <a:r>
              <a:rPr lang="en-GB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resistance once that </a:t>
            </a:r>
            <a:r>
              <a:rPr lang="el-GR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Δ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V</a:t>
            </a:r>
            <a:r>
              <a:rPr lang="it-IT" sz="2000" kern="0" baseline="-2500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el</a:t>
            </a:r>
            <a:r>
              <a:rPr lang="it-IT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has</a:t>
            </a:r>
            <a:r>
              <a:rPr lang="it-IT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ben 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get</a:t>
            </a:r>
            <a:r>
              <a:rPr lang="it-IT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ridden</a:t>
            </a:r>
            <a:r>
              <a:rPr lang="it-IT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</a:t>
            </a:r>
            <a:r>
              <a:rPr lang="it-IT" sz="2000" kern="0" dirty="0" err="1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of</a:t>
            </a:r>
            <a:r>
              <a:rPr lang="en-GB" sz="2000" kern="0" dirty="0" smtClean="0">
                <a:solidFill>
                  <a:srgbClr val="00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:</a:t>
            </a:r>
            <a:r>
              <a:rPr lang="en-GB" sz="2000" kern="0" dirty="0" smtClean="0">
                <a:solidFill>
                  <a:srgbClr val="FF0000"/>
                </a:solidFill>
                <a:ea typeface="Times New Roman"/>
                <a:cs typeface="Times" panose="02020603050405020304" pitchFamily="18" charset="0"/>
                <a:sym typeface="Times New Roman"/>
              </a:rPr>
              <a:t> </a:t>
            </a:r>
            <a:r>
              <a:rPr lang="en-GB" sz="2000" dirty="0">
                <a:solidFill>
                  <a:srgbClr val="FF0000"/>
                </a:solidFill>
                <a:cs typeface="Times" panose="02020603050405020304" pitchFamily="18" charset="0"/>
              </a:rPr>
              <a:t>the operation regime of the detector is invariant with respect to </a:t>
            </a:r>
            <a:r>
              <a:rPr lang="en-GB" sz="2000" dirty="0" err="1" smtClean="0">
                <a:solidFill>
                  <a:srgbClr val="FF0000"/>
                </a:solidFill>
                <a:cs typeface="Times" panose="02020603050405020304" pitchFamily="18" charset="0"/>
              </a:rPr>
              <a:t>ΔV</a:t>
            </a:r>
            <a:r>
              <a:rPr lang="en-GB" sz="2000" baseline="-25000" dirty="0" err="1" smtClean="0">
                <a:solidFill>
                  <a:srgbClr val="FF0000"/>
                </a:solidFill>
                <a:cs typeface="Times" panose="02020603050405020304" pitchFamily="18" charset="0"/>
              </a:rPr>
              <a:t>gas</a:t>
            </a:r>
            <a:r>
              <a:rPr lang="en-GB" sz="2000" dirty="0" smtClean="0">
                <a:solidFill>
                  <a:srgbClr val="FF0000"/>
                </a:solidFill>
                <a:cs typeface="Times" panose="02020603050405020304" pitchFamily="18" charset="0"/>
              </a:rPr>
              <a:t> </a:t>
            </a:r>
            <a:endParaRPr lang="en-GB" sz="2000" kern="0" dirty="0">
              <a:solidFill>
                <a:srgbClr val="FF0000"/>
              </a:solidFill>
              <a:ea typeface="Times New Roman"/>
              <a:cs typeface="Times" panose="02020603050405020304" pitchFamily="18" charset="0"/>
              <a:sym typeface="Times New Roman"/>
            </a:endParaRP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289677548"/>
              </p:ext>
            </p:extLst>
          </p:nvPr>
        </p:nvGraphicFramePr>
        <p:xfrm>
          <a:off x="1403648" y="6165304"/>
          <a:ext cx="5551488" cy="490537"/>
        </p:xfrm>
        <a:graphic>
          <a:graphicData uri="http://schemas.openxmlformats.org/presentationml/2006/ole">
            <p:oleObj spid="_x0000_s396290" name="Equation" r:id="rId5" imgW="2568960" imgH="219240" progId="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7055768" y="3212976"/>
            <a:ext cx="208823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906"/>
                </a:solidFill>
              </a:rPr>
              <a:t>ABS6 = 600  Hz/cm2 </a:t>
            </a:r>
            <a:endParaRPr lang="en-US" sz="1400" b="1" dirty="0">
              <a:solidFill>
                <a:srgbClr val="FF0906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795561"/>
            <a:ext cx="84963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214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7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13589</Words>
  <Application>Microsoft Office PowerPoint</Application>
  <PresentationFormat>Presentazione su schermo (4:3)</PresentationFormat>
  <Paragraphs>1827</Paragraphs>
  <Slides>217</Slides>
  <Notes>77</Notes>
  <HiddenSlides>0</HiddenSlides>
  <MMClips>0</MMClips>
  <ScaleCrop>false</ScaleCrop>
  <HeadingPairs>
    <vt:vector size="6" baseType="variant">
      <vt:variant>
        <vt:lpstr>Tema</vt:lpstr>
      </vt:variant>
      <vt:variant>
        <vt:i4>19</vt:i4>
      </vt:variant>
      <vt:variant>
        <vt:lpstr>Server OLE incorporati</vt:lpstr>
      </vt:variant>
      <vt:variant>
        <vt:i4>7</vt:i4>
      </vt:variant>
      <vt:variant>
        <vt:lpstr>Titoli diapositive</vt:lpstr>
      </vt:variant>
      <vt:variant>
        <vt:i4>217</vt:i4>
      </vt:variant>
    </vt:vector>
  </HeadingPairs>
  <TitlesOfParts>
    <vt:vector size="243" baseType="lpstr">
      <vt:lpstr>Tema di Office</vt:lpstr>
      <vt:lpstr>1_Tema di Office</vt:lpstr>
      <vt:lpstr>2_Tema di Office</vt:lpstr>
      <vt:lpstr>3_Tema di Office</vt:lpstr>
      <vt:lpstr>4_Tema di Office</vt:lpstr>
      <vt:lpstr>5_Tema di Office</vt:lpstr>
      <vt:lpstr>6_Tema di Office</vt:lpstr>
      <vt:lpstr>7_Tema di Office</vt:lpstr>
      <vt:lpstr>8_Tema di Office</vt:lpstr>
      <vt:lpstr>9_Tema di Office</vt:lpstr>
      <vt:lpstr>10_Tema di Office</vt:lpstr>
      <vt:lpstr>11_Tema di Office</vt:lpstr>
      <vt:lpstr>12_Tema di Office</vt:lpstr>
      <vt:lpstr>13_Tema di Office</vt:lpstr>
      <vt:lpstr>14_Tema di Office</vt:lpstr>
      <vt:lpstr>15_Tema di Office</vt:lpstr>
      <vt:lpstr>16_Tema di Office</vt:lpstr>
      <vt:lpstr>17_Tema di Office</vt:lpstr>
      <vt:lpstr>18_Tema di Office</vt:lpstr>
      <vt:lpstr>Equation</vt:lpstr>
      <vt:lpstr>Fotografia di Photo Editor</vt:lpstr>
      <vt:lpstr>Worksheet</vt:lpstr>
      <vt:lpstr>Bitmap Image</vt:lpstr>
      <vt:lpstr>Photo Editor Photo</vt:lpstr>
      <vt:lpstr>Clip</vt:lpstr>
      <vt:lpstr>Image Document</vt:lpstr>
      <vt:lpstr>Gaseous detectors   </vt:lpstr>
      <vt:lpstr>Why studying gaseous detectors?</vt:lpstr>
      <vt:lpstr>ALL the times, this prediction turned out to be wrong!</vt:lpstr>
      <vt:lpstr>Gaseous detectors@LHC</vt:lpstr>
      <vt:lpstr>Gaseous detectors family tree</vt:lpstr>
      <vt:lpstr>100 years of glorious tradition</vt:lpstr>
      <vt:lpstr>Schematic principle of gaseous detectors</vt:lpstr>
      <vt:lpstr>Particle tracks in a gaseous detector</vt:lpstr>
      <vt:lpstr>Working principle of gaseous detectors</vt:lpstr>
      <vt:lpstr>Ionization</vt:lpstr>
      <vt:lpstr>Secondary ionization</vt:lpstr>
      <vt:lpstr>Characteristic of ionization</vt:lpstr>
      <vt:lpstr>Parameters of most common gases</vt:lpstr>
      <vt:lpstr># of ion-electron pairs in gas mixtures</vt:lpstr>
      <vt:lpstr>Energy loss in Ar</vt:lpstr>
      <vt:lpstr>Energy loss in various gases</vt:lpstr>
      <vt:lpstr>Statistics of ion-electron pair production</vt:lpstr>
      <vt:lpstr>Diffusion of electrons and ions in gases</vt:lpstr>
      <vt:lpstr>Diffusion of electrons and ions in gases</vt:lpstr>
      <vt:lpstr>Diffusion of electrons and ions in gases</vt:lpstr>
      <vt:lpstr>Diffusion of electrons and ions in gases</vt:lpstr>
      <vt:lpstr>Effects of electronegative gases</vt:lpstr>
      <vt:lpstr>Effects of electronegative gases</vt:lpstr>
      <vt:lpstr>Drift in electric fields</vt:lpstr>
      <vt:lpstr>Drift of electrons in gases</vt:lpstr>
      <vt:lpstr>Diffusion in electric field</vt:lpstr>
      <vt:lpstr>Diffusion in magnetic field</vt:lpstr>
      <vt:lpstr>Effects of a magnetic field</vt:lpstr>
      <vt:lpstr>Diffusion in magnetic fields</vt:lpstr>
      <vt:lpstr>Drift of ions/electrons in gases</vt:lpstr>
      <vt:lpstr>Electron drift velocity</vt:lpstr>
      <vt:lpstr>Mobility and diffusion coefficients of electrons and ions in gases</vt:lpstr>
      <vt:lpstr>Energy distribution of electrons in electric fields</vt:lpstr>
      <vt:lpstr>High E fields: excitation and ionization</vt:lpstr>
      <vt:lpstr>High E fields: ionization</vt:lpstr>
      <vt:lpstr>First Townsend coefficient</vt:lpstr>
      <vt:lpstr>Ionization cross section and first Townsed coefficient</vt:lpstr>
      <vt:lpstr>First Townsend coefficient in Ar-CH4</vt:lpstr>
      <vt:lpstr>Korff approximation</vt:lpstr>
      <vt:lpstr>Avalanche shape</vt:lpstr>
      <vt:lpstr>Electron gain in gases</vt:lpstr>
      <vt:lpstr>Streamer formation</vt:lpstr>
      <vt:lpstr>Breakdown</vt:lpstr>
      <vt:lpstr>Operation modes</vt:lpstr>
      <vt:lpstr>Operation modes</vt:lpstr>
      <vt:lpstr>Operation modes</vt:lpstr>
      <vt:lpstr>Choice of the gas filling</vt:lpstr>
      <vt:lpstr>Choice of the gas filling</vt:lpstr>
      <vt:lpstr>Use of quencher gases</vt:lpstr>
      <vt:lpstr>Use of quencher gases</vt:lpstr>
      <vt:lpstr>(Some) geometries of gaseous detectors</vt:lpstr>
      <vt:lpstr>Cylindrical vs. planar geometry </vt:lpstr>
      <vt:lpstr>Ionization chamber: the simplest gaseous detector</vt:lpstr>
      <vt:lpstr>Current mode of operation</vt:lpstr>
      <vt:lpstr>Ionization chambers as smoke detectors</vt:lpstr>
      <vt:lpstr>Ionization chambers as beam monitors</vt:lpstr>
      <vt:lpstr>Limits of ionization chambers</vt:lpstr>
      <vt:lpstr>Proportional counters</vt:lpstr>
      <vt:lpstr>Avalanche development close to the wire</vt:lpstr>
      <vt:lpstr>Avalanche development</vt:lpstr>
      <vt:lpstr>Gain in proportional counters</vt:lpstr>
      <vt:lpstr>Gain in proportional counters</vt:lpstr>
      <vt:lpstr>Multi-wire proportional chambers</vt:lpstr>
      <vt:lpstr>Examples of MWPCs </vt:lpstr>
      <vt:lpstr>Multi-Wire Proportional Chambers (MWPC)</vt:lpstr>
      <vt:lpstr>Multi Wire Proportional Chambers </vt:lpstr>
      <vt:lpstr>Electric field in a MWPC</vt:lpstr>
      <vt:lpstr>Electric field in a MWPC</vt:lpstr>
      <vt:lpstr>Choice of the geometry</vt:lpstr>
      <vt:lpstr>Multi Wire Proportional Chamber  as Cathode Strip Chamber</vt:lpstr>
      <vt:lpstr>CSC: example from CMS</vt:lpstr>
      <vt:lpstr>CMS CSC performance </vt:lpstr>
      <vt:lpstr>Drift Chambers</vt:lpstr>
      <vt:lpstr>Drift chambers</vt:lpstr>
      <vt:lpstr>Position measurements</vt:lpstr>
      <vt:lpstr>Space-time relationship</vt:lpstr>
      <vt:lpstr>Position resolution studies</vt:lpstr>
      <vt:lpstr>Position resolution studies</vt:lpstr>
      <vt:lpstr>CMS Drift Chambers</vt:lpstr>
      <vt:lpstr>Time Projection Chambers </vt:lpstr>
      <vt:lpstr>Time Projection Chambers</vt:lpstr>
      <vt:lpstr>ALICE TPC</vt:lpstr>
      <vt:lpstr>ALICE TPC</vt:lpstr>
      <vt:lpstr>Particle Identification with TPCs</vt:lpstr>
      <vt:lpstr>Now let’s go back to the planar geometry</vt:lpstr>
      <vt:lpstr>Keufell’s Parallel Plate Chambers</vt:lpstr>
      <vt:lpstr>Keufell’s Parallel Plate Chambers</vt:lpstr>
      <vt:lpstr>Resistive Plate Chamber </vt:lpstr>
      <vt:lpstr>RPC basic elements  </vt:lpstr>
      <vt:lpstr>Applications of the 1st generation RPCs </vt:lpstr>
      <vt:lpstr>Diapositiva 91</vt:lpstr>
      <vt:lpstr>Diapositiva 92</vt:lpstr>
      <vt:lpstr>Diapositiva 93</vt:lpstr>
      <vt:lpstr>Diapositiva 94</vt:lpstr>
      <vt:lpstr>Significance of the fist generation of the RPC</vt:lpstr>
      <vt:lpstr>RPCs at LHC </vt:lpstr>
      <vt:lpstr>2nd generation of “classic” RPC </vt:lpstr>
      <vt:lpstr>The issue of the rate capability</vt:lpstr>
      <vt:lpstr>Experimental results</vt:lpstr>
      <vt:lpstr>Change of the Operation mode</vt:lpstr>
      <vt:lpstr>Change of the Operation mode</vt:lpstr>
      <vt:lpstr>Diapositiva 102</vt:lpstr>
      <vt:lpstr>A new gas mixture</vt:lpstr>
      <vt:lpstr>A new gas mixture</vt:lpstr>
      <vt:lpstr>2nd generation RPC: Performance</vt:lpstr>
      <vt:lpstr>CMS RPC design</vt:lpstr>
      <vt:lpstr>RPC CMS construction</vt:lpstr>
      <vt:lpstr>World Wide RPC production: RE4 CMS example</vt:lpstr>
      <vt:lpstr>CMS RPC mass production </vt:lpstr>
      <vt:lpstr>From production to installation and commissioning</vt:lpstr>
      <vt:lpstr>CMS RPC system performance @ LHC  </vt:lpstr>
      <vt:lpstr>Diapositiva 112</vt:lpstr>
      <vt:lpstr>Diapositiva 113</vt:lpstr>
      <vt:lpstr>Diapositiva 114</vt:lpstr>
      <vt:lpstr>Diapositiva 115</vt:lpstr>
      <vt:lpstr>Multi-gap RPCs</vt:lpstr>
      <vt:lpstr>Diapositiva 117</vt:lpstr>
      <vt:lpstr>Diapositiva 118</vt:lpstr>
      <vt:lpstr>Diapositiva 119</vt:lpstr>
      <vt:lpstr>Diapositiva 120</vt:lpstr>
      <vt:lpstr>ALICE </vt:lpstr>
      <vt:lpstr>The Barrel region: ALICE TOF</vt:lpstr>
      <vt:lpstr>MRPC for the ALICE TOF </vt:lpstr>
      <vt:lpstr>3th generation of RPC </vt:lpstr>
      <vt:lpstr>New challenge: the HL-LHC </vt:lpstr>
      <vt:lpstr>The challenges for the RPC systems in the LHC experiments </vt:lpstr>
      <vt:lpstr>Further improve of the rate capability</vt:lpstr>
      <vt:lpstr>CMS improved RPC: new 2D design</vt:lpstr>
      <vt:lpstr>CMS improved RPC: new 2D design</vt:lpstr>
      <vt:lpstr>The eco-gas problem</vt:lpstr>
      <vt:lpstr>A green choice</vt:lpstr>
      <vt:lpstr>The smart (!?) idea</vt:lpstr>
      <vt:lpstr>Eco-gas mixtures </vt:lpstr>
      <vt:lpstr>Conclusions </vt:lpstr>
      <vt:lpstr>Contact information</vt:lpstr>
      <vt:lpstr>Relevant bibliography</vt:lpstr>
      <vt:lpstr>Diapositiva 137</vt:lpstr>
      <vt:lpstr>Diapositiva 138</vt:lpstr>
      <vt:lpstr>Diapositiva 139</vt:lpstr>
      <vt:lpstr>Diapositiva 140</vt:lpstr>
      <vt:lpstr>Diapositiva 141</vt:lpstr>
      <vt:lpstr>RPC basic elements  (as in the 1st generation) </vt:lpstr>
      <vt:lpstr>Brief History of the Resistive Plate Chamber</vt:lpstr>
      <vt:lpstr>Resistive Plate Chamber </vt:lpstr>
      <vt:lpstr>Why Electrodes are “cured” with linseed oil ?</vt:lpstr>
      <vt:lpstr>Diapositiva 146</vt:lpstr>
      <vt:lpstr>RPC: the linseed Oil </vt:lpstr>
      <vt:lpstr>Applications of the 1st RPC generation </vt:lpstr>
      <vt:lpstr>Diapositiva 149</vt:lpstr>
      <vt:lpstr>Diapositiva 150</vt:lpstr>
      <vt:lpstr>Diapositiva 151</vt:lpstr>
      <vt:lpstr>Diapositiva 152</vt:lpstr>
      <vt:lpstr>Diapositiva 153</vt:lpstr>
      <vt:lpstr>Diapositiva 154</vt:lpstr>
      <vt:lpstr>Diapositiva 155</vt:lpstr>
      <vt:lpstr>Diapositiva 156</vt:lpstr>
      <vt:lpstr>Significance of the fist generation of the RPC</vt:lpstr>
      <vt:lpstr>Diapositiva 158</vt:lpstr>
      <vt:lpstr>Diapositiva 159</vt:lpstr>
      <vt:lpstr>Diapositiva 160</vt:lpstr>
      <vt:lpstr>Diapositiva 161</vt:lpstr>
      <vt:lpstr>Diapositiva 162</vt:lpstr>
      <vt:lpstr>Diapositiva 163</vt:lpstr>
      <vt:lpstr>Diapositiva 164</vt:lpstr>
      <vt:lpstr>Diapositiva 165</vt:lpstr>
      <vt:lpstr>Diapositiva 166</vt:lpstr>
      <vt:lpstr>Diapositiva 167</vt:lpstr>
      <vt:lpstr>Diapositiva 168</vt:lpstr>
      <vt:lpstr>Diapositiva 169</vt:lpstr>
      <vt:lpstr>Diapositiva 170</vt:lpstr>
      <vt:lpstr>Diapositiva 171</vt:lpstr>
      <vt:lpstr>Diapositiva 172</vt:lpstr>
      <vt:lpstr>Diapositiva 173</vt:lpstr>
      <vt:lpstr>Diapositiva 174</vt:lpstr>
      <vt:lpstr>Diapositiva 175</vt:lpstr>
      <vt:lpstr>Diapositiva 176</vt:lpstr>
      <vt:lpstr>Diapositiva 177</vt:lpstr>
      <vt:lpstr>Diapositiva 178</vt:lpstr>
      <vt:lpstr>Diapositiva 179</vt:lpstr>
      <vt:lpstr>Diapositiva 180</vt:lpstr>
      <vt:lpstr>Diapositiva 181</vt:lpstr>
      <vt:lpstr>Diapositiva 182</vt:lpstr>
      <vt:lpstr>Diapositiva 183</vt:lpstr>
      <vt:lpstr>Contact information</vt:lpstr>
      <vt:lpstr>Relevant bibliography</vt:lpstr>
      <vt:lpstr>Gaseous detectors</vt:lpstr>
      <vt:lpstr>Gaseous detectors</vt:lpstr>
      <vt:lpstr>Gaseous detectors M. Abbrescia  EURIZON School on particle detection technologies</vt:lpstr>
      <vt:lpstr>Gaseous detectors M. Abbrescia  </vt:lpstr>
      <vt:lpstr>Diffusion in electric fields</vt:lpstr>
      <vt:lpstr>Diapositiva 191</vt:lpstr>
      <vt:lpstr>Operational regimes of gaseous detectors</vt:lpstr>
      <vt:lpstr>Multi Wire Proportional Chamber </vt:lpstr>
      <vt:lpstr> CMS CSC gas mixture</vt:lpstr>
      <vt:lpstr>Diapositiva 195</vt:lpstr>
      <vt:lpstr>Gaseous detectors family tree</vt:lpstr>
      <vt:lpstr>TPCs pros and cons</vt:lpstr>
      <vt:lpstr>TPCs – technical solutions</vt:lpstr>
      <vt:lpstr>Why Electrodes are “cured” with linseed oil ?</vt:lpstr>
      <vt:lpstr>Diapositiva 200</vt:lpstr>
      <vt:lpstr>RPC: the linseed Oil </vt:lpstr>
      <vt:lpstr>Diapositiva 202</vt:lpstr>
      <vt:lpstr>Diapositiva 203</vt:lpstr>
      <vt:lpstr>Diapositiva 204</vt:lpstr>
      <vt:lpstr>Diapositiva 205</vt:lpstr>
      <vt:lpstr>Diapositiva 206</vt:lpstr>
      <vt:lpstr>Diapositiva 207</vt:lpstr>
      <vt:lpstr>Diapositiva 208</vt:lpstr>
      <vt:lpstr>Diapositiva 209</vt:lpstr>
      <vt:lpstr>Diapositiva 210</vt:lpstr>
      <vt:lpstr>Diapositiva 211</vt:lpstr>
      <vt:lpstr>Diapositiva 212</vt:lpstr>
      <vt:lpstr>NCP contribution on CMS R&amp;D </vt:lpstr>
      <vt:lpstr>Bakelite quality control  </vt:lpstr>
      <vt:lpstr>CMS RPCs production @ NCP</vt:lpstr>
      <vt:lpstr>Conclusions: the RPC from 1981 to nowadays</vt:lpstr>
      <vt:lpstr>CMS RPCs validation @ NCP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definitions</dc:title>
  <dc:creator>Marcello</dc:creator>
  <cp:lastModifiedBy>Marcello</cp:lastModifiedBy>
  <cp:revision>118</cp:revision>
  <dcterms:created xsi:type="dcterms:W3CDTF">2021-09-14T07:13:54Z</dcterms:created>
  <dcterms:modified xsi:type="dcterms:W3CDTF">2023-07-16T15:21:34Z</dcterms:modified>
</cp:coreProperties>
</file>