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138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139.xml" ContentType="application/vnd.openxmlformats-officedocument.presentationml.slide+xml"/>
  <Default Extension="tiff" ContentType="image/tiff"/>
  <Override PartName="/ppt/notesSlides/notesSlide11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4" r:id="rId2"/>
  </p:sldMasterIdLst>
  <p:notesMasterIdLst>
    <p:notesMasterId r:id="rId158"/>
  </p:notesMasterIdLst>
  <p:sldIdLst>
    <p:sldId id="360" r:id="rId3"/>
    <p:sldId id="556" r:id="rId4"/>
    <p:sldId id="557" r:id="rId5"/>
    <p:sldId id="558" r:id="rId6"/>
    <p:sldId id="559" r:id="rId7"/>
    <p:sldId id="394" r:id="rId8"/>
    <p:sldId id="395" r:id="rId9"/>
    <p:sldId id="397" r:id="rId10"/>
    <p:sldId id="403" r:id="rId11"/>
    <p:sldId id="405" r:id="rId12"/>
    <p:sldId id="404" r:id="rId13"/>
    <p:sldId id="470" r:id="rId14"/>
    <p:sldId id="414" r:id="rId15"/>
    <p:sldId id="415" r:id="rId16"/>
    <p:sldId id="416" r:id="rId17"/>
    <p:sldId id="418" r:id="rId18"/>
    <p:sldId id="550" r:id="rId19"/>
    <p:sldId id="551" r:id="rId20"/>
    <p:sldId id="552" r:id="rId21"/>
    <p:sldId id="553" r:id="rId22"/>
    <p:sldId id="555" r:id="rId23"/>
    <p:sldId id="476" r:id="rId24"/>
    <p:sldId id="477" r:id="rId25"/>
    <p:sldId id="480" r:id="rId26"/>
    <p:sldId id="481" r:id="rId27"/>
    <p:sldId id="482" r:id="rId28"/>
    <p:sldId id="562" r:id="rId29"/>
    <p:sldId id="444" r:id="rId30"/>
    <p:sldId id="445" r:id="rId31"/>
    <p:sldId id="483" r:id="rId32"/>
    <p:sldId id="564" r:id="rId33"/>
    <p:sldId id="488" r:id="rId34"/>
    <p:sldId id="490" r:id="rId35"/>
    <p:sldId id="491" r:id="rId36"/>
    <p:sldId id="492" r:id="rId37"/>
    <p:sldId id="493" r:id="rId38"/>
    <p:sldId id="504" r:id="rId39"/>
    <p:sldId id="505" r:id="rId40"/>
    <p:sldId id="506" r:id="rId41"/>
    <p:sldId id="507" r:id="rId42"/>
    <p:sldId id="508" r:id="rId43"/>
    <p:sldId id="510" r:id="rId44"/>
    <p:sldId id="511" r:id="rId45"/>
    <p:sldId id="512" r:id="rId46"/>
    <p:sldId id="513" r:id="rId47"/>
    <p:sldId id="514" r:id="rId48"/>
    <p:sldId id="516" r:id="rId49"/>
    <p:sldId id="518" r:id="rId50"/>
    <p:sldId id="519" r:id="rId51"/>
    <p:sldId id="520" r:id="rId52"/>
    <p:sldId id="527" r:id="rId53"/>
    <p:sldId id="528" r:id="rId54"/>
    <p:sldId id="529" r:id="rId55"/>
    <p:sldId id="530" r:id="rId56"/>
    <p:sldId id="531" r:id="rId57"/>
    <p:sldId id="532" r:id="rId58"/>
    <p:sldId id="533" r:id="rId59"/>
    <p:sldId id="534" r:id="rId60"/>
    <p:sldId id="535" r:id="rId61"/>
    <p:sldId id="536" r:id="rId62"/>
    <p:sldId id="537" r:id="rId63"/>
    <p:sldId id="538" r:id="rId64"/>
    <p:sldId id="539" r:id="rId65"/>
    <p:sldId id="540" r:id="rId66"/>
    <p:sldId id="541" r:id="rId67"/>
    <p:sldId id="542" r:id="rId68"/>
    <p:sldId id="543" r:id="rId69"/>
    <p:sldId id="591" r:id="rId70"/>
    <p:sldId id="592" r:id="rId71"/>
    <p:sldId id="593" r:id="rId72"/>
    <p:sldId id="544" r:id="rId73"/>
    <p:sldId id="586" r:id="rId74"/>
    <p:sldId id="583" r:id="rId75"/>
    <p:sldId id="584" r:id="rId76"/>
    <p:sldId id="446" r:id="rId77"/>
    <p:sldId id="587" r:id="rId78"/>
    <p:sldId id="588" r:id="rId79"/>
    <p:sldId id="589" r:id="rId80"/>
    <p:sldId id="590" r:id="rId81"/>
    <p:sldId id="449" r:id="rId82"/>
    <p:sldId id="450" r:id="rId83"/>
    <p:sldId id="451" r:id="rId84"/>
    <p:sldId id="452" r:id="rId85"/>
    <p:sldId id="453" r:id="rId86"/>
    <p:sldId id="454" r:id="rId87"/>
    <p:sldId id="455" r:id="rId88"/>
    <p:sldId id="456" r:id="rId89"/>
    <p:sldId id="457" r:id="rId90"/>
    <p:sldId id="458" r:id="rId91"/>
    <p:sldId id="459" r:id="rId92"/>
    <p:sldId id="460" r:id="rId93"/>
    <p:sldId id="461" r:id="rId94"/>
    <p:sldId id="462" r:id="rId95"/>
    <p:sldId id="463" r:id="rId96"/>
    <p:sldId id="464" r:id="rId97"/>
    <p:sldId id="447" r:id="rId98"/>
    <p:sldId id="448" r:id="rId99"/>
    <p:sldId id="420" r:id="rId100"/>
    <p:sldId id="421" r:id="rId101"/>
    <p:sldId id="422" r:id="rId102"/>
    <p:sldId id="423" r:id="rId103"/>
    <p:sldId id="424" r:id="rId104"/>
    <p:sldId id="425" r:id="rId105"/>
    <p:sldId id="426" r:id="rId106"/>
    <p:sldId id="427" r:id="rId107"/>
    <p:sldId id="428" r:id="rId108"/>
    <p:sldId id="429" r:id="rId109"/>
    <p:sldId id="430" r:id="rId110"/>
    <p:sldId id="431" r:id="rId111"/>
    <p:sldId id="432" r:id="rId112"/>
    <p:sldId id="433" r:id="rId113"/>
    <p:sldId id="434" r:id="rId114"/>
    <p:sldId id="435" r:id="rId115"/>
    <p:sldId id="436" r:id="rId116"/>
    <p:sldId id="437" r:id="rId117"/>
    <p:sldId id="438" r:id="rId118"/>
    <p:sldId id="439" r:id="rId119"/>
    <p:sldId id="440" r:id="rId120"/>
    <p:sldId id="441" r:id="rId121"/>
    <p:sldId id="442" r:id="rId122"/>
    <p:sldId id="337" r:id="rId123"/>
    <p:sldId id="358" r:id="rId124"/>
    <p:sldId id="359" r:id="rId125"/>
    <p:sldId id="361" r:id="rId126"/>
    <p:sldId id="362" r:id="rId127"/>
    <p:sldId id="363" r:id="rId128"/>
    <p:sldId id="364" r:id="rId129"/>
    <p:sldId id="373" r:id="rId130"/>
    <p:sldId id="365" r:id="rId131"/>
    <p:sldId id="465" r:id="rId132"/>
    <p:sldId id="471" r:id="rId133"/>
    <p:sldId id="472" r:id="rId134"/>
    <p:sldId id="473" r:id="rId135"/>
    <p:sldId id="546" r:id="rId136"/>
    <p:sldId id="560" r:id="rId137"/>
    <p:sldId id="561" r:id="rId138"/>
    <p:sldId id="565" r:id="rId139"/>
    <p:sldId id="566" r:id="rId140"/>
    <p:sldId id="567" r:id="rId141"/>
    <p:sldId id="568" r:id="rId142"/>
    <p:sldId id="569" r:id="rId143"/>
    <p:sldId id="570" r:id="rId144"/>
    <p:sldId id="571" r:id="rId145"/>
    <p:sldId id="572" r:id="rId146"/>
    <p:sldId id="573" r:id="rId147"/>
    <p:sldId id="574" r:id="rId148"/>
    <p:sldId id="575" r:id="rId149"/>
    <p:sldId id="576" r:id="rId150"/>
    <p:sldId id="578" r:id="rId151"/>
    <p:sldId id="577" r:id="rId152"/>
    <p:sldId id="579" r:id="rId153"/>
    <p:sldId id="580" r:id="rId154"/>
    <p:sldId id="581" r:id="rId155"/>
    <p:sldId id="585" r:id="rId156"/>
    <p:sldId id="582" r:id="rId15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962"/>
    <a:srgbClr val="1B416F"/>
    <a:srgbClr val="2457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0" autoAdjust="0"/>
    <p:restoredTop sz="94660"/>
  </p:normalViewPr>
  <p:slideViewPr>
    <p:cSldViewPr>
      <p:cViewPr>
        <p:scale>
          <a:sx n="90" d="100"/>
          <a:sy n="90" d="100"/>
        </p:scale>
        <p:origin x="-11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54" Type="http://schemas.openxmlformats.org/officeDocument/2006/relationships/slide" Target="slides/slide152.xml"/><Relationship Id="rId159" Type="http://schemas.openxmlformats.org/officeDocument/2006/relationships/presProps" Target="presProps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slide" Target="slides/slide142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viewProps" Target="viewProp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53" Type="http://schemas.openxmlformats.org/officeDocument/2006/relationships/slide" Target="slides/slide151.xml"/><Relationship Id="rId16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97.wmf"/><Relationship Id="rId5" Type="http://schemas.openxmlformats.org/officeDocument/2006/relationships/image" Target="../media/image96.wmf"/><Relationship Id="rId10" Type="http://schemas.openxmlformats.org/officeDocument/2006/relationships/image" Target="../media/image101.wmf"/><Relationship Id="rId4" Type="http://schemas.openxmlformats.org/officeDocument/2006/relationships/image" Target="../media/image95.wmf"/><Relationship Id="rId9" Type="http://schemas.openxmlformats.org/officeDocument/2006/relationships/image" Target="../media/image10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4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wmf"/><Relationship Id="rId1" Type="http://schemas.openxmlformats.org/officeDocument/2006/relationships/image" Target="../media/image15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0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2.png"/><Relationship Id="rId1" Type="http://schemas.openxmlformats.org/officeDocument/2006/relationships/image" Target="../media/image201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4.wmf"/><Relationship Id="rId1" Type="http://schemas.openxmlformats.org/officeDocument/2006/relationships/image" Target="../media/image2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wmf"/><Relationship Id="rId1" Type="http://schemas.openxmlformats.org/officeDocument/2006/relationships/image" Target="../media/image15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6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image" Target="../media/image6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image" Target="../media/image8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image" Target="../media/image8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4942E-BBCD-438C-90F6-621144C52277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B3B76-8758-4793-ACF3-6E11E3CF211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endcaps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solenoidal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field is first parallel to the z direction but then diverges radially, so a muon is first deflected in one azimuthal direction and then deflected in the opposite direction, with the maximum deflection occurring in the first station. T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3752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space resolution mostly depends on a wire-cathode distance and the strip width.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5258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120000"/>
              </a:lnSpc>
            </a:pPr>
            <a:r>
              <a:rPr lang="en-GB" dirty="0" smtClean="0"/>
              <a:t>Need an external system to give the “start” to the time measurement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The “stop” is generated by the signal on the wire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0030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the recovery time is much higher than the discharge one once the electrons are collected at the anode they neutralize the corresponding +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charges, the electric field goes to 0 and the discharge is locally quenched.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6992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the recovery time is much higher than the discharge one once the electrons are collected at the anode they neutralize the corresponding +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charges, the electric field goes to 0 and the discharge is locally quenched.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69920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130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Polyatomic molecules, like iC4H10, are used as quencher since they limit the avalanche development by absorbing the UV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photons. In fact, hard UV photons are produced during the avalanche multiplication process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a result of electron-atom collisions, ion-electron recombination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gas or on the cathode surface. Quencher gas are able to absorb photons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wide energy range since they have a large number of non-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radiative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excited 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states (rotational and vibrational). SF6 is used in very little quantities for its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electro-negativity.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93134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135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136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17/07/2023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6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e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1.wmf"/><Relationship Id="rId5" Type="http://schemas.openxmlformats.org/officeDocument/2006/relationships/image" Target="../media/image170.png"/><Relationship Id="rId4" Type="http://schemas.openxmlformats.org/officeDocument/2006/relationships/image" Target="../media/image169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jpe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4.wmf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6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wmf"/><Relationship Id="rId4" Type="http://schemas.openxmlformats.org/officeDocument/2006/relationships/image" Target="../media/image178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jpe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0.jpe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182.jpeg"/><Relationship Id="rId4" Type="http://schemas.openxmlformats.org/officeDocument/2006/relationships/image" Target="../media/image18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wmf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5.wmf"/><Relationship Id="rId4" Type="http://schemas.openxmlformats.org/officeDocument/2006/relationships/image" Target="../media/image184.wmf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wmf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9.wmf"/><Relationship Id="rId5" Type="http://schemas.openxmlformats.org/officeDocument/2006/relationships/image" Target="../media/image188.wmf"/><Relationship Id="rId4" Type="http://schemas.openxmlformats.org/officeDocument/2006/relationships/image" Target="../media/image187.wmf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1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2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9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3.wmf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wmf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7.wmf"/><Relationship Id="rId5" Type="http://schemas.openxmlformats.org/officeDocument/2006/relationships/image" Target="../media/image196.wmf"/><Relationship Id="rId4" Type="http://schemas.openxmlformats.org/officeDocument/2006/relationships/image" Target="../media/image195.wmf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6.wmf"/><Relationship Id="rId4" Type="http://schemas.openxmlformats.org/officeDocument/2006/relationships/image" Target="../media/image199.wmf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33.bin"/><Relationship Id="rId4" Type="http://schemas.openxmlformats.org/officeDocument/2006/relationships/image" Target="../media/image162.jpe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7" Type="http://schemas.openxmlformats.org/officeDocument/2006/relationships/image" Target="../media/image20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image" Target="../media/image203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jpe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8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mailto:marcello.abbrescia@uniba.i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138.jpe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2.tiff"/><Relationship Id="rId4" Type="http://schemas.openxmlformats.org/officeDocument/2006/relationships/image" Target="../media/image211.tiff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jpeg"/><Relationship Id="rId2" Type="http://schemas.openxmlformats.org/officeDocument/2006/relationships/image" Target="../media/image213.jpeg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jpeg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6.jpeg"/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8.pn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19.png"/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7" Type="http://schemas.openxmlformats.org/officeDocument/2006/relationships/image" Target="../media/image2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4.png"/><Relationship Id="rId5" Type="http://schemas.openxmlformats.org/officeDocument/2006/relationships/image" Target="../media/image223.png"/><Relationship Id="rId4" Type="http://schemas.openxmlformats.org/officeDocument/2006/relationships/image" Target="../media/image222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6.png"/><Relationship Id="rId4" Type="http://schemas.openxmlformats.org/officeDocument/2006/relationships/image" Target="../media/image43.pn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8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9.png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236.png"/><Relationship Id="rId4" Type="http://schemas.openxmlformats.org/officeDocument/2006/relationships/image" Target="../media/image235.pn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9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55.wmf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40.bin"/><Relationship Id="rId4" Type="http://schemas.openxmlformats.org/officeDocument/2006/relationships/image" Target="../media/image158.wmf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46.png"/><Relationship Id="rId4" Type="http://schemas.openxmlformats.org/officeDocument/2006/relationships/oleObject" Target="../embeddings/oleObject4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2.pn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jpeg"/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6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jpeg"/><Relationship Id="rId7" Type="http://schemas.openxmlformats.org/officeDocument/2006/relationships/image" Target="../media/image250.jpeg"/><Relationship Id="rId2" Type="http://schemas.openxmlformats.org/officeDocument/2006/relationships/image" Target="../media/image24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9.jpeg"/><Relationship Id="rId5" Type="http://schemas.openxmlformats.org/officeDocument/2006/relationships/image" Target="../media/image248.jpeg"/><Relationship Id="rId4" Type="http://schemas.openxmlformats.org/officeDocument/2006/relationships/image" Target="../media/image247.jpeg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2.jpeg"/><Relationship Id="rId2" Type="http://schemas.openxmlformats.org/officeDocument/2006/relationships/image" Target="../media/image25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4.png"/><Relationship Id="rId4" Type="http://schemas.openxmlformats.org/officeDocument/2006/relationships/image" Target="../media/image2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png"/><Relationship Id="rId4" Type="http://schemas.openxmlformats.org/officeDocument/2006/relationships/image" Target="../media/image40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7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6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6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8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9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7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Foglio_di_lavoro_di_Microsoft_Office_Excel_97-20031.xls"/><Relationship Id="rId5" Type="http://schemas.openxmlformats.org/officeDocument/2006/relationships/image" Target="../media/image83.png"/><Relationship Id="rId4" Type="http://schemas.openxmlformats.org/officeDocument/2006/relationships/oleObject" Target="../embeddings/oleObject10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102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1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1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2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tiff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5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mailto:marcello.abbrescia@uniba.i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138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hyperlink" Target="https://doi.org/10.1016/0%20https:/doi.org/10.1016/0029-554X(81)90363-3%20%20029-554X(81)90363-3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46.png"/><Relationship Id="rId4" Type="http://schemas.openxmlformats.org/officeDocument/2006/relationships/oleObject" Target="../embeddings/oleObject28.bin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55.wmf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31.bin"/><Relationship Id="rId4" Type="http://schemas.openxmlformats.org/officeDocument/2006/relationships/image" Target="../media/image158.wmf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indico.cern.ch/event/1224299/attachments/2575706/4531959/_4436626b-1412-4bef-bed8-a06682529c1a.jpeg"/>
          <p:cNvPicPr>
            <a:picLocks noChangeAspect="1" noChangeArrowheads="1"/>
          </p:cNvPicPr>
          <p:nvPr/>
        </p:nvPicPr>
        <p:blipFill>
          <a:blip r:embed="rId2" cstate="print"/>
          <a:srcRect b="27313"/>
          <a:stretch>
            <a:fillRect/>
          </a:stretch>
        </p:blipFill>
        <p:spPr bwMode="auto">
          <a:xfrm>
            <a:off x="-292199" y="-27384"/>
            <a:ext cx="9472711" cy="688538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6840760" cy="1080120"/>
          </a:xfrm>
          <a:noFill/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rgbClr val="FF0000"/>
                </a:solidFill>
              </a:rPr>
              <a:t>Gaseous</a:t>
            </a:r>
            <a:r>
              <a:rPr lang="it-IT" sz="6600" dirty="0" smtClean="0">
                <a:solidFill>
                  <a:srgbClr val="FF0000"/>
                </a:solidFill>
              </a:rPr>
              <a:t> </a:t>
            </a:r>
            <a:r>
              <a:rPr lang="it-IT" sz="6600" dirty="0" err="1" smtClean="0">
                <a:solidFill>
                  <a:srgbClr val="FF0000"/>
                </a:solidFill>
              </a:rPr>
              <a:t>detectors</a:t>
            </a: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endParaRPr lang="it-IT" sz="2700" dirty="0">
              <a:solidFill>
                <a:schemeClr val="bg1"/>
              </a:solidFill>
            </a:endParaRPr>
          </a:p>
        </p:txBody>
      </p:sp>
      <p:sp>
        <p:nvSpPr>
          <p:cNvPr id="73730" name="AutoShape 2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2" name="AutoShape 4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4" name="AutoShape 6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1907704" y="4953942"/>
            <a:ext cx="4963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600" dirty="0" smtClean="0">
                <a:solidFill>
                  <a:srgbClr val="FF0000"/>
                </a:solidFill>
                <a:ea typeface="+mj-ea"/>
                <a:cs typeface="+mj-cs"/>
              </a:rPr>
              <a:t>M. </a:t>
            </a:r>
            <a:r>
              <a:rPr lang="it-IT" sz="3600" dirty="0" err="1" smtClean="0">
                <a:solidFill>
                  <a:srgbClr val="FF0000"/>
                </a:solidFill>
                <a:ea typeface="+mj-ea"/>
                <a:cs typeface="+mj-cs"/>
              </a:rPr>
              <a:t>Abbrescia</a:t>
            </a:r>
            <a:r>
              <a:rPr lang="it-IT" sz="3600" dirty="0" smtClean="0">
                <a:solidFill>
                  <a:srgbClr val="FF0000"/>
                </a:solidFill>
                <a:ea typeface="+mj-ea"/>
                <a:cs typeface="+mj-cs"/>
              </a:rPr>
              <a:t> </a:t>
            </a:r>
          </a:p>
          <a:p>
            <a:pPr algn="ctr"/>
            <a:r>
              <a:rPr lang="it-IT" dirty="0" smtClean="0">
                <a:solidFill>
                  <a:srgbClr val="FF0000"/>
                </a:solidFill>
              </a:rPr>
              <a:t>EURIZON </a:t>
            </a:r>
            <a:r>
              <a:rPr lang="it-IT" dirty="0" err="1" smtClean="0">
                <a:solidFill>
                  <a:srgbClr val="FF0000"/>
                </a:solidFill>
              </a:rPr>
              <a:t>School</a:t>
            </a:r>
            <a:r>
              <a:rPr lang="it-IT" dirty="0" smtClean="0">
                <a:solidFill>
                  <a:srgbClr val="FF0000"/>
                </a:solidFill>
              </a:rPr>
              <a:t> on </a:t>
            </a:r>
            <a:r>
              <a:rPr lang="it-IT" dirty="0" err="1" smtClean="0">
                <a:solidFill>
                  <a:srgbClr val="FF0000"/>
                </a:solidFill>
              </a:rPr>
              <a:t>particle</a:t>
            </a:r>
            <a:r>
              <a:rPr lang="it-IT" dirty="0" smtClean="0">
                <a:solidFill>
                  <a:srgbClr val="FF0000"/>
                </a:solidFill>
              </a:rPr>
              <a:t> detection </a:t>
            </a:r>
            <a:r>
              <a:rPr lang="it-IT" dirty="0" err="1" smtClean="0">
                <a:solidFill>
                  <a:srgbClr val="FF0000"/>
                </a:solidFill>
              </a:rPr>
              <a:t>technologies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Examples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MWPCs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6AEC504D-E465-453E-B343-E9D661A80F7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6309" y="1196752"/>
            <a:ext cx="3761887" cy="498521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4" name="Segnaposto contenuto 11">
            <a:extLst>
              <a:ext uri="{FF2B5EF4-FFF2-40B4-BE49-F238E27FC236}">
                <a16:creationId xmlns:a16="http://schemas.microsoft.com/office/drawing/2014/main" xmlns="" id="{80E60E06-FA0C-4C9E-80A5-267E6BADECB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3" y="2688098"/>
            <a:ext cx="4859747" cy="365396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xmlns="" id="{30C379B1-7D4F-4013-B80F-DD24934529A1}"/>
              </a:ext>
            </a:extLst>
          </p:cNvPr>
          <p:cNvSpPr txBox="1"/>
          <p:nvPr/>
        </p:nvSpPr>
        <p:spPr>
          <a:xfrm>
            <a:off x="3546302" y="1198493"/>
            <a:ext cx="3401962" cy="6463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First prototype of MWPC </a:t>
            </a:r>
            <a:endParaRPr lang="en-US" dirty="0" smtClean="0"/>
          </a:p>
          <a:p>
            <a:pPr algn="ctr"/>
            <a:r>
              <a:rPr lang="en-US" dirty="0" smtClean="0"/>
              <a:t>(</a:t>
            </a:r>
            <a:r>
              <a:rPr lang="en-US" dirty="0" err="1"/>
              <a:t>Charpak</a:t>
            </a:r>
            <a:r>
              <a:rPr lang="en-US" dirty="0"/>
              <a:t> 1968)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BA0DE075-876B-497E-A973-03EA5B803FF2}"/>
              </a:ext>
            </a:extLst>
          </p:cNvPr>
          <p:cNvSpPr txBox="1"/>
          <p:nvPr/>
        </p:nvSpPr>
        <p:spPr>
          <a:xfrm>
            <a:off x="5148064" y="2276872"/>
            <a:ext cx="340196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telescope of MWPCs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869D-C3DF-4500-9934-E17F51472E26}" type="slidenum">
              <a:rPr lang="en-US"/>
              <a:pPr/>
              <a:t>100</a:t>
            </a:fld>
            <a:endParaRPr lang="en-US"/>
          </a:p>
        </p:txBody>
      </p:sp>
      <p:sp>
        <p:nvSpPr>
          <p:cNvPr id="148482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8483" name="Line 1027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8484" name="Text Box 1028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48485" name="Text Box 1029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PPC di Madansky e Pidd</a:t>
            </a:r>
          </a:p>
        </p:txBody>
      </p:sp>
      <p:pic>
        <p:nvPicPr>
          <p:cNvPr id="148486" name="Picture 1030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48487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8489" name="Text Box 1033"/>
          <p:cNvSpPr txBox="1">
            <a:spLocks noChangeArrowheads="1"/>
          </p:cNvSpPr>
          <p:nvPr/>
        </p:nvSpPr>
        <p:spPr bwMode="auto">
          <a:xfrm>
            <a:off x="381000" y="4800600"/>
            <a:ext cx="47244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Prestazioni: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segnali: ~ 100 V (su 50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)</a:t>
            </a:r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periodo di spegnimento: 0.1 - 0.001 s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efficienza ~ 98% per particelle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</a:t>
            </a:r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risoluzione temporale: 6-18 ns, per sovratensione tra 300 e 1000 V</a:t>
            </a:r>
            <a:endParaRPr lang="en-GB"/>
          </a:p>
        </p:txBody>
      </p:sp>
      <p:pic>
        <p:nvPicPr>
          <p:cNvPr id="148493" name="Picture 1037" descr="New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4419600" cy="3146425"/>
          </a:xfrm>
          <a:prstGeom prst="rect">
            <a:avLst/>
          </a:prstGeom>
          <a:noFill/>
        </p:spPr>
      </p:pic>
      <p:pic>
        <p:nvPicPr>
          <p:cNvPr id="148496" name="Picture 1040" descr="keuffel2"/>
          <p:cNvPicPr>
            <a:picLocks noChangeAspect="1" noChangeArrowheads="1"/>
          </p:cNvPicPr>
          <p:nvPr/>
        </p:nvPicPr>
        <p:blipFill>
          <a:blip r:embed="rId4" cstate="print"/>
          <a:srcRect r="9564"/>
          <a:stretch>
            <a:fillRect/>
          </a:stretch>
        </p:blipFill>
        <p:spPr bwMode="auto">
          <a:xfrm>
            <a:off x="5105400" y="1524000"/>
            <a:ext cx="37988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BE0E5-53DC-4E2E-B729-81AB5A6D1F66}" type="slidenum">
              <a:rPr lang="en-US"/>
              <a:pPr/>
              <a:t>101</a:t>
            </a:fld>
            <a:endParaRPr lang="en-US"/>
          </a:p>
        </p:txBody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710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Il problema del “quenching” (3)</a:t>
            </a:r>
          </a:p>
        </p:txBody>
      </p:sp>
      <p:pic>
        <p:nvPicPr>
          <p:cNvPr id="47110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304800" y="1447800"/>
            <a:ext cx="8550275" cy="180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Al contrario di cio’ che avviene nei rivelatori a filo centrale, nei rivelatori a piani paralleli, una </a:t>
            </a:r>
            <a:r>
              <a:rPr lang="en-GB">
                <a:solidFill>
                  <a:srgbClr val="FF0000"/>
                </a:solidFill>
              </a:rPr>
              <a:t>scarica perdura fino a quando la tensione applicata dall’esterno non viene in qualche modo rimossa</a:t>
            </a:r>
            <a:r>
              <a:rPr lang="en-GB">
                <a:solidFill>
                  <a:schemeClr val="accent2"/>
                </a:solidFill>
              </a:rPr>
              <a:t>. </a:t>
            </a:r>
          </a:p>
          <a:p>
            <a:pPr>
              <a:buFontTx/>
              <a:buChar char="•"/>
            </a:pPr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>
                <a:solidFill>
                  <a:srgbClr val="FF0000"/>
                </a:solidFill>
              </a:rPr>
              <a:t>L’intero volume del rivelatore e’ attivo nei riguardi dello sviluppo di una scarica</a:t>
            </a:r>
            <a:r>
              <a:rPr lang="en-GB">
                <a:solidFill>
                  <a:schemeClr val="accent2"/>
                </a:solidFill>
              </a:rPr>
              <a:t>; essa tendera’ a propagarsi verso l’esterno mediante fotoionizzazione UV e ionizzazione secondaria. </a:t>
            </a:r>
          </a:p>
          <a:p>
            <a:pPr>
              <a:buFontTx/>
              <a:buChar char="•"/>
            </a:pPr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Anche gli elettrodi contribuiscono a questo effetto: </a:t>
            </a:r>
            <a:r>
              <a:rPr lang="en-GB">
                <a:solidFill>
                  <a:srgbClr val="FF0000"/>
                </a:solidFill>
              </a:rPr>
              <a:t>elettroni ritardati vengono emessi dal catodo,</a:t>
            </a:r>
            <a:r>
              <a:rPr lang="en-GB">
                <a:solidFill>
                  <a:schemeClr val="accent2"/>
                </a:solidFill>
              </a:rPr>
              <a:t> sui cui viene raccolta la carica positiva in ~ 100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s</a:t>
            </a:r>
            <a:r>
              <a:rPr lang="en-GB">
                <a:solidFill>
                  <a:schemeClr val="accent2"/>
                </a:solidFill>
              </a:rPr>
              <a:t> (</a:t>
            </a:r>
            <a:r>
              <a:rPr lang="en-GB">
                <a:solidFill>
                  <a:srgbClr val="FF0000"/>
                </a:solidFill>
              </a:rPr>
              <a:t>after effect</a:t>
            </a:r>
            <a:r>
              <a:rPr lang="en-GB">
                <a:solidFill>
                  <a:schemeClr val="accent2"/>
                </a:solidFill>
              </a:rPr>
              <a:t>).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304800" y="3733800"/>
            <a:ext cx="809307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1. Dopo il passaggio di una particella ionizzante, </a:t>
            </a:r>
            <a:r>
              <a:rPr lang="en-GB">
                <a:solidFill>
                  <a:srgbClr val="FF0000"/>
                </a:solidFill>
              </a:rPr>
              <a:t>rimuovere la tensione applicata</a:t>
            </a:r>
            <a:r>
              <a:rPr lang="en-GB">
                <a:solidFill>
                  <a:schemeClr val="accent2"/>
                </a:solidFill>
              </a:rPr>
              <a:t> per un certo tempo (0.01 - 0.05 s)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 circuiti di spegnimento (Franzinetti e Bella, Focardi, Torelli, Rubbia ...)</a:t>
            </a:r>
            <a:endParaRPr lang="en-GB">
              <a:solidFill>
                <a:schemeClr val="accent2"/>
              </a:solidFill>
            </a:endParaRPr>
          </a:p>
          <a:p>
            <a:endParaRPr lang="en-GB">
              <a:solidFill>
                <a:schemeClr val="accent2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2. Applicare la tensione solo in </a:t>
            </a:r>
            <a:r>
              <a:rPr lang="en-GB">
                <a:solidFill>
                  <a:srgbClr val="FF0000"/>
                </a:solidFill>
              </a:rPr>
              <a:t>coincidenza con il passaggio</a:t>
            </a:r>
            <a:r>
              <a:rPr lang="en-GB">
                <a:solidFill>
                  <a:schemeClr val="accent2"/>
                </a:solidFill>
              </a:rPr>
              <a:t> della particella ionizzante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228600" y="5562600"/>
            <a:ext cx="853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La </a:t>
            </a:r>
            <a:r>
              <a:rPr lang="en-GB">
                <a:solidFill>
                  <a:srgbClr val="FF0000"/>
                </a:solidFill>
              </a:rPr>
              <a:t>frequenza massima di rivelazione</a:t>
            </a:r>
            <a:r>
              <a:rPr lang="en-GB">
                <a:solidFill>
                  <a:schemeClr val="accent2"/>
                </a:solidFill>
              </a:rPr>
              <a:t> delle particelle e’ quindi </a:t>
            </a:r>
            <a:r>
              <a:rPr lang="en-GB">
                <a:solidFill>
                  <a:srgbClr val="FF0000"/>
                </a:solidFill>
              </a:rPr>
              <a:t>limitata:</a:t>
            </a:r>
            <a:r>
              <a:rPr lang="en-GB">
                <a:solidFill>
                  <a:schemeClr val="accent2"/>
                </a:solidFill>
              </a:rPr>
              <a:t> devo evitare le </a:t>
            </a:r>
            <a:r>
              <a:rPr lang="en-GB">
                <a:solidFill>
                  <a:srgbClr val="FF0000"/>
                </a:solidFill>
              </a:rPr>
              <a:t>spurie</a:t>
            </a:r>
            <a:r>
              <a:rPr lang="en-GB">
                <a:solidFill>
                  <a:schemeClr val="accent2"/>
                </a:solidFill>
              </a:rPr>
              <a:t> ed, inoltre, il tempo di ricarica e’ correlato alla costante di </a:t>
            </a:r>
            <a:r>
              <a:rPr lang="en-GB">
                <a:solidFill>
                  <a:srgbClr val="FF0000"/>
                </a:solidFill>
              </a:rPr>
              <a:t>tempo RC del sistema</a:t>
            </a:r>
            <a:r>
              <a:rPr lang="en-GB">
                <a:solidFill>
                  <a:schemeClr val="accent2"/>
                </a:solidFill>
              </a:rPr>
              <a:t> (compresi i piatti ...)</a:t>
            </a:r>
            <a:endParaRPr lang="en-GB"/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3962400" y="3352800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>
                <a:solidFill>
                  <a:schemeClr val="accent2"/>
                </a:solidFill>
              </a:rPr>
              <a:t>Si puo’:</a:t>
            </a:r>
            <a:endParaRPr lang="en-GB"/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381000" y="4876800"/>
            <a:ext cx="79406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Quanto rapidamente puo’ essere ristabilita la HV fra gli elettrodi del rivelatore, dopo la scarica, senza causare conteggi spuri?</a:t>
            </a:r>
          </a:p>
        </p:txBody>
      </p:sp>
    </p:spTree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5B34-64B3-4A94-9442-0A2107C3137E}" type="slidenum">
              <a:rPr lang="en-US"/>
              <a:pPr/>
              <a:t>102</a:t>
            </a:fld>
            <a:endParaRPr lang="en-US"/>
          </a:p>
        </p:txBody>
      </p:sp>
      <p:pic>
        <p:nvPicPr>
          <p:cNvPr id="62493" name="Picture 29" descr="Flash chambers"/>
          <p:cNvPicPr>
            <a:picLocks noChangeAspect="1" noChangeArrowheads="1"/>
          </p:cNvPicPr>
          <p:nvPr/>
        </p:nvPicPr>
        <p:blipFill>
          <a:blip r:embed="rId2" cstate="print"/>
          <a:srcRect l="11540"/>
          <a:stretch>
            <a:fillRect/>
          </a:stretch>
        </p:blipFill>
        <p:spPr bwMode="auto">
          <a:xfrm>
            <a:off x="152400" y="1676400"/>
            <a:ext cx="3235325" cy="3886200"/>
          </a:xfrm>
          <a:prstGeom prst="rect">
            <a:avLst/>
          </a:prstGeom>
          <a:noFill/>
        </p:spPr>
      </p:pic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6246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camere a Flash</a:t>
            </a:r>
          </a:p>
        </p:txBody>
      </p:sp>
      <p:pic>
        <p:nvPicPr>
          <p:cNvPr id="62470" name="Picture 6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6247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457200" y="1346200"/>
            <a:ext cx="5756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Sviluppate a Pisa dal gruppo di M. Conversi, attorno al 1955</a:t>
            </a:r>
            <a:endParaRPr lang="en-GB"/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3870325" y="1828800"/>
            <a:ext cx="5121275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Condensatore a piani paralleli riempito da un gran numero di tubi di vetro, diametro ~ 1 cm, senza filo centrale</a:t>
            </a: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3886200" y="2438400"/>
            <a:ext cx="257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Miscela di Ar o Ne a 0.5 Atm</a:t>
            </a: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3886200" y="2895600"/>
            <a:ext cx="4648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Qualche decimo di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s </a:t>
            </a:r>
            <a:r>
              <a:rPr lang="en-GB">
                <a:solidFill>
                  <a:schemeClr val="accent2"/>
                </a:solidFill>
              </a:rPr>
              <a:t>dopo il passaggio della particella, applicazione di </a:t>
            </a:r>
            <a:r>
              <a:rPr lang="en-GB">
                <a:solidFill>
                  <a:srgbClr val="FF0000"/>
                </a:solidFill>
              </a:rPr>
              <a:t>10 kV/cm</a:t>
            </a:r>
            <a:r>
              <a:rPr lang="en-GB">
                <a:solidFill>
                  <a:schemeClr val="accent2"/>
                </a:solidFill>
              </a:rPr>
              <a:t> agli elettrodi di metallo, </a:t>
            </a:r>
            <a:r>
              <a:rPr lang="en-GB">
                <a:solidFill>
                  <a:srgbClr val="FF0000"/>
                </a:solidFill>
              </a:rPr>
              <a:t>per 2 </a:t>
            </a:r>
            <a:r>
              <a:rPr lang="en-GB">
                <a:solidFill>
                  <a:srgbClr val="FF0000"/>
                </a:solidFill>
                <a:sym typeface="Symbol" pitchFamily="18" charset="2"/>
              </a:rPr>
              <a:t>s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62496" name="Oval 32"/>
          <p:cNvSpPr>
            <a:spLocks noChangeArrowheads="1"/>
          </p:cNvSpPr>
          <p:nvPr/>
        </p:nvSpPr>
        <p:spPr bwMode="auto">
          <a:xfrm>
            <a:off x="66738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97" name="Oval 33"/>
          <p:cNvSpPr>
            <a:spLocks noChangeArrowheads="1"/>
          </p:cNvSpPr>
          <p:nvPr/>
        </p:nvSpPr>
        <p:spPr bwMode="auto">
          <a:xfrm>
            <a:off x="66738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98" name="Oval 34"/>
          <p:cNvSpPr>
            <a:spLocks noChangeArrowheads="1"/>
          </p:cNvSpPr>
          <p:nvPr/>
        </p:nvSpPr>
        <p:spPr bwMode="auto">
          <a:xfrm>
            <a:off x="45402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99" name="Oval 35"/>
          <p:cNvSpPr>
            <a:spLocks noChangeArrowheads="1"/>
          </p:cNvSpPr>
          <p:nvPr/>
        </p:nvSpPr>
        <p:spPr bwMode="auto">
          <a:xfrm>
            <a:off x="47688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0" name="Oval 36"/>
          <p:cNvSpPr>
            <a:spLocks noChangeArrowheads="1"/>
          </p:cNvSpPr>
          <p:nvPr/>
        </p:nvSpPr>
        <p:spPr bwMode="auto">
          <a:xfrm>
            <a:off x="4997450" y="47164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1" name="Oval 37"/>
          <p:cNvSpPr>
            <a:spLocks noChangeArrowheads="1"/>
          </p:cNvSpPr>
          <p:nvPr/>
        </p:nvSpPr>
        <p:spPr bwMode="auto">
          <a:xfrm>
            <a:off x="52260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2" name="Oval 38"/>
          <p:cNvSpPr>
            <a:spLocks noChangeArrowheads="1"/>
          </p:cNvSpPr>
          <p:nvPr/>
        </p:nvSpPr>
        <p:spPr bwMode="auto">
          <a:xfrm>
            <a:off x="54546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3" name="Oval 39"/>
          <p:cNvSpPr>
            <a:spLocks noChangeArrowheads="1"/>
          </p:cNvSpPr>
          <p:nvPr/>
        </p:nvSpPr>
        <p:spPr bwMode="auto">
          <a:xfrm>
            <a:off x="56832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4" name="Oval 40"/>
          <p:cNvSpPr>
            <a:spLocks noChangeArrowheads="1"/>
          </p:cNvSpPr>
          <p:nvPr/>
        </p:nvSpPr>
        <p:spPr bwMode="auto">
          <a:xfrm>
            <a:off x="59118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5" name="Oval 41"/>
          <p:cNvSpPr>
            <a:spLocks noChangeArrowheads="1"/>
          </p:cNvSpPr>
          <p:nvPr/>
        </p:nvSpPr>
        <p:spPr bwMode="auto">
          <a:xfrm>
            <a:off x="61404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6" name="Oval 42"/>
          <p:cNvSpPr>
            <a:spLocks noChangeArrowheads="1"/>
          </p:cNvSpPr>
          <p:nvPr/>
        </p:nvSpPr>
        <p:spPr bwMode="auto">
          <a:xfrm>
            <a:off x="63690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7" name="Oval 43"/>
          <p:cNvSpPr>
            <a:spLocks noChangeArrowheads="1"/>
          </p:cNvSpPr>
          <p:nvPr/>
        </p:nvSpPr>
        <p:spPr bwMode="auto">
          <a:xfrm>
            <a:off x="65976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8" name="Oval 44"/>
          <p:cNvSpPr>
            <a:spLocks noChangeArrowheads="1"/>
          </p:cNvSpPr>
          <p:nvPr/>
        </p:nvSpPr>
        <p:spPr bwMode="auto">
          <a:xfrm>
            <a:off x="43878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9" name="Oval 45"/>
          <p:cNvSpPr>
            <a:spLocks noChangeArrowheads="1"/>
          </p:cNvSpPr>
          <p:nvPr/>
        </p:nvSpPr>
        <p:spPr bwMode="auto">
          <a:xfrm>
            <a:off x="46164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0" name="Oval 46"/>
          <p:cNvSpPr>
            <a:spLocks noChangeArrowheads="1"/>
          </p:cNvSpPr>
          <p:nvPr/>
        </p:nvSpPr>
        <p:spPr bwMode="auto">
          <a:xfrm>
            <a:off x="48450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1" name="Oval 47"/>
          <p:cNvSpPr>
            <a:spLocks noChangeArrowheads="1"/>
          </p:cNvSpPr>
          <p:nvPr/>
        </p:nvSpPr>
        <p:spPr bwMode="auto">
          <a:xfrm>
            <a:off x="5073650" y="49450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2" name="Oval 48"/>
          <p:cNvSpPr>
            <a:spLocks noChangeArrowheads="1"/>
          </p:cNvSpPr>
          <p:nvPr/>
        </p:nvSpPr>
        <p:spPr bwMode="auto">
          <a:xfrm>
            <a:off x="5302250" y="49450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3" name="Oval 49"/>
          <p:cNvSpPr>
            <a:spLocks noChangeArrowheads="1"/>
          </p:cNvSpPr>
          <p:nvPr/>
        </p:nvSpPr>
        <p:spPr bwMode="auto">
          <a:xfrm>
            <a:off x="55308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4" name="Oval 50"/>
          <p:cNvSpPr>
            <a:spLocks noChangeArrowheads="1"/>
          </p:cNvSpPr>
          <p:nvPr/>
        </p:nvSpPr>
        <p:spPr bwMode="auto">
          <a:xfrm>
            <a:off x="57594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5" name="Oval 51"/>
          <p:cNvSpPr>
            <a:spLocks noChangeArrowheads="1"/>
          </p:cNvSpPr>
          <p:nvPr/>
        </p:nvSpPr>
        <p:spPr bwMode="auto">
          <a:xfrm>
            <a:off x="59880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6" name="Oval 52"/>
          <p:cNvSpPr>
            <a:spLocks noChangeArrowheads="1"/>
          </p:cNvSpPr>
          <p:nvPr/>
        </p:nvSpPr>
        <p:spPr bwMode="auto">
          <a:xfrm>
            <a:off x="62166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7" name="Oval 53"/>
          <p:cNvSpPr>
            <a:spLocks noChangeArrowheads="1"/>
          </p:cNvSpPr>
          <p:nvPr/>
        </p:nvSpPr>
        <p:spPr bwMode="auto">
          <a:xfrm>
            <a:off x="64452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8" name="Oval 54"/>
          <p:cNvSpPr>
            <a:spLocks noChangeArrowheads="1"/>
          </p:cNvSpPr>
          <p:nvPr/>
        </p:nvSpPr>
        <p:spPr bwMode="auto">
          <a:xfrm>
            <a:off x="45402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9" name="Oval 55"/>
          <p:cNvSpPr>
            <a:spLocks noChangeArrowheads="1"/>
          </p:cNvSpPr>
          <p:nvPr/>
        </p:nvSpPr>
        <p:spPr bwMode="auto">
          <a:xfrm>
            <a:off x="47688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0" name="Oval 56"/>
          <p:cNvSpPr>
            <a:spLocks noChangeArrowheads="1"/>
          </p:cNvSpPr>
          <p:nvPr/>
        </p:nvSpPr>
        <p:spPr bwMode="auto">
          <a:xfrm>
            <a:off x="49974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1" name="Oval 57"/>
          <p:cNvSpPr>
            <a:spLocks noChangeArrowheads="1"/>
          </p:cNvSpPr>
          <p:nvPr/>
        </p:nvSpPr>
        <p:spPr bwMode="auto">
          <a:xfrm>
            <a:off x="5226050" y="51736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2" name="Oval 58"/>
          <p:cNvSpPr>
            <a:spLocks noChangeArrowheads="1"/>
          </p:cNvSpPr>
          <p:nvPr/>
        </p:nvSpPr>
        <p:spPr bwMode="auto">
          <a:xfrm>
            <a:off x="5454650" y="51736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3" name="Oval 59"/>
          <p:cNvSpPr>
            <a:spLocks noChangeArrowheads="1"/>
          </p:cNvSpPr>
          <p:nvPr/>
        </p:nvSpPr>
        <p:spPr bwMode="auto">
          <a:xfrm>
            <a:off x="56832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4" name="Oval 60"/>
          <p:cNvSpPr>
            <a:spLocks noChangeArrowheads="1"/>
          </p:cNvSpPr>
          <p:nvPr/>
        </p:nvSpPr>
        <p:spPr bwMode="auto">
          <a:xfrm>
            <a:off x="59118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5" name="Oval 61"/>
          <p:cNvSpPr>
            <a:spLocks noChangeArrowheads="1"/>
          </p:cNvSpPr>
          <p:nvPr/>
        </p:nvSpPr>
        <p:spPr bwMode="auto">
          <a:xfrm>
            <a:off x="61404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6" name="Oval 62"/>
          <p:cNvSpPr>
            <a:spLocks noChangeArrowheads="1"/>
          </p:cNvSpPr>
          <p:nvPr/>
        </p:nvSpPr>
        <p:spPr bwMode="auto">
          <a:xfrm>
            <a:off x="63690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7" name="Oval 63"/>
          <p:cNvSpPr>
            <a:spLocks noChangeArrowheads="1"/>
          </p:cNvSpPr>
          <p:nvPr/>
        </p:nvSpPr>
        <p:spPr bwMode="auto">
          <a:xfrm>
            <a:off x="65976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8" name="Oval 64"/>
          <p:cNvSpPr>
            <a:spLocks noChangeArrowheads="1"/>
          </p:cNvSpPr>
          <p:nvPr/>
        </p:nvSpPr>
        <p:spPr bwMode="auto">
          <a:xfrm>
            <a:off x="43878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9" name="Oval 65"/>
          <p:cNvSpPr>
            <a:spLocks noChangeArrowheads="1"/>
          </p:cNvSpPr>
          <p:nvPr/>
        </p:nvSpPr>
        <p:spPr bwMode="auto">
          <a:xfrm>
            <a:off x="46164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0" name="Oval 66"/>
          <p:cNvSpPr>
            <a:spLocks noChangeArrowheads="1"/>
          </p:cNvSpPr>
          <p:nvPr/>
        </p:nvSpPr>
        <p:spPr bwMode="auto">
          <a:xfrm>
            <a:off x="48450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1" name="Oval 67"/>
          <p:cNvSpPr>
            <a:spLocks noChangeArrowheads="1"/>
          </p:cNvSpPr>
          <p:nvPr/>
        </p:nvSpPr>
        <p:spPr bwMode="auto">
          <a:xfrm>
            <a:off x="50736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2" name="Oval 68"/>
          <p:cNvSpPr>
            <a:spLocks noChangeArrowheads="1"/>
          </p:cNvSpPr>
          <p:nvPr/>
        </p:nvSpPr>
        <p:spPr bwMode="auto">
          <a:xfrm>
            <a:off x="53022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3" name="Oval 69"/>
          <p:cNvSpPr>
            <a:spLocks noChangeArrowheads="1"/>
          </p:cNvSpPr>
          <p:nvPr/>
        </p:nvSpPr>
        <p:spPr bwMode="auto">
          <a:xfrm>
            <a:off x="5530850" y="54022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4" name="Oval 70"/>
          <p:cNvSpPr>
            <a:spLocks noChangeArrowheads="1"/>
          </p:cNvSpPr>
          <p:nvPr/>
        </p:nvSpPr>
        <p:spPr bwMode="auto">
          <a:xfrm>
            <a:off x="57594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5" name="Oval 71"/>
          <p:cNvSpPr>
            <a:spLocks noChangeArrowheads="1"/>
          </p:cNvSpPr>
          <p:nvPr/>
        </p:nvSpPr>
        <p:spPr bwMode="auto">
          <a:xfrm>
            <a:off x="59880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6" name="Oval 72"/>
          <p:cNvSpPr>
            <a:spLocks noChangeArrowheads="1"/>
          </p:cNvSpPr>
          <p:nvPr/>
        </p:nvSpPr>
        <p:spPr bwMode="auto">
          <a:xfrm>
            <a:off x="62166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7" name="Oval 73"/>
          <p:cNvSpPr>
            <a:spLocks noChangeArrowheads="1"/>
          </p:cNvSpPr>
          <p:nvPr/>
        </p:nvSpPr>
        <p:spPr bwMode="auto">
          <a:xfrm>
            <a:off x="64452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8" name="Oval 74"/>
          <p:cNvSpPr>
            <a:spLocks noChangeArrowheads="1"/>
          </p:cNvSpPr>
          <p:nvPr/>
        </p:nvSpPr>
        <p:spPr bwMode="auto">
          <a:xfrm>
            <a:off x="45402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9" name="Oval 75"/>
          <p:cNvSpPr>
            <a:spLocks noChangeArrowheads="1"/>
          </p:cNvSpPr>
          <p:nvPr/>
        </p:nvSpPr>
        <p:spPr bwMode="auto">
          <a:xfrm>
            <a:off x="47688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0" name="Oval 76"/>
          <p:cNvSpPr>
            <a:spLocks noChangeArrowheads="1"/>
          </p:cNvSpPr>
          <p:nvPr/>
        </p:nvSpPr>
        <p:spPr bwMode="auto">
          <a:xfrm>
            <a:off x="49974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1" name="Oval 77"/>
          <p:cNvSpPr>
            <a:spLocks noChangeArrowheads="1"/>
          </p:cNvSpPr>
          <p:nvPr/>
        </p:nvSpPr>
        <p:spPr bwMode="auto">
          <a:xfrm>
            <a:off x="52260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2" name="Oval 78"/>
          <p:cNvSpPr>
            <a:spLocks noChangeArrowheads="1"/>
          </p:cNvSpPr>
          <p:nvPr/>
        </p:nvSpPr>
        <p:spPr bwMode="auto">
          <a:xfrm>
            <a:off x="54546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3" name="Oval 79"/>
          <p:cNvSpPr>
            <a:spLocks noChangeArrowheads="1"/>
          </p:cNvSpPr>
          <p:nvPr/>
        </p:nvSpPr>
        <p:spPr bwMode="auto">
          <a:xfrm>
            <a:off x="5683250" y="56308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4" name="Oval 80"/>
          <p:cNvSpPr>
            <a:spLocks noChangeArrowheads="1"/>
          </p:cNvSpPr>
          <p:nvPr/>
        </p:nvSpPr>
        <p:spPr bwMode="auto">
          <a:xfrm>
            <a:off x="59118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5" name="Oval 81"/>
          <p:cNvSpPr>
            <a:spLocks noChangeArrowheads="1"/>
          </p:cNvSpPr>
          <p:nvPr/>
        </p:nvSpPr>
        <p:spPr bwMode="auto">
          <a:xfrm>
            <a:off x="61404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6" name="Oval 82"/>
          <p:cNvSpPr>
            <a:spLocks noChangeArrowheads="1"/>
          </p:cNvSpPr>
          <p:nvPr/>
        </p:nvSpPr>
        <p:spPr bwMode="auto">
          <a:xfrm>
            <a:off x="63690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7" name="Oval 83"/>
          <p:cNvSpPr>
            <a:spLocks noChangeArrowheads="1"/>
          </p:cNvSpPr>
          <p:nvPr/>
        </p:nvSpPr>
        <p:spPr bwMode="auto">
          <a:xfrm>
            <a:off x="65976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8" name="Line 84"/>
          <p:cNvSpPr>
            <a:spLocks noChangeShapeType="1"/>
          </p:cNvSpPr>
          <p:nvPr/>
        </p:nvSpPr>
        <p:spPr bwMode="auto">
          <a:xfrm>
            <a:off x="4387850" y="4640263"/>
            <a:ext cx="2514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49" name="Line 85"/>
          <p:cNvSpPr>
            <a:spLocks noChangeShapeType="1"/>
          </p:cNvSpPr>
          <p:nvPr/>
        </p:nvSpPr>
        <p:spPr bwMode="auto">
          <a:xfrm>
            <a:off x="4464050" y="5935663"/>
            <a:ext cx="2514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50" name="Line 86"/>
          <p:cNvSpPr>
            <a:spLocks noChangeShapeType="1"/>
          </p:cNvSpPr>
          <p:nvPr/>
        </p:nvSpPr>
        <p:spPr bwMode="auto">
          <a:xfrm>
            <a:off x="4616450" y="3954463"/>
            <a:ext cx="1524000" cy="2514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51" name="Rectangle 87"/>
          <p:cNvSpPr>
            <a:spLocks noChangeArrowheads="1"/>
          </p:cNvSpPr>
          <p:nvPr/>
        </p:nvSpPr>
        <p:spPr bwMode="auto">
          <a:xfrm>
            <a:off x="4159250" y="4411663"/>
            <a:ext cx="2971800" cy="17526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52" name="Line 88"/>
          <p:cNvSpPr>
            <a:spLocks noChangeShapeType="1"/>
          </p:cNvSpPr>
          <p:nvPr/>
        </p:nvSpPr>
        <p:spPr bwMode="auto">
          <a:xfrm flipH="1">
            <a:off x="7359650" y="5173663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53" name="Text Box 89"/>
          <p:cNvSpPr txBox="1">
            <a:spLocks noChangeArrowheads="1"/>
          </p:cNvSpPr>
          <p:nvPr/>
        </p:nvSpPr>
        <p:spPr bwMode="auto">
          <a:xfrm>
            <a:off x="7877175" y="5035550"/>
            <a:ext cx="1266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/>
              <a:t>Schermatura</a:t>
            </a:r>
          </a:p>
        </p:txBody>
      </p:sp>
      <p:sp>
        <p:nvSpPr>
          <p:cNvPr id="62554" name="Line 90"/>
          <p:cNvSpPr>
            <a:spLocks noChangeShapeType="1"/>
          </p:cNvSpPr>
          <p:nvPr/>
        </p:nvSpPr>
        <p:spPr bwMode="auto">
          <a:xfrm flipH="1">
            <a:off x="6750050" y="4106863"/>
            <a:ext cx="83820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55" name="Line 91"/>
          <p:cNvSpPr>
            <a:spLocks noChangeShapeType="1"/>
          </p:cNvSpPr>
          <p:nvPr/>
        </p:nvSpPr>
        <p:spPr bwMode="auto">
          <a:xfrm flipH="1">
            <a:off x="6597650" y="4335463"/>
            <a:ext cx="99060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56" name="Text Box 92"/>
          <p:cNvSpPr txBox="1">
            <a:spLocks noChangeArrowheads="1"/>
          </p:cNvSpPr>
          <p:nvPr/>
        </p:nvSpPr>
        <p:spPr bwMode="auto">
          <a:xfrm>
            <a:off x="7572375" y="4121150"/>
            <a:ext cx="1495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/>
              <a:t>Elettrodi ad HV</a:t>
            </a:r>
          </a:p>
        </p:txBody>
      </p:sp>
      <p:sp>
        <p:nvSpPr>
          <p:cNvPr id="62557" name="Line 93"/>
          <p:cNvSpPr>
            <a:spLocks noChangeShapeType="1"/>
          </p:cNvSpPr>
          <p:nvPr/>
        </p:nvSpPr>
        <p:spPr bwMode="auto">
          <a:xfrm flipV="1">
            <a:off x="3962400" y="5715000"/>
            <a:ext cx="6096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58" name="Text Box 94"/>
          <p:cNvSpPr txBox="1">
            <a:spLocks noChangeArrowheads="1"/>
          </p:cNvSpPr>
          <p:nvPr/>
        </p:nvSpPr>
        <p:spPr bwMode="auto">
          <a:xfrm>
            <a:off x="2895600" y="5867400"/>
            <a:ext cx="1033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/>
              <a:t>Tubi al Ne</a:t>
            </a:r>
          </a:p>
        </p:txBody>
      </p:sp>
      <p:sp>
        <p:nvSpPr>
          <p:cNvPr id="62559" name="Text Box 95"/>
          <p:cNvSpPr txBox="1">
            <a:spLocks noChangeArrowheads="1"/>
          </p:cNvSpPr>
          <p:nvPr/>
        </p:nvSpPr>
        <p:spPr bwMode="auto">
          <a:xfrm>
            <a:off x="4752975" y="3733800"/>
            <a:ext cx="287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ym typeface="Symbol" pitchFamily="18" charset="2"/>
              </a:rPr>
              <a:t></a:t>
            </a:r>
            <a:endParaRPr lang="en-GB"/>
          </a:p>
        </p:txBody>
      </p:sp>
      <p:sp>
        <p:nvSpPr>
          <p:cNvPr id="62560" name="Text Box 96"/>
          <p:cNvSpPr txBox="1">
            <a:spLocks noChangeArrowheads="1"/>
          </p:cNvSpPr>
          <p:nvPr/>
        </p:nvSpPr>
        <p:spPr bwMode="auto">
          <a:xfrm>
            <a:off x="533400" y="5791200"/>
            <a:ext cx="1981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Elettronica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 u="sng">
                <a:solidFill>
                  <a:srgbClr val="FF0000"/>
                </a:solidFill>
              </a:rPr>
              <a:t>molto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2"/>
                </a:solidFill>
              </a:rPr>
              <a:t>sofisticata</a:t>
            </a:r>
            <a:endParaRPr lang="en-GB"/>
          </a:p>
        </p:txBody>
      </p:sp>
    </p:spTree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EF98-B129-47A6-881A-A9ED58065B64}" type="slidenum">
              <a:rPr lang="en-US"/>
              <a:pPr/>
              <a:t>103</a:t>
            </a:fld>
            <a:endParaRPr lang="en-US"/>
          </a:p>
        </p:txBody>
      </p:sp>
      <p:sp>
        <p:nvSpPr>
          <p:cNvPr id="145410" name="Text Box 2050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5411" name="Line 2051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5412" name="Text Box 2052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45413" name="Text Box 2053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camere a Flash</a:t>
            </a:r>
          </a:p>
        </p:txBody>
      </p:sp>
      <p:pic>
        <p:nvPicPr>
          <p:cNvPr id="145414" name="Picture 2054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45415" name="Line 2055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45509" name="Picture 2149" descr="Nuet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295400"/>
            <a:ext cx="1219200" cy="4448175"/>
          </a:xfrm>
          <a:prstGeom prst="rect">
            <a:avLst/>
          </a:prstGeom>
          <a:noFill/>
        </p:spPr>
      </p:pic>
      <p:pic>
        <p:nvPicPr>
          <p:cNvPr id="145510" name="Picture 2150" descr="m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295400"/>
            <a:ext cx="1266825" cy="4467225"/>
          </a:xfrm>
          <a:prstGeom prst="rect">
            <a:avLst/>
          </a:prstGeom>
          <a:noFill/>
        </p:spPr>
      </p:pic>
      <p:sp>
        <p:nvSpPr>
          <p:cNvPr id="145513" name="Text Box 2153"/>
          <p:cNvSpPr txBox="1">
            <a:spLocks noChangeArrowheads="1"/>
          </p:cNvSpPr>
          <p:nvPr/>
        </p:nvSpPr>
        <p:spPr bwMode="auto">
          <a:xfrm>
            <a:off x="2667000" y="2438400"/>
            <a:ext cx="2971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Gran numero di tubi, disposti perpendicolarmente</a:t>
            </a:r>
          </a:p>
        </p:txBody>
      </p:sp>
      <p:sp>
        <p:nvSpPr>
          <p:cNvPr id="145514" name="Text Box 2154"/>
          <p:cNvSpPr txBox="1">
            <a:spLocks noChangeArrowheads="1"/>
          </p:cNvSpPr>
          <p:nvPr/>
        </p:nvSpPr>
        <p:spPr bwMode="auto">
          <a:xfrm>
            <a:off x="304800" y="3657600"/>
            <a:ext cx="5380038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Prime </a:t>
            </a:r>
            <a:r>
              <a:rPr lang="en-GB" sz="1600" u="sng">
                <a:solidFill>
                  <a:srgbClr val="FF0000"/>
                </a:solidFill>
              </a:rPr>
              <a:t>fotografie </a:t>
            </a:r>
            <a:r>
              <a:rPr lang="en-GB" sz="1600">
                <a:solidFill>
                  <a:srgbClr val="FF0000"/>
                </a:solidFill>
              </a:rPr>
              <a:t>di </a:t>
            </a:r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 cosmici o sciami elettromagnetici</a:t>
            </a:r>
            <a:endParaRPr lang="en-GB" sz="1600"/>
          </a:p>
        </p:txBody>
      </p:sp>
      <p:pic>
        <p:nvPicPr>
          <p:cNvPr id="145516" name="Picture 2156" descr="ivt008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438400"/>
            <a:ext cx="990600" cy="990600"/>
          </a:xfrm>
          <a:prstGeom prst="rect">
            <a:avLst/>
          </a:prstGeom>
          <a:noFill/>
        </p:spPr>
      </p:pic>
      <p:sp>
        <p:nvSpPr>
          <p:cNvPr id="145517" name="Text Box 2157"/>
          <p:cNvSpPr txBox="1">
            <a:spLocks noChangeArrowheads="1"/>
          </p:cNvSpPr>
          <p:nvPr/>
        </p:nvSpPr>
        <p:spPr bwMode="auto">
          <a:xfrm>
            <a:off x="228600" y="1295400"/>
            <a:ext cx="55626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A causa della presenza del campo elettrico applicato nella regione fra le armature, sincronizzato con il passagio di una particella ionizzante, si origina una scarica, accompagnata da emissione luminosa: gli elettroni prodotti nella valanga </a:t>
            </a:r>
            <a:r>
              <a:rPr lang="en-GB">
                <a:solidFill>
                  <a:srgbClr val="FF0000"/>
                </a:solidFill>
              </a:rPr>
              <a:t>“accendono il neon”</a:t>
            </a:r>
          </a:p>
        </p:txBody>
      </p:sp>
      <p:pic>
        <p:nvPicPr>
          <p:cNvPr id="145519" name="Picture 2159" descr="streamer in spark chamber"/>
          <p:cNvPicPr>
            <a:picLocks noChangeAspect="1" noChangeArrowheads="1"/>
          </p:cNvPicPr>
          <p:nvPr/>
        </p:nvPicPr>
        <p:blipFill>
          <a:blip r:embed="rId6" cstate="print"/>
          <a:srcRect l="10632" r="7594" b="18729"/>
          <a:stretch>
            <a:fillRect/>
          </a:stretch>
        </p:blipFill>
        <p:spPr bwMode="auto">
          <a:xfrm>
            <a:off x="838200" y="4056063"/>
            <a:ext cx="3863975" cy="2801937"/>
          </a:xfrm>
          <a:prstGeom prst="rect">
            <a:avLst/>
          </a:prstGeom>
          <a:noFill/>
        </p:spPr>
      </p:pic>
      <p:sp>
        <p:nvSpPr>
          <p:cNvPr id="145521" name="Text Box 2161"/>
          <p:cNvSpPr txBox="1">
            <a:spLocks noChangeArrowheads="1"/>
          </p:cNvSpPr>
          <p:nvPr/>
        </p:nvSpPr>
        <p:spPr bwMode="auto">
          <a:xfrm>
            <a:off x="6248400" y="5943600"/>
            <a:ext cx="985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 cosmico</a:t>
            </a:r>
            <a:endParaRPr lang="en-GB"/>
          </a:p>
        </p:txBody>
      </p:sp>
      <p:sp>
        <p:nvSpPr>
          <p:cNvPr id="145522" name="Text Box 2162"/>
          <p:cNvSpPr txBox="1">
            <a:spLocks noChangeArrowheads="1"/>
          </p:cNvSpPr>
          <p:nvPr/>
        </p:nvSpPr>
        <p:spPr bwMode="auto">
          <a:xfrm>
            <a:off x="2590800" y="3276600"/>
            <a:ext cx="2703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/>
              <a:t>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ricostruzione 3D della traccia</a:t>
            </a:r>
            <a:endParaRPr lang="en-GB"/>
          </a:p>
        </p:txBody>
      </p:sp>
      <p:sp>
        <p:nvSpPr>
          <p:cNvPr id="145523" name="AutoShape 2163"/>
          <p:cNvSpPr>
            <a:spLocks noChangeArrowheads="1"/>
          </p:cNvSpPr>
          <p:nvPr/>
        </p:nvSpPr>
        <p:spPr bwMode="auto">
          <a:xfrm>
            <a:off x="3810000" y="27432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45524" name="Text Box 2164"/>
          <p:cNvSpPr txBox="1">
            <a:spLocks noChangeArrowheads="1"/>
          </p:cNvSpPr>
          <p:nvPr/>
        </p:nvSpPr>
        <p:spPr bwMode="auto">
          <a:xfrm>
            <a:off x="7772400" y="5943600"/>
            <a:ext cx="730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  <a:sym typeface="Symbol" pitchFamily="18" charset="2"/>
              </a:rPr>
              <a:t>e</a:t>
            </a:r>
            <a:r>
              <a:rPr lang="en-GB" baseline="30000">
                <a:solidFill>
                  <a:schemeClr val="accent2"/>
                </a:solidFill>
                <a:sym typeface="Symbol" pitchFamily="18" charset="2"/>
              </a:rPr>
              <a:t>+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e</a:t>
            </a:r>
            <a:r>
              <a:rPr lang="en-GB" baseline="30000">
                <a:solidFill>
                  <a:schemeClr val="accent2"/>
                </a:solidFill>
                <a:sym typeface="Symbol" pitchFamily="18" charset="2"/>
              </a:rPr>
              <a:t>-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45525" name="AutoShape 2165"/>
          <p:cNvSpPr>
            <a:spLocks noChangeArrowheads="1"/>
          </p:cNvSpPr>
          <p:nvPr/>
        </p:nvSpPr>
        <p:spPr bwMode="auto">
          <a:xfrm>
            <a:off x="5791200" y="3581400"/>
            <a:ext cx="609600" cy="457200"/>
          </a:xfrm>
          <a:prstGeom prst="rightArrow">
            <a:avLst>
              <a:gd name="adj1" fmla="val 50000"/>
              <a:gd name="adj2" fmla="val 33333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0770E-E86C-414A-B12D-2006394CD795}" type="slidenum">
              <a:rPr lang="en-US"/>
              <a:pPr/>
              <a:t>104</a:t>
            </a:fld>
            <a:endParaRPr lang="en-US"/>
          </a:p>
        </p:txBody>
      </p:sp>
      <p:pic>
        <p:nvPicPr>
          <p:cNvPr id="50190" name="Picture 14" descr="pesto schematic2"/>
          <p:cNvPicPr>
            <a:picLocks noChangeAspect="1" noChangeArrowheads="1"/>
          </p:cNvPicPr>
          <p:nvPr/>
        </p:nvPicPr>
        <p:blipFill>
          <a:blip r:embed="rId2" cstate="print"/>
          <a:srcRect l="5855" t="24155" r="1952" b="18115"/>
          <a:stretch>
            <a:fillRect/>
          </a:stretch>
        </p:blipFill>
        <p:spPr bwMode="auto">
          <a:xfrm>
            <a:off x="914400" y="1676400"/>
            <a:ext cx="6675438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50182" name="Picture 6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457200" y="1524000"/>
            <a:ext cx="845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Le prime camere in cui uno degli elettrodi e’ costituito non di metallo, </a:t>
            </a:r>
            <a:r>
              <a:rPr lang="en-GB" u="sng">
                <a:solidFill>
                  <a:srgbClr val="FF0000"/>
                </a:solidFill>
              </a:rPr>
              <a:t>ma da materiale resistivo</a:t>
            </a:r>
            <a:r>
              <a:rPr lang="en-GB" u="sng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3810000" y="4953000"/>
            <a:ext cx="274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Campo elettrico 2 x 10</a:t>
            </a:r>
            <a:r>
              <a:rPr lang="en-GB" baseline="30000">
                <a:solidFill>
                  <a:schemeClr val="accent2"/>
                </a:solidFill>
              </a:rPr>
              <a:t> 4</a:t>
            </a:r>
            <a:r>
              <a:rPr lang="en-GB">
                <a:solidFill>
                  <a:schemeClr val="accent2"/>
                </a:solidFill>
              </a:rPr>
              <a:t> V/cm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733800" y="4419600"/>
            <a:ext cx="5410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Elettrodi: catodo di vetro con pellicola di rame di 3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>
                <a:solidFill>
                  <a:schemeClr val="accent2"/>
                </a:solidFill>
              </a:rPr>
              <a:t>m</a:t>
            </a:r>
          </a:p>
          <a:p>
            <a:r>
              <a:rPr lang="en-GB">
                <a:solidFill>
                  <a:schemeClr val="accent2"/>
                </a:solidFill>
              </a:rPr>
              <a:t>	anodo di </a:t>
            </a:r>
            <a:r>
              <a:rPr lang="en-GB">
                <a:solidFill>
                  <a:srgbClr val="FF0000"/>
                </a:solidFill>
              </a:rPr>
              <a:t>vetro semiconduttore</a:t>
            </a: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</a:t>
            </a:r>
            <a:r>
              <a:rPr lang="en-GB">
                <a:solidFill>
                  <a:schemeClr val="accent2"/>
                </a:solidFill>
              </a:rPr>
              <a:t> = 10 </a:t>
            </a:r>
            <a:r>
              <a:rPr lang="en-GB" baseline="30000">
                <a:solidFill>
                  <a:schemeClr val="accent2"/>
                </a:solidFill>
              </a:rPr>
              <a:t>9</a:t>
            </a:r>
            <a:r>
              <a:rPr lang="en-GB">
                <a:solidFill>
                  <a:schemeClr val="accent2"/>
                </a:solidFill>
              </a:rPr>
              <a:t> - 10 </a:t>
            </a:r>
            <a:r>
              <a:rPr lang="en-GB" baseline="30000">
                <a:solidFill>
                  <a:schemeClr val="accent2"/>
                </a:solidFill>
              </a:rPr>
              <a:t>10</a:t>
            </a: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</a:t>
            </a:r>
            <a:r>
              <a:rPr lang="en-GB">
                <a:solidFill>
                  <a:schemeClr val="accent2"/>
                </a:solidFill>
              </a:rPr>
              <a:t> cm</a:t>
            </a:r>
            <a:endParaRPr lang="en-GB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352800" y="5715000"/>
            <a:ext cx="4800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Miscela di gas a 10 Atm:</a:t>
            </a:r>
          </a:p>
          <a:p>
            <a:r>
              <a:rPr lang="en-GB">
                <a:solidFill>
                  <a:schemeClr val="accent2"/>
                </a:solidFill>
              </a:rPr>
              <a:t> Argon-Neon, piu’ gas di quenching (isobutano, etilene,</a:t>
            </a:r>
          </a:p>
          <a:p>
            <a:r>
              <a:rPr lang="en-GB">
                <a:solidFill>
                  <a:schemeClr val="accent2"/>
                </a:solidFill>
              </a:rPr>
              <a:t>butadiene, idrogeno, etere dietilico).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457200" y="5715000"/>
            <a:ext cx="26400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Risoluzione temporale ~ 50 ps</a:t>
            </a:r>
            <a:endParaRPr lang="en-GB"/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1143000" y="1219200"/>
            <a:ext cx="6805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Sviluppate da Yu. Pestov attorno al 1970, ed </a:t>
            </a:r>
            <a:r>
              <a:rPr lang="en-GB" sz="1600" u="sng">
                <a:solidFill>
                  <a:srgbClr val="FF0000"/>
                </a:solidFill>
              </a:rPr>
              <a:t>ancora usate attualmente</a:t>
            </a:r>
            <a:endParaRPr lang="en-GB"/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304800" y="4495800"/>
            <a:ext cx="297180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/>
              <a:t> </a:t>
            </a:r>
            <a:r>
              <a:rPr lang="en-GB" sz="1600">
                <a:solidFill>
                  <a:srgbClr val="FF0000"/>
                </a:solidFill>
              </a:rPr>
              <a:t>Gap tra 100 </a:t>
            </a:r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</a:t>
            </a:r>
            <a:r>
              <a:rPr lang="en-GB" sz="1600">
                <a:solidFill>
                  <a:srgbClr val="FF0000"/>
                </a:solidFill>
              </a:rPr>
              <a:t>m ed 1 mm,</a:t>
            </a:r>
            <a:r>
              <a:rPr lang="en-GB">
                <a:solidFill>
                  <a:schemeClr val="accent2"/>
                </a:solidFill>
              </a:rPr>
              <a:t> con una precisione di 1-5%</a:t>
            </a:r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 flipH="1" flipV="1">
            <a:off x="5181600" y="3276600"/>
            <a:ext cx="533400" cy="1143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94" name="Line 18"/>
          <p:cNvSpPr>
            <a:spLocks noChangeShapeType="1"/>
          </p:cNvSpPr>
          <p:nvPr/>
        </p:nvSpPr>
        <p:spPr bwMode="auto">
          <a:xfrm flipH="1" flipV="1">
            <a:off x="4648200" y="3048000"/>
            <a:ext cx="1066800" cy="1371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95" name="Line 19"/>
          <p:cNvSpPr>
            <a:spLocks noChangeShapeType="1"/>
          </p:cNvSpPr>
          <p:nvPr/>
        </p:nvSpPr>
        <p:spPr bwMode="auto">
          <a:xfrm flipV="1">
            <a:off x="1676400" y="3200400"/>
            <a:ext cx="1066800" cy="1219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96" name="AutoShape 20"/>
          <p:cNvSpPr>
            <a:spLocks noChangeArrowheads="1"/>
          </p:cNvSpPr>
          <p:nvPr/>
        </p:nvSpPr>
        <p:spPr bwMode="auto">
          <a:xfrm>
            <a:off x="1524000" y="51054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50197" name="AutoShape 21"/>
          <p:cNvSpPr>
            <a:spLocks noChangeArrowheads="1"/>
          </p:cNvSpPr>
          <p:nvPr/>
        </p:nvSpPr>
        <p:spPr bwMode="auto">
          <a:xfrm rot="1183426">
            <a:off x="1981200" y="5334000"/>
            <a:ext cx="1752600" cy="304800"/>
          </a:xfrm>
          <a:prstGeom prst="rightArrow">
            <a:avLst>
              <a:gd name="adj1" fmla="val 50000"/>
              <a:gd name="adj2" fmla="val 1437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AF33-1B55-45E8-AF8B-1D6FAE5A724B}" type="slidenum">
              <a:rPr lang="en-US"/>
              <a:pPr/>
              <a:t>105</a:t>
            </a:fld>
            <a:endParaRPr lang="en-US"/>
          </a:p>
        </p:txBody>
      </p:sp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0531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0534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0535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50544" name="Picture 16" descr="spacer_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81400"/>
            <a:ext cx="3505200" cy="2652713"/>
          </a:xfrm>
          <a:prstGeom prst="rect">
            <a:avLst/>
          </a:prstGeom>
          <a:noFill/>
        </p:spPr>
      </p:pic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4800600" y="3124200"/>
            <a:ext cx="419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Foto di uno spaziatore in un catodo di Al</a:t>
            </a:r>
          </a:p>
        </p:txBody>
      </p:sp>
      <p:sp>
        <p:nvSpPr>
          <p:cNvPr id="150546" name="Text Box 18"/>
          <p:cNvSpPr txBox="1">
            <a:spLocks noChangeArrowheads="1"/>
          </p:cNvSpPr>
          <p:nvPr/>
        </p:nvSpPr>
        <p:spPr bwMode="auto">
          <a:xfrm>
            <a:off x="4267200" y="1905000"/>
            <a:ext cx="4648200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Poiche’ il parallelismo e’ critico:</a:t>
            </a:r>
          </a:p>
          <a:p>
            <a:r>
              <a:rPr lang="en-GB">
                <a:solidFill>
                  <a:schemeClr val="accent2"/>
                </a:solidFill>
              </a:rPr>
              <a:t>Studio degli spaziatori </a:t>
            </a:r>
            <a:r>
              <a:rPr lang="en-GB">
                <a:solidFill>
                  <a:srgbClr val="FF0000"/>
                </a:solidFill>
              </a:rPr>
              <a:t>molto accurato:</a:t>
            </a:r>
            <a:r>
              <a:rPr lang="en-GB">
                <a:solidFill>
                  <a:schemeClr val="accent2"/>
                </a:solidFill>
              </a:rPr>
              <a:t> possono perturbare il campo elettrico in maniera sostanziale</a:t>
            </a:r>
            <a:endParaRPr lang="en-GB"/>
          </a:p>
        </p:txBody>
      </p:sp>
      <p:pic>
        <p:nvPicPr>
          <p:cNvPr id="150548" name="Picture 20" descr="Specce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9200"/>
            <a:ext cx="4194175" cy="5410200"/>
          </a:xfrm>
          <a:prstGeom prst="rect">
            <a:avLst/>
          </a:prstGeom>
          <a:noFill/>
        </p:spPr>
      </p:pic>
      <p:sp>
        <p:nvSpPr>
          <p:cNvPr id="150549" name="Text Box 21"/>
          <p:cNvSpPr txBox="1">
            <a:spLocks noChangeArrowheads="1"/>
          </p:cNvSpPr>
          <p:nvPr/>
        </p:nvSpPr>
        <p:spPr bwMode="auto">
          <a:xfrm>
            <a:off x="4419600" y="1295400"/>
            <a:ext cx="431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Rivelatori “meccanicamente” </a:t>
            </a:r>
            <a:r>
              <a:rPr lang="en-GB" u="sng">
                <a:solidFill>
                  <a:srgbClr val="FF0000"/>
                </a:solidFill>
              </a:rPr>
              <a:t>estremamente critici</a:t>
            </a:r>
          </a:p>
        </p:txBody>
      </p:sp>
    </p:spTree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4C59-E3E8-4899-A7F9-4811F261A236}" type="slidenum">
              <a:rPr lang="en-US"/>
              <a:pPr/>
              <a:t>106</a:t>
            </a:fld>
            <a:endParaRPr lang="en-US"/>
          </a:p>
        </p:txBody>
      </p:sp>
      <p:sp>
        <p:nvSpPr>
          <p:cNvPr id="156674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6675" name="Line 1027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6676" name="Text Box 1028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6677" name="Text Box 1029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6678" name="Picture 1030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6679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6680" name="Text Box 1032"/>
          <p:cNvSpPr txBox="1">
            <a:spLocks noChangeArrowheads="1"/>
          </p:cNvSpPr>
          <p:nvPr/>
        </p:nvSpPr>
        <p:spPr bwMode="auto">
          <a:xfrm>
            <a:off x="304800" y="1371600"/>
            <a:ext cx="4191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Trattamento delle superfici degli elettrodi: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pulizia con ossido di cerio ed acqua filtrata e deionizzata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uso di effetti di interferenza sulle superfici per individuare imperfezioni</a:t>
            </a:r>
          </a:p>
        </p:txBody>
      </p:sp>
      <p:sp>
        <p:nvSpPr>
          <p:cNvPr id="156686" name="Text Box 1038"/>
          <p:cNvSpPr txBox="1">
            <a:spLocks noChangeArrowheads="1"/>
          </p:cNvSpPr>
          <p:nvPr/>
        </p:nvSpPr>
        <p:spPr bwMode="auto">
          <a:xfrm>
            <a:off x="4572000" y="1295400"/>
            <a:ext cx="41148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Condizionamento: 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per una settimana si aumenta gradualmente la tensione di lavoro mentre il rivelatore e’ esposto ad una sorgente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accumulazione di 10</a:t>
            </a:r>
            <a:r>
              <a:rPr lang="en-GB" baseline="30000">
                <a:solidFill>
                  <a:schemeClr val="accent2"/>
                </a:solidFill>
              </a:rPr>
              <a:t>6</a:t>
            </a:r>
            <a:r>
              <a:rPr lang="en-GB">
                <a:solidFill>
                  <a:schemeClr val="accent2"/>
                </a:solidFill>
              </a:rPr>
              <a:t> scintille per cm</a:t>
            </a:r>
            <a:r>
              <a:rPr lang="en-GB" baseline="30000">
                <a:solidFill>
                  <a:schemeClr val="accent2"/>
                </a:solidFill>
              </a:rPr>
              <a:t>2 </a:t>
            </a:r>
            <a:r>
              <a:rPr lang="en-GB">
                <a:solidFill>
                  <a:schemeClr val="accent2"/>
                </a:solidFill>
              </a:rPr>
              <a:t>per creare una pellicola di gas polimerizzato sugli elettrodi</a:t>
            </a:r>
          </a:p>
        </p:txBody>
      </p:sp>
      <p:pic>
        <p:nvPicPr>
          <p:cNvPr id="156687" name="Picture 1039" descr="spac2_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3225" y="2879725"/>
            <a:ext cx="3213100" cy="3213100"/>
          </a:xfrm>
          <a:prstGeom prst="rect">
            <a:avLst/>
          </a:prstGeom>
          <a:noFill/>
        </p:spPr>
      </p:pic>
      <p:sp>
        <p:nvSpPr>
          <p:cNvPr id="156688" name="Text Box 1040"/>
          <p:cNvSpPr txBox="1">
            <a:spLocks noChangeArrowheads="1"/>
          </p:cNvSpPr>
          <p:nvPr/>
        </p:nvSpPr>
        <p:spPr bwMode="auto">
          <a:xfrm>
            <a:off x="3028950" y="6219825"/>
            <a:ext cx="3127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Veduta “d’artista” di uno spaziatore</a:t>
            </a:r>
          </a:p>
        </p:txBody>
      </p:sp>
      <p:pic>
        <p:nvPicPr>
          <p:cNvPr id="156689" name="Picture 1041" descr="ip00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7988" y="3860800"/>
            <a:ext cx="1309687" cy="1828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3745-09C5-48E5-AED3-22EAD7D3DC20}" type="slidenum">
              <a:rPr lang="en-US"/>
              <a:pPr/>
              <a:t>107</a:t>
            </a:fld>
            <a:endParaRPr lang="en-US"/>
          </a:p>
        </p:txBody>
      </p:sp>
      <p:sp>
        <p:nvSpPr>
          <p:cNvPr id="149507" name="Text Box 1027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9508" name="Line 1028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9509" name="Text Box 1029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49510" name="Text Box 1030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49511" name="Picture 1031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49512" name="Line 1032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49519" name="Picture 1039" descr="img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05000"/>
            <a:ext cx="3505200" cy="1577975"/>
          </a:xfrm>
          <a:prstGeom prst="rect">
            <a:avLst/>
          </a:prstGeom>
          <a:noFill/>
        </p:spPr>
      </p:pic>
      <p:pic>
        <p:nvPicPr>
          <p:cNvPr id="149520" name="Picture 1040" descr="img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581400"/>
            <a:ext cx="5038725" cy="2952750"/>
          </a:xfrm>
          <a:prstGeom prst="rect">
            <a:avLst/>
          </a:prstGeom>
          <a:noFill/>
        </p:spPr>
      </p:pic>
      <p:sp>
        <p:nvSpPr>
          <p:cNvPr id="149522" name="Text Box 1042"/>
          <p:cNvSpPr txBox="1">
            <a:spLocks noChangeArrowheads="1"/>
          </p:cNvSpPr>
          <p:nvPr/>
        </p:nvSpPr>
        <p:spPr bwMode="auto">
          <a:xfrm>
            <a:off x="4495800" y="1219200"/>
            <a:ext cx="40544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La scarica rimane (piu’ o meno) </a:t>
            </a:r>
            <a:r>
              <a:rPr lang="en-GB">
                <a:solidFill>
                  <a:srgbClr val="FF0000"/>
                </a:solidFill>
              </a:rPr>
              <a:t>localizzata </a:t>
            </a:r>
            <a:r>
              <a:rPr lang="en-GB">
                <a:solidFill>
                  <a:schemeClr val="accent2"/>
                </a:solidFill>
              </a:rPr>
              <a:t>grazie agli </a:t>
            </a:r>
            <a:r>
              <a:rPr lang="en-GB">
                <a:solidFill>
                  <a:srgbClr val="FF0000"/>
                </a:solidFill>
              </a:rPr>
              <a:t>elettrodi resistivi</a:t>
            </a:r>
            <a:r>
              <a:rPr lang="en-GB">
                <a:solidFill>
                  <a:schemeClr val="accent2"/>
                </a:solidFill>
              </a:rPr>
              <a:t> e all’accurata </a:t>
            </a:r>
            <a:r>
              <a:rPr lang="en-GB">
                <a:solidFill>
                  <a:srgbClr val="FF0000"/>
                </a:solidFill>
              </a:rPr>
              <a:t>scelta del gas</a:t>
            </a:r>
          </a:p>
        </p:txBody>
      </p:sp>
      <p:pic>
        <p:nvPicPr>
          <p:cNvPr id="149523" name="Picture 1043" descr="Slide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447800"/>
            <a:ext cx="3136900" cy="3606800"/>
          </a:xfrm>
          <a:prstGeom prst="rect">
            <a:avLst/>
          </a:prstGeom>
          <a:noFill/>
        </p:spPr>
      </p:pic>
      <p:sp>
        <p:nvSpPr>
          <p:cNvPr id="149524" name="Text Box 1044"/>
          <p:cNvSpPr txBox="1">
            <a:spLocks noChangeArrowheads="1"/>
          </p:cNvSpPr>
          <p:nvPr/>
        </p:nvSpPr>
        <p:spPr bwMode="auto">
          <a:xfrm>
            <a:off x="365125" y="5195888"/>
            <a:ext cx="3063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Poiche’ il tempo di ricarica dell’elettrodo e’ “grande” solo una zona limitata di esso viene interessata dal processo di scarica</a:t>
            </a:r>
          </a:p>
        </p:txBody>
      </p:sp>
    </p:spTree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3912-7919-467C-8C08-A2219C771C00}" type="slidenum">
              <a:rPr lang="en-US"/>
              <a:pPr/>
              <a:t>108</a:t>
            </a:fld>
            <a:endParaRPr lang="en-US"/>
          </a:p>
        </p:txBody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58374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58375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58383" name="Picture 15" descr="Pestov_artists_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3457575" cy="2800350"/>
          </a:xfrm>
          <a:prstGeom prst="rect">
            <a:avLst/>
          </a:prstGeom>
          <a:noFill/>
        </p:spPr>
      </p:pic>
      <p:pic>
        <p:nvPicPr>
          <p:cNvPr id="58384" name="Picture 16" descr="PestovPh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514600"/>
            <a:ext cx="3868738" cy="2770188"/>
          </a:xfrm>
          <a:prstGeom prst="rect">
            <a:avLst/>
          </a:prstGeom>
          <a:noFill/>
        </p:spPr>
      </p:pic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304800" y="5638800"/>
            <a:ext cx="8382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Attualmente tre grandi esperimenti hanno preso in considerazione l’uso di un grande array di spark counters:</a:t>
            </a:r>
          </a:p>
          <a:p>
            <a:r>
              <a:rPr lang="en-GB">
                <a:solidFill>
                  <a:srgbClr val="FF0000"/>
                </a:solidFill>
              </a:rPr>
              <a:t>ALICE, NA49 (CERN-SPS), FOPI al GSI</a:t>
            </a: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228600" y="1295400"/>
            <a:ext cx="891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Idea di spark counters</a:t>
            </a:r>
            <a:r>
              <a:rPr lang="en-GB">
                <a:solidFill>
                  <a:schemeClr val="accent2"/>
                </a:solidFill>
              </a:rPr>
              <a:t> con scarica localizzata: Novosibirsk, </a:t>
            </a:r>
            <a:r>
              <a:rPr lang="en-GB">
                <a:solidFill>
                  <a:srgbClr val="FF0000"/>
                </a:solidFill>
              </a:rPr>
              <a:t>1971</a:t>
            </a:r>
          </a:p>
          <a:p>
            <a:r>
              <a:rPr lang="en-GB">
                <a:solidFill>
                  <a:schemeClr val="accent2"/>
                </a:solidFill>
              </a:rPr>
              <a:t>prima applicazione ai collider e</a:t>
            </a:r>
            <a:r>
              <a:rPr lang="en-GB" baseline="30000">
                <a:solidFill>
                  <a:schemeClr val="accent2"/>
                </a:solidFill>
              </a:rPr>
              <a:t>+</a:t>
            </a:r>
            <a:r>
              <a:rPr lang="en-GB">
                <a:solidFill>
                  <a:schemeClr val="accent2"/>
                </a:solidFill>
              </a:rPr>
              <a:t>e</a:t>
            </a:r>
            <a:r>
              <a:rPr lang="en-GB" baseline="30000">
                <a:solidFill>
                  <a:schemeClr val="accent2"/>
                </a:solidFill>
              </a:rPr>
              <a:t>-</a:t>
            </a:r>
            <a:r>
              <a:rPr lang="en-GB">
                <a:solidFill>
                  <a:schemeClr val="accent2"/>
                </a:solidFill>
              </a:rPr>
              <a:t>: Novosibirsk </a:t>
            </a:r>
            <a:r>
              <a:rPr lang="en-GB">
                <a:solidFill>
                  <a:srgbClr val="FF0000"/>
                </a:solidFill>
              </a:rPr>
              <a:t>1982-85</a:t>
            </a:r>
          </a:p>
          <a:p>
            <a:r>
              <a:rPr lang="en-GB">
                <a:solidFill>
                  <a:schemeClr val="accent2"/>
                </a:solidFill>
              </a:rPr>
              <a:t>continuazione </a:t>
            </a:r>
            <a:r>
              <a:rPr lang="en-GB">
                <a:solidFill>
                  <a:srgbClr val="FF0000"/>
                </a:solidFill>
              </a:rPr>
              <a:t>dell’R&amp;D ai collider e</a:t>
            </a:r>
            <a:r>
              <a:rPr lang="en-GB" baseline="30000">
                <a:solidFill>
                  <a:srgbClr val="FF0000"/>
                </a:solidFill>
              </a:rPr>
              <a:t>+</a:t>
            </a:r>
            <a:r>
              <a:rPr lang="en-GB">
                <a:solidFill>
                  <a:srgbClr val="FF0000"/>
                </a:solidFill>
              </a:rPr>
              <a:t>e</a:t>
            </a:r>
            <a:r>
              <a:rPr lang="en-GB" baseline="30000">
                <a:solidFill>
                  <a:schemeClr val="accent2"/>
                </a:solidFill>
              </a:rPr>
              <a:t>-</a:t>
            </a:r>
            <a:r>
              <a:rPr lang="en-GB">
                <a:solidFill>
                  <a:schemeClr val="accent2"/>
                </a:solidFill>
              </a:rPr>
              <a:t>: Novosibirsk, SLAC </a:t>
            </a:r>
            <a:r>
              <a:rPr lang="en-GB">
                <a:solidFill>
                  <a:srgbClr val="FF0000"/>
                </a:solidFill>
              </a:rPr>
              <a:t>1986-91</a:t>
            </a:r>
            <a:endParaRPr lang="en-GB">
              <a:solidFill>
                <a:schemeClr val="accent2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sviluppo degli </a:t>
            </a:r>
            <a:r>
              <a:rPr lang="en-GB">
                <a:solidFill>
                  <a:srgbClr val="FF0000"/>
                </a:solidFill>
              </a:rPr>
              <a:t>spark counters</a:t>
            </a:r>
            <a:r>
              <a:rPr lang="en-GB">
                <a:solidFill>
                  <a:schemeClr val="accent2"/>
                </a:solidFill>
              </a:rPr>
              <a:t> (Pestov spark counters) per </a:t>
            </a:r>
            <a:r>
              <a:rPr lang="en-GB">
                <a:solidFill>
                  <a:srgbClr val="FF0000"/>
                </a:solidFill>
              </a:rPr>
              <a:t>esperimenti con ioni pesanti: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  <a:p>
            <a:r>
              <a:rPr lang="en-GB" u="sng">
                <a:solidFill>
                  <a:srgbClr val="FF0000"/>
                </a:solidFill>
              </a:rPr>
              <a:t>PesTOF collaboration</a:t>
            </a:r>
            <a:r>
              <a:rPr lang="en-GB">
                <a:solidFill>
                  <a:schemeClr val="accent2"/>
                </a:solidFill>
              </a:rPr>
              <a:t> (BINP Novosibirsk, GSI Darmstadt, JINR Dubna, MEPHI Mosca, RMKI Budapest)</a:t>
            </a:r>
          </a:p>
        </p:txBody>
      </p:sp>
    </p:spTree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318A-AC22-481C-B874-ABC76EF1E7BB}" type="slidenum">
              <a:rPr lang="en-US"/>
              <a:pPr/>
              <a:t>109</a:t>
            </a:fld>
            <a:endParaRPr lang="en-US"/>
          </a:p>
        </p:txBody>
      </p:sp>
      <p:sp>
        <p:nvSpPr>
          <p:cNvPr id="155650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5651" name="Line 1027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5652" name="Text Box 1028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5653" name="Text Box 1029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5654" name="Picture 1030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5655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55657" name="Picture 1033" descr="slide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1175" y="2895600"/>
            <a:ext cx="4822825" cy="3619500"/>
          </a:xfrm>
          <a:prstGeom prst="rect">
            <a:avLst/>
          </a:prstGeom>
          <a:noFill/>
        </p:spPr>
      </p:pic>
      <p:pic>
        <p:nvPicPr>
          <p:cNvPr id="155660" name="Picture 1036" descr="na4921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71600"/>
            <a:ext cx="4114800" cy="3267075"/>
          </a:xfrm>
          <a:prstGeom prst="rect">
            <a:avLst/>
          </a:prstGeom>
          <a:noFill/>
        </p:spPr>
      </p:pic>
      <p:sp>
        <p:nvSpPr>
          <p:cNvPr id="155661" name="Text Box 1037"/>
          <p:cNvSpPr txBox="1">
            <a:spLocks noChangeArrowheads="1"/>
          </p:cNvSpPr>
          <p:nvPr/>
        </p:nvSpPr>
        <p:spPr bwMode="auto">
          <a:xfrm>
            <a:off x="609600" y="5105400"/>
            <a:ext cx="3292475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Efficienza elevata grazie al fatto che ci sono Almeno </a:t>
            </a:r>
            <a:r>
              <a:rPr lang="en-GB">
                <a:solidFill>
                  <a:srgbClr val="FF0000"/>
                </a:solidFill>
              </a:rPr>
              <a:t>4-5 coppie ione-elettrone nella gap ( a 12 Atm) </a:t>
            </a:r>
          </a:p>
        </p:txBody>
      </p:sp>
      <p:sp>
        <p:nvSpPr>
          <p:cNvPr id="155662" name="Text Box 1038"/>
          <p:cNvSpPr txBox="1">
            <a:spLocks noChangeArrowheads="1"/>
          </p:cNvSpPr>
          <p:nvPr/>
        </p:nvSpPr>
        <p:spPr bwMode="auto">
          <a:xfrm>
            <a:off x="4953000" y="1447800"/>
            <a:ext cx="3290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Una serie di 14 PSC ad NA49 al CERN</a:t>
            </a:r>
          </a:p>
        </p:txBody>
      </p:sp>
      <p:sp>
        <p:nvSpPr>
          <p:cNvPr id="155663" name="AutoShape 1039"/>
          <p:cNvSpPr>
            <a:spLocks noChangeArrowheads="1"/>
          </p:cNvSpPr>
          <p:nvPr/>
        </p:nvSpPr>
        <p:spPr bwMode="auto">
          <a:xfrm rot="-2148158">
            <a:off x="3709988" y="1682750"/>
            <a:ext cx="990600" cy="304800"/>
          </a:xfrm>
          <a:prstGeom prst="leftArrow">
            <a:avLst>
              <a:gd name="adj1" fmla="val 50000"/>
              <a:gd name="adj2" fmla="val 812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55664" name="AutoShape 1040"/>
          <p:cNvSpPr>
            <a:spLocks noChangeArrowheads="1"/>
          </p:cNvSpPr>
          <p:nvPr/>
        </p:nvSpPr>
        <p:spPr bwMode="auto">
          <a:xfrm rot="17448267">
            <a:off x="3593306" y="2121694"/>
            <a:ext cx="1347788" cy="304800"/>
          </a:xfrm>
          <a:prstGeom prst="leftArrow">
            <a:avLst>
              <a:gd name="adj1" fmla="val 50000"/>
              <a:gd name="adj2" fmla="val 11054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55665" name="AutoShape 1041"/>
          <p:cNvSpPr>
            <a:spLocks noChangeArrowheads="1"/>
          </p:cNvSpPr>
          <p:nvPr/>
        </p:nvSpPr>
        <p:spPr bwMode="auto">
          <a:xfrm rot="-4851817">
            <a:off x="3046412" y="2363788"/>
            <a:ext cx="3128963" cy="230188"/>
          </a:xfrm>
          <a:prstGeom prst="leftArrow">
            <a:avLst>
              <a:gd name="adj1" fmla="val 50000"/>
              <a:gd name="adj2" fmla="val 33982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graphicFrame>
        <p:nvGraphicFramePr>
          <p:cNvPr id="454656" name="Object 2048"/>
          <p:cNvGraphicFramePr>
            <a:graphicFrameLocks noChangeAspect="1"/>
          </p:cNvGraphicFramePr>
          <p:nvPr/>
        </p:nvGraphicFramePr>
        <p:xfrm>
          <a:off x="685800" y="5943600"/>
          <a:ext cx="2895600" cy="500063"/>
        </p:xfrm>
        <a:graphic>
          <a:graphicData uri="http://schemas.openxmlformats.org/presentationml/2006/ole">
            <p:oleObj spid="_x0000_s66562" name="Equation" r:id="rId6" imgW="1384200" imgH="241200" progId="">
              <p:embed/>
            </p:oleObj>
          </a:graphicData>
        </a:graphic>
      </p:graphicFrame>
      <p:sp>
        <p:nvSpPr>
          <p:cNvPr id="155668" name="Line 1044"/>
          <p:cNvSpPr>
            <a:spLocks noChangeShapeType="1"/>
          </p:cNvSpPr>
          <p:nvPr/>
        </p:nvSpPr>
        <p:spPr bwMode="auto">
          <a:xfrm flipV="1">
            <a:off x="4038600" y="3581400"/>
            <a:ext cx="266700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73362"/>
            <a:ext cx="6552728" cy="40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Multi-Wire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(MWPC)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5264040"/>
            <a:ext cx="8964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 MWPC </a:t>
            </a:r>
            <a:r>
              <a:rPr lang="it-IT" dirty="0" err="1" smtClean="0"/>
              <a:t>consists</a:t>
            </a:r>
            <a:r>
              <a:rPr lang="it-IT" dirty="0" smtClean="0"/>
              <a:t> in </a:t>
            </a:r>
            <a:r>
              <a:rPr lang="it-IT" b="1" dirty="0" smtClean="0">
                <a:solidFill>
                  <a:srgbClr val="FF0000"/>
                </a:solidFill>
              </a:rPr>
              <a:t>a set </a:t>
            </a:r>
            <a:r>
              <a:rPr lang="it-IT" b="1" dirty="0" err="1" smtClean="0">
                <a:solidFill>
                  <a:srgbClr val="FF0000"/>
                </a:solidFill>
              </a:rPr>
              <a:t>of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anode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wires</a:t>
            </a:r>
            <a:r>
              <a:rPr lang="it-IT" dirty="0" smtClean="0"/>
              <a:t>, </a:t>
            </a:r>
            <a:r>
              <a:rPr lang="it-IT" dirty="0" err="1" smtClean="0"/>
              <a:t>equally</a:t>
            </a:r>
            <a:r>
              <a:rPr lang="it-IT" dirty="0" smtClean="0"/>
              <a:t> </a:t>
            </a:r>
            <a:r>
              <a:rPr lang="it-IT" dirty="0" err="1" smtClean="0"/>
              <a:t>spaced</a:t>
            </a:r>
            <a:r>
              <a:rPr lang="it-IT" dirty="0" smtClean="0"/>
              <a:t> and </a:t>
            </a:r>
            <a:r>
              <a:rPr lang="it-IT" dirty="0" err="1" smtClean="0"/>
              <a:t>kept</a:t>
            </a:r>
            <a:r>
              <a:rPr lang="it-IT" dirty="0" smtClean="0"/>
              <a:t> at the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potential</a:t>
            </a:r>
            <a:r>
              <a:rPr lang="it-IT" dirty="0" smtClean="0"/>
              <a:t>, </a:t>
            </a:r>
            <a:r>
              <a:rPr lang="it-IT" dirty="0" err="1" smtClean="0"/>
              <a:t>simmetrycally</a:t>
            </a:r>
            <a:r>
              <a:rPr lang="it-IT" dirty="0" smtClean="0"/>
              <a:t> </a:t>
            </a:r>
            <a:r>
              <a:rPr lang="it-IT" dirty="0" err="1" smtClean="0"/>
              <a:t>placed</a:t>
            </a:r>
            <a:r>
              <a:rPr lang="it-IT" dirty="0" smtClean="0"/>
              <a:t> in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cathode</a:t>
            </a:r>
            <a:r>
              <a:rPr lang="it-IT" dirty="0" smtClean="0"/>
              <a:t> </a:t>
            </a:r>
            <a:r>
              <a:rPr lang="it-IT" dirty="0" err="1" smtClean="0"/>
              <a:t>planes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In first </a:t>
            </a:r>
            <a:r>
              <a:rPr lang="it-IT" dirty="0" err="1" smtClean="0"/>
              <a:t>prototypes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70C0"/>
                </a:solidFill>
              </a:rPr>
              <a:t>anodes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were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grounded</a:t>
            </a:r>
            <a:r>
              <a:rPr lang="it-IT" dirty="0" smtClean="0">
                <a:solidFill>
                  <a:srgbClr val="0070C0"/>
                </a:solidFill>
              </a:rPr>
              <a:t> and the </a:t>
            </a:r>
            <a:r>
              <a:rPr lang="it-IT" dirty="0" err="1" smtClean="0">
                <a:solidFill>
                  <a:srgbClr val="0070C0"/>
                </a:solidFill>
              </a:rPr>
              <a:t>cathode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were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kept</a:t>
            </a:r>
            <a:r>
              <a:rPr lang="it-IT" dirty="0" smtClean="0">
                <a:solidFill>
                  <a:srgbClr val="0070C0"/>
                </a:solidFill>
              </a:rPr>
              <a:t> at negative </a:t>
            </a:r>
            <a:r>
              <a:rPr lang="it-IT" dirty="0" err="1" smtClean="0">
                <a:solidFill>
                  <a:srgbClr val="0070C0"/>
                </a:solidFill>
              </a:rPr>
              <a:t>potential</a:t>
            </a:r>
            <a:endParaRPr lang="it-IT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Each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wire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acts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independent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proportional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counter</a:t>
            </a:r>
            <a:endParaRPr lang="it-IT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it-IT" dirty="0" err="1" smtClean="0"/>
              <a:t>Distance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the </a:t>
            </a:r>
            <a:r>
              <a:rPr lang="it-IT" dirty="0" err="1" smtClean="0"/>
              <a:t>planes</a:t>
            </a:r>
            <a:r>
              <a:rPr lang="it-IT" dirty="0" smtClean="0"/>
              <a:t> </a:t>
            </a:r>
            <a:r>
              <a:rPr lang="it-IT" dirty="0" err="1" smtClean="0"/>
              <a:t>usually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3-4 </a:t>
            </a:r>
            <a:r>
              <a:rPr lang="it-IT" dirty="0" err="1" smtClean="0"/>
              <a:t>time</a:t>
            </a:r>
            <a:r>
              <a:rPr lang="it-IT" dirty="0" smtClean="0"/>
              <a:t> </a:t>
            </a:r>
            <a:r>
              <a:rPr lang="it-IT" dirty="0" err="1" smtClean="0"/>
              <a:t>wire</a:t>
            </a:r>
            <a:r>
              <a:rPr lang="it-IT" dirty="0" smtClean="0"/>
              <a:t> </a:t>
            </a:r>
            <a:r>
              <a:rPr lang="it-IT" dirty="0" err="1" smtClean="0"/>
              <a:t>pitch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788F-90F6-40C7-BDF7-A62479A52420}" type="slidenum">
              <a:rPr lang="en-US"/>
              <a:pPr/>
              <a:t>110</a:t>
            </a:fld>
            <a:endParaRPr lang="en-US"/>
          </a:p>
        </p:txBody>
      </p:sp>
      <p:sp>
        <p:nvSpPr>
          <p:cNvPr id="154626" name="Text Box 2050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4627" name="Line 2051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4628" name="Text Box 2052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4629" name="Text Box 2053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4630" name="Picture 2054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4631" name="Line 2055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54633" name="Picture 2057" descr="slide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27350"/>
            <a:ext cx="5064125" cy="3930650"/>
          </a:xfrm>
          <a:prstGeom prst="rect">
            <a:avLst/>
          </a:prstGeom>
          <a:noFill/>
        </p:spPr>
      </p:pic>
      <p:pic>
        <p:nvPicPr>
          <p:cNvPr id="154634" name="Picture 2058" descr="slide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295400"/>
            <a:ext cx="2794000" cy="5029200"/>
          </a:xfrm>
          <a:prstGeom prst="rect">
            <a:avLst/>
          </a:prstGeom>
          <a:noFill/>
        </p:spPr>
      </p:pic>
      <p:pic>
        <p:nvPicPr>
          <p:cNvPr id="154635" name="Picture 2059" descr="Slid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295400"/>
            <a:ext cx="2184400" cy="1689100"/>
          </a:xfrm>
          <a:prstGeom prst="rect">
            <a:avLst/>
          </a:prstGeom>
          <a:noFill/>
        </p:spPr>
      </p:pic>
      <p:sp>
        <p:nvSpPr>
          <p:cNvPr id="154636" name="Text Box 2060"/>
          <p:cNvSpPr txBox="1">
            <a:spLocks noChangeArrowheads="1"/>
          </p:cNvSpPr>
          <p:nvPr/>
        </p:nvSpPr>
        <p:spPr bwMode="auto">
          <a:xfrm>
            <a:off x="2971800" y="1676400"/>
            <a:ext cx="23622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Risoluzione temporale legata al </a:t>
            </a:r>
            <a:r>
              <a:rPr lang="en-GB">
                <a:solidFill>
                  <a:srgbClr val="FF0000"/>
                </a:solidFill>
              </a:rPr>
              <a:t>tempo di transito</a:t>
            </a:r>
            <a:r>
              <a:rPr lang="en-GB">
                <a:solidFill>
                  <a:schemeClr val="accent2"/>
                </a:solidFill>
              </a:rPr>
              <a:t> della particella nella gap </a:t>
            </a:r>
            <a:r>
              <a:rPr lang="en-GB" sz="1600" u="sng">
                <a:solidFill>
                  <a:srgbClr val="FF0000"/>
                </a:solidFill>
              </a:rPr>
              <a:t>~ ps</a:t>
            </a:r>
            <a:endParaRPr lang="en-GB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AE16-8409-48C9-99F6-85BB68C2AE09}" type="slidenum">
              <a:rPr lang="en-US"/>
              <a:pPr/>
              <a:t>111</a:t>
            </a:fld>
            <a:endParaRPr lang="en-US"/>
          </a:p>
        </p:txBody>
      </p:sp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3603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3606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3607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53608" name="Picture 8" descr="slide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219200"/>
            <a:ext cx="3365500" cy="5233988"/>
          </a:xfrm>
          <a:prstGeom prst="rect">
            <a:avLst/>
          </a:prstGeom>
          <a:noFill/>
        </p:spPr>
      </p:pic>
      <p:pic>
        <p:nvPicPr>
          <p:cNvPr id="153609" name="Picture 9" descr="slide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19200"/>
            <a:ext cx="4953000" cy="2663825"/>
          </a:xfrm>
          <a:prstGeom prst="rect">
            <a:avLst/>
          </a:prstGeom>
          <a:noFill/>
        </p:spPr>
      </p:pic>
      <p:pic>
        <p:nvPicPr>
          <p:cNvPr id="153610" name="Picture 10" descr="slide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267200"/>
            <a:ext cx="1397000" cy="1308100"/>
          </a:xfrm>
          <a:prstGeom prst="rect">
            <a:avLst/>
          </a:prstGeom>
          <a:noFill/>
        </p:spPr>
      </p:pic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609600" y="5562600"/>
            <a:ext cx="2286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Posizione trasversale</a:t>
            </a:r>
            <a:r>
              <a:rPr lang="en-GB">
                <a:solidFill>
                  <a:schemeClr val="accent2"/>
                </a:solidFill>
              </a:rPr>
              <a:t> dalla </a:t>
            </a:r>
            <a:r>
              <a:rPr lang="en-GB">
                <a:solidFill>
                  <a:srgbClr val="FF0000"/>
                </a:solidFill>
              </a:rPr>
              <a:t>media pesata della carica</a:t>
            </a:r>
            <a:r>
              <a:rPr lang="en-GB">
                <a:solidFill>
                  <a:schemeClr val="accent2"/>
                </a:solidFill>
              </a:rPr>
              <a:t> misurata sulle varie strip</a:t>
            </a:r>
          </a:p>
        </p:txBody>
      </p:sp>
      <p:pic>
        <p:nvPicPr>
          <p:cNvPr id="153612" name="Picture 12" descr="slide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343400"/>
            <a:ext cx="1892300" cy="520700"/>
          </a:xfrm>
          <a:prstGeom prst="rect">
            <a:avLst/>
          </a:prstGeom>
          <a:noFill/>
        </p:spPr>
      </p:pic>
      <p:sp>
        <p:nvSpPr>
          <p:cNvPr id="153613" name="Text Box 13"/>
          <p:cNvSpPr txBox="1">
            <a:spLocks noChangeArrowheads="1"/>
          </p:cNvSpPr>
          <p:nvPr/>
        </p:nvSpPr>
        <p:spPr bwMode="auto">
          <a:xfrm>
            <a:off x="2971800" y="4953000"/>
            <a:ext cx="23018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Posizione longitudinale</a:t>
            </a:r>
            <a:r>
              <a:rPr lang="en-GB">
                <a:solidFill>
                  <a:schemeClr val="accent2"/>
                </a:solidFill>
              </a:rPr>
              <a:t> determinata dalla </a:t>
            </a:r>
            <a:r>
              <a:rPr lang="en-GB">
                <a:solidFill>
                  <a:srgbClr val="FF0000"/>
                </a:solidFill>
              </a:rPr>
              <a:t>differenza dei tempi destra-sinistra</a:t>
            </a:r>
            <a:r>
              <a:rPr lang="en-GB">
                <a:solidFill>
                  <a:schemeClr val="accent2"/>
                </a:solidFill>
              </a:rPr>
              <a:t> (limitata dalla risoluzione temporale e dei TDC)</a:t>
            </a:r>
          </a:p>
        </p:txBody>
      </p:sp>
      <p:sp>
        <p:nvSpPr>
          <p:cNvPr id="153614" name="Rectangle 14"/>
          <p:cNvSpPr>
            <a:spLocks noChangeArrowheads="1"/>
          </p:cNvSpPr>
          <p:nvPr/>
        </p:nvSpPr>
        <p:spPr bwMode="auto">
          <a:xfrm>
            <a:off x="457200" y="4114800"/>
            <a:ext cx="2362200" cy="2514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3615" name="Rectangle 15"/>
          <p:cNvSpPr>
            <a:spLocks noChangeArrowheads="1"/>
          </p:cNvSpPr>
          <p:nvPr/>
        </p:nvSpPr>
        <p:spPr bwMode="auto">
          <a:xfrm>
            <a:off x="2819400" y="4114800"/>
            <a:ext cx="2362200" cy="2514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20AE-07EF-45BE-A1FD-A2DCE8C00292}" type="slidenum">
              <a:rPr lang="en-US"/>
              <a:pPr/>
              <a:t>112</a:t>
            </a:fld>
            <a:endParaRPr lang="en-US"/>
          </a:p>
        </p:txBody>
      </p:sp>
      <p:pic>
        <p:nvPicPr>
          <p:cNvPr id="266256" name="Picture 16"/>
          <p:cNvPicPr>
            <a:picLocks noChangeAspect="1" noChangeArrowheads="1"/>
          </p:cNvPicPr>
          <p:nvPr/>
        </p:nvPicPr>
        <p:blipFill>
          <a:blip r:embed="rId2" cstate="print"/>
          <a:srcRect l="10645" t="21211" r="7742" b="57477"/>
          <a:stretch>
            <a:fillRect/>
          </a:stretch>
        </p:blipFill>
        <p:spPr bwMode="auto">
          <a:xfrm>
            <a:off x="1752600" y="1981200"/>
            <a:ext cx="71628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66244" name="Line 4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66245" name="Text Box 5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266246" name="Text Box 6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Finalmente ... Gli RPC</a:t>
            </a:r>
          </a:p>
        </p:txBody>
      </p:sp>
      <p:pic>
        <p:nvPicPr>
          <p:cNvPr id="266247" name="Picture 7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266248" name="Line 8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66249" name="Text Box 9"/>
          <p:cNvSpPr txBox="1">
            <a:spLocks noChangeArrowheads="1"/>
          </p:cNvSpPr>
          <p:nvPr/>
        </p:nvSpPr>
        <p:spPr bwMode="auto">
          <a:xfrm>
            <a:off x="376238" y="1524000"/>
            <a:ext cx="53816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Sviluppati all’inzio degli anni ‘80 da R. Santonico (Roma)</a:t>
            </a:r>
          </a:p>
        </p:txBody>
      </p:sp>
      <p:pic>
        <p:nvPicPr>
          <p:cNvPr id="266250" name="Picture 10" descr="ivt008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905000"/>
            <a:ext cx="1600200" cy="1647825"/>
          </a:xfrm>
          <a:prstGeom prst="rect">
            <a:avLst/>
          </a:prstGeom>
          <a:noFill/>
        </p:spPr>
      </p:pic>
      <p:sp>
        <p:nvSpPr>
          <p:cNvPr id="266251" name="Text Box 11"/>
          <p:cNvSpPr txBox="1">
            <a:spLocks noChangeArrowheads="1"/>
          </p:cNvSpPr>
          <p:nvPr/>
        </p:nvSpPr>
        <p:spPr bwMode="auto">
          <a:xfrm>
            <a:off x="5105400" y="5257800"/>
            <a:ext cx="3886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bakelite </a:t>
            </a:r>
            <a:r>
              <a:rPr lang="en-GB" sz="1600">
                <a:solidFill>
                  <a:schemeClr val="accent2"/>
                </a:solidFill>
              </a:rPr>
              <a:t>di resisitivita’ 10 </a:t>
            </a:r>
            <a:r>
              <a:rPr lang="en-GB" sz="1600" baseline="30000">
                <a:solidFill>
                  <a:schemeClr val="accent2"/>
                </a:solidFill>
              </a:rPr>
              <a:t>10</a:t>
            </a:r>
            <a:r>
              <a:rPr lang="en-GB" sz="1600">
                <a:solidFill>
                  <a:schemeClr val="accent2"/>
                </a:solidFill>
              </a:rPr>
              <a:t>- 10 </a:t>
            </a:r>
            <a:r>
              <a:rPr lang="en-GB" sz="1600" baseline="30000">
                <a:solidFill>
                  <a:schemeClr val="accent2"/>
                </a:solidFill>
              </a:rPr>
              <a:t>12</a:t>
            </a:r>
            <a:r>
              <a:rPr lang="en-GB" sz="1600">
                <a:solidFill>
                  <a:schemeClr val="accent2"/>
                </a:solidFill>
              </a:rPr>
              <a:t> </a:t>
            </a:r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cm</a:t>
            </a:r>
            <a:r>
              <a:rPr lang="en-GB" sz="1600">
                <a:solidFill>
                  <a:schemeClr val="accent2"/>
                </a:solidFill>
              </a:rPr>
              <a:t> </a:t>
            </a:r>
          </a:p>
          <a:p>
            <a:r>
              <a:rPr lang="en-GB" sz="1600">
                <a:solidFill>
                  <a:srgbClr val="FF0000"/>
                </a:solidFill>
              </a:rPr>
              <a:t>trattata con olio di lino</a:t>
            </a:r>
          </a:p>
        </p:txBody>
      </p:sp>
      <p:sp>
        <p:nvSpPr>
          <p:cNvPr id="266252" name="AutoShape 12"/>
          <p:cNvSpPr>
            <a:spLocks noChangeArrowheads="1"/>
          </p:cNvSpPr>
          <p:nvPr/>
        </p:nvSpPr>
        <p:spPr bwMode="auto">
          <a:xfrm rot="-1468343">
            <a:off x="5638800" y="2286000"/>
            <a:ext cx="152400" cy="4114800"/>
          </a:xfrm>
          <a:prstGeom prst="upArrow">
            <a:avLst>
              <a:gd name="adj1" fmla="val 50000"/>
              <a:gd name="adj2" fmla="val 67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66253" name="AutoShape 13"/>
          <p:cNvSpPr>
            <a:spLocks noChangeArrowheads="1"/>
          </p:cNvSpPr>
          <p:nvPr/>
        </p:nvSpPr>
        <p:spPr bwMode="auto">
          <a:xfrm rot="20764619" flipH="1">
            <a:off x="5943600" y="457200"/>
            <a:ext cx="74613" cy="6772275"/>
          </a:xfrm>
          <a:prstGeom prst="upArrow">
            <a:avLst>
              <a:gd name="adj1" fmla="val 50000"/>
              <a:gd name="adj2" fmla="val 2269134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66254" name="Text Box 14"/>
          <p:cNvSpPr txBox="1">
            <a:spLocks noChangeArrowheads="1"/>
          </p:cNvSpPr>
          <p:nvPr/>
        </p:nvSpPr>
        <p:spPr bwMode="auto">
          <a:xfrm>
            <a:off x="457200" y="4419600"/>
            <a:ext cx="4446588" cy="2228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Piani della gap:</a:t>
            </a:r>
            <a:r>
              <a:rPr lang="en-GB"/>
              <a:t>  </a:t>
            </a:r>
            <a:r>
              <a:rPr lang="en-GB">
                <a:solidFill>
                  <a:schemeClr val="accent2"/>
                </a:solidFill>
              </a:rPr>
              <a:t>polimeri a base fenolica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Gap: 2 mm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Elettrodi di HV: 100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m di </a:t>
            </a:r>
            <a:r>
              <a:rPr lang="en-GB">
                <a:solidFill>
                  <a:schemeClr val="accent2"/>
                </a:solidFill>
              </a:rPr>
              <a:t>grafite 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Pressione di funzionamento: ~ </a:t>
            </a:r>
            <a:r>
              <a:rPr lang="en-GB">
                <a:solidFill>
                  <a:srgbClr val="FF0000"/>
                </a:solidFill>
              </a:rPr>
              <a:t>1 Atm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Miscela di gas: 70% Ar, 29% iso-Butano, 1% Freon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Gas flow: 0.1 vol/ora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Dimensioni: </a:t>
            </a:r>
            <a:r>
              <a:rPr lang="en-GB">
                <a:solidFill>
                  <a:srgbClr val="FF0000"/>
                </a:solidFill>
              </a:rPr>
              <a:t>Area: 1 x 2 m</a:t>
            </a:r>
            <a:r>
              <a:rPr lang="en-GB" baseline="30000">
                <a:solidFill>
                  <a:srgbClr val="FF0000"/>
                </a:solidFill>
              </a:rPr>
              <a:t>2</a:t>
            </a:r>
            <a:endParaRPr lang="en-GB">
              <a:solidFill>
                <a:srgbClr val="FF0000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	  Spessore: 6 mm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Strip di lettura in Al o Cu: larghe 1-3 cm</a:t>
            </a:r>
          </a:p>
          <a:p>
            <a:r>
              <a:rPr lang="en-GB">
                <a:solidFill>
                  <a:schemeClr val="accent2"/>
                </a:solidFill>
              </a:rPr>
              <a:t>                                            impedenza: 50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</a:t>
            </a:r>
          </a:p>
        </p:txBody>
      </p:sp>
    </p:spTree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E780-80E4-4A91-AB39-30B0E2EFDF01}" type="slidenum">
              <a:rPr lang="en-US"/>
              <a:pPr/>
              <a:t>113</a:t>
            </a:fld>
            <a:endParaRPr lang="en-US"/>
          </a:p>
        </p:txBody>
      </p:sp>
      <p:pic>
        <p:nvPicPr>
          <p:cNvPr id="88082" name="Picture 18"/>
          <p:cNvPicPr>
            <a:picLocks noChangeAspect="1" noChangeArrowheads="1"/>
          </p:cNvPicPr>
          <p:nvPr/>
        </p:nvPicPr>
        <p:blipFill>
          <a:blip r:embed="rId2" cstate="print"/>
          <a:srcRect l="20743" t="34013" r="14105" b="53952"/>
          <a:stretch>
            <a:fillRect/>
          </a:stretch>
        </p:blipFill>
        <p:spPr bwMode="auto">
          <a:xfrm>
            <a:off x="0" y="4724400"/>
            <a:ext cx="718026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8806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Finalmente ... Gli RPC</a:t>
            </a:r>
          </a:p>
        </p:txBody>
      </p:sp>
      <p:pic>
        <p:nvPicPr>
          <p:cNvPr id="88070" name="Picture 6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8807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152400" y="1447800"/>
            <a:ext cx="4724400" cy="201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Paragone con gli scintillatori (R. Santonico):</a:t>
            </a:r>
          </a:p>
          <a:p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RPC meno costosi (10</a:t>
            </a:r>
            <a:r>
              <a:rPr lang="en-GB" baseline="30000">
                <a:solidFill>
                  <a:schemeClr val="accent2"/>
                </a:solidFill>
              </a:rPr>
              <a:t>5</a:t>
            </a:r>
            <a:r>
              <a:rPr lang="en-GB">
                <a:solidFill>
                  <a:schemeClr val="accent2"/>
                </a:solidFill>
              </a:rPr>
              <a:t> lire/m</a:t>
            </a:r>
            <a:r>
              <a:rPr lang="en-GB" baseline="30000">
                <a:solidFill>
                  <a:schemeClr val="accent2"/>
                </a:solidFill>
              </a:rPr>
              <a:t>2</a:t>
            </a:r>
            <a:r>
              <a:rPr lang="en-GB">
                <a:solidFill>
                  <a:schemeClr val="accent2"/>
                </a:solidFill>
              </a:rPr>
              <a:t>)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Risoluzione temporale comparabile ( 1ns)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Elettronica semplice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Trasmissione del segnale su strip di lettura, cioe’ bassa attenuazione su lunghe distanze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Risoluzione spaziale determinata dalla dimensione delle strip (1-3 cm)</a:t>
            </a:r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533400" y="3733800"/>
            <a:ext cx="38274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Rispetto alle PSC: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assenza di gas ad alta pressione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bassi requisiti di precisione nella meccanica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uso della plastica in luogo del vetro</a:t>
            </a:r>
          </a:p>
        </p:txBody>
      </p:sp>
      <p:pic>
        <p:nvPicPr>
          <p:cNvPr id="88077" name="Picture 13" descr="Roughness"/>
          <p:cNvPicPr>
            <a:picLocks noChangeAspect="1" noChangeArrowheads="1"/>
          </p:cNvPicPr>
          <p:nvPr/>
        </p:nvPicPr>
        <p:blipFill>
          <a:blip r:embed="rId4" cstate="print"/>
          <a:srcRect l="3137" t="18182" r="10980" b="21819"/>
          <a:stretch>
            <a:fillRect/>
          </a:stretch>
        </p:blipFill>
        <p:spPr bwMode="auto">
          <a:xfrm>
            <a:off x="5105400" y="1295400"/>
            <a:ext cx="38750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8" name="Line 14"/>
          <p:cNvSpPr>
            <a:spLocks noChangeShapeType="1"/>
          </p:cNvSpPr>
          <p:nvPr/>
        </p:nvSpPr>
        <p:spPr bwMode="auto">
          <a:xfrm flipV="1">
            <a:off x="4419600" y="4038600"/>
            <a:ext cx="1295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 flipV="1">
            <a:off x="4419600" y="1905000"/>
            <a:ext cx="1600200" cy="2286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>
            <a:off x="4419600" y="4343400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1" name="Line 17"/>
          <p:cNvSpPr>
            <a:spLocks noChangeShapeType="1"/>
          </p:cNvSpPr>
          <p:nvPr/>
        </p:nvSpPr>
        <p:spPr bwMode="auto">
          <a:xfrm flipH="1">
            <a:off x="1371600" y="4419600"/>
            <a:ext cx="2895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AA8E-DE0C-4249-841B-3893FC5E4D21}" type="slidenum">
              <a:rPr lang="en-US"/>
              <a:pPr/>
              <a:t>114</a:t>
            </a:fld>
            <a:endParaRPr lang="en-US"/>
          </a:p>
        </p:txBody>
      </p:sp>
      <p:pic>
        <p:nvPicPr>
          <p:cNvPr id="91147" name="Picture 4107" descr="Came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5284788" cy="2884488"/>
          </a:xfrm>
          <a:prstGeom prst="rect">
            <a:avLst/>
          </a:prstGeom>
          <a:noFill/>
        </p:spPr>
      </p:pic>
      <p:sp>
        <p:nvSpPr>
          <p:cNvPr id="91138" name="Text Box 4098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91139" name="Line 4099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1140" name="Text Box 4100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91141" name="Text Box 4101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Regimi di funzionamento</a:t>
            </a:r>
          </a:p>
        </p:txBody>
      </p:sp>
      <p:pic>
        <p:nvPicPr>
          <p:cNvPr id="91142" name="Picture 4102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91143" name="Line 4103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91146" name="Picture 4106" descr="transizio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038600"/>
            <a:ext cx="5334000" cy="2214563"/>
          </a:xfrm>
          <a:prstGeom prst="rect">
            <a:avLst/>
          </a:prstGeom>
          <a:noFill/>
        </p:spPr>
      </p:pic>
      <p:sp>
        <p:nvSpPr>
          <p:cNvPr id="91148" name="Text Box 4108"/>
          <p:cNvSpPr txBox="1">
            <a:spLocks noChangeArrowheads="1"/>
          </p:cNvSpPr>
          <p:nvPr/>
        </p:nvSpPr>
        <p:spPr bwMode="auto">
          <a:xfrm>
            <a:off x="5562600" y="1371600"/>
            <a:ext cx="33416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Nel caso dei contatori a piani paralleli (e quindi anche degli RPC) la moltiplicazione della carica avviene in un </a:t>
            </a:r>
            <a:r>
              <a:rPr lang="en-GB">
                <a:solidFill>
                  <a:srgbClr val="FF0000"/>
                </a:solidFill>
              </a:rPr>
              <a:t>campo elettrico uniforme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91149" name="Text Box 4109"/>
          <p:cNvSpPr txBox="1">
            <a:spLocks noChangeArrowheads="1"/>
          </p:cNvSpPr>
          <p:nvPr/>
        </p:nvSpPr>
        <p:spPr bwMode="auto">
          <a:xfrm>
            <a:off x="5638800" y="2667000"/>
            <a:ext cx="30543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La </a:t>
            </a:r>
            <a:r>
              <a:rPr lang="en-GB">
                <a:solidFill>
                  <a:srgbClr val="FF0000"/>
                </a:solidFill>
              </a:rPr>
              <a:t>grandezza della valanga</a:t>
            </a:r>
            <a:r>
              <a:rPr lang="en-GB">
                <a:solidFill>
                  <a:schemeClr val="accent2"/>
                </a:solidFill>
              </a:rPr>
              <a:t> dipende</a:t>
            </a:r>
          </a:p>
          <a:p>
            <a:r>
              <a:rPr lang="en-GB">
                <a:solidFill>
                  <a:schemeClr val="accent2"/>
                </a:solidFill>
              </a:rPr>
              <a:t>dalla </a:t>
            </a:r>
            <a:r>
              <a:rPr lang="en-GB">
                <a:solidFill>
                  <a:srgbClr val="FF0000"/>
                </a:solidFill>
              </a:rPr>
              <a:t>distanza dall’anodo</a:t>
            </a:r>
          </a:p>
        </p:txBody>
      </p:sp>
      <p:sp>
        <p:nvSpPr>
          <p:cNvPr id="91150" name="AutoShape 4110"/>
          <p:cNvSpPr>
            <a:spLocks noChangeArrowheads="1"/>
          </p:cNvSpPr>
          <p:nvPr/>
        </p:nvSpPr>
        <p:spPr bwMode="auto">
          <a:xfrm>
            <a:off x="6934200" y="32766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91151" name="Text Box 4111"/>
          <p:cNvSpPr txBox="1">
            <a:spLocks noChangeArrowheads="1"/>
          </p:cNvSpPr>
          <p:nvPr/>
        </p:nvSpPr>
        <p:spPr bwMode="auto">
          <a:xfrm>
            <a:off x="5634038" y="3657600"/>
            <a:ext cx="297815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Non e’ un contatore proporzionale</a:t>
            </a:r>
          </a:p>
        </p:txBody>
      </p:sp>
      <p:sp>
        <p:nvSpPr>
          <p:cNvPr id="91152" name="Text Box 4112"/>
          <p:cNvSpPr txBox="1">
            <a:spLocks noChangeArrowheads="1"/>
          </p:cNvSpPr>
          <p:nvPr/>
        </p:nvSpPr>
        <p:spPr bwMode="auto">
          <a:xfrm>
            <a:off x="4572000" y="5486400"/>
            <a:ext cx="2895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A seconda della </a:t>
            </a:r>
            <a:r>
              <a:rPr lang="en-GB">
                <a:solidFill>
                  <a:srgbClr val="FF0000"/>
                </a:solidFill>
              </a:rPr>
              <a:t>tensione </a:t>
            </a:r>
            <a:r>
              <a:rPr lang="en-GB">
                <a:solidFill>
                  <a:schemeClr val="accent2"/>
                </a:solidFill>
              </a:rPr>
              <a:t>applicata opera con </a:t>
            </a:r>
            <a:r>
              <a:rPr lang="en-GB">
                <a:solidFill>
                  <a:srgbClr val="FF0000"/>
                </a:solidFill>
              </a:rPr>
              <a:t>regimi </a:t>
            </a:r>
            <a:r>
              <a:rPr lang="en-GB">
                <a:solidFill>
                  <a:schemeClr val="accent2"/>
                </a:solidFill>
              </a:rPr>
              <a:t>di funzionamento </a:t>
            </a:r>
            <a:r>
              <a:rPr lang="en-GB">
                <a:solidFill>
                  <a:srgbClr val="FF0000"/>
                </a:solidFill>
              </a:rPr>
              <a:t>diverso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91153" name="Text Box 4113"/>
          <p:cNvSpPr txBox="1">
            <a:spLocks noChangeArrowheads="1"/>
          </p:cNvSpPr>
          <p:nvPr/>
        </p:nvSpPr>
        <p:spPr bwMode="auto">
          <a:xfrm>
            <a:off x="6324600" y="4495800"/>
            <a:ext cx="2590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Il segnale e’ </a:t>
            </a:r>
            <a:r>
              <a:rPr lang="en-GB">
                <a:solidFill>
                  <a:srgbClr val="FF0000"/>
                </a:solidFill>
              </a:rPr>
              <a:t>indotto</a:t>
            </a:r>
            <a:r>
              <a:rPr lang="en-GB">
                <a:solidFill>
                  <a:schemeClr val="accent2"/>
                </a:solidFill>
              </a:rPr>
              <a:t> sugli elettrodi di lettura</a:t>
            </a:r>
          </a:p>
        </p:txBody>
      </p:sp>
    </p:spTree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0961-6059-4A2A-AC78-7BFF794C53FA}" type="slidenum">
              <a:rPr lang="en-US"/>
              <a:pPr/>
              <a:t>115</a:t>
            </a:fld>
            <a:endParaRPr lang="en-US"/>
          </a:p>
        </p:txBody>
      </p:sp>
      <p:sp>
        <p:nvSpPr>
          <p:cNvPr id="89090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89091" name="Line 1027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9092" name="Text Box 1028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89093" name="Text Box 1029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Regimi di funzionamento</a:t>
            </a:r>
          </a:p>
        </p:txBody>
      </p:sp>
      <p:pic>
        <p:nvPicPr>
          <p:cNvPr id="89094" name="Picture 1030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89095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89096" name="Picture 1032" descr="Avalanch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371600"/>
            <a:ext cx="2019300" cy="1727200"/>
          </a:xfrm>
          <a:prstGeom prst="rect">
            <a:avLst/>
          </a:prstGeom>
          <a:noFill/>
        </p:spPr>
      </p:pic>
      <p:pic>
        <p:nvPicPr>
          <p:cNvPr id="89100" name="Picture 1036" descr="Segnal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295400"/>
            <a:ext cx="3365500" cy="4330700"/>
          </a:xfrm>
          <a:prstGeom prst="rect">
            <a:avLst/>
          </a:prstGeom>
          <a:noFill/>
        </p:spPr>
      </p:pic>
      <p:pic>
        <p:nvPicPr>
          <p:cNvPr id="89101" name="Picture 1037" descr="stram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3200400"/>
            <a:ext cx="1917700" cy="1676400"/>
          </a:xfrm>
          <a:prstGeom prst="rect">
            <a:avLst/>
          </a:prstGeom>
          <a:noFill/>
        </p:spPr>
      </p:pic>
      <p:pic>
        <p:nvPicPr>
          <p:cNvPr id="89102" name="Picture 1038" descr="spar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724400"/>
            <a:ext cx="4040188" cy="1979613"/>
          </a:xfrm>
          <a:prstGeom prst="rect">
            <a:avLst/>
          </a:prstGeom>
          <a:noFill/>
        </p:spPr>
      </p:pic>
      <p:sp>
        <p:nvSpPr>
          <p:cNvPr id="89103" name="Text Box 1039"/>
          <p:cNvSpPr txBox="1">
            <a:spLocks noChangeArrowheads="1"/>
          </p:cNvSpPr>
          <p:nvPr/>
        </p:nvSpPr>
        <p:spPr bwMode="auto">
          <a:xfrm>
            <a:off x="838200" y="1524000"/>
            <a:ext cx="26670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sz="1600" u="sng">
                <a:solidFill>
                  <a:srgbClr val="FF0000"/>
                </a:solidFill>
              </a:rPr>
              <a:t>Avalanche:</a:t>
            </a:r>
          </a:p>
          <a:p>
            <a:r>
              <a:rPr lang="en-GB">
                <a:solidFill>
                  <a:schemeClr val="accent2"/>
                </a:solidFill>
              </a:rPr>
              <a:t>Il valore del campo elettrico e’ tale che l’energia acquistata dall’elettrone e’ maggiore dell’energia di ionizzazione</a:t>
            </a:r>
            <a:endParaRPr lang="en-GB"/>
          </a:p>
        </p:txBody>
      </p:sp>
      <p:sp>
        <p:nvSpPr>
          <p:cNvPr id="89104" name="Text Box 1040"/>
          <p:cNvSpPr txBox="1">
            <a:spLocks noChangeArrowheads="1"/>
          </p:cNvSpPr>
          <p:nvPr/>
        </p:nvSpPr>
        <p:spPr bwMode="auto">
          <a:xfrm>
            <a:off x="1981200" y="3403600"/>
            <a:ext cx="1101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 u="sng">
                <a:solidFill>
                  <a:srgbClr val="FF0000"/>
                </a:solidFill>
              </a:rPr>
              <a:t>Streamer</a:t>
            </a:r>
            <a:endParaRPr lang="en-GB" u="sng">
              <a:solidFill>
                <a:srgbClr val="FF0000"/>
              </a:solidFill>
            </a:endParaRPr>
          </a:p>
        </p:txBody>
      </p:sp>
      <p:sp>
        <p:nvSpPr>
          <p:cNvPr id="89105" name="Text Box 1041"/>
          <p:cNvSpPr txBox="1">
            <a:spLocks noChangeArrowheads="1"/>
          </p:cNvSpPr>
          <p:nvPr/>
        </p:nvSpPr>
        <p:spPr bwMode="auto">
          <a:xfrm>
            <a:off x="609600" y="4165600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 u="sng">
                <a:solidFill>
                  <a:srgbClr val="FF0000"/>
                </a:solidFill>
              </a:rPr>
              <a:t>Spark</a:t>
            </a:r>
          </a:p>
        </p:txBody>
      </p:sp>
      <p:sp>
        <p:nvSpPr>
          <p:cNvPr id="89106" name="AutoShape 1042"/>
          <p:cNvSpPr>
            <a:spLocks noChangeArrowheads="1"/>
          </p:cNvSpPr>
          <p:nvPr/>
        </p:nvSpPr>
        <p:spPr bwMode="auto">
          <a:xfrm rot="-1504132">
            <a:off x="4892675" y="1900238"/>
            <a:ext cx="1143000" cy="304800"/>
          </a:xfrm>
          <a:prstGeom prst="rightArrow">
            <a:avLst>
              <a:gd name="adj1" fmla="val 50000"/>
              <a:gd name="adj2" fmla="val 937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07" name="AutoShape 1043"/>
          <p:cNvSpPr>
            <a:spLocks noChangeArrowheads="1"/>
          </p:cNvSpPr>
          <p:nvPr/>
        </p:nvSpPr>
        <p:spPr bwMode="auto">
          <a:xfrm rot="-3368840">
            <a:off x="4647407" y="3282156"/>
            <a:ext cx="2451100" cy="74613"/>
          </a:xfrm>
          <a:prstGeom prst="rightArrow">
            <a:avLst>
              <a:gd name="adj1" fmla="val 50000"/>
              <a:gd name="adj2" fmla="val 821271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08" name="AutoShape 1044"/>
          <p:cNvSpPr>
            <a:spLocks noChangeArrowheads="1"/>
          </p:cNvSpPr>
          <p:nvPr/>
        </p:nvSpPr>
        <p:spPr bwMode="auto">
          <a:xfrm rot="-1504132">
            <a:off x="5137150" y="3802063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09" name="AutoShape 1045"/>
          <p:cNvSpPr>
            <a:spLocks noChangeArrowheads="1"/>
          </p:cNvSpPr>
          <p:nvPr/>
        </p:nvSpPr>
        <p:spPr bwMode="auto">
          <a:xfrm rot="1799475">
            <a:off x="5065713" y="4352925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10" name="AutoShape 1046"/>
          <p:cNvSpPr>
            <a:spLocks noChangeArrowheads="1"/>
          </p:cNvSpPr>
          <p:nvPr/>
        </p:nvSpPr>
        <p:spPr bwMode="auto">
          <a:xfrm rot="670172">
            <a:off x="4860925" y="2284413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11" name="AutoShape 1047"/>
          <p:cNvSpPr>
            <a:spLocks noChangeArrowheads="1"/>
          </p:cNvSpPr>
          <p:nvPr/>
        </p:nvSpPr>
        <p:spPr bwMode="auto">
          <a:xfrm rot="2147343">
            <a:off x="4595813" y="2747963"/>
            <a:ext cx="1752600" cy="152400"/>
          </a:xfrm>
          <a:prstGeom prst="rightArrow">
            <a:avLst>
              <a:gd name="adj1" fmla="val 50000"/>
              <a:gd name="adj2" fmla="val 2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12" name="Text Box 1048"/>
          <p:cNvSpPr txBox="1">
            <a:spLocks noChangeArrowheads="1"/>
          </p:cNvSpPr>
          <p:nvPr/>
        </p:nvSpPr>
        <p:spPr bwMode="auto">
          <a:xfrm>
            <a:off x="4937125" y="5805488"/>
            <a:ext cx="38258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Nota: la separazione avalanche-streamer diminuisce all’aumentare della tensione</a:t>
            </a:r>
          </a:p>
        </p:txBody>
      </p:sp>
    </p:spTree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B39B-3BEE-4179-9478-DB6C7E9B51EF}" type="slidenum">
              <a:rPr lang="en-US"/>
              <a:pPr/>
              <a:t>116</a:t>
            </a:fld>
            <a:endParaRPr lang="en-US"/>
          </a:p>
        </p:txBody>
      </p:sp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2902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Regimi di funzionamento</a:t>
            </a:r>
          </a:p>
        </p:txBody>
      </p:sp>
      <p:pic>
        <p:nvPicPr>
          <p:cNvPr id="129030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2903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304800" y="1524000"/>
            <a:ext cx="57150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u="sng">
                <a:solidFill>
                  <a:srgbClr val="FF0000"/>
                </a:solidFill>
              </a:rPr>
              <a:t>Streamer</a:t>
            </a:r>
          </a:p>
          <a:p>
            <a:endParaRPr lang="en-GB"/>
          </a:p>
          <a:p>
            <a:r>
              <a:rPr lang="en-GB">
                <a:solidFill>
                  <a:schemeClr val="accent2"/>
                </a:solidFill>
              </a:rPr>
              <a:t>A</a:t>
            </a:r>
            <a:r>
              <a:rPr lang="en-GB"/>
              <a:t> </a:t>
            </a:r>
            <a:r>
              <a:rPr lang="en-GB">
                <a:solidFill>
                  <a:schemeClr val="accent2"/>
                </a:solidFill>
              </a:rPr>
              <a:t>campi elettrici piu’ elevati la carica spaziale dovuta agli elettroni in testa alla valanga modifica</a:t>
            </a:r>
          </a:p>
          <a:p>
            <a:r>
              <a:rPr lang="en-GB">
                <a:solidFill>
                  <a:schemeClr val="accent2"/>
                </a:solidFill>
              </a:rPr>
              <a:t>il campo esterno fino ad annullarne gli effetti</a:t>
            </a:r>
          </a:p>
          <a:p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Ricombinazione di e</a:t>
            </a:r>
            <a:r>
              <a:rPr lang="en-GB" baseline="30000">
                <a:solidFill>
                  <a:schemeClr val="accent2"/>
                </a:solidFill>
              </a:rPr>
              <a:t>-</a:t>
            </a:r>
            <a:r>
              <a:rPr lang="en-GB">
                <a:solidFill>
                  <a:schemeClr val="accent2"/>
                </a:solidFill>
              </a:rPr>
              <a:t> -ioni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Produzione di fotoni ultavioletti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Produzione di ulteriori valanghe da ionizzazione di ultra-violetti</a:t>
            </a:r>
          </a:p>
          <a:p>
            <a:endParaRPr lang="en-GB">
              <a:solidFill>
                <a:schemeClr val="accent2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Avviene quando gli elettroni nella  valanga ~</a:t>
            </a:r>
            <a:r>
              <a:rPr lang="en-GB">
                <a:solidFill>
                  <a:srgbClr val="FF0000"/>
                </a:solidFill>
              </a:rPr>
              <a:t>10 </a:t>
            </a:r>
            <a:r>
              <a:rPr lang="en-GB" baseline="30000">
                <a:solidFill>
                  <a:srgbClr val="FF0000"/>
                </a:solidFill>
              </a:rPr>
              <a:t>8</a:t>
            </a:r>
            <a:r>
              <a:rPr lang="en-GB">
                <a:solidFill>
                  <a:schemeClr val="accent2"/>
                </a:solidFill>
              </a:rPr>
              <a:t> (criterio di Raether)</a:t>
            </a:r>
          </a:p>
        </p:txBody>
      </p:sp>
      <p:pic>
        <p:nvPicPr>
          <p:cNvPr id="129040" name="Picture 16" descr="Valanche vicino rivelato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343400"/>
            <a:ext cx="4953000" cy="1539875"/>
          </a:xfrm>
          <a:prstGeom prst="rect">
            <a:avLst/>
          </a:prstGeom>
          <a:noFill/>
        </p:spPr>
      </p:pic>
      <p:pic>
        <p:nvPicPr>
          <p:cNvPr id="129041" name="Picture 17" descr="Gocc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514600" cy="2413000"/>
          </a:xfrm>
          <a:prstGeom prst="rect">
            <a:avLst/>
          </a:prstGeom>
          <a:noFill/>
        </p:spPr>
      </p:pic>
      <p:pic>
        <p:nvPicPr>
          <p:cNvPr id="129042" name="Picture 18" descr="stram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343400"/>
            <a:ext cx="1917700" cy="1676400"/>
          </a:xfrm>
          <a:prstGeom prst="rect">
            <a:avLst/>
          </a:prstGeom>
          <a:noFill/>
        </p:spPr>
      </p:pic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2667000" y="6019800"/>
            <a:ext cx="1225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Filo centrale</a:t>
            </a:r>
            <a:endParaRPr lang="en-GB"/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6400800" y="6019800"/>
            <a:ext cx="1266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Piani paralleli</a:t>
            </a:r>
            <a:endParaRPr lang="en-GB"/>
          </a:p>
        </p:txBody>
      </p:sp>
      <p:sp>
        <p:nvSpPr>
          <p:cNvPr id="129045" name="Line 21"/>
          <p:cNvSpPr>
            <a:spLocks noChangeShapeType="1"/>
          </p:cNvSpPr>
          <p:nvPr/>
        </p:nvSpPr>
        <p:spPr bwMode="auto">
          <a:xfrm flipV="1">
            <a:off x="8001000" y="3581400"/>
            <a:ext cx="4572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29046" name="Text Box 22"/>
          <p:cNvSpPr txBox="1">
            <a:spLocks noChangeArrowheads="1"/>
          </p:cNvSpPr>
          <p:nvPr/>
        </p:nvSpPr>
        <p:spPr bwMode="auto">
          <a:xfrm>
            <a:off x="7239000" y="3962400"/>
            <a:ext cx="150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E~0 se # e</a:t>
            </a:r>
            <a:r>
              <a:rPr lang="en-GB" baseline="30000">
                <a:solidFill>
                  <a:srgbClr val="FF0000"/>
                </a:solidFill>
              </a:rPr>
              <a:t>-</a:t>
            </a:r>
            <a:r>
              <a:rPr lang="en-GB">
                <a:solidFill>
                  <a:srgbClr val="FF0000"/>
                </a:solidFill>
              </a:rPr>
              <a:t>~10</a:t>
            </a:r>
            <a:r>
              <a:rPr lang="en-GB" baseline="30000">
                <a:solidFill>
                  <a:srgbClr val="FF0000"/>
                </a:solidFill>
              </a:rPr>
              <a:t>8</a:t>
            </a:r>
            <a:endParaRPr lang="en-GB"/>
          </a:p>
        </p:txBody>
      </p:sp>
    </p:spTree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7EE3-C3D1-412B-8E14-9380B9A53C20}" type="slidenum">
              <a:rPr lang="en-US"/>
              <a:pPr/>
              <a:t>117</a:t>
            </a:fld>
            <a:endParaRPr lang="en-US"/>
          </a:p>
        </p:txBody>
      </p:sp>
      <p:pic>
        <p:nvPicPr>
          <p:cNvPr id="355330" name="Picture 2"/>
          <p:cNvPicPr>
            <a:picLocks noChangeAspect="1" noChangeArrowheads="1"/>
          </p:cNvPicPr>
          <p:nvPr/>
        </p:nvPicPr>
        <p:blipFill>
          <a:blip r:embed="rId3" cstate="print"/>
          <a:srcRect l="10645" t="21211" r="7742" b="57477"/>
          <a:stretch>
            <a:fillRect/>
          </a:stretch>
        </p:blipFill>
        <p:spPr bwMode="auto">
          <a:xfrm>
            <a:off x="2438400" y="1731963"/>
            <a:ext cx="6248400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5331" name="Text Box 3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355332" name="Line 4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33" name="Text Box 5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355334" name="Text Box 6"/>
          <p:cNvSpPr txBox="1">
            <a:spLocks noChangeArrowheads="1"/>
          </p:cNvSpPr>
          <p:nvPr/>
        </p:nvSpPr>
        <p:spPr bwMode="auto">
          <a:xfrm>
            <a:off x="4191000" y="152400"/>
            <a:ext cx="4754563" cy="8524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Come viene originato il segnale </a:t>
            </a:r>
          </a:p>
          <a:p>
            <a:pPr algn="ctr"/>
            <a:r>
              <a:rPr lang="en-GB" sz="2400">
                <a:latin typeface="Times New Roman" pitchFamily="18" charset="0"/>
              </a:rPr>
              <a:t>in un RPC?</a:t>
            </a:r>
          </a:p>
        </p:txBody>
      </p:sp>
      <p:pic>
        <p:nvPicPr>
          <p:cNvPr id="355335" name="Picture 7" descr="far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355336" name="Line 8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37" name="Text Box 9"/>
          <p:cNvSpPr txBox="1">
            <a:spLocks noChangeArrowheads="1"/>
          </p:cNvSpPr>
          <p:nvPr/>
        </p:nvSpPr>
        <p:spPr bwMode="auto">
          <a:xfrm>
            <a:off x="228600" y="1371600"/>
            <a:ext cx="568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In un RPC le strip sono completamente separate (isolate) dalla gap:</a:t>
            </a:r>
          </a:p>
        </p:txBody>
      </p:sp>
      <p:sp>
        <p:nvSpPr>
          <p:cNvPr id="355338" name="Text Box 10"/>
          <p:cNvSpPr txBox="1">
            <a:spLocks noChangeArrowheads="1"/>
          </p:cNvSpPr>
          <p:nvPr/>
        </p:nvSpPr>
        <p:spPr bwMode="auto">
          <a:xfrm>
            <a:off x="2133600" y="3352800"/>
            <a:ext cx="695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2. Gap</a:t>
            </a:r>
            <a:endParaRPr lang="en-GB"/>
          </a:p>
        </p:txBody>
      </p:sp>
      <p:sp>
        <p:nvSpPr>
          <p:cNvPr id="355339" name="Text Box 11"/>
          <p:cNvSpPr txBox="1">
            <a:spLocks noChangeArrowheads="1"/>
          </p:cNvSpPr>
          <p:nvPr/>
        </p:nvSpPr>
        <p:spPr bwMode="auto">
          <a:xfrm>
            <a:off x="2971800" y="3733800"/>
            <a:ext cx="1654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1. Bakelite (2 mm)</a:t>
            </a:r>
            <a:endParaRPr lang="en-GB"/>
          </a:p>
        </p:txBody>
      </p:sp>
      <p:sp>
        <p:nvSpPr>
          <p:cNvPr id="355340" name="Text Box 12"/>
          <p:cNvSpPr txBox="1">
            <a:spLocks noChangeArrowheads="1"/>
          </p:cNvSpPr>
          <p:nvPr/>
        </p:nvSpPr>
        <p:spPr bwMode="auto">
          <a:xfrm>
            <a:off x="838200" y="2590800"/>
            <a:ext cx="1711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3. Elettrodi di HV </a:t>
            </a:r>
          </a:p>
          <a:p>
            <a:pPr algn="ctr"/>
            <a:r>
              <a:rPr lang="en-GB">
                <a:solidFill>
                  <a:schemeClr val="accent2"/>
                </a:solidFill>
              </a:rPr>
              <a:t>(grafite 100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m)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355341" name="Text Box 13"/>
          <p:cNvSpPr txBox="1">
            <a:spLocks noChangeArrowheads="1"/>
          </p:cNvSpPr>
          <p:nvPr/>
        </p:nvSpPr>
        <p:spPr bwMode="auto">
          <a:xfrm>
            <a:off x="1828800" y="1676400"/>
            <a:ext cx="1668463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5. Strip di lettura</a:t>
            </a:r>
            <a:endParaRPr lang="en-GB"/>
          </a:p>
        </p:txBody>
      </p:sp>
      <p:sp>
        <p:nvSpPr>
          <p:cNvPr id="355342" name="Text Box 14"/>
          <p:cNvSpPr txBox="1">
            <a:spLocks noChangeArrowheads="1"/>
          </p:cNvSpPr>
          <p:nvPr/>
        </p:nvSpPr>
        <p:spPr bwMode="auto">
          <a:xfrm>
            <a:off x="990600" y="21336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4. PVC isolante (50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m)</a:t>
            </a:r>
          </a:p>
        </p:txBody>
      </p:sp>
      <p:sp>
        <p:nvSpPr>
          <p:cNvPr id="355343" name="Line 15"/>
          <p:cNvSpPr>
            <a:spLocks noChangeShapeType="1"/>
          </p:cNvSpPr>
          <p:nvPr/>
        </p:nvSpPr>
        <p:spPr bwMode="auto">
          <a:xfrm flipV="1">
            <a:off x="4191000" y="3276600"/>
            <a:ext cx="1524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44" name="Line 16"/>
          <p:cNvSpPr>
            <a:spLocks noChangeShapeType="1"/>
          </p:cNvSpPr>
          <p:nvPr/>
        </p:nvSpPr>
        <p:spPr bwMode="auto">
          <a:xfrm flipV="1">
            <a:off x="2819400" y="2895600"/>
            <a:ext cx="121920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45" name="Line 17"/>
          <p:cNvSpPr>
            <a:spLocks noChangeShapeType="1"/>
          </p:cNvSpPr>
          <p:nvPr/>
        </p:nvSpPr>
        <p:spPr bwMode="auto">
          <a:xfrm flipV="1">
            <a:off x="4191000" y="2667000"/>
            <a:ext cx="762000" cy="990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46" name="Text Box 18"/>
          <p:cNvSpPr txBox="1">
            <a:spLocks noChangeArrowheads="1"/>
          </p:cNvSpPr>
          <p:nvPr/>
        </p:nvSpPr>
        <p:spPr bwMode="auto">
          <a:xfrm>
            <a:off x="152400" y="4114800"/>
            <a:ext cx="5681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Gli elettroni della valanga o dello streamer non arrivano sulle strip:</a:t>
            </a:r>
          </a:p>
        </p:txBody>
      </p:sp>
      <p:sp>
        <p:nvSpPr>
          <p:cNvPr id="355347" name="Text Box 19"/>
          <p:cNvSpPr txBox="1">
            <a:spLocks noChangeArrowheads="1"/>
          </p:cNvSpPr>
          <p:nvPr/>
        </p:nvSpPr>
        <p:spPr bwMode="auto">
          <a:xfrm>
            <a:off x="1066800" y="4724400"/>
            <a:ext cx="71628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il segnale e’ indotto dal movimento delle cariche (elettroni e ioni) nella gap</a:t>
            </a:r>
          </a:p>
        </p:txBody>
      </p:sp>
      <p:sp>
        <p:nvSpPr>
          <p:cNvPr id="355348" name="AutoShape 20"/>
          <p:cNvSpPr>
            <a:spLocks noChangeArrowheads="1"/>
          </p:cNvSpPr>
          <p:nvPr/>
        </p:nvSpPr>
        <p:spPr bwMode="auto">
          <a:xfrm>
            <a:off x="4724400" y="4267200"/>
            <a:ext cx="228600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55349" name="Text Box 21"/>
          <p:cNvSpPr txBox="1">
            <a:spLocks noChangeArrowheads="1"/>
          </p:cNvSpPr>
          <p:nvPr/>
        </p:nvSpPr>
        <p:spPr bwMode="auto">
          <a:xfrm>
            <a:off x="3276600" y="5943600"/>
            <a:ext cx="5653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La dizione popolare: “raccolta della carica” e’, a volte, misleading ...</a:t>
            </a:r>
          </a:p>
        </p:txBody>
      </p:sp>
      <p:graphicFrame>
        <p:nvGraphicFramePr>
          <p:cNvPr id="355350" name="Object 22"/>
          <p:cNvGraphicFramePr>
            <a:graphicFrameLocks noChangeAspect="1"/>
          </p:cNvGraphicFramePr>
          <p:nvPr/>
        </p:nvGraphicFramePr>
        <p:xfrm>
          <a:off x="1600200" y="5334000"/>
          <a:ext cx="1600200" cy="1325563"/>
        </p:xfrm>
        <a:graphic>
          <a:graphicData uri="http://schemas.openxmlformats.org/presentationml/2006/ole">
            <p:oleObj spid="_x0000_s67586" name="Clip" r:id="rId5" imgW="4046400" imgH="3352320" progId="">
              <p:embed/>
            </p:oleObj>
          </a:graphicData>
        </a:graphic>
      </p:graphicFrame>
    </p:spTree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D0CAA-3261-4580-9D46-4978F43CE205}" type="slidenum">
              <a:rPr lang="en-US"/>
              <a:pPr/>
              <a:t>118</a:t>
            </a:fld>
            <a:endParaRPr lang="en-US"/>
          </a:p>
        </p:txBody>
      </p:sp>
      <p:sp>
        <p:nvSpPr>
          <p:cNvPr id="424962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24963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24964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424965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Cosa si vuole fare …</a:t>
            </a:r>
          </a:p>
        </p:txBody>
      </p:sp>
      <p:pic>
        <p:nvPicPr>
          <p:cNvPr id="424966" name="Picture 6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424967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07950" y="2347913"/>
            <a:ext cx="5761038" cy="2881312"/>
            <a:chOff x="113" y="2387"/>
            <a:chExt cx="3357" cy="1687"/>
          </a:xfrm>
        </p:grpSpPr>
        <p:pic>
          <p:nvPicPr>
            <p:cNvPr id="424970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 r="40567" b="6578"/>
            <a:stretch>
              <a:fillRect/>
            </a:stretch>
          </p:blipFill>
          <p:spPr bwMode="auto">
            <a:xfrm>
              <a:off x="113" y="2750"/>
              <a:ext cx="1315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424971" name="Object 11"/>
            <p:cNvGraphicFramePr>
              <a:graphicFrameLocks noChangeAspect="1"/>
            </p:cNvGraphicFramePr>
            <p:nvPr/>
          </p:nvGraphicFramePr>
          <p:xfrm>
            <a:off x="1565" y="2795"/>
            <a:ext cx="1815" cy="1279"/>
          </p:xfrm>
          <a:graphic>
            <a:graphicData uri="http://schemas.openxmlformats.org/presentationml/2006/ole">
              <p:oleObj spid="_x0000_s68611" name="Photo Editor Photo" r:id="rId5" imgW="7466667" imgH="5401429" progId="">
                <p:embed/>
              </p:oleObj>
            </a:graphicData>
          </a:graphic>
        </p:graphicFrame>
        <p:sp>
          <p:nvSpPr>
            <p:cNvPr id="424972" name="Text Box 12"/>
            <p:cNvSpPr txBox="1">
              <a:spLocks noChangeArrowheads="1"/>
            </p:cNvSpPr>
            <p:nvPr/>
          </p:nvSpPr>
          <p:spPr bwMode="auto">
            <a:xfrm>
              <a:off x="113" y="2545"/>
              <a:ext cx="907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latin typeface="Book Antiqua" pitchFamily="18" charset="0"/>
                </a:rPr>
                <a:t>ATLAS</a:t>
              </a:r>
            </a:p>
          </p:txBody>
        </p:sp>
        <p:sp>
          <p:nvSpPr>
            <p:cNvPr id="424973" name="Text Box 13"/>
            <p:cNvSpPr txBox="1">
              <a:spLocks noChangeArrowheads="1"/>
            </p:cNvSpPr>
            <p:nvPr/>
          </p:nvSpPr>
          <p:spPr bwMode="auto">
            <a:xfrm>
              <a:off x="2925" y="2545"/>
              <a:ext cx="499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latin typeface="Book Antiqua" pitchFamily="18" charset="0"/>
                </a:rPr>
                <a:t>CMS</a:t>
              </a:r>
            </a:p>
          </p:txBody>
        </p:sp>
        <p:sp>
          <p:nvSpPr>
            <p:cNvPr id="424974" name="AutoShape 14"/>
            <p:cNvSpPr>
              <a:spLocks/>
            </p:cNvSpPr>
            <p:nvPr/>
          </p:nvSpPr>
          <p:spPr bwMode="auto">
            <a:xfrm rot="16200000">
              <a:off x="1678" y="867"/>
              <a:ext cx="272" cy="3312"/>
            </a:xfrm>
            <a:prstGeom prst="rightBrace">
              <a:avLst>
                <a:gd name="adj1" fmla="val 10147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aphicFrame>
        <p:nvGraphicFramePr>
          <p:cNvPr id="424975" name="Object 15"/>
          <p:cNvGraphicFramePr>
            <a:graphicFrameLocks noChangeAspect="1"/>
          </p:cNvGraphicFramePr>
          <p:nvPr/>
        </p:nvGraphicFramePr>
        <p:xfrm>
          <a:off x="5795963" y="4241800"/>
          <a:ext cx="3168650" cy="2225675"/>
        </p:xfrm>
        <a:graphic>
          <a:graphicData uri="http://schemas.openxmlformats.org/presentationml/2006/ole">
            <p:oleObj spid="_x0000_s68610" name="Image Document" r:id="rId6" imgW="7753320" imgH="5448240" progId="">
              <p:embed/>
            </p:oleObj>
          </a:graphicData>
        </a:graphic>
      </p:graphicFrame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411413" y="1162050"/>
            <a:ext cx="1223962" cy="1114425"/>
            <a:chOff x="1338" y="1821"/>
            <a:chExt cx="771" cy="702"/>
          </a:xfrm>
        </p:grpSpPr>
        <p:pic>
          <p:nvPicPr>
            <p:cNvPr id="424978" name="Picture 18"/>
            <p:cNvPicPr>
              <a:picLocks noChangeAspect="1" noChangeArrowheads="1"/>
            </p:cNvPicPr>
            <p:nvPr/>
          </p:nvPicPr>
          <p:blipFill>
            <a:blip r:embed="rId7" cstate="print"/>
            <a:srcRect l="24542" t="6604" r="12286" b="53935"/>
            <a:stretch>
              <a:fillRect/>
            </a:stretch>
          </p:blipFill>
          <p:spPr bwMode="auto">
            <a:xfrm>
              <a:off x="1384" y="1933"/>
              <a:ext cx="725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4979" name="Text Box 19"/>
            <p:cNvSpPr txBox="1">
              <a:spLocks noChangeArrowheads="1"/>
            </p:cNvSpPr>
            <p:nvPr/>
          </p:nvSpPr>
          <p:spPr bwMode="auto">
            <a:xfrm>
              <a:off x="1338" y="1821"/>
              <a:ext cx="77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00" i="1">
                  <a:latin typeface="Arial" charset="0"/>
                </a:rPr>
                <a:t>Avalanche mode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372225" y="2925763"/>
            <a:ext cx="1727200" cy="1150937"/>
            <a:chOff x="2018" y="2450"/>
            <a:chExt cx="1088" cy="725"/>
          </a:xfrm>
        </p:grpSpPr>
        <p:pic>
          <p:nvPicPr>
            <p:cNvPr id="424983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 l="28464" t="58170" r="8365" b="1233"/>
            <a:stretch>
              <a:fillRect/>
            </a:stretch>
          </p:blipFill>
          <p:spPr bwMode="auto">
            <a:xfrm>
              <a:off x="2211" y="2568"/>
              <a:ext cx="725" cy="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4984" name="Text Box 24"/>
            <p:cNvSpPr txBox="1">
              <a:spLocks noChangeArrowheads="1"/>
            </p:cNvSpPr>
            <p:nvPr/>
          </p:nvSpPr>
          <p:spPr bwMode="auto">
            <a:xfrm>
              <a:off x="2018" y="2450"/>
              <a:ext cx="10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00" i="1">
                  <a:latin typeface="Arial" charset="0"/>
                </a:rPr>
                <a:t>Streamer mode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424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819B-0ECE-45BA-9EFD-F838C0AC8916}" type="slidenum">
              <a:rPr lang="en-US"/>
              <a:pPr/>
              <a:t>119</a:t>
            </a:fld>
            <a:endParaRPr lang="en-US"/>
          </a:p>
        </p:txBody>
      </p:sp>
      <p:sp>
        <p:nvSpPr>
          <p:cNvPr id="35942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35942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942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35942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CMS</a:t>
            </a:r>
          </a:p>
        </p:txBody>
      </p:sp>
      <p:pic>
        <p:nvPicPr>
          <p:cNvPr id="359430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35943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359432" name="Picture 8" descr="pub_002"/>
          <p:cNvPicPr>
            <a:picLocks noChangeAspect="1" noChangeArrowheads="1"/>
          </p:cNvPicPr>
          <p:nvPr/>
        </p:nvPicPr>
        <p:blipFill>
          <a:blip r:embed="rId3" cstate="print"/>
          <a:srcRect l="11275" t="22775" r="9665" b="17082"/>
          <a:stretch>
            <a:fillRect/>
          </a:stretch>
        </p:blipFill>
        <p:spPr bwMode="auto">
          <a:xfrm>
            <a:off x="5249863" y="2438400"/>
            <a:ext cx="38941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9433" name="Text Box 9"/>
          <p:cNvSpPr txBox="1">
            <a:spLocks noChangeArrowheads="1"/>
          </p:cNvSpPr>
          <p:nvPr/>
        </p:nvSpPr>
        <p:spPr bwMode="auto">
          <a:xfrm>
            <a:off x="5334000" y="1371600"/>
            <a:ext cx="3408363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CMS sara’ basato su:</a:t>
            </a:r>
          </a:p>
          <a:p>
            <a:r>
              <a:rPr lang="en-GB">
                <a:solidFill>
                  <a:srgbClr val="FF0000"/>
                </a:solidFill>
              </a:rPr>
              <a:t>“</a:t>
            </a:r>
            <a:r>
              <a:rPr lang="en-US" sz="1600">
                <a:solidFill>
                  <a:srgbClr val="FF0000"/>
                </a:solidFill>
                <a:latin typeface="Times New Roman" pitchFamily="18" charset="0"/>
              </a:rPr>
              <a:t>A very good redundant muon system”</a:t>
            </a:r>
            <a:r>
              <a:rPr lang="en-US" sz="160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i="1">
                <a:solidFill>
                  <a:schemeClr val="accent2"/>
                </a:solidFill>
                <a:latin typeface="Times New Roman" pitchFamily="18" charset="0"/>
              </a:rPr>
              <a:t>Technical Proposal, </a:t>
            </a:r>
          </a:p>
          <a:p>
            <a:r>
              <a:rPr lang="en-US" i="1">
                <a:solidFill>
                  <a:schemeClr val="accent2"/>
                </a:solidFill>
                <a:latin typeface="Times New Roman" pitchFamily="18" charset="0"/>
              </a:rPr>
              <a:t>CERN-LHCC 94-28, 15 Dec. 1999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59434" name="Text Box 10"/>
          <p:cNvSpPr txBox="1">
            <a:spLocks noChangeArrowheads="1"/>
          </p:cNvSpPr>
          <p:nvPr/>
        </p:nvSpPr>
        <p:spPr bwMode="auto">
          <a:xfrm>
            <a:off x="762000" y="5318125"/>
            <a:ext cx="384175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Il trigger di primo livello dovra’ garantire:</a:t>
            </a:r>
            <a:endParaRPr lang="en-GB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Complete coverage of the solid angle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Robustness: maximal use of available information	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Speed: decision time of the order of 1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i="1">
                <a:solidFill>
                  <a:schemeClr val="accent2"/>
                </a:solidFill>
                <a:latin typeface="Times New Roman" pitchFamily="18" charset="0"/>
              </a:rPr>
              <a:t>Letter of intent CERN-LHCC 92-3 1 Oct. 1992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)</a:t>
            </a:r>
            <a:endParaRPr lang="en-GB">
              <a:solidFill>
                <a:schemeClr val="accent2"/>
              </a:solidFill>
            </a:endParaRPr>
          </a:p>
        </p:txBody>
      </p:sp>
      <p:pic>
        <p:nvPicPr>
          <p:cNvPr id="359435" name="Picture 11"/>
          <p:cNvPicPr>
            <a:picLocks noChangeAspect="1" noChangeArrowheads="1"/>
          </p:cNvPicPr>
          <p:nvPr/>
        </p:nvPicPr>
        <p:blipFill>
          <a:blip r:embed="rId4" cstate="print"/>
          <a:srcRect l="11722" t="18269" r="12894" b="3322"/>
          <a:stretch>
            <a:fillRect/>
          </a:stretch>
        </p:blipFill>
        <p:spPr bwMode="auto">
          <a:xfrm>
            <a:off x="228600" y="1219200"/>
            <a:ext cx="4953000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212" y="-171400"/>
            <a:ext cx="8042276" cy="1008112"/>
          </a:xfrm>
        </p:spPr>
        <p:txBody>
          <a:bodyPr/>
          <a:lstStyle/>
          <a:p>
            <a:r>
              <a:rPr lang="en-US" dirty="0"/>
              <a:t>Multi Wire Proportional </a:t>
            </a:r>
            <a:r>
              <a:rPr lang="en-US" dirty="0" smtClean="0"/>
              <a:t>Chambers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980728"/>
            <a:ext cx="2302704" cy="3070272"/>
          </a:xfrm>
          <a:prstGeom prst="rect">
            <a:avLst/>
          </a:prstGeo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251520" y="1340768"/>
            <a:ext cx="6192688" cy="2660964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10000"/>
              </a:lnSpc>
            </a:pPr>
            <a:r>
              <a:rPr lang="en-GB" dirty="0" smtClean="0">
                <a:latin typeface="+mn-lt"/>
              </a:rPr>
              <a:t>E field essentially uniform in most of the detector</a:t>
            </a:r>
          </a:p>
          <a:p>
            <a:pPr lvl="1">
              <a:lnSpc>
                <a:spcPct val="110000"/>
              </a:lnSpc>
            </a:pPr>
            <a:r>
              <a:rPr lang="en-GB" dirty="0" smtClean="0">
                <a:latin typeface="+mn-lt"/>
              </a:rPr>
              <a:t>It becomes very intense close to the anode</a:t>
            </a:r>
          </a:p>
          <a:p>
            <a:pPr lvl="2">
              <a:lnSpc>
                <a:spcPct val="110000"/>
              </a:lnSpc>
            </a:pPr>
            <a:r>
              <a:rPr lang="en-GB" dirty="0" smtClean="0">
                <a:latin typeface="+mn-lt"/>
              </a:rPr>
              <a:t>Avalanche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+mn-lt"/>
              </a:rPr>
              <a:t>Every anode wire is connected to an amplifier and the signals can be processed electronically. </a:t>
            </a:r>
          </a:p>
          <a:p>
            <a:pPr lvl="2">
              <a:lnSpc>
                <a:spcPct val="110000"/>
              </a:lnSpc>
            </a:pPr>
            <a:endParaRPr lang="en-GB" dirty="0" smtClean="0">
              <a:latin typeface="+mn-lt"/>
            </a:endParaRPr>
          </a:p>
          <a:p>
            <a:pPr>
              <a:lnSpc>
                <a:spcPct val="110000"/>
              </a:lnSpc>
            </a:pPr>
            <a:endParaRPr lang="en-GB" dirty="0" smtClean="0">
              <a:latin typeface="+mn-lt"/>
            </a:endParaRPr>
          </a:p>
          <a:p>
            <a:pPr>
              <a:lnSpc>
                <a:spcPct val="110000"/>
              </a:lnSpc>
            </a:pPr>
            <a:endParaRPr lang="en-GB" dirty="0" smtClean="0">
              <a:latin typeface="+mn-lt"/>
            </a:endParaRPr>
          </a:p>
          <a:p>
            <a:pPr lvl="1">
              <a:lnSpc>
                <a:spcPct val="110000"/>
              </a:lnSpc>
            </a:pPr>
            <a:endParaRPr lang="en-GB" dirty="0" smtClean="0">
              <a:latin typeface="+mn-lt"/>
            </a:endParaRPr>
          </a:p>
          <a:p>
            <a:pPr marL="457200" lvl="1" indent="0">
              <a:lnSpc>
                <a:spcPct val="110000"/>
              </a:lnSpc>
              <a:buFont typeface="Wingdings 2" pitchFamily="18" charset="2"/>
              <a:buNone/>
            </a:pPr>
            <a:endParaRPr lang="en-GB" dirty="0">
              <a:latin typeface="+mn-lt"/>
            </a:endParaRPr>
          </a:p>
        </p:txBody>
      </p:sp>
      <p:pic>
        <p:nvPicPr>
          <p:cNvPr id="9" name="Picture 8" descr="Schermata 2019-08-14 alle 17.38.12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753"/>
          <a:stretch/>
        </p:blipFill>
        <p:spPr>
          <a:xfrm>
            <a:off x="323528" y="4797152"/>
            <a:ext cx="5143500" cy="1378118"/>
          </a:xfrm>
          <a:prstGeom prst="rect">
            <a:avLst/>
          </a:prstGeom>
        </p:spPr>
      </p:pic>
      <p:pic>
        <p:nvPicPr>
          <p:cNvPr id="10" name="Picture 9" descr="Schermata 2019-08-14 alle 17.39.3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4138" y="4395611"/>
            <a:ext cx="3469861" cy="155366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6234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8298-DCC2-449C-956B-3FAE3938C634}" type="slidenum">
              <a:rPr lang="en-US"/>
              <a:pPr/>
              <a:t>120</a:t>
            </a:fld>
            <a:endParaRPr lang="en-US"/>
          </a:p>
        </p:txBody>
      </p:sp>
      <p:sp>
        <p:nvSpPr>
          <p:cNvPr id="360450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360451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0452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360453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CMS (2...)</a:t>
            </a:r>
          </a:p>
        </p:txBody>
      </p:sp>
      <p:pic>
        <p:nvPicPr>
          <p:cNvPr id="360454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360455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0456" name="Text Box 8"/>
          <p:cNvSpPr txBox="1">
            <a:spLocks noChangeArrowheads="1"/>
          </p:cNvSpPr>
          <p:nvPr/>
        </p:nvSpPr>
        <p:spPr bwMode="auto">
          <a:xfrm>
            <a:off x="457200" y="1600200"/>
            <a:ext cx="33528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Durante 10 anni LHC produrra’ </a:t>
            </a:r>
          </a:p>
          <a:p>
            <a:pPr algn="ctr"/>
            <a:r>
              <a:rPr lang="en-GB" sz="1600">
                <a:solidFill>
                  <a:srgbClr val="FF0000"/>
                </a:solidFill>
              </a:rPr>
              <a:t>~10</a:t>
            </a:r>
            <a:r>
              <a:rPr lang="en-GB" sz="1600" baseline="30000">
                <a:solidFill>
                  <a:srgbClr val="FF0000"/>
                </a:solidFill>
              </a:rPr>
              <a:t>17</a:t>
            </a:r>
            <a:r>
              <a:rPr lang="en-GB" sz="1600">
                <a:solidFill>
                  <a:srgbClr val="FF0000"/>
                </a:solidFill>
              </a:rPr>
              <a:t> collisioni pp</a:t>
            </a:r>
          </a:p>
          <a:p>
            <a:pPr algn="ctr"/>
            <a:endParaRPr lang="en-GB">
              <a:solidFill>
                <a:schemeClr val="accent2"/>
              </a:solidFill>
            </a:endParaRPr>
          </a:p>
          <a:p>
            <a:pPr algn="ctr"/>
            <a:r>
              <a:rPr lang="en-GB">
                <a:solidFill>
                  <a:schemeClr val="accent2"/>
                </a:solidFill>
              </a:rPr>
              <a:t>Un’osservazione di </a:t>
            </a:r>
            <a:r>
              <a:rPr lang="en-GB">
                <a:solidFill>
                  <a:srgbClr val="FF0000"/>
                </a:solidFill>
              </a:rPr>
              <a:t>10 eventi “esotici”</a:t>
            </a:r>
            <a:r>
              <a:rPr lang="en-GB">
                <a:solidFill>
                  <a:schemeClr val="accent2"/>
                </a:solidFill>
              </a:rPr>
              <a:t> potrebbe portare a Nuova Fisica</a:t>
            </a:r>
          </a:p>
          <a:p>
            <a:pPr algn="ctr"/>
            <a:endParaRPr lang="en-GB">
              <a:solidFill>
                <a:schemeClr val="accent2"/>
              </a:solidFill>
            </a:endParaRPr>
          </a:p>
          <a:p>
            <a:pPr algn="ctr"/>
            <a:r>
              <a:rPr lang="en-GB">
                <a:solidFill>
                  <a:schemeClr val="accent2"/>
                </a:solidFill>
              </a:rPr>
              <a:t>Bisogna trovare </a:t>
            </a:r>
            <a:r>
              <a:rPr lang="en-GB" sz="1600">
                <a:solidFill>
                  <a:srgbClr val="FF0000"/>
                </a:solidFill>
              </a:rPr>
              <a:t>10 eventi tra 10</a:t>
            </a:r>
            <a:r>
              <a:rPr lang="en-GB" sz="1600" baseline="30000">
                <a:solidFill>
                  <a:srgbClr val="FF0000"/>
                </a:solidFill>
              </a:rPr>
              <a:t>17</a:t>
            </a: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360457" name="Text Box 9"/>
          <p:cNvSpPr txBox="1">
            <a:spLocks noChangeArrowheads="1"/>
          </p:cNvSpPr>
          <p:nvPr/>
        </p:nvSpPr>
        <p:spPr bwMode="auto">
          <a:xfrm>
            <a:off x="2971800" y="4876800"/>
            <a:ext cx="218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Un ago in un pagliaio?</a:t>
            </a:r>
            <a:endParaRPr lang="en-GB" sz="1600">
              <a:solidFill>
                <a:schemeClr val="accent2"/>
              </a:solidFill>
            </a:endParaRPr>
          </a:p>
        </p:txBody>
      </p:sp>
      <p:sp>
        <p:nvSpPr>
          <p:cNvPr id="360458" name="Text Box 10"/>
          <p:cNvSpPr txBox="1">
            <a:spLocks noChangeArrowheads="1"/>
          </p:cNvSpPr>
          <p:nvPr/>
        </p:nvSpPr>
        <p:spPr bwMode="auto">
          <a:xfrm>
            <a:off x="5562600" y="1371600"/>
            <a:ext cx="31480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Cercare nuova fisica ad LHC e’ come cercare un ago in </a:t>
            </a:r>
          </a:p>
          <a:p>
            <a:pPr algn="ctr"/>
            <a:r>
              <a:rPr lang="en-GB" sz="1600">
                <a:solidFill>
                  <a:srgbClr val="FF0000"/>
                </a:solidFill>
              </a:rPr>
              <a:t>1.000.000  di pagliai!</a:t>
            </a:r>
          </a:p>
        </p:txBody>
      </p:sp>
      <p:pic>
        <p:nvPicPr>
          <p:cNvPr id="360459" name="Picture 11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1143000" y="3581400"/>
            <a:ext cx="1541463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0" name="Picture 12" descr="ivt000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733800"/>
            <a:ext cx="990600" cy="911225"/>
          </a:xfrm>
          <a:prstGeom prst="rect">
            <a:avLst/>
          </a:prstGeom>
          <a:noFill/>
        </p:spPr>
      </p:pic>
      <p:pic>
        <p:nvPicPr>
          <p:cNvPr id="360461" name="Picture 13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6019800" y="26670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2" name="Picture 14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5334000" y="22860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3" name="Picture 15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5638800" y="38100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4" name="Picture 16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6019800" y="43434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5" name="Picture 17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6934200" y="40386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6" name="Picture 18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6934200" y="23622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7" name="Picture 19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7696200" y="27432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8" name="Picture 20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7620000" y="44196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9" name="Picture 21" descr="ivt000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5327650"/>
            <a:ext cx="228600" cy="211138"/>
          </a:xfrm>
          <a:prstGeom prst="rect">
            <a:avLst/>
          </a:prstGeom>
          <a:noFill/>
        </p:spPr>
      </p:pic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685800" y="1600200"/>
            <a:ext cx="2895600" cy="609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0471" name="Rectangle 23"/>
          <p:cNvSpPr>
            <a:spLocks noChangeArrowheads="1"/>
          </p:cNvSpPr>
          <p:nvPr/>
        </p:nvSpPr>
        <p:spPr bwMode="auto">
          <a:xfrm>
            <a:off x="533400" y="2895600"/>
            <a:ext cx="3124200" cy="381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715000" y="1371600"/>
            <a:ext cx="2743200" cy="762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971800" y="5257800"/>
            <a:ext cx="2133600" cy="1036638"/>
            <a:chOff x="2208" y="835"/>
            <a:chExt cx="1344" cy="653"/>
          </a:xfrm>
        </p:grpSpPr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2208" y="1248"/>
              <a:ext cx="1344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0475" name="Text Box 27"/>
            <p:cNvSpPr txBox="1">
              <a:spLocks noChangeArrowheads="1"/>
            </p:cNvSpPr>
            <p:nvPr/>
          </p:nvSpPr>
          <p:spPr bwMode="auto">
            <a:xfrm>
              <a:off x="2304" y="835"/>
              <a:ext cx="1244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Tipico ago:5 mm</a:t>
              </a:r>
              <a:r>
                <a:rPr lang="en-GB" baseline="30000">
                  <a:solidFill>
                    <a:schemeClr val="accent2"/>
                  </a:solidFill>
                </a:rPr>
                <a:t>3</a:t>
              </a:r>
              <a:endParaRPr lang="en-GB">
                <a:solidFill>
                  <a:schemeClr val="accent2"/>
                </a:solidFill>
              </a:endParaRPr>
            </a:p>
            <a:p>
              <a:pPr algn="ctr"/>
              <a:r>
                <a:rPr lang="en-GB">
                  <a:solidFill>
                    <a:schemeClr val="accent2"/>
                  </a:solidFill>
                </a:rPr>
                <a:t>Tipico pagliaio: 50 m</a:t>
              </a:r>
              <a:r>
                <a:rPr lang="en-GB" baseline="30000">
                  <a:solidFill>
                    <a:schemeClr val="accent2"/>
                  </a:solidFill>
                </a:rPr>
                <a:t>3</a:t>
              </a:r>
              <a:endParaRPr lang="en-GB">
                <a:solidFill>
                  <a:schemeClr val="accent2"/>
                </a:solidFill>
              </a:endParaRPr>
            </a:p>
            <a:p>
              <a:pPr algn="ctr"/>
              <a:endParaRPr lang="en-GB">
                <a:solidFill>
                  <a:schemeClr val="accent2"/>
                </a:solidFill>
              </a:endParaRPr>
            </a:p>
            <a:p>
              <a:pPr algn="ctr"/>
              <a:r>
                <a:rPr lang="en-GB" sz="1600">
                  <a:solidFill>
                    <a:srgbClr val="FF0000"/>
                  </a:solidFill>
                </a:rPr>
                <a:t>ago/pagliaio=1/10</a:t>
              </a:r>
              <a:r>
                <a:rPr lang="en-GB" sz="1600" baseline="30000">
                  <a:solidFill>
                    <a:srgbClr val="FF0000"/>
                  </a:solidFill>
                </a:rPr>
                <a:t>10</a:t>
              </a:r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0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0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0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0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0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0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0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0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6" grpId="0" autoUpdateAnimBg="0"/>
      <p:bldP spid="360457" grpId="0" autoUpdateAnimBg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121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Contact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information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122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347864" y="1340768"/>
            <a:ext cx="56166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prof. Marcello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Abbrescia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buFontTx/>
              <a:buChar char="-"/>
            </a:pP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University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Bari, Italy </a:t>
            </a:r>
          </a:p>
          <a:p>
            <a:pPr>
              <a:buFontTx/>
              <a:buChar char="-"/>
            </a:pP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Email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  <a:hlinkClick r:id="rId3"/>
              </a:rPr>
              <a:t>marcello.abbrescia@uniba.it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  <a:hlinkClick r:id="rId3"/>
              </a:rPr>
              <a:t>       marcello.abbrescia@ba.infn.it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,      </a:t>
            </a:r>
            <a:endParaRPr lang="it-IT" sz="2800" u="sng" dirty="0" smtClean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Char char="-"/>
            </a:pP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Please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do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hesitate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contact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me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for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any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information,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request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additional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material, or just a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nice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scientific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discussion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958" y="1416953"/>
            <a:ext cx="2780882" cy="338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Relevant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bibliography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123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2008" y="1220554"/>
            <a:ext cx="88924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Principles of operation of </a:t>
            </a:r>
            <a:r>
              <a:rPr lang="en-US" sz="2000" b="1" dirty="0" err="1" smtClean="0"/>
              <a:t>multiwire</a:t>
            </a:r>
            <a:r>
              <a:rPr lang="en-US" sz="2000" b="1" dirty="0" smtClean="0"/>
              <a:t> proportional and drift chambers</a:t>
            </a:r>
            <a:r>
              <a:rPr lang="en-US" sz="2000" dirty="0" smtClean="0"/>
              <a:t>, CERN Yellow Reports, CERN 77-09, 1977. - 92 p., 10.5170/CERN-1977-009</a:t>
            </a:r>
          </a:p>
          <a:p>
            <a:r>
              <a:rPr lang="en-US" sz="2000" dirty="0" smtClean="0"/>
              <a:t>A. </a:t>
            </a:r>
            <a:r>
              <a:rPr lang="en-US" sz="2000" dirty="0" err="1" smtClean="0"/>
              <a:t>Peisert</a:t>
            </a:r>
            <a:r>
              <a:rPr lang="en-US" sz="2000" dirty="0" smtClean="0"/>
              <a:t> and 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Drift and diffusion of electrons in gases : a compilation (with an introduction to the use of computing programs)</a:t>
            </a:r>
            <a:r>
              <a:rPr lang="en-US" sz="2000" dirty="0" smtClean="0"/>
              <a:t>, CERN Yellow Reports, CERN 84-08, 1984. - 127 p.</a:t>
            </a:r>
          </a:p>
          <a:p>
            <a:r>
              <a:rPr lang="en-US" sz="2000" dirty="0" smtClean="0"/>
              <a:t>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Gaseous Radiation Detectors: Fundamentals and Applications</a:t>
            </a:r>
            <a:r>
              <a:rPr lang="en-US" sz="2000" dirty="0" smtClean="0"/>
              <a:t>, Cambridge</a:t>
            </a:r>
          </a:p>
          <a:p>
            <a:r>
              <a:rPr lang="en-US" sz="2000" dirty="0" smtClean="0"/>
              <a:t>University Press July 2014, ISBN: 9781107337701 , hUps://doi.org/10.1017/</a:t>
            </a:r>
          </a:p>
          <a:p>
            <a:r>
              <a:rPr lang="it-IT" sz="2000" dirty="0" smtClean="0"/>
              <a:t>CBO9781107337701</a:t>
            </a:r>
          </a:p>
          <a:p>
            <a:endParaRPr lang="en-US" sz="2000" dirty="0" smtClean="0"/>
          </a:p>
          <a:p>
            <a:r>
              <a:rPr lang="en-US" sz="2000" dirty="0" smtClean="0"/>
              <a:t>Glenn F. Knoll </a:t>
            </a:r>
            <a:r>
              <a:rPr lang="en-US" sz="2000" b="1" dirty="0" smtClean="0"/>
              <a:t>Radiation Detection and Measurement, 4th Edition, Wiley ed.</a:t>
            </a:r>
            <a:r>
              <a:rPr lang="en-US" sz="2000" dirty="0" smtClean="0"/>
              <a:t> ISBN: 978-0-470-13148-0, September 2010 864 Pages </a:t>
            </a:r>
          </a:p>
          <a:p>
            <a:r>
              <a:rPr lang="en-US" sz="2000" dirty="0" smtClean="0"/>
              <a:t>W. Leo, “</a:t>
            </a:r>
            <a:r>
              <a:rPr lang="en-US" sz="2000" b="1" dirty="0" smtClean="0"/>
              <a:t>Techniques for Nuclear and </a:t>
            </a:r>
            <a:r>
              <a:rPr lang="en-US" sz="2000" b="1" dirty="0" err="1" smtClean="0"/>
              <a:t>ParLcle</a:t>
            </a:r>
            <a:r>
              <a:rPr lang="en-US" sz="2000" b="1" dirty="0" smtClean="0"/>
              <a:t> Physics Experiments: A How-to Approach”, </a:t>
            </a:r>
            <a:r>
              <a:rPr lang="it-IT" sz="2000" dirty="0" err="1" smtClean="0"/>
              <a:t>Springer-Verlag</a:t>
            </a:r>
            <a:r>
              <a:rPr lang="it-IT" sz="2000" dirty="0" smtClean="0"/>
              <a:t>, ISBN-13: 978-3540572800 , ISBN-10: 3540572805</a:t>
            </a:r>
            <a:endParaRPr lang="en-US" sz="2000" dirty="0" smtClean="0"/>
          </a:p>
          <a:p>
            <a:r>
              <a:rPr lang="de-DE" sz="2000" dirty="0" smtClean="0"/>
              <a:t>Walter Blum, Werner Riegler, Luigi </a:t>
            </a:r>
            <a:r>
              <a:rPr lang="de-DE" sz="2000" dirty="0" err="1" smtClean="0"/>
              <a:t>Rolandi</a:t>
            </a:r>
            <a:r>
              <a:rPr lang="de-DE" sz="2000" dirty="0" smtClean="0"/>
              <a:t>,</a:t>
            </a:r>
            <a:r>
              <a:rPr lang="de-DE" sz="2000" i="1" dirty="0" smtClean="0"/>
              <a:t> </a:t>
            </a:r>
            <a:r>
              <a:rPr lang="it-IT" sz="2000" b="1" dirty="0" err="1" smtClean="0"/>
              <a:t>Particle</a:t>
            </a:r>
            <a:r>
              <a:rPr lang="it-IT" sz="2000" b="1" dirty="0" smtClean="0"/>
              <a:t> Detection </a:t>
            </a:r>
            <a:r>
              <a:rPr lang="it-IT" sz="2000" b="1" dirty="0" err="1" smtClean="0"/>
              <a:t>with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Drift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Chambers</a:t>
            </a:r>
            <a:r>
              <a:rPr lang="it-IT" sz="2000" dirty="0" smtClean="0"/>
              <a:t>, </a:t>
            </a:r>
            <a:r>
              <a:rPr lang="it-IT" sz="2000" dirty="0" err="1" smtClean="0"/>
              <a:t>Springer-Verlag</a:t>
            </a:r>
            <a:r>
              <a:rPr lang="it-IT" sz="2000" dirty="0" smtClean="0"/>
              <a:t> 2008, ISBN: 978-3-540-76683-4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icromegas and GEM detectors - Elementary Particle Physics - LMU Mun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60648"/>
            <a:ext cx="5184576" cy="3454224"/>
          </a:xfrm>
          <a:prstGeom prst="rect">
            <a:avLst/>
          </a:prstGeom>
          <a:noFill/>
        </p:spPr>
      </p:pic>
      <p:pic>
        <p:nvPicPr>
          <p:cNvPr id="2052" name="Picture 4" descr="Micro-pattern gaseous detectors (Chapter 13) - Gaseous Radiation Detecto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3772292" cy="3672408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3933056"/>
            <a:ext cx="3932903" cy="2621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3933056"/>
            <a:ext cx="4882359" cy="27463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3648" y="3284985"/>
            <a:ext cx="6840760" cy="108012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rgbClr val="FF0000"/>
                </a:solidFill>
              </a:rPr>
              <a:t>Gaseous</a:t>
            </a:r>
            <a:r>
              <a:rPr lang="it-IT" sz="6600" dirty="0" smtClean="0">
                <a:solidFill>
                  <a:srgbClr val="FF0000"/>
                </a:solidFill>
              </a:rPr>
              <a:t> </a:t>
            </a:r>
            <a:r>
              <a:rPr lang="it-IT" sz="6600" dirty="0" err="1" smtClean="0">
                <a:solidFill>
                  <a:srgbClr val="FF0000"/>
                </a:solidFill>
              </a:rPr>
              <a:t>detectors</a:t>
            </a:r>
            <a:endParaRPr lang="it-IT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uppertal.de/images/willkommen/WMG_Luftbild_Wuppertal_web_C_Christian_Reimann.jpg.scaled/bc6a06532bf92781b8c9780106a2378d.jpg"/>
          <p:cNvPicPr>
            <a:picLocks noChangeAspect="1" noChangeArrowheads="1"/>
          </p:cNvPicPr>
          <p:nvPr/>
        </p:nvPicPr>
        <p:blipFill>
          <a:blip r:embed="rId2" cstate="print"/>
          <a:srcRect l="7382" r="30758"/>
          <a:stretch>
            <a:fillRect/>
          </a:stretch>
        </p:blipFill>
        <p:spPr bwMode="auto">
          <a:xfrm>
            <a:off x="-18382" y="-27384"/>
            <a:ext cx="9198894" cy="688538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3648" y="3284985"/>
            <a:ext cx="6840760" cy="1080120"/>
          </a:xfrm>
          <a:noFill/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chemeClr val="bg1"/>
                </a:solidFill>
              </a:rPr>
              <a:t>Gaseous</a:t>
            </a:r>
            <a:r>
              <a:rPr lang="it-IT" sz="6600" dirty="0" smtClean="0">
                <a:solidFill>
                  <a:schemeClr val="bg1"/>
                </a:solidFill>
              </a:rPr>
              <a:t> </a:t>
            </a:r>
            <a:r>
              <a:rPr lang="it-IT" sz="6600" dirty="0" err="1" smtClean="0">
                <a:solidFill>
                  <a:schemeClr val="bg1"/>
                </a:solidFill>
              </a:rPr>
              <a:t>detectors</a:t>
            </a:r>
            <a:endParaRPr lang="it-IT" sz="66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"/>
            <a:ext cx="2304256" cy="857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6" name="Picture 8" descr="Wuppertal"/>
          <p:cNvPicPr>
            <a:picLocks noChangeAspect="1" noChangeArrowheads="1"/>
          </p:cNvPicPr>
          <p:nvPr/>
        </p:nvPicPr>
        <p:blipFill>
          <a:blip r:embed="rId2" cstate="print"/>
          <a:srcRect l="16007" r="22677"/>
          <a:stretch>
            <a:fillRect/>
          </a:stretch>
        </p:blipFill>
        <p:spPr bwMode="auto">
          <a:xfrm>
            <a:off x="-36512" y="-27384"/>
            <a:ext cx="9201308" cy="688538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3648" y="3284985"/>
            <a:ext cx="6840760" cy="1080120"/>
          </a:xfrm>
          <a:noFill/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rgbClr val="FFFF00"/>
                </a:solidFill>
              </a:rPr>
              <a:t>Gaseous</a:t>
            </a:r>
            <a:r>
              <a:rPr lang="it-IT" sz="6600" dirty="0" smtClean="0">
                <a:solidFill>
                  <a:srgbClr val="FFFF00"/>
                </a:solidFill>
              </a:rPr>
              <a:t> </a:t>
            </a:r>
            <a:r>
              <a:rPr lang="it-IT" sz="6600" dirty="0" err="1" smtClean="0">
                <a:solidFill>
                  <a:srgbClr val="FFFF00"/>
                </a:solidFill>
              </a:rPr>
              <a:t>detectors</a:t>
            </a:r>
            <a:r>
              <a:rPr lang="it-IT" sz="6600" dirty="0" smtClean="0">
                <a:solidFill>
                  <a:srgbClr val="FFFF00"/>
                </a:solidFill>
              </a:rPr>
              <a:t/>
            </a:r>
            <a:br>
              <a:rPr lang="it-IT" sz="6600" dirty="0" smtClean="0">
                <a:solidFill>
                  <a:srgbClr val="FFFF00"/>
                </a:solidFill>
              </a:rPr>
            </a:br>
            <a:r>
              <a:rPr lang="it-IT" sz="6600" dirty="0" smtClean="0">
                <a:solidFill>
                  <a:srgbClr val="FFFF00"/>
                </a:solidFill>
              </a:rPr>
              <a:t>M. </a:t>
            </a:r>
            <a:r>
              <a:rPr lang="it-IT" sz="6600" dirty="0" err="1" smtClean="0">
                <a:solidFill>
                  <a:srgbClr val="FFFF00"/>
                </a:solidFill>
              </a:rPr>
              <a:t>Abbrescia</a:t>
            </a: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2700" dirty="0" smtClean="0">
                <a:solidFill>
                  <a:schemeClr val="bg1"/>
                </a:solidFill>
              </a:rPr>
              <a:t>EURIZON </a:t>
            </a:r>
            <a:r>
              <a:rPr lang="it-IT" sz="2700" dirty="0" err="1" smtClean="0">
                <a:solidFill>
                  <a:schemeClr val="bg1"/>
                </a:solidFill>
              </a:rPr>
              <a:t>School</a:t>
            </a:r>
            <a:r>
              <a:rPr lang="it-IT" sz="2700" dirty="0" smtClean="0">
                <a:solidFill>
                  <a:schemeClr val="bg1"/>
                </a:solidFill>
              </a:rPr>
              <a:t> on </a:t>
            </a:r>
            <a:r>
              <a:rPr lang="it-IT" sz="2700" dirty="0" err="1" smtClean="0">
                <a:solidFill>
                  <a:schemeClr val="bg1"/>
                </a:solidFill>
              </a:rPr>
              <a:t>particle</a:t>
            </a:r>
            <a:r>
              <a:rPr lang="it-IT" sz="2700" dirty="0" smtClean="0">
                <a:solidFill>
                  <a:schemeClr val="bg1"/>
                </a:solidFill>
              </a:rPr>
              <a:t> detection </a:t>
            </a:r>
            <a:r>
              <a:rPr lang="it-IT" sz="2700" dirty="0" err="1" smtClean="0">
                <a:solidFill>
                  <a:schemeClr val="bg1"/>
                </a:solidFill>
              </a:rPr>
              <a:t>technologies</a:t>
            </a:r>
            <a:endParaRPr lang="it-IT" sz="2700" dirty="0">
              <a:solidFill>
                <a:schemeClr val="bg1"/>
              </a:solidFill>
            </a:endParaRPr>
          </a:p>
        </p:txBody>
      </p:sp>
      <p:sp>
        <p:nvSpPr>
          <p:cNvPr id="73730" name="AutoShape 2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2" name="AutoShape 4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4" name="AutoShape 6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WUPPERTALER SCHWEBEBAHN KAISERWAGEN (Wuppertal): Tutto quello che c'è da  sape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80512" cy="688538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3648" y="5229200"/>
            <a:ext cx="6840760" cy="1080120"/>
          </a:xfrm>
          <a:noFill/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chemeClr val="bg1"/>
                </a:solidFill>
              </a:rPr>
              <a:t>Gaseous</a:t>
            </a:r>
            <a:r>
              <a:rPr lang="it-IT" sz="6600" dirty="0" smtClean="0">
                <a:solidFill>
                  <a:schemeClr val="bg1"/>
                </a:solidFill>
              </a:rPr>
              <a:t> </a:t>
            </a:r>
            <a:r>
              <a:rPr lang="it-IT" sz="6600" dirty="0" err="1" smtClean="0">
                <a:solidFill>
                  <a:schemeClr val="bg1"/>
                </a:solidFill>
              </a:rPr>
              <a:t>detectors</a:t>
            </a:r>
            <a:r>
              <a:rPr lang="it-IT" sz="6600" dirty="0" smtClean="0">
                <a:solidFill>
                  <a:schemeClr val="bg1"/>
                </a:solidFill>
              </a:rPr>
              <a:t/>
            </a:r>
            <a:br>
              <a:rPr lang="it-IT" sz="6600" dirty="0" smtClean="0">
                <a:solidFill>
                  <a:schemeClr val="bg1"/>
                </a:solidFill>
              </a:rPr>
            </a:br>
            <a:r>
              <a:rPr lang="it-IT" sz="6600" dirty="0" smtClean="0">
                <a:solidFill>
                  <a:schemeClr val="bg1"/>
                </a:solidFill>
              </a:rPr>
              <a:t>M. </a:t>
            </a:r>
            <a:r>
              <a:rPr lang="it-IT" sz="6600" dirty="0" err="1" smtClean="0">
                <a:solidFill>
                  <a:schemeClr val="bg1"/>
                </a:solidFill>
              </a:rPr>
              <a:t>Abbrescia</a:t>
            </a: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endParaRPr lang="it-IT" sz="2700" dirty="0">
              <a:solidFill>
                <a:schemeClr val="bg1"/>
              </a:solidFill>
            </a:endParaRPr>
          </a:p>
        </p:txBody>
      </p:sp>
      <p:sp>
        <p:nvSpPr>
          <p:cNvPr id="73730" name="AutoShape 2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2" name="AutoShape 4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4" name="AutoShape 6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483768" y="6165304"/>
            <a:ext cx="496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EURIZON </a:t>
            </a:r>
            <a:r>
              <a:rPr lang="it-IT" dirty="0" err="1" smtClean="0">
                <a:solidFill>
                  <a:schemeClr val="bg1"/>
                </a:solidFill>
              </a:rPr>
              <a:t>School</a:t>
            </a:r>
            <a:r>
              <a:rPr lang="it-IT" dirty="0" smtClean="0">
                <a:solidFill>
                  <a:schemeClr val="bg1"/>
                </a:solidFill>
              </a:rPr>
              <a:t> on </a:t>
            </a:r>
            <a:r>
              <a:rPr lang="it-IT" dirty="0" err="1" smtClean="0">
                <a:solidFill>
                  <a:schemeClr val="bg1"/>
                </a:solidFill>
              </a:rPr>
              <a:t>particle</a:t>
            </a:r>
            <a:r>
              <a:rPr lang="it-IT" dirty="0" smtClean="0">
                <a:solidFill>
                  <a:schemeClr val="bg1"/>
                </a:solidFill>
              </a:rPr>
              <a:t> detection </a:t>
            </a:r>
            <a:r>
              <a:rPr lang="it-IT" dirty="0" err="1" smtClean="0">
                <a:solidFill>
                  <a:schemeClr val="bg1"/>
                </a:solidFill>
              </a:rPr>
              <a:t>technologies</a:t>
            </a:r>
            <a:endParaRPr lang="it-IT" dirty="0"/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128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74" y="1083146"/>
            <a:ext cx="8994822" cy="529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9512" y="116632"/>
            <a:ext cx="5799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Historical</a:t>
            </a:r>
            <a:r>
              <a:rPr lang="it-IT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background</a:t>
            </a:r>
            <a:endParaRPr lang="it-IT" sz="4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196752"/>
            <a:ext cx="8820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- First </a:t>
            </a:r>
            <a:r>
              <a:rPr lang="it-IT" sz="2400" dirty="0" err="1" smtClean="0">
                <a:solidFill>
                  <a:srgbClr val="FF0000"/>
                </a:solidFill>
              </a:rPr>
              <a:t>gaseous</a:t>
            </a:r>
            <a:r>
              <a:rPr lang="it-IT" sz="2400" dirty="0" smtClean="0">
                <a:solidFill>
                  <a:srgbClr val="FF0000"/>
                </a:solidFill>
              </a:rPr>
              <a:t> detector</a:t>
            </a:r>
            <a:r>
              <a:rPr lang="it-IT" sz="2400" dirty="0" smtClean="0"/>
              <a:t> </a:t>
            </a:r>
            <a:r>
              <a:rPr lang="it-IT" sz="2400" dirty="0" err="1" smtClean="0"/>
              <a:t>invented</a:t>
            </a:r>
            <a:r>
              <a:rPr lang="it-IT" sz="2400" dirty="0" smtClean="0"/>
              <a:t> </a:t>
            </a:r>
            <a:r>
              <a:rPr lang="it-IT" sz="2400" dirty="0" err="1" smtClean="0"/>
              <a:t>by</a:t>
            </a:r>
            <a:r>
              <a:rPr lang="it-IT" sz="2400" dirty="0" smtClean="0"/>
              <a:t> Ernest Rutherford, 1908 Nobel Laureate in </a:t>
            </a:r>
            <a:r>
              <a:rPr lang="it-IT" sz="2400" dirty="0" err="1" smtClean="0"/>
              <a:t>Chemistry</a:t>
            </a:r>
            <a:r>
              <a:rPr lang="it-IT" sz="2400" dirty="0" smtClean="0"/>
              <a:t>, </a:t>
            </a:r>
            <a:r>
              <a:rPr lang="it-IT" sz="2400" dirty="0" err="1" smtClean="0"/>
              <a:t>with</a:t>
            </a:r>
            <a:r>
              <a:rPr lang="it-IT" sz="2400" dirty="0" smtClean="0"/>
              <a:t> the help </a:t>
            </a:r>
            <a:r>
              <a:rPr lang="it-IT" sz="2400" dirty="0" err="1" smtClean="0"/>
              <a:t>of</a:t>
            </a:r>
            <a:r>
              <a:rPr lang="it-IT" sz="2400" dirty="0" smtClean="0"/>
              <a:t> Hans Geiger </a:t>
            </a:r>
            <a:r>
              <a:rPr lang="it-IT" sz="2400" dirty="0" smtClean="0">
                <a:sym typeface="Wingdings" pitchFamily="2" charset="2"/>
              </a:rPr>
              <a:t> </a:t>
            </a:r>
            <a:r>
              <a:rPr lang="it-IT" sz="2400" dirty="0" err="1" smtClean="0">
                <a:sym typeface="Wingdings" pitchFamily="2" charset="2"/>
              </a:rPr>
              <a:t>proportional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counter</a:t>
            </a:r>
            <a:endParaRPr lang="it-IT" sz="2400" dirty="0" smtClean="0">
              <a:sym typeface="Wingdings" pitchFamily="2" charset="2"/>
            </a:endParaRPr>
          </a:p>
          <a:p>
            <a:r>
              <a:rPr lang="it-IT" sz="2400" dirty="0" smtClean="0">
                <a:sym typeface="Wingdings" pitchFamily="2" charset="2"/>
              </a:rPr>
              <a:t>- </a:t>
            </a:r>
            <a:r>
              <a:rPr lang="it-IT" sz="2400" dirty="0" err="1" smtClean="0">
                <a:sym typeface="Wingdings" pitchFamily="2" charset="2"/>
              </a:rPr>
              <a:t>Further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developments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by</a:t>
            </a:r>
            <a:r>
              <a:rPr lang="it-IT" sz="2400" dirty="0" smtClean="0">
                <a:sym typeface="Wingdings" pitchFamily="2" charset="2"/>
              </a:rPr>
              <a:t> Geiger and </a:t>
            </a:r>
            <a:r>
              <a:rPr lang="it-IT" sz="2400" dirty="0" err="1" smtClean="0">
                <a:sym typeface="Wingdings" pitchFamily="2" charset="2"/>
              </a:rPr>
              <a:t>Walther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Muller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permitted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to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detect</a:t>
            </a:r>
            <a:r>
              <a:rPr lang="it-IT" sz="2400" dirty="0" smtClean="0">
                <a:sym typeface="Wingdings" pitchFamily="2" charset="2"/>
              </a:rPr>
              <a:t> single </a:t>
            </a:r>
            <a:r>
              <a:rPr lang="it-IT" sz="2400" dirty="0" err="1" smtClean="0">
                <a:sym typeface="Wingdings" pitchFamily="2" charset="2"/>
              </a:rPr>
              <a:t>electrons</a:t>
            </a:r>
            <a:r>
              <a:rPr lang="it-IT" sz="2400" dirty="0" smtClean="0">
                <a:sym typeface="Wingdings" pitchFamily="2" charset="2"/>
              </a:rPr>
              <a:t> (1928)</a:t>
            </a:r>
          </a:p>
          <a:p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-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Cloud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chamber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by</a:t>
            </a:r>
            <a:r>
              <a:rPr lang="it-IT" sz="2400" dirty="0" smtClean="0">
                <a:sym typeface="Wingdings" pitchFamily="2" charset="2"/>
              </a:rPr>
              <a:t> Charles </a:t>
            </a:r>
            <a:r>
              <a:rPr lang="it-IT" sz="2400" dirty="0" err="1" smtClean="0">
                <a:sym typeface="Wingdings" pitchFamily="2" charset="2"/>
              </a:rPr>
              <a:t>Thomson</a:t>
            </a:r>
            <a:r>
              <a:rPr lang="it-IT" sz="2400" dirty="0" smtClean="0">
                <a:sym typeface="Wingdings" pitchFamily="2" charset="2"/>
              </a:rPr>
              <a:t> Wilson, Nobel Laureate in 1927</a:t>
            </a:r>
          </a:p>
          <a:p>
            <a:r>
              <a:rPr lang="it-IT" sz="2400" dirty="0" smtClean="0">
                <a:sym typeface="Wingdings" pitchFamily="2" charset="2"/>
              </a:rPr>
              <a:t>(</a:t>
            </a:r>
            <a:r>
              <a:rPr lang="it-IT" sz="2400" dirty="0" err="1" smtClean="0">
                <a:sym typeface="Wingdings" pitchFamily="2" charset="2"/>
              </a:rPr>
              <a:t>Bubble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chamber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by</a:t>
            </a:r>
            <a:r>
              <a:rPr lang="it-IT" sz="2400" dirty="0" smtClean="0">
                <a:sym typeface="Wingdings" pitchFamily="2" charset="2"/>
              </a:rPr>
              <a:t> Donald Arthur </a:t>
            </a:r>
            <a:r>
              <a:rPr lang="it-IT" sz="2400" dirty="0" err="1" smtClean="0">
                <a:sym typeface="Wingdings" pitchFamily="2" charset="2"/>
              </a:rPr>
              <a:t>Glaser</a:t>
            </a:r>
            <a:r>
              <a:rPr lang="it-IT" sz="2400" dirty="0" smtClean="0">
                <a:sym typeface="Wingdings" pitchFamily="2" charset="2"/>
              </a:rPr>
              <a:t>, Nobel Laureate in 1960)</a:t>
            </a:r>
          </a:p>
          <a:p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-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Multi-Wire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Proportional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Chamber</a:t>
            </a:r>
            <a:r>
              <a:rPr lang="it-IT" sz="2400" dirty="0" smtClean="0">
                <a:sym typeface="Wingdings" pitchFamily="2" charset="2"/>
              </a:rPr>
              <a:t>, </a:t>
            </a:r>
            <a:r>
              <a:rPr lang="it-IT" sz="2400" dirty="0" err="1" smtClean="0">
                <a:sym typeface="Wingdings" pitchFamily="2" charset="2"/>
              </a:rPr>
              <a:t>by</a:t>
            </a:r>
            <a:r>
              <a:rPr lang="it-IT" sz="2400" dirty="0" smtClean="0">
                <a:sym typeface="Wingdings" pitchFamily="2" charset="2"/>
              </a:rPr>
              <a:t> George </a:t>
            </a:r>
            <a:r>
              <a:rPr lang="it-IT" sz="2400" dirty="0" err="1" smtClean="0">
                <a:sym typeface="Wingdings" pitchFamily="2" charset="2"/>
              </a:rPr>
              <a:t>Charpak</a:t>
            </a:r>
            <a:r>
              <a:rPr lang="it-IT" sz="2400" dirty="0" smtClean="0">
                <a:sym typeface="Wingdings" pitchFamily="2" charset="2"/>
              </a:rPr>
              <a:t>, Nobel Laureate in 1992</a:t>
            </a:r>
          </a:p>
          <a:p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- Micro Pattern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Gaseous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Detectors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smtClean="0">
                <a:sym typeface="Wingdings" pitchFamily="2" charset="2"/>
              </a:rPr>
              <a:t>(MPGD), </a:t>
            </a:r>
            <a:r>
              <a:rPr lang="it-IT" sz="2400" dirty="0" err="1" smtClean="0">
                <a:sym typeface="Wingdings" pitchFamily="2" charset="2"/>
              </a:rPr>
              <a:t>beginning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of</a:t>
            </a:r>
            <a:r>
              <a:rPr lang="it-IT" sz="2400" dirty="0" smtClean="0">
                <a:sym typeface="Wingdings" pitchFamily="2" charset="2"/>
              </a:rPr>
              <a:t> 2000</a:t>
            </a:r>
          </a:p>
          <a:p>
            <a:endParaRPr lang="it-IT" sz="2400" dirty="0" smtClean="0">
              <a:sym typeface="Wingdings" pitchFamily="2" charset="2"/>
            </a:endParaRPr>
          </a:p>
          <a:p>
            <a:r>
              <a:rPr lang="it-IT" sz="2400" dirty="0" smtClean="0">
                <a:sym typeface="Wingdings" pitchFamily="2" charset="2"/>
              </a:rPr>
              <a:t>… and in </a:t>
            </a:r>
            <a:r>
              <a:rPr lang="it-IT" sz="2400" dirty="0" err="1" smtClean="0">
                <a:sym typeface="Wingdings" pitchFamily="2" charset="2"/>
              </a:rPr>
              <a:t>between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many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many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many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other</a:t>
            </a:r>
            <a:r>
              <a:rPr lang="it-IT" sz="2400" dirty="0" smtClean="0">
                <a:sym typeface="Wingdings" pitchFamily="2" charset="2"/>
              </a:rPr>
              <a:t> detector and </a:t>
            </a:r>
            <a:r>
              <a:rPr lang="it-IT" sz="2400" dirty="0" err="1" smtClean="0">
                <a:sym typeface="Wingdings" pitchFamily="2" charset="2"/>
              </a:rPr>
              <a:t>successes</a:t>
            </a:r>
            <a:r>
              <a:rPr lang="it-IT" sz="2400" dirty="0" smtClean="0">
                <a:sym typeface="Wingdings" pitchFamily="2" charset="2"/>
              </a:rPr>
              <a:t> </a:t>
            </a:r>
            <a:endParaRPr lang="it-IT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/>
              <a:t>Multi Wire Proportional Chamber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 Cathode Strip Chamber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484784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A MWPC can only measure the coordinate perpendicular to the wires. No position measurement along the wires.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If the </a:t>
            </a:r>
            <a:r>
              <a:rPr lang="en-US" dirty="0"/>
              <a:t>cathode is segmented, perpendicular to the wires, the signal induced can be used to determine the second coordinate.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3070701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Employing a center of charge calculation a position resolution of 50 </a:t>
            </a:r>
            <a:r>
              <a:rPr lang="en-US" dirty="0" err="1"/>
              <a:t>μm</a:t>
            </a:r>
            <a:r>
              <a:rPr lang="en-US" dirty="0"/>
              <a:t> is achievable. </a:t>
            </a:r>
          </a:p>
        </p:txBody>
      </p:sp>
      <p:pic>
        <p:nvPicPr>
          <p:cNvPr id="7" name="Picture 6" descr="Schermata 2019-08-14 alle 17.43.1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6567" y="3730792"/>
            <a:ext cx="5919729" cy="312720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268760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793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8032" y="-27384"/>
            <a:ext cx="8748464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Operational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regimes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3651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4" cstate="print"/>
          <a:srcRect l="47433" t="3464"/>
          <a:stretch>
            <a:fillRect/>
          </a:stretch>
        </p:blipFill>
        <p:spPr bwMode="auto">
          <a:xfrm>
            <a:off x="4372156" y="1268760"/>
            <a:ext cx="4592332" cy="55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323528" y="1340768"/>
            <a:ext cx="396044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Gaseous</a:t>
            </a:r>
            <a:r>
              <a:rPr lang="it-IT" sz="2400" dirty="0" smtClean="0"/>
              <a:t> detector operate </a:t>
            </a:r>
            <a:r>
              <a:rPr lang="it-IT" sz="2400" dirty="0" err="1" smtClean="0"/>
              <a:t>differently</a:t>
            </a: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depending</a:t>
            </a:r>
            <a:r>
              <a:rPr lang="it-IT" sz="2400" dirty="0" smtClean="0">
                <a:solidFill>
                  <a:srgbClr val="002060"/>
                </a:solidFill>
              </a:rPr>
              <a:t> on the </a:t>
            </a:r>
            <a:r>
              <a:rPr lang="it-IT" sz="2400" dirty="0" err="1" smtClean="0">
                <a:solidFill>
                  <a:srgbClr val="002060"/>
                </a:solidFill>
              </a:rPr>
              <a:t>voltage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applied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between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cathode</a:t>
            </a:r>
            <a:r>
              <a:rPr lang="it-IT" sz="2400" dirty="0" smtClean="0">
                <a:solidFill>
                  <a:srgbClr val="002060"/>
                </a:solidFill>
              </a:rPr>
              <a:t> and </a:t>
            </a:r>
            <a:r>
              <a:rPr lang="it-IT" sz="2400" dirty="0" err="1" smtClean="0">
                <a:solidFill>
                  <a:srgbClr val="002060"/>
                </a:solidFill>
              </a:rPr>
              <a:t>anode</a:t>
            </a:r>
            <a:r>
              <a:rPr lang="it-IT" sz="2400" dirty="0" smtClean="0"/>
              <a:t>:</a:t>
            </a:r>
          </a:p>
          <a:p>
            <a:pPr marL="514350" indent="-514350">
              <a:buAutoNum type="romanUcPeriod"/>
            </a:pPr>
            <a:r>
              <a:rPr lang="it-IT" sz="2400" dirty="0" err="1" smtClean="0"/>
              <a:t>Recombination</a:t>
            </a:r>
            <a:endParaRPr lang="it-IT" sz="2400" dirty="0" smtClean="0"/>
          </a:p>
          <a:p>
            <a:pPr marL="514350" indent="-514350">
              <a:buAutoNum type="romanUcPeriod"/>
            </a:pPr>
            <a:r>
              <a:rPr lang="it-IT" sz="2400" dirty="0" err="1" smtClean="0"/>
              <a:t>Charge</a:t>
            </a:r>
            <a:r>
              <a:rPr lang="it-IT" sz="2400" dirty="0" smtClean="0"/>
              <a:t> </a:t>
            </a:r>
            <a:r>
              <a:rPr lang="it-IT" sz="2400" dirty="0" err="1" smtClean="0"/>
              <a:t>collection</a:t>
            </a:r>
            <a:r>
              <a:rPr lang="it-IT" sz="2400" dirty="0" smtClean="0"/>
              <a:t> (</a:t>
            </a:r>
            <a:r>
              <a:rPr lang="it-IT" sz="2400" dirty="0" err="1" smtClean="0"/>
              <a:t>ionization</a:t>
            </a:r>
            <a:r>
              <a:rPr lang="it-IT" sz="2400" dirty="0" smtClean="0"/>
              <a:t> </a:t>
            </a:r>
            <a:r>
              <a:rPr lang="it-IT" sz="2400" dirty="0" err="1" smtClean="0"/>
              <a:t>chambers</a:t>
            </a:r>
            <a:r>
              <a:rPr lang="it-IT" sz="2400" dirty="0" smtClean="0"/>
              <a:t>)</a:t>
            </a:r>
          </a:p>
          <a:p>
            <a:pPr marL="514350" indent="-514350">
              <a:buAutoNum type="romanUcPeriod"/>
            </a:pPr>
            <a:r>
              <a:rPr lang="it-IT" sz="2400" dirty="0" err="1" smtClean="0"/>
              <a:t>Proportional</a:t>
            </a:r>
            <a:r>
              <a:rPr lang="it-IT" sz="2400" dirty="0" smtClean="0"/>
              <a:t> regime</a:t>
            </a:r>
          </a:p>
          <a:p>
            <a:pPr marL="514350" indent="-514350"/>
            <a:r>
              <a:rPr lang="it-IT" sz="2400" dirty="0" smtClean="0"/>
              <a:t>	</a:t>
            </a:r>
            <a:r>
              <a:rPr lang="it-IT" sz="2000" dirty="0" smtClean="0"/>
              <a:t>-</a:t>
            </a:r>
            <a:r>
              <a:rPr lang="it-IT" sz="2400" dirty="0" smtClean="0"/>
              <a:t> </a:t>
            </a:r>
            <a:r>
              <a:rPr lang="it-IT" sz="2000" dirty="0" err="1" smtClean="0"/>
              <a:t>proportional</a:t>
            </a:r>
            <a:r>
              <a:rPr lang="it-IT" sz="2000" dirty="0" smtClean="0"/>
              <a:t> </a:t>
            </a:r>
            <a:r>
              <a:rPr lang="it-IT" sz="2000" dirty="0" err="1" smtClean="0"/>
              <a:t>counters</a:t>
            </a:r>
            <a:r>
              <a:rPr lang="it-IT" sz="2000" dirty="0" smtClean="0"/>
              <a:t> </a:t>
            </a:r>
          </a:p>
          <a:p>
            <a:pPr marL="514350" indent="-514350"/>
            <a:r>
              <a:rPr lang="it-IT" sz="2000" dirty="0" smtClean="0"/>
              <a:t>	- </a:t>
            </a:r>
            <a:r>
              <a:rPr lang="it-IT" sz="2000" dirty="0" err="1" smtClean="0"/>
              <a:t>limited</a:t>
            </a:r>
            <a:r>
              <a:rPr lang="it-IT" sz="2000" dirty="0" smtClean="0"/>
              <a:t> </a:t>
            </a:r>
            <a:r>
              <a:rPr lang="it-IT" sz="2000" dirty="0" err="1" smtClean="0"/>
              <a:t>proportionality</a:t>
            </a:r>
            <a:r>
              <a:rPr lang="it-IT" sz="2000" dirty="0" smtClean="0"/>
              <a:t> - </a:t>
            </a:r>
            <a:r>
              <a:rPr lang="it-IT" sz="2000" dirty="0" err="1" smtClean="0"/>
              <a:t>saturation</a:t>
            </a:r>
            <a:endParaRPr lang="it-IT" sz="2000" dirty="0" smtClean="0"/>
          </a:p>
          <a:p>
            <a:pPr marL="514350" indent="-514350">
              <a:buFont typeface="+mj-lt"/>
              <a:buAutoNum type="romanUcPeriod" startAt="4"/>
            </a:pPr>
            <a:r>
              <a:rPr lang="it-IT" sz="2400" dirty="0" err="1" smtClean="0"/>
              <a:t>Streamer</a:t>
            </a:r>
            <a:r>
              <a:rPr lang="it-IT" sz="2400" dirty="0" smtClean="0"/>
              <a:t> </a:t>
            </a:r>
            <a:r>
              <a:rPr lang="it-IT" sz="2400" dirty="0" err="1" smtClean="0"/>
              <a:t>region</a:t>
            </a:r>
            <a:r>
              <a:rPr lang="it-IT" sz="2400" dirty="0" smtClean="0"/>
              <a:t> </a:t>
            </a:r>
          </a:p>
          <a:p>
            <a:pPr marL="514350" indent="-514350"/>
            <a:r>
              <a:rPr lang="it-IT" sz="2000" dirty="0" smtClean="0"/>
              <a:t>	- </a:t>
            </a:r>
            <a:r>
              <a:rPr lang="it-IT" sz="2000" dirty="0" err="1" smtClean="0"/>
              <a:t>limited</a:t>
            </a:r>
            <a:r>
              <a:rPr lang="it-IT" sz="2000" dirty="0" smtClean="0"/>
              <a:t> </a:t>
            </a:r>
            <a:r>
              <a:rPr lang="it-IT" sz="2000" dirty="0" err="1" smtClean="0"/>
              <a:t>streamer</a:t>
            </a:r>
            <a:r>
              <a:rPr lang="it-IT" sz="2000" dirty="0" smtClean="0"/>
              <a:t> </a:t>
            </a:r>
            <a:r>
              <a:rPr lang="it-IT" sz="2000" dirty="0" err="1" smtClean="0"/>
              <a:t>region</a:t>
            </a:r>
            <a:r>
              <a:rPr lang="it-IT" sz="2000" dirty="0" smtClean="0"/>
              <a:t> </a:t>
            </a:r>
          </a:p>
          <a:p>
            <a:pPr marL="514350" indent="-514350"/>
            <a:r>
              <a:rPr lang="it-IT" sz="2000" dirty="0" smtClean="0"/>
              <a:t>	- </a:t>
            </a:r>
            <a:r>
              <a:rPr lang="it-IT" sz="2000" dirty="0" err="1" smtClean="0"/>
              <a:t>discharge</a:t>
            </a:r>
            <a:r>
              <a:rPr lang="it-IT" sz="2000" dirty="0" smtClean="0"/>
              <a:t> </a:t>
            </a:r>
            <a:r>
              <a:rPr lang="it-IT" sz="2000" dirty="0" err="1" smtClean="0"/>
              <a:t>region</a:t>
            </a:r>
            <a:endParaRPr lang="it-IT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8042276" cy="1008112"/>
          </a:xfrm>
        </p:spPr>
        <p:txBody>
          <a:bodyPr/>
          <a:lstStyle/>
          <a:p>
            <a:r>
              <a:rPr lang="en-US" dirty="0"/>
              <a:t>Multi Wire Proportional Chamber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9512" y="1628800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MWPC was developed </a:t>
            </a:r>
            <a:r>
              <a:rPr lang="en-US" dirty="0"/>
              <a:t>1968 by Georges </a:t>
            </a:r>
            <a:r>
              <a:rPr lang="en-US" dirty="0" err="1"/>
              <a:t>Charpak</a:t>
            </a:r>
            <a:r>
              <a:rPr lang="en-US" dirty="0"/>
              <a:t> </a:t>
            </a:r>
            <a:r>
              <a:rPr lang="en-US" dirty="0" smtClean="0"/>
              <a:t>and it  </a:t>
            </a:r>
            <a:r>
              <a:rPr lang="en-US" dirty="0"/>
              <a:t>was the first full electronic detector!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Schermata 2019-08-14 alle 16.47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060848"/>
            <a:ext cx="4427984" cy="18403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3528" y="2420888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The Nobel Prize in Physics 1992 was awarded to Georges </a:t>
            </a:r>
            <a:r>
              <a:rPr lang="en-US" sz="1400" dirty="0" err="1"/>
              <a:t>Charpak</a:t>
            </a:r>
            <a:r>
              <a:rPr lang="en-US" sz="1400" dirty="0"/>
              <a:t> </a:t>
            </a:r>
            <a:r>
              <a:rPr lang="en-US" sz="1400" i="1" dirty="0"/>
              <a:t>"for his invention and development of particle detectors, in particular the </a:t>
            </a:r>
            <a:r>
              <a:rPr lang="en-US" sz="1400" i="1" dirty="0" err="1"/>
              <a:t>multiwire</a:t>
            </a:r>
            <a:r>
              <a:rPr lang="en-US" sz="1400" i="1" dirty="0"/>
              <a:t> proportional chamber"</a:t>
            </a:r>
            <a:r>
              <a:rPr lang="en-US" sz="1400" dirty="0"/>
              <a:t>. </a:t>
            </a:r>
          </a:p>
        </p:txBody>
      </p:sp>
      <p:pic>
        <p:nvPicPr>
          <p:cNvPr id="8" name="Picture 7" descr="Schermata 2019-08-14 alle 17.33.5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4365104"/>
            <a:ext cx="4543394" cy="22649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5184" y="3789040"/>
            <a:ext cx="6912768" cy="697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10000"/>
              </a:lnSpc>
            </a:pPr>
            <a:r>
              <a:rPr lang="en-GB" dirty="0" smtClean="0"/>
              <a:t>It consists of a set </a:t>
            </a:r>
            <a:r>
              <a:rPr lang="en-GB" dirty="0"/>
              <a:t>of parallel anode wires tightly spaced, between parallel cathodes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1520" y="4797152"/>
            <a:ext cx="388843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" sz="1700" b="1" dirty="0" smtClean="0">
                <a:solidFill>
                  <a:srgbClr val="008000"/>
                </a:solidFill>
              </a:rPr>
              <a:t>The signal is induced by the movement of e- and ions in the electric field. </a:t>
            </a:r>
            <a:endParaRPr lang="en" sz="17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17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132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 </a:t>
            </a:r>
            <a:r>
              <a:rPr lang="en-US" dirty="0" smtClean="0"/>
              <a:t>CMS CSC </a:t>
            </a:r>
            <a:r>
              <a:rPr lang="en-US" dirty="0" smtClean="0">
                <a:solidFill>
                  <a:srgbClr val="FF0000"/>
                </a:solidFill>
              </a:rPr>
              <a:t>gas mixture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67384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9512" y="41490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1520" y="1772816"/>
            <a:ext cx="856895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>
                <a:solidFill>
                  <a:srgbClr val="FF0000"/>
                </a:solidFill>
              </a:rPr>
              <a:t>CF</a:t>
            </a:r>
            <a:r>
              <a:rPr lang="en-US" sz="1600" baseline="-25000" dirty="0">
                <a:solidFill>
                  <a:srgbClr val="FF0000"/>
                </a:solidFill>
              </a:rPr>
              <a:t>4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ensures good timing (higher </a:t>
            </a:r>
            <a:r>
              <a:rPr lang="en-US" sz="1600" dirty="0" err="1">
                <a:solidFill>
                  <a:schemeClr val="accent5">
                    <a:lumMod val="75000"/>
                  </a:schemeClr>
                </a:solidFill>
              </a:rPr>
              <a:t>v</a:t>
            </a:r>
            <a:r>
              <a:rPr lang="en-US" sz="1600" baseline="-25000" dirty="0" err="1">
                <a:solidFill>
                  <a:schemeClr val="accent5">
                    <a:lumMod val="75000"/>
                  </a:schemeClr>
                </a:solidFill>
              </a:rPr>
              <a:t>drift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), operation stability (avalanche quencher) and anti-aging properties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1331476"/>
            <a:ext cx="3839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40</a:t>
            </a:r>
            <a:r>
              <a:rPr lang="en-US" b="1" dirty="0">
                <a:solidFill>
                  <a:srgbClr val="FF0000"/>
                </a:solidFill>
              </a:rPr>
              <a:t>% </a:t>
            </a:r>
            <a:r>
              <a:rPr lang="en-US" b="1" dirty="0" err="1">
                <a:solidFill>
                  <a:srgbClr val="FF0000"/>
                </a:solidFill>
              </a:rPr>
              <a:t>Ar</a:t>
            </a:r>
            <a:r>
              <a:rPr lang="en-US" b="1" dirty="0">
                <a:solidFill>
                  <a:srgbClr val="FF0000"/>
                </a:solidFill>
              </a:rPr>
              <a:t> + 50% CO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+ 10% CF</a:t>
            </a:r>
            <a:r>
              <a:rPr lang="en-US" b="1" baseline="-25000" dirty="0">
                <a:solidFill>
                  <a:srgbClr val="FF0000"/>
                </a:solidFill>
              </a:rPr>
              <a:t>4</a:t>
            </a:r>
            <a:r>
              <a:rPr lang="en-US" b="1" baseline="-25000" dirty="0"/>
              <a:t>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497" y="2391266"/>
            <a:ext cx="633670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 view of a F-gas reduction consumption, </a:t>
            </a:r>
            <a:r>
              <a:rPr lang="en-GB" sz="1600" dirty="0"/>
              <a:t>t</a:t>
            </a:r>
            <a:r>
              <a:rPr lang="en-GB" sz="1600" dirty="0" smtClean="0"/>
              <a:t>ests have been done </a:t>
            </a:r>
            <a:r>
              <a:rPr lang="en-US" sz="1600" dirty="0" smtClean="0"/>
              <a:t>with </a:t>
            </a:r>
            <a:r>
              <a:rPr lang="en-US" sz="1600" dirty="0">
                <a:solidFill>
                  <a:srgbClr val="FF0000"/>
                </a:solidFill>
              </a:rPr>
              <a:t>reduced CF</a:t>
            </a:r>
            <a:r>
              <a:rPr lang="en-US" sz="1600" baseline="-25000" dirty="0">
                <a:solidFill>
                  <a:srgbClr val="FF0000"/>
                </a:solidFill>
              </a:rPr>
              <a:t>4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concentration. They </a:t>
            </a:r>
            <a:r>
              <a:rPr lang="en-US" sz="1600" dirty="0" smtClean="0"/>
              <a:t>indicate </a:t>
            </a:r>
            <a:r>
              <a:rPr lang="en-US" sz="1600" dirty="0">
                <a:solidFill>
                  <a:srgbClr val="FF0000"/>
                </a:solidFill>
              </a:rPr>
              <a:t>stable operation </a:t>
            </a:r>
            <a:r>
              <a:rPr lang="en-US" sz="1600" dirty="0"/>
              <a:t>and no degradation of performance is seen even after integrating the charge equivalent to HL-LHC plus a safety </a:t>
            </a:r>
            <a:r>
              <a:rPr lang="en-US" sz="1600" dirty="0" smtClean="0"/>
              <a:t>factor. </a:t>
            </a:r>
            <a:endParaRPr lang="en-US" sz="1600" dirty="0"/>
          </a:p>
          <a:p>
            <a:pPr algn="just"/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CSCs irradiated at CERN GIF++ (2016-17) and PNPI (2016) with </a:t>
            </a:r>
            <a:r>
              <a:rPr lang="en-GB" sz="1600" dirty="0" smtClean="0">
                <a:solidFill>
                  <a:srgbClr val="FF0000"/>
                </a:solidFill>
              </a:rPr>
              <a:t>10% CF</a:t>
            </a:r>
            <a:r>
              <a:rPr lang="en-GB" sz="1600" baseline="-25000" dirty="0" smtClean="0">
                <a:solidFill>
                  <a:srgbClr val="FF0000"/>
                </a:solidFill>
              </a:rPr>
              <a:t>4 </a:t>
            </a:r>
            <a:r>
              <a:rPr lang="en-GB" sz="1600" dirty="0" smtClean="0"/>
              <a:t>and </a:t>
            </a:r>
            <a:r>
              <a:rPr lang="en-GB" sz="1600" dirty="0"/>
              <a:t>Ar-CO</a:t>
            </a:r>
            <a:r>
              <a:rPr lang="en-GB" sz="1600" baseline="-25000" dirty="0"/>
              <a:t>2</a:t>
            </a:r>
            <a:r>
              <a:rPr lang="en-GB" sz="1600" dirty="0"/>
              <a:t> </a:t>
            </a:r>
            <a:r>
              <a:rPr lang="en-GB" sz="1600" dirty="0" smtClean="0"/>
              <a:t>(40+50)% have shown no signs of aging up to &gt;3x  the </a:t>
            </a:r>
            <a:r>
              <a:rPr lang="en-GB" sz="1600" dirty="0"/>
              <a:t>charge </a:t>
            </a:r>
            <a:r>
              <a:rPr lang="en-GB" sz="1600" dirty="0" smtClean="0"/>
              <a:t>of 3000fb</a:t>
            </a:r>
            <a:r>
              <a:rPr lang="en-GB" sz="1600" baseline="30000" dirty="0" smtClean="0"/>
              <a:t>-1</a:t>
            </a:r>
            <a:r>
              <a:rPr lang="en-GB" sz="1600" dirty="0" smtClean="0"/>
              <a:t> integrated </a:t>
            </a:r>
            <a:r>
              <a:rPr lang="en-GB" sz="1600" dirty="0" err="1" smtClean="0"/>
              <a:t>lumi</a:t>
            </a:r>
            <a:r>
              <a:rPr lang="en-GB" sz="1600" dirty="0" smtClean="0"/>
              <a:t> at HL-LHC</a:t>
            </a:r>
          </a:p>
          <a:p>
            <a:pPr algn="just"/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CSC </a:t>
            </a:r>
            <a:r>
              <a:rPr lang="en-GB" sz="1600" dirty="0"/>
              <a:t>irradiated at CERN </a:t>
            </a:r>
            <a:r>
              <a:rPr lang="en-GB" sz="1600" dirty="0" smtClean="0"/>
              <a:t>GIF++ &amp; B904 (2017-18) with </a:t>
            </a:r>
            <a:r>
              <a:rPr lang="en-GB" sz="1600" dirty="0">
                <a:solidFill>
                  <a:srgbClr val="FF0000"/>
                </a:solidFill>
              </a:rPr>
              <a:t>2% CF</a:t>
            </a:r>
            <a:r>
              <a:rPr lang="en-GB" sz="1600" baseline="-25000" dirty="0">
                <a:solidFill>
                  <a:srgbClr val="FF0000"/>
                </a:solidFill>
              </a:rPr>
              <a:t>4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/>
              <a:t>and at PNPI (2017) with </a:t>
            </a:r>
            <a:r>
              <a:rPr lang="en-GB" sz="1600" dirty="0" smtClean="0">
                <a:solidFill>
                  <a:srgbClr val="FF0000"/>
                </a:solidFill>
              </a:rPr>
              <a:t>1.6% </a:t>
            </a:r>
            <a:r>
              <a:rPr lang="en-GB" sz="1600" dirty="0">
                <a:solidFill>
                  <a:srgbClr val="FF0000"/>
                </a:solidFill>
              </a:rPr>
              <a:t>CF</a:t>
            </a:r>
            <a:r>
              <a:rPr lang="en-GB" sz="1600" baseline="-25000" dirty="0">
                <a:solidFill>
                  <a:srgbClr val="FF0000"/>
                </a:solidFill>
              </a:rPr>
              <a:t>4 </a:t>
            </a:r>
            <a:r>
              <a:rPr lang="en-GB" sz="1600" dirty="0" smtClean="0"/>
              <a:t>and </a:t>
            </a:r>
            <a:r>
              <a:rPr lang="en-GB" sz="1600" dirty="0"/>
              <a:t>Ar-CO</a:t>
            </a:r>
            <a:r>
              <a:rPr lang="en-GB" sz="1600" baseline="-25000" dirty="0"/>
              <a:t>2</a:t>
            </a:r>
            <a:r>
              <a:rPr lang="en-GB" sz="1600" dirty="0"/>
              <a:t> </a:t>
            </a:r>
            <a:r>
              <a:rPr lang="en-GB" sz="1600" dirty="0" smtClean="0"/>
              <a:t>(40+58)% </a:t>
            </a:r>
            <a:r>
              <a:rPr lang="en-GB" sz="1600" dirty="0"/>
              <a:t>show stable gas gain after 3-4x </a:t>
            </a:r>
            <a:r>
              <a:rPr lang="en-GB" sz="1600" dirty="0" smtClean="0"/>
              <a:t>HL-LHC.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CSC prototypes irradiated at CERN B904 </a:t>
            </a:r>
            <a:r>
              <a:rPr lang="en-GB" sz="1600" dirty="0" smtClean="0"/>
              <a:t>(</a:t>
            </a:r>
            <a:r>
              <a:rPr lang="en-GB" sz="1600" dirty="0"/>
              <a:t>2018) </a:t>
            </a:r>
            <a:r>
              <a:rPr lang="en-GB" sz="1600" dirty="0" smtClean="0">
                <a:solidFill>
                  <a:srgbClr val="FF0000"/>
                </a:solidFill>
              </a:rPr>
              <a:t>w/o-CF</a:t>
            </a:r>
            <a:r>
              <a:rPr lang="en-GB" sz="1600" baseline="-25000" dirty="0" smtClean="0">
                <a:solidFill>
                  <a:srgbClr val="FF0000"/>
                </a:solidFill>
              </a:rPr>
              <a:t>4</a:t>
            </a:r>
            <a:r>
              <a:rPr lang="en-GB" sz="1600" dirty="0" smtClean="0"/>
              <a:t> and Ar-CO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(40+60)% </a:t>
            </a:r>
            <a:r>
              <a:rPr lang="en-GB" sz="1600" dirty="0"/>
              <a:t>show stable gas gain after </a:t>
            </a:r>
            <a:r>
              <a:rPr lang="en-GB" sz="1600" dirty="0" smtClean="0"/>
              <a:t>3x HL-LHC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411760" y="1124744"/>
            <a:ext cx="1944216" cy="2067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2268" y="2852936"/>
            <a:ext cx="2551732" cy="12585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82344" y="3501008"/>
            <a:ext cx="946040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GIF++ 2016-17</a:t>
            </a:r>
            <a:endParaRPr lang="it-IT" sz="1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948264" y="4221088"/>
            <a:ext cx="2160240" cy="134676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237209" y="4863010"/>
            <a:ext cx="946040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GIF++ 2017-18</a:t>
            </a:r>
            <a:endParaRPr lang="it-IT" sz="1000" dirty="0"/>
          </a:p>
        </p:txBody>
      </p:sp>
      <p:sp>
        <p:nvSpPr>
          <p:cNvPr id="20" name="Right Arrow 19"/>
          <p:cNvSpPr/>
          <p:nvPr/>
        </p:nvSpPr>
        <p:spPr>
          <a:xfrm rot="20356662">
            <a:off x="5875075" y="3563759"/>
            <a:ext cx="795448" cy="1846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20356662">
            <a:off x="5875075" y="4859903"/>
            <a:ext cx="795448" cy="1846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21"/>
          <p:cNvGrpSpPr/>
          <p:nvPr/>
        </p:nvGrpSpPr>
        <p:grpSpPr>
          <a:xfrm>
            <a:off x="7073604" y="5661248"/>
            <a:ext cx="2034900" cy="1048938"/>
            <a:chOff x="7208007" y="5282413"/>
            <a:chExt cx="2523820" cy="1482528"/>
          </a:xfrm>
        </p:grpSpPr>
        <p:grpSp>
          <p:nvGrpSpPr>
            <p:cNvPr id="8" name="Group 22"/>
            <p:cNvGrpSpPr/>
            <p:nvPr/>
          </p:nvGrpSpPr>
          <p:grpSpPr>
            <a:xfrm>
              <a:off x="7208007" y="5282413"/>
              <a:ext cx="2427463" cy="1361427"/>
              <a:chOff x="7162852" y="5225968"/>
              <a:chExt cx="2345534" cy="144045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7507517" y="5225968"/>
                <a:ext cx="2000869" cy="1235151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>
              <a:xfrm>
                <a:off x="7162852" y="5225968"/>
                <a:ext cx="369949" cy="1440450"/>
              </a:xfrm>
              <a:prstGeom prst="rect">
                <a:avLst/>
              </a:prstGeom>
            </p:spPr>
          </p:pic>
        </p:grp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02496" y="6447237"/>
              <a:ext cx="2229331" cy="317704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7812361" y="5991091"/>
            <a:ext cx="1008112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B904 2018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xmlns="" val="368339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073" y="119063"/>
            <a:ext cx="9572625" cy="661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family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tree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10" name="Picture 3" descr="Schermata 2019-08-15 alle 15.26.2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554"/>
          <a:stretch>
            <a:fillRect/>
          </a:stretch>
        </p:blipFill>
        <p:spPr>
          <a:xfrm>
            <a:off x="1331640" y="1380427"/>
            <a:ext cx="6948264" cy="4982984"/>
          </a:xfrm>
          <a:prstGeom prst="rect">
            <a:avLst/>
          </a:prstGeom>
        </p:spPr>
      </p:pic>
      <p:sp>
        <p:nvSpPr>
          <p:cNvPr id="12" name="TextBox 5"/>
          <p:cNvSpPr txBox="1"/>
          <p:nvPr/>
        </p:nvSpPr>
        <p:spPr>
          <a:xfrm>
            <a:off x="1907704" y="20608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1968</a:t>
            </a:r>
            <a:endParaRPr lang="en-US" dirty="0"/>
          </a:p>
        </p:txBody>
      </p:sp>
      <p:sp>
        <p:nvSpPr>
          <p:cNvPr id="13" name="TextBox 6"/>
          <p:cNvSpPr txBox="1"/>
          <p:nvPr/>
        </p:nvSpPr>
        <p:spPr>
          <a:xfrm>
            <a:off x="2915816" y="57959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14" name="TextBox 8"/>
          <p:cNvSpPr txBox="1"/>
          <p:nvPr/>
        </p:nvSpPr>
        <p:spPr>
          <a:xfrm>
            <a:off x="6876256" y="58136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1981</a:t>
            </a:r>
            <a:endParaRPr lang="en-US" dirty="0"/>
          </a:p>
        </p:txBody>
      </p:sp>
      <p:sp>
        <p:nvSpPr>
          <p:cNvPr id="15" name="TextBox 9"/>
          <p:cNvSpPr txBox="1"/>
          <p:nvPr/>
        </p:nvSpPr>
        <p:spPr>
          <a:xfrm>
            <a:off x="5004048" y="13314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1974</a:t>
            </a:r>
            <a:endParaRPr lang="en-US" dirty="0"/>
          </a:p>
        </p:txBody>
      </p:sp>
      <p:sp>
        <p:nvSpPr>
          <p:cNvPr id="16" name="TextBox 10"/>
          <p:cNvSpPr txBox="1"/>
          <p:nvPr/>
        </p:nvSpPr>
        <p:spPr>
          <a:xfrm>
            <a:off x="3995936" y="479715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1958</a:t>
            </a:r>
            <a:endParaRPr lang="en-US" dirty="0"/>
          </a:p>
        </p:txBody>
      </p:sp>
      <p:sp>
        <p:nvSpPr>
          <p:cNvPr id="17" name="TextBox 11"/>
          <p:cNvSpPr txBox="1"/>
          <p:nvPr/>
        </p:nvSpPr>
        <p:spPr>
          <a:xfrm>
            <a:off x="7164288" y="46531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1995</a:t>
            </a:r>
            <a:endParaRPr lang="en-US" dirty="0"/>
          </a:p>
        </p:txBody>
      </p:sp>
      <p:sp>
        <p:nvSpPr>
          <p:cNvPr id="18" name="TextBox 7"/>
          <p:cNvSpPr txBox="1"/>
          <p:nvPr/>
        </p:nvSpPr>
        <p:spPr>
          <a:xfrm>
            <a:off x="7524328" y="278092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TPCs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176" y="1196752"/>
            <a:ext cx="9130680" cy="518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TPCs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technical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solutions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65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942" y="1275184"/>
            <a:ext cx="8999562" cy="553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88640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Why Electrodes are “cured” with linseed oil 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520" y="3212976"/>
            <a:ext cx="5032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2C7C9F"/>
                </a:solidFill>
                <a:cs typeface="Times New Roman"/>
              </a:rPr>
              <a:t>Linseed oil makes the surface smoother</a:t>
            </a:r>
          </a:p>
        </p:txBody>
      </p:sp>
      <p:pic>
        <p:nvPicPr>
          <p:cNvPr id="6" name="Picture 5" descr="Schermata 2018-03-23 alle 16.32.4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895"/>
          <a:stretch/>
        </p:blipFill>
        <p:spPr>
          <a:xfrm>
            <a:off x="251520" y="4077072"/>
            <a:ext cx="8339595" cy="269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520" y="3645024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C7C9F"/>
                </a:solidFill>
                <a:cs typeface="Times New Roman"/>
              </a:rPr>
              <a:t>The smoother the surface, the lower the intrinsic noise of the detector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124744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cs typeface="Times New Roman"/>
              </a:rPr>
              <a:t>Linseed oil (</a:t>
            </a:r>
            <a:r>
              <a:rPr lang="en-US" b="1" dirty="0" smtClean="0">
                <a:solidFill>
                  <a:srgbClr val="000090"/>
                </a:solidFill>
                <a:cs typeface="Times New Roman"/>
              </a:rPr>
              <a:t>If </a:t>
            </a:r>
            <a:r>
              <a:rPr lang="en-US" b="1" dirty="0">
                <a:solidFill>
                  <a:srgbClr val="000090"/>
                </a:solidFill>
                <a:cs typeface="Times New Roman"/>
              </a:rPr>
              <a:t>you look on Wikipedia.</a:t>
            </a:r>
            <a:r>
              <a:rPr lang="en-US" b="1" dirty="0" smtClean="0">
                <a:solidFill>
                  <a:srgbClr val="000090"/>
                </a:solidFill>
                <a:cs typeface="Times New Roman"/>
              </a:rPr>
              <a:t>.)</a:t>
            </a:r>
            <a:endParaRPr lang="en-US" b="1" dirty="0">
              <a:solidFill>
                <a:srgbClr val="000090"/>
              </a:solidFill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000090"/>
                </a:solidFill>
                <a:cs typeface="Times New Roman"/>
              </a:rPr>
              <a:t>The </a:t>
            </a:r>
            <a:r>
              <a:rPr lang="en-US" dirty="0">
                <a:solidFill>
                  <a:srgbClr val="000090"/>
                </a:solidFill>
                <a:cs typeface="Times New Roman"/>
              </a:rPr>
              <a:t>Linseed oil is used as a painting medium. It was a significant advantage in the technology of oil painting! </a:t>
            </a:r>
            <a:endParaRPr lang="is-IS" dirty="0">
              <a:solidFill>
                <a:srgbClr val="000090"/>
              </a:solidFill>
              <a:cs typeface="Times New Roman"/>
            </a:endParaRPr>
          </a:p>
          <a:p>
            <a:pPr algn="just"/>
            <a:endParaRPr lang="en-US" b="1" dirty="0" smtClean="0">
              <a:solidFill>
                <a:srgbClr val="FF0000"/>
              </a:solidFill>
              <a:cs typeface="Times New Roman"/>
            </a:endParaRPr>
          </a:p>
          <a:p>
            <a:pPr algn="just"/>
            <a:r>
              <a:rPr lang="en-US" dirty="0" smtClean="0">
                <a:cs typeface="Times New Roman"/>
              </a:rPr>
              <a:t>Mixture of triglycerides, formed by one molecule of glycerol and three molecules of linear fatty acids. The oil is cured forming a hard stable film because of oxidation followed by polymerization. </a:t>
            </a:r>
            <a:r>
              <a:rPr lang="en-US" dirty="0" smtClean="0">
                <a:solidFill>
                  <a:srgbClr val="000090"/>
                </a:solidFill>
                <a:cs typeface="Times New Roman"/>
              </a:rPr>
              <a:t>  </a:t>
            </a:r>
            <a:endParaRPr lang="en-US" dirty="0">
              <a:solidFill>
                <a:srgbClr val="00009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6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BE9-9F9C-4373-B472-2D1C86C652F3}" type="slidenum">
              <a:rPr lang="en-US"/>
              <a:pPr/>
              <a:t>138</a:t>
            </a:fld>
            <a:endParaRPr lang="en-US"/>
          </a:p>
        </p:txBody>
      </p:sp>
      <p:pic>
        <p:nvPicPr>
          <p:cNvPr id="88082" name="Picture 18"/>
          <p:cNvPicPr>
            <a:picLocks noChangeAspect="1" noChangeArrowheads="1"/>
          </p:cNvPicPr>
          <p:nvPr/>
        </p:nvPicPr>
        <p:blipFill>
          <a:blip r:embed="rId2" cstate="print"/>
          <a:srcRect l="20743" t="34013" r="14105" b="53952"/>
          <a:stretch>
            <a:fillRect/>
          </a:stretch>
        </p:blipFill>
        <p:spPr bwMode="auto">
          <a:xfrm>
            <a:off x="0" y="4724400"/>
            <a:ext cx="718026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77" name="Picture 13" descr="Roughness"/>
          <p:cNvPicPr>
            <a:picLocks noChangeAspect="1" noChangeArrowheads="1"/>
          </p:cNvPicPr>
          <p:nvPr/>
        </p:nvPicPr>
        <p:blipFill>
          <a:blip r:embed="rId3" cstate="print"/>
          <a:srcRect l="3137" t="18182" r="10980" b="21819"/>
          <a:stretch>
            <a:fillRect/>
          </a:stretch>
        </p:blipFill>
        <p:spPr bwMode="auto">
          <a:xfrm>
            <a:off x="5017392" y="1283568"/>
            <a:ext cx="38750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8" name="Line 14"/>
          <p:cNvSpPr>
            <a:spLocks noChangeShapeType="1"/>
          </p:cNvSpPr>
          <p:nvPr/>
        </p:nvSpPr>
        <p:spPr bwMode="auto">
          <a:xfrm flipV="1">
            <a:off x="4331592" y="4026768"/>
            <a:ext cx="1295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 flipV="1">
            <a:off x="4331592" y="1893168"/>
            <a:ext cx="1600200" cy="2286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>
            <a:off x="4331592" y="4331568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1" name="Line 17"/>
          <p:cNvSpPr>
            <a:spLocks noChangeShapeType="1"/>
          </p:cNvSpPr>
          <p:nvPr/>
        </p:nvSpPr>
        <p:spPr bwMode="auto">
          <a:xfrm flipH="1">
            <a:off x="1371600" y="4419600"/>
            <a:ext cx="2895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51520" y="2564904"/>
            <a:ext cx="4596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Direct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surface</a:t>
            </a:r>
            <a:r>
              <a:rPr lang="it-IT" dirty="0" smtClean="0"/>
              <a:t> </a:t>
            </a:r>
            <a:r>
              <a:rPr lang="it-IT" dirty="0" err="1" smtClean="0"/>
              <a:t>roughness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err="1" smtClean="0"/>
              <a:t>mono-dimensional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dirty="0" err="1" smtClean="0"/>
              <a:t>bi-dimensional</a:t>
            </a:r>
            <a:endParaRPr lang="it-IT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Comparison among not-oiled, oiled and smoother surfaces RPC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RPC: the linseed Oil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139</a:t>
            </a:fld>
            <a:endParaRPr lang="en-US"/>
          </a:p>
        </p:txBody>
      </p:sp>
      <p:pic>
        <p:nvPicPr>
          <p:cNvPr id="4" name="Picture 3" descr="Schermata 2018-03-23 alle 16.35.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340768"/>
            <a:ext cx="8170349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214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27384"/>
            <a:ext cx="8042276" cy="1008112"/>
          </a:xfrm>
        </p:spPr>
        <p:txBody>
          <a:bodyPr/>
          <a:lstStyle/>
          <a:p>
            <a:r>
              <a:rPr lang="en-US" dirty="0" smtClean="0"/>
              <a:t>CSC: example from CMS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 descr="Schermata 2019-08-16 alle 12.24.1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1124744"/>
            <a:ext cx="2808312" cy="1912145"/>
          </a:xfrm>
          <a:prstGeom prst="rect">
            <a:avLst/>
          </a:prstGeom>
        </p:spPr>
      </p:pic>
      <p:pic>
        <p:nvPicPr>
          <p:cNvPr id="8" name="Picture 7" descr="Schermata 2019-08-16 alle 12.25.0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852936"/>
            <a:ext cx="2952328" cy="34349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1268760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4 Endcap CMS stations are equipped with CSCs Each CSC has 6 gas gaps and with 6 layer of strips </a:t>
            </a:r>
            <a:r>
              <a:rPr lang="en-US" dirty="0"/>
              <a:t>(</a:t>
            </a:r>
            <a:r>
              <a:rPr lang="en-US" dirty="0" smtClean="0"/>
              <a:t>radial) and wires. 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19872" y="5835069"/>
            <a:ext cx="5184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8000"/>
                </a:solidFill>
              </a:rPr>
              <a:t>CSC chosen due to presence </a:t>
            </a:r>
            <a:r>
              <a:rPr lang="en-US" sz="2000" b="1" dirty="0">
                <a:solidFill>
                  <a:srgbClr val="008000"/>
                </a:solidFill>
              </a:rPr>
              <a:t>of high and inhomogeneous magnetic </a:t>
            </a:r>
            <a:r>
              <a:rPr lang="en-US" sz="2000" b="1" dirty="0" smtClean="0">
                <a:solidFill>
                  <a:srgbClr val="008000"/>
                </a:solidFill>
              </a:rPr>
              <a:t>field </a:t>
            </a:r>
            <a:r>
              <a:rPr lang="en-US" sz="2000" b="1" dirty="0">
                <a:solidFill>
                  <a:srgbClr val="008000"/>
                </a:solidFill>
              </a:rPr>
              <a:t>and </a:t>
            </a:r>
            <a:r>
              <a:rPr lang="en-US" sz="2000" b="1" dirty="0" smtClean="0">
                <a:solidFill>
                  <a:srgbClr val="008000"/>
                </a:solidFill>
              </a:rPr>
              <a:t>high </a:t>
            </a:r>
            <a:r>
              <a:rPr lang="en-US" sz="2000" b="1" dirty="0">
                <a:solidFill>
                  <a:srgbClr val="008000"/>
                </a:solidFill>
              </a:rPr>
              <a:t>particle rates.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491880" y="4293096"/>
            <a:ext cx="540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main goal of </a:t>
            </a:r>
            <a:r>
              <a:rPr lang="en-US" dirty="0" smtClean="0"/>
              <a:t>CSCs is </a:t>
            </a:r>
            <a:r>
              <a:rPr lang="en-US" dirty="0"/>
              <a:t>to define the bending angle of muon in the magnetic field of steel </a:t>
            </a:r>
            <a:r>
              <a:rPr lang="en-US" dirty="0" smtClean="0"/>
              <a:t>disks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c</a:t>
            </a:r>
            <a:r>
              <a:rPr lang="en-US" dirty="0" smtClean="0"/>
              <a:t>rucial </a:t>
            </a:r>
            <a:r>
              <a:rPr lang="en-US" dirty="0"/>
              <a:t>a good space resolution in direction perpendicular to the radius of a disk. </a:t>
            </a:r>
          </a:p>
          <a:p>
            <a:pPr algn="just"/>
            <a:endParaRPr lang="en-US" dirty="0"/>
          </a:p>
        </p:txBody>
      </p:sp>
      <p:pic>
        <p:nvPicPr>
          <p:cNvPr id="10" name="Picture 9" descr="Schermata 2019-08-20 alle 00.53.1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2060848"/>
            <a:ext cx="2241605" cy="2205595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824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81D01-0E9C-4AF6-B874-CCFBFBB8CE80}" type="slidenum">
              <a:rPr lang="en-US"/>
              <a:pPr/>
              <a:t>140</a:t>
            </a:fld>
            <a:endParaRPr lang="en-US"/>
          </a:p>
        </p:txBody>
      </p:sp>
      <p:pic>
        <p:nvPicPr>
          <p:cNvPr id="162830" name="Picture 2062" descr="MINI"/>
          <p:cNvPicPr>
            <a:picLocks noChangeAspect="1" noChangeArrowheads="1"/>
          </p:cNvPicPr>
          <p:nvPr/>
        </p:nvPicPr>
        <p:blipFill>
          <a:blip r:embed="rId2" cstate="print"/>
          <a:srcRect t="68196" r="32933"/>
          <a:stretch>
            <a:fillRect/>
          </a:stretch>
        </p:blipFill>
        <p:spPr bwMode="auto">
          <a:xfrm>
            <a:off x="4132263" y="4648200"/>
            <a:ext cx="5011737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36" name="Text Box 2068"/>
          <p:cNvSpPr txBox="1">
            <a:spLocks noChangeArrowheads="1"/>
          </p:cNvSpPr>
          <p:nvPr/>
        </p:nvSpPr>
        <p:spPr bwMode="auto">
          <a:xfrm>
            <a:off x="251520" y="1412776"/>
            <a:ext cx="8268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MINI: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telescope for atmospheric (and backscattered)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 i="1" dirty="0" smtClean="0">
                <a:solidFill>
                  <a:schemeClr val="accent2"/>
                </a:solidFill>
              </a:rPr>
              <a:t>: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64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single gap RPC</a:t>
            </a:r>
            <a:endParaRPr lang="en-GB" dirty="0"/>
          </a:p>
        </p:txBody>
      </p:sp>
      <p:sp>
        <p:nvSpPr>
          <p:cNvPr id="162850" name="Text Box 2082"/>
          <p:cNvSpPr txBox="1">
            <a:spLocks noChangeArrowheads="1"/>
          </p:cNvSpPr>
          <p:nvPr/>
        </p:nvSpPr>
        <p:spPr bwMode="auto">
          <a:xfrm>
            <a:off x="381000" y="4874696"/>
            <a:ext cx="3825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Operating from since </a:t>
            </a:r>
            <a:r>
              <a:rPr lang="en-GB" dirty="0">
                <a:solidFill>
                  <a:schemeClr val="accent2"/>
                </a:solidFill>
              </a:rPr>
              <a:t>1990 </a:t>
            </a:r>
            <a:r>
              <a:rPr lang="en-GB" dirty="0" smtClean="0">
                <a:solidFill>
                  <a:schemeClr val="accent2"/>
                </a:solidFill>
              </a:rPr>
              <a:t>to </a:t>
            </a:r>
            <a:r>
              <a:rPr lang="en-GB" dirty="0">
                <a:solidFill>
                  <a:schemeClr val="accent2"/>
                </a:solidFill>
              </a:rPr>
              <a:t>1996</a:t>
            </a:r>
          </a:p>
        </p:txBody>
      </p:sp>
      <p:grpSp>
        <p:nvGrpSpPr>
          <p:cNvPr id="2" name="Group 2086"/>
          <p:cNvGrpSpPr>
            <a:grpSpLocks/>
          </p:cNvGrpSpPr>
          <p:nvPr/>
        </p:nvGrpSpPr>
        <p:grpSpPr bwMode="auto">
          <a:xfrm>
            <a:off x="609600" y="1752600"/>
            <a:ext cx="7723188" cy="2895600"/>
            <a:chOff x="144" y="1104"/>
            <a:chExt cx="4865" cy="1824"/>
          </a:xfrm>
        </p:grpSpPr>
        <p:pic>
          <p:nvPicPr>
            <p:cNvPr id="162829" name="Picture 2061" descr="MINI"/>
            <p:cNvPicPr>
              <a:picLocks noChangeAspect="1" noChangeArrowheads="1"/>
            </p:cNvPicPr>
            <p:nvPr/>
          </p:nvPicPr>
          <p:blipFill>
            <a:blip r:embed="rId2" cstate="print"/>
            <a:srcRect l="14819" b="39345"/>
            <a:stretch>
              <a:fillRect/>
            </a:stretch>
          </p:blipFill>
          <p:spPr bwMode="auto">
            <a:xfrm>
              <a:off x="1248" y="1152"/>
              <a:ext cx="3744" cy="1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2837" name="Line 2069"/>
            <p:cNvSpPr>
              <a:spLocks noChangeShapeType="1"/>
            </p:cNvSpPr>
            <p:nvPr/>
          </p:nvSpPr>
          <p:spPr bwMode="auto">
            <a:xfrm>
              <a:off x="336" y="1632"/>
              <a:ext cx="4560" cy="6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38" name="Text Box 2070"/>
            <p:cNvSpPr txBox="1">
              <a:spLocks noChangeArrowheads="1"/>
            </p:cNvSpPr>
            <p:nvPr/>
          </p:nvSpPr>
          <p:spPr bwMode="auto">
            <a:xfrm>
              <a:off x="480" y="1488"/>
              <a:ext cx="7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Downward </a:t>
              </a:r>
              <a:r>
                <a:rPr lang="en-GB">
                  <a:solidFill>
                    <a:schemeClr val="accent1"/>
                  </a:solidFill>
                  <a:sym typeface="Symbol" pitchFamily="18" charset="2"/>
                </a:rPr>
                <a:t>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62839" name="Line 2071"/>
            <p:cNvSpPr>
              <a:spLocks noChangeShapeType="1"/>
            </p:cNvSpPr>
            <p:nvPr/>
          </p:nvSpPr>
          <p:spPr bwMode="auto">
            <a:xfrm>
              <a:off x="384" y="2448"/>
              <a:ext cx="460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62841" name="Text Box 2073"/>
            <p:cNvSpPr txBox="1">
              <a:spLocks noChangeArrowheads="1"/>
            </p:cNvSpPr>
            <p:nvPr/>
          </p:nvSpPr>
          <p:spPr bwMode="auto">
            <a:xfrm>
              <a:off x="4608" y="2496"/>
              <a:ext cx="4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/>
                <a:t>Suolo</a:t>
              </a:r>
            </a:p>
          </p:txBody>
        </p:sp>
        <p:sp>
          <p:nvSpPr>
            <p:cNvPr id="162842" name="Line 2074"/>
            <p:cNvSpPr>
              <a:spLocks noChangeShapeType="1"/>
            </p:cNvSpPr>
            <p:nvPr/>
          </p:nvSpPr>
          <p:spPr bwMode="auto">
            <a:xfrm>
              <a:off x="144" y="1104"/>
              <a:ext cx="432" cy="134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3" name="Oval 2075"/>
            <p:cNvSpPr>
              <a:spLocks noChangeArrowheads="1"/>
            </p:cNvSpPr>
            <p:nvPr/>
          </p:nvSpPr>
          <p:spPr bwMode="auto">
            <a:xfrm>
              <a:off x="528" y="2448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5" name="Line 2077"/>
            <p:cNvSpPr>
              <a:spLocks noChangeShapeType="1"/>
            </p:cNvSpPr>
            <p:nvPr/>
          </p:nvSpPr>
          <p:spPr bwMode="auto">
            <a:xfrm flipV="1">
              <a:off x="624" y="1920"/>
              <a:ext cx="4320" cy="576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6" name="Text Box 2078"/>
            <p:cNvSpPr txBox="1">
              <a:spLocks noChangeArrowheads="1"/>
            </p:cNvSpPr>
            <p:nvPr/>
          </p:nvSpPr>
          <p:spPr bwMode="auto">
            <a:xfrm>
              <a:off x="192" y="2112"/>
              <a:ext cx="101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Backscattered </a:t>
              </a:r>
              <a:r>
                <a:rPr lang="en-GB">
                  <a:solidFill>
                    <a:schemeClr val="accent2"/>
                  </a:solidFill>
                  <a:sym typeface="Symbol" pitchFamily="18" charset="2"/>
                </a:rPr>
                <a:t></a:t>
              </a:r>
              <a:r>
                <a:rPr lang="en-GB">
                  <a:solidFill>
                    <a:schemeClr val="accent2"/>
                  </a:solidFill>
                </a:rPr>
                <a:t> </a:t>
              </a:r>
            </a:p>
          </p:txBody>
        </p:sp>
        <p:sp>
          <p:nvSpPr>
            <p:cNvPr id="162847" name="Line 2079"/>
            <p:cNvSpPr>
              <a:spLocks noChangeShapeType="1"/>
            </p:cNvSpPr>
            <p:nvPr/>
          </p:nvSpPr>
          <p:spPr bwMode="auto">
            <a:xfrm flipV="1">
              <a:off x="288" y="2688"/>
              <a:ext cx="576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8" name="Oval 2080"/>
            <p:cNvSpPr>
              <a:spLocks noChangeArrowheads="1"/>
            </p:cNvSpPr>
            <p:nvPr/>
          </p:nvSpPr>
          <p:spPr bwMode="auto">
            <a:xfrm>
              <a:off x="816" y="264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9" name="Line 2081"/>
            <p:cNvSpPr>
              <a:spLocks noChangeShapeType="1"/>
            </p:cNvSpPr>
            <p:nvPr/>
          </p:nvSpPr>
          <p:spPr bwMode="auto">
            <a:xfrm flipV="1">
              <a:off x="912" y="1728"/>
              <a:ext cx="3984" cy="96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51" name="Text Box 2083"/>
            <p:cNvSpPr txBox="1">
              <a:spLocks noChangeArrowheads="1"/>
            </p:cNvSpPr>
            <p:nvPr/>
          </p:nvSpPr>
          <p:spPr bwMode="auto">
            <a:xfrm>
              <a:off x="528" y="2688"/>
              <a:ext cx="12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  <a:flatTx/>
            </a:bodyPr>
            <a:lstStyle/>
            <a:p>
              <a:pPr algn="ctr"/>
              <a:r>
                <a:rPr lang="en-GB">
                  <a:solidFill>
                    <a:srgbClr val="FF0000"/>
                  </a:solidFill>
                  <a:sym typeface="Symbol" pitchFamily="18" charset="2"/>
                </a:rPr>
                <a:t></a:t>
              </a:r>
              <a:r>
                <a:rPr lang="en-GB" baseline="-25000">
                  <a:solidFill>
                    <a:srgbClr val="FF0000"/>
                  </a:solidFill>
                  <a:sym typeface="Symbol" pitchFamily="18" charset="2"/>
                </a:rPr>
                <a:t>  </a:t>
              </a:r>
              <a:r>
                <a:rPr lang="en-GB">
                  <a:solidFill>
                    <a:srgbClr val="FF0000"/>
                  </a:solidFill>
                  <a:sym typeface="Symbol" pitchFamily="18" charset="2"/>
                </a:rPr>
                <a:t>+ p </a:t>
              </a:r>
              <a:r>
                <a:rPr lang="en-GB" baseline="30000">
                  <a:solidFill>
                    <a:srgbClr val="FF0000"/>
                  </a:solidFill>
                  <a:sym typeface="Symbol" pitchFamily="18" charset="2"/>
                </a:rPr>
                <a:t>-</a:t>
              </a:r>
              <a:r>
                <a:rPr lang="en-GB">
                  <a:solidFill>
                    <a:srgbClr val="FF0000"/>
                  </a:solidFill>
                  <a:sym typeface="Symbol" pitchFamily="18" charset="2"/>
                </a:rPr>
                <a:t> + X</a:t>
              </a:r>
            </a:p>
          </p:txBody>
        </p:sp>
      </p:grpSp>
      <p:sp>
        <p:nvSpPr>
          <p:cNvPr id="162853" name="Text Box 2085"/>
          <p:cNvSpPr txBox="1">
            <a:spLocks noChangeArrowheads="1"/>
          </p:cNvSpPr>
          <p:nvPr/>
        </p:nvSpPr>
        <p:spPr bwMode="auto">
          <a:xfrm>
            <a:off x="228600" y="5818038"/>
            <a:ext cx="457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10 </a:t>
            </a:r>
            <a:r>
              <a:rPr lang="en-GB" dirty="0" smtClean="0">
                <a:solidFill>
                  <a:schemeClr val="accent2"/>
                </a:solidFill>
              </a:rPr>
              <a:t>stations, equipped with </a:t>
            </a:r>
            <a:r>
              <a:rPr lang="en-GB" dirty="0">
                <a:solidFill>
                  <a:schemeClr val="accent2"/>
                </a:solidFill>
              </a:rPr>
              <a:t>14 </a:t>
            </a:r>
            <a:r>
              <a:rPr lang="en-GB" dirty="0" smtClean="0">
                <a:solidFill>
                  <a:schemeClr val="accent2"/>
                </a:solidFill>
              </a:rPr>
              <a:t>chambers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>
                <a:solidFill>
                  <a:schemeClr val="accent2"/>
                </a:solidFill>
              </a:rPr>
              <a:t>8 </a:t>
            </a:r>
            <a:r>
              <a:rPr lang="en-GB" dirty="0" smtClean="0">
                <a:solidFill>
                  <a:schemeClr val="accent2"/>
                </a:solidFill>
              </a:rPr>
              <a:t>chambers with horizontal strips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6 with vertical strips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MINI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: first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experiment fully implemented with RPCs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28" name="Freccia a destra 27"/>
          <p:cNvSpPr/>
          <p:nvPr/>
        </p:nvSpPr>
        <p:spPr>
          <a:xfrm>
            <a:off x="4572000" y="6237312"/>
            <a:ext cx="648072" cy="360040"/>
          </a:xfrm>
          <a:prstGeom prst="rightArrow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Text Box 2082"/>
          <p:cNvSpPr txBox="1">
            <a:spLocks noChangeArrowheads="1"/>
          </p:cNvSpPr>
          <p:nvPr/>
        </p:nvSpPr>
        <p:spPr bwMode="auto">
          <a:xfrm>
            <a:off x="5436096" y="6300028"/>
            <a:ext cx="2664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Precise tracking!</a:t>
            </a:r>
            <a:endParaRPr lang="en-GB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38B1-A290-4D87-BF64-D6A9398B2B88}" type="slidenum">
              <a:rPr lang="en-US"/>
              <a:pPr/>
              <a:t>141</a:t>
            </a:fld>
            <a:endParaRPr lang="en-US"/>
          </a:p>
        </p:txBody>
      </p:sp>
      <p:pic>
        <p:nvPicPr>
          <p:cNvPr id="171022" name="Picture 14" descr="Mini5"/>
          <p:cNvPicPr>
            <a:picLocks noChangeAspect="1" noChangeArrowheads="1"/>
          </p:cNvPicPr>
          <p:nvPr/>
        </p:nvPicPr>
        <p:blipFill>
          <a:blip r:embed="rId2" cstate="print"/>
          <a:srcRect t="28789" b="43184"/>
          <a:stretch>
            <a:fillRect/>
          </a:stretch>
        </p:blipFill>
        <p:spPr bwMode="auto">
          <a:xfrm>
            <a:off x="4648200" y="1143000"/>
            <a:ext cx="37338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34" name="Picture 26" descr="mini2"/>
          <p:cNvPicPr>
            <a:picLocks noChangeAspect="1" noChangeArrowheads="1"/>
          </p:cNvPicPr>
          <p:nvPr/>
        </p:nvPicPr>
        <p:blipFill>
          <a:blip r:embed="rId3" cstate="print"/>
          <a:srcRect t="9230"/>
          <a:stretch>
            <a:fillRect/>
          </a:stretch>
        </p:blipFill>
        <p:spPr bwMode="auto">
          <a:xfrm>
            <a:off x="4800600" y="3733800"/>
            <a:ext cx="39624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71015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71023" name="Picture 15" descr="Mini5"/>
          <p:cNvPicPr>
            <a:picLocks noChangeAspect="1" noChangeArrowheads="1"/>
          </p:cNvPicPr>
          <p:nvPr/>
        </p:nvPicPr>
        <p:blipFill>
          <a:blip r:embed="rId2" cstate="print"/>
          <a:srcRect t="68651"/>
          <a:stretch>
            <a:fillRect/>
          </a:stretch>
        </p:blipFill>
        <p:spPr bwMode="auto">
          <a:xfrm>
            <a:off x="533400" y="2209800"/>
            <a:ext cx="37338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395536" y="1124744"/>
            <a:ext cx="262123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3D event reconstruction</a:t>
            </a:r>
            <a:endParaRPr lang="en-GB" dirty="0"/>
          </a:p>
        </p:txBody>
      </p:sp>
      <p:sp>
        <p:nvSpPr>
          <p:cNvPr id="171025" name="Text Box 17"/>
          <p:cNvSpPr txBox="1">
            <a:spLocks noChangeArrowheads="1"/>
          </p:cNvSpPr>
          <p:nvPr/>
        </p:nvSpPr>
        <p:spPr bwMode="auto">
          <a:xfrm>
            <a:off x="1919738" y="1948934"/>
            <a:ext cx="1023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Single 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1026" name="Text Box 18"/>
          <p:cNvSpPr txBox="1">
            <a:spLocks noChangeArrowheads="1"/>
          </p:cNvSpPr>
          <p:nvPr/>
        </p:nvSpPr>
        <p:spPr bwMode="auto">
          <a:xfrm>
            <a:off x="2555776" y="1556792"/>
            <a:ext cx="22749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Atmospheric shower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1028" name="AutoShape 20"/>
          <p:cNvSpPr>
            <a:spLocks noChangeArrowheads="1"/>
          </p:cNvSpPr>
          <p:nvPr/>
        </p:nvSpPr>
        <p:spPr bwMode="auto">
          <a:xfrm rot="-19285228">
            <a:off x="4114800" y="2133600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1029" name="AutoShape 21"/>
          <p:cNvSpPr>
            <a:spLocks noChangeArrowheads="1"/>
          </p:cNvSpPr>
          <p:nvPr/>
        </p:nvSpPr>
        <p:spPr bwMode="auto">
          <a:xfrm rot="-13223329">
            <a:off x="1524000" y="2286000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1031" name="Text Box 23"/>
          <p:cNvSpPr txBox="1">
            <a:spLocks noChangeArrowheads="1"/>
          </p:cNvSpPr>
          <p:nvPr/>
        </p:nvSpPr>
        <p:spPr bwMode="auto">
          <a:xfrm>
            <a:off x="4572000" y="3396734"/>
            <a:ext cx="40318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Lateral and upper view superimposed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71033" name="Text Box 25"/>
          <p:cNvSpPr txBox="1">
            <a:spLocks noChangeArrowheads="1"/>
          </p:cNvSpPr>
          <p:nvPr/>
        </p:nvSpPr>
        <p:spPr bwMode="auto">
          <a:xfrm>
            <a:off x="296416" y="5085184"/>
            <a:ext cx="4059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MINI </a:t>
            </a:r>
            <a:r>
              <a:rPr lang="en-GB" dirty="0" smtClean="0">
                <a:solidFill>
                  <a:schemeClr val="accent2"/>
                </a:solidFill>
              </a:rPr>
              <a:t>was used both for physics and for studies on RPC performance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1035" name="Text Box 27"/>
          <p:cNvSpPr txBox="1">
            <a:spLocks noChangeArrowheads="1"/>
          </p:cNvSpPr>
          <p:nvPr/>
        </p:nvSpPr>
        <p:spPr bwMode="auto">
          <a:xfrm>
            <a:off x="3048000" y="6093896"/>
            <a:ext cx="243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Efficiency uniformity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1036" name="AutoShape 28"/>
          <p:cNvSpPr>
            <a:spLocks noChangeArrowheads="1"/>
          </p:cNvSpPr>
          <p:nvPr/>
        </p:nvSpPr>
        <p:spPr bwMode="auto">
          <a:xfrm rot="-23261087">
            <a:off x="4648200" y="5562600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MINI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E0AA-ABC0-42B3-AE70-1543D7D331F3}" type="slidenum">
              <a:rPr lang="en-US"/>
              <a:pPr/>
              <a:t>142</a:t>
            </a:fld>
            <a:endParaRPr lang="en-US"/>
          </a:p>
        </p:txBody>
      </p:sp>
      <p:pic>
        <p:nvPicPr>
          <p:cNvPr id="172044" name="Picture 12" descr="Mini5"/>
          <p:cNvPicPr>
            <a:picLocks noChangeAspect="1" noChangeArrowheads="1"/>
          </p:cNvPicPr>
          <p:nvPr/>
        </p:nvPicPr>
        <p:blipFill>
          <a:blip r:embed="rId3" cstate="print"/>
          <a:srcRect b="77509"/>
          <a:stretch>
            <a:fillRect/>
          </a:stretch>
        </p:blipFill>
        <p:spPr bwMode="auto">
          <a:xfrm>
            <a:off x="2209800" y="980728"/>
            <a:ext cx="43434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72039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72045" name="Picture 13" descr="mini4"/>
          <p:cNvPicPr>
            <a:picLocks noChangeAspect="1" noChangeArrowheads="1"/>
          </p:cNvPicPr>
          <p:nvPr/>
        </p:nvPicPr>
        <p:blipFill>
          <a:blip r:embed="rId4" cstate="print"/>
          <a:srcRect t="36757" r="36844" b="4324"/>
          <a:stretch>
            <a:fillRect/>
          </a:stretch>
        </p:blipFill>
        <p:spPr bwMode="auto">
          <a:xfrm>
            <a:off x="5486400" y="3657600"/>
            <a:ext cx="3200400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6" name="Picture 14" descr="Mini3"/>
          <p:cNvPicPr>
            <a:picLocks noChangeAspect="1" noChangeArrowheads="1"/>
          </p:cNvPicPr>
          <p:nvPr/>
        </p:nvPicPr>
        <p:blipFill>
          <a:blip r:embed="rId5" cstate="print"/>
          <a:srcRect t="8252"/>
          <a:stretch>
            <a:fillRect/>
          </a:stretch>
        </p:blipFill>
        <p:spPr bwMode="auto">
          <a:xfrm>
            <a:off x="304800" y="3429000"/>
            <a:ext cx="5257800" cy="27892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228600" y="1868784"/>
            <a:ext cx="2590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MINI was used to study the performance of RPCs vs. T and p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6454775" y="897439"/>
            <a:ext cx="26892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Prima </a:t>
            </a:r>
            <a:r>
              <a:rPr lang="en-GB" dirty="0">
                <a:solidFill>
                  <a:srgbClr val="FF0000"/>
                </a:solidFill>
              </a:rPr>
              <a:t>“</a:t>
            </a:r>
            <a:r>
              <a:rPr lang="en-GB" dirty="0" smtClean="0">
                <a:solidFill>
                  <a:srgbClr val="FF0000"/>
                </a:solidFill>
              </a:rPr>
              <a:t>radiography” </a:t>
            </a:r>
            <a:r>
              <a:rPr lang="en-GB" dirty="0" smtClean="0">
                <a:solidFill>
                  <a:srgbClr val="002060"/>
                </a:solidFill>
              </a:rPr>
              <a:t>of a chamber suing  </a:t>
            </a:r>
            <a:r>
              <a:rPr lang="en-GB" dirty="0" smtClean="0">
                <a:solidFill>
                  <a:schemeClr val="accent2"/>
                </a:solidFill>
              </a:rPr>
              <a:t>cosmic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</a:t>
            </a:r>
            <a:endParaRPr lang="en-GB" dirty="0">
              <a:solidFill>
                <a:srgbClr val="FF0000"/>
              </a:solidFill>
              <a:sym typeface="Symbol" pitchFamily="18" charset="2"/>
            </a:endParaRP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(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ineffciency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points due to the 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spapcers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and junctions)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2049" name="Text Box 17"/>
          <p:cNvSpPr txBox="1">
            <a:spLocks noChangeArrowheads="1"/>
          </p:cNvSpPr>
          <p:nvPr/>
        </p:nvSpPr>
        <p:spPr bwMode="auto">
          <a:xfrm>
            <a:off x="6940354" y="3015735"/>
            <a:ext cx="99258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spacers</a:t>
            </a:r>
            <a:endParaRPr lang="en-GB" dirty="0"/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7829419" y="3320535"/>
            <a:ext cx="979756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junction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2051" name="AutoShape 19"/>
          <p:cNvSpPr>
            <a:spLocks noChangeArrowheads="1"/>
          </p:cNvSpPr>
          <p:nvPr/>
        </p:nvSpPr>
        <p:spPr bwMode="auto">
          <a:xfrm>
            <a:off x="8001000" y="2438400"/>
            <a:ext cx="152400" cy="3505200"/>
          </a:xfrm>
          <a:prstGeom prst="downArrow">
            <a:avLst>
              <a:gd name="adj1" fmla="val 50000"/>
              <a:gd name="adj2" fmla="val 57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2052" name="AutoShape 20"/>
          <p:cNvSpPr>
            <a:spLocks noChangeArrowheads="1"/>
          </p:cNvSpPr>
          <p:nvPr/>
        </p:nvSpPr>
        <p:spPr bwMode="auto">
          <a:xfrm>
            <a:off x="7010400" y="3124200"/>
            <a:ext cx="76200" cy="1066800"/>
          </a:xfrm>
          <a:prstGeom prst="downArrow">
            <a:avLst>
              <a:gd name="adj1" fmla="val 50000"/>
              <a:gd name="adj2" fmla="val 35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2053" name="AutoShape 21"/>
          <p:cNvSpPr>
            <a:spLocks noChangeArrowheads="1"/>
          </p:cNvSpPr>
          <p:nvPr/>
        </p:nvSpPr>
        <p:spPr bwMode="auto">
          <a:xfrm rot="-428942">
            <a:off x="7239000" y="2667000"/>
            <a:ext cx="119063" cy="2128838"/>
          </a:xfrm>
          <a:prstGeom prst="downArrow">
            <a:avLst>
              <a:gd name="adj1" fmla="val 50000"/>
              <a:gd name="adj2" fmla="val 446998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2054" name="AutoShape 22"/>
          <p:cNvSpPr>
            <a:spLocks noChangeArrowheads="1"/>
          </p:cNvSpPr>
          <p:nvPr/>
        </p:nvSpPr>
        <p:spPr bwMode="auto">
          <a:xfrm rot="-867422">
            <a:off x="7580313" y="2889250"/>
            <a:ext cx="76200" cy="1828800"/>
          </a:xfrm>
          <a:prstGeom prst="downArrow">
            <a:avLst>
              <a:gd name="adj1" fmla="val 50000"/>
              <a:gd name="adj2" fmla="val 60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graphicFrame>
        <p:nvGraphicFramePr>
          <p:cNvPr id="172057" name="Object 25"/>
          <p:cNvGraphicFramePr>
            <a:graphicFrameLocks noChangeAspect="1"/>
          </p:cNvGraphicFramePr>
          <p:nvPr/>
        </p:nvGraphicFramePr>
        <p:xfrm>
          <a:off x="2057400" y="6096000"/>
          <a:ext cx="520700" cy="328613"/>
        </p:xfrm>
        <a:graphic>
          <a:graphicData uri="http://schemas.openxmlformats.org/presentationml/2006/ole">
            <p:oleObj spid="_x0000_s635906" name="Equation" r:id="rId6" imgW="279360" imgH="177480" progId="">
              <p:embed/>
            </p:oleObj>
          </a:graphicData>
        </a:graphic>
      </p:graphicFrame>
      <p:graphicFrame>
        <p:nvGraphicFramePr>
          <p:cNvPr id="172058" name="Object 26"/>
          <p:cNvGraphicFramePr>
            <a:graphicFrameLocks noChangeAspect="1"/>
          </p:cNvGraphicFramePr>
          <p:nvPr/>
        </p:nvGraphicFramePr>
        <p:xfrm>
          <a:off x="4495800" y="5867400"/>
          <a:ext cx="1066800" cy="842963"/>
        </p:xfrm>
        <a:graphic>
          <a:graphicData uri="http://schemas.openxmlformats.org/presentationml/2006/ole">
            <p:oleObj spid="_x0000_s635907" name="Equation" r:id="rId7" imgW="545760" imgH="431640" progId="">
              <p:embed/>
            </p:oleObj>
          </a:graphicData>
        </a:graphic>
      </p:graphicFrame>
      <p:sp>
        <p:nvSpPr>
          <p:cNvPr id="172059" name="Text Box 27"/>
          <p:cNvSpPr txBox="1">
            <a:spLocks noChangeArrowheads="1"/>
          </p:cNvSpPr>
          <p:nvPr/>
        </p:nvSpPr>
        <p:spPr bwMode="auto">
          <a:xfrm>
            <a:off x="1676400" y="5257800"/>
            <a:ext cx="665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T=0</a:t>
            </a:r>
            <a:r>
              <a:rPr lang="en-GB" baseline="30000">
                <a:solidFill>
                  <a:srgbClr val="FF0000"/>
                </a:solidFill>
              </a:rPr>
              <a:t>0</a:t>
            </a:r>
            <a:r>
              <a:rPr lang="en-GB">
                <a:solidFill>
                  <a:srgbClr val="FF0000"/>
                </a:solidFill>
              </a:rPr>
              <a:t>c</a:t>
            </a:r>
            <a:endParaRPr lang="en-GB"/>
          </a:p>
        </p:txBody>
      </p:sp>
      <p:sp>
        <p:nvSpPr>
          <p:cNvPr id="172060" name="Text Box 28"/>
          <p:cNvSpPr txBox="1">
            <a:spLocks noChangeArrowheads="1"/>
          </p:cNvSpPr>
          <p:nvPr/>
        </p:nvSpPr>
        <p:spPr bwMode="auto">
          <a:xfrm>
            <a:off x="327025" y="4876800"/>
            <a:ext cx="773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T=30</a:t>
            </a:r>
            <a:r>
              <a:rPr lang="en-GB" baseline="30000">
                <a:solidFill>
                  <a:srgbClr val="FF0000"/>
                </a:solidFill>
              </a:rPr>
              <a:t>0</a:t>
            </a:r>
            <a:r>
              <a:rPr lang="en-GB">
                <a:solidFill>
                  <a:srgbClr val="FF0000"/>
                </a:solidFill>
              </a:rPr>
              <a:t>c</a:t>
            </a:r>
            <a:endParaRPr lang="en-GB"/>
          </a:p>
        </p:txBody>
      </p:sp>
      <p:sp>
        <p:nvSpPr>
          <p:cNvPr id="172061" name="Line 29"/>
          <p:cNvSpPr>
            <a:spLocks noChangeShapeType="1"/>
          </p:cNvSpPr>
          <p:nvPr/>
        </p:nvSpPr>
        <p:spPr bwMode="auto">
          <a:xfrm flipH="1" flipV="1">
            <a:off x="1600200" y="4876800"/>
            <a:ext cx="2286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2062" name="Line 30"/>
          <p:cNvSpPr>
            <a:spLocks noChangeShapeType="1"/>
          </p:cNvSpPr>
          <p:nvPr/>
        </p:nvSpPr>
        <p:spPr bwMode="auto">
          <a:xfrm flipV="1">
            <a:off x="838200" y="4648200"/>
            <a:ext cx="3810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2064" name="Text Box 32"/>
          <p:cNvSpPr txBox="1">
            <a:spLocks noChangeArrowheads="1"/>
          </p:cNvSpPr>
          <p:nvPr/>
        </p:nvSpPr>
        <p:spPr bwMode="auto">
          <a:xfrm>
            <a:off x="4038600" y="5334000"/>
            <a:ext cx="1112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da 0 a 30</a:t>
            </a:r>
            <a:r>
              <a:rPr lang="en-GB" baseline="30000">
                <a:solidFill>
                  <a:srgbClr val="FF0000"/>
                </a:solidFill>
              </a:rPr>
              <a:t>0</a:t>
            </a:r>
            <a:r>
              <a:rPr lang="en-GB">
                <a:solidFill>
                  <a:srgbClr val="FF0000"/>
                </a:solidFill>
              </a:rPr>
              <a:t>c</a:t>
            </a:r>
            <a:endParaRPr lang="en-GB"/>
          </a:p>
        </p:txBody>
      </p:sp>
      <p:sp>
        <p:nvSpPr>
          <p:cNvPr id="172065" name="Line 33"/>
          <p:cNvSpPr>
            <a:spLocks noChangeShapeType="1"/>
          </p:cNvSpPr>
          <p:nvPr/>
        </p:nvSpPr>
        <p:spPr bwMode="auto">
          <a:xfrm flipH="1" flipV="1">
            <a:off x="4038600" y="4800600"/>
            <a:ext cx="152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MINI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F3E0-D778-4A66-97E2-BD07D0AC5822}" type="slidenum">
              <a:rPr lang="en-US"/>
              <a:pPr/>
              <a:t>143</a:t>
            </a:fld>
            <a:endParaRPr lang="en-US"/>
          </a:p>
        </p:txBody>
      </p:sp>
      <p:pic>
        <p:nvPicPr>
          <p:cNvPr id="163854" name="Picture 1038" descr="MINI7"/>
          <p:cNvPicPr>
            <a:picLocks noChangeAspect="1" noChangeArrowheads="1"/>
          </p:cNvPicPr>
          <p:nvPr/>
        </p:nvPicPr>
        <p:blipFill>
          <a:blip r:embed="rId2" cstate="print"/>
          <a:srcRect l="4016" r="6026"/>
          <a:stretch>
            <a:fillRect/>
          </a:stretch>
        </p:blipFill>
        <p:spPr bwMode="auto">
          <a:xfrm>
            <a:off x="788739" y="3284984"/>
            <a:ext cx="335121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2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</a:rPr>
              <a:t>Marcello </a:t>
            </a:r>
            <a:r>
              <a:rPr lang="en-GB" sz="1200" b="1" dirty="0" err="1" smtClean="0">
                <a:latin typeface="Times New Roman" pitchFamily="18" charset="0"/>
              </a:rPr>
              <a:t>Abbescia</a:t>
            </a:r>
            <a:r>
              <a:rPr lang="en-GB" sz="1200" dirty="0" smtClean="0">
                <a:latin typeface="Times New Roman" pitchFamily="18" charset="0"/>
              </a:rPr>
              <a:t> </a:t>
            </a:r>
            <a:r>
              <a:rPr lang="en-GB" sz="1200" dirty="0">
                <a:latin typeface="Times New Roman" pitchFamily="18" charset="0"/>
              </a:rPr>
              <a:t>- </a:t>
            </a:r>
            <a:r>
              <a:rPr lang="en-GB" sz="1200" dirty="0" err="1">
                <a:latin typeface="Times New Roman" pitchFamily="18" charset="0"/>
              </a:rPr>
              <a:t>Universitá</a:t>
            </a:r>
            <a:r>
              <a:rPr lang="en-GB" sz="1200" dirty="0">
                <a:latin typeface="Times New Roman" pitchFamily="18" charset="0"/>
              </a:rPr>
              <a:t> </a:t>
            </a:r>
            <a:r>
              <a:rPr lang="en-GB" sz="1200" dirty="0" err="1">
                <a:latin typeface="Times New Roman" pitchFamily="18" charset="0"/>
              </a:rPr>
              <a:t>di</a:t>
            </a:r>
            <a:r>
              <a:rPr lang="en-GB" sz="1200" dirty="0">
                <a:latin typeface="Times New Roman" pitchFamily="18" charset="0"/>
              </a:rPr>
              <a:t>  Bari, Italy</a:t>
            </a:r>
            <a:endParaRPr lang="en-GB" sz="2400" dirty="0">
              <a:latin typeface="Times New Roman" pitchFamily="18" charset="0"/>
            </a:endParaRPr>
          </a:p>
        </p:txBody>
      </p:sp>
      <p:pic>
        <p:nvPicPr>
          <p:cNvPr id="163853" name="Picture 1037" descr="Mini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295400"/>
            <a:ext cx="3392488" cy="3429000"/>
          </a:xfrm>
          <a:prstGeom prst="rect">
            <a:avLst/>
          </a:prstGeom>
          <a:noFill/>
        </p:spPr>
      </p:pic>
      <p:sp>
        <p:nvSpPr>
          <p:cNvPr id="163856" name="Text Box 1040"/>
          <p:cNvSpPr txBox="1">
            <a:spLocks noChangeArrowheads="1"/>
          </p:cNvSpPr>
          <p:nvPr/>
        </p:nvSpPr>
        <p:spPr bwMode="auto">
          <a:xfrm>
            <a:off x="152400" y="980728"/>
            <a:ext cx="5638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One of the most interesting results from MINI was checking that RPCs can operate at reduced pressure (down to </a:t>
            </a:r>
            <a:r>
              <a:rPr lang="en-GB" dirty="0">
                <a:solidFill>
                  <a:schemeClr val="accent2"/>
                </a:solidFill>
              </a:rPr>
              <a:t>400 mbar)</a:t>
            </a:r>
          </a:p>
        </p:txBody>
      </p:sp>
      <p:sp>
        <p:nvSpPr>
          <p:cNvPr id="163857" name="Text Box 1041"/>
          <p:cNvSpPr txBox="1">
            <a:spLocks noChangeArrowheads="1"/>
          </p:cNvSpPr>
          <p:nvPr/>
        </p:nvSpPr>
        <p:spPr bwMode="auto">
          <a:xfrm>
            <a:off x="611560" y="1907540"/>
            <a:ext cx="48141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Not trivial, dealing with gaseous detectors...</a:t>
            </a:r>
            <a:endParaRPr lang="en-GB" dirty="0"/>
          </a:p>
        </p:txBody>
      </p:sp>
      <p:sp>
        <p:nvSpPr>
          <p:cNvPr id="163858" name="Text Box 1042"/>
          <p:cNvSpPr txBox="1">
            <a:spLocks noChangeArrowheads="1"/>
          </p:cNvSpPr>
          <p:nvPr/>
        </p:nvSpPr>
        <p:spPr bwMode="auto">
          <a:xfrm>
            <a:off x="609600" y="2710935"/>
            <a:ext cx="2069797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Less primary pairs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3859" name="Text Box 1043"/>
          <p:cNvSpPr txBox="1">
            <a:spLocks noChangeArrowheads="1"/>
          </p:cNvSpPr>
          <p:nvPr/>
        </p:nvSpPr>
        <p:spPr bwMode="auto">
          <a:xfrm>
            <a:off x="2895600" y="2632759"/>
            <a:ext cx="2684512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Change in the mean free path, gas density </a:t>
            </a:r>
            <a:r>
              <a:rPr lang="en-GB" dirty="0">
                <a:solidFill>
                  <a:schemeClr val="accent2"/>
                </a:solidFill>
              </a:rPr>
              <a:t>...</a:t>
            </a:r>
          </a:p>
        </p:txBody>
      </p:sp>
      <p:sp>
        <p:nvSpPr>
          <p:cNvPr id="163860" name="Text Box 1044"/>
          <p:cNvSpPr txBox="1">
            <a:spLocks noChangeArrowheads="1"/>
          </p:cNvSpPr>
          <p:nvPr/>
        </p:nvSpPr>
        <p:spPr bwMode="auto">
          <a:xfrm>
            <a:off x="4419600" y="4723398"/>
            <a:ext cx="29240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“Pilot” experiment for </a:t>
            </a:r>
            <a:r>
              <a:rPr lang="en-GB" sz="1600" dirty="0">
                <a:solidFill>
                  <a:srgbClr val="FF0000"/>
                </a:solidFill>
              </a:rPr>
              <a:t>ARGO-0</a:t>
            </a:r>
          </a:p>
        </p:txBody>
      </p:sp>
      <p:grpSp>
        <p:nvGrpSpPr>
          <p:cNvPr id="2" name="Group 1050"/>
          <p:cNvGrpSpPr>
            <a:grpSpLocks/>
          </p:cNvGrpSpPr>
          <p:nvPr/>
        </p:nvGrpSpPr>
        <p:grpSpPr bwMode="auto">
          <a:xfrm>
            <a:off x="6096000" y="5029200"/>
            <a:ext cx="2266950" cy="1371600"/>
            <a:chOff x="2928" y="3168"/>
            <a:chExt cx="1428" cy="864"/>
          </a:xfrm>
        </p:grpSpPr>
        <p:pic>
          <p:nvPicPr>
            <p:cNvPr id="163862" name="Picture 1046" descr="ip000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96" y="3168"/>
              <a:ext cx="660" cy="864"/>
            </a:xfrm>
            <a:prstGeom prst="rect">
              <a:avLst/>
            </a:prstGeom>
            <a:noFill/>
          </p:spPr>
        </p:pic>
        <p:sp>
          <p:nvSpPr>
            <p:cNvPr id="163863" name="Line 1047"/>
            <p:cNvSpPr>
              <a:spLocks noChangeShapeType="1"/>
            </p:cNvSpPr>
            <p:nvPr/>
          </p:nvSpPr>
          <p:spPr bwMode="auto">
            <a:xfrm>
              <a:off x="2976" y="3408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63864" name="Line 1048"/>
            <p:cNvSpPr>
              <a:spLocks noChangeShapeType="1"/>
            </p:cNvSpPr>
            <p:nvPr/>
          </p:nvSpPr>
          <p:spPr bwMode="auto">
            <a:xfrm>
              <a:off x="3072" y="3504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63865" name="Line 1049"/>
            <p:cNvSpPr>
              <a:spLocks noChangeShapeType="1"/>
            </p:cNvSpPr>
            <p:nvPr/>
          </p:nvSpPr>
          <p:spPr bwMode="auto">
            <a:xfrm>
              <a:off x="2928" y="3648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-108520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MINI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337-3EFB-4BB1-9EB5-F8A8DBBD5377}" type="slidenum">
              <a:rPr lang="en-US"/>
              <a:pPr/>
              <a:t>144</a:t>
            </a:fld>
            <a:endParaRPr lang="en-US"/>
          </a:p>
        </p:txBody>
      </p:sp>
      <p:pic>
        <p:nvPicPr>
          <p:cNvPr id="135188" name="Picture 20" descr="arg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429000"/>
            <a:ext cx="1752600" cy="1519238"/>
          </a:xfrm>
          <a:prstGeom prst="rect">
            <a:avLst/>
          </a:prstGeom>
          <a:noFill/>
        </p:spPr>
      </p:pic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4932040" y="908720"/>
            <a:ext cx="411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Argo </a:t>
            </a:r>
            <a:r>
              <a:rPr lang="en-GB" dirty="0" err="1">
                <a:solidFill>
                  <a:srgbClr val="FF0000"/>
                </a:solidFill>
              </a:rPr>
              <a:t>Panopte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(who sees everything) is described as being very strong, since he had 100 eyes and was capable to sleep with only 50 of his eyes closed-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4953000" y="2361654"/>
            <a:ext cx="4191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ARGO-YBJ</a:t>
            </a:r>
            <a:r>
              <a:rPr lang="en-GB" dirty="0">
                <a:solidFill>
                  <a:schemeClr val="accent2"/>
                </a:solidFill>
              </a:rPr>
              <a:t> (</a:t>
            </a:r>
            <a:r>
              <a:rPr lang="en-GB" dirty="0" err="1">
                <a:solidFill>
                  <a:srgbClr val="FF0000"/>
                </a:solidFill>
              </a:rPr>
              <a:t>A</a:t>
            </a:r>
            <a:r>
              <a:rPr lang="en-GB" dirty="0" err="1">
                <a:solidFill>
                  <a:schemeClr val="accent2"/>
                </a:solidFill>
              </a:rPr>
              <a:t>strophisical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>
                <a:solidFill>
                  <a:schemeClr val="accent2"/>
                </a:solidFill>
              </a:rPr>
              <a:t>adiation with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>
                <a:solidFill>
                  <a:schemeClr val="accent2"/>
                </a:solidFill>
              </a:rPr>
              <a:t>round based </a:t>
            </a:r>
            <a:r>
              <a:rPr lang="en-GB" dirty="0">
                <a:solidFill>
                  <a:srgbClr val="FF0000"/>
                </a:solidFill>
              </a:rPr>
              <a:t>O</a:t>
            </a:r>
            <a:r>
              <a:rPr lang="en-GB" dirty="0">
                <a:solidFill>
                  <a:schemeClr val="accent2"/>
                </a:solidFill>
              </a:rPr>
              <a:t>bservatory at </a:t>
            </a:r>
            <a:r>
              <a:rPr lang="en-GB" dirty="0" err="1">
                <a:solidFill>
                  <a:srgbClr val="FF0000"/>
                </a:solidFill>
              </a:rPr>
              <a:t>Y</a:t>
            </a:r>
            <a:r>
              <a:rPr lang="en-GB" dirty="0" err="1">
                <a:solidFill>
                  <a:schemeClr val="accent2"/>
                </a:solidFill>
              </a:rPr>
              <a:t>angBa</a:t>
            </a:r>
            <a:r>
              <a:rPr lang="en-GB" dirty="0" err="1">
                <a:solidFill>
                  <a:srgbClr val="FF0000"/>
                </a:solidFill>
              </a:rPr>
              <a:t>J</a:t>
            </a:r>
            <a:r>
              <a:rPr lang="en-GB" dirty="0" err="1">
                <a:solidFill>
                  <a:schemeClr val="accent2"/>
                </a:solidFill>
              </a:rPr>
              <a:t>iing</a:t>
            </a:r>
            <a:r>
              <a:rPr lang="en-GB" dirty="0">
                <a:solidFill>
                  <a:schemeClr val="accent2"/>
                </a:solidFill>
              </a:rPr>
              <a:t>, Tibet) </a:t>
            </a:r>
            <a:r>
              <a:rPr lang="en-GB" dirty="0" smtClean="0">
                <a:solidFill>
                  <a:schemeClr val="accent2"/>
                </a:solidFill>
              </a:rPr>
              <a:t>did never sleep.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35183" name="Picture 15" descr="Panora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4621213" cy="3219450"/>
          </a:xfrm>
          <a:prstGeom prst="rect">
            <a:avLst/>
          </a:prstGeom>
          <a:noFill/>
        </p:spPr>
      </p:pic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376808" y="5157192"/>
            <a:ext cx="40511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Experiment to study with high efficiency and sensitivity Extensive Air Showers with energy </a:t>
            </a:r>
            <a:r>
              <a:rPr lang="en-GB" dirty="0">
                <a:solidFill>
                  <a:srgbClr val="FF0000"/>
                </a:solidFill>
              </a:rPr>
              <a:t>&gt; 100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5" name="Text Box 17"/>
          <p:cNvSpPr txBox="1">
            <a:spLocks noChangeArrowheads="1"/>
          </p:cNvSpPr>
          <p:nvPr/>
        </p:nvSpPr>
        <p:spPr bwMode="auto">
          <a:xfrm>
            <a:off x="5486400" y="4800600"/>
            <a:ext cx="34419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 Astronomy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~ 100 </a:t>
            </a:r>
            <a:r>
              <a:rPr lang="en-GB" dirty="0" err="1">
                <a:solidFill>
                  <a:schemeClr val="accent2"/>
                </a:solidFill>
                <a:sym typeface="Symbol" pitchFamily="18" charset="2"/>
              </a:rPr>
              <a:t>GeV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Diffuse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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rays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-Burst</a:t>
            </a: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Ratio p/p bar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Spectrum of the primaries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Physics of Sun and atmosphere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6" name="AutoShape 18"/>
          <p:cNvSpPr>
            <a:spLocks noChangeArrowheads="1"/>
          </p:cNvSpPr>
          <p:nvPr/>
        </p:nvSpPr>
        <p:spPr bwMode="auto">
          <a:xfrm>
            <a:off x="4497388" y="5337175"/>
            <a:ext cx="685800" cy="384175"/>
          </a:xfrm>
          <a:prstGeom prst="rightArrow">
            <a:avLst>
              <a:gd name="adj1" fmla="val 50000"/>
              <a:gd name="adj2" fmla="val 44628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5187" name="AutoShape 19"/>
          <p:cNvSpPr>
            <a:spLocks/>
          </p:cNvSpPr>
          <p:nvPr/>
        </p:nvSpPr>
        <p:spPr bwMode="auto">
          <a:xfrm>
            <a:off x="5334000" y="4724400"/>
            <a:ext cx="76200" cy="1524000"/>
          </a:xfrm>
          <a:prstGeom prst="leftBrace">
            <a:avLst>
              <a:gd name="adj1" fmla="val 1666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489-B14F-41A3-9561-AF1390F86DA3}" type="slidenum">
              <a:rPr lang="en-US"/>
              <a:pPr/>
              <a:t>145</a:t>
            </a:fld>
            <a:endParaRPr lang="en-US"/>
          </a:p>
        </p:txBody>
      </p:sp>
      <p:pic>
        <p:nvPicPr>
          <p:cNvPr id="136203" name="Picture 11" descr="argo-lay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4249738" cy="5410200"/>
          </a:xfrm>
          <a:prstGeom prst="rect">
            <a:avLst/>
          </a:prstGeom>
          <a:noFill/>
        </p:spPr>
      </p:pic>
      <p:sp>
        <p:nvSpPr>
          <p:cNvPr id="136205" name="Text Box 13"/>
          <p:cNvSpPr txBox="1">
            <a:spLocks noChangeArrowheads="1"/>
          </p:cNvSpPr>
          <p:nvPr/>
        </p:nvSpPr>
        <p:spPr bwMode="auto">
          <a:xfrm>
            <a:off x="4648200" y="1196752"/>
            <a:ext cx="3288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78 </a:t>
            </a:r>
            <a:r>
              <a:rPr lang="en-GB" dirty="0">
                <a:solidFill>
                  <a:srgbClr val="FF0000"/>
                </a:solidFill>
              </a:rPr>
              <a:t>x 74 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aseline="30000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covered with RPCs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4572000" y="1628800"/>
            <a:ext cx="3810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In </a:t>
            </a:r>
            <a:r>
              <a:rPr lang="en-GB" dirty="0" smtClean="0">
                <a:solidFill>
                  <a:schemeClr val="accent2"/>
                </a:solidFill>
              </a:rPr>
              <a:t>addition a guard ring with partial cover up to 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100 x 100 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aseline="300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4572000" y="2564904"/>
            <a:ext cx="419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i="1" dirty="0" smtClean="0">
                <a:solidFill>
                  <a:schemeClr val="accent2"/>
                </a:solidFill>
              </a:rPr>
              <a:t>“RPCs chosen because their low cost, large active area, excellent time and spatial resolution, easy of integration as a large system.”</a:t>
            </a:r>
            <a:endParaRPr lang="en-GB" i="1" dirty="0">
              <a:solidFill>
                <a:srgbClr val="FF0000"/>
              </a:solidFill>
            </a:endParaRPr>
          </a:p>
        </p:txBody>
      </p:sp>
      <p:pic>
        <p:nvPicPr>
          <p:cNvPr id="13620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038600"/>
            <a:ext cx="47244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0A7E-13A8-4555-8790-424F3E43378C}" type="slidenum">
              <a:rPr lang="en-US"/>
              <a:pPr/>
              <a:t>146</a:t>
            </a:fld>
            <a:endParaRPr lang="en-US"/>
          </a:p>
        </p:txBody>
      </p:sp>
      <p:sp>
        <p:nvSpPr>
          <p:cNvPr id="137223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37226" name="Picture 1034" descr="argo_det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5105400" cy="4960938"/>
          </a:xfrm>
          <a:prstGeom prst="rect">
            <a:avLst/>
          </a:prstGeom>
          <a:noFill/>
        </p:spPr>
      </p:pic>
      <p:sp>
        <p:nvSpPr>
          <p:cNvPr id="137227" name="Text Box 1035"/>
          <p:cNvSpPr txBox="1">
            <a:spLocks noChangeArrowheads="1"/>
          </p:cNvSpPr>
          <p:nvPr/>
        </p:nvSpPr>
        <p:spPr bwMode="auto">
          <a:xfrm>
            <a:off x="5105400" y="908720"/>
            <a:ext cx="3451458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Single gap RPCs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Volume resistivity &gt; </a:t>
            </a:r>
            <a:r>
              <a:rPr lang="en-GB" dirty="0">
                <a:solidFill>
                  <a:srgbClr val="FF0000"/>
                </a:solidFill>
              </a:rPr>
              <a:t>5 10</a:t>
            </a:r>
            <a:r>
              <a:rPr lang="en-GB" baseline="30000" dirty="0">
                <a:solidFill>
                  <a:srgbClr val="FF0000"/>
                </a:solidFill>
              </a:rPr>
              <a:t>11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sym typeface="Symbol" pitchFamily="18" charset="2"/>
              </a:rPr>
              <a:t></a:t>
            </a:r>
            <a:r>
              <a:rPr lang="en-GB" dirty="0">
                <a:solidFill>
                  <a:srgbClr val="FF0000"/>
                </a:solidFill>
              </a:rPr>
              <a:t>cm</a:t>
            </a:r>
            <a:r>
              <a:rPr lang="en-GB" dirty="0">
                <a:solidFill>
                  <a:schemeClr val="accent2"/>
                </a:solidFill>
              </a:rPr>
              <a:t> </a:t>
            </a:r>
          </a:p>
          <a:p>
            <a:r>
              <a:rPr lang="en-GB" dirty="0">
                <a:solidFill>
                  <a:schemeClr val="accent2"/>
                </a:solidFill>
              </a:rPr>
              <a:t>Area: 126 x 285 cm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7228" name="Text Box 1036"/>
          <p:cNvSpPr txBox="1">
            <a:spLocks noChangeArrowheads="1"/>
          </p:cNvSpPr>
          <p:nvPr/>
        </p:nvSpPr>
        <p:spPr bwMode="auto">
          <a:xfrm>
            <a:off x="5148064" y="1988840"/>
            <a:ext cx="2941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Aluminium strips </a:t>
            </a:r>
            <a:r>
              <a:rPr lang="en-GB" dirty="0">
                <a:solidFill>
                  <a:schemeClr val="accent2"/>
                </a:solidFill>
              </a:rPr>
              <a:t>6 x 56 cm</a:t>
            </a:r>
            <a:endParaRPr lang="en-GB" dirty="0"/>
          </a:p>
        </p:txBody>
      </p:sp>
      <p:sp>
        <p:nvSpPr>
          <p:cNvPr id="137229" name="Text Box 1037"/>
          <p:cNvSpPr txBox="1">
            <a:spLocks noChangeArrowheads="1"/>
          </p:cNvSpPr>
          <p:nvPr/>
        </p:nvSpPr>
        <p:spPr bwMode="auto">
          <a:xfrm>
            <a:off x="5148064" y="2492896"/>
            <a:ext cx="3771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Fast-OR </a:t>
            </a:r>
            <a:r>
              <a:rPr lang="en-GB" dirty="0" smtClean="0">
                <a:solidFill>
                  <a:schemeClr val="accent2"/>
                </a:solidFill>
              </a:rPr>
              <a:t>of16 strips defining a PAD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7230" name="Text Box 1038"/>
          <p:cNvSpPr txBox="1">
            <a:spLocks noChangeArrowheads="1"/>
          </p:cNvSpPr>
          <p:nvPr/>
        </p:nvSpPr>
        <p:spPr bwMode="auto">
          <a:xfrm>
            <a:off x="5181600" y="2971800"/>
            <a:ext cx="365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10 </a:t>
            </a:r>
            <a:r>
              <a:rPr lang="en-GB" dirty="0" smtClean="0">
                <a:solidFill>
                  <a:schemeClr val="accent2"/>
                </a:solidFill>
              </a:rPr>
              <a:t>pads </a:t>
            </a:r>
            <a:r>
              <a:rPr lang="en-GB" dirty="0">
                <a:solidFill>
                  <a:schemeClr val="accent2"/>
                </a:solidFill>
              </a:rPr>
              <a:t>(56 x 60 cm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) </a:t>
            </a:r>
            <a:r>
              <a:rPr lang="en-GB" dirty="0" smtClean="0">
                <a:solidFill>
                  <a:schemeClr val="accent2"/>
                </a:solidFill>
              </a:rPr>
              <a:t>covering a chamber </a:t>
            </a:r>
            <a:r>
              <a:rPr lang="en-GB" dirty="0">
                <a:solidFill>
                  <a:srgbClr val="FF0000"/>
                </a:solidFill>
              </a:rPr>
              <a:t>(in </a:t>
            </a:r>
            <a:r>
              <a:rPr lang="en-GB" dirty="0" smtClean="0">
                <a:solidFill>
                  <a:srgbClr val="FF0000"/>
                </a:solidFill>
              </a:rPr>
              <a:t>total </a:t>
            </a:r>
            <a:r>
              <a:rPr lang="en-GB" dirty="0">
                <a:solidFill>
                  <a:srgbClr val="FF0000"/>
                </a:solidFill>
              </a:rPr>
              <a:t>18480 </a:t>
            </a:r>
            <a:r>
              <a:rPr lang="en-GB" dirty="0" smtClean="0">
                <a:solidFill>
                  <a:srgbClr val="FF0000"/>
                </a:solidFill>
              </a:rPr>
              <a:t>pads)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7231" name="Text Box 1039"/>
          <p:cNvSpPr txBox="1">
            <a:spLocks noChangeArrowheads="1"/>
          </p:cNvSpPr>
          <p:nvPr/>
        </p:nvSpPr>
        <p:spPr bwMode="auto">
          <a:xfrm>
            <a:off x="5076056" y="3717032"/>
            <a:ext cx="3581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Streamer mode</a:t>
            </a:r>
            <a:endParaRPr lang="en-GB" dirty="0">
              <a:solidFill>
                <a:schemeClr val="accent2"/>
              </a:solidFill>
            </a:endParaRPr>
          </a:p>
          <a:p>
            <a:endParaRPr lang="en-GB" dirty="0"/>
          </a:p>
          <a:p>
            <a:r>
              <a:rPr lang="en-GB" dirty="0">
                <a:solidFill>
                  <a:schemeClr val="accent2"/>
                </a:solidFill>
              </a:rPr>
              <a:t>Gas: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15</a:t>
            </a:r>
            <a:r>
              <a:rPr lang="en-GB" dirty="0">
                <a:solidFill>
                  <a:schemeClr val="accent2"/>
                </a:solidFill>
              </a:rPr>
              <a:t>% Argon,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10</a:t>
            </a:r>
            <a:r>
              <a:rPr lang="en-GB" dirty="0">
                <a:solidFill>
                  <a:schemeClr val="accent2"/>
                </a:solidFill>
              </a:rPr>
              <a:t>% 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75</a:t>
            </a:r>
            <a:r>
              <a:rPr lang="en-GB" dirty="0">
                <a:solidFill>
                  <a:srgbClr val="FF0000"/>
                </a:solidFill>
              </a:rPr>
              <a:t>% </a:t>
            </a:r>
            <a:r>
              <a:rPr lang="en-GB" dirty="0" err="1" smtClean="0">
                <a:solidFill>
                  <a:srgbClr val="FF0000"/>
                </a:solidFill>
              </a:rPr>
              <a:t>Tetrafluoroethane</a:t>
            </a:r>
            <a:r>
              <a:rPr lang="en-GB" dirty="0" smtClean="0">
                <a:solidFill>
                  <a:srgbClr val="FF0000"/>
                </a:solidFill>
              </a:rPr>
              <a:t> 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7232" name="Text Box 1040"/>
          <p:cNvSpPr txBox="1">
            <a:spLocks noChangeArrowheads="1"/>
          </p:cNvSpPr>
          <p:nvPr/>
        </p:nvSpPr>
        <p:spPr bwMode="auto">
          <a:xfrm>
            <a:off x="3059832" y="6021288"/>
            <a:ext cx="5801588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Use of converters to increase the number of hits/event.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86BB2-BF61-47F7-B729-3FFA2A755A70}" type="slidenum">
              <a:rPr lang="en-US"/>
              <a:pPr/>
              <a:t>147</a:t>
            </a:fld>
            <a:endParaRPr lang="en-US"/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369830" y="1219200"/>
            <a:ext cx="40831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Operating at </a:t>
            </a:r>
            <a:r>
              <a:rPr lang="en-GB" dirty="0" smtClean="0">
                <a:solidFill>
                  <a:srgbClr val="FF0000"/>
                </a:solidFill>
              </a:rPr>
              <a:t>4300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above sea level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840344" y="1905000"/>
            <a:ext cx="2807179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Low pressure </a:t>
            </a:r>
            <a:r>
              <a:rPr lang="en-GB" dirty="0">
                <a:solidFill>
                  <a:srgbClr val="FF0000"/>
                </a:solidFill>
              </a:rPr>
              <a:t>~ 600 mbar</a:t>
            </a:r>
          </a:p>
        </p:txBody>
      </p:sp>
      <p:sp>
        <p:nvSpPr>
          <p:cNvPr id="139283" name="AutoShape 19"/>
          <p:cNvSpPr>
            <a:spLocks noChangeArrowheads="1"/>
          </p:cNvSpPr>
          <p:nvPr/>
        </p:nvSpPr>
        <p:spPr bwMode="auto">
          <a:xfrm>
            <a:off x="2209800" y="1371600"/>
            <a:ext cx="381000" cy="609600"/>
          </a:xfrm>
          <a:prstGeom prst="downArrow">
            <a:avLst>
              <a:gd name="adj1" fmla="val 50000"/>
              <a:gd name="adj2" fmla="val 4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pic>
        <p:nvPicPr>
          <p:cNvPr id="139285" name="Picture 21" descr="Argo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0"/>
            <a:ext cx="3479800" cy="3746500"/>
          </a:xfrm>
          <a:prstGeom prst="rect">
            <a:avLst/>
          </a:prstGeom>
          <a:noFill/>
        </p:spPr>
      </p:pic>
      <p:graphicFrame>
        <p:nvGraphicFramePr>
          <p:cNvPr id="139287" name="Object 23"/>
          <p:cNvGraphicFramePr>
            <a:graphicFrameLocks noChangeAspect="1"/>
          </p:cNvGraphicFramePr>
          <p:nvPr/>
        </p:nvGraphicFramePr>
        <p:xfrm>
          <a:off x="2971800" y="5638800"/>
          <a:ext cx="2057400" cy="355600"/>
        </p:xfrm>
        <a:graphic>
          <a:graphicData uri="http://schemas.openxmlformats.org/presentationml/2006/ole">
            <p:oleObj spid="_x0000_s636930" name="Equation" r:id="rId4" imgW="1384200" imgH="241200" progId="">
              <p:embed/>
            </p:oleObj>
          </a:graphicData>
        </a:graphic>
      </p:graphicFrame>
      <p:sp>
        <p:nvSpPr>
          <p:cNvPr id="139289" name="Line 25"/>
          <p:cNvSpPr>
            <a:spLocks noChangeShapeType="1"/>
          </p:cNvSpPr>
          <p:nvPr/>
        </p:nvSpPr>
        <p:spPr bwMode="auto">
          <a:xfrm flipH="1" flipV="1">
            <a:off x="2362200" y="3429000"/>
            <a:ext cx="762000" cy="2209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graphicFrame>
        <p:nvGraphicFramePr>
          <p:cNvPr id="139284" name="Object 20"/>
          <p:cNvGraphicFramePr>
            <a:graphicFrameLocks noChangeAspect="1"/>
          </p:cNvGraphicFramePr>
          <p:nvPr/>
        </p:nvGraphicFramePr>
        <p:xfrm>
          <a:off x="1447800" y="2286000"/>
          <a:ext cx="1676400" cy="811213"/>
        </p:xfrm>
        <a:graphic>
          <a:graphicData uri="http://schemas.openxmlformats.org/presentationml/2006/ole">
            <p:oleObj spid="_x0000_s636931" name="Equation" r:id="rId5" imgW="888840" imgH="431640" progId="">
              <p:embed/>
            </p:oleObj>
          </a:graphicData>
        </a:graphic>
      </p:graphicFrame>
      <p:pic>
        <p:nvPicPr>
          <p:cNvPr id="139290" name="Picture 26" descr="Argo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1447800"/>
            <a:ext cx="3810000" cy="3736975"/>
          </a:xfrm>
          <a:prstGeom prst="rect">
            <a:avLst/>
          </a:prstGeom>
          <a:noFill/>
        </p:spPr>
      </p:pic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4495800" y="5331896"/>
            <a:ext cx="4303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Time resolution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9295" name="AutoShape 31"/>
          <p:cNvSpPr>
            <a:spLocks noChangeArrowheads="1"/>
          </p:cNvSpPr>
          <p:nvPr/>
        </p:nvSpPr>
        <p:spPr bwMode="auto">
          <a:xfrm rot="8197433">
            <a:off x="7642225" y="3373438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9296" name="AutoShape 32"/>
          <p:cNvSpPr>
            <a:spLocks noChangeArrowheads="1"/>
          </p:cNvSpPr>
          <p:nvPr/>
        </p:nvSpPr>
        <p:spPr bwMode="auto">
          <a:xfrm rot="-8291285">
            <a:off x="7543800" y="2438400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9297" name="Text Box 33"/>
          <p:cNvSpPr txBox="1">
            <a:spLocks noChangeArrowheads="1"/>
          </p:cNvSpPr>
          <p:nvPr/>
        </p:nvSpPr>
        <p:spPr bwMode="auto">
          <a:xfrm>
            <a:off x="8029575" y="3048000"/>
            <a:ext cx="11144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sym typeface="Symbol" pitchFamily="18" charset="2"/>
              </a:rPr>
              <a:t></a:t>
            </a:r>
            <a:r>
              <a:rPr lang="en-GB" baseline="-25000">
                <a:solidFill>
                  <a:srgbClr val="FF0000"/>
                </a:solidFill>
                <a:sym typeface="Symbol" pitchFamily="18" charset="2"/>
              </a:rPr>
              <a:t>t</a:t>
            </a:r>
            <a:r>
              <a:rPr lang="en-GB">
                <a:solidFill>
                  <a:srgbClr val="FF0000"/>
                </a:solidFill>
                <a:sym typeface="Symbol" pitchFamily="18" charset="2"/>
              </a:rPr>
              <a:t> = 1.45 ns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B499-CD14-4C03-B025-0E950768BD54}" type="slidenum">
              <a:rPr lang="en-US"/>
              <a:pPr/>
              <a:t>148</a:t>
            </a:fld>
            <a:endParaRPr lang="en-US"/>
          </a:p>
        </p:txBody>
      </p:sp>
      <p:pic>
        <p:nvPicPr>
          <p:cNvPr id="138287" name="Picture 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95400"/>
            <a:ext cx="4648200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457200" y="1219200"/>
            <a:ext cx="25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sym typeface="Symbol" pitchFamily="18" charset="2"/>
              </a:rPr>
              <a:t></a:t>
            </a:r>
            <a:endParaRPr lang="en-GB">
              <a:solidFill>
                <a:srgbClr val="FF0000"/>
              </a:solidFill>
            </a:endParaRP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09600" y="1600200"/>
            <a:ext cx="4267200" cy="2819400"/>
            <a:chOff x="2832" y="864"/>
            <a:chExt cx="2688" cy="1776"/>
          </a:xfrm>
        </p:grpSpPr>
        <p:pic>
          <p:nvPicPr>
            <p:cNvPr id="138257" name="Picture 17" descr="Argo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2" y="864"/>
              <a:ext cx="2688" cy="1696"/>
            </a:xfrm>
            <a:prstGeom prst="rect">
              <a:avLst/>
            </a:prstGeom>
            <a:noFill/>
          </p:spPr>
        </p:pic>
        <p:sp>
          <p:nvSpPr>
            <p:cNvPr id="138259" name="Rectangle 19"/>
            <p:cNvSpPr>
              <a:spLocks noChangeArrowheads="1"/>
            </p:cNvSpPr>
            <p:nvPr/>
          </p:nvSpPr>
          <p:spPr bwMode="auto">
            <a:xfrm>
              <a:off x="393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0" name="Rectangle 20"/>
            <p:cNvSpPr>
              <a:spLocks noChangeArrowheads="1"/>
            </p:cNvSpPr>
            <p:nvPr/>
          </p:nvSpPr>
          <p:spPr bwMode="auto">
            <a:xfrm>
              <a:off x="417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1" name="Rectangle 21"/>
            <p:cNvSpPr>
              <a:spLocks noChangeArrowheads="1"/>
            </p:cNvSpPr>
            <p:nvPr/>
          </p:nvSpPr>
          <p:spPr bwMode="auto">
            <a:xfrm>
              <a:off x="441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2" name="Rectangle 22"/>
            <p:cNvSpPr>
              <a:spLocks noChangeArrowheads="1"/>
            </p:cNvSpPr>
            <p:nvPr/>
          </p:nvSpPr>
          <p:spPr bwMode="auto">
            <a:xfrm>
              <a:off x="460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3" name="Rectangle 23"/>
            <p:cNvSpPr>
              <a:spLocks noChangeArrowheads="1"/>
            </p:cNvSpPr>
            <p:nvPr/>
          </p:nvSpPr>
          <p:spPr bwMode="auto">
            <a:xfrm>
              <a:off x="508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4" name="Rectangle 24"/>
            <p:cNvSpPr>
              <a:spLocks noChangeArrowheads="1"/>
            </p:cNvSpPr>
            <p:nvPr/>
          </p:nvSpPr>
          <p:spPr bwMode="auto">
            <a:xfrm>
              <a:off x="484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8" name="Text Box 28"/>
            <p:cNvSpPr txBox="1">
              <a:spLocks noChangeArrowheads="1"/>
            </p:cNvSpPr>
            <p:nvPr/>
          </p:nvSpPr>
          <p:spPr bwMode="auto">
            <a:xfrm>
              <a:off x="3884" y="2424"/>
              <a:ext cx="2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</a:t>
              </a:r>
              <a:r>
                <a:rPr lang="en-GB" baseline="-25000">
                  <a:solidFill>
                    <a:schemeClr val="accent2"/>
                  </a:solidFill>
                </a:rPr>
                <a:t>1</a:t>
              </a:r>
              <a:endParaRPr lang="en-GB"/>
            </a:p>
          </p:txBody>
        </p:sp>
        <p:sp>
          <p:nvSpPr>
            <p:cNvPr id="138269" name="Line 29"/>
            <p:cNvSpPr>
              <a:spLocks noChangeShapeType="1"/>
            </p:cNvSpPr>
            <p:nvPr/>
          </p:nvSpPr>
          <p:spPr bwMode="auto">
            <a:xfrm flipV="1">
              <a:off x="4128" y="2544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70" name="Text Box 30"/>
            <p:cNvSpPr txBox="1">
              <a:spLocks noChangeArrowheads="1"/>
            </p:cNvSpPr>
            <p:nvPr/>
          </p:nvSpPr>
          <p:spPr bwMode="auto">
            <a:xfrm>
              <a:off x="5040" y="2448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</a:t>
              </a:r>
              <a:r>
                <a:rPr lang="en-GB" baseline="-25000">
                  <a:solidFill>
                    <a:schemeClr val="accent2"/>
                  </a:solidFill>
                </a:rPr>
                <a:t>n</a:t>
              </a:r>
              <a:endParaRPr lang="en-GB"/>
            </a:p>
          </p:txBody>
        </p:sp>
      </p:grpSp>
      <p:sp>
        <p:nvSpPr>
          <p:cNvPr id="138265" name="Line 25"/>
          <p:cNvSpPr>
            <a:spLocks noChangeShapeType="1"/>
          </p:cNvSpPr>
          <p:nvPr/>
        </p:nvSpPr>
        <p:spPr bwMode="auto">
          <a:xfrm>
            <a:off x="228600" y="1295400"/>
            <a:ext cx="457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1295400" y="1295400"/>
            <a:ext cx="3352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Pointing to the sources exploiting the arrival times of the particles on the various PADs.</a:t>
            </a:r>
            <a:endParaRPr lang="en-GB" dirty="0"/>
          </a:p>
        </p:txBody>
      </p:sp>
      <p:sp>
        <p:nvSpPr>
          <p:cNvPr id="138274" name="Line 34"/>
          <p:cNvSpPr>
            <a:spLocks noChangeShapeType="1"/>
          </p:cNvSpPr>
          <p:nvPr/>
        </p:nvSpPr>
        <p:spPr bwMode="auto">
          <a:xfrm flipH="1">
            <a:off x="4267200" y="3200400"/>
            <a:ext cx="1524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75" name="Line 35"/>
          <p:cNvSpPr>
            <a:spLocks noChangeShapeType="1"/>
          </p:cNvSpPr>
          <p:nvPr/>
        </p:nvSpPr>
        <p:spPr bwMode="auto">
          <a:xfrm flipH="1">
            <a:off x="3200400" y="3200400"/>
            <a:ext cx="11430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76" name="Text Box 36"/>
          <p:cNvSpPr txBox="1">
            <a:spLocks noChangeArrowheads="1"/>
          </p:cNvSpPr>
          <p:nvPr/>
        </p:nvSpPr>
        <p:spPr bwMode="auto">
          <a:xfrm>
            <a:off x="4267200" y="2895600"/>
            <a:ext cx="493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/>
              <a:t>RPC</a:t>
            </a:r>
          </a:p>
        </p:txBody>
      </p:sp>
      <p:sp>
        <p:nvSpPr>
          <p:cNvPr id="138277" name="Text Box 37"/>
          <p:cNvSpPr txBox="1">
            <a:spLocks noChangeArrowheads="1"/>
          </p:cNvSpPr>
          <p:nvPr/>
        </p:nvSpPr>
        <p:spPr bwMode="auto">
          <a:xfrm>
            <a:off x="304800" y="4191000"/>
            <a:ext cx="2209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>
                <a:solidFill>
                  <a:schemeClr val="accent2"/>
                </a:solidFill>
              </a:rPr>
              <a:t>t</a:t>
            </a:r>
            <a:r>
              <a:rPr lang="en-GB" sz="1600" baseline="-25000">
                <a:solidFill>
                  <a:schemeClr val="accent2"/>
                </a:solidFill>
              </a:rPr>
              <a:t>1</a:t>
            </a:r>
            <a:r>
              <a:rPr lang="en-GB" sz="1600">
                <a:solidFill>
                  <a:schemeClr val="accent2"/>
                </a:solidFill>
              </a:rPr>
              <a:t>, t</a:t>
            </a:r>
            <a:r>
              <a:rPr lang="en-GB" sz="1600" baseline="-25000">
                <a:solidFill>
                  <a:schemeClr val="accent2"/>
                </a:solidFill>
              </a:rPr>
              <a:t>2</a:t>
            </a:r>
            <a:r>
              <a:rPr lang="en-GB" sz="1600">
                <a:solidFill>
                  <a:schemeClr val="accent2"/>
                </a:solidFill>
              </a:rPr>
              <a:t>, ... , t</a:t>
            </a:r>
            <a:r>
              <a:rPr lang="en-GB" sz="1600" baseline="-25000">
                <a:solidFill>
                  <a:schemeClr val="accent2"/>
                </a:solidFill>
              </a:rPr>
              <a:t>n</a:t>
            </a:r>
            <a:r>
              <a:rPr lang="en-GB" sz="1600">
                <a:solidFill>
                  <a:schemeClr val="accent2"/>
                </a:solidFill>
              </a:rPr>
              <a:t> </a:t>
            </a:r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 </a:t>
            </a:r>
            <a:endParaRPr lang="en-GB" sz="1600">
              <a:solidFill>
                <a:schemeClr val="accent2"/>
              </a:solidFill>
            </a:endParaRPr>
          </a:p>
        </p:txBody>
      </p:sp>
      <p:sp>
        <p:nvSpPr>
          <p:cNvPr id="138278" name="Text Box 38"/>
          <p:cNvSpPr txBox="1">
            <a:spLocks noChangeArrowheads="1"/>
          </p:cNvSpPr>
          <p:nvPr/>
        </p:nvSpPr>
        <p:spPr bwMode="auto">
          <a:xfrm>
            <a:off x="304800" y="5791200"/>
            <a:ext cx="2801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t</a:t>
            </a:r>
            <a:r>
              <a:rPr lang="en-GB" sz="1600" baseline="-25000">
                <a:solidFill>
                  <a:srgbClr val="FF0000"/>
                </a:solidFill>
                <a:sym typeface="Symbol" pitchFamily="18" charset="2"/>
              </a:rPr>
              <a:t>RPC</a:t>
            </a:r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 ~ 1-2 ns  = 1 mrad</a:t>
            </a: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38279" name="Text Box 39"/>
          <p:cNvSpPr txBox="1">
            <a:spLocks noChangeArrowheads="1"/>
          </p:cNvSpPr>
          <p:nvPr/>
        </p:nvSpPr>
        <p:spPr bwMode="auto">
          <a:xfrm>
            <a:off x="228600" y="4690159"/>
            <a:ext cx="4953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Interesting application where good time resolution is essential for a good tracking</a:t>
            </a:r>
            <a:endParaRPr lang="en-GB" dirty="0">
              <a:solidFill>
                <a:schemeClr val="accent2"/>
              </a:solidFill>
            </a:endParaRPr>
          </a:p>
        </p:txBody>
      </p:sp>
      <p:graphicFrame>
        <p:nvGraphicFramePr>
          <p:cNvPr id="138280" name="Object 40"/>
          <p:cNvGraphicFramePr>
            <a:graphicFrameLocks noChangeAspect="1"/>
          </p:cNvGraphicFramePr>
          <p:nvPr/>
        </p:nvGraphicFramePr>
        <p:xfrm>
          <a:off x="3733800" y="5486400"/>
          <a:ext cx="2514600" cy="782638"/>
        </p:xfrm>
        <a:graphic>
          <a:graphicData uri="http://schemas.openxmlformats.org/presentationml/2006/ole">
            <p:oleObj spid="_x0000_s637954" name="Equation" r:id="rId5" imgW="1384200" imgH="431640" progId="">
              <p:embed/>
            </p:oleObj>
          </a:graphicData>
        </a:graphic>
      </p:graphicFrame>
      <p:sp>
        <p:nvSpPr>
          <p:cNvPr id="138285" name="Arc 45"/>
          <p:cNvSpPr>
            <a:spLocks/>
          </p:cNvSpPr>
          <p:nvPr/>
        </p:nvSpPr>
        <p:spPr bwMode="auto">
          <a:xfrm rot="10861954" flipV="1">
            <a:off x="1981200" y="3429000"/>
            <a:ext cx="2286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86" name="Text Box 46"/>
          <p:cNvSpPr txBox="1">
            <a:spLocks noChangeArrowheads="1"/>
          </p:cNvSpPr>
          <p:nvPr/>
        </p:nvSpPr>
        <p:spPr bwMode="auto">
          <a:xfrm>
            <a:off x="1828800" y="3352800"/>
            <a:ext cx="290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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A539B-81B4-41F0-AF2B-C1552B32DD38}" type="slidenum">
              <a:rPr lang="en-US"/>
              <a:pPr/>
              <a:t>149</a:t>
            </a:fld>
            <a:endParaRPr lang="en-US"/>
          </a:p>
        </p:txBody>
      </p:sp>
      <p:pic>
        <p:nvPicPr>
          <p:cNvPr id="363522" name="Picture 2" descr="Fen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438400"/>
            <a:ext cx="4843463" cy="2305050"/>
          </a:xfrm>
          <a:prstGeom prst="rect">
            <a:avLst/>
          </a:prstGeom>
          <a:noFill/>
        </p:spPr>
      </p:pic>
      <p:sp>
        <p:nvSpPr>
          <p:cNvPr id="363527" name="Text Box 7"/>
          <p:cNvSpPr txBox="1">
            <a:spLocks noChangeArrowheads="1"/>
          </p:cNvSpPr>
          <p:nvPr/>
        </p:nvSpPr>
        <p:spPr bwMode="auto">
          <a:xfrm>
            <a:off x="323528" y="948462"/>
            <a:ext cx="7896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1</a:t>
            </a:r>
            <a:r>
              <a:rPr lang="en-GB" baseline="30000" dirty="0" smtClean="0">
                <a:solidFill>
                  <a:schemeClr val="accent2"/>
                </a:solidFill>
              </a:rPr>
              <a:t>st</a:t>
            </a:r>
            <a:r>
              <a:rPr lang="en-GB" dirty="0" smtClean="0">
                <a:solidFill>
                  <a:schemeClr val="accent2"/>
                </a:solidFill>
              </a:rPr>
              <a:t> generation RPCs were immediately used in many physics experiments...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63528" name="Text Box 8"/>
          <p:cNvSpPr txBox="1">
            <a:spLocks noChangeArrowheads="1"/>
          </p:cNvSpPr>
          <p:nvPr/>
        </p:nvSpPr>
        <p:spPr bwMode="auto">
          <a:xfrm>
            <a:off x="1524000" y="1340768"/>
            <a:ext cx="655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Nadir:</a:t>
            </a:r>
            <a:r>
              <a:rPr lang="en-GB" dirty="0">
                <a:solidFill>
                  <a:schemeClr val="accent2"/>
                </a:solidFill>
              </a:rPr>
              <a:t> 120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double gap RPCs used as a veto on cosmic particles in an experiment on neutron-anti neutron oscillations</a:t>
            </a:r>
            <a:endParaRPr lang="en-GB" dirty="0">
              <a:solidFill>
                <a:schemeClr val="accent2"/>
              </a:solidFill>
            </a:endParaRPr>
          </a:p>
          <a:p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63529" name="WordArt 9"/>
          <p:cNvSpPr>
            <a:spLocks noChangeArrowheads="1" noChangeShapeType="1" noTextEdit="1"/>
          </p:cNvSpPr>
          <p:nvPr/>
        </p:nvSpPr>
        <p:spPr bwMode="auto">
          <a:xfrm>
            <a:off x="533400" y="2060848"/>
            <a:ext cx="685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Veto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319977" y="1143000"/>
            <a:ext cx="1585915" cy="1981200"/>
            <a:chOff x="4128" y="1104"/>
            <a:chExt cx="999" cy="1248"/>
          </a:xfrm>
        </p:grpSpPr>
        <p:graphicFrame>
          <p:nvGraphicFramePr>
            <p:cNvPr id="363531" name="Object 11"/>
            <p:cNvGraphicFramePr>
              <a:graphicFrameLocks noChangeAspect="1"/>
            </p:cNvGraphicFramePr>
            <p:nvPr/>
          </p:nvGraphicFramePr>
          <p:xfrm>
            <a:off x="4560" y="1488"/>
            <a:ext cx="518" cy="864"/>
          </p:xfrm>
          <a:graphic>
            <a:graphicData uri="http://schemas.openxmlformats.org/presentationml/2006/ole">
              <p:oleObj spid="_x0000_s638978" name="Clip" r:id="rId4" imgW="2033280" imgH="3390840" progId="">
                <p:embed/>
              </p:oleObj>
            </a:graphicData>
          </a:graphic>
        </p:graphicFrame>
        <p:sp>
          <p:nvSpPr>
            <p:cNvPr id="363532" name="Line 12"/>
            <p:cNvSpPr>
              <a:spLocks noChangeShapeType="1"/>
            </p:cNvSpPr>
            <p:nvPr/>
          </p:nvSpPr>
          <p:spPr bwMode="auto">
            <a:xfrm>
              <a:off x="4368" y="129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3" name="Line 13"/>
            <p:cNvSpPr>
              <a:spLocks noChangeShapeType="1"/>
            </p:cNvSpPr>
            <p:nvPr/>
          </p:nvSpPr>
          <p:spPr bwMode="auto">
            <a:xfrm>
              <a:off x="4512" y="153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4" name="Line 14"/>
            <p:cNvSpPr>
              <a:spLocks noChangeShapeType="1"/>
            </p:cNvSpPr>
            <p:nvPr/>
          </p:nvSpPr>
          <p:spPr bwMode="auto">
            <a:xfrm>
              <a:off x="4224" y="129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5" name="Line 15"/>
            <p:cNvSpPr>
              <a:spLocks noChangeShapeType="1"/>
            </p:cNvSpPr>
            <p:nvPr/>
          </p:nvSpPr>
          <p:spPr bwMode="auto">
            <a:xfrm>
              <a:off x="4128" y="1488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6" name="Line 16"/>
            <p:cNvSpPr>
              <a:spLocks noChangeShapeType="1"/>
            </p:cNvSpPr>
            <p:nvPr/>
          </p:nvSpPr>
          <p:spPr bwMode="auto">
            <a:xfrm>
              <a:off x="4608" y="1344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7" name="Line 17"/>
            <p:cNvSpPr>
              <a:spLocks noChangeShapeType="1"/>
            </p:cNvSpPr>
            <p:nvPr/>
          </p:nvSpPr>
          <p:spPr bwMode="auto">
            <a:xfrm>
              <a:off x="4512" y="1104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8" name="Line 18"/>
            <p:cNvSpPr>
              <a:spLocks noChangeShapeType="1"/>
            </p:cNvSpPr>
            <p:nvPr/>
          </p:nvSpPr>
          <p:spPr bwMode="auto">
            <a:xfrm>
              <a:off x="4272" y="1488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9" name="Text Box 19"/>
            <p:cNvSpPr txBox="1">
              <a:spLocks noChangeArrowheads="1"/>
            </p:cNvSpPr>
            <p:nvPr/>
          </p:nvSpPr>
          <p:spPr bwMode="auto">
            <a:xfrm>
              <a:off x="4438" y="1183"/>
              <a:ext cx="6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  <a:sym typeface="Symbol" pitchFamily="18" charset="2"/>
                </a:rPr>
                <a:t>cosmic</a:t>
              </a:r>
              <a:endParaRPr lang="en-GB" dirty="0"/>
            </a:p>
          </p:txBody>
        </p:sp>
      </p:grpSp>
      <p:sp>
        <p:nvSpPr>
          <p:cNvPr id="363540" name="Text Box 20"/>
          <p:cNvSpPr txBox="1">
            <a:spLocks noChangeArrowheads="1"/>
          </p:cNvSpPr>
          <p:nvPr/>
        </p:nvSpPr>
        <p:spPr bwMode="auto">
          <a:xfrm>
            <a:off x="762000" y="3068960"/>
            <a:ext cx="3219856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Operated in streamer </a:t>
            </a:r>
            <a:r>
              <a:rPr lang="en-GB" dirty="0">
                <a:solidFill>
                  <a:schemeClr val="accent2"/>
                </a:solidFill>
              </a:rPr>
              <a:t>mode </a:t>
            </a:r>
            <a:endParaRPr lang="en-GB" dirty="0" smtClean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(</a:t>
            </a:r>
            <a:r>
              <a:rPr lang="en-GB" dirty="0" err="1" smtClean="0">
                <a:solidFill>
                  <a:schemeClr val="accent2"/>
                </a:solidFill>
              </a:rPr>
              <a:t>Ar</a:t>
            </a:r>
            <a:r>
              <a:rPr lang="en-GB" dirty="0" smtClean="0">
                <a:solidFill>
                  <a:schemeClr val="accent2"/>
                </a:solidFill>
              </a:rPr>
              <a:t>-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r>
              <a:rPr lang="en-GB" dirty="0" smtClean="0">
                <a:solidFill>
                  <a:schemeClr val="accent2"/>
                </a:solidFill>
              </a:rPr>
              <a:t>-Freon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  <a:p>
            <a:r>
              <a:rPr lang="en-GB" dirty="0">
                <a:solidFill>
                  <a:schemeClr val="accent2"/>
                </a:solidFill>
              </a:rPr>
              <a:t>HV 7-8 kV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Veto efficiency: </a:t>
            </a:r>
            <a:r>
              <a:rPr lang="en-GB" dirty="0">
                <a:solidFill>
                  <a:srgbClr val="FF0000"/>
                </a:solidFill>
              </a:rPr>
              <a:t>97-99%/</a:t>
            </a:r>
            <a:r>
              <a:rPr lang="en-GB" dirty="0" smtClean="0">
                <a:solidFill>
                  <a:srgbClr val="FF0000"/>
                </a:solidFill>
              </a:rPr>
              <a:t>plane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3541" name="WordArt 21"/>
          <p:cNvSpPr>
            <a:spLocks noChangeArrowheads="1" noChangeShapeType="1" noTextEdit="1"/>
          </p:cNvSpPr>
          <p:nvPr/>
        </p:nvSpPr>
        <p:spPr bwMode="auto">
          <a:xfrm>
            <a:off x="395536" y="4509120"/>
            <a:ext cx="4546848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Trigger </a:t>
            </a:r>
            <a:r>
              <a:rPr lang="it-IT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and </a:t>
            </a:r>
            <a:r>
              <a:rPr lang="it-IT" sz="36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tracking</a:t>
            </a:r>
            <a:r>
              <a:rPr lang="it-IT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at </a:t>
            </a:r>
            <a:r>
              <a:rPr lang="it-IT" sz="36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accelerators</a:t>
            </a:r>
            <a:endParaRPr lang="it-IT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363542" name="Text Box 22"/>
          <p:cNvSpPr txBox="1">
            <a:spLocks noChangeArrowheads="1"/>
          </p:cNvSpPr>
          <p:nvPr/>
        </p:nvSpPr>
        <p:spPr bwMode="auto">
          <a:xfrm>
            <a:off x="457200" y="5052536"/>
            <a:ext cx="7010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WA92:</a:t>
            </a:r>
            <a:r>
              <a:rPr lang="en-GB" dirty="0">
                <a:solidFill>
                  <a:schemeClr val="accent2"/>
                </a:solidFill>
              </a:rPr>
              <a:t> 72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RPC used as trigger on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</a:t>
            </a:r>
            <a:r>
              <a:rPr lang="en-GB" dirty="0" smtClean="0">
                <a:solidFill>
                  <a:schemeClr val="accent2"/>
                </a:solidFill>
              </a:rPr>
              <a:t> events with high p</a:t>
            </a:r>
            <a:r>
              <a:rPr lang="en-GB" baseline="-25000" dirty="0" smtClean="0">
                <a:solidFill>
                  <a:schemeClr val="accent2"/>
                </a:solidFill>
              </a:rPr>
              <a:t>t</a:t>
            </a:r>
            <a:r>
              <a:rPr lang="en-GB" dirty="0" smtClean="0">
                <a:solidFill>
                  <a:schemeClr val="accent2"/>
                </a:solidFill>
              </a:rPr>
              <a:t> in semi-</a:t>
            </a:r>
            <a:r>
              <a:rPr lang="en-GB" dirty="0" err="1" smtClean="0">
                <a:solidFill>
                  <a:schemeClr val="accent2"/>
                </a:solidFill>
              </a:rPr>
              <a:t>leptonic</a:t>
            </a:r>
            <a:r>
              <a:rPr lang="en-GB" dirty="0" smtClean="0">
                <a:solidFill>
                  <a:schemeClr val="accent2"/>
                </a:solidFill>
              </a:rPr>
              <a:t> decays of the B (</a:t>
            </a:r>
            <a:r>
              <a:rPr lang="en-GB" dirty="0">
                <a:solidFill>
                  <a:schemeClr val="accent2"/>
                </a:solidFill>
              </a:rPr>
              <a:t>SPS </a:t>
            </a:r>
            <a:r>
              <a:rPr lang="en-GB" dirty="0" smtClean="0">
                <a:solidFill>
                  <a:schemeClr val="accent2"/>
                </a:solidFill>
              </a:rPr>
              <a:t>at </a:t>
            </a:r>
            <a:r>
              <a:rPr lang="en-GB" dirty="0">
                <a:solidFill>
                  <a:schemeClr val="accent2"/>
                </a:solidFill>
              </a:rPr>
              <a:t>CERN)</a:t>
            </a:r>
          </a:p>
          <a:p>
            <a:endParaRPr lang="en-GB" dirty="0">
              <a:solidFill>
                <a:schemeClr val="accent2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E771:</a:t>
            </a:r>
            <a:r>
              <a:rPr lang="en-GB" dirty="0">
                <a:solidFill>
                  <a:schemeClr val="accent2"/>
                </a:solidFill>
              </a:rPr>
              <a:t> 60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RPC </a:t>
            </a:r>
            <a:r>
              <a:rPr lang="en-GB" dirty="0" smtClean="0">
                <a:solidFill>
                  <a:schemeClr val="accent2"/>
                </a:solidFill>
              </a:rPr>
              <a:t>used as trigger and tracking </a:t>
            </a:r>
            <a:r>
              <a:rPr lang="en-GB" dirty="0">
                <a:solidFill>
                  <a:schemeClr val="accent2"/>
                </a:solidFill>
              </a:rPr>
              <a:t>come trigger </a:t>
            </a:r>
            <a:r>
              <a:rPr lang="en-GB" dirty="0" smtClean="0">
                <a:solidFill>
                  <a:schemeClr val="accent2"/>
                </a:solidFill>
              </a:rPr>
              <a:t>on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events with </a:t>
            </a:r>
            <a:r>
              <a:rPr lang="en-GB" dirty="0" err="1" smtClean="0">
                <a:solidFill>
                  <a:schemeClr val="accent2"/>
                </a:solidFill>
              </a:rPr>
              <a:t>hig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p</a:t>
            </a:r>
            <a:r>
              <a:rPr lang="en-GB" baseline="-25000" dirty="0">
                <a:solidFill>
                  <a:schemeClr val="accent2"/>
                </a:solidFill>
              </a:rPr>
              <a:t>t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in semi-</a:t>
            </a:r>
            <a:r>
              <a:rPr lang="en-GB" dirty="0" err="1" smtClean="0">
                <a:solidFill>
                  <a:schemeClr val="accent2"/>
                </a:solidFill>
              </a:rPr>
              <a:t>leptonic</a:t>
            </a:r>
            <a:r>
              <a:rPr lang="en-GB" dirty="0" smtClean="0">
                <a:solidFill>
                  <a:schemeClr val="accent2"/>
                </a:solidFill>
              </a:rPr>
              <a:t> decays of the B </a:t>
            </a:r>
            <a:r>
              <a:rPr lang="en-GB" dirty="0">
                <a:solidFill>
                  <a:schemeClr val="accent2"/>
                </a:solidFill>
              </a:rPr>
              <a:t>(</a:t>
            </a:r>
            <a:r>
              <a:rPr lang="en-GB" dirty="0" err="1">
                <a:solidFill>
                  <a:schemeClr val="accent2"/>
                </a:solidFill>
              </a:rPr>
              <a:t>Fermilab</a:t>
            </a:r>
            <a:r>
              <a:rPr lang="en-GB" dirty="0">
                <a:solidFill>
                  <a:schemeClr val="accent2"/>
                </a:solidFill>
              </a:rPr>
              <a:t>)</a:t>
            </a:r>
            <a:endParaRPr lang="en-GB" dirty="0"/>
          </a:p>
        </p:txBody>
      </p:sp>
      <p:pic>
        <p:nvPicPr>
          <p:cNvPr id="363543" name="Picture 23" descr="trigger"/>
          <p:cNvPicPr>
            <a:picLocks noChangeAspect="1" noChangeArrowheads="1"/>
          </p:cNvPicPr>
          <p:nvPr/>
        </p:nvPicPr>
        <p:blipFill>
          <a:blip r:embed="rId5" cstate="print"/>
          <a:srcRect r="78760" b="74023"/>
          <a:stretch>
            <a:fillRect/>
          </a:stretch>
        </p:blipFill>
        <p:spPr bwMode="auto">
          <a:xfrm>
            <a:off x="7696200" y="4648200"/>
            <a:ext cx="9763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3544" name="Text Box 24"/>
          <p:cNvSpPr txBox="1">
            <a:spLocks noChangeArrowheads="1"/>
          </p:cNvSpPr>
          <p:nvPr/>
        </p:nvSpPr>
        <p:spPr bwMode="auto">
          <a:xfrm>
            <a:off x="1600200" y="2132856"/>
            <a:ext cx="3352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sz="1600" dirty="0" err="1">
                <a:solidFill>
                  <a:srgbClr val="FF0000"/>
                </a:solidFill>
              </a:rPr>
              <a:t>Fenice</a:t>
            </a:r>
            <a:r>
              <a:rPr lang="en-GB" sz="1600" dirty="0">
                <a:solidFill>
                  <a:srgbClr val="FF0000"/>
                </a:solidFill>
              </a:rPr>
              <a:t>:</a:t>
            </a:r>
            <a:r>
              <a:rPr lang="en-GB" dirty="0">
                <a:solidFill>
                  <a:schemeClr val="accent2"/>
                </a:solidFill>
              </a:rPr>
              <a:t> 300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RPC </a:t>
            </a:r>
            <a:r>
              <a:rPr lang="en-GB" dirty="0" smtClean="0">
                <a:solidFill>
                  <a:schemeClr val="accent2"/>
                </a:solidFill>
              </a:rPr>
              <a:t>used as a cosmic vet in the reaction J/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 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n-n bar </a:t>
            </a:r>
            <a:r>
              <a:rPr lang="en-GB" dirty="0" smtClean="0">
                <a:solidFill>
                  <a:schemeClr val="accent2"/>
                </a:solidFill>
              </a:rPr>
              <a:t>at </a:t>
            </a:r>
            <a:r>
              <a:rPr lang="en-GB" dirty="0" err="1">
                <a:solidFill>
                  <a:schemeClr val="accent2"/>
                </a:solidFill>
              </a:rPr>
              <a:t>Adone</a:t>
            </a:r>
            <a:endParaRPr lang="en-GB" dirty="0"/>
          </a:p>
        </p:txBody>
      </p:sp>
      <p:sp>
        <p:nvSpPr>
          <p:cNvPr id="363545" name="AutoShape 25"/>
          <p:cNvSpPr>
            <a:spLocks/>
          </p:cNvSpPr>
          <p:nvPr/>
        </p:nvSpPr>
        <p:spPr bwMode="auto">
          <a:xfrm>
            <a:off x="1447800" y="1484784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3546" name="AutoShape 26"/>
          <p:cNvSpPr>
            <a:spLocks/>
          </p:cNvSpPr>
          <p:nvPr/>
        </p:nvSpPr>
        <p:spPr bwMode="auto">
          <a:xfrm>
            <a:off x="381000" y="5105400"/>
            <a:ext cx="152400" cy="12954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49275" y="188640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Experiments using RPCs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CMS CSC performance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1268760"/>
            <a:ext cx="4752528" cy="2901223"/>
          </a:xfrm>
          <a:prstGeom prst="rect">
            <a:avLst/>
          </a:prstGeom>
        </p:spPr>
      </p:pic>
      <p:pic>
        <p:nvPicPr>
          <p:cNvPr id="5" name="Picture 4" descr="Schermata 2019-08-19 alle 09.57.3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3933056"/>
            <a:ext cx="4680520" cy="27064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4797152"/>
            <a:ext cx="3997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Segment reconstruction efficiency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60032" y="1700808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AU" b="1" dirty="0" smtClean="0">
                <a:solidFill>
                  <a:srgbClr val="FF0000"/>
                </a:solidFill>
                <a:ea typeface="Trebuchet MS"/>
                <a:cs typeface="Times New Roman"/>
                <a:sym typeface="Trebuchet MS"/>
              </a:rPr>
              <a:t>CSC station spatial resolution :</a:t>
            </a:r>
          </a:p>
          <a:p>
            <a:pPr marL="285750" lvl="0" indent="-285750" algn="just">
              <a:buFont typeface="Wingdings" charset="2"/>
              <a:buChar char="Ø"/>
            </a:pPr>
            <a:r>
              <a:rPr lang="en-AU" dirty="0" smtClean="0">
                <a:ea typeface="Trebuchet MS"/>
                <a:cs typeface="Times New Roman"/>
                <a:sym typeface="Trebuchet MS"/>
              </a:rPr>
              <a:t>Between 40–140 </a:t>
            </a:r>
            <a:r>
              <a:rPr lang="en-AU" dirty="0" smtClean="0">
                <a:latin typeface="Symbol" charset="2"/>
                <a:ea typeface="Trebuchet MS"/>
                <a:cs typeface="Symbol" charset="2"/>
                <a:sym typeface="Trebuchet MS"/>
              </a:rPr>
              <a:t>m</a:t>
            </a:r>
            <a:r>
              <a:rPr lang="en-AU" dirty="0" smtClean="0">
                <a:ea typeface="Trebuchet MS"/>
                <a:cs typeface="Times New Roman"/>
                <a:sym typeface="Trebuchet MS"/>
              </a:rPr>
              <a:t>m (depending by the strips pitch) </a:t>
            </a:r>
          </a:p>
          <a:p>
            <a:pPr marL="285750" lvl="0" indent="-285750" algn="just">
              <a:buFont typeface="Wingdings" charset="2"/>
              <a:buChar char="Ø"/>
            </a:pPr>
            <a:r>
              <a:rPr lang="en-AU" dirty="0" smtClean="0">
                <a:ea typeface="Trebuchet MS"/>
                <a:cs typeface="Times New Roman"/>
                <a:sym typeface="Trebuchet MS"/>
              </a:rPr>
              <a:t>stable performance </a:t>
            </a:r>
            <a:endParaRPr lang="en-AU" dirty="0">
              <a:cs typeface="Times New Roman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5684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7195-280F-4DA2-8452-3F4CCA8B9159}" type="slidenum">
              <a:rPr lang="en-US"/>
              <a:pPr/>
              <a:t>150</a:t>
            </a:fld>
            <a:endParaRPr lang="en-US"/>
          </a:p>
        </p:txBody>
      </p:sp>
      <p:pic>
        <p:nvPicPr>
          <p:cNvPr id="268321" name="Picture 33" descr="shower1"/>
          <p:cNvPicPr>
            <a:picLocks noChangeAspect="1" noChangeArrowheads="1"/>
          </p:cNvPicPr>
          <p:nvPr/>
        </p:nvPicPr>
        <p:blipFill>
          <a:blip r:embed="rId2" cstate="print"/>
          <a:srcRect b="43709"/>
          <a:stretch>
            <a:fillRect/>
          </a:stretch>
        </p:blipFill>
        <p:spPr bwMode="auto">
          <a:xfrm>
            <a:off x="1238250" y="882129"/>
            <a:ext cx="666750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323" name="Picture 35" descr="shower1"/>
          <p:cNvPicPr>
            <a:picLocks noChangeAspect="1" noChangeArrowheads="1"/>
          </p:cNvPicPr>
          <p:nvPr/>
        </p:nvPicPr>
        <p:blipFill>
          <a:blip r:embed="rId2" cstate="print"/>
          <a:srcRect t="61302"/>
          <a:stretch>
            <a:fillRect/>
          </a:stretch>
        </p:blipFill>
        <p:spPr bwMode="auto">
          <a:xfrm>
            <a:off x="1547813" y="4149080"/>
            <a:ext cx="66675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4624"/>
            <a:ext cx="8042276" cy="792088"/>
          </a:xfrm>
        </p:spPr>
        <p:txBody>
          <a:bodyPr/>
          <a:lstStyle/>
          <a:p>
            <a:r>
              <a:rPr lang="en-US" dirty="0" smtClean="0"/>
              <a:t>NCP contribution on CMS R&amp;D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151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119675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FF"/>
                </a:solidFill>
              </a:rPr>
              <a:t>Pakistan </a:t>
            </a:r>
            <a:r>
              <a:rPr lang="en-US" b="1" dirty="0" smtClean="0">
                <a:solidFill>
                  <a:srgbClr val="0000FF"/>
                </a:solidFill>
              </a:rPr>
              <a:t>was </a:t>
            </a:r>
            <a:r>
              <a:rPr lang="en-US" b="1" dirty="0">
                <a:solidFill>
                  <a:srgbClr val="0000FF"/>
                </a:solidFill>
              </a:rPr>
              <a:t>actively involved in the </a:t>
            </a:r>
            <a:r>
              <a:rPr lang="en-US" b="1" dirty="0" smtClean="0">
                <a:solidFill>
                  <a:srgbClr val="0000FF"/>
                </a:solidFill>
              </a:rPr>
              <a:t>CMS RPC project since the R&amp;D phase</a:t>
            </a:r>
            <a:endParaRPr lang="en-US" b="1" dirty="0">
              <a:solidFill>
                <a:srgbClr val="0000FF"/>
              </a:solidFill>
            </a:endParaRPr>
          </a:p>
          <a:p>
            <a:pPr algn="just"/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504" y="1844824"/>
            <a:ext cx="9036496" cy="1521979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356916" indent="-344169">
              <a:lnSpc>
                <a:spcPts val="1681"/>
              </a:lnSpc>
              <a:spcBef>
                <a:spcPts val="95"/>
              </a:spcBef>
              <a:buFont typeface="Comic Sans MS"/>
              <a:buChar char="•"/>
              <a:tabLst>
                <a:tab pos="356278" algn="l"/>
                <a:tab pos="357553" algn="l"/>
                <a:tab pos="1402169" algn="l"/>
              </a:tabLst>
            </a:pPr>
            <a:r>
              <a:rPr sz="1405" b="1" spc="-10" dirty="0">
                <a:latin typeface="Comic Sans MS"/>
                <a:cs typeface="Comic Sans MS"/>
              </a:rPr>
              <a:t>PK-01/99	</a:t>
            </a:r>
            <a:r>
              <a:rPr sz="1405" spc="-10" dirty="0">
                <a:latin typeface="Comic Sans MS"/>
                <a:cs typeface="Comic Sans MS"/>
              </a:rPr>
              <a:t>400*400 </a:t>
            </a:r>
            <a:r>
              <a:rPr sz="1405" spc="-5" dirty="0">
                <a:latin typeface="Comic Sans MS"/>
                <a:cs typeface="Comic Sans MS"/>
              </a:rPr>
              <a:t>mm</a:t>
            </a:r>
            <a:r>
              <a:rPr sz="1355" spc="-7" baseline="24691" dirty="0">
                <a:latin typeface="Comic Sans MS"/>
                <a:cs typeface="Comic Sans MS"/>
              </a:rPr>
              <a:t>2 </a:t>
            </a:r>
            <a:r>
              <a:rPr sz="1405" spc="-10" dirty="0">
                <a:latin typeface="Comic Sans MS"/>
                <a:cs typeface="Comic Sans MS"/>
              </a:rPr>
              <a:t>double </a:t>
            </a:r>
            <a:r>
              <a:rPr sz="1405" spc="-5" dirty="0">
                <a:latin typeface="Comic Sans MS"/>
                <a:cs typeface="Comic Sans MS"/>
              </a:rPr>
              <a:t>gap RPC, </a:t>
            </a:r>
            <a:r>
              <a:rPr sz="1405" spc="-10" dirty="0">
                <a:latin typeface="Comic Sans MS"/>
                <a:cs typeface="Comic Sans MS"/>
              </a:rPr>
              <a:t>Italian bakelite </a:t>
            </a:r>
            <a:r>
              <a:rPr sz="1405" spc="-5" dirty="0">
                <a:latin typeface="Comic Sans MS"/>
                <a:cs typeface="Comic Sans MS"/>
              </a:rPr>
              <a:t>1999.</a:t>
            </a:r>
            <a:r>
              <a:rPr sz="1405" spc="-70" dirty="0">
                <a:latin typeface="Comic Sans MS"/>
                <a:cs typeface="Comic Sans MS"/>
              </a:rPr>
              <a:t> </a:t>
            </a:r>
            <a:r>
              <a:rPr sz="1405" dirty="0">
                <a:latin typeface="Comic Sans MS"/>
                <a:cs typeface="Comic Sans MS"/>
              </a:rPr>
              <a:t>(</a:t>
            </a:r>
            <a:r>
              <a:rPr sz="1405" dirty="0">
                <a:solidFill>
                  <a:srgbClr val="009A9A"/>
                </a:solidFill>
                <a:latin typeface="Comic Sans MS"/>
                <a:cs typeface="Comic Sans MS"/>
              </a:rPr>
              <a:t>non-oiled</a:t>
            </a:r>
            <a:r>
              <a:rPr sz="1405" dirty="0">
                <a:latin typeface="Comic Sans MS"/>
                <a:cs typeface="Comic Sans MS"/>
              </a:rPr>
              <a:t>)</a:t>
            </a:r>
          </a:p>
          <a:p>
            <a:pPr marL="12747">
              <a:lnSpc>
                <a:spcPts val="1681"/>
              </a:lnSpc>
              <a:tabLst>
                <a:tab pos="356278" algn="l"/>
                <a:tab pos="357553" algn="l"/>
                <a:tab pos="1351818" algn="l"/>
              </a:tabLst>
            </a:pPr>
            <a:r>
              <a:rPr lang="x-none" sz="1405" b="1" spc="-10" dirty="0" smtClean="0">
                <a:latin typeface="Comic Sans MS"/>
                <a:cs typeface="Comic Sans MS"/>
              </a:rPr>
              <a:t>	</a:t>
            </a:r>
            <a:r>
              <a:rPr sz="1405" b="1" spc="-10" dirty="0" smtClean="0">
                <a:latin typeface="Comic Sans MS"/>
                <a:cs typeface="Comic Sans MS"/>
              </a:rPr>
              <a:t>PK</a:t>
            </a:r>
            <a:r>
              <a:rPr sz="1405" b="1" spc="-10" dirty="0">
                <a:latin typeface="Comic Sans MS"/>
                <a:cs typeface="Comic Sans MS"/>
              </a:rPr>
              <a:t>-02/00	</a:t>
            </a:r>
            <a:r>
              <a:rPr sz="1405" spc="-5" dirty="0">
                <a:latin typeface="Comic Sans MS"/>
                <a:cs typeface="Comic Sans MS"/>
              </a:rPr>
              <a:t>Full size </a:t>
            </a:r>
            <a:r>
              <a:rPr sz="1405" spc="-10" dirty="0">
                <a:latin typeface="Comic Sans MS"/>
                <a:cs typeface="Comic Sans MS"/>
              </a:rPr>
              <a:t>RE2/2 chamber, tested </a:t>
            </a:r>
            <a:r>
              <a:rPr sz="1405" spc="-5" dirty="0">
                <a:latin typeface="Comic Sans MS"/>
                <a:cs typeface="Comic Sans MS"/>
              </a:rPr>
              <a:t>at GIF in </a:t>
            </a:r>
            <a:r>
              <a:rPr sz="1405" spc="-10" dirty="0">
                <a:latin typeface="Comic Sans MS"/>
                <a:cs typeface="Comic Sans MS"/>
              </a:rPr>
              <a:t>2000, phenolic bakelite </a:t>
            </a:r>
            <a:r>
              <a:rPr sz="1405" spc="-5" dirty="0">
                <a:latin typeface="Comic Sans MS"/>
                <a:cs typeface="Comic Sans MS"/>
              </a:rPr>
              <a:t>gaps</a:t>
            </a:r>
            <a:r>
              <a:rPr sz="1405" spc="176" dirty="0">
                <a:latin typeface="Comic Sans MS"/>
                <a:cs typeface="Comic Sans MS"/>
              </a:rPr>
              <a:t> </a:t>
            </a:r>
            <a:r>
              <a:rPr sz="1405" spc="-10" dirty="0" smtClean="0">
                <a:latin typeface="Comic Sans MS"/>
                <a:cs typeface="Comic Sans MS"/>
              </a:rPr>
              <a:t>fabricated</a:t>
            </a:r>
            <a:r>
              <a:rPr lang="x-none" sz="1405" spc="-10" dirty="0" smtClean="0">
                <a:latin typeface="Comic Sans MS"/>
                <a:cs typeface="Comic Sans MS"/>
              </a:rPr>
              <a:t> in Italy    	</a:t>
            </a:r>
            <a:r>
              <a:rPr lang="fi-FI" sz="1405" spc="10" dirty="0" smtClean="0">
                <a:latin typeface="Comic Sans MS"/>
                <a:cs typeface="Comic Sans MS"/>
              </a:rPr>
              <a:t>(</a:t>
            </a:r>
            <a:r>
              <a:rPr lang="fi-FI" sz="1405" spc="10" dirty="0" err="1" smtClean="0">
                <a:solidFill>
                  <a:srgbClr val="33339A"/>
                </a:solidFill>
                <a:latin typeface="Arial"/>
                <a:cs typeface="Arial"/>
              </a:rPr>
              <a:t>ρ</a:t>
            </a:r>
            <a:r>
              <a:rPr lang="fi-FI" sz="1405" spc="-5" dirty="0" err="1" smtClean="0">
                <a:solidFill>
                  <a:srgbClr val="33339A"/>
                </a:solidFill>
                <a:latin typeface="Arial"/>
                <a:cs typeface="Arial"/>
              </a:rPr>
              <a:t>≈</a:t>
            </a:r>
            <a:r>
              <a:rPr lang="fi-FI" sz="1405" spc="216" dirty="0" smtClean="0">
                <a:solidFill>
                  <a:srgbClr val="33339A"/>
                </a:solidFill>
                <a:latin typeface="Arial"/>
                <a:cs typeface="Arial"/>
              </a:rPr>
              <a:t> </a:t>
            </a:r>
            <a:r>
              <a:rPr lang="fi-FI" sz="1405" spc="-10" dirty="0" smtClean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lang="fi-FI" sz="1355" spc="-15" baseline="24691" dirty="0" smtClean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lang="fi-FI" sz="1405" spc="-10" dirty="0" smtClean="0">
                <a:solidFill>
                  <a:srgbClr val="33339A"/>
                </a:solidFill>
                <a:latin typeface="Arial"/>
                <a:cs typeface="Arial"/>
              </a:rPr>
              <a:t>Ω, </a:t>
            </a:r>
            <a:r>
              <a:rPr lang="fi-FI" sz="1405" spc="-10" dirty="0" err="1" smtClean="0">
                <a:solidFill>
                  <a:srgbClr val="33339A"/>
                </a:solidFill>
                <a:latin typeface="Arial"/>
                <a:cs typeface="Arial"/>
              </a:rPr>
              <a:t>not-oiled</a:t>
            </a:r>
            <a:r>
              <a:rPr lang="fi-FI" sz="1405" spc="-10" dirty="0" smtClean="0">
                <a:solidFill>
                  <a:srgbClr val="33339A"/>
                </a:solidFill>
                <a:latin typeface="Arial"/>
                <a:cs typeface="Arial"/>
              </a:rPr>
              <a:t>)</a:t>
            </a:r>
            <a:endParaRPr lang="fi-FI" sz="1405" dirty="0" smtClean="0">
              <a:latin typeface="Arial"/>
              <a:cs typeface="Arial"/>
            </a:endParaRPr>
          </a:p>
          <a:p>
            <a:pPr marL="356916" indent="-344169">
              <a:lnSpc>
                <a:spcPts val="1681"/>
              </a:lnSpc>
              <a:buFont typeface="Comic Sans MS"/>
              <a:buChar char="•"/>
              <a:tabLst>
                <a:tab pos="356278" algn="l"/>
                <a:tab pos="357553" algn="l"/>
                <a:tab pos="1351818" algn="l"/>
              </a:tabLst>
            </a:pPr>
            <a:r>
              <a:rPr sz="1405" b="1" spc="-10" dirty="0" smtClean="0">
                <a:latin typeface="Comic Sans MS"/>
                <a:cs typeface="Comic Sans MS"/>
              </a:rPr>
              <a:t>PK</a:t>
            </a:r>
            <a:r>
              <a:rPr sz="1405" b="1" spc="-10" dirty="0">
                <a:latin typeface="Comic Sans MS"/>
                <a:cs typeface="Comic Sans MS"/>
              </a:rPr>
              <a:t>-03/01 </a:t>
            </a:r>
            <a:r>
              <a:rPr sz="1405" spc="-5" dirty="0">
                <a:latin typeface="Comic Sans MS"/>
                <a:cs typeface="Comic Sans MS"/>
              </a:rPr>
              <a:t>Full size </a:t>
            </a:r>
            <a:r>
              <a:rPr sz="1405" spc="-10" dirty="0">
                <a:latin typeface="Comic Sans MS"/>
                <a:cs typeface="Comic Sans MS"/>
              </a:rPr>
              <a:t>RE2/2 </a:t>
            </a:r>
            <a:r>
              <a:rPr sz="1405" spc="-5" dirty="0">
                <a:latin typeface="Comic Sans MS"/>
                <a:cs typeface="Comic Sans MS"/>
              </a:rPr>
              <a:t>chamber, </a:t>
            </a:r>
            <a:r>
              <a:rPr sz="1405" spc="-10" dirty="0">
                <a:latin typeface="Comic Sans MS"/>
                <a:cs typeface="Comic Sans MS"/>
              </a:rPr>
              <a:t>tested </a:t>
            </a:r>
            <a:r>
              <a:rPr sz="1405" spc="-5" dirty="0">
                <a:latin typeface="Comic Sans MS"/>
                <a:cs typeface="Comic Sans MS"/>
              </a:rPr>
              <a:t>at GIF in </a:t>
            </a:r>
            <a:r>
              <a:rPr sz="1405" spc="-10" dirty="0">
                <a:latin typeface="Comic Sans MS"/>
                <a:cs typeface="Comic Sans MS"/>
              </a:rPr>
              <a:t>2001,melaminic bakelite </a:t>
            </a:r>
            <a:r>
              <a:rPr sz="1405" spc="-5" dirty="0">
                <a:latin typeface="Comic Sans MS"/>
                <a:cs typeface="Comic Sans MS"/>
              </a:rPr>
              <a:t>gaps </a:t>
            </a:r>
            <a:r>
              <a:rPr sz="1405" spc="10" dirty="0">
                <a:latin typeface="Comic Sans MS"/>
                <a:cs typeface="Comic Sans MS"/>
              </a:rPr>
              <a:t>(</a:t>
            </a:r>
            <a:r>
              <a:rPr sz="1405" spc="10" dirty="0">
                <a:solidFill>
                  <a:srgbClr val="33339A"/>
                </a:solidFill>
                <a:latin typeface="Arial"/>
                <a:cs typeface="Arial"/>
              </a:rPr>
              <a:t>ρ </a:t>
            </a:r>
            <a:r>
              <a:rPr sz="1405" spc="-5" dirty="0">
                <a:solidFill>
                  <a:srgbClr val="33339A"/>
                </a:solidFill>
                <a:latin typeface="Arial"/>
                <a:cs typeface="Arial"/>
              </a:rPr>
              <a:t>≈</a:t>
            </a:r>
            <a:r>
              <a:rPr sz="1405" spc="216" dirty="0">
                <a:solidFill>
                  <a:srgbClr val="33339A"/>
                </a:solidFill>
                <a:latin typeface="Arial"/>
                <a:cs typeface="Arial"/>
              </a:rPr>
              <a:t> </a:t>
            </a:r>
            <a:r>
              <a:rPr sz="1405" spc="-10" dirty="0" smtClean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sz="1355" spc="-15" baseline="24691" dirty="0" smtClean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sz="1405" spc="-10" dirty="0" smtClean="0">
                <a:solidFill>
                  <a:srgbClr val="33339A"/>
                </a:solidFill>
                <a:latin typeface="Arial"/>
                <a:cs typeface="Arial"/>
              </a:rPr>
              <a:t>Ω</a:t>
            </a:r>
            <a:r>
              <a:rPr lang="x-none" sz="1405" spc="-10" dirty="0" smtClean="0">
                <a:solidFill>
                  <a:srgbClr val="33339A"/>
                </a:solidFill>
                <a:latin typeface="Arial"/>
                <a:cs typeface="Arial"/>
              </a:rPr>
              <a:t>, </a:t>
            </a:r>
            <a:r>
              <a:rPr lang="fi-FI" sz="1405" spc="-10" dirty="0" err="1">
                <a:solidFill>
                  <a:srgbClr val="33339A"/>
                </a:solidFill>
                <a:latin typeface="Arial"/>
                <a:cs typeface="Arial"/>
              </a:rPr>
              <a:t>not-oiled</a:t>
            </a:r>
            <a:r>
              <a:rPr lang="fi-FI" sz="1405" spc="-10" dirty="0" smtClean="0">
                <a:solidFill>
                  <a:srgbClr val="33339A"/>
                </a:solidFill>
                <a:latin typeface="Arial"/>
                <a:cs typeface="Arial"/>
              </a:rPr>
              <a:t>)</a:t>
            </a:r>
          </a:p>
          <a:p>
            <a:pPr marL="356916" indent="-344169">
              <a:lnSpc>
                <a:spcPts val="1681"/>
              </a:lnSpc>
              <a:buFont typeface="Comic Sans MS"/>
              <a:buChar char="•"/>
              <a:tabLst>
                <a:tab pos="356278" algn="l"/>
                <a:tab pos="357553" algn="l"/>
                <a:tab pos="1351818" algn="l"/>
              </a:tabLst>
            </a:pPr>
            <a:r>
              <a:rPr lang="fi-FI" sz="1405" b="1" spc="-10" dirty="0">
                <a:latin typeface="Comic Sans MS"/>
                <a:cs typeface="Comic Sans MS"/>
              </a:rPr>
              <a:t>PK-</a:t>
            </a:r>
            <a:r>
              <a:rPr lang="fi-FI" sz="1405" b="1" spc="-10" dirty="0" smtClean="0">
                <a:latin typeface="Comic Sans MS"/>
                <a:cs typeface="Comic Sans MS"/>
              </a:rPr>
              <a:t>04/02 </a:t>
            </a:r>
            <a:r>
              <a:rPr lang="fi-FI" sz="1405" spc="-5" dirty="0">
                <a:latin typeface="Comic Sans MS"/>
                <a:cs typeface="Comic Sans MS"/>
              </a:rPr>
              <a:t>Full size </a:t>
            </a:r>
            <a:r>
              <a:rPr lang="fi-FI" sz="1405" spc="-10" dirty="0">
                <a:latin typeface="Comic Sans MS"/>
                <a:cs typeface="Comic Sans MS"/>
              </a:rPr>
              <a:t>RE2/2 </a:t>
            </a:r>
            <a:r>
              <a:rPr lang="fi-FI" sz="1405" spc="-5" dirty="0" err="1">
                <a:latin typeface="Comic Sans MS"/>
                <a:cs typeface="Comic Sans MS"/>
              </a:rPr>
              <a:t>chamber</a:t>
            </a:r>
            <a:r>
              <a:rPr lang="fi-FI" sz="1405" spc="-5" dirty="0">
                <a:latin typeface="Comic Sans MS"/>
                <a:cs typeface="Comic Sans MS"/>
              </a:rPr>
              <a:t>, </a:t>
            </a:r>
            <a:r>
              <a:rPr lang="fi-FI" sz="1405" spc="-10" dirty="0" err="1">
                <a:latin typeface="Comic Sans MS"/>
                <a:cs typeface="Comic Sans MS"/>
              </a:rPr>
              <a:t>tested</a:t>
            </a:r>
            <a:r>
              <a:rPr lang="fi-FI" sz="1405" spc="-10" dirty="0">
                <a:latin typeface="Comic Sans MS"/>
                <a:cs typeface="Comic Sans MS"/>
              </a:rPr>
              <a:t> </a:t>
            </a:r>
            <a:r>
              <a:rPr lang="fi-FI" sz="1405" spc="-5" dirty="0">
                <a:latin typeface="Comic Sans MS"/>
                <a:cs typeface="Comic Sans MS"/>
              </a:rPr>
              <a:t>at GIF in </a:t>
            </a:r>
            <a:r>
              <a:rPr lang="fi-FI" sz="1405" spc="-10" dirty="0" smtClean="0">
                <a:latin typeface="Comic Sans MS"/>
                <a:cs typeface="Comic Sans MS"/>
              </a:rPr>
              <a:t>2002,</a:t>
            </a:r>
            <a:r>
              <a:rPr lang="fi-FI" sz="1405" spc="-5" dirty="0">
                <a:latin typeface="Comic Sans MS"/>
                <a:cs typeface="Comic Sans MS"/>
              </a:rPr>
              <a:t> </a:t>
            </a:r>
            <a:r>
              <a:rPr lang="fi-FI" sz="1405" spc="-5" dirty="0" err="1">
                <a:latin typeface="Comic Sans MS"/>
                <a:cs typeface="Comic Sans MS"/>
              </a:rPr>
              <a:t>gaps</a:t>
            </a:r>
            <a:r>
              <a:rPr lang="fi-FI" sz="1405" spc="-5" dirty="0">
                <a:latin typeface="Comic Sans MS"/>
                <a:cs typeface="Comic Sans MS"/>
              </a:rPr>
              <a:t> </a:t>
            </a:r>
            <a:r>
              <a:rPr lang="fi-FI" sz="1405" spc="-10" dirty="0" err="1">
                <a:latin typeface="Comic Sans MS"/>
                <a:cs typeface="Comic Sans MS"/>
              </a:rPr>
              <a:t>supplied</a:t>
            </a:r>
            <a:r>
              <a:rPr lang="fi-FI" sz="1405" spc="-10" dirty="0">
                <a:latin typeface="Comic Sans MS"/>
                <a:cs typeface="Comic Sans MS"/>
              </a:rPr>
              <a:t> </a:t>
            </a:r>
            <a:r>
              <a:rPr lang="fi-FI" sz="1405" spc="-5" dirty="0" err="1">
                <a:latin typeface="Comic Sans MS"/>
                <a:cs typeface="Comic Sans MS"/>
              </a:rPr>
              <a:t>from</a:t>
            </a:r>
            <a:r>
              <a:rPr lang="fi-FI" sz="1405" spc="-5" dirty="0">
                <a:latin typeface="Comic Sans MS"/>
                <a:cs typeface="Comic Sans MS"/>
              </a:rPr>
              <a:t> </a:t>
            </a:r>
            <a:r>
              <a:rPr lang="fi-FI" sz="1405" spc="-10" dirty="0">
                <a:latin typeface="Comic Sans MS"/>
                <a:cs typeface="Comic Sans MS"/>
              </a:rPr>
              <a:t>Korea </a:t>
            </a:r>
            <a:r>
              <a:rPr lang="fi-FI" sz="1405" spc="10" dirty="0">
                <a:latin typeface="Comic Sans MS"/>
                <a:cs typeface="Comic Sans MS"/>
              </a:rPr>
              <a:t>(</a:t>
            </a:r>
            <a:r>
              <a:rPr lang="fi-FI" sz="1405" spc="10" dirty="0">
                <a:solidFill>
                  <a:srgbClr val="33339A"/>
                </a:solidFill>
                <a:latin typeface="Arial"/>
                <a:cs typeface="Arial"/>
              </a:rPr>
              <a:t>ρ </a:t>
            </a:r>
            <a:r>
              <a:rPr lang="fi-FI" sz="1405" spc="-5" dirty="0">
                <a:solidFill>
                  <a:srgbClr val="33339A"/>
                </a:solidFill>
                <a:latin typeface="Arial"/>
                <a:cs typeface="Arial"/>
              </a:rPr>
              <a:t>≈ </a:t>
            </a:r>
            <a:r>
              <a:rPr lang="fi-FI" sz="1405" spc="-15" dirty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lang="fi-FI" sz="1355" spc="-22" baseline="24691" dirty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lang="fi-FI" sz="1405" spc="-15" dirty="0">
                <a:solidFill>
                  <a:srgbClr val="33339A"/>
                </a:solidFill>
                <a:latin typeface="Arial"/>
                <a:cs typeface="Arial"/>
              </a:rPr>
              <a:t>Ω</a:t>
            </a:r>
            <a:r>
              <a:rPr lang="fi-FI" sz="1405" spc="-156" dirty="0">
                <a:solidFill>
                  <a:srgbClr val="33339A"/>
                </a:solidFill>
                <a:latin typeface="Arial"/>
                <a:cs typeface="Arial"/>
              </a:rPr>
              <a:t> </a:t>
            </a:r>
            <a:r>
              <a:rPr lang="fi-FI" sz="1405" dirty="0" smtClean="0">
                <a:solidFill>
                  <a:srgbClr val="33339A"/>
                </a:solidFill>
                <a:latin typeface="Comic Sans MS"/>
                <a:cs typeface="Comic Sans MS"/>
              </a:rPr>
              <a:t>cm, </a:t>
            </a:r>
            <a:r>
              <a:rPr lang="fi-FI" sz="1405" dirty="0" err="1" smtClean="0">
                <a:solidFill>
                  <a:srgbClr val="33339A"/>
                </a:solidFill>
                <a:latin typeface="Comic Sans MS"/>
                <a:cs typeface="Comic Sans MS"/>
              </a:rPr>
              <a:t>not</a:t>
            </a:r>
            <a:r>
              <a:rPr lang="fi-FI" sz="1405" dirty="0" smtClean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lang="fi-FI" sz="1405" dirty="0" err="1" smtClean="0">
                <a:solidFill>
                  <a:srgbClr val="33339A"/>
                </a:solidFill>
                <a:latin typeface="Comic Sans MS"/>
                <a:cs typeface="Comic Sans MS"/>
              </a:rPr>
              <a:t>oiled</a:t>
            </a:r>
            <a:r>
              <a:rPr lang="fi-FI" sz="1405" dirty="0">
                <a:solidFill>
                  <a:srgbClr val="33339A"/>
                </a:solidFill>
                <a:latin typeface="Comic Sans MS"/>
                <a:cs typeface="Comic Sans MS"/>
              </a:rPr>
              <a:t>)</a:t>
            </a:r>
            <a:endParaRPr lang="fi-FI" sz="1405" dirty="0">
              <a:latin typeface="Comic Sans MS"/>
              <a:cs typeface="Comic Sans MS"/>
            </a:endParaRPr>
          </a:p>
          <a:p>
            <a:pPr marL="356916" indent="-344169">
              <a:lnSpc>
                <a:spcPts val="1681"/>
              </a:lnSpc>
              <a:buFont typeface="Comic Sans MS"/>
              <a:buChar char="•"/>
              <a:tabLst>
                <a:tab pos="356278" algn="l"/>
                <a:tab pos="357553" algn="l"/>
                <a:tab pos="1351818" algn="l"/>
              </a:tabLst>
            </a:pPr>
            <a:r>
              <a:rPr sz="1405" b="1" spc="-10" dirty="0" smtClean="0">
                <a:latin typeface="Comic Sans MS"/>
                <a:cs typeface="Comic Sans MS"/>
              </a:rPr>
              <a:t>PK</a:t>
            </a:r>
            <a:r>
              <a:rPr sz="1405" b="1" spc="-10" dirty="0">
                <a:latin typeface="Comic Sans MS"/>
                <a:cs typeface="Comic Sans MS"/>
              </a:rPr>
              <a:t>-05/03 </a:t>
            </a:r>
            <a:r>
              <a:rPr sz="1405" spc="-5" dirty="0">
                <a:latin typeface="Comic Sans MS"/>
                <a:cs typeface="Comic Sans MS"/>
              </a:rPr>
              <a:t>Full-size </a:t>
            </a:r>
            <a:r>
              <a:rPr sz="1405" spc="-10" dirty="0">
                <a:latin typeface="Comic Sans MS"/>
                <a:cs typeface="Comic Sans MS"/>
              </a:rPr>
              <a:t>RE2/2, tested </a:t>
            </a:r>
            <a:r>
              <a:rPr sz="1405" spc="-5" dirty="0">
                <a:latin typeface="Comic Sans MS"/>
                <a:cs typeface="Comic Sans MS"/>
              </a:rPr>
              <a:t>at GIF in </a:t>
            </a:r>
            <a:r>
              <a:rPr sz="1405" spc="-10" dirty="0">
                <a:latin typeface="Comic Sans MS"/>
                <a:cs typeface="Comic Sans MS"/>
              </a:rPr>
              <a:t>2003, </a:t>
            </a:r>
            <a:r>
              <a:rPr sz="1405" spc="-5" dirty="0">
                <a:latin typeface="Comic Sans MS"/>
                <a:cs typeface="Comic Sans MS"/>
              </a:rPr>
              <a:t>gaps </a:t>
            </a:r>
            <a:r>
              <a:rPr sz="1405" spc="-10" dirty="0">
                <a:latin typeface="Comic Sans MS"/>
                <a:cs typeface="Comic Sans MS"/>
              </a:rPr>
              <a:t>supplied </a:t>
            </a:r>
            <a:r>
              <a:rPr sz="1405" spc="-5" dirty="0">
                <a:latin typeface="Comic Sans MS"/>
                <a:cs typeface="Comic Sans MS"/>
              </a:rPr>
              <a:t>from </a:t>
            </a:r>
            <a:r>
              <a:rPr sz="1405" spc="-10" dirty="0">
                <a:latin typeface="Comic Sans MS"/>
                <a:cs typeface="Comic Sans MS"/>
              </a:rPr>
              <a:t>Korea </a:t>
            </a:r>
            <a:r>
              <a:rPr sz="1405" spc="10" dirty="0">
                <a:latin typeface="Comic Sans MS"/>
                <a:cs typeface="Comic Sans MS"/>
              </a:rPr>
              <a:t>(</a:t>
            </a:r>
            <a:r>
              <a:rPr sz="1405" spc="10" dirty="0">
                <a:solidFill>
                  <a:srgbClr val="33339A"/>
                </a:solidFill>
                <a:latin typeface="Arial"/>
                <a:cs typeface="Arial"/>
              </a:rPr>
              <a:t>ρ </a:t>
            </a:r>
            <a:r>
              <a:rPr sz="1405" spc="-5" dirty="0">
                <a:solidFill>
                  <a:srgbClr val="33339A"/>
                </a:solidFill>
                <a:latin typeface="Arial"/>
                <a:cs typeface="Arial"/>
              </a:rPr>
              <a:t>≈ </a:t>
            </a:r>
            <a:r>
              <a:rPr sz="1405" spc="-15" dirty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sz="1355" spc="-22" baseline="24691" dirty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sz="1405" spc="-15" dirty="0">
                <a:solidFill>
                  <a:srgbClr val="33339A"/>
                </a:solidFill>
                <a:latin typeface="Arial"/>
                <a:cs typeface="Arial"/>
              </a:rPr>
              <a:t>Ω</a:t>
            </a:r>
            <a:r>
              <a:rPr sz="1405" spc="-156" dirty="0">
                <a:solidFill>
                  <a:srgbClr val="33339A"/>
                </a:solidFill>
                <a:latin typeface="Arial"/>
                <a:cs typeface="Arial"/>
              </a:rPr>
              <a:t> </a:t>
            </a:r>
            <a:r>
              <a:rPr sz="1405" dirty="0" smtClean="0">
                <a:solidFill>
                  <a:srgbClr val="33339A"/>
                </a:solidFill>
                <a:latin typeface="Comic Sans MS"/>
                <a:cs typeface="Comic Sans MS"/>
              </a:rPr>
              <a:t>cm</a:t>
            </a:r>
            <a:r>
              <a:rPr lang="x-none" sz="1405" dirty="0" smtClean="0">
                <a:solidFill>
                  <a:srgbClr val="33339A"/>
                </a:solidFill>
                <a:latin typeface="Comic Sans MS"/>
                <a:cs typeface="Comic Sans MS"/>
              </a:rPr>
              <a:t>, oiled)</a:t>
            </a:r>
            <a:r>
              <a:rPr sz="1405" dirty="0" smtClean="0">
                <a:latin typeface="Comic Sans MS"/>
                <a:cs typeface="Comic Sans MS"/>
              </a:rPr>
              <a:t>)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9" name="object 10"/>
          <p:cNvSpPr/>
          <p:nvPr/>
        </p:nvSpPr>
        <p:spPr>
          <a:xfrm>
            <a:off x="3923928" y="3645024"/>
            <a:ext cx="1981729" cy="29318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0" name="object 11"/>
          <p:cNvSpPr/>
          <p:nvPr/>
        </p:nvSpPr>
        <p:spPr>
          <a:xfrm>
            <a:off x="971600" y="3645024"/>
            <a:ext cx="2225903" cy="29155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1" name="object 12"/>
          <p:cNvSpPr/>
          <p:nvPr/>
        </p:nvSpPr>
        <p:spPr>
          <a:xfrm>
            <a:off x="6660232" y="3645024"/>
            <a:ext cx="1953643" cy="29422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2" name="object 13"/>
          <p:cNvSpPr txBox="1"/>
          <p:nvPr/>
        </p:nvSpPr>
        <p:spPr>
          <a:xfrm>
            <a:off x="1006057" y="6584935"/>
            <a:ext cx="1765743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1999 </a:t>
            </a:r>
            <a:r>
              <a:rPr sz="1405" spc="-10" dirty="0">
                <a:solidFill>
                  <a:srgbClr val="33339A"/>
                </a:solidFill>
                <a:latin typeface="Comic Sans MS"/>
                <a:cs typeface="Comic Sans MS"/>
              </a:rPr>
              <a:t>(400*400</a:t>
            </a:r>
            <a:r>
              <a:rPr sz="1405" spc="-9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dirty="0">
                <a:solidFill>
                  <a:srgbClr val="33339A"/>
                </a:solidFill>
                <a:latin typeface="Comic Sans MS"/>
                <a:cs typeface="Comic Sans MS"/>
              </a:rPr>
              <a:t>mm</a:t>
            </a:r>
            <a:r>
              <a:rPr sz="1355" baseline="24691" dirty="0">
                <a:solidFill>
                  <a:srgbClr val="33339A"/>
                </a:solidFill>
                <a:latin typeface="Comic Sans MS"/>
                <a:cs typeface="Comic Sans MS"/>
              </a:rPr>
              <a:t>2</a:t>
            </a:r>
            <a:r>
              <a:rPr sz="1405" dirty="0">
                <a:solidFill>
                  <a:srgbClr val="33339A"/>
                </a:solidFill>
                <a:latin typeface="Comic Sans MS"/>
                <a:cs typeface="Comic Sans MS"/>
              </a:rPr>
              <a:t>)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4283968" y="6635673"/>
            <a:ext cx="1728192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2000 Full</a:t>
            </a:r>
            <a:r>
              <a:rPr sz="1405" spc="-7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10" dirty="0">
                <a:solidFill>
                  <a:srgbClr val="33339A"/>
                </a:solidFill>
                <a:latin typeface="Comic Sans MS"/>
                <a:cs typeface="Comic Sans MS"/>
              </a:rPr>
              <a:t>Size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4" name="object 15"/>
          <p:cNvSpPr txBox="1"/>
          <p:nvPr/>
        </p:nvSpPr>
        <p:spPr>
          <a:xfrm>
            <a:off x="7020272" y="6635673"/>
            <a:ext cx="1656184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2003 Full</a:t>
            </a:r>
            <a:r>
              <a:rPr sz="1405" spc="-7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10" dirty="0">
                <a:solidFill>
                  <a:srgbClr val="33339A"/>
                </a:solidFill>
                <a:latin typeface="Comic Sans MS"/>
                <a:cs typeface="Comic Sans MS"/>
              </a:rPr>
              <a:t>Size</a:t>
            </a:r>
            <a:endParaRPr sz="1405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23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Bakelite quality control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152</a:t>
            </a:fld>
            <a:endParaRPr lang="en-US"/>
          </a:p>
        </p:txBody>
      </p:sp>
      <p:pic>
        <p:nvPicPr>
          <p:cNvPr id="4" name="Picture 3" descr="Schermata 2018-03-31 alle 18.04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7632700" cy="3670300"/>
          </a:xfrm>
          <a:prstGeom prst="rect">
            <a:avLst/>
          </a:prstGeom>
        </p:spPr>
      </p:pic>
      <p:pic>
        <p:nvPicPr>
          <p:cNvPr id="5" name="Picture 4" descr="P00059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25144"/>
            <a:ext cx="3456955" cy="230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107763" dir="135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3779912" y="5157191"/>
            <a:ext cx="1584176" cy="1707657"/>
            <a:chOff x="528" y="1328"/>
            <a:chExt cx="2455" cy="1752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28" y="1328"/>
              <a:ext cx="2455" cy="1752"/>
              <a:chOff x="336" y="1338"/>
              <a:chExt cx="2455" cy="1752"/>
            </a:xfrm>
          </p:grpSpPr>
          <p:grpSp>
            <p:nvGrpSpPr>
              <p:cNvPr id="9" name="Group 6"/>
              <p:cNvGrpSpPr>
                <a:grpSpLocks/>
              </p:cNvGrpSpPr>
              <p:nvPr/>
            </p:nvGrpSpPr>
            <p:grpSpPr bwMode="auto">
              <a:xfrm>
                <a:off x="336" y="1338"/>
                <a:ext cx="2455" cy="1752"/>
                <a:chOff x="384" y="1444"/>
                <a:chExt cx="2877" cy="2060"/>
              </a:xfrm>
            </p:grpSpPr>
            <p:grpSp>
              <p:nvGrpSpPr>
                <p:cNvPr id="11" name="Group 7"/>
                <p:cNvGrpSpPr>
                  <a:grpSpLocks/>
                </p:cNvGrpSpPr>
                <p:nvPr/>
              </p:nvGrpSpPr>
              <p:grpSpPr bwMode="auto">
                <a:xfrm>
                  <a:off x="384" y="2258"/>
                  <a:ext cx="2113" cy="241"/>
                  <a:chOff x="384" y="1967"/>
                  <a:chExt cx="2497" cy="481"/>
                </a:xfrm>
              </p:grpSpPr>
              <p:sp>
                <p:nvSpPr>
                  <p:cNvPr id="25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201" y="1967"/>
                    <a:ext cx="863" cy="193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887" y="2255"/>
                    <a:ext cx="1490" cy="193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7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384" y="2161"/>
                    <a:ext cx="2497" cy="95"/>
                  </a:xfrm>
                  <a:prstGeom prst="rect">
                    <a:avLst/>
                  </a:prstGeom>
                  <a:solidFill>
                    <a:srgbClr val="6633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1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263" y="1444"/>
                  <a:ext cx="998" cy="5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hlink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2800">
                      <a:solidFill>
                        <a:srgbClr val="FF9900"/>
                      </a:solidFill>
                      <a:latin typeface="Times New Roman" charset="0"/>
                      <a:cs typeface="+mn-cs"/>
                    </a:rPr>
                    <a:t>V</a:t>
                  </a:r>
                  <a:r>
                    <a:rPr lang="en-US" sz="2800" baseline="-25000">
                      <a:solidFill>
                        <a:srgbClr val="FF9900"/>
                      </a:solidFill>
                      <a:latin typeface="Times New Roman" charset="0"/>
                      <a:cs typeface="+mn-cs"/>
                    </a:rPr>
                    <a:t>0</a:t>
                  </a:r>
                  <a:endParaRPr lang="en-US" sz="2000">
                    <a:latin typeface="Times New Roman" charset="0"/>
                    <a:cs typeface="+mn-cs"/>
                  </a:endParaRPr>
                </a:p>
              </p:txBody>
            </p:sp>
            <p:sp>
              <p:nvSpPr>
                <p:cNvPr id="13" name="Freeform 12"/>
                <p:cNvSpPr>
                  <a:spLocks/>
                </p:cNvSpPr>
                <p:nvPr/>
              </p:nvSpPr>
              <p:spPr bwMode="auto">
                <a:xfrm>
                  <a:off x="1343" y="2496"/>
                  <a:ext cx="144" cy="720"/>
                </a:xfrm>
                <a:custGeom>
                  <a:avLst/>
                  <a:gdLst>
                    <a:gd name="T0" fmla="*/ 96 w 144"/>
                    <a:gd name="T1" fmla="*/ 0 h 1104"/>
                    <a:gd name="T2" fmla="*/ 96 w 144"/>
                    <a:gd name="T3" fmla="*/ 288 h 1104"/>
                    <a:gd name="T4" fmla="*/ 0 w 144"/>
                    <a:gd name="T5" fmla="*/ 384 h 1104"/>
                    <a:gd name="T6" fmla="*/ 144 w 144"/>
                    <a:gd name="T7" fmla="*/ 480 h 1104"/>
                    <a:gd name="T8" fmla="*/ 0 w 144"/>
                    <a:gd name="T9" fmla="*/ 624 h 1104"/>
                    <a:gd name="T10" fmla="*/ 144 w 144"/>
                    <a:gd name="T11" fmla="*/ 672 h 1104"/>
                    <a:gd name="T12" fmla="*/ 0 w 144"/>
                    <a:gd name="T13" fmla="*/ 816 h 1104"/>
                    <a:gd name="T14" fmla="*/ 96 w 144"/>
                    <a:gd name="T15" fmla="*/ 864 h 1104"/>
                    <a:gd name="T16" fmla="*/ 96 w 144"/>
                    <a:gd name="T17" fmla="*/ 1104 h 1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4" h="1104">
                      <a:moveTo>
                        <a:pt x="96" y="0"/>
                      </a:moveTo>
                      <a:lnTo>
                        <a:pt x="96" y="288"/>
                      </a:lnTo>
                      <a:lnTo>
                        <a:pt x="0" y="384"/>
                      </a:lnTo>
                      <a:lnTo>
                        <a:pt x="144" y="480"/>
                      </a:lnTo>
                      <a:lnTo>
                        <a:pt x="0" y="624"/>
                      </a:lnTo>
                      <a:lnTo>
                        <a:pt x="144" y="672"/>
                      </a:lnTo>
                      <a:lnTo>
                        <a:pt x="0" y="816"/>
                      </a:lnTo>
                      <a:lnTo>
                        <a:pt x="96" y="864"/>
                      </a:lnTo>
                      <a:lnTo>
                        <a:pt x="96" y="110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hlink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grpSp>
              <p:nvGrpSpPr>
                <p:cNvPr id="14" name="Group 13"/>
                <p:cNvGrpSpPr>
                  <a:grpSpLocks/>
                </p:cNvGrpSpPr>
                <p:nvPr/>
              </p:nvGrpSpPr>
              <p:grpSpPr bwMode="auto">
                <a:xfrm>
                  <a:off x="1248" y="3216"/>
                  <a:ext cx="384" cy="288"/>
                  <a:chOff x="2064" y="3312"/>
                  <a:chExt cx="1008" cy="576"/>
                </a:xfrm>
              </p:grpSpPr>
              <p:sp>
                <p:nvSpPr>
                  <p:cNvPr id="1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062" y="3313"/>
                    <a:ext cx="100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1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2158" y="3408"/>
                    <a:ext cx="86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202" y="3506"/>
                    <a:ext cx="72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254" y="3600"/>
                    <a:ext cx="62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2350" y="3695"/>
                    <a:ext cx="42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2395" y="3793"/>
                    <a:ext cx="34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2447" y="3888"/>
                    <a:ext cx="23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15" name="Freeform 21"/>
                <p:cNvSpPr>
                  <a:spLocks/>
                </p:cNvSpPr>
                <p:nvPr/>
              </p:nvSpPr>
              <p:spPr bwMode="auto">
                <a:xfrm>
                  <a:off x="1439" y="1728"/>
                  <a:ext cx="1106" cy="528"/>
                </a:xfrm>
                <a:custGeom>
                  <a:avLst/>
                  <a:gdLst>
                    <a:gd name="T0" fmla="*/ 0 w 1104"/>
                    <a:gd name="T1" fmla="*/ 528 h 528"/>
                    <a:gd name="T2" fmla="*/ 0 w 1104"/>
                    <a:gd name="T3" fmla="*/ 0 h 528"/>
                    <a:gd name="T4" fmla="*/ 1104 w 1104"/>
                    <a:gd name="T5" fmla="*/ 0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04" h="528">
                      <a:moveTo>
                        <a:pt x="0" y="528"/>
                      </a:moveTo>
                      <a:lnTo>
                        <a:pt x="0" y="0"/>
                      </a:lnTo>
                      <a:lnTo>
                        <a:pt x="1104" y="0"/>
                      </a:ln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hlink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6" name="Line 22"/>
                <p:cNvSpPr>
                  <a:spLocks noChangeShapeType="1"/>
                </p:cNvSpPr>
                <p:nvPr/>
              </p:nvSpPr>
              <p:spPr bwMode="auto">
                <a:xfrm>
                  <a:off x="1439" y="2592"/>
                  <a:ext cx="91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7" name="Line 23"/>
                <p:cNvSpPr>
                  <a:spLocks noChangeShapeType="1"/>
                </p:cNvSpPr>
                <p:nvPr/>
              </p:nvSpPr>
              <p:spPr bwMode="auto">
                <a:xfrm>
                  <a:off x="1439" y="3167"/>
                  <a:ext cx="91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sp>
            <p:nvSpPr>
              <p:cNvPr id="10" name="Text Box 24"/>
              <p:cNvSpPr txBox="1">
                <a:spLocks noChangeArrowheads="1"/>
              </p:cNvSpPr>
              <p:nvPr/>
            </p:nvSpPr>
            <p:spPr bwMode="auto">
              <a:xfrm>
                <a:off x="1780" y="2366"/>
                <a:ext cx="669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2800" dirty="0">
                    <a:solidFill>
                      <a:srgbClr val="663300"/>
                    </a:solidFill>
                    <a:latin typeface="Times New Roman" charset="0"/>
                    <a:cs typeface="+mn-cs"/>
                  </a:rPr>
                  <a:t>V</a:t>
                </a:r>
                <a:endParaRPr lang="en-US" sz="2000" dirty="0">
                  <a:latin typeface="Times New Roman" charset="0"/>
                  <a:cs typeface="+mn-cs"/>
                </a:endParaRPr>
              </a:p>
            </p:txBody>
          </p:sp>
        </p:grpSp>
        <p:sp>
          <p:nvSpPr>
            <p:cNvPr id="8" name="Rectangle 25"/>
            <p:cNvSpPr>
              <a:spLocks noChangeArrowheads="1"/>
            </p:cNvSpPr>
            <p:nvPr/>
          </p:nvSpPr>
          <p:spPr bwMode="auto">
            <a:xfrm>
              <a:off x="776" y="2337"/>
              <a:ext cx="638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defRPr/>
              </a:pPr>
              <a:r>
                <a:rPr lang="en-US" sz="2800">
                  <a:solidFill>
                    <a:srgbClr val="0000CC"/>
                  </a:solidFill>
                  <a:latin typeface="Times New Roman" charset="0"/>
                  <a:cs typeface="+mn-cs"/>
                </a:rPr>
                <a:t>R</a:t>
              </a:r>
            </a:p>
          </p:txBody>
        </p:sp>
      </p:grp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723507" y="5229200"/>
            <a:ext cx="35290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solidFill>
                  <a:srgbClr val="FF0000"/>
                </a:solidFill>
                <a:latin typeface="Symbol" charset="0"/>
                <a:cs typeface="+mn-cs"/>
              </a:rPr>
              <a:t>r</a:t>
            </a:r>
            <a:r>
              <a:rPr lang="en-US" sz="2000" dirty="0">
                <a:latin typeface="Times New Roman" charset="0"/>
                <a:cs typeface="+mn-cs"/>
              </a:rPr>
              <a:t> = k  </a:t>
            </a:r>
            <a:r>
              <a:rPr lang="en-US" sz="2000" dirty="0">
                <a:solidFill>
                  <a:srgbClr val="FF9900"/>
                </a:solidFill>
                <a:latin typeface="Times New Roman" charset="0"/>
                <a:cs typeface="+mn-cs"/>
              </a:rPr>
              <a:t>V</a:t>
            </a:r>
            <a:r>
              <a:rPr lang="en-US" sz="2000" baseline="-25000" dirty="0">
                <a:solidFill>
                  <a:srgbClr val="FF9900"/>
                </a:solidFill>
                <a:latin typeface="Times New Roman" charset="0"/>
                <a:cs typeface="+mn-cs"/>
              </a:rPr>
              <a:t>0</a:t>
            </a:r>
            <a:r>
              <a:rPr lang="en-US" sz="2000" dirty="0">
                <a:latin typeface="Times New Roman" charset="0"/>
                <a:cs typeface="+mn-cs"/>
              </a:rPr>
              <a:t>/(</a:t>
            </a:r>
            <a:r>
              <a:rPr lang="en-US" sz="2000" dirty="0">
                <a:solidFill>
                  <a:srgbClr val="663300"/>
                </a:solidFill>
                <a:latin typeface="Times New Roman" charset="0"/>
                <a:cs typeface="+mn-cs"/>
              </a:rPr>
              <a:t>V</a:t>
            </a:r>
            <a:r>
              <a:rPr lang="en-US" sz="2000" dirty="0">
                <a:latin typeface="Times New Roman" charset="0"/>
                <a:cs typeface="+mn-cs"/>
              </a:rPr>
              <a:t>/</a:t>
            </a:r>
            <a:r>
              <a:rPr lang="en-US" sz="2000" dirty="0">
                <a:solidFill>
                  <a:schemeClr val="accent2"/>
                </a:solidFill>
                <a:latin typeface="Times New Roman" charset="0"/>
                <a:cs typeface="+mn-cs"/>
              </a:rPr>
              <a:t>R</a:t>
            </a:r>
            <a:r>
              <a:rPr lang="en-US" sz="2000" dirty="0">
                <a:latin typeface="Times New Roman" charset="0"/>
                <a:cs typeface="+mn-cs"/>
              </a:rPr>
              <a:t>)  </a:t>
            </a:r>
          </a:p>
          <a:p>
            <a:pPr eaLnBrk="0" hangingPunct="0">
              <a:defRPr/>
            </a:pPr>
            <a:r>
              <a:rPr lang="en-US" sz="2000" dirty="0">
                <a:latin typeface="Times New Roman" charset="0"/>
                <a:cs typeface="+mn-cs"/>
              </a:rPr>
              <a:t>k  = geometrical factor (98.17)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9900"/>
                </a:solidFill>
                <a:latin typeface="Times New Roman" charset="0"/>
                <a:cs typeface="+mn-cs"/>
              </a:rPr>
              <a:t>V</a:t>
            </a:r>
            <a:r>
              <a:rPr lang="en-US" sz="2000" baseline="-25000" dirty="0">
                <a:solidFill>
                  <a:srgbClr val="FF9900"/>
                </a:solidFill>
                <a:latin typeface="Times New Roman" charset="0"/>
                <a:cs typeface="+mn-cs"/>
              </a:rPr>
              <a:t>0</a:t>
            </a:r>
            <a:r>
              <a:rPr lang="en-US" sz="2000" dirty="0">
                <a:solidFill>
                  <a:srgbClr val="FF9900"/>
                </a:solidFill>
                <a:latin typeface="Times New Roman" charset="0"/>
                <a:cs typeface="+mn-cs"/>
              </a:rPr>
              <a:t>  </a:t>
            </a:r>
            <a:r>
              <a:rPr lang="en-US" sz="2000" dirty="0">
                <a:latin typeface="Times New Roman" charset="0"/>
                <a:cs typeface="+mn-cs"/>
              </a:rPr>
              <a:t>=  500 V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0000CC"/>
                </a:solidFill>
                <a:latin typeface="Times New Roman" charset="0"/>
                <a:cs typeface="+mn-cs"/>
              </a:rPr>
              <a:t>R </a:t>
            </a:r>
            <a:r>
              <a:rPr lang="en-US" sz="2000" dirty="0">
                <a:latin typeface="Times New Roman" charset="0"/>
                <a:cs typeface="+mn-cs"/>
              </a:rPr>
              <a:t>    = 10 or 100 k</a:t>
            </a:r>
            <a:r>
              <a:rPr lang="en-US" sz="2000" dirty="0">
                <a:latin typeface="Symbol" charset="0"/>
                <a:cs typeface="+mn-cs"/>
              </a:rPr>
              <a:t>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85779" y="1052736"/>
            <a:ext cx="3031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CMS example </a:t>
            </a:r>
            <a:endParaRPr lang="en-US" sz="1600" b="1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44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27384"/>
            <a:ext cx="8042276" cy="792088"/>
          </a:xfrm>
        </p:spPr>
        <p:txBody>
          <a:bodyPr/>
          <a:lstStyle/>
          <a:p>
            <a:r>
              <a:rPr lang="en-US" sz="3600" dirty="0" smtClean="0"/>
              <a:t>CMS RPCs production @</a:t>
            </a:r>
            <a:r>
              <a:rPr lang="en-US" sz="3600" dirty="0"/>
              <a:t> </a:t>
            </a:r>
            <a:r>
              <a:rPr lang="en-US" sz="3600" dirty="0" smtClean="0"/>
              <a:t>NCP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153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220559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rgbClr val="0000FF"/>
                </a:solidFill>
              </a:rPr>
              <a:t>66% of Endcap chambers (</a:t>
            </a:r>
            <a:r>
              <a:rPr lang="en-US" b="1" dirty="0">
                <a:solidFill>
                  <a:srgbClr val="0000FF"/>
                </a:solidFill>
              </a:rPr>
              <a:t>288 + 10 % contingency</a:t>
            </a:r>
            <a:r>
              <a:rPr lang="en-US" b="1" dirty="0" smtClean="0">
                <a:solidFill>
                  <a:srgbClr val="0000FF"/>
                </a:solidFill>
              </a:rPr>
              <a:t>) have been </a:t>
            </a:r>
            <a:r>
              <a:rPr lang="en-US" b="1" dirty="0">
                <a:solidFill>
                  <a:srgbClr val="0000FF"/>
                </a:solidFill>
              </a:rPr>
              <a:t>produced </a:t>
            </a:r>
            <a:r>
              <a:rPr lang="en-US" b="1" dirty="0" smtClean="0">
                <a:solidFill>
                  <a:srgbClr val="0000FF"/>
                </a:solidFill>
              </a:rPr>
              <a:t>in NCP </a:t>
            </a:r>
            <a:r>
              <a:rPr lang="en-US" b="1" dirty="0">
                <a:solidFill>
                  <a:srgbClr val="0000FF"/>
                </a:solidFill>
              </a:rPr>
              <a:t>lab</a:t>
            </a:r>
            <a:r>
              <a:rPr lang="is-IS" b="1" dirty="0" smtClean="0">
                <a:solidFill>
                  <a:srgbClr val="0000FF"/>
                </a:solidFill>
              </a:rPr>
              <a:t>…</a:t>
            </a:r>
            <a:endParaRPr lang="en-US" dirty="0"/>
          </a:p>
          <a:p>
            <a:pPr algn="just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object 5"/>
          <p:cNvSpPr/>
          <p:nvPr/>
        </p:nvSpPr>
        <p:spPr>
          <a:xfrm>
            <a:off x="188080" y="1916832"/>
            <a:ext cx="2799744" cy="25373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6" name="Rectangle 5"/>
          <p:cNvSpPr/>
          <p:nvPr/>
        </p:nvSpPr>
        <p:spPr>
          <a:xfrm>
            <a:off x="27809" y="4653136"/>
            <a:ext cx="3464071" cy="444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47" marR="5099">
              <a:lnSpc>
                <a:spcPct val="80000"/>
              </a:lnSpc>
              <a:spcBef>
                <a:spcPts val="532"/>
              </a:spcBef>
              <a:tabLst>
                <a:tab pos="356278" algn="l"/>
                <a:tab pos="356916" algn="l"/>
              </a:tabLst>
            </a:pPr>
            <a:r>
              <a:rPr lang="en-US" sz="1400" dirty="0">
                <a:latin typeface="Comic Sans MS"/>
                <a:cs typeface="Comic Sans MS"/>
              </a:rPr>
              <a:t>Gas leak </a:t>
            </a:r>
            <a:r>
              <a:rPr lang="en-US" sz="1400" spc="-5" dirty="0">
                <a:latin typeface="Comic Sans MS"/>
                <a:cs typeface="Comic Sans MS"/>
              </a:rPr>
              <a:t>test, Spacer test </a:t>
            </a:r>
            <a:r>
              <a:rPr lang="en-US" sz="1400" dirty="0">
                <a:latin typeface="Comic Sans MS"/>
                <a:cs typeface="Comic Sans MS"/>
              </a:rPr>
              <a:t>and HV </a:t>
            </a:r>
            <a:r>
              <a:rPr lang="en-US" sz="1400" spc="-5" dirty="0" err="1">
                <a:latin typeface="Comic Sans MS"/>
                <a:cs typeface="Comic Sans MS"/>
              </a:rPr>
              <a:t>vs</a:t>
            </a:r>
            <a:r>
              <a:rPr lang="en-US" sz="1400" spc="-5" dirty="0">
                <a:latin typeface="Comic Sans MS"/>
                <a:cs typeface="Comic Sans MS"/>
              </a:rPr>
              <a:t> </a:t>
            </a:r>
            <a:r>
              <a:rPr lang="en-US" sz="1400" dirty="0">
                <a:latin typeface="Comic Sans MS"/>
                <a:cs typeface="Comic Sans MS"/>
              </a:rPr>
              <a:t>Dark Current </a:t>
            </a:r>
            <a:r>
              <a:rPr lang="en-US" sz="1400" spc="-5" dirty="0">
                <a:latin typeface="Comic Sans MS"/>
                <a:cs typeface="Comic Sans MS"/>
              </a:rPr>
              <a:t>test </a:t>
            </a:r>
            <a:r>
              <a:rPr lang="en-US" sz="1400" dirty="0" smtClean="0">
                <a:latin typeface="Comic Sans MS"/>
                <a:cs typeface="Comic Sans MS"/>
              </a:rPr>
              <a:t>on </a:t>
            </a:r>
            <a:r>
              <a:rPr lang="en-US" sz="1400" spc="-5" dirty="0">
                <a:latin typeface="Comic Sans MS"/>
                <a:cs typeface="Comic Sans MS"/>
              </a:rPr>
              <a:t>the </a:t>
            </a:r>
            <a:r>
              <a:rPr lang="en-US" sz="1400" dirty="0">
                <a:latin typeface="Comic Sans MS"/>
                <a:cs typeface="Comic Sans MS"/>
              </a:rPr>
              <a:t>gas  </a:t>
            </a:r>
            <a:r>
              <a:rPr lang="en-US" sz="1400" spc="-5" dirty="0">
                <a:latin typeface="Comic Sans MS"/>
                <a:cs typeface="Comic Sans MS"/>
              </a:rPr>
              <a:t>gaps</a:t>
            </a:r>
            <a:endParaRPr lang="en-US" sz="1400" dirty="0">
              <a:latin typeface="Comic Sans MS"/>
              <a:cs typeface="Comic Sans MS"/>
            </a:endParaRPr>
          </a:p>
        </p:txBody>
      </p:sp>
      <p:sp>
        <p:nvSpPr>
          <p:cNvPr id="7" name="object 6"/>
          <p:cNvSpPr/>
          <p:nvPr/>
        </p:nvSpPr>
        <p:spPr>
          <a:xfrm>
            <a:off x="3203848" y="1844824"/>
            <a:ext cx="2088232" cy="28051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8" name="object 7"/>
          <p:cNvSpPr/>
          <p:nvPr/>
        </p:nvSpPr>
        <p:spPr>
          <a:xfrm>
            <a:off x="5364088" y="1844824"/>
            <a:ext cx="2088232" cy="28083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9" name="object 11"/>
          <p:cNvSpPr txBox="1"/>
          <p:nvPr/>
        </p:nvSpPr>
        <p:spPr>
          <a:xfrm>
            <a:off x="5436096" y="2060848"/>
            <a:ext cx="1768166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 smtClean="0">
                <a:solidFill>
                  <a:srgbClr val="33339A"/>
                </a:solidFill>
                <a:latin typeface="Comic Sans MS"/>
                <a:cs typeface="Comic Sans MS"/>
              </a:rPr>
              <a:t>Gas pipes at</a:t>
            </a:r>
            <a:r>
              <a:rPr sz="1405" spc="-30" dirty="0" smtClean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10" dirty="0" smtClean="0">
                <a:solidFill>
                  <a:srgbClr val="33339A"/>
                </a:solidFill>
                <a:latin typeface="Comic Sans MS"/>
                <a:cs typeface="Comic Sans MS"/>
              </a:rPr>
              <a:t>inlet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0" name="object 12"/>
          <p:cNvSpPr txBox="1"/>
          <p:nvPr/>
        </p:nvSpPr>
        <p:spPr>
          <a:xfrm>
            <a:off x="3851920" y="4437112"/>
            <a:ext cx="1368152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Copper</a:t>
            </a:r>
            <a:r>
              <a:rPr sz="1405" spc="-5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sheet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520" y="5805264"/>
            <a:ext cx="2402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-5" dirty="0"/>
              <a:t>Assembly</a:t>
            </a:r>
            <a:r>
              <a:rPr lang="en-US" spc="-95" dirty="0"/>
              <a:t> </a:t>
            </a:r>
            <a:r>
              <a:rPr lang="en-US" spc="-5" dirty="0"/>
              <a:t>Procedure</a:t>
            </a:r>
            <a:endParaRPr lang="en-US" dirty="0"/>
          </a:p>
        </p:txBody>
      </p:sp>
      <p:sp>
        <p:nvSpPr>
          <p:cNvPr id="12" name="object 5"/>
          <p:cNvSpPr/>
          <p:nvPr/>
        </p:nvSpPr>
        <p:spPr>
          <a:xfrm>
            <a:off x="7236296" y="2276873"/>
            <a:ext cx="1907704" cy="15121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3" name="object 9"/>
          <p:cNvSpPr txBox="1"/>
          <p:nvPr/>
        </p:nvSpPr>
        <p:spPr>
          <a:xfrm>
            <a:off x="7726855" y="3933056"/>
            <a:ext cx="1403648" cy="444654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10" dirty="0">
                <a:solidFill>
                  <a:srgbClr val="0000CE"/>
                </a:solidFill>
                <a:latin typeface="Comic Sans MS"/>
                <a:cs typeface="Comic Sans MS"/>
              </a:rPr>
              <a:t>Readout </a:t>
            </a:r>
            <a:r>
              <a:rPr sz="1405" spc="-5" dirty="0">
                <a:solidFill>
                  <a:srgbClr val="0000CE"/>
                </a:solidFill>
                <a:latin typeface="Comic Sans MS"/>
                <a:cs typeface="Comic Sans MS"/>
              </a:rPr>
              <a:t>strips</a:t>
            </a:r>
            <a:r>
              <a:rPr sz="1405" spc="-40" dirty="0">
                <a:solidFill>
                  <a:srgbClr val="0000CE"/>
                </a:solidFill>
                <a:latin typeface="Comic Sans MS"/>
                <a:cs typeface="Comic Sans MS"/>
              </a:rPr>
              <a:t> </a:t>
            </a:r>
            <a:r>
              <a:rPr sz="1405" spc="-5" dirty="0">
                <a:solidFill>
                  <a:srgbClr val="0000CE"/>
                </a:solidFill>
                <a:latin typeface="Comic Sans MS"/>
                <a:cs typeface="Comic Sans MS"/>
              </a:rPr>
              <a:t>sheet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6" name="object 5"/>
          <p:cNvSpPr/>
          <p:nvPr/>
        </p:nvSpPr>
        <p:spPr>
          <a:xfrm>
            <a:off x="3275856" y="4698355"/>
            <a:ext cx="1678943" cy="21594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7" name="object 12"/>
          <p:cNvSpPr txBox="1"/>
          <p:nvPr/>
        </p:nvSpPr>
        <p:spPr>
          <a:xfrm>
            <a:off x="2339752" y="6381328"/>
            <a:ext cx="1254846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Soldering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8" name="object 6"/>
          <p:cNvSpPr/>
          <p:nvPr/>
        </p:nvSpPr>
        <p:spPr>
          <a:xfrm>
            <a:off x="5292080" y="4869160"/>
            <a:ext cx="2376264" cy="1736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9" name="object 9"/>
          <p:cNvSpPr txBox="1"/>
          <p:nvPr/>
        </p:nvSpPr>
        <p:spPr>
          <a:xfrm>
            <a:off x="6660232" y="6596376"/>
            <a:ext cx="1497797" cy="229245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0000CE"/>
                </a:solidFill>
                <a:latin typeface="Comic Sans MS"/>
                <a:cs typeface="Comic Sans MS"/>
              </a:rPr>
              <a:t>Mounting of</a:t>
            </a:r>
            <a:r>
              <a:rPr sz="1405" spc="-45" dirty="0">
                <a:solidFill>
                  <a:srgbClr val="0000CE"/>
                </a:solidFill>
                <a:latin typeface="Comic Sans MS"/>
                <a:cs typeface="Comic Sans MS"/>
              </a:rPr>
              <a:t> </a:t>
            </a:r>
            <a:r>
              <a:rPr sz="1405" spc="-5" dirty="0">
                <a:solidFill>
                  <a:srgbClr val="0000CE"/>
                </a:solidFill>
                <a:latin typeface="Comic Sans MS"/>
                <a:cs typeface="Comic Sans MS"/>
              </a:rPr>
              <a:t>FEBs</a:t>
            </a:r>
            <a:endParaRPr sz="1405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40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0204" y="188640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Conclusions: </a:t>
            </a:r>
            <a:r>
              <a:rPr lang="en-US" sz="3800" dirty="0" smtClean="0"/>
              <a:t>the RPC </a:t>
            </a:r>
            <a:r>
              <a:rPr lang="en-US" sz="3800" dirty="0"/>
              <a:t>from 1981 to </a:t>
            </a:r>
            <a:r>
              <a:rPr lang="en-US" sz="3800" dirty="0" smtClean="0"/>
              <a:t>nowadays</a:t>
            </a:r>
            <a:endParaRPr lang="en-US" sz="3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03368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33CC"/>
                </a:solidFill>
                <a:latin typeface="+mn-lt"/>
              </a:rPr>
              <a:t>The RPC are gas detector are extensively used in several experiments </a:t>
            </a:r>
            <a:endParaRPr lang="en-US" sz="1800" b="1" dirty="0" smtClean="0">
              <a:solidFill>
                <a:srgbClr val="0033CC"/>
              </a:solidFill>
              <a:latin typeface="+mn-lt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A lot of progress on detector performance done:  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1800" b="1" dirty="0" smtClean="0">
              <a:solidFill>
                <a:srgbClr val="FF0000"/>
              </a:solidFill>
              <a:latin typeface="+mn-lt"/>
            </a:endParaRPr>
          </a:p>
          <a:p>
            <a:pPr marL="450850" lvl="1" indent="-182563" algn="just">
              <a:spcBef>
                <a:spcPts val="0"/>
              </a:spcBef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Rate capability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from 10 Hz/cm</a:t>
            </a:r>
            <a:r>
              <a:rPr lang="en-US" sz="1800" baseline="30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to 30000 Hz/cm</a:t>
            </a:r>
            <a:r>
              <a:rPr lang="en-US" sz="1800" baseline="30000" dirty="0" smtClean="0">
                <a:solidFill>
                  <a:schemeClr val="tx1"/>
                </a:solidFill>
                <a:latin typeface="+mn-lt"/>
              </a:rPr>
              <a:t>2</a:t>
            </a:r>
            <a:endParaRPr lang="en-US" sz="1800" b="1" baseline="30000" dirty="0">
              <a:solidFill>
                <a:schemeClr val="tx1"/>
              </a:solidFill>
              <a:latin typeface="+mn-lt"/>
            </a:endParaRPr>
          </a:p>
          <a:p>
            <a:pPr marL="450850" lvl="1" indent="-182563" algn="just">
              <a:spcBef>
                <a:spcPts val="0"/>
              </a:spcBef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Time resolution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from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ns to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5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0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ps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marL="450850" lvl="1" indent="-182563" algn="just">
              <a:spcBef>
                <a:spcPts val="0"/>
              </a:spcBef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Space 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resolution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from  1 cm to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0.01cm</a:t>
            </a:r>
          </a:p>
          <a:p>
            <a:pPr marL="450850" lvl="1" indent="-182563" algn="just">
              <a:spcBef>
                <a:spcPts val="0"/>
              </a:spcBef>
              <a:buFont typeface="Wingdings" charset="2"/>
              <a:buChar char="Ø"/>
            </a:pPr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Stable detector performance at LHC experiment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just">
              <a:buFont typeface="Wingdings" charset="2"/>
              <a:buChar char="Ø"/>
            </a:pPr>
            <a:r>
              <a:rPr lang="is-IS" sz="1800" dirty="0" smtClean="0">
                <a:solidFill>
                  <a:schemeClr val="tx1"/>
                </a:solidFill>
                <a:latin typeface="+mn-lt"/>
              </a:rPr>
              <a:t>….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while keeping the same simple structure which always allowed to scale the detector to large surfaces</a:t>
            </a:r>
          </a:p>
          <a:p>
            <a:pPr marL="0" indent="0" algn="just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The Secret?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R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ight choice of materials and electronics 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marL="0" algn="just">
              <a:lnSpc>
                <a:spcPct val="11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Severe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QC and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AQ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during construction </a:t>
            </a:r>
            <a:endParaRPr lang="en-US" sz="1800" dirty="0" smtClean="0">
              <a:solidFill>
                <a:schemeClr val="tx1"/>
              </a:solidFill>
              <a:latin typeface="+mn-lt"/>
            </a:endParaRPr>
          </a:p>
          <a:p>
            <a:pPr marL="0" algn="just">
              <a:lnSpc>
                <a:spcPct val="11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Continuously monitoring of the detector performance during the LHC operation and maintenance during the LHC showdown </a:t>
            </a:r>
          </a:p>
          <a:p>
            <a:pPr marL="0" algn="just">
              <a:spcBef>
                <a:spcPts val="0"/>
              </a:spcBef>
              <a:buFont typeface="Wingdings" charset="2"/>
              <a:buChar char="Ø"/>
            </a:pP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algn="just">
              <a:buFont typeface="Wingdings" charset="2"/>
              <a:buChar char="Ø"/>
            </a:pPr>
            <a:endParaRPr lang="en-US" sz="18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5949280"/>
            <a:ext cx="68407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s-IS" sz="2200" b="1" dirty="0">
                <a:solidFill>
                  <a:srgbClr val="FF0906"/>
                </a:solidFill>
                <a:latin typeface="Times New Roman"/>
                <a:cs typeface="Times New Roman"/>
              </a:rPr>
              <a:t>Looking forward for future </a:t>
            </a:r>
            <a:r>
              <a:rPr lang="is-IS" sz="22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applications of the RPCs</a:t>
            </a:r>
            <a:endParaRPr lang="is-IS" sz="2200" b="1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81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9392"/>
            <a:ext cx="8042276" cy="1008112"/>
          </a:xfrm>
        </p:spPr>
        <p:txBody>
          <a:bodyPr/>
          <a:lstStyle/>
          <a:p>
            <a:r>
              <a:rPr lang="en-US" dirty="0"/>
              <a:t>CMS RPCs </a:t>
            </a:r>
            <a:r>
              <a:rPr lang="en-US" dirty="0" smtClean="0"/>
              <a:t>validation </a:t>
            </a:r>
            <a:r>
              <a:rPr lang="en-US" dirty="0"/>
              <a:t>@</a:t>
            </a:r>
            <a:r>
              <a:rPr lang="en-US" dirty="0" smtClean="0"/>
              <a:t> NCP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155</a:t>
            </a:fld>
            <a:endParaRPr lang="en-US"/>
          </a:p>
        </p:txBody>
      </p:sp>
      <p:sp>
        <p:nvSpPr>
          <p:cNvPr id="4" name="object 6"/>
          <p:cNvSpPr/>
          <p:nvPr/>
        </p:nvSpPr>
        <p:spPr>
          <a:xfrm>
            <a:off x="1259632" y="1916832"/>
            <a:ext cx="2952328" cy="2592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5" name="object 5"/>
          <p:cNvSpPr/>
          <p:nvPr/>
        </p:nvSpPr>
        <p:spPr>
          <a:xfrm>
            <a:off x="5652120" y="1340768"/>
            <a:ext cx="3312368" cy="34247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6" name="Rectangle 5"/>
          <p:cNvSpPr/>
          <p:nvPr/>
        </p:nvSpPr>
        <p:spPr>
          <a:xfrm>
            <a:off x="5940152" y="5085184"/>
            <a:ext cx="30836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2000" b="1" spc="-5" dirty="0" smtClean="0">
                <a:solidFill>
                  <a:srgbClr val="0000FF"/>
                </a:solidFill>
              </a:rPr>
              <a:t>…</a:t>
            </a:r>
            <a:r>
              <a:rPr lang="en-US" sz="2000" b="1" spc="-5" dirty="0" smtClean="0">
                <a:solidFill>
                  <a:srgbClr val="0000FF"/>
                </a:solidFill>
              </a:rPr>
              <a:t>and Shipped </a:t>
            </a:r>
            <a:r>
              <a:rPr lang="en-US" sz="2000" b="1" spc="-5" dirty="0">
                <a:solidFill>
                  <a:srgbClr val="0000FF"/>
                </a:solidFill>
              </a:rPr>
              <a:t>to</a:t>
            </a:r>
            <a:r>
              <a:rPr lang="en-US" sz="2000" b="1" spc="-80" dirty="0">
                <a:solidFill>
                  <a:srgbClr val="0000FF"/>
                </a:solidFill>
              </a:rPr>
              <a:t> </a:t>
            </a:r>
            <a:r>
              <a:rPr lang="en-US" sz="2000" b="1" dirty="0">
                <a:solidFill>
                  <a:srgbClr val="0000FF"/>
                </a:solidFill>
              </a:rPr>
              <a:t>CERN</a:t>
            </a:r>
          </a:p>
        </p:txBody>
      </p:sp>
      <p:sp>
        <p:nvSpPr>
          <p:cNvPr id="7" name="Rectangle 6"/>
          <p:cNvSpPr/>
          <p:nvPr/>
        </p:nvSpPr>
        <p:spPr>
          <a:xfrm>
            <a:off x="227847" y="1372706"/>
            <a:ext cx="4525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is-IS" sz="2000" b="1" dirty="0" smtClean="0">
                <a:solidFill>
                  <a:srgbClr val="0000FF"/>
                </a:solidFill>
              </a:rPr>
              <a:t>…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>
                <a:solidFill>
                  <a:srgbClr val="0000FF"/>
                </a:solidFill>
              </a:rPr>
              <a:t>tested in NCP </a:t>
            </a:r>
            <a:r>
              <a:rPr lang="en-US" sz="2000" b="1" dirty="0" smtClean="0">
                <a:solidFill>
                  <a:srgbClr val="0000FF"/>
                </a:solidFill>
              </a:rPr>
              <a:t>cosmic test lab</a:t>
            </a:r>
            <a:r>
              <a:rPr lang="is-IS" sz="2000" b="1" dirty="0" smtClean="0">
                <a:solidFill>
                  <a:srgbClr val="0000FF"/>
                </a:solidFill>
              </a:rPr>
              <a:t>….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8" name="object 9"/>
          <p:cNvSpPr/>
          <p:nvPr/>
        </p:nvSpPr>
        <p:spPr>
          <a:xfrm>
            <a:off x="2771800" y="4725144"/>
            <a:ext cx="2592288" cy="17008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9" name="object 11"/>
          <p:cNvSpPr/>
          <p:nvPr/>
        </p:nvSpPr>
        <p:spPr>
          <a:xfrm>
            <a:off x="0" y="4725144"/>
            <a:ext cx="2748762" cy="17443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0" name="object 13"/>
          <p:cNvSpPr txBox="1"/>
          <p:nvPr/>
        </p:nvSpPr>
        <p:spPr>
          <a:xfrm>
            <a:off x="3491880" y="6611739"/>
            <a:ext cx="1013403" cy="229245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Cluster</a:t>
            </a:r>
            <a:r>
              <a:rPr sz="1405" spc="-5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size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2" name="object 13"/>
          <p:cNvSpPr txBox="1"/>
          <p:nvPr/>
        </p:nvSpPr>
        <p:spPr>
          <a:xfrm>
            <a:off x="971600" y="6512123"/>
            <a:ext cx="1013403" cy="229245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lang="x-none" sz="1405" spc="-5" dirty="0" smtClean="0">
                <a:solidFill>
                  <a:srgbClr val="33339A"/>
                </a:solidFill>
                <a:latin typeface="Comic Sans MS"/>
                <a:cs typeface="Comic Sans MS"/>
              </a:rPr>
              <a:t>Efficinecy </a:t>
            </a:r>
            <a:endParaRPr sz="1405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544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n-US" dirty="0" smtClean="0"/>
              <a:t>Drift Chambers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484784"/>
            <a:ext cx="75608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Drift chambers are wire chamber with a long path: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Charged particle traversing the gas produce ionization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Electrons drift to the anode wire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Electrons close to the wire give rise to avalanche multiplication processes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323528" y="5480064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/>
              <a:t>The electric field has to be homogeneous and the drift velocity constant and known.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Compared </a:t>
            </a:r>
            <a:r>
              <a:rPr lang="en-US" dirty="0"/>
              <a:t>to MWPC: fewer wires and electronic channels, higher precision, but lower rate capability 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88024" y="3212976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dirty="0"/>
              <a:t>Hit position defined by the linear relation between the </a:t>
            </a:r>
            <a:r>
              <a:rPr lang="en-US" dirty="0">
                <a:solidFill>
                  <a:srgbClr val="FF0000"/>
                </a:solidFill>
              </a:rPr>
              <a:t>drift velocity (about 50 µm/ns) and the time of arrival on the anode wire</a:t>
            </a:r>
          </a:p>
        </p:txBody>
      </p:sp>
      <p:pic>
        <p:nvPicPr>
          <p:cNvPr id="15" name="Picture 14" descr="Schermata 2019-08-19 alle 16.17.4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013314"/>
            <a:ext cx="4104456" cy="2303298"/>
          </a:xfrm>
          <a:prstGeom prst="rect">
            <a:avLst/>
          </a:prstGeom>
        </p:spPr>
      </p:pic>
      <p:pic>
        <p:nvPicPr>
          <p:cNvPr id="16" name="Picture 15" descr="Schermata 2019-08-19 alle 16.29.4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4050" y="4638675"/>
            <a:ext cx="1422400" cy="4699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08359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56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Drift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" name="Gruppo 15"/>
          <p:cNvGrpSpPr/>
          <p:nvPr/>
        </p:nvGrpSpPr>
        <p:grpSpPr>
          <a:xfrm>
            <a:off x="457200" y="3751659"/>
            <a:ext cx="8229600" cy="3133725"/>
            <a:chOff x="457200" y="2708920"/>
            <a:chExt cx="8229600" cy="3133725"/>
          </a:xfrm>
        </p:grpSpPr>
        <p:pic>
          <p:nvPicPr>
            <p:cNvPr id="22528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2708920"/>
              <a:ext cx="8229600" cy="313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ttangolo 14"/>
            <p:cNvSpPr/>
            <p:nvPr/>
          </p:nvSpPr>
          <p:spPr>
            <a:xfrm>
              <a:off x="7956376" y="5445224"/>
              <a:ext cx="432048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252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587" y="1182090"/>
            <a:ext cx="8222877" cy="265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Position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measurements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="" xmlns:a16="http://schemas.microsoft.com/office/drawing/2014/main" id="{1E4188D7-18F8-4B03-94DB-081D9E38D8A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68201" y="3746879"/>
            <a:ext cx="6326251" cy="311693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="" xmlns:a16="http://schemas.microsoft.com/office/drawing/2014/main" id="{40DBD8A2-48D6-4F4F-8FD3-4D60C9074933}"/>
              </a:ext>
            </a:extLst>
          </p:cNvPr>
          <p:cNvSpPr txBox="1"/>
          <p:nvPr/>
        </p:nvSpPr>
        <p:spPr>
          <a:xfrm>
            <a:off x="120875" y="4062431"/>
            <a:ext cx="2047326" cy="230832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>
              <a:buFont typeface="+mj-lt"/>
              <a:buAutoNum type="alphaLcParenR"/>
            </a:pPr>
            <a:r>
              <a:rPr lang="en-US" sz="1600" dirty="0"/>
              <a:t>Example of time spectrum obtained with a drift tube exposed to a uniform beam of particles</a:t>
            </a:r>
          </a:p>
          <a:p>
            <a:pPr>
              <a:buFont typeface="+mj-lt"/>
              <a:buAutoNum type="alphaLcParenR"/>
            </a:pPr>
            <a:r>
              <a:rPr lang="en-US" sz="1600" dirty="0"/>
              <a:t>Example of space-time relationship</a:t>
            </a:r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8150" y="1236340"/>
            <a:ext cx="82677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Space-time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relationship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Segnaposto contenuto 8">
            <a:extLst>
              <a:ext uri="{FF2B5EF4-FFF2-40B4-BE49-F238E27FC236}">
                <a16:creationId xmlns="" xmlns:a16="http://schemas.microsoft.com/office/drawing/2014/main" id="{9C13A136-8EF2-40E3-81BA-EA2084D6691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1562311"/>
            <a:ext cx="4492727" cy="4379046"/>
          </a:xfrm>
          <a:prstGeom prst="rect">
            <a:avLst/>
          </a:prstGeom>
        </p:spPr>
      </p:pic>
      <p:sp>
        <p:nvSpPr>
          <p:cNvPr id="14" name="Segnaposto contenuto 7">
            <a:extLst>
              <a:ext uri="{FF2B5EF4-FFF2-40B4-BE49-F238E27FC236}">
                <a16:creationId xmlns="" xmlns:a16="http://schemas.microsoft.com/office/drawing/2014/main" id="{D1CCED9D-CD79-4ED6-A457-378487489360}"/>
              </a:ext>
            </a:extLst>
          </p:cNvPr>
          <p:cNvSpPr txBox="1">
            <a:spLocks/>
          </p:cNvSpPr>
          <p:nvPr/>
        </p:nvSpPr>
        <p:spPr>
          <a:xfrm>
            <a:off x="4827772" y="1575518"/>
            <a:ext cx="3776676" cy="4877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plot shows the space-time relationship for a drift chamber exposed to a uniform beam of minimum ionizing particles, crossing the chamber with different incidence angles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Usually the space-time relationship is calculated by means of dedicated simulation codes (Garfield) which describe electron and ion transport in gases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gas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filling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251521" y="1196752"/>
            <a:ext cx="871296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000" b="1" dirty="0" smtClean="0">
                <a:solidFill>
                  <a:srgbClr val="FF0906"/>
                </a:solidFill>
              </a:rPr>
              <a:t>Noble gases </a:t>
            </a:r>
            <a:r>
              <a:rPr lang="en-US" sz="2000" dirty="0" smtClean="0"/>
              <a:t>are preferentially </a:t>
            </a:r>
            <a:r>
              <a:rPr lang="en-US" sz="2000" dirty="0"/>
              <a:t>used due to the absence of </a:t>
            </a:r>
            <a:r>
              <a:rPr lang="en-US" sz="2000" dirty="0" err="1" smtClean="0"/>
              <a:t>vibrational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smtClean="0"/>
              <a:t>rotational </a:t>
            </a:r>
            <a:r>
              <a:rPr lang="en-US" sz="2000" dirty="0"/>
              <a:t>states </a:t>
            </a:r>
            <a:r>
              <a:rPr lang="en-US" sz="2000" dirty="0" smtClean="0">
                <a:latin typeface="Wingdings"/>
              </a:rPr>
              <a:t></a:t>
            </a:r>
            <a:r>
              <a:rPr lang="en-US" sz="2000" b="1" dirty="0" smtClean="0">
                <a:solidFill>
                  <a:srgbClr val="FF0000"/>
                </a:solidFill>
              </a:rPr>
              <a:t>ionization dominates.</a:t>
            </a:r>
          </a:p>
          <a:p>
            <a:pPr marL="457200" indent="-457200">
              <a:lnSpc>
                <a:spcPct val="110000"/>
              </a:lnSpc>
            </a:pPr>
            <a:r>
              <a:rPr lang="en-US" sz="2000" dirty="0" smtClean="0">
                <a:sym typeface="Wingdings" pitchFamily="2" charset="2"/>
              </a:rPr>
              <a:t>(Polyatomic gas have non-ionizing de-excitation modes available)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10000"/>
              </a:lnSpc>
              <a:buFont typeface="Wingdings" charset="0"/>
              <a:buChar char="à"/>
            </a:pPr>
            <a:r>
              <a:rPr lang="en-US" sz="2000" dirty="0" smtClean="0"/>
              <a:t>Possible electron multiplication at low electric field </a:t>
            </a:r>
          </a:p>
          <a:p>
            <a:pPr marL="285750" indent="-285750">
              <a:lnSpc>
                <a:spcPct val="110000"/>
              </a:lnSpc>
              <a:buFont typeface="Wingdings" charset="0"/>
              <a:buChar char="à"/>
            </a:pPr>
            <a:r>
              <a:rPr lang="en-US" sz="2000" dirty="0" smtClean="0"/>
              <a:t>Choose cheap noble gases with low ionization potential</a:t>
            </a:r>
            <a:endParaRPr lang="en-US" sz="2000" dirty="0"/>
          </a:p>
        </p:txBody>
      </p:sp>
      <p:grpSp>
        <p:nvGrpSpPr>
          <p:cNvPr id="3" name="Group 15"/>
          <p:cNvGrpSpPr/>
          <p:nvPr/>
        </p:nvGrpSpPr>
        <p:grpSpPr>
          <a:xfrm>
            <a:off x="611560" y="2996952"/>
            <a:ext cx="7776864" cy="2858490"/>
            <a:chOff x="351090" y="980180"/>
            <a:chExt cx="8576886" cy="3578570"/>
          </a:xfrm>
        </p:grpSpPr>
        <p:pic>
          <p:nvPicPr>
            <p:cNvPr id="15" name="Picture 3" descr="Schermata 2019-08-15 alle 14.22.41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03848" y="980180"/>
              <a:ext cx="5724128" cy="3578570"/>
            </a:xfrm>
            <a:prstGeom prst="rect">
              <a:avLst/>
            </a:prstGeom>
          </p:spPr>
        </p:pic>
        <p:sp>
          <p:nvSpPr>
            <p:cNvPr id="16" name="Oval 5"/>
            <p:cNvSpPr/>
            <p:nvPr/>
          </p:nvSpPr>
          <p:spPr>
            <a:xfrm>
              <a:off x="3419872" y="2204864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6"/>
            <p:cNvSpPr/>
            <p:nvPr/>
          </p:nvSpPr>
          <p:spPr>
            <a:xfrm>
              <a:off x="3419872" y="2780928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7"/>
            <p:cNvSpPr/>
            <p:nvPr/>
          </p:nvSpPr>
          <p:spPr>
            <a:xfrm>
              <a:off x="3419872" y="3356992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8"/>
            <p:cNvSpPr/>
            <p:nvPr/>
          </p:nvSpPr>
          <p:spPr>
            <a:xfrm>
              <a:off x="3419872" y="3645024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9"/>
            <p:cNvSpPr/>
            <p:nvPr/>
          </p:nvSpPr>
          <p:spPr>
            <a:xfrm>
              <a:off x="3419872" y="3068960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10"/>
            <p:cNvSpPr txBox="1"/>
            <p:nvPr/>
          </p:nvSpPr>
          <p:spPr>
            <a:xfrm>
              <a:off x="351090" y="3429000"/>
              <a:ext cx="2636733" cy="413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Expensive and rare</a:t>
              </a:r>
              <a:endParaRPr lang="en-US" sz="1600" dirty="0"/>
            </a:p>
          </p:txBody>
        </p:sp>
        <p:cxnSp>
          <p:nvCxnSpPr>
            <p:cNvPr id="22" name="Straight Arrow Connector 12"/>
            <p:cNvCxnSpPr>
              <a:stCxn id="21" idx="3"/>
            </p:cNvCxnSpPr>
            <p:nvPr/>
          </p:nvCxnSpPr>
          <p:spPr>
            <a:xfrm flipV="1">
              <a:off x="2987823" y="3573016"/>
              <a:ext cx="360041" cy="626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13"/>
            <p:cNvCxnSpPr/>
            <p:nvPr/>
          </p:nvCxnSpPr>
          <p:spPr>
            <a:xfrm>
              <a:off x="2987824" y="3598278"/>
              <a:ext cx="360040" cy="2627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asellaDiTesto 24"/>
          <p:cNvSpPr txBox="1"/>
          <p:nvPr/>
        </p:nvSpPr>
        <p:spPr>
          <a:xfrm>
            <a:off x="323528" y="5877272"/>
            <a:ext cx="8820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drift velocity depends very strongly on the nature of the gas, namely on the detailed structure of the elastic and inelastic electron-molecule cross-sections. Sometimes it </a:t>
            </a:r>
            <a:r>
              <a:rPr lang="en-US" dirty="0" smtClean="0">
                <a:solidFill>
                  <a:srgbClr val="FF0000"/>
                </a:solidFill>
              </a:rPr>
              <a:t>saturates at high electric fields.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Position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resolution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studies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="" xmlns:a16="http://schemas.microsoft.com/office/drawing/2014/main" id="{F454BD27-C00E-4761-91C2-0822257D99A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2936" y="2780928"/>
            <a:ext cx="3766883" cy="350477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="" xmlns:a16="http://schemas.microsoft.com/office/drawing/2014/main" id="{1CC74060-4340-410D-92F9-83D4E0E43BA0}"/>
              </a:ext>
            </a:extLst>
          </p:cNvPr>
          <p:cNvSpPr txBox="1"/>
          <p:nvPr/>
        </p:nvSpPr>
        <p:spPr>
          <a:xfrm>
            <a:off x="4665259" y="4005064"/>
            <a:ext cx="3490451" cy="120032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plot shows an example of a distribution of the residuals between the fitted and reconstructed positions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323528" y="1268760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position resolution is usually studied with a telescope of drift chambers</a:t>
            </a:r>
          </a:p>
          <a:p>
            <a:pPr>
              <a:buFontTx/>
              <a:buChar char="-"/>
            </a:pPr>
            <a:r>
              <a:rPr lang="en-US" sz="2000" dirty="0" smtClean="0"/>
              <a:t>The drift chamber under investigation is placed in the middle of the telescope</a:t>
            </a:r>
          </a:p>
          <a:p>
            <a:pPr>
              <a:buFontTx/>
              <a:buChar char="-"/>
            </a:pPr>
            <a:r>
              <a:rPr lang="en-US" sz="2000" dirty="0" smtClean="0"/>
              <a:t> The resolution is evaluated by studying the differences between the measured and fitted coordinates (with the other chambers)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624"/>
            <a:ext cx="8042276" cy="936104"/>
          </a:xfrm>
        </p:spPr>
        <p:txBody>
          <a:bodyPr/>
          <a:lstStyle/>
          <a:p>
            <a:r>
              <a:rPr lang="en-US" dirty="0" smtClean="0"/>
              <a:t>CMS Drift Chambers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40768"/>
            <a:ext cx="5652120" cy="2708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sz="1600" dirty="0" smtClean="0"/>
              <a:t> CMS barrel station are equipped by DTs </a:t>
            </a:r>
          </a:p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sz="1600" dirty="0" smtClean="0"/>
              <a:t>The basic </a:t>
            </a:r>
            <a:r>
              <a:rPr lang="en-US" sz="1600" dirty="0"/>
              <a:t>detector unit is a </a:t>
            </a:r>
            <a:r>
              <a:rPr lang="en-US" sz="1600" dirty="0" smtClean="0"/>
              <a:t>drift cell: </a:t>
            </a:r>
            <a:r>
              <a:rPr lang="en-US" sz="1600" dirty="0"/>
              <a:t>a gas-filled tube with rectangular cross-section </a:t>
            </a:r>
            <a:endParaRPr lang="en-US" sz="1600" dirty="0" smtClean="0"/>
          </a:p>
          <a:p>
            <a:pPr marL="285750" indent="-285750" algn="just">
              <a:buFont typeface="Wingdings" charset="2"/>
              <a:buChar char="Ø"/>
            </a:pPr>
            <a:r>
              <a:rPr lang="en-US" sz="1600" dirty="0"/>
              <a:t>F</a:t>
            </a:r>
            <a:r>
              <a:rPr lang="en-US" sz="1600" dirty="0" smtClean="0"/>
              <a:t>our </a:t>
            </a:r>
            <a:r>
              <a:rPr lang="en-US" sz="1600" dirty="0"/>
              <a:t>layers of </a:t>
            </a:r>
            <a:r>
              <a:rPr lang="en-US" sz="1600" dirty="0" smtClean="0"/>
              <a:t>tubes</a:t>
            </a:r>
            <a:r>
              <a:rPr lang="en-US" sz="1600" dirty="0"/>
              <a:t> </a:t>
            </a:r>
            <a:r>
              <a:rPr lang="en-US" sz="1600" dirty="0" smtClean="0"/>
              <a:t>define </a:t>
            </a:r>
            <a:r>
              <a:rPr lang="en-US" sz="1600" b="1" dirty="0" smtClean="0">
                <a:solidFill>
                  <a:srgbClr val="FF0000"/>
                </a:solidFill>
              </a:rPr>
              <a:t>DT </a:t>
            </a:r>
            <a:r>
              <a:rPr lang="en-US" sz="1600" b="1" dirty="0" err="1" smtClean="0">
                <a:solidFill>
                  <a:srgbClr val="FF0000"/>
                </a:solidFill>
              </a:rPr>
              <a:t>SuperLayers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(SL) 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/>
              <a:t>DT </a:t>
            </a:r>
            <a:r>
              <a:rPr lang="en-US" sz="1600" dirty="0"/>
              <a:t>chamber </a:t>
            </a:r>
            <a:r>
              <a:rPr lang="en-US" sz="1600" dirty="0" smtClean="0"/>
              <a:t>is done by two </a:t>
            </a:r>
            <a:r>
              <a:rPr lang="en-US" sz="1600" dirty="0"/>
              <a:t>SLs with wires parallel to the beam direction, measuring muon position </a:t>
            </a:r>
            <a:r>
              <a:rPr lang="en-US" sz="1600" dirty="0" smtClean="0"/>
              <a:t>in</a:t>
            </a:r>
            <a:r>
              <a:rPr lang="en-US" sz="1600" dirty="0"/>
              <a:t> the bending plane of the magnetic </a:t>
            </a:r>
            <a:r>
              <a:rPr lang="en-US" sz="1600" dirty="0" smtClean="0"/>
              <a:t>field and one in the longitudinal plane.  </a:t>
            </a:r>
          </a:p>
          <a:p>
            <a:pPr marL="285750" indent="-285750" algn="just">
              <a:buFont typeface="Wingdings" charset="2"/>
              <a:buChar char="Ø"/>
            </a:pPr>
            <a:endParaRPr lang="en-US" sz="1600" dirty="0"/>
          </a:p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Gas </a:t>
            </a:r>
            <a:r>
              <a:rPr lang="en-US" sz="1600" b="1" dirty="0">
                <a:solidFill>
                  <a:srgbClr val="FF0000"/>
                </a:solidFill>
              </a:rPr>
              <a:t>mixture : 85% </a:t>
            </a:r>
            <a:r>
              <a:rPr lang="en-US" sz="1600" b="1" dirty="0" err="1">
                <a:solidFill>
                  <a:srgbClr val="FF0000"/>
                </a:solidFill>
              </a:rPr>
              <a:t>Ar</a:t>
            </a:r>
            <a:r>
              <a:rPr lang="en-US" sz="1600" b="1" dirty="0">
                <a:solidFill>
                  <a:srgbClr val="FF0000"/>
                </a:solidFill>
              </a:rPr>
              <a:t> + 15% </a:t>
            </a:r>
            <a:r>
              <a:rPr lang="en-US" sz="1600" b="1" dirty="0" smtClean="0">
                <a:solidFill>
                  <a:srgbClr val="FF0000"/>
                </a:solidFill>
              </a:rPr>
              <a:t>CO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  <a:endParaRPr lang="en-US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4427984" y="5013176"/>
            <a:ext cx="431400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dirty="0">
                <a:solidFill>
                  <a:srgbClr val="FF0000"/>
                </a:solidFill>
              </a:rPr>
              <a:t>hit resolution in r</a:t>
            </a:r>
            <a:r>
              <a:rPr lang="el-GR" dirty="0">
                <a:solidFill>
                  <a:srgbClr val="FF0000"/>
                </a:solidFill>
              </a:rPr>
              <a:t>φ</a:t>
            </a:r>
            <a:r>
              <a:rPr lang="en-US" dirty="0">
                <a:solidFill>
                  <a:srgbClr val="FF0000"/>
                </a:solidFill>
              </a:rPr>
              <a:t> : 200 to 250 </a:t>
            </a:r>
            <a:r>
              <a:rPr lang="en-US" dirty="0" smtClean="0">
                <a:solidFill>
                  <a:srgbClr val="FF0000"/>
                </a:solidFill>
              </a:rPr>
              <a:t>µm</a:t>
            </a:r>
          </a:p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dirty="0">
                <a:solidFill>
                  <a:srgbClr val="FF0000"/>
                </a:solidFill>
              </a:rPr>
              <a:t> hit resolution in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l-GR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400 </a:t>
            </a:r>
            <a:r>
              <a:rPr lang="en-US" dirty="0">
                <a:solidFill>
                  <a:srgbClr val="FF0000"/>
                </a:solidFill>
              </a:rPr>
              <a:t>to </a:t>
            </a:r>
            <a:r>
              <a:rPr lang="en-US" dirty="0" smtClean="0">
                <a:solidFill>
                  <a:srgbClr val="FF0000"/>
                </a:solidFill>
              </a:rPr>
              <a:t>600 µm</a:t>
            </a:r>
          </a:p>
          <a:p>
            <a:pPr algn="just">
              <a:spcAft>
                <a:spcPts val="600"/>
              </a:spcAft>
              <a:buFont typeface="Wingdings" charset="0"/>
              <a:buChar char="Ø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 descr="HitReso_phiTheta-2016-2018-2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7" y="4103692"/>
            <a:ext cx="3672409" cy="275430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2" name="Picture 11" descr="Schermata 2019-08-15 alle 13.32.08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11" t="35361" r="50616"/>
          <a:stretch/>
        </p:blipFill>
        <p:spPr>
          <a:xfrm>
            <a:off x="5992250" y="1124744"/>
            <a:ext cx="3045231" cy="1330388"/>
          </a:xfrm>
          <a:prstGeom prst="rect">
            <a:avLst/>
          </a:prstGeom>
        </p:spPr>
      </p:pic>
      <p:pic>
        <p:nvPicPr>
          <p:cNvPr id="13" name="Picture 12" descr="Schermata 2019-08-15 alle 13.32.08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518"/>
          <a:stretch/>
        </p:blipFill>
        <p:spPr>
          <a:xfrm>
            <a:off x="5992250" y="2348880"/>
            <a:ext cx="3151750" cy="2045460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0236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 descr="Immagine che contiene dispositivo, ventola&#10;&#10;Descrizione generata automaticamente">
            <a:extLst>
              <a:ext uri="{FF2B5EF4-FFF2-40B4-BE49-F238E27FC236}">
                <a16:creationId xmlns:a16="http://schemas.microsoft.com/office/drawing/2014/main" xmlns="" id="{19A256A7-05EA-4507-8703-C58030B811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1987" y="3533573"/>
            <a:ext cx="3978378" cy="321780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2DE48709-F173-4220-A3BE-9BC63E994285}"/>
              </a:ext>
            </a:extLst>
          </p:cNvPr>
          <p:cNvSpPr txBox="1"/>
          <p:nvPr/>
        </p:nvSpPr>
        <p:spPr>
          <a:xfrm>
            <a:off x="5652120" y="4346108"/>
            <a:ext cx="278252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Schematic view of the ALICE TPC. The drift volume is a cylinder of 5m diameter</a:t>
            </a:r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238" y="1124744"/>
            <a:ext cx="83915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8" descr="img019">
            <a:extLst>
              <a:ext uri="{FF2B5EF4-FFF2-40B4-BE49-F238E27FC236}">
                <a16:creationId xmlns:a16="http://schemas.microsoft.com/office/drawing/2014/main" xmlns="" id="{5C9CB31B-F6B0-443E-A4AF-39A1E3406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46"/>
          <a:stretch>
            <a:fillRect/>
          </a:stretch>
        </p:blipFill>
        <p:spPr bwMode="auto">
          <a:xfrm>
            <a:off x="4636377" y="2418573"/>
            <a:ext cx="4368334" cy="2934212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0BCEDAB8-2658-4E7D-81D8-F79BCFC47C07}"/>
              </a:ext>
            </a:extLst>
          </p:cNvPr>
          <p:cNvSpPr txBox="1"/>
          <p:nvPr/>
        </p:nvSpPr>
        <p:spPr>
          <a:xfrm>
            <a:off x="5673213" y="1412776"/>
            <a:ext cx="2595716" cy="92333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Scheme of the TPC used in the PEP-4 experiment</a:t>
            </a:r>
          </a:p>
        </p:txBody>
      </p:sp>
      <p:pic>
        <p:nvPicPr>
          <p:cNvPr id="2334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340768"/>
            <a:ext cx="420052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ALICE TPC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75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938" y="1224136"/>
            <a:ext cx="791651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ALICE TPC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85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6500" y="1844824"/>
            <a:ext cx="5377499" cy="405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196752"/>
            <a:ext cx="2893253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Particle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Identification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TPCs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33521D4B-4948-42B8-8E8F-63D0F47813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1239" y="1936954"/>
            <a:ext cx="4539211" cy="329833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2344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353269"/>
            <a:ext cx="39909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01" y="44624"/>
            <a:ext cx="2118485" cy="788177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7776" y="44624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68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11560" y="3371508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83962"/>
                </a:solidFill>
              </a:rPr>
              <a:t>Remember: in principle detectors with planar geometry can achieve a quite good time resolution due to the absence of the jitter in the drift time</a:t>
            </a:r>
          </a:p>
        </p:txBody>
      </p:sp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467544" y="17153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Now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let</a:t>
            </a:r>
            <a:r>
              <a:rPr lang="it-IT" dirty="0" smtClean="0">
                <a:solidFill>
                  <a:srgbClr val="FF0000"/>
                </a:solidFill>
              </a:rPr>
              <a:t>’s go back </a:t>
            </a:r>
            <a:r>
              <a:rPr lang="it-IT" dirty="0" err="1" smtClean="0">
                <a:solidFill>
                  <a:srgbClr val="FF0000"/>
                </a:solidFill>
              </a:rPr>
              <a:t>to</a:t>
            </a:r>
            <a:r>
              <a:rPr lang="it-IT" dirty="0" smtClean="0">
                <a:solidFill>
                  <a:srgbClr val="FF0000"/>
                </a:solidFill>
              </a:rPr>
              <a:t> the planar </a:t>
            </a:r>
            <a:r>
              <a:rPr lang="it-IT" dirty="0" err="1" smtClean="0">
                <a:solidFill>
                  <a:srgbClr val="FF0000"/>
                </a:solidFill>
              </a:rPr>
              <a:t>geometry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05273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Keufell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’s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Parallel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Plate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8" name="Picture 1042" descr="keuff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752600"/>
            <a:ext cx="3889375" cy="4343400"/>
          </a:xfrm>
          <a:prstGeom prst="rect">
            <a:avLst/>
          </a:prstGeom>
          <a:noFill/>
        </p:spPr>
      </p:pic>
      <p:pic>
        <p:nvPicPr>
          <p:cNvPr id="10" name="Picture 1041" descr="Keuffel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657600"/>
            <a:ext cx="4572000" cy="2789238"/>
          </a:xfrm>
          <a:prstGeom prst="rect">
            <a:avLst/>
          </a:prstGeom>
          <a:noFill/>
        </p:spPr>
      </p:pic>
      <p:sp>
        <p:nvSpPr>
          <p:cNvPr id="13" name="Text Box 1032"/>
          <p:cNvSpPr txBox="1">
            <a:spLocks noChangeArrowheads="1"/>
          </p:cNvSpPr>
          <p:nvPr/>
        </p:nvSpPr>
        <p:spPr bwMode="auto">
          <a:xfrm>
            <a:off x="395536" y="1124744"/>
            <a:ext cx="8458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Basically, planar capacitors, with metal electrons, dating 1949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6" name="Text Box 1037"/>
          <p:cNvSpPr txBox="1">
            <a:spLocks noChangeArrowheads="1"/>
          </p:cNvSpPr>
          <p:nvPr/>
        </p:nvSpPr>
        <p:spPr bwMode="auto">
          <a:xfrm>
            <a:off x="4644008" y="2636912"/>
            <a:ext cx="3744416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Gas mixture: </a:t>
            </a:r>
            <a:r>
              <a:rPr lang="en-GB" dirty="0" err="1" smtClean="0">
                <a:solidFill>
                  <a:srgbClr val="FF0000"/>
                </a:solidFill>
              </a:rPr>
              <a:t>xilene</a:t>
            </a:r>
            <a:r>
              <a:rPr lang="en-GB" dirty="0" smtClean="0">
                <a:solidFill>
                  <a:schemeClr val="accent2"/>
                </a:solidFill>
              </a:rPr>
              <a:t>  </a:t>
            </a:r>
            <a:r>
              <a:rPr lang="en-GB" dirty="0" err="1" smtClean="0">
                <a:solidFill>
                  <a:schemeClr val="accent2"/>
                </a:solidFill>
              </a:rPr>
              <a:t>p</a:t>
            </a:r>
            <a:r>
              <a:rPr lang="en-GB" baseline="-25000" dirty="0" err="1" smtClean="0">
                <a:solidFill>
                  <a:schemeClr val="accent2"/>
                </a:solidFill>
              </a:rPr>
              <a:t>parz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= 6 mmHg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	      argon</a:t>
            </a:r>
            <a:r>
              <a:rPr lang="en-GB" dirty="0" smtClean="0">
                <a:solidFill>
                  <a:schemeClr val="accent2"/>
                </a:solidFill>
              </a:rPr>
              <a:t>   </a:t>
            </a:r>
            <a:r>
              <a:rPr lang="en-GB" dirty="0" err="1" smtClean="0">
                <a:solidFill>
                  <a:schemeClr val="accent2"/>
                </a:solidFill>
              </a:rPr>
              <a:t>p</a:t>
            </a:r>
            <a:r>
              <a:rPr lang="en-GB" baseline="-25000" dirty="0" err="1" smtClean="0">
                <a:solidFill>
                  <a:schemeClr val="accent2"/>
                </a:solidFill>
              </a:rPr>
              <a:t>tot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= 0.5 </a:t>
            </a:r>
            <a:r>
              <a:rPr lang="en-GB" dirty="0" err="1">
                <a:solidFill>
                  <a:schemeClr val="accent2"/>
                </a:solidFill>
              </a:rPr>
              <a:t>Atm</a:t>
            </a:r>
            <a:endParaRPr lang="en-GB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4283968" y="1628800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First </a:t>
            </a:r>
            <a:r>
              <a:rPr lang="it-IT" dirty="0" err="1" smtClean="0"/>
              <a:t>prototype</a:t>
            </a:r>
            <a:r>
              <a:rPr lang="it-IT" dirty="0" smtClean="0"/>
              <a:t> </a:t>
            </a:r>
            <a:r>
              <a:rPr lang="it-IT" dirty="0" err="1" smtClean="0"/>
              <a:t>made</a:t>
            </a:r>
            <a:r>
              <a:rPr lang="it-IT" dirty="0" smtClean="0"/>
              <a:t> in </a:t>
            </a:r>
            <a:r>
              <a:rPr lang="it-IT" dirty="0" err="1" smtClean="0"/>
              <a:t>Molibdenum</a:t>
            </a:r>
            <a:r>
              <a:rPr lang="it-IT" dirty="0" smtClean="0"/>
              <a:t> </a:t>
            </a:r>
            <a:r>
              <a:rPr lang="it-IT" dirty="0" err="1" smtClean="0"/>
              <a:t>disks</a:t>
            </a:r>
            <a:r>
              <a:rPr lang="it-IT" dirty="0" smtClean="0"/>
              <a:t>, </a:t>
            </a:r>
            <a:r>
              <a:rPr lang="it-IT" dirty="0" err="1" smtClean="0"/>
              <a:t>later</a:t>
            </a:r>
            <a:r>
              <a:rPr lang="it-IT" dirty="0" smtClean="0"/>
              <a:t> on </a:t>
            </a:r>
            <a:r>
              <a:rPr lang="it-IT" dirty="0" err="1" smtClean="0"/>
              <a:t>Keufell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Cu or </a:t>
            </a:r>
            <a:r>
              <a:rPr lang="it-IT" dirty="0" err="1" smtClean="0"/>
              <a:t>Iron</a:t>
            </a:r>
            <a:r>
              <a:rPr lang="it-IT" dirty="0" smtClean="0"/>
              <a:t> </a:t>
            </a:r>
            <a:r>
              <a:rPr lang="it-IT" dirty="0" err="1" smtClean="0"/>
              <a:t>plated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Cu. d=2.5 mm, </a:t>
            </a:r>
            <a:r>
              <a:rPr lang="it-IT" dirty="0" err="1" smtClean="0"/>
              <a:t>A=</a:t>
            </a:r>
            <a:r>
              <a:rPr lang="it-IT" dirty="0" smtClean="0"/>
              <a:t> 35 cm2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Keufell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’s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Parallel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Plate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8" name="Picture 23" descr="Keuffel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64307"/>
            <a:ext cx="4648200" cy="2944813"/>
          </a:xfrm>
          <a:prstGeom prst="rect">
            <a:avLst/>
          </a:prstGeom>
          <a:noFill/>
        </p:spPr>
      </p:pic>
      <p:sp>
        <p:nvSpPr>
          <p:cNvPr id="10" name="CasellaDiTesto 9"/>
          <p:cNvSpPr txBox="1"/>
          <p:nvPr/>
        </p:nvSpPr>
        <p:spPr>
          <a:xfrm>
            <a:off x="4211960" y="1844824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Around</a:t>
            </a:r>
            <a:r>
              <a:rPr lang="it-IT" dirty="0" smtClean="0"/>
              <a:t> 1 </a:t>
            </a:r>
            <a:r>
              <a:rPr lang="it-IT" dirty="0" err="1" smtClean="0"/>
              <a:t>ns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r>
              <a:rPr lang="it-IT" dirty="0" smtClean="0"/>
              <a:t> </a:t>
            </a:r>
            <a:r>
              <a:rPr lang="it-IT" dirty="0" err="1" smtClean="0"/>
              <a:t>resolution</a:t>
            </a:r>
            <a:r>
              <a:rPr lang="it-IT" dirty="0" smtClean="0"/>
              <a:t>: </a:t>
            </a:r>
          </a:p>
          <a:p>
            <a:r>
              <a:rPr lang="it-IT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it-IT" dirty="0" smtClean="0">
                <a:solidFill>
                  <a:srgbClr val="FF0000"/>
                </a:solidFill>
              </a:rPr>
              <a:t>world record at the </a:t>
            </a:r>
            <a:r>
              <a:rPr lang="it-IT" dirty="0" err="1" smtClean="0">
                <a:solidFill>
                  <a:srgbClr val="FF0000"/>
                </a:solidFill>
              </a:rPr>
              <a:t>time</a:t>
            </a:r>
            <a:r>
              <a:rPr lang="it-IT" dirty="0" smtClean="0">
                <a:solidFill>
                  <a:srgbClr val="FF0000"/>
                </a:solidFill>
              </a:rPr>
              <a:t>!</a:t>
            </a:r>
          </a:p>
          <a:p>
            <a:r>
              <a:rPr lang="it-IT" dirty="0" err="1" smtClean="0"/>
              <a:t>But</a:t>
            </a:r>
            <a:r>
              <a:rPr lang="it-IT" dirty="0" smtClean="0"/>
              <a:t>: Life </a:t>
            </a:r>
            <a:r>
              <a:rPr lang="it-IT" dirty="0" err="1" smtClean="0"/>
              <a:t>time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detector: </a:t>
            </a:r>
            <a:r>
              <a:rPr lang="it-IT" dirty="0" err="1" smtClean="0"/>
              <a:t>few</a:t>
            </a:r>
            <a:r>
              <a:rPr lang="it-IT" dirty="0" smtClean="0"/>
              <a:t> </a:t>
            </a:r>
            <a:r>
              <a:rPr lang="it-IT" dirty="0" err="1" smtClean="0"/>
              <a:t>months</a:t>
            </a:r>
            <a:r>
              <a:rPr lang="it-IT" dirty="0" smtClean="0"/>
              <a:t>, </a:t>
            </a:r>
            <a:r>
              <a:rPr lang="it-IT" dirty="0" err="1" smtClean="0"/>
              <a:t>limited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discharges</a:t>
            </a:r>
            <a:r>
              <a:rPr lang="it-IT" dirty="0" smtClean="0"/>
              <a:t> </a:t>
            </a:r>
            <a:r>
              <a:rPr lang="it-IT" dirty="0" err="1" smtClean="0"/>
              <a:t>setting</a:t>
            </a:r>
            <a:r>
              <a:rPr lang="it-IT" dirty="0" smtClean="0"/>
              <a:t> up first in a </a:t>
            </a:r>
            <a:r>
              <a:rPr lang="it-IT" dirty="0" err="1" smtClean="0"/>
              <a:t>point</a:t>
            </a:r>
            <a:r>
              <a:rPr lang="it-IT" dirty="0" smtClean="0"/>
              <a:t>, </a:t>
            </a:r>
            <a:r>
              <a:rPr lang="it-IT" dirty="0" err="1" smtClean="0"/>
              <a:t>then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over</a:t>
            </a:r>
            <a:r>
              <a:rPr lang="it-IT" dirty="0" smtClean="0"/>
              <a:t> the detector </a:t>
            </a:r>
            <a:r>
              <a:rPr lang="it-IT" dirty="0" err="1" smtClean="0"/>
              <a:t>plate</a:t>
            </a:r>
            <a:r>
              <a:rPr lang="it-IT" dirty="0" smtClean="0"/>
              <a:t> </a:t>
            </a:r>
            <a:r>
              <a:rPr lang="it-IT" dirty="0" err="1" smtClean="0"/>
              <a:t>surfaces</a:t>
            </a:r>
            <a:r>
              <a:rPr lang="it-IT" dirty="0" smtClean="0"/>
              <a:t>. 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39552" y="5157192"/>
            <a:ext cx="8117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err="1" smtClean="0"/>
              <a:t>Need</a:t>
            </a:r>
            <a:r>
              <a:rPr lang="it-IT" sz="3200" dirty="0" smtClean="0"/>
              <a:t> </a:t>
            </a:r>
            <a:r>
              <a:rPr lang="it-IT" sz="3200" dirty="0" err="1" smtClean="0"/>
              <a:t>to</a:t>
            </a:r>
            <a:r>
              <a:rPr lang="it-IT" sz="3200" dirty="0" smtClean="0"/>
              <a:t> introduce </a:t>
            </a:r>
            <a:r>
              <a:rPr lang="it-IT" sz="3200" dirty="0" smtClean="0">
                <a:solidFill>
                  <a:srgbClr val="FF0000"/>
                </a:solidFill>
              </a:rPr>
              <a:t>auto-quenching </a:t>
            </a:r>
            <a:r>
              <a:rPr lang="it-IT" sz="3200" dirty="0" err="1" smtClean="0">
                <a:solidFill>
                  <a:srgbClr val="FF0000"/>
                </a:solidFill>
              </a:rPr>
              <a:t>mechanisms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2" name="Freccia in giù 11"/>
          <p:cNvSpPr/>
          <p:nvPr/>
        </p:nvSpPr>
        <p:spPr>
          <a:xfrm>
            <a:off x="4499992" y="4293096"/>
            <a:ext cx="50405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gas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filling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07504" y="1124744"/>
            <a:ext cx="9001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If only a noble gas is used to fill the counter, it can operates at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relatively low gains (M ≈ 10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 - 10</a:t>
            </a:r>
            <a:r>
              <a:rPr lang="en-US" sz="2400" baseline="30000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>
                <a:solidFill>
                  <a:srgbClr val="FF0000"/>
                </a:solidFill>
              </a:rPr>
              <a:t>) before entering the permanent discharge regime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When the avalanche forms, excited </a:t>
            </a:r>
            <a:r>
              <a:rPr lang="en-US" sz="2400" dirty="0" err="1" smtClean="0">
                <a:solidFill>
                  <a:srgbClr val="002060"/>
                </a:solidFill>
              </a:rPr>
              <a:t>Ar</a:t>
            </a:r>
            <a:r>
              <a:rPr lang="en-US" sz="2400" dirty="0" smtClean="0">
                <a:solidFill>
                  <a:srgbClr val="002060"/>
                </a:solidFill>
              </a:rPr>
              <a:t> atoms are created, which can return to the ground state only emitting UV photons</a:t>
            </a:r>
          </a:p>
          <a:p>
            <a:r>
              <a:rPr lang="en-US" sz="2000" dirty="0" smtClean="0"/>
              <a:t>- The energy of these photons can be sometimes larger than the energy needed to extract electrons from the  cathode walls (7.7 </a:t>
            </a:r>
            <a:r>
              <a:rPr lang="en-US" sz="2000" dirty="0" err="1" smtClean="0"/>
              <a:t>eV</a:t>
            </a:r>
            <a:r>
              <a:rPr lang="en-US" sz="2000" dirty="0" smtClean="0"/>
              <a:t> for copper)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- Photoelectrons can be extracted from the walls, which cause farther ionization of the gas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Possible spurious delayed pulses due to ions neutralizing on the cathode</a:t>
            </a:r>
          </a:p>
          <a:p>
            <a:r>
              <a:rPr lang="en-US" sz="2000" dirty="0" smtClean="0"/>
              <a:t>- </a:t>
            </a:r>
            <a:r>
              <a:rPr lang="en-US" sz="2000" dirty="0" err="1" smtClean="0"/>
              <a:t>Ar</a:t>
            </a:r>
            <a:r>
              <a:rPr lang="en-US" sz="2000" dirty="0" smtClean="0"/>
              <a:t>+ ions reaching the cathode are neutralized and extract an electron from the walls</a:t>
            </a:r>
          </a:p>
          <a:p>
            <a:r>
              <a:rPr lang="en-US" sz="2000" dirty="0" smtClean="0"/>
              <a:t>- The neutral </a:t>
            </a:r>
            <a:r>
              <a:rPr lang="en-US" sz="2000" dirty="0" err="1" smtClean="0"/>
              <a:t>Ar</a:t>
            </a:r>
            <a:r>
              <a:rPr lang="en-US" sz="2000" dirty="0" smtClean="0"/>
              <a:t> atom is produced in an excited state, decays emitting UV photons</a:t>
            </a:r>
          </a:p>
          <a:p>
            <a:r>
              <a:rPr lang="en-US" sz="2000" dirty="0" smtClean="0"/>
              <a:t>- An additional electron can also be extracted from the wall</a:t>
            </a:r>
          </a:p>
          <a:p>
            <a:r>
              <a:rPr lang="en-US" sz="2000" dirty="0" smtClean="0"/>
              <a:t>Both processes induce spurious delayed pulses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>
                <a:solidFill>
                  <a:srgbClr val="FF0906"/>
                </a:solidFill>
              </a:rPr>
              <a:t>Resistive</a:t>
            </a:r>
            <a:r>
              <a:rPr lang="en-US" dirty="0" smtClean="0"/>
              <a:t> Plate Chamber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4499992" y="3573016"/>
            <a:ext cx="4114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/>
            <a:r>
              <a:rPr lang="en-GB" sz="2000" dirty="0">
                <a:solidFill>
                  <a:srgbClr val="FF0906"/>
                </a:solidFill>
                <a:cs typeface="Times New Roman"/>
              </a:rPr>
              <a:t>Time constant for </a:t>
            </a:r>
            <a:r>
              <a:rPr lang="en-GB" sz="2000" dirty="0" smtClean="0">
                <a:solidFill>
                  <a:srgbClr val="FF0906"/>
                </a:solidFill>
                <a:cs typeface="Times New Roman"/>
              </a:rPr>
              <a:t>re-charging up </a:t>
            </a:r>
            <a:r>
              <a:rPr lang="en-GB" sz="2000" dirty="0" smtClean="0">
                <a:solidFill>
                  <a:schemeClr val="accent2"/>
                </a:solidFill>
                <a:cs typeface="Times New Roman"/>
              </a:rPr>
              <a:t>related to the RC constant of the RPC elementary cell</a:t>
            </a:r>
            <a:endParaRPr lang="en-GB" sz="2000" dirty="0">
              <a:solidFill>
                <a:schemeClr val="accent2"/>
              </a:solidFill>
              <a:cs typeface="Times New Roman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257601" y="5440296"/>
            <a:ext cx="1490863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sz="1400" dirty="0">
                <a:latin typeface="Comic Sans MS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Comic Sans MS" charset="0"/>
                <a:sym typeface="Symbol" charset="0"/>
              </a:rPr>
              <a:t></a:t>
            </a:r>
            <a:r>
              <a:rPr lang="en-GB" sz="2400" baseline="-25000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dis </a:t>
            </a:r>
            <a:r>
              <a:rPr lang="en-GB" sz="2400" dirty="0">
                <a:solidFill>
                  <a:srgbClr val="FF0000"/>
                </a:solidFill>
                <a:latin typeface="Comic Sans MS" charset="0"/>
                <a:sym typeface="Symbol" charset="0"/>
              </a:rPr>
              <a:t>&lt;&lt; </a:t>
            </a:r>
            <a:r>
              <a:rPr lang="en-GB" sz="2400" baseline="-25000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rec</a:t>
            </a:r>
            <a:endParaRPr lang="en-GB" sz="1400" dirty="0">
              <a:latin typeface="Comic Sans MS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79512" y="1086996"/>
            <a:ext cx="8784976" cy="1261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eaLnBrk="0" hangingPunct="0"/>
            <a:r>
              <a:rPr lang="en-GB" sz="19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sym typeface="Symbol" charset="0"/>
              </a:rPr>
              <a:t>Self-extinguishing </a:t>
            </a:r>
            <a:r>
              <a:rPr lang="en-GB" sz="1900" b="1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 charset="0"/>
              </a:rPr>
              <a:t>mechanism</a:t>
            </a:r>
          </a:p>
          <a:p>
            <a:pPr algn="just" eaLnBrk="0" hangingPunct="0"/>
            <a:r>
              <a:rPr lang="en-GB" sz="1900" dirty="0" smtClean="0">
                <a:sym typeface="Symbol" charset="0"/>
              </a:rPr>
              <a:t>The </a:t>
            </a:r>
            <a:r>
              <a:rPr lang="en-GB" sz="1900" dirty="0">
                <a:sym typeface="Symbol" charset="0"/>
              </a:rPr>
              <a:t>arrival of the electrons on the anode </a:t>
            </a:r>
            <a:r>
              <a:rPr lang="en-GB" sz="1900" dirty="0" smtClean="0">
                <a:sym typeface="Symbol" charset="0"/>
              </a:rPr>
              <a:t>reduces </a:t>
            </a:r>
            <a:r>
              <a:rPr lang="en-GB" sz="1900" dirty="0">
                <a:sym typeface="Symbol" charset="0"/>
              </a:rPr>
              <a:t>the </a:t>
            </a:r>
            <a:r>
              <a:rPr lang="en-GB" sz="1900" dirty="0" smtClean="0">
                <a:sym typeface="Symbol" charset="0"/>
              </a:rPr>
              <a:t>local electric </a:t>
            </a:r>
            <a:r>
              <a:rPr lang="en-GB" sz="1900" dirty="0">
                <a:sym typeface="Symbol" charset="0"/>
              </a:rPr>
              <a:t>field </a:t>
            </a:r>
            <a:r>
              <a:rPr lang="en-GB" sz="1900" dirty="0" smtClean="0">
                <a:sym typeface="Symbol" charset="0"/>
              </a:rPr>
              <a:t>and therefore </a:t>
            </a:r>
            <a:r>
              <a:rPr lang="en-GB" sz="1900" dirty="0">
                <a:sym typeface="Symbol" charset="0"/>
              </a:rPr>
              <a:t>the discharge </a:t>
            </a:r>
            <a:r>
              <a:rPr lang="en-GB" sz="1900" dirty="0" smtClean="0">
                <a:sym typeface="Symbol" charset="0"/>
              </a:rPr>
              <a:t>is extinguished. </a:t>
            </a:r>
            <a:r>
              <a:rPr lang="en-GB" sz="1900" dirty="0">
                <a:sym typeface="Symbol" charset="0"/>
              </a:rPr>
              <a:t> </a:t>
            </a:r>
            <a:r>
              <a:rPr lang="en-GB" sz="1900" dirty="0" smtClean="0">
                <a:sym typeface="Symbol" charset="0"/>
              </a:rPr>
              <a:t>During </a:t>
            </a:r>
            <a:r>
              <a:rPr lang="en-GB" sz="1900" dirty="0">
                <a:sym typeface="Symbol" charset="0"/>
              </a:rPr>
              <a:t>the </a:t>
            </a:r>
            <a:r>
              <a:rPr lang="en-GB" sz="1900" dirty="0" smtClean="0">
                <a:sym typeface="Symbol" charset="0"/>
              </a:rPr>
              <a:t>discharge the electrodes behave like insulators.</a:t>
            </a:r>
            <a:endParaRPr lang="en-GB" sz="1900" dirty="0">
              <a:sym typeface="Symbol" charset="0"/>
            </a:endParaRPr>
          </a:p>
        </p:txBody>
      </p:sp>
      <p:sp>
        <p:nvSpPr>
          <p:cNvPr id="27" name="AutoShape 39"/>
          <p:cNvSpPr>
            <a:spLocks/>
          </p:cNvSpPr>
          <p:nvPr/>
        </p:nvSpPr>
        <p:spPr bwMode="auto">
          <a:xfrm>
            <a:off x="6948264" y="5224272"/>
            <a:ext cx="216024" cy="1206624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63734284"/>
              </p:ext>
            </p:extLst>
          </p:nvPr>
        </p:nvGraphicFramePr>
        <p:xfrm>
          <a:off x="4667398" y="5008248"/>
          <a:ext cx="2136850" cy="784176"/>
        </p:xfrm>
        <a:graphic>
          <a:graphicData uri="http://schemas.openxmlformats.org/presentationml/2006/ole">
            <p:oleObj spid="_x0000_s389122" name="Equation" r:id="rId4" imgW="1042200" imgH="420480" progId="">
              <p:embed/>
            </p:oleObj>
          </a:graphicData>
        </a:graphic>
      </p:graphicFrame>
      <p:graphicFrame>
        <p:nvGraphicFramePr>
          <p:cNvPr id="7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16141856"/>
              </p:ext>
            </p:extLst>
          </p:nvPr>
        </p:nvGraphicFramePr>
        <p:xfrm>
          <a:off x="4191794" y="6016881"/>
          <a:ext cx="2684462" cy="719138"/>
        </p:xfrm>
        <a:graphic>
          <a:graphicData uri="http://schemas.openxmlformats.org/presentationml/2006/ole">
            <p:oleObj spid="_x0000_s389123" name="Equation" r:id="rId5" imgW="1691280" imgH="447840" progId="">
              <p:embed/>
            </p:oleObj>
          </a:graphicData>
        </a:graphic>
      </p:graphicFrame>
      <p:sp>
        <p:nvSpPr>
          <p:cNvPr id="75" name="Right Arrow 74"/>
          <p:cNvSpPr/>
          <p:nvPr/>
        </p:nvSpPr>
        <p:spPr>
          <a:xfrm rot="6003200">
            <a:off x="6971241" y="6234848"/>
            <a:ext cx="720080" cy="504056"/>
          </a:xfrm>
          <a:prstGeom prst="rightArrow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80112" y="4648208"/>
            <a:ext cx="335844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GB" sz="1200" dirty="0">
                <a:solidFill>
                  <a:srgbClr val="FF0000"/>
                </a:solidFill>
                <a:sym typeface="Symbol" charset="0"/>
              </a:rPr>
              <a:t> = - = effective Townsend coefficient</a:t>
            </a:r>
          </a:p>
        </p:txBody>
      </p:sp>
      <p:pic>
        <p:nvPicPr>
          <p:cNvPr id="16" name="Picture 1043" descr="Slide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2776000"/>
            <a:ext cx="3136900" cy="3606800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4561656" y="2485345"/>
            <a:ext cx="4114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/>
            <a:r>
              <a:rPr lang="en-GB" sz="2000" dirty="0" smtClean="0">
                <a:solidFill>
                  <a:srgbClr val="FF0906"/>
                </a:solidFill>
                <a:cs typeface="Times New Roman"/>
              </a:rPr>
              <a:t>Avalanche duration </a:t>
            </a:r>
            <a:r>
              <a:rPr lang="en-GB" sz="2000" dirty="0" smtClean="0">
                <a:solidFill>
                  <a:schemeClr val="accent2"/>
                </a:solidFill>
                <a:cs typeface="Times New Roman"/>
              </a:rPr>
              <a:t>related to the drift velocity and Townsend coefficient</a:t>
            </a:r>
            <a:endParaRPr lang="en-GB" sz="2000" dirty="0">
              <a:solidFill>
                <a:schemeClr val="accent2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42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-99392"/>
            <a:ext cx="8343205" cy="1008112"/>
          </a:xfrm>
        </p:spPr>
        <p:txBody>
          <a:bodyPr>
            <a:normAutofit/>
          </a:bodyPr>
          <a:lstStyle/>
          <a:p>
            <a:r>
              <a:rPr lang="en-US" sz="3800" dirty="0" smtClean="0"/>
              <a:t>RPC basic elements  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" name="Picture 3" descr="Schermata 2018-03-23 alle 15.08.5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83" y="2924944"/>
            <a:ext cx="9144000" cy="25723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412776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Gas mixture</a:t>
            </a:r>
            <a:r>
              <a:rPr lang="en-GB" b="1" dirty="0">
                <a:solidFill>
                  <a:srgbClr val="0033CC"/>
                </a:solidFill>
                <a:latin typeface="News Gothic MT"/>
                <a:cs typeface="News Gothic MT"/>
              </a:rPr>
              <a:t>: </a:t>
            </a:r>
            <a:endParaRPr lang="en-GB" b="1" dirty="0" smtClean="0">
              <a:solidFill>
                <a:srgbClr val="0033CC"/>
              </a:solidFill>
              <a:latin typeface="News Gothic MT"/>
              <a:cs typeface="News Gothic MT"/>
            </a:endParaRPr>
          </a:p>
          <a:p>
            <a:r>
              <a:rPr lang="en-GB" dirty="0" smtClean="0">
                <a:solidFill>
                  <a:srgbClr val="FF0000"/>
                </a:solidFill>
                <a:latin typeface="News Gothic MT"/>
                <a:cs typeface="News Gothic MT"/>
              </a:rPr>
              <a:t>Argon, </a:t>
            </a:r>
            <a:r>
              <a:rPr lang="en-GB" dirty="0" err="1">
                <a:solidFill>
                  <a:srgbClr val="FF0000"/>
                </a:solidFill>
                <a:latin typeface="News Gothic MT"/>
                <a:cs typeface="News Gothic MT"/>
              </a:rPr>
              <a:t>I</a:t>
            </a:r>
            <a:r>
              <a:rPr lang="en-GB" dirty="0" err="1" smtClean="0">
                <a:solidFill>
                  <a:srgbClr val="FF0000"/>
                </a:solidFill>
                <a:latin typeface="News Gothic MT"/>
                <a:cs typeface="News Gothic MT"/>
              </a:rPr>
              <a:t>so</a:t>
            </a:r>
            <a:r>
              <a:rPr lang="en-GB" dirty="0" smtClean="0">
                <a:solidFill>
                  <a:srgbClr val="FF0000"/>
                </a:solidFill>
                <a:latin typeface="News Gothic MT"/>
                <a:cs typeface="News Gothic MT"/>
              </a:rPr>
              <a:t>-butane and Freon </a:t>
            </a:r>
            <a:endParaRPr lang="en-GB" baseline="-25000" dirty="0" smtClean="0">
              <a:solidFill>
                <a:srgbClr val="FF0000"/>
              </a:solidFill>
              <a:latin typeface="News Gothic MT"/>
              <a:cs typeface="News Gothic MT"/>
            </a:endParaRPr>
          </a:p>
          <a:p>
            <a:r>
              <a:rPr lang="en-GB" dirty="0">
                <a:solidFill>
                  <a:srgbClr val="0033CC"/>
                </a:solidFill>
                <a:latin typeface="News Gothic MT"/>
                <a:cs typeface="News Gothic MT"/>
              </a:rPr>
              <a:t>a</a:t>
            </a:r>
            <a:r>
              <a:rPr lang="en-US" dirty="0" smtClean="0">
                <a:solidFill>
                  <a:srgbClr val="0033CC"/>
                </a:solidFill>
                <a:latin typeface="News Gothic MT"/>
                <a:cs typeface="News Gothic MT"/>
              </a:rPr>
              <a:t>t P </a:t>
            </a:r>
            <a:r>
              <a:rPr lang="en-US" dirty="0">
                <a:solidFill>
                  <a:srgbClr val="0033CC"/>
                </a:solidFill>
                <a:latin typeface="News Gothic MT"/>
                <a:cs typeface="News Gothic MT"/>
              </a:rPr>
              <a:t>≈ 1 </a:t>
            </a:r>
            <a:r>
              <a:rPr lang="en-US" dirty="0" err="1" smtClean="0">
                <a:solidFill>
                  <a:srgbClr val="0033CC"/>
                </a:solidFill>
                <a:latin typeface="News Gothic MT"/>
                <a:cs typeface="News Gothic MT"/>
              </a:rPr>
              <a:t>Atm</a:t>
            </a:r>
            <a:endParaRPr lang="en-US" dirty="0">
              <a:solidFill>
                <a:srgbClr val="0033CC"/>
              </a:solidFill>
              <a:latin typeface="News Gothic MT"/>
              <a:cs typeface="News Gothic M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346" y="5661248"/>
            <a:ext cx="8635150" cy="923330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Resistive Electrodes 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(</a:t>
            </a:r>
            <a:r>
              <a:rPr lang="en-US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ρ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≈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10</a:t>
            </a:r>
            <a:r>
              <a:rPr lang="en-GB" b="1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10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-10</a:t>
            </a:r>
            <a:r>
              <a:rPr lang="en-GB" b="1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12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News Gothic MT"/>
                <a:cs typeface="News Gothic MT"/>
                <a:sym typeface="Symbol" charset="0"/>
              </a:rPr>
              <a:t>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  <a:sym typeface="Symbol" charset="0"/>
              </a:rPr>
              <a:t>cm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): </a:t>
            </a:r>
            <a:r>
              <a:rPr lang="en-US" b="1" dirty="0" smtClean="0">
                <a:solidFill>
                  <a:srgbClr val="FF4040"/>
                </a:solidFill>
                <a:latin typeface="News Gothic MT"/>
                <a:cs typeface="News Gothic MT"/>
              </a:rPr>
              <a:t>High </a:t>
            </a:r>
            <a:r>
              <a:rPr lang="en-US" b="1" dirty="0">
                <a:solidFill>
                  <a:srgbClr val="FF4040"/>
                </a:solidFill>
                <a:latin typeface="News Gothic MT"/>
                <a:cs typeface="News Gothic MT"/>
              </a:rPr>
              <a:t>Pressure Laminates (HPL)</a:t>
            </a:r>
            <a:r>
              <a:rPr lang="en-US" b="1" dirty="0" smtClean="0">
                <a:solidFill>
                  <a:srgbClr val="FF4040"/>
                </a:solidFill>
                <a:latin typeface="News Gothic MT"/>
                <a:cs typeface="News Gothic MT"/>
              </a:rPr>
              <a:t> </a:t>
            </a:r>
            <a:r>
              <a:rPr lang="en-US" dirty="0" smtClean="0">
                <a:latin typeface="News Gothic MT"/>
                <a:cs typeface="News Gothic MT"/>
              </a:rPr>
              <a:t>“Bakelite” made by Kraft paper impregnated with </a:t>
            </a:r>
            <a:r>
              <a:rPr lang="en-GB" dirty="0" smtClean="0">
                <a:latin typeface="News Gothic MT"/>
                <a:cs typeface="News Gothic MT"/>
              </a:rPr>
              <a:t>melamine</a:t>
            </a:r>
            <a:r>
              <a:rPr lang="en-GB" dirty="0">
                <a:latin typeface="News Gothic MT"/>
                <a:cs typeface="News Gothic MT"/>
              </a:rPr>
              <a:t>/phenol </a:t>
            </a:r>
            <a:r>
              <a:rPr lang="en-GB" dirty="0" smtClean="0">
                <a:latin typeface="News Gothic MT"/>
                <a:cs typeface="News Gothic MT"/>
              </a:rPr>
              <a:t>resins. </a:t>
            </a:r>
          </a:p>
          <a:p>
            <a:pPr algn="just"/>
            <a:r>
              <a:rPr lang="en-GB" dirty="0">
                <a:latin typeface="News Gothic MT"/>
                <a:cs typeface="News Gothic MT"/>
              </a:rPr>
              <a:t>Internal electrode surface covered with a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</a:rPr>
              <a:t>thin linseed oil layer (~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  <a:sym typeface="Symbol" charset="0"/>
              </a:rPr>
              <a:t>m</a:t>
            </a: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</a:rPr>
              <a:t>)</a:t>
            </a:r>
            <a:endParaRPr lang="en-GB" b="1" dirty="0">
              <a:solidFill>
                <a:schemeClr val="accent6">
                  <a:lumMod val="60000"/>
                  <a:lumOff val="40000"/>
                </a:schemeClr>
              </a:solidFill>
              <a:latin typeface="News Gothic MT"/>
              <a:cs typeface="News Gothic M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2780928"/>
            <a:ext cx="30963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Case (Aluminum)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499992" y="1306867"/>
            <a:ext cx="4572000" cy="1258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High Voltage contact</a:t>
            </a:r>
            <a:r>
              <a:rPr lang="en-US" b="1" dirty="0" smtClean="0">
                <a:latin typeface="News Gothic MT"/>
                <a:cs typeface="News Gothic MT"/>
              </a:rPr>
              <a:t>: </a:t>
            </a:r>
            <a:r>
              <a:rPr lang="en-US" dirty="0" smtClean="0">
                <a:latin typeface="News Gothic MT"/>
                <a:cs typeface="News Gothic MT"/>
              </a:rPr>
              <a:t>graphite </a:t>
            </a:r>
            <a:r>
              <a:rPr lang="en-US" dirty="0">
                <a:latin typeface="News Gothic MT"/>
                <a:cs typeface="News Gothic MT"/>
              </a:rPr>
              <a:t>coating on </a:t>
            </a:r>
            <a:r>
              <a:rPr lang="en-US" dirty="0" smtClean="0">
                <a:latin typeface="News Gothic MT"/>
                <a:cs typeface="News Gothic MT"/>
              </a:rPr>
              <a:t>electrode outer surfaces</a:t>
            </a:r>
          </a:p>
          <a:p>
            <a:pPr algn="just"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Pick </a:t>
            </a:r>
            <a:r>
              <a:rPr lang="en-US" b="1" dirty="0">
                <a:solidFill>
                  <a:srgbClr val="0033CC"/>
                </a:solidFill>
                <a:latin typeface="News Gothic MT"/>
                <a:cs typeface="News Gothic MT"/>
              </a:rPr>
              <a:t>up strips </a:t>
            </a:r>
            <a:r>
              <a:rPr lang="en-US" dirty="0">
                <a:latin typeface="News Gothic MT"/>
                <a:cs typeface="News Gothic MT"/>
              </a:rPr>
              <a:t>are used to collect the </a:t>
            </a:r>
            <a:r>
              <a:rPr lang="en-US" dirty="0" smtClean="0">
                <a:latin typeface="News Gothic MT"/>
                <a:cs typeface="News Gothic MT"/>
              </a:rPr>
              <a:t>signal: </a:t>
            </a:r>
            <a:r>
              <a:rPr lang="en-GB" b="1" dirty="0">
                <a:solidFill>
                  <a:srgbClr val="FF0000"/>
                </a:solidFill>
                <a:latin typeface="News Gothic MT"/>
                <a:cs typeface="News Gothic MT"/>
              </a:rPr>
              <a:t>Al/Cu,  ~</a:t>
            </a:r>
            <a:r>
              <a:rPr lang="en-GB" b="1" dirty="0" smtClean="0">
                <a:solidFill>
                  <a:srgbClr val="FF0000"/>
                </a:solidFill>
                <a:latin typeface="News Gothic MT"/>
                <a:cs typeface="News Gothic MT"/>
              </a:rPr>
              <a:t>cm</a:t>
            </a:r>
            <a:endParaRPr lang="en-GB" b="1" dirty="0">
              <a:solidFill>
                <a:srgbClr val="FF0000"/>
              </a:solidFill>
              <a:latin typeface="News Gothic MT"/>
              <a:cs typeface="News Gothic M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209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544" y="1628800"/>
            <a:ext cx="7920880" cy="2800766"/>
          </a:xfrm>
          <a:prstGeom prst="rect">
            <a:avLst/>
          </a:prstGeom>
          <a:solidFill>
            <a:srgbClr val="FFFFFF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GB" sz="2200" dirty="0" smtClean="0">
                <a:latin typeface="Times New Roman" charset="0"/>
              </a:rPr>
              <a:t>The first generation of RPC detectors was used in several HEP  experiments:  </a:t>
            </a:r>
            <a:endParaRPr lang="en-GB" sz="2200" u="sng" dirty="0">
              <a:latin typeface="Times New Roman" charset="0"/>
            </a:endParaRPr>
          </a:p>
          <a:p>
            <a:pPr algn="just" eaLnBrk="0" hangingPunct="0"/>
            <a:r>
              <a:rPr lang="ja-JP" altLang="en-GB" sz="2200" dirty="0">
                <a:solidFill>
                  <a:srgbClr val="CC66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85: </a:t>
            </a:r>
            <a:r>
              <a:rPr lang="en-GB" sz="2200" dirty="0" smtClean="0">
                <a:solidFill>
                  <a:srgbClr val="CC6600"/>
                </a:solidFill>
                <a:latin typeface="Times New Roman" charset="0"/>
              </a:rPr>
              <a:t>Nadir –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120 m</a:t>
            </a:r>
            <a:r>
              <a:rPr lang="en-GB" sz="2200" baseline="30000" dirty="0">
                <a:solidFill>
                  <a:srgbClr val="CC6600"/>
                </a:solidFill>
                <a:latin typeface="Times New Roman" charset="0"/>
              </a:rPr>
              <a:t>2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(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</a:rPr>
              <a:t>Triga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Mark II – Pavia) </a:t>
            </a:r>
          </a:p>
          <a:p>
            <a:pPr algn="just" eaLnBrk="0" hangingPunct="0"/>
            <a:r>
              <a:rPr lang="ja-JP" altLang="en-GB" sz="2200" dirty="0">
                <a:solidFill>
                  <a:srgbClr val="CC66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90: 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</a:rPr>
              <a:t>Fenice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</a:t>
            </a:r>
            <a:r>
              <a:rPr lang="en-GB" sz="2200" dirty="0" smtClean="0">
                <a:solidFill>
                  <a:srgbClr val="CC6600"/>
                </a:solidFill>
                <a:latin typeface="Times New Roman" charset="0"/>
                <a:sym typeface="Wingdings" charset="0"/>
              </a:rPr>
              <a:t>–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300 m</a:t>
            </a:r>
            <a:r>
              <a:rPr lang="en-GB" sz="2200" baseline="300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2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(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  <a:sym typeface="Wingdings" charset="0"/>
              </a:rPr>
              <a:t>Adone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 – 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  <a:sym typeface="Wingdings" charset="0"/>
              </a:rPr>
              <a:t>Frascati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)</a:t>
            </a:r>
          </a:p>
          <a:p>
            <a:pPr algn="just" eaLnBrk="0" hangingPunct="0"/>
            <a:r>
              <a:rPr lang="ja-JP" altLang="en-GB" sz="2200" dirty="0">
                <a:solidFill>
                  <a:srgbClr val="FF33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</a:rPr>
              <a:t>90: WA92 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72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 (CERN SPS)</a:t>
            </a:r>
          </a:p>
          <a:p>
            <a:pPr algn="just" eaLnBrk="0" hangingPunct="0"/>
            <a:r>
              <a:rPr lang="ja-JP" altLang="en-GB" sz="2200" dirty="0">
                <a:solidFill>
                  <a:srgbClr val="FF33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</a:rPr>
              <a:t>90: E771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60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; </a:t>
            </a:r>
            <a:r>
              <a:rPr lang="en-GB" sz="2200" dirty="0" smtClean="0">
                <a:solidFill>
                  <a:srgbClr val="FF3300"/>
                </a:solidFill>
                <a:latin typeface="Times New Roman" charset="0"/>
                <a:sym typeface="Wingdings" charset="0"/>
              </a:rPr>
              <a:t>E831 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60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 (</a:t>
            </a:r>
            <a:r>
              <a:rPr lang="en-GB" sz="2200" dirty="0" err="1">
                <a:solidFill>
                  <a:srgbClr val="FF3300"/>
                </a:solidFill>
                <a:latin typeface="Times New Roman" charset="0"/>
                <a:sym typeface="Wingdings" charset="0"/>
              </a:rPr>
              <a:t>Fermilab</a:t>
            </a:r>
            <a:r>
              <a:rPr lang="en-GB" sz="2200" dirty="0" smtClean="0">
                <a:solidFill>
                  <a:srgbClr val="FF3300"/>
                </a:solidFill>
                <a:latin typeface="Times New Roman" charset="0"/>
                <a:sym typeface="Wingdings" charset="0"/>
              </a:rPr>
              <a:t>)</a:t>
            </a:r>
          </a:p>
          <a:p>
            <a:pPr algn="just" eaLnBrk="0" hangingPunct="0"/>
            <a:r>
              <a:rPr lang="en-GB" sz="2200" dirty="0">
                <a:latin typeface="Times New Roman" charset="0"/>
                <a:sym typeface="Wingdings" charset="0"/>
              </a:rPr>
              <a:t>1994-1996: L3 – 300 m</a:t>
            </a:r>
            <a:r>
              <a:rPr lang="en-GB" sz="2200" baseline="30000" dirty="0"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latin typeface="Times New Roman" charset="0"/>
                <a:sym typeface="Wingdings" charset="0"/>
              </a:rPr>
              <a:t> (CERN-LEP)</a:t>
            </a:r>
          </a:p>
          <a:p>
            <a:pPr algn="just" eaLnBrk="0" hangingPunct="0"/>
            <a:r>
              <a:rPr lang="en-GB" sz="2200" dirty="0">
                <a:latin typeface="Times New Roman" charset="0"/>
                <a:sym typeface="Wingdings" charset="0"/>
              </a:rPr>
              <a:t>1996-2002: </a:t>
            </a:r>
            <a:r>
              <a:rPr lang="en-GB" sz="2200" dirty="0" err="1">
                <a:latin typeface="Times New Roman" charset="0"/>
                <a:sym typeface="Wingdings" charset="0"/>
              </a:rPr>
              <a:t>BaBar</a:t>
            </a:r>
            <a:r>
              <a:rPr lang="en-GB" sz="2200" dirty="0">
                <a:latin typeface="Times New Roman" charset="0"/>
                <a:sym typeface="Wingdings" charset="0"/>
              </a:rPr>
              <a:t> – 2000 m</a:t>
            </a:r>
            <a:r>
              <a:rPr lang="en-GB" sz="2200" baseline="30000" dirty="0"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latin typeface="Times New Roman" charset="0"/>
                <a:sym typeface="Wingdings" charset="0"/>
              </a:rPr>
              <a:t> (SLAC</a:t>
            </a:r>
            <a:r>
              <a:rPr lang="en-GB" sz="2200" dirty="0" smtClean="0">
                <a:latin typeface="Times New Roman" charset="0"/>
                <a:sym typeface="Wingdings" charset="0"/>
              </a:rPr>
              <a:t>)</a:t>
            </a:r>
            <a:endParaRPr lang="en-GB" sz="2200" dirty="0">
              <a:latin typeface="Times New Roman" charset="0"/>
              <a:sym typeface="Wingdings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424936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Applications </a:t>
            </a:r>
            <a:r>
              <a:rPr lang="en-US" dirty="0"/>
              <a:t>of </a:t>
            </a: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generation RPCs </a:t>
            </a:r>
            <a:endParaRPr lang="en-US" dirty="0"/>
          </a:p>
        </p:txBody>
      </p:sp>
      <p:pic>
        <p:nvPicPr>
          <p:cNvPr id="8" name="Picture 5" descr="RPClayer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580937"/>
            <a:ext cx="5112568" cy="227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56176" y="3645024"/>
            <a:ext cx="2843808" cy="769441"/>
          </a:xfrm>
          <a:prstGeom prst="rect">
            <a:avLst/>
          </a:prstGeom>
          <a:solidFill>
            <a:srgbClr val="FFFFFF"/>
          </a:solidFill>
          <a:ln>
            <a:solidFill>
              <a:srgbClr val="FF0906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906"/>
                </a:solidFill>
              </a:rPr>
              <a:t>Very large area of muon detection </a:t>
            </a:r>
            <a:endParaRPr lang="en-US" sz="2200" b="1" dirty="0">
              <a:solidFill>
                <a:srgbClr val="FF090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8359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03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FF33-24C7-43BA-8729-F48EF31CCDC1}" type="slidenum">
              <a:rPr lang="en-US"/>
              <a:pPr/>
              <a:t>33</a:t>
            </a:fld>
            <a:endParaRPr lang="en-US"/>
          </a:p>
        </p:txBody>
      </p:sp>
      <p:pic>
        <p:nvPicPr>
          <p:cNvPr id="160786" name="Picture 1042" descr="Coin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00200"/>
            <a:ext cx="2794000" cy="2006600"/>
          </a:xfrm>
          <a:prstGeom prst="rect">
            <a:avLst/>
          </a:prstGeom>
          <a:noFill/>
        </p:spPr>
      </p:pic>
      <p:sp>
        <p:nvSpPr>
          <p:cNvPr id="160789" name="Line 1045"/>
          <p:cNvSpPr>
            <a:spLocks noChangeShapeType="1"/>
          </p:cNvSpPr>
          <p:nvPr/>
        </p:nvSpPr>
        <p:spPr bwMode="auto">
          <a:xfrm flipV="1">
            <a:off x="6400800" y="1524000"/>
            <a:ext cx="2133600" cy="1981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0790" name="Text Box 1046"/>
          <p:cNvSpPr txBox="1">
            <a:spLocks noChangeArrowheads="1"/>
          </p:cNvSpPr>
          <p:nvPr/>
        </p:nvSpPr>
        <p:spPr bwMode="auto">
          <a:xfrm>
            <a:off x="6172200" y="3440797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A triple coincidence to identify and track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60791" name="Picture 1047" descr="E771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14800"/>
            <a:ext cx="2857500" cy="2133600"/>
          </a:xfrm>
          <a:prstGeom prst="rect">
            <a:avLst/>
          </a:prstGeom>
          <a:noFill/>
        </p:spPr>
      </p:pic>
      <p:grpSp>
        <p:nvGrpSpPr>
          <p:cNvPr id="2" name="Group 1051"/>
          <p:cNvGrpSpPr>
            <a:grpSpLocks/>
          </p:cNvGrpSpPr>
          <p:nvPr/>
        </p:nvGrpSpPr>
        <p:grpSpPr bwMode="auto">
          <a:xfrm>
            <a:off x="457200" y="980728"/>
            <a:ext cx="5708654" cy="3838575"/>
            <a:chOff x="288" y="1776"/>
            <a:chExt cx="3596" cy="2418"/>
          </a:xfrm>
        </p:grpSpPr>
        <p:grpSp>
          <p:nvGrpSpPr>
            <p:cNvPr id="3" name="Group 1052"/>
            <p:cNvGrpSpPr>
              <a:grpSpLocks/>
            </p:cNvGrpSpPr>
            <p:nvPr/>
          </p:nvGrpSpPr>
          <p:grpSpPr bwMode="auto">
            <a:xfrm>
              <a:off x="288" y="1776"/>
              <a:ext cx="3168" cy="2418"/>
              <a:chOff x="288" y="1776"/>
              <a:chExt cx="3168" cy="2418"/>
            </a:xfrm>
          </p:grpSpPr>
          <p:pic>
            <p:nvPicPr>
              <p:cNvPr id="160797" name="Picture 1053" descr="e77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97" t="10980" r="9697" b="9412"/>
              <a:stretch>
                <a:fillRect/>
              </a:stretch>
            </p:blipFill>
            <p:spPr bwMode="auto">
              <a:xfrm>
                <a:off x="288" y="1776"/>
                <a:ext cx="3168" cy="2418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sp>
            <p:nvSpPr>
              <p:cNvPr id="160798" name="Text Box 1054"/>
              <p:cNvSpPr txBox="1">
                <a:spLocks noChangeArrowheads="1"/>
              </p:cNvSpPr>
              <p:nvPr/>
            </p:nvSpPr>
            <p:spPr bwMode="auto">
              <a:xfrm>
                <a:off x="336" y="1824"/>
                <a:ext cx="41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GB" sz="1600"/>
                  <a:t>E771</a:t>
                </a:r>
                <a:endParaRPr lang="en-GB"/>
              </a:p>
            </p:txBody>
          </p:sp>
        </p:grpSp>
        <p:grpSp>
          <p:nvGrpSpPr>
            <p:cNvPr id="4" name="Group 1055"/>
            <p:cNvGrpSpPr>
              <a:grpSpLocks/>
            </p:cNvGrpSpPr>
            <p:nvPr/>
          </p:nvGrpSpPr>
          <p:grpSpPr bwMode="auto">
            <a:xfrm>
              <a:off x="2499" y="2448"/>
              <a:ext cx="1385" cy="1029"/>
              <a:chOff x="2499" y="1584"/>
              <a:chExt cx="1385" cy="1029"/>
            </a:xfrm>
          </p:grpSpPr>
          <p:sp>
            <p:nvSpPr>
              <p:cNvPr id="160800" name="Text Box 1056"/>
              <p:cNvSpPr txBox="1">
                <a:spLocks noChangeArrowheads="1"/>
              </p:cNvSpPr>
              <p:nvPr/>
            </p:nvSpPr>
            <p:spPr bwMode="auto">
              <a:xfrm>
                <a:off x="2499" y="2380"/>
                <a:ext cx="138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</a:rPr>
                  <a:t>Three RPC stations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0801" name="Line 1057"/>
              <p:cNvSpPr>
                <a:spLocks noChangeShapeType="1"/>
              </p:cNvSpPr>
              <p:nvPr/>
            </p:nvSpPr>
            <p:spPr bwMode="auto">
              <a:xfrm flipH="1" flipV="1">
                <a:off x="2832" y="2208"/>
                <a:ext cx="240" cy="14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2" name="Line 1058"/>
              <p:cNvSpPr>
                <a:spLocks noChangeShapeType="1"/>
              </p:cNvSpPr>
              <p:nvPr/>
            </p:nvSpPr>
            <p:spPr bwMode="auto">
              <a:xfrm flipH="1" flipV="1">
                <a:off x="3072" y="2112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3" name="Line 1059"/>
              <p:cNvSpPr>
                <a:spLocks noChangeShapeType="1"/>
              </p:cNvSpPr>
              <p:nvPr/>
            </p:nvSpPr>
            <p:spPr bwMode="auto">
              <a:xfrm flipV="1">
                <a:off x="3072" y="20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4" name="Line 1060"/>
              <p:cNvSpPr>
                <a:spLocks noChangeShapeType="1"/>
              </p:cNvSpPr>
              <p:nvPr/>
            </p:nvSpPr>
            <p:spPr bwMode="auto">
              <a:xfrm>
                <a:off x="3216" y="1584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5" name="Line 1061"/>
              <p:cNvSpPr>
                <a:spLocks noChangeShapeType="1"/>
              </p:cNvSpPr>
              <p:nvPr/>
            </p:nvSpPr>
            <p:spPr bwMode="auto">
              <a:xfrm>
                <a:off x="2832" y="1776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6" name="Line 1062"/>
              <p:cNvSpPr>
                <a:spLocks noChangeShapeType="1"/>
              </p:cNvSpPr>
              <p:nvPr/>
            </p:nvSpPr>
            <p:spPr bwMode="auto">
              <a:xfrm>
                <a:off x="3072" y="1728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160807" name="Text Box 1063"/>
          <p:cNvSpPr txBox="1">
            <a:spLocks noChangeArrowheads="1"/>
          </p:cNvSpPr>
          <p:nvPr/>
        </p:nvSpPr>
        <p:spPr bwMode="auto">
          <a:xfrm>
            <a:off x="157291" y="4941168"/>
            <a:ext cx="60708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The RPC system </a:t>
            </a:r>
            <a:r>
              <a:rPr lang="en-GB" dirty="0" smtClean="0">
                <a:solidFill>
                  <a:srgbClr val="FF0000"/>
                </a:solidFill>
              </a:rPr>
              <a:t>did not cover </a:t>
            </a:r>
            <a:r>
              <a:rPr lang="en-GB" dirty="0" smtClean="0">
                <a:solidFill>
                  <a:schemeClr val="accent2"/>
                </a:solidFill>
              </a:rPr>
              <a:t>the zone around the beam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0808" name="Text Box 1064"/>
          <p:cNvSpPr txBox="1">
            <a:spLocks noChangeArrowheads="1"/>
          </p:cNvSpPr>
          <p:nvPr/>
        </p:nvSpPr>
        <p:spPr bwMode="auto">
          <a:xfrm>
            <a:off x="395536" y="5507940"/>
            <a:ext cx="4172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Superimposed RPCs, with pad readout</a:t>
            </a:r>
            <a:endParaRPr lang="en-GB" dirty="0"/>
          </a:p>
        </p:txBody>
      </p:sp>
      <p:sp>
        <p:nvSpPr>
          <p:cNvPr id="160809" name="Text Box 1065"/>
          <p:cNvSpPr txBox="1">
            <a:spLocks noChangeArrowheads="1"/>
          </p:cNvSpPr>
          <p:nvPr/>
        </p:nvSpPr>
        <p:spPr bwMode="auto">
          <a:xfrm>
            <a:off x="457200" y="5847060"/>
            <a:ext cx="398057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Streamer mode (</a:t>
            </a:r>
            <a:r>
              <a:rPr lang="en-GB" dirty="0" err="1" smtClean="0">
                <a:solidFill>
                  <a:schemeClr val="accent2"/>
                </a:solidFill>
              </a:rPr>
              <a:t>Ar</a:t>
            </a:r>
            <a:r>
              <a:rPr lang="en-GB" dirty="0" smtClean="0">
                <a:solidFill>
                  <a:schemeClr val="accent2"/>
                </a:solidFill>
              </a:rPr>
              <a:t>-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r>
              <a:rPr lang="en-GB" dirty="0" smtClean="0">
                <a:solidFill>
                  <a:schemeClr val="accent2"/>
                </a:solidFill>
              </a:rPr>
              <a:t>-Freon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  <a:p>
            <a:r>
              <a:rPr lang="en-GB" dirty="0">
                <a:solidFill>
                  <a:schemeClr val="accent2"/>
                </a:solidFill>
              </a:rPr>
              <a:t>HV 8 kV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Maximum efficiency: </a:t>
            </a:r>
            <a:r>
              <a:rPr lang="en-GB" dirty="0">
                <a:solidFill>
                  <a:srgbClr val="FF0000"/>
                </a:solidFill>
              </a:rPr>
              <a:t>97%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The E-771 experiment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897-C4D3-4D34-8AB1-58CC3EA7EFD2}" type="slidenum">
              <a:rPr lang="en-US"/>
              <a:pPr/>
              <a:t>34</a:t>
            </a:fld>
            <a:endParaRPr lang="en-US"/>
          </a:p>
        </p:txBody>
      </p:sp>
      <p:pic>
        <p:nvPicPr>
          <p:cNvPr id="161804" name="Picture 12" descr="e771b"/>
          <p:cNvPicPr>
            <a:picLocks noChangeAspect="1" noChangeArrowheads="1"/>
          </p:cNvPicPr>
          <p:nvPr/>
        </p:nvPicPr>
        <p:blipFill>
          <a:blip r:embed="rId2" cstate="print"/>
          <a:srcRect t="5190"/>
          <a:stretch>
            <a:fillRect/>
          </a:stretch>
        </p:blipFill>
        <p:spPr bwMode="auto">
          <a:xfrm>
            <a:off x="0" y="3995738"/>
            <a:ext cx="46482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803" name="Picture 11" descr="E7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0393"/>
            <a:ext cx="4343400" cy="2608263"/>
          </a:xfrm>
          <a:prstGeom prst="rect">
            <a:avLst/>
          </a:prstGeom>
          <a:noFill/>
        </p:spPr>
      </p:pic>
      <p:pic>
        <p:nvPicPr>
          <p:cNvPr id="161801" name="Picture 9" descr="E771-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590800"/>
            <a:ext cx="3154363" cy="3733800"/>
          </a:xfrm>
          <a:prstGeom prst="rect">
            <a:avLst/>
          </a:prstGeom>
          <a:noFill/>
        </p:spPr>
      </p:pic>
      <p:sp>
        <p:nvSpPr>
          <p:cNvPr id="161805" name="Text Box 13"/>
          <p:cNvSpPr txBox="1">
            <a:spLocks noChangeArrowheads="1"/>
          </p:cNvSpPr>
          <p:nvPr/>
        </p:nvSpPr>
        <p:spPr bwMode="auto">
          <a:xfrm>
            <a:off x="4916488" y="943560"/>
            <a:ext cx="36179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It was the first experiment were </a:t>
            </a:r>
            <a:r>
              <a:rPr lang="en-GB" dirty="0" smtClean="0">
                <a:solidFill>
                  <a:srgbClr val="FF0000"/>
                </a:solidFill>
              </a:rPr>
              <a:t>performance variations </a:t>
            </a:r>
            <a:r>
              <a:rPr lang="en-GB" dirty="0" smtClean="0">
                <a:solidFill>
                  <a:schemeClr val="accent2"/>
                </a:solidFill>
              </a:rPr>
              <a:t>due to the </a:t>
            </a:r>
            <a:r>
              <a:rPr lang="en-GB" dirty="0" smtClean="0">
                <a:solidFill>
                  <a:srgbClr val="FF0000"/>
                </a:solidFill>
              </a:rPr>
              <a:t>flux of particles </a:t>
            </a:r>
            <a:r>
              <a:rPr lang="en-GB" dirty="0" smtClean="0">
                <a:solidFill>
                  <a:schemeClr val="accent2"/>
                </a:solidFill>
              </a:rPr>
              <a:t>impinging on RPCs were noticed and put in evidence.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1806" name="Text Box 14"/>
          <p:cNvSpPr txBox="1">
            <a:spLocks noChangeArrowheads="1"/>
          </p:cNvSpPr>
          <p:nvPr/>
        </p:nvSpPr>
        <p:spPr bwMode="auto">
          <a:xfrm>
            <a:off x="3383031" y="5190790"/>
            <a:ext cx="1817549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Time resolution: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from </a:t>
            </a:r>
            <a:r>
              <a:rPr lang="en-GB" dirty="0">
                <a:solidFill>
                  <a:srgbClr val="FF0000"/>
                </a:solidFill>
              </a:rPr>
              <a:t>3.2 </a:t>
            </a:r>
            <a:r>
              <a:rPr lang="en-GB" dirty="0" smtClean="0">
                <a:solidFill>
                  <a:srgbClr val="FF0000"/>
                </a:solidFill>
              </a:rPr>
              <a:t>to </a:t>
            </a:r>
            <a:r>
              <a:rPr lang="en-GB" dirty="0">
                <a:solidFill>
                  <a:srgbClr val="FF0000"/>
                </a:solidFill>
              </a:rPr>
              <a:t>4 ns</a:t>
            </a:r>
          </a:p>
        </p:txBody>
      </p:sp>
      <p:sp>
        <p:nvSpPr>
          <p:cNvPr id="161807" name="Text Box 15"/>
          <p:cNvSpPr txBox="1">
            <a:spLocks noChangeArrowheads="1"/>
          </p:cNvSpPr>
          <p:nvPr/>
        </p:nvSpPr>
        <p:spPr bwMode="auto">
          <a:xfrm>
            <a:off x="2164510" y="4354113"/>
            <a:ext cx="334359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Average response time: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from </a:t>
            </a:r>
            <a:r>
              <a:rPr lang="en-GB" dirty="0">
                <a:solidFill>
                  <a:srgbClr val="FF0000"/>
                </a:solidFill>
              </a:rPr>
              <a:t>30 </a:t>
            </a:r>
            <a:r>
              <a:rPr lang="en-GB" dirty="0" smtClean="0">
                <a:solidFill>
                  <a:srgbClr val="FF0000"/>
                </a:solidFill>
              </a:rPr>
              <a:t>to </a:t>
            </a:r>
            <a:r>
              <a:rPr lang="en-GB" dirty="0">
                <a:solidFill>
                  <a:srgbClr val="FF0000"/>
                </a:solidFill>
              </a:rPr>
              <a:t>33 ns</a:t>
            </a:r>
          </a:p>
        </p:txBody>
      </p:sp>
      <p:sp>
        <p:nvSpPr>
          <p:cNvPr id="161808" name="AutoShape 16"/>
          <p:cNvSpPr>
            <a:spLocks noChangeArrowheads="1"/>
          </p:cNvSpPr>
          <p:nvPr/>
        </p:nvSpPr>
        <p:spPr bwMode="auto">
          <a:xfrm>
            <a:off x="2895600" y="5483793"/>
            <a:ext cx="533400" cy="152400"/>
          </a:xfrm>
          <a:prstGeom prst="leftArrow">
            <a:avLst>
              <a:gd name="adj1" fmla="val 50000"/>
              <a:gd name="adj2" fmla="val 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09" name="AutoShape 17"/>
          <p:cNvSpPr>
            <a:spLocks noChangeArrowheads="1"/>
          </p:cNvSpPr>
          <p:nvPr/>
        </p:nvSpPr>
        <p:spPr bwMode="auto">
          <a:xfrm rot="-767596">
            <a:off x="1531938" y="5787006"/>
            <a:ext cx="2057400" cy="152400"/>
          </a:xfrm>
          <a:prstGeom prst="leftArrow">
            <a:avLst>
              <a:gd name="adj1" fmla="val 50000"/>
              <a:gd name="adj2" fmla="val 33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0" name="Text Box 18"/>
          <p:cNvSpPr txBox="1">
            <a:spLocks noChangeArrowheads="1"/>
          </p:cNvSpPr>
          <p:nvPr/>
        </p:nvSpPr>
        <p:spPr bwMode="auto">
          <a:xfrm>
            <a:off x="533400" y="2371390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Flux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 0.25 Hz/cm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1811" name="AutoShape 19"/>
          <p:cNvSpPr>
            <a:spLocks noChangeArrowheads="1"/>
          </p:cNvSpPr>
          <p:nvPr/>
        </p:nvSpPr>
        <p:spPr bwMode="auto">
          <a:xfrm rot="-11924986">
            <a:off x="1600200" y="2511993"/>
            <a:ext cx="533400" cy="152400"/>
          </a:xfrm>
          <a:prstGeom prst="leftArrow">
            <a:avLst>
              <a:gd name="adj1" fmla="val 50000"/>
              <a:gd name="adj2" fmla="val 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2" name="Text Box 20"/>
          <p:cNvSpPr txBox="1">
            <a:spLocks noChangeArrowheads="1"/>
          </p:cNvSpPr>
          <p:nvPr/>
        </p:nvSpPr>
        <p:spPr bwMode="auto">
          <a:xfrm>
            <a:off x="3048000" y="1456990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Flux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 2.77 Hz/cm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1813" name="AutoShape 21"/>
          <p:cNvSpPr>
            <a:spLocks noChangeArrowheads="1"/>
          </p:cNvSpPr>
          <p:nvPr/>
        </p:nvSpPr>
        <p:spPr bwMode="auto">
          <a:xfrm rot="-23017775">
            <a:off x="2971800" y="2054793"/>
            <a:ext cx="533400" cy="152400"/>
          </a:xfrm>
          <a:prstGeom prst="leftArrow">
            <a:avLst>
              <a:gd name="adj1" fmla="val 50000"/>
              <a:gd name="adj2" fmla="val 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4" name="Line 22"/>
          <p:cNvSpPr>
            <a:spLocks noChangeShapeType="1"/>
          </p:cNvSpPr>
          <p:nvPr/>
        </p:nvSpPr>
        <p:spPr bwMode="auto">
          <a:xfrm>
            <a:off x="6019800" y="41148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5" name="Line 23"/>
          <p:cNvSpPr>
            <a:spLocks noChangeShapeType="1"/>
          </p:cNvSpPr>
          <p:nvPr/>
        </p:nvSpPr>
        <p:spPr bwMode="auto">
          <a:xfrm>
            <a:off x="6096000" y="27432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6" name="Line 24"/>
          <p:cNvSpPr>
            <a:spLocks noChangeShapeType="1"/>
          </p:cNvSpPr>
          <p:nvPr/>
        </p:nvSpPr>
        <p:spPr bwMode="auto">
          <a:xfrm>
            <a:off x="6096000" y="35814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7" name="Text Box 25"/>
          <p:cNvSpPr txBox="1">
            <a:spLocks noChangeArrowheads="1"/>
          </p:cNvSpPr>
          <p:nvPr/>
        </p:nvSpPr>
        <p:spPr bwMode="auto">
          <a:xfrm>
            <a:off x="5500688" y="2605088"/>
            <a:ext cx="5445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200">
                <a:solidFill>
                  <a:srgbClr val="FF0000"/>
                </a:solidFill>
              </a:rPr>
              <a:t>RPC3</a:t>
            </a:r>
            <a:endParaRPr lang="en-GB"/>
          </a:p>
        </p:txBody>
      </p:sp>
      <p:sp>
        <p:nvSpPr>
          <p:cNvPr id="161818" name="Text Box 26"/>
          <p:cNvSpPr txBox="1">
            <a:spLocks noChangeArrowheads="1"/>
          </p:cNvSpPr>
          <p:nvPr/>
        </p:nvSpPr>
        <p:spPr bwMode="auto">
          <a:xfrm>
            <a:off x="5486400" y="3962400"/>
            <a:ext cx="5191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200">
                <a:solidFill>
                  <a:srgbClr val="FF0000"/>
                </a:solidFill>
              </a:rPr>
              <a:t>RPC1</a:t>
            </a:r>
            <a:endParaRPr lang="en-GB"/>
          </a:p>
        </p:txBody>
      </p:sp>
      <p:sp>
        <p:nvSpPr>
          <p:cNvPr id="161819" name="Text Box 27"/>
          <p:cNvSpPr txBox="1">
            <a:spLocks noChangeArrowheads="1"/>
          </p:cNvSpPr>
          <p:nvPr/>
        </p:nvSpPr>
        <p:spPr bwMode="auto">
          <a:xfrm>
            <a:off x="5473700" y="3429000"/>
            <a:ext cx="5445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200">
                <a:solidFill>
                  <a:srgbClr val="FF0000"/>
                </a:solidFill>
              </a:rPr>
              <a:t>RPC2</a:t>
            </a:r>
            <a:endParaRPr lang="en-GB"/>
          </a:p>
        </p:txBody>
      </p:sp>
      <p:sp>
        <p:nvSpPr>
          <p:cNvPr id="161820" name="AutoShape 28"/>
          <p:cNvSpPr>
            <a:spLocks/>
          </p:cNvSpPr>
          <p:nvPr/>
        </p:nvSpPr>
        <p:spPr bwMode="auto">
          <a:xfrm>
            <a:off x="5410200" y="3502593"/>
            <a:ext cx="76200" cy="914400"/>
          </a:xfrm>
          <a:prstGeom prst="leftBrace">
            <a:avLst>
              <a:gd name="adj1" fmla="val 10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1821" name="Text Box 29"/>
          <p:cNvSpPr txBox="1">
            <a:spLocks noChangeArrowheads="1"/>
          </p:cNvSpPr>
          <p:nvPr/>
        </p:nvSpPr>
        <p:spPr bwMode="auto">
          <a:xfrm>
            <a:off x="4953000" y="3807393"/>
            <a:ext cx="48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/>
              <a:t>4 m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E-771: first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hints of rate capability issues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5896" y="6520259"/>
            <a:ext cx="990600" cy="365125"/>
          </a:xfrm>
        </p:spPr>
        <p:txBody>
          <a:bodyPr/>
          <a:lstStyle/>
          <a:p>
            <a:fld id="{43577E16-DE09-45E9-9729-649E26131082}" type="slidenum">
              <a:rPr lang="en-US"/>
              <a:pPr/>
              <a:t>35</a:t>
            </a:fld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52400" y="1052736"/>
            <a:ext cx="3886200" cy="3452813"/>
            <a:chOff x="96" y="864"/>
            <a:chExt cx="2448" cy="2175"/>
          </a:xfrm>
        </p:grpSpPr>
        <p:pic>
          <p:nvPicPr>
            <p:cNvPr id="243720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 l="9320" t="11798" r="52533" b="63338"/>
            <a:stretch>
              <a:fillRect/>
            </a:stretch>
          </p:blipFill>
          <p:spPr bwMode="auto">
            <a:xfrm>
              <a:off x="96" y="864"/>
              <a:ext cx="2448" cy="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3728" name="Freeform 16"/>
            <p:cNvSpPr>
              <a:spLocks/>
            </p:cNvSpPr>
            <p:nvPr/>
          </p:nvSpPr>
          <p:spPr bwMode="auto">
            <a:xfrm>
              <a:off x="1968" y="1976"/>
              <a:ext cx="1" cy="328"/>
            </a:xfrm>
            <a:custGeom>
              <a:avLst/>
              <a:gdLst/>
              <a:ahLst/>
              <a:cxnLst>
                <a:cxn ang="0">
                  <a:pos x="0" y="328"/>
                </a:cxn>
                <a:cxn ang="0">
                  <a:pos x="0" y="40"/>
                </a:cxn>
                <a:cxn ang="0">
                  <a:pos x="0" y="88"/>
                </a:cxn>
              </a:cxnLst>
              <a:rect l="0" t="0" r="r" b="b"/>
              <a:pathLst>
                <a:path w="1" h="328">
                  <a:moveTo>
                    <a:pt x="0" y="328"/>
                  </a:moveTo>
                  <a:cubicBezTo>
                    <a:pt x="0" y="204"/>
                    <a:pt x="0" y="80"/>
                    <a:pt x="0" y="40"/>
                  </a:cubicBezTo>
                  <a:cubicBezTo>
                    <a:pt x="0" y="0"/>
                    <a:pt x="0" y="44"/>
                    <a:pt x="0" y="88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0" name="Line 18"/>
            <p:cNvSpPr>
              <a:spLocks noChangeShapeType="1"/>
            </p:cNvSpPr>
            <p:nvPr/>
          </p:nvSpPr>
          <p:spPr bwMode="auto">
            <a:xfrm>
              <a:off x="1968" y="153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1" name="Line 19"/>
            <p:cNvSpPr>
              <a:spLocks noChangeShapeType="1"/>
            </p:cNvSpPr>
            <p:nvPr/>
          </p:nvSpPr>
          <p:spPr bwMode="auto">
            <a:xfrm>
              <a:off x="2016" y="177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2" name="Line 20"/>
            <p:cNvSpPr>
              <a:spLocks noChangeShapeType="1"/>
            </p:cNvSpPr>
            <p:nvPr/>
          </p:nvSpPr>
          <p:spPr bwMode="auto">
            <a:xfrm>
              <a:off x="2112" y="177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3" name="Line 21"/>
            <p:cNvSpPr>
              <a:spLocks noChangeShapeType="1"/>
            </p:cNvSpPr>
            <p:nvPr/>
          </p:nvSpPr>
          <p:spPr bwMode="auto">
            <a:xfrm>
              <a:off x="2160" y="153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4" name="Line 22"/>
            <p:cNvSpPr>
              <a:spLocks noChangeShapeType="1"/>
            </p:cNvSpPr>
            <p:nvPr/>
          </p:nvSpPr>
          <p:spPr bwMode="auto">
            <a:xfrm>
              <a:off x="2160" y="201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6" name="Text Box 24"/>
            <p:cNvSpPr txBox="1">
              <a:spLocks noChangeArrowheads="1"/>
            </p:cNvSpPr>
            <p:nvPr/>
          </p:nvSpPr>
          <p:spPr bwMode="auto">
            <a:xfrm>
              <a:off x="1920" y="2448"/>
              <a:ext cx="317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GB">
                  <a:solidFill>
                    <a:srgbClr val="FF0000"/>
                  </a:solidFill>
                </a:rPr>
                <a:t>RPC</a:t>
              </a:r>
              <a:endParaRPr lang="en-GB"/>
            </a:p>
          </p:txBody>
        </p:sp>
        <p:sp>
          <p:nvSpPr>
            <p:cNvPr id="243737" name="Line 25"/>
            <p:cNvSpPr>
              <a:spLocks noChangeShapeType="1"/>
            </p:cNvSpPr>
            <p:nvPr/>
          </p:nvSpPr>
          <p:spPr bwMode="auto">
            <a:xfrm flipH="1" flipV="1">
              <a:off x="2016" y="2112"/>
              <a:ext cx="48" cy="3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8" name="Line 26"/>
            <p:cNvSpPr>
              <a:spLocks noChangeShapeType="1"/>
            </p:cNvSpPr>
            <p:nvPr/>
          </p:nvSpPr>
          <p:spPr bwMode="auto">
            <a:xfrm flipV="1">
              <a:off x="2064" y="2112"/>
              <a:ext cx="48" cy="3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43740" name="Text Box 28"/>
          <p:cNvSpPr txBox="1">
            <a:spLocks noChangeArrowheads="1"/>
          </p:cNvSpPr>
          <p:nvPr/>
        </p:nvSpPr>
        <p:spPr bwMode="auto">
          <a:xfrm>
            <a:off x="3995936" y="607189"/>
            <a:ext cx="4546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Two layers of RPCs, each divide in 3 sections, trapezoidal in form and with different dimensions, superimposed at the edges.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43741" name="Text Box 29"/>
          <p:cNvSpPr txBox="1">
            <a:spLocks noChangeArrowheads="1"/>
          </p:cNvSpPr>
          <p:nvPr/>
        </p:nvSpPr>
        <p:spPr bwMode="auto">
          <a:xfrm>
            <a:off x="4724400" y="2219622"/>
            <a:ext cx="4114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192 </a:t>
            </a:r>
            <a:r>
              <a:rPr lang="en-GB" dirty="0" smtClean="0">
                <a:solidFill>
                  <a:srgbClr val="FF0000"/>
                </a:solidFill>
              </a:rPr>
              <a:t>double gap RPC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total area </a:t>
            </a:r>
            <a:r>
              <a:rPr lang="en-GB" dirty="0">
                <a:solidFill>
                  <a:schemeClr val="accent2"/>
                </a:solidFill>
              </a:rPr>
              <a:t>&gt; </a:t>
            </a:r>
            <a:r>
              <a:rPr lang="en-GB" dirty="0">
                <a:solidFill>
                  <a:srgbClr val="FF0000"/>
                </a:solidFill>
              </a:rPr>
              <a:t>300 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6144 </a:t>
            </a:r>
            <a:r>
              <a:rPr lang="en-GB" dirty="0" smtClean="0">
                <a:solidFill>
                  <a:srgbClr val="FF0000"/>
                </a:solidFill>
              </a:rPr>
              <a:t>strips, 29 mm strip pitch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43742" name="Text Box 30"/>
          <p:cNvSpPr txBox="1">
            <a:spLocks noChangeArrowheads="1"/>
          </p:cNvSpPr>
          <p:nvPr/>
        </p:nvSpPr>
        <p:spPr bwMode="auto">
          <a:xfrm>
            <a:off x="533400" y="6107798"/>
            <a:ext cx="40386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Operating for </a:t>
            </a:r>
            <a:r>
              <a:rPr lang="en-GB" dirty="0">
                <a:solidFill>
                  <a:srgbClr val="FF0000"/>
                </a:solidFill>
              </a:rPr>
              <a:t>7 </a:t>
            </a:r>
            <a:r>
              <a:rPr lang="en-GB" dirty="0" smtClean="0">
                <a:solidFill>
                  <a:srgbClr val="FF0000"/>
                </a:solidFill>
              </a:rPr>
              <a:t>years</a:t>
            </a:r>
            <a:r>
              <a:rPr lang="en-GB" dirty="0" smtClean="0">
                <a:solidFill>
                  <a:schemeClr val="accent2"/>
                </a:solidFill>
              </a:rPr>
              <a:t> (since </a:t>
            </a:r>
            <a:r>
              <a:rPr lang="en-GB" dirty="0">
                <a:solidFill>
                  <a:schemeClr val="accent2"/>
                </a:solidFill>
              </a:rPr>
              <a:t>1994) in streamer mode</a:t>
            </a:r>
          </a:p>
        </p:txBody>
      </p:sp>
      <p:sp>
        <p:nvSpPr>
          <p:cNvPr id="243744" name="Text Box 32"/>
          <p:cNvSpPr txBox="1">
            <a:spLocks noChangeArrowheads="1"/>
          </p:cNvSpPr>
          <p:nvPr/>
        </p:nvSpPr>
        <p:spPr bwMode="auto">
          <a:xfrm>
            <a:off x="685800" y="4639786"/>
            <a:ext cx="4343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Bakelite: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</a:t>
            </a:r>
            <a:r>
              <a:rPr lang="en-GB" dirty="0">
                <a:solidFill>
                  <a:schemeClr val="accent2"/>
                </a:solidFill>
              </a:rPr>
              <a:t> ~ 2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 10 </a:t>
            </a:r>
            <a:r>
              <a:rPr lang="en-GB" baseline="30000" dirty="0">
                <a:solidFill>
                  <a:schemeClr val="accent2"/>
                </a:solidFill>
                <a:sym typeface="Symbol" pitchFamily="18" charset="2"/>
              </a:rPr>
              <a:t>11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 cm</a:t>
            </a: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Gas: mixture 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Argon/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isobutane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/CF3Br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(58/38/4)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up to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1996   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Argon/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isobutane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/C2H2F4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(59:35:6)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thereafter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243746" name="Picture 34"/>
          <p:cNvPicPr>
            <a:picLocks noChangeAspect="1" noChangeArrowheads="1"/>
          </p:cNvPicPr>
          <p:nvPr/>
        </p:nvPicPr>
        <p:blipFill>
          <a:blip r:embed="rId2" cstate="print"/>
          <a:srcRect l="51692" t="11797" r="5933" b="63329"/>
          <a:stretch>
            <a:fillRect/>
          </a:stretch>
        </p:blipFill>
        <p:spPr bwMode="auto">
          <a:xfrm>
            <a:off x="4953000" y="3573016"/>
            <a:ext cx="381000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3747" name="Text Box 35"/>
          <p:cNvSpPr txBox="1">
            <a:spLocks noChangeArrowheads="1"/>
          </p:cNvSpPr>
          <p:nvPr/>
        </p:nvSpPr>
        <p:spPr bwMode="auto">
          <a:xfrm>
            <a:off x="5342845" y="3921750"/>
            <a:ext cx="25699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Change of gas mixture: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3750" name="AutoShape 38"/>
          <p:cNvSpPr>
            <a:spLocks noChangeArrowheads="1"/>
          </p:cNvSpPr>
          <p:nvPr/>
        </p:nvSpPr>
        <p:spPr bwMode="auto">
          <a:xfrm rot="-1680712">
            <a:off x="6553200" y="3954016"/>
            <a:ext cx="152400" cy="1066800"/>
          </a:xfrm>
          <a:prstGeom prst="downArrow">
            <a:avLst>
              <a:gd name="adj1" fmla="val 50000"/>
              <a:gd name="adj2" fmla="val 17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144017" y="116632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The L3 experiment at LEP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0802-B13A-4AA6-90F5-BA407BC39184}" type="slidenum">
              <a:rPr lang="en-US"/>
              <a:pPr/>
              <a:t>36</a:t>
            </a:fld>
            <a:endParaRPr lang="en-US"/>
          </a:p>
        </p:txBody>
      </p:sp>
      <p:pic>
        <p:nvPicPr>
          <p:cNvPr id="244755" name="Picture 19"/>
          <p:cNvPicPr>
            <a:picLocks noChangeAspect="1" noChangeArrowheads="1"/>
          </p:cNvPicPr>
          <p:nvPr/>
        </p:nvPicPr>
        <p:blipFill>
          <a:blip r:embed="rId3" cstate="print"/>
          <a:srcRect l="34065" t="61847" r="27097" b="13136"/>
          <a:stretch>
            <a:fillRect/>
          </a:stretch>
        </p:blipFill>
        <p:spPr bwMode="auto">
          <a:xfrm>
            <a:off x="5181600" y="3581400"/>
            <a:ext cx="3276600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750" name="Picture 14"/>
          <p:cNvPicPr>
            <a:picLocks noChangeAspect="1" noChangeArrowheads="1"/>
          </p:cNvPicPr>
          <p:nvPr/>
        </p:nvPicPr>
        <p:blipFill>
          <a:blip r:embed="rId3" cstate="print"/>
          <a:srcRect l="33290" t="19156" r="25549" b="54184"/>
          <a:stretch>
            <a:fillRect/>
          </a:stretch>
        </p:blipFill>
        <p:spPr bwMode="auto">
          <a:xfrm>
            <a:off x="228600" y="836712"/>
            <a:ext cx="3429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44743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244751" name="Picture 15"/>
          <p:cNvPicPr>
            <a:picLocks noChangeAspect="1" noChangeArrowheads="1"/>
          </p:cNvPicPr>
          <p:nvPr/>
        </p:nvPicPr>
        <p:blipFill>
          <a:blip r:embed="rId4" cstate="print"/>
          <a:srcRect l="34065" t="61299" r="27097" b="13136"/>
          <a:stretch>
            <a:fillRect/>
          </a:stretch>
        </p:blipFill>
        <p:spPr bwMode="auto">
          <a:xfrm>
            <a:off x="304800" y="3570387"/>
            <a:ext cx="32004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4752" name="Text Box 16"/>
          <p:cNvSpPr txBox="1">
            <a:spLocks noChangeArrowheads="1"/>
          </p:cNvSpPr>
          <p:nvPr/>
        </p:nvSpPr>
        <p:spPr bwMode="auto">
          <a:xfrm>
            <a:off x="3810000" y="908720"/>
            <a:ext cx="40446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Chamber performance studied using: </a:t>
            </a:r>
            <a:endParaRPr lang="en-GB" dirty="0"/>
          </a:p>
        </p:txBody>
      </p:sp>
      <p:sp>
        <p:nvSpPr>
          <p:cNvPr id="244753" name="Text Box 17"/>
          <p:cNvSpPr txBox="1">
            <a:spLocks noChangeArrowheads="1"/>
          </p:cNvSpPr>
          <p:nvPr/>
        </p:nvSpPr>
        <p:spPr bwMode="auto">
          <a:xfrm>
            <a:off x="4283968" y="1268760"/>
            <a:ext cx="1152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Z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 </a:t>
            </a:r>
            <a:r>
              <a:rPr lang="en-GB" baseline="30000" dirty="0">
                <a:solidFill>
                  <a:schemeClr val="accent2"/>
                </a:solidFill>
                <a:sym typeface="Symbol" pitchFamily="18" charset="2"/>
              </a:rPr>
              <a:t>+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 </a:t>
            </a:r>
            <a:r>
              <a:rPr lang="en-GB" baseline="30000" dirty="0" smtClean="0">
                <a:solidFill>
                  <a:schemeClr val="accent2"/>
                </a:solidFill>
                <a:sym typeface="Symbol" pitchFamily="18" charset="2"/>
              </a:rPr>
              <a:t>-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44756" name="Text Box 20"/>
          <p:cNvSpPr txBox="1">
            <a:spLocks noChangeArrowheads="1"/>
          </p:cNvSpPr>
          <p:nvPr/>
        </p:nvSpPr>
        <p:spPr bwMode="auto">
          <a:xfrm>
            <a:off x="3581400" y="1700123"/>
            <a:ext cx="51635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Problems:</a:t>
            </a:r>
            <a:endParaRPr lang="en-GB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electronic failures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chemeClr val="accent2"/>
                </a:solidFill>
              </a:rPr>
              <a:t>large currents at high rate)</a:t>
            </a:r>
            <a:endParaRPr lang="en-GB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increase of the chambers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in </a:t>
            </a:r>
            <a:r>
              <a:rPr lang="en-GB" dirty="0" smtClean="0">
                <a:solidFill>
                  <a:schemeClr val="accent2"/>
                </a:solidFill>
              </a:rPr>
              <a:t>some chambers</a:t>
            </a:r>
            <a:endParaRPr lang="en-GB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gas leaks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4757" name="Text Box 21"/>
          <p:cNvSpPr txBox="1">
            <a:spLocks noChangeArrowheads="1"/>
          </p:cNvSpPr>
          <p:nvPr/>
        </p:nvSpPr>
        <p:spPr bwMode="auto">
          <a:xfrm>
            <a:off x="5062629" y="2819212"/>
            <a:ext cx="3558988" cy="892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No big problems</a:t>
            </a:r>
            <a:endParaRPr lang="en-GB" sz="1600" dirty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chemeClr val="accent2"/>
                </a:solidFill>
              </a:rPr>
              <a:t>but</a:t>
            </a:r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   </a:t>
            </a:r>
            <a:r>
              <a:rPr lang="en-GB" sz="1600" dirty="0" smtClean="0">
                <a:solidFill>
                  <a:srgbClr val="FF0000"/>
                </a:solidFill>
              </a:rPr>
              <a:t>slow worsening of the performance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244758" name="Text Box 22"/>
          <p:cNvSpPr txBox="1">
            <a:spLocks noChangeArrowheads="1"/>
          </p:cNvSpPr>
          <p:nvPr/>
        </p:nvSpPr>
        <p:spPr bwMode="auto">
          <a:xfrm>
            <a:off x="1765031" y="1140332"/>
            <a:ext cx="21563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Excluding some chambers </a:t>
            </a:r>
            <a:r>
              <a:rPr lang="en-GB" sz="1200" dirty="0">
                <a:solidFill>
                  <a:srgbClr val="FF0000"/>
                </a:solidFill>
              </a:rPr>
              <a:t>...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4759" name="Freeform 23"/>
          <p:cNvSpPr>
            <a:spLocks/>
          </p:cNvSpPr>
          <p:nvPr/>
        </p:nvSpPr>
        <p:spPr bwMode="auto">
          <a:xfrm>
            <a:off x="838200" y="4405412"/>
            <a:ext cx="2286000" cy="927100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624" y="56"/>
              </a:cxn>
              <a:cxn ang="0">
                <a:pos x="864" y="248"/>
              </a:cxn>
              <a:cxn ang="0">
                <a:pos x="1200" y="56"/>
              </a:cxn>
              <a:cxn ang="0">
                <a:pos x="1440" y="152"/>
              </a:cxn>
            </a:cxnLst>
            <a:rect l="0" t="0" r="r" b="b"/>
            <a:pathLst>
              <a:path w="1440" h="584">
                <a:moveTo>
                  <a:pt x="0" y="584"/>
                </a:moveTo>
                <a:cubicBezTo>
                  <a:pt x="240" y="348"/>
                  <a:pt x="480" y="112"/>
                  <a:pt x="624" y="56"/>
                </a:cubicBezTo>
                <a:cubicBezTo>
                  <a:pt x="768" y="0"/>
                  <a:pt x="768" y="248"/>
                  <a:pt x="864" y="248"/>
                </a:cubicBezTo>
                <a:cubicBezTo>
                  <a:pt x="960" y="248"/>
                  <a:pt x="1104" y="72"/>
                  <a:pt x="1200" y="56"/>
                </a:cubicBezTo>
                <a:cubicBezTo>
                  <a:pt x="1296" y="40"/>
                  <a:pt x="1400" y="136"/>
                  <a:pt x="1440" y="152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60" name="Freeform 24"/>
          <p:cNvSpPr>
            <a:spLocks/>
          </p:cNvSpPr>
          <p:nvPr/>
        </p:nvSpPr>
        <p:spPr bwMode="auto">
          <a:xfrm>
            <a:off x="838200" y="1217712"/>
            <a:ext cx="2438400" cy="711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2" y="384"/>
              </a:cxn>
              <a:cxn ang="0">
                <a:pos x="1536" y="384"/>
              </a:cxn>
            </a:cxnLst>
            <a:rect l="0" t="0" r="r" b="b"/>
            <a:pathLst>
              <a:path w="1536" h="448">
                <a:moveTo>
                  <a:pt x="0" y="0"/>
                </a:moveTo>
                <a:cubicBezTo>
                  <a:pt x="448" y="160"/>
                  <a:pt x="896" y="320"/>
                  <a:pt x="1152" y="384"/>
                </a:cubicBezTo>
                <a:cubicBezTo>
                  <a:pt x="1408" y="448"/>
                  <a:pt x="1472" y="416"/>
                  <a:pt x="1536" y="384"/>
                </a:cubicBezTo>
              </a:path>
            </a:pathLst>
          </a:custGeom>
          <a:noFill/>
          <a:ln w="25400" cap="flat" cmpd="sng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61" name="Freeform 25"/>
          <p:cNvSpPr>
            <a:spLocks/>
          </p:cNvSpPr>
          <p:nvPr/>
        </p:nvSpPr>
        <p:spPr bwMode="auto">
          <a:xfrm>
            <a:off x="2286000" y="1674912"/>
            <a:ext cx="914400" cy="76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8" y="48"/>
              </a:cxn>
              <a:cxn ang="0">
                <a:pos x="576" y="0"/>
              </a:cxn>
            </a:cxnLst>
            <a:rect l="0" t="0" r="r" b="b"/>
            <a:pathLst>
              <a:path w="576" h="48">
                <a:moveTo>
                  <a:pt x="0" y="0"/>
                </a:moveTo>
                <a:cubicBezTo>
                  <a:pt x="96" y="24"/>
                  <a:pt x="192" y="48"/>
                  <a:pt x="288" y="48"/>
                </a:cubicBezTo>
                <a:cubicBezTo>
                  <a:pt x="384" y="48"/>
                  <a:pt x="480" y="24"/>
                  <a:pt x="576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62" name="AutoShape 26"/>
          <p:cNvSpPr>
            <a:spLocks noChangeArrowheads="1"/>
          </p:cNvSpPr>
          <p:nvPr/>
        </p:nvSpPr>
        <p:spPr bwMode="auto">
          <a:xfrm>
            <a:off x="2667000" y="1293912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44763" name="Text Box 27"/>
          <p:cNvSpPr txBox="1">
            <a:spLocks noChangeArrowheads="1"/>
          </p:cNvSpPr>
          <p:nvPr/>
        </p:nvSpPr>
        <p:spPr bwMode="auto">
          <a:xfrm>
            <a:off x="1676400" y="1979712"/>
            <a:ext cx="652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~97%</a:t>
            </a:r>
            <a:endParaRPr lang="en-GB"/>
          </a:p>
        </p:txBody>
      </p:sp>
      <p:sp>
        <p:nvSpPr>
          <p:cNvPr id="244764" name="Line 28"/>
          <p:cNvSpPr>
            <a:spLocks noChangeShapeType="1"/>
          </p:cNvSpPr>
          <p:nvPr/>
        </p:nvSpPr>
        <p:spPr bwMode="auto">
          <a:xfrm flipV="1">
            <a:off x="2057400" y="1903512"/>
            <a:ext cx="60960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65" name="Text Box 29"/>
          <p:cNvSpPr txBox="1">
            <a:spLocks noChangeArrowheads="1"/>
          </p:cNvSpPr>
          <p:nvPr/>
        </p:nvSpPr>
        <p:spPr bwMode="auto">
          <a:xfrm>
            <a:off x="3505427" y="3923764"/>
            <a:ext cx="12105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Expected:</a:t>
            </a:r>
            <a:endParaRPr lang="en-GB" dirty="0">
              <a:solidFill>
                <a:schemeClr val="accent2"/>
              </a:solidFill>
            </a:endParaRPr>
          </a:p>
        </p:txBody>
      </p:sp>
      <p:graphicFrame>
        <p:nvGraphicFramePr>
          <p:cNvPr id="456704" name="Object 0"/>
          <p:cNvGraphicFramePr>
            <a:graphicFrameLocks noChangeAspect="1"/>
          </p:cNvGraphicFramePr>
          <p:nvPr/>
        </p:nvGraphicFramePr>
        <p:xfrm>
          <a:off x="3657600" y="4264893"/>
          <a:ext cx="1066800" cy="676275"/>
        </p:xfrm>
        <a:graphic>
          <a:graphicData uri="http://schemas.openxmlformats.org/presentationml/2006/ole">
            <p:oleObj spid="_x0000_s391170" name="Equation" r:id="rId5" imgW="660240" imgH="419040" progId="">
              <p:embed/>
            </p:oleObj>
          </a:graphicData>
        </a:graphic>
      </p:graphicFrame>
      <p:sp>
        <p:nvSpPr>
          <p:cNvPr id="244767" name="Text Box 31"/>
          <p:cNvSpPr txBox="1">
            <a:spLocks noChangeArrowheads="1"/>
          </p:cNvSpPr>
          <p:nvPr/>
        </p:nvSpPr>
        <p:spPr bwMode="auto">
          <a:xfrm>
            <a:off x="755576" y="3770784"/>
            <a:ext cx="2882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Spatial resolution: </a:t>
            </a:r>
            <a:r>
              <a:rPr lang="en-GB" sz="1200" dirty="0">
                <a:solidFill>
                  <a:srgbClr val="FF0000"/>
                </a:solidFill>
              </a:rPr>
              <a:t>10 mm &lt; </a:t>
            </a:r>
            <a:r>
              <a:rPr lang="en-GB" sz="1200" dirty="0">
                <a:solidFill>
                  <a:srgbClr val="FF0000"/>
                </a:solidFill>
                <a:sym typeface="Symbol" pitchFamily="18" charset="2"/>
              </a:rPr>
              <a:t></a:t>
            </a:r>
            <a:r>
              <a:rPr lang="en-GB" sz="1200" baseline="-25000" dirty="0">
                <a:solidFill>
                  <a:srgbClr val="FF0000"/>
                </a:solidFill>
                <a:sym typeface="Symbol" pitchFamily="18" charset="2"/>
              </a:rPr>
              <a:t>x</a:t>
            </a:r>
            <a:r>
              <a:rPr lang="en-GB" sz="1200" dirty="0">
                <a:solidFill>
                  <a:srgbClr val="FF0000"/>
                </a:solidFill>
                <a:sym typeface="Symbol" pitchFamily="18" charset="2"/>
              </a:rPr>
              <a:t> &lt; 15 mm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44770" name="Freeform 34"/>
          <p:cNvSpPr>
            <a:spLocks/>
          </p:cNvSpPr>
          <p:nvPr/>
        </p:nvSpPr>
        <p:spPr bwMode="auto">
          <a:xfrm>
            <a:off x="5791200" y="4343400"/>
            <a:ext cx="2438400" cy="6858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720" y="384"/>
              </a:cxn>
              <a:cxn ang="0">
                <a:pos x="1152" y="96"/>
              </a:cxn>
              <a:cxn ang="0">
                <a:pos x="1536" y="0"/>
              </a:cxn>
            </a:cxnLst>
            <a:rect l="0" t="0" r="r" b="b"/>
            <a:pathLst>
              <a:path w="1536" h="432">
                <a:moveTo>
                  <a:pt x="0" y="384"/>
                </a:moveTo>
                <a:cubicBezTo>
                  <a:pt x="264" y="408"/>
                  <a:pt x="528" y="432"/>
                  <a:pt x="720" y="384"/>
                </a:cubicBezTo>
                <a:cubicBezTo>
                  <a:pt x="912" y="336"/>
                  <a:pt x="1016" y="160"/>
                  <a:pt x="1152" y="96"/>
                </a:cubicBezTo>
                <a:cubicBezTo>
                  <a:pt x="1288" y="32"/>
                  <a:pt x="1412" y="16"/>
                  <a:pt x="1536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71" name="Text Box 35"/>
          <p:cNvSpPr txBox="1">
            <a:spLocks noChangeArrowheads="1"/>
          </p:cNvSpPr>
          <p:nvPr/>
        </p:nvSpPr>
        <p:spPr bwMode="auto">
          <a:xfrm>
            <a:off x="4648200" y="4419600"/>
            <a:ext cx="460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/>
              <a:t>mm</a:t>
            </a:r>
          </a:p>
        </p:txBody>
      </p:sp>
      <p:sp>
        <p:nvSpPr>
          <p:cNvPr id="244772" name="Text Box 36"/>
          <p:cNvSpPr txBox="1">
            <a:spLocks noChangeArrowheads="1"/>
          </p:cNvSpPr>
          <p:nvPr/>
        </p:nvSpPr>
        <p:spPr bwMode="auto">
          <a:xfrm>
            <a:off x="3581400" y="4902498"/>
            <a:ext cx="18462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Around </a:t>
            </a:r>
            <a:r>
              <a:rPr lang="en-GB" dirty="0">
                <a:solidFill>
                  <a:schemeClr val="accent2"/>
                </a:solidFill>
              </a:rPr>
              <a:t>1.5-2 </a:t>
            </a:r>
            <a:r>
              <a:rPr lang="en-GB" dirty="0" smtClean="0">
                <a:solidFill>
                  <a:schemeClr val="accent2"/>
                </a:solidFill>
              </a:rPr>
              <a:t>strips fired per track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44017" y="44624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The L3 experiment at LEP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C7C9F"/>
                </a:solidFill>
              </a:rPr>
              <a:t>Significance of </a:t>
            </a:r>
            <a:r>
              <a:rPr lang="en-US" dirty="0" smtClean="0">
                <a:solidFill>
                  <a:srgbClr val="2C7C9F"/>
                </a:solidFill>
              </a:rPr>
              <a:t>the fist generation of the RPC</a:t>
            </a:r>
            <a:endParaRPr lang="en-US" dirty="0">
              <a:solidFill>
                <a:srgbClr val="2C7C9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390525"/>
            <a:ext cx="8232775" cy="911225"/>
          </a:xfrm>
          <a:prstGeom prst="rect">
            <a:avLst/>
          </a:prstGeom>
        </p:spPr>
        <p:txBody>
          <a:bodyPr vert="horz" lIns="90000" tIns="46800" rIns="90000" bIns="4680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>
              <a:buClr>
                <a:srgbClr val="00FF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800" b="1" u="sng" dirty="0">
              <a:solidFill>
                <a:srgbClr val="00FF99"/>
              </a:solidFill>
              <a:latin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9512" y="1484784"/>
            <a:ext cx="8712968" cy="4392488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Why the RPCs were extensively used in HEP? 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906"/>
                </a:solidFill>
                <a:latin typeface="+mn-lt"/>
              </a:rPr>
              <a:t>Golden parameter: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the 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ime resolution (≈1 ns )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Good spatial resolution: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limited by strip dimensions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High muon efficiency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of the order of &gt; 96% and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long term stability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906"/>
                </a:solidFill>
                <a:latin typeface="+mn-lt"/>
              </a:rPr>
              <a:t>The cost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of RPC is much smaller as compared to other  fast detector (like the scintillators)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It is </a:t>
            </a:r>
            <a:r>
              <a:rPr lang="en-US" b="1" dirty="0" smtClean="0">
                <a:solidFill>
                  <a:srgbClr val="FF0906"/>
                </a:solidFill>
                <a:latin typeface="+mn-lt"/>
              </a:rPr>
              <a:t>easy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to construct and operate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Simple signal pick up and readout system (just “strips”) 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>
                <a:solidFill>
                  <a:schemeClr val="tx1"/>
                </a:solidFill>
                <a:latin typeface="+mn-lt"/>
              </a:rPr>
              <a:t>Two dimensional readout (x and y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0" indent="0" algn="ctr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+mn-lt"/>
              </a:rPr>
              <a:t>BUT </a:t>
            </a:r>
          </a:p>
          <a:p>
            <a:pPr marL="0" indent="0" algn="ctr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+mn-lt"/>
              </a:rPr>
              <a:t>rate capability &lt; 50 Hz/cm</a:t>
            </a:r>
            <a:r>
              <a:rPr lang="en-US" b="1" baseline="30000" dirty="0" smtClean="0">
                <a:solidFill>
                  <a:srgbClr val="000090"/>
                </a:solidFill>
                <a:latin typeface="+mn-lt"/>
              </a:rPr>
              <a:t>2</a:t>
            </a:r>
            <a:endParaRPr lang="en-US" b="1" baseline="30000" dirty="0">
              <a:solidFill>
                <a:srgbClr val="000090"/>
              </a:solidFill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7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80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RPCs at LHC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4464496" cy="3071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9512" y="4509120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cs typeface="Times New Roman"/>
              </a:rPr>
              <a:t>N</a:t>
            </a:r>
            <a:r>
              <a:rPr lang="en-US" sz="2200" dirty="0" smtClean="0">
                <a:cs typeface="Times New Roman"/>
              </a:rPr>
              <a:t>ew detector need to sustain the expected background condition for 10 LHC year! </a:t>
            </a:r>
            <a:endParaRPr lang="en-US" sz="2200" dirty="0">
              <a:cs typeface="Times New Roman"/>
            </a:endParaRPr>
          </a:p>
          <a:p>
            <a:pPr algn="just"/>
            <a:r>
              <a:rPr lang="en-US" sz="2200" dirty="0" smtClean="0">
                <a:cs typeface="Times New Roman"/>
              </a:rPr>
              <a:t>Detector requirements:  </a:t>
            </a:r>
            <a:endParaRPr lang="en-US" sz="2200" dirty="0">
              <a:cs typeface="Times New Roman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Maximum rate* ≈ 300 - 500 </a:t>
            </a:r>
            <a:r>
              <a:rPr lang="en-US" sz="2200" b="1" dirty="0">
                <a:solidFill>
                  <a:srgbClr val="FF0906"/>
                </a:solidFill>
                <a:cs typeface="Times New Roman"/>
              </a:rPr>
              <a:t>H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z/cm</a:t>
            </a:r>
            <a:r>
              <a:rPr lang="en-US" sz="2200" b="1" baseline="30000" dirty="0" smtClean="0">
                <a:solidFill>
                  <a:srgbClr val="FF0906"/>
                </a:solidFill>
                <a:cs typeface="Times New Roman"/>
              </a:rPr>
              <a:t>2</a:t>
            </a:r>
            <a:endParaRPr lang="en-US" sz="2200" b="1" dirty="0" smtClean="0">
              <a:solidFill>
                <a:srgbClr val="FF0906"/>
              </a:solidFill>
              <a:cs typeface="Times New Roman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Improved time resolution </a:t>
            </a:r>
            <a:r>
              <a:rPr lang="en-US" sz="2200" b="1" dirty="0">
                <a:solidFill>
                  <a:srgbClr val="FF0906"/>
                </a:solidFill>
                <a:cs typeface="Times New Roman"/>
              </a:rPr>
              <a:t>(&lt;ns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) for TOF applications</a:t>
            </a:r>
            <a:endParaRPr lang="en-US" b="1" dirty="0" smtClean="0">
              <a:solidFill>
                <a:srgbClr val="FF0906"/>
              </a:solidFill>
              <a:cs typeface="Times New Roman"/>
            </a:endParaRPr>
          </a:p>
          <a:p>
            <a:pPr algn="just"/>
            <a:r>
              <a:rPr lang="en-US" b="1" i="1" dirty="0" smtClean="0">
                <a:cs typeface="Times New Roman"/>
              </a:rPr>
              <a:t>* at the nominal LHC luminosity 10</a:t>
            </a:r>
            <a:r>
              <a:rPr lang="en-US" b="1" i="1" baseline="30000" dirty="0" smtClean="0">
                <a:cs typeface="Times New Roman"/>
              </a:rPr>
              <a:t>34</a:t>
            </a:r>
            <a:r>
              <a:rPr lang="en-US" b="1" i="1" dirty="0" smtClean="0">
                <a:cs typeface="Times New Roman"/>
              </a:rPr>
              <a:t>cm</a:t>
            </a:r>
            <a:r>
              <a:rPr lang="en-US" b="1" i="1" baseline="30000" dirty="0" smtClean="0">
                <a:cs typeface="Times New Roman"/>
              </a:rPr>
              <a:t>-2 </a:t>
            </a:r>
            <a:r>
              <a:rPr lang="en-US" b="1" i="1" dirty="0" smtClean="0">
                <a:cs typeface="Times New Roman"/>
              </a:rPr>
              <a:t>s-</a:t>
            </a:r>
            <a:r>
              <a:rPr lang="en-US" b="1" i="1" baseline="30000" dirty="0" smtClean="0">
                <a:cs typeface="Times New Roman"/>
              </a:rPr>
              <a:t>1 </a:t>
            </a:r>
            <a:endParaRPr lang="en-US" b="1" i="1" dirty="0">
              <a:cs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8596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-5597"/>
            <a:ext cx="8042276" cy="1008112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of “classic” RPC </a:t>
            </a:r>
            <a:endParaRPr lang="en-US" dirty="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51520" y="1628800"/>
            <a:ext cx="8784976" cy="455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buFont typeface="Wingdings" charset="0"/>
              <a:buNone/>
            </a:pPr>
            <a:r>
              <a:rPr lang="en-GB" sz="2200" dirty="0" smtClean="0"/>
              <a:t> In late </a:t>
            </a:r>
            <a:r>
              <a:rPr lang="uk-UA" sz="2200" dirty="0" smtClean="0"/>
              <a:t>’</a:t>
            </a:r>
            <a:r>
              <a:rPr lang="en-GB" sz="2200" dirty="0" smtClean="0"/>
              <a:t>90,  a </a:t>
            </a:r>
            <a:r>
              <a:rPr lang="is-IS" sz="2200" dirty="0" smtClean="0"/>
              <a:t>new generation of RPC</a:t>
            </a:r>
            <a:r>
              <a:rPr lang="is-IS" sz="2200" dirty="0"/>
              <a:t> </a:t>
            </a:r>
            <a:r>
              <a:rPr lang="is-IS" sz="2200" dirty="0" smtClean="0"/>
              <a:t>was developed: </a:t>
            </a:r>
          </a:p>
          <a:p>
            <a:pPr algn="just">
              <a:lnSpc>
                <a:spcPct val="110000"/>
              </a:lnSpc>
              <a:buFont typeface="Wingdings" charset="0"/>
              <a:buNone/>
            </a:pPr>
            <a:endParaRPr lang="en-GB" sz="2200" dirty="0"/>
          </a:p>
          <a:p>
            <a:pPr marL="342900" indent="-342900" algn="just">
              <a:lnSpc>
                <a:spcPct val="110000"/>
              </a:lnSpc>
              <a:buFont typeface="Wingdings" charset="2"/>
              <a:buChar char="Ø"/>
            </a:pPr>
            <a:r>
              <a:rPr lang="en-GB" sz="2200" b="1" dirty="0" smtClean="0">
                <a:solidFill>
                  <a:srgbClr val="FF0906"/>
                </a:solidFill>
              </a:rPr>
              <a:t>New working mode: </a:t>
            </a:r>
            <a:r>
              <a:rPr lang="en-GB" sz="2200" b="1" i="1" dirty="0" smtClean="0">
                <a:solidFill>
                  <a:srgbClr val="FF0906"/>
                </a:solidFill>
              </a:rPr>
              <a:t>Avalanche mode (saturated avalanche)</a:t>
            </a:r>
          </a:p>
          <a:p>
            <a:pPr marL="342900" indent="-342900" algn="just">
              <a:lnSpc>
                <a:spcPct val="110000"/>
              </a:lnSpc>
              <a:buFont typeface="Wingdings" charset="2"/>
              <a:buChar char="Ø"/>
            </a:pPr>
            <a:r>
              <a:rPr lang="en-GB" sz="2200" dirty="0" smtClean="0">
                <a:solidFill>
                  <a:srgbClr val="FF0906"/>
                </a:solidFill>
              </a:rPr>
              <a:t>New gas mixture: Freon</a:t>
            </a:r>
            <a:r>
              <a:rPr lang="en-GB" sz="2200" dirty="0">
                <a:solidFill>
                  <a:srgbClr val="FF0906"/>
                </a:solidFill>
              </a:rPr>
              <a:t>-based </a:t>
            </a:r>
            <a:r>
              <a:rPr lang="en-GB" sz="2200" dirty="0" smtClean="0">
                <a:solidFill>
                  <a:srgbClr val="FF0906"/>
                </a:solidFill>
              </a:rPr>
              <a:t>mixture </a:t>
            </a:r>
            <a:endParaRPr lang="en-GB" sz="2200" dirty="0">
              <a:solidFill>
                <a:srgbClr val="FF0906"/>
              </a:solidFill>
            </a:endParaRPr>
          </a:p>
          <a:p>
            <a:pPr algn="just">
              <a:lnSpc>
                <a:spcPct val="110000"/>
              </a:lnSpc>
              <a:buFont typeface="Wingdings" charset="0"/>
              <a:buChar char="Ø"/>
            </a:pPr>
            <a:r>
              <a:rPr lang="en-GB" sz="2200" dirty="0" smtClean="0"/>
              <a:t>Total charge </a:t>
            </a:r>
            <a:r>
              <a:rPr lang="en-GB" sz="2200" dirty="0" smtClean="0">
                <a:sym typeface="Symbol" charset="0"/>
              </a:rPr>
              <a:t> 20-40 </a:t>
            </a:r>
            <a:r>
              <a:rPr lang="en-GB" sz="2200" dirty="0" err="1" smtClean="0"/>
              <a:t>pC</a:t>
            </a:r>
            <a:r>
              <a:rPr lang="en-GB" sz="2200" dirty="0" smtClean="0"/>
              <a:t> (from 0.1 – 1 </a:t>
            </a:r>
            <a:r>
              <a:rPr lang="en-GB" sz="2200" dirty="0" err="1" smtClean="0"/>
              <a:t>nC</a:t>
            </a:r>
            <a:r>
              <a:rPr lang="en-GB" sz="2200" dirty="0" smtClean="0"/>
              <a:t>)</a:t>
            </a:r>
            <a:endParaRPr lang="en-GB" sz="2200" dirty="0"/>
          </a:p>
          <a:p>
            <a:pPr lvl="1" algn="just">
              <a:lnSpc>
                <a:spcPct val="110000"/>
              </a:lnSpc>
              <a:buFont typeface="Wingdings" charset="0"/>
              <a:buChar char="Ø"/>
            </a:pPr>
            <a:r>
              <a:rPr lang="en-GB" sz="2200" dirty="0" smtClean="0"/>
              <a:t> lower </a:t>
            </a:r>
            <a:r>
              <a:rPr lang="en-GB" sz="2200" dirty="0"/>
              <a:t>current in the </a:t>
            </a:r>
            <a:r>
              <a:rPr lang="en-GB" sz="2200" dirty="0" smtClean="0"/>
              <a:t>detector </a:t>
            </a:r>
            <a:r>
              <a:rPr lang="en-GB" sz="2200" dirty="0" smtClean="0">
                <a:sym typeface="Wingdings"/>
              </a:rPr>
              <a:t> better longevity</a:t>
            </a:r>
            <a:endParaRPr lang="en-GB" sz="2200" dirty="0" smtClean="0"/>
          </a:p>
          <a:p>
            <a:pPr lvl="1" algn="just">
              <a:lnSpc>
                <a:spcPct val="110000"/>
              </a:lnSpc>
            </a:pPr>
            <a:endParaRPr lang="en-GB" sz="2200" dirty="0" smtClean="0"/>
          </a:p>
          <a:p>
            <a:pPr algn="just">
              <a:lnSpc>
                <a:spcPct val="110000"/>
              </a:lnSpc>
              <a:buFont typeface="Wingdings" charset="0"/>
              <a:buChar char="Ø"/>
            </a:pPr>
            <a:r>
              <a:rPr lang="en-GB" sz="2200" dirty="0" smtClean="0"/>
              <a:t> </a:t>
            </a:r>
            <a:r>
              <a:rPr lang="en-GB" sz="2200" b="1" dirty="0" smtClean="0">
                <a:solidFill>
                  <a:srgbClr val="FF0906"/>
                </a:solidFill>
              </a:rPr>
              <a:t>New electronics </a:t>
            </a:r>
            <a:r>
              <a:rPr lang="en-GB" sz="2200" dirty="0" smtClean="0"/>
              <a:t>in order to transfer a large fraction of the amplification from the gas to the electronics </a:t>
            </a:r>
            <a:endParaRPr lang="en-GB" sz="2200" b="1" dirty="0" smtClean="0">
              <a:solidFill>
                <a:srgbClr val="FF0906"/>
              </a:solidFill>
            </a:endParaRPr>
          </a:p>
          <a:p>
            <a:pPr lvl="1" algn="just">
              <a:lnSpc>
                <a:spcPct val="110000"/>
              </a:lnSpc>
              <a:buFont typeface="Wingdings" charset="0"/>
              <a:buChar char="Ø"/>
            </a:pPr>
            <a:endParaRPr lang="en-GB" sz="2200" b="1" dirty="0" smtClean="0">
              <a:solidFill>
                <a:srgbClr val="FF0906"/>
              </a:solidFill>
              <a:sym typeface="Wingdings" charset="0"/>
            </a:endParaRPr>
          </a:p>
          <a:p>
            <a:pPr marL="342900" indent="-342900" algn="just">
              <a:lnSpc>
                <a:spcPct val="110000"/>
              </a:lnSpc>
              <a:buFont typeface="Wingdings" charset="0"/>
              <a:buChar char="à"/>
            </a:pPr>
            <a:r>
              <a:rPr lang="en-GB" sz="2200" b="1" dirty="0" smtClean="0">
                <a:solidFill>
                  <a:srgbClr val="FF0000"/>
                </a:solidFill>
                <a:sym typeface="Wingdings" charset="0"/>
              </a:rPr>
              <a:t>good </a:t>
            </a:r>
            <a:r>
              <a:rPr lang="en-GB" sz="2200" b="1" dirty="0">
                <a:solidFill>
                  <a:srgbClr val="FF0000"/>
                </a:solidFill>
                <a:sym typeface="Wingdings" charset="0"/>
              </a:rPr>
              <a:t>rate capability</a:t>
            </a:r>
            <a:r>
              <a:rPr lang="en-GB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 smtClean="0">
                <a:solidFill>
                  <a:srgbClr val="FF0000"/>
                </a:solidFill>
                <a:sym typeface="Symbol" charset="0"/>
              </a:rPr>
              <a:t> 500 Hz</a:t>
            </a:r>
            <a:r>
              <a:rPr lang="en-GB" sz="2200" b="1" dirty="0">
                <a:solidFill>
                  <a:srgbClr val="FF0000"/>
                </a:solidFill>
                <a:sym typeface="Symbol" charset="0"/>
              </a:rPr>
              <a:t>/</a:t>
            </a:r>
            <a:r>
              <a:rPr lang="en-GB" sz="2200" b="1" dirty="0" smtClean="0">
                <a:solidFill>
                  <a:srgbClr val="FF0000"/>
                </a:solidFill>
                <a:sym typeface="Symbol" charset="0"/>
              </a:rPr>
              <a:t>cm</a:t>
            </a:r>
            <a:r>
              <a:rPr lang="en-GB" sz="2200" b="1" baseline="30000" dirty="0" smtClean="0">
                <a:solidFill>
                  <a:srgbClr val="FF0000"/>
                </a:solidFill>
                <a:sym typeface="Symbol" charset="0"/>
              </a:rPr>
              <a:t>2</a:t>
            </a:r>
            <a:r>
              <a:rPr lang="en-GB" sz="2200" b="1" dirty="0" smtClean="0">
                <a:solidFill>
                  <a:srgbClr val="FF0000"/>
                </a:solidFill>
                <a:sym typeface="Symbol" charset="0"/>
              </a:rPr>
              <a:t> with high efficiency (&gt; 95%) and stable conditions for 10 LHC years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733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quencher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51520" y="1231007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problem is solved by adding to noble gas percentages of other polyatomic gases, usually called "quenchers"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002060"/>
                </a:solidFill>
              </a:rPr>
              <a:t>Gas quencher molecules have non-</a:t>
            </a:r>
            <a:r>
              <a:rPr lang="en-US" sz="2200" dirty="0" err="1" smtClean="0">
                <a:solidFill>
                  <a:srgbClr val="002060"/>
                </a:solidFill>
              </a:rPr>
              <a:t>radiative</a:t>
            </a:r>
            <a:r>
              <a:rPr lang="en-US" sz="2200" dirty="0" smtClean="0">
                <a:solidFill>
                  <a:srgbClr val="002060"/>
                </a:solidFill>
              </a:rPr>
              <a:t> (rotational and </a:t>
            </a:r>
            <a:r>
              <a:rPr lang="en-US" sz="2200" dirty="0" err="1" smtClean="0">
                <a:solidFill>
                  <a:srgbClr val="002060"/>
                </a:solidFill>
              </a:rPr>
              <a:t>vibrational</a:t>
            </a:r>
            <a:r>
              <a:rPr lang="en-US" sz="2200" dirty="0" smtClean="0">
                <a:solidFill>
                  <a:srgbClr val="002060"/>
                </a:solidFill>
              </a:rPr>
              <a:t>) mode and can absorb UV photons in a wide energy range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- CH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 absorbs photons between 7.9 and 14.5 </a:t>
            </a:r>
            <a:r>
              <a:rPr lang="en-US" sz="2000" dirty="0" err="1" smtClean="0"/>
              <a:t>eV</a:t>
            </a:r>
            <a:endParaRPr lang="en-US" sz="2000" dirty="0" smtClean="0"/>
          </a:p>
          <a:p>
            <a:r>
              <a:rPr lang="en-US" sz="2000" dirty="0" smtClean="0"/>
              <a:t>- Other polyatomic gases used are </a:t>
            </a:r>
            <a:r>
              <a:rPr lang="en-US" sz="2000" dirty="0" err="1" smtClean="0"/>
              <a:t>freons</a:t>
            </a:r>
            <a:r>
              <a:rPr lang="en-US" sz="2000" dirty="0" smtClean="0"/>
              <a:t>,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 BF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, C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10</a:t>
            </a:r>
            <a:r>
              <a:rPr lang="en-US" sz="2000" dirty="0" smtClean="0"/>
              <a:t>, etc.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002060"/>
                </a:solidFill>
              </a:rPr>
              <a:t>Polyatomic gases dissipate energy by elastic collisions</a:t>
            </a:r>
          </a:p>
          <a:p>
            <a:endParaRPr lang="en-US" sz="2000" dirty="0" smtClean="0"/>
          </a:p>
          <a:p>
            <a:r>
              <a:rPr lang="en-US" sz="2200" dirty="0" smtClean="0">
                <a:solidFill>
                  <a:srgbClr val="FF0000"/>
                </a:solidFill>
              </a:rPr>
              <a:t>Sometimes quenchers can dissociate resulting in simpler molecules, sometimes harmful to the detector, like HF </a:t>
            </a:r>
            <a:r>
              <a:rPr lang="en-US" sz="2200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z="2200" dirty="0" smtClean="0">
                <a:solidFill>
                  <a:srgbClr val="FF0000"/>
                </a:solidFill>
              </a:rPr>
              <a:t> aging </a:t>
            </a:r>
          </a:p>
          <a:p>
            <a:endParaRPr lang="en-US" sz="2000" dirty="0" smtClean="0"/>
          </a:p>
          <a:p>
            <a:r>
              <a:rPr lang="en-US" sz="2400" dirty="0" smtClean="0"/>
              <a:t>Even small quantities of quencher allow to operate these detectors up to gain of 10</a:t>
            </a:r>
            <a:r>
              <a:rPr lang="en-US" sz="2400" baseline="30000" dirty="0" smtClean="0"/>
              <a:t>6 </a:t>
            </a:r>
            <a:r>
              <a:rPr lang="en-US" sz="2400" dirty="0" smtClean="0"/>
              <a:t>without discharges.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196" y="-99392"/>
            <a:ext cx="8042276" cy="1008112"/>
          </a:xfrm>
        </p:spPr>
        <p:txBody>
          <a:bodyPr/>
          <a:lstStyle/>
          <a:p>
            <a:r>
              <a:rPr lang="en-US" sz="3800" dirty="0" smtClean="0"/>
              <a:t>The issue of the rate capability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40</a:t>
            </a:fld>
            <a:endParaRPr lang="en-US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17280856"/>
              </p:ext>
            </p:extLst>
          </p:nvPr>
        </p:nvGraphicFramePr>
        <p:xfrm>
          <a:off x="179512" y="3140968"/>
          <a:ext cx="4375150" cy="490538"/>
        </p:xfrm>
        <a:graphic>
          <a:graphicData uri="http://schemas.openxmlformats.org/presentationml/2006/ole">
            <p:oleObj spid="_x0000_s395266" name="Equation" r:id="rId3" imgW="2020320" imgH="219240" progId="">
              <p:embed/>
            </p:oleObj>
          </a:graphicData>
        </a:graphic>
      </p:graphicFrame>
      <p:pic>
        <p:nvPicPr>
          <p:cNvPr id="5" name="Picture 4" descr="Schermata 2018-03-29 alle 23.41.1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24944"/>
            <a:ext cx="4139952" cy="1797611"/>
          </a:xfrm>
          <a:prstGeom prst="rect">
            <a:avLst/>
          </a:prstGeom>
        </p:spPr>
      </p:pic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89123907"/>
              </p:ext>
            </p:extLst>
          </p:nvPr>
        </p:nvGraphicFramePr>
        <p:xfrm>
          <a:off x="827584" y="4149080"/>
          <a:ext cx="3229255" cy="607566"/>
        </p:xfrm>
        <a:graphic>
          <a:graphicData uri="http://schemas.openxmlformats.org/presentationml/2006/ole">
            <p:oleObj spid="_x0000_s395267" name="Equation" r:id="rId5" imgW="1133640" imgH="200880" progId="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179512" y="1412776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cs typeface="Times New Roman"/>
              </a:rPr>
              <a:t>In the static </a:t>
            </a:r>
            <a:r>
              <a:rPr lang="en-US" sz="2000" dirty="0" smtClean="0">
                <a:cs typeface="Times New Roman"/>
              </a:rPr>
              <a:t>condition the </a:t>
            </a:r>
            <a:r>
              <a:rPr lang="en-US" sz="2000" dirty="0">
                <a:cs typeface="Times New Roman"/>
              </a:rPr>
              <a:t>voltage applied to the chamber </a:t>
            </a:r>
            <a:r>
              <a:rPr lang="en-US" sz="2000" i="1" dirty="0">
                <a:cs typeface="Times New Roman"/>
              </a:rPr>
              <a:t> </a:t>
            </a:r>
            <a:r>
              <a:rPr lang="en-US" sz="2000" i="1" dirty="0" smtClean="0">
                <a:cs typeface="Times New Roman"/>
              </a:rPr>
              <a:t>      </a:t>
            </a:r>
            <a:r>
              <a:rPr lang="en-US" sz="2000" dirty="0" smtClean="0">
                <a:cs typeface="Times New Roman"/>
              </a:rPr>
              <a:t>is entirely </a:t>
            </a:r>
            <a:r>
              <a:rPr lang="en-US" sz="2000" dirty="0">
                <a:cs typeface="Times New Roman"/>
              </a:rPr>
              <a:t>transferred to the </a:t>
            </a:r>
            <a:r>
              <a:rPr lang="en-US" sz="2000" dirty="0" smtClean="0">
                <a:cs typeface="Times New Roman"/>
              </a:rPr>
              <a:t>gas. </a:t>
            </a:r>
          </a:p>
          <a:p>
            <a:pPr algn="just"/>
            <a:r>
              <a:rPr lang="en-US" sz="2000" dirty="0" smtClean="0">
                <a:cs typeface="Times New Roman"/>
              </a:rPr>
              <a:t>But, in the presence of a</a:t>
            </a:r>
            <a:r>
              <a:rPr lang="en-US" sz="2000" dirty="0" smtClean="0">
                <a:latin typeface="Symbol" charset="2"/>
                <a:cs typeface="Symbol" charset="2"/>
              </a:rPr>
              <a:t> f </a:t>
            </a:r>
            <a:r>
              <a:rPr lang="en-US" sz="2000" dirty="0" smtClean="0">
                <a:solidFill>
                  <a:srgbClr val="0033CC"/>
                </a:solidFill>
                <a:cs typeface="Times New Roman"/>
              </a:rPr>
              <a:t>flux of particle</a:t>
            </a:r>
            <a:r>
              <a:rPr lang="en-US" sz="2000" dirty="0" smtClean="0">
                <a:cs typeface="Times New Roman"/>
              </a:rPr>
              <a:t>, which creates a </a:t>
            </a:r>
            <a:r>
              <a:rPr lang="en-US" sz="2000" dirty="0" smtClean="0">
                <a:solidFill>
                  <a:srgbClr val="0033CC"/>
                </a:solidFill>
                <a:cs typeface="Times New Roman"/>
              </a:rPr>
              <a:t>current I</a:t>
            </a:r>
            <a:r>
              <a:rPr lang="en-US" sz="2000" dirty="0" smtClean="0">
                <a:cs typeface="Times New Roman"/>
              </a:rPr>
              <a:t>, the voltage inside the gas gap is reduced:  </a:t>
            </a:r>
            <a:endParaRPr lang="en-US" sz="2000" dirty="0">
              <a:cs typeface="Times New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131840" y="3501008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5576" y="501317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Electrode resistivity 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547664" y="4581128"/>
            <a:ext cx="432048" cy="360040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555776" y="4653136"/>
            <a:ext cx="0" cy="432048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51720" y="501317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Electrode thickness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63888" y="508518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 flux counts/cm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987824" y="4581128"/>
            <a:ext cx="1224136" cy="576064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39552" y="5733256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200" dirty="0" smtClean="0">
                <a:cs typeface="Times New Roman"/>
              </a:rPr>
              <a:t>To increase the rate capability (</a:t>
            </a:r>
            <a:r>
              <a:rPr lang="en-US" sz="2200" dirty="0" err="1" smtClean="0">
                <a:cs typeface="Times New Roman"/>
              </a:rPr>
              <a:t>i.e</a:t>
            </a:r>
            <a:r>
              <a:rPr lang="en-US" sz="2200" dirty="0" smtClean="0">
                <a:cs typeface="Times New Roman"/>
              </a:rPr>
              <a:t> the particle flux) the relevant parameters are  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&lt;Q&gt;, </a:t>
            </a:r>
            <a:r>
              <a:rPr lang="en-US" sz="2200" b="1" dirty="0" smtClean="0">
                <a:solidFill>
                  <a:srgbClr val="FF0906"/>
                </a:solidFill>
                <a:latin typeface="Symbol" charset="2"/>
                <a:cs typeface="Symbol" charset="2"/>
              </a:rPr>
              <a:t>r</a:t>
            </a:r>
            <a:r>
              <a:rPr lang="en-US" sz="2200" b="1" dirty="0" smtClean="0">
                <a:solidFill>
                  <a:srgbClr val="FF0906"/>
                </a:solidFill>
                <a:cs typeface="Symbol" charset="2"/>
              </a:rPr>
              <a:t>,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 d</a:t>
            </a:r>
            <a:endParaRPr lang="en-US" sz="2200" dirty="0">
              <a:cs typeface="Times New Roman"/>
            </a:endParaRPr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50867411"/>
              </p:ext>
            </p:extLst>
          </p:nvPr>
        </p:nvGraphicFramePr>
        <p:xfrm>
          <a:off x="6948264" y="1354287"/>
          <a:ext cx="720080" cy="490537"/>
        </p:xfrm>
        <a:graphic>
          <a:graphicData uri="http://schemas.openxmlformats.org/presentationml/2006/ole">
            <p:oleObj spid="_x0000_s395268" name="Equation" r:id="rId6" imgW="347400" imgH="219240" progId="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76056" y="472514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charge/hits</a:t>
            </a:r>
            <a:endParaRPr lang="en-US" baseline="30000" dirty="0"/>
          </a:p>
        </p:txBody>
      </p:sp>
      <p:cxnSp>
        <p:nvCxnSpPr>
          <p:cNvPr id="21" name="Straight Arrow Connector 20"/>
          <p:cNvCxnSpPr>
            <a:stCxn id="19" idx="1"/>
            <a:endCxn id="6" idx="3"/>
          </p:cNvCxnSpPr>
          <p:nvPr/>
        </p:nvCxnSpPr>
        <p:spPr>
          <a:xfrm flipH="1" flipV="1">
            <a:off x="4056839" y="4452863"/>
            <a:ext cx="1019217" cy="456947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275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Google Shape;280;p26"/>
          <p:cNvPicPr preferRelativeResize="0"/>
          <p:nvPr/>
        </p:nvPicPr>
        <p:blipFill rotWithShape="1">
          <a:blip r:embed="rId3" cstate="print">
            <a:alphaModFix/>
          </a:blip>
          <a:srcRect t="9165"/>
          <a:stretch/>
        </p:blipFill>
        <p:spPr>
          <a:xfrm>
            <a:off x="4572000" y="2636912"/>
            <a:ext cx="3384376" cy="3141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83;p26"/>
          <p:cNvPicPr preferRelativeResize="0"/>
          <p:nvPr/>
        </p:nvPicPr>
        <p:blipFill rotWithShape="1">
          <a:blip r:embed="rId4" cstate="print">
            <a:alphaModFix/>
          </a:blip>
          <a:srcRect t="9551"/>
          <a:stretch/>
        </p:blipFill>
        <p:spPr>
          <a:xfrm>
            <a:off x="539552" y="2564904"/>
            <a:ext cx="3600400" cy="32132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23528" y="1196752"/>
            <a:ext cx="8280920" cy="1146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4729" defTabSz="1219170">
              <a:lnSpc>
                <a:spcPct val="115000"/>
              </a:lnSpc>
              <a:buClr>
                <a:srgbClr val="000000"/>
              </a:buClr>
              <a:buSzPts val="1300"/>
            </a:pPr>
            <a:r>
              <a:rPr lang="en-GB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Chamber efficiency </a:t>
            </a:r>
            <a:r>
              <a:rPr lang="en-GB" sz="2000" kern="0" dirty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as a function of </a:t>
            </a:r>
            <a:r>
              <a:rPr lang="en-GB" sz="2000" kern="0" dirty="0" err="1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HV</a:t>
            </a:r>
            <a:r>
              <a:rPr lang="en-GB" sz="2000" kern="0" baseline="-25000" dirty="0" err="1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gas</a:t>
            </a:r>
            <a:r>
              <a:rPr lang="en-GB" sz="2000" kern="0" dirty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does not </a:t>
            </a:r>
            <a:r>
              <a:rPr lang="en-GB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depend on </a:t>
            </a:r>
            <a:r>
              <a:rPr lang="en-GB" sz="2000" kern="0" dirty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the electrodes </a:t>
            </a:r>
            <a:r>
              <a:rPr lang="en-GB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resistance once that </a:t>
            </a:r>
            <a:r>
              <a:rPr lang="el-GR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Δ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V</a:t>
            </a:r>
            <a:r>
              <a:rPr lang="it-IT" sz="2000" kern="0" baseline="-2500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el</a:t>
            </a:r>
            <a:r>
              <a:rPr lang="it-IT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has</a:t>
            </a:r>
            <a:r>
              <a:rPr lang="it-IT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ben 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get</a:t>
            </a:r>
            <a:r>
              <a:rPr lang="it-IT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ridden</a:t>
            </a:r>
            <a:r>
              <a:rPr lang="it-IT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of</a:t>
            </a:r>
            <a:r>
              <a:rPr lang="en-GB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:</a:t>
            </a:r>
            <a:r>
              <a:rPr lang="en-GB" sz="2000" kern="0" dirty="0" smtClean="0">
                <a:solidFill>
                  <a:srgbClr val="FF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</a:t>
            </a:r>
            <a:r>
              <a:rPr lang="en-GB" sz="2000" dirty="0">
                <a:solidFill>
                  <a:srgbClr val="FF0000"/>
                </a:solidFill>
                <a:cs typeface="Times" panose="02020603050405020304" pitchFamily="18" charset="0"/>
              </a:rPr>
              <a:t>the operation regime of the detector is invariant with respect to </a:t>
            </a:r>
            <a:r>
              <a:rPr lang="en-GB" sz="2000" dirty="0" err="1" smtClean="0">
                <a:solidFill>
                  <a:srgbClr val="FF0000"/>
                </a:solidFill>
                <a:cs typeface="Times" panose="02020603050405020304" pitchFamily="18" charset="0"/>
              </a:rPr>
              <a:t>ΔV</a:t>
            </a:r>
            <a:r>
              <a:rPr lang="en-GB" sz="2000" baseline="-25000" dirty="0" err="1" smtClean="0">
                <a:solidFill>
                  <a:srgbClr val="FF0000"/>
                </a:solidFill>
                <a:cs typeface="Times" panose="02020603050405020304" pitchFamily="18" charset="0"/>
              </a:rPr>
              <a:t>gas</a:t>
            </a:r>
            <a:r>
              <a:rPr lang="en-GB" sz="2000" dirty="0" smtClean="0">
                <a:solidFill>
                  <a:srgbClr val="FF0000"/>
                </a:solidFill>
                <a:cs typeface="Times" panose="02020603050405020304" pitchFamily="18" charset="0"/>
              </a:rPr>
              <a:t> </a:t>
            </a:r>
            <a:endParaRPr lang="en-GB" sz="2000" kern="0" dirty="0">
              <a:solidFill>
                <a:srgbClr val="FF0000"/>
              </a:solidFill>
              <a:ea typeface="Times New Roman"/>
              <a:cs typeface="Times" panose="02020603050405020304" pitchFamily="18" charset="0"/>
              <a:sym typeface="Times New Roman"/>
            </a:endParaRP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89677548"/>
              </p:ext>
            </p:extLst>
          </p:nvPr>
        </p:nvGraphicFramePr>
        <p:xfrm>
          <a:off x="1403648" y="6165304"/>
          <a:ext cx="5551488" cy="490537"/>
        </p:xfrm>
        <a:graphic>
          <a:graphicData uri="http://schemas.openxmlformats.org/presentationml/2006/ole">
            <p:oleObj spid="_x0000_s396290" name="Equation" r:id="rId5" imgW="2568960" imgH="21924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055768" y="3212976"/>
            <a:ext cx="208823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906"/>
                </a:solidFill>
              </a:rPr>
              <a:t>ABS6 = 600  Hz/cm2 </a:t>
            </a:r>
            <a:endParaRPr lang="en-US" sz="1400" b="1" dirty="0">
              <a:solidFill>
                <a:srgbClr val="FF0906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214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343205" cy="1008112"/>
          </a:xfrm>
        </p:spPr>
        <p:txBody>
          <a:bodyPr>
            <a:normAutofit/>
          </a:bodyPr>
          <a:lstStyle/>
          <a:p>
            <a:r>
              <a:rPr lang="en-US" sz="3400" dirty="0" smtClean="0"/>
              <a:t>Change </a:t>
            </a:r>
            <a:r>
              <a:rPr lang="en-US" sz="3400" dirty="0"/>
              <a:t>of the Operation </a:t>
            </a:r>
            <a:r>
              <a:rPr lang="en-US" sz="3400" dirty="0" smtClean="0"/>
              <a:t>mode</a:t>
            </a:r>
            <a:endParaRPr lang="en-US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 descr="Schermata 2018-03-23 alle 17.46.0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4" y="1700808"/>
            <a:ext cx="8765036" cy="46085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1268760"/>
            <a:ext cx="8208912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GB" dirty="0" smtClean="0"/>
              <a:t>Average charge </a:t>
            </a:r>
            <a:r>
              <a:rPr lang="en-GB" dirty="0">
                <a:sym typeface="Symbol" charset="0"/>
              </a:rPr>
              <a:t> 20-40 </a:t>
            </a:r>
            <a:r>
              <a:rPr lang="en-GB" dirty="0" err="1" smtClean="0"/>
              <a:t>pC</a:t>
            </a:r>
            <a:r>
              <a:rPr lang="en-GB" dirty="0" smtClean="0"/>
              <a:t> in Avalanche mode  - 0.1 </a:t>
            </a:r>
            <a:r>
              <a:rPr lang="en-GB" dirty="0"/>
              <a:t>– 1 </a:t>
            </a:r>
            <a:r>
              <a:rPr lang="en-GB" dirty="0" err="1" smtClean="0"/>
              <a:t>nC</a:t>
            </a:r>
            <a:r>
              <a:rPr lang="en-GB" dirty="0" smtClean="0"/>
              <a:t> in streamer </a:t>
            </a:r>
            <a:endParaRPr lang="en-GB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73666019"/>
              </p:ext>
            </p:extLst>
          </p:nvPr>
        </p:nvGraphicFramePr>
        <p:xfrm>
          <a:off x="395536" y="6336336"/>
          <a:ext cx="5551488" cy="490537"/>
        </p:xfrm>
        <a:graphic>
          <a:graphicData uri="http://schemas.openxmlformats.org/presentationml/2006/ole">
            <p:oleObj spid="_x0000_s397314" name="Equation" r:id="rId4" imgW="2568960" imgH="219240" progId="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18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3719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1560" y="-243408"/>
            <a:ext cx="8343205" cy="100811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sz="3600" dirty="0" smtClean="0"/>
              <a:t>R</a:t>
            </a:r>
            <a:r>
              <a:rPr lang="en-US" sz="3400" dirty="0" smtClean="0"/>
              <a:t>educed resistivity</a:t>
            </a:r>
            <a:endParaRPr lang="en-US" sz="3400" dirty="0"/>
          </a:p>
        </p:txBody>
      </p:sp>
      <p:pic>
        <p:nvPicPr>
          <p:cNvPr id="5" name="Picture 4" descr="Schermata 2018-03-31 alle 08.34.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3931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5157192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M. </a:t>
            </a:r>
            <a:r>
              <a:rPr lang="en-US" sz="1400" i="1" dirty="0" err="1" smtClean="0"/>
              <a:t>Abbrescia</a:t>
            </a:r>
            <a:r>
              <a:rPr lang="en-US" sz="1400" i="1" dirty="0" smtClean="0"/>
              <a:t> et at. NIM, 434 (1999), 244-253</a:t>
            </a:r>
            <a:endParaRPr lang="en-US" sz="1400" i="1" dirty="0"/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13992627"/>
              </p:ext>
            </p:extLst>
          </p:nvPr>
        </p:nvGraphicFramePr>
        <p:xfrm>
          <a:off x="323528" y="6021288"/>
          <a:ext cx="5551488" cy="490537"/>
        </p:xfrm>
        <a:graphic>
          <a:graphicData uri="http://schemas.openxmlformats.org/presentationml/2006/ole">
            <p:oleObj spid="_x0000_s398338" name="Equation" r:id="rId4" imgW="2568960" imgH="219240" progId="">
              <p:embed/>
            </p:oleObj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2471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27384"/>
            <a:ext cx="8042276" cy="1008112"/>
          </a:xfrm>
        </p:spPr>
        <p:txBody>
          <a:bodyPr/>
          <a:lstStyle/>
          <a:p>
            <a:r>
              <a:rPr lang="en-US" dirty="0" smtClean="0"/>
              <a:t>A new gas mixture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5229200"/>
            <a:ext cx="8424936" cy="864096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5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Plus</a:t>
            </a:r>
            <a:r>
              <a:rPr lang="is-IS" sz="2000" dirty="0" smtClean="0">
                <a:solidFill>
                  <a:srgbClr val="000000"/>
                </a:solidFill>
                <a:latin typeface="+mn-lt"/>
              </a:rPr>
              <a:t>….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a “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quenching 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gas”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like the </a:t>
            </a:r>
            <a:r>
              <a:rPr lang="en-US" sz="2000" b="1" dirty="0" err="1" smtClean="0">
                <a:solidFill>
                  <a:srgbClr val="000000"/>
                </a:solidFill>
                <a:latin typeface="+mn-lt"/>
              </a:rPr>
              <a:t>iso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-butane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which has an high probability for absorbing ultra violet photons </a:t>
            </a: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algn="just">
              <a:spcBef>
                <a:spcPts val="5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 </a:t>
            </a:r>
          </a:p>
          <a:p>
            <a:pPr algn="just">
              <a:spcBef>
                <a:spcPts val="5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   </a:t>
            </a:r>
            <a:endParaRPr lang="en-US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052736"/>
            <a:ext cx="77768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C2H2F4 </a:t>
            </a: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(95.4%), </a:t>
            </a:r>
            <a:r>
              <a:rPr lang="en-US" sz="2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Iso</a:t>
            </a: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-butane = 4.5%, SF6 = 0.3 %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504" y="1772816"/>
            <a:ext cx="856895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b="1" dirty="0">
                <a:solidFill>
                  <a:srgbClr val="0000FF"/>
                </a:solidFill>
                <a:cs typeface="Times New Roman"/>
              </a:rPr>
              <a:t>In a streamer mode,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the main gas components should provide a </a:t>
            </a:r>
            <a:r>
              <a:rPr lang="en-US" sz="2000" dirty="0">
                <a:solidFill>
                  <a:srgbClr val="FF0000"/>
                </a:solidFill>
                <a:cs typeface="Times New Roman"/>
              </a:rPr>
              <a:t>robust first ionization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 signal and a </a:t>
            </a:r>
            <a:r>
              <a:rPr lang="en-US" sz="2000" dirty="0">
                <a:solidFill>
                  <a:srgbClr val="FF0000"/>
                </a:solidFill>
                <a:cs typeface="Times New Roman"/>
              </a:rPr>
              <a:t>large avalanche multiplication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 for a low electric field</a:t>
            </a:r>
            <a:r>
              <a:rPr lang="en-US" sz="2000" dirty="0">
                <a:solidFill>
                  <a:srgbClr val="000000"/>
                </a:solidFill>
                <a:cs typeface="Times New Roman"/>
                <a:sym typeface="Wingdings"/>
              </a:rPr>
              <a:t>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Argon based gas mixture </a:t>
            </a:r>
            <a:r>
              <a:rPr lang="en-US" sz="2000" b="1" dirty="0">
                <a:solidFill>
                  <a:srgbClr val="000000"/>
                </a:solidFill>
                <a:cs typeface="Symbol" charset="2"/>
              </a:rPr>
              <a:t>(</a:t>
            </a:r>
            <a:r>
              <a:rPr lang="en-US" sz="2000" b="1" dirty="0">
                <a:solidFill>
                  <a:srgbClr val="000000"/>
                </a:solidFill>
                <a:latin typeface="Symbol" charset="2"/>
                <a:cs typeface="Symbol" charset="2"/>
              </a:rPr>
              <a:t>l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= 2.5 mm</a:t>
            </a:r>
            <a:r>
              <a:rPr lang="en-US" sz="2000" b="1" baseline="30000" dirty="0">
                <a:solidFill>
                  <a:srgbClr val="000000"/>
                </a:solidFill>
                <a:cs typeface="Times New Roman"/>
              </a:rPr>
              <a:t>-1</a:t>
            </a:r>
            <a:r>
              <a:rPr lang="en-US" sz="2000" b="1" dirty="0" smtClean="0">
                <a:solidFill>
                  <a:srgbClr val="000000"/>
                </a:solidFill>
                <a:cs typeface="Times New Roman"/>
              </a:rPr>
              <a:t>)</a:t>
            </a:r>
          </a:p>
          <a:p>
            <a:pPr algn="just">
              <a:lnSpc>
                <a:spcPct val="11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000" dirty="0">
              <a:solidFill>
                <a:srgbClr val="000000"/>
              </a:solidFill>
              <a:cs typeface="Times New Roman"/>
            </a:endParaRPr>
          </a:p>
          <a:p>
            <a:pPr algn="just">
              <a:lnSpc>
                <a:spcPct val="11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b="1" dirty="0">
                <a:solidFill>
                  <a:srgbClr val="0000FF"/>
                </a:solidFill>
                <a:cs typeface="Times New Roman"/>
              </a:rPr>
              <a:t>In avalanche mode, </a:t>
            </a:r>
            <a:r>
              <a:rPr lang="en-US" sz="2000" dirty="0">
                <a:cs typeface="Times New Roman"/>
              </a:rPr>
              <a:t>the main component has to have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high primary ionization but with small free path for electron capture. The high electronegative attachment coefficient limits the avalanche electron number </a:t>
            </a:r>
            <a:r>
              <a:rPr lang="en-US" sz="2000" dirty="0">
                <a:solidFill>
                  <a:srgbClr val="000000"/>
                </a:solidFill>
                <a:cs typeface="Times New Roman"/>
                <a:sym typeface="Wingdings"/>
              </a:rPr>
              <a:t>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Freon (C</a:t>
            </a:r>
            <a:r>
              <a:rPr lang="en-US" sz="2000" b="1" baseline="-25000" dirty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F</a:t>
            </a:r>
            <a:r>
              <a:rPr lang="en-US" sz="2000" b="1" baseline="-25000" dirty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) based gas mixture </a:t>
            </a:r>
            <a:r>
              <a:rPr lang="en-US" sz="2000" b="1" dirty="0">
                <a:solidFill>
                  <a:srgbClr val="000000"/>
                </a:solidFill>
                <a:cs typeface="Symbol" charset="2"/>
              </a:rPr>
              <a:t>(</a:t>
            </a:r>
            <a:r>
              <a:rPr lang="en-US" sz="2000" b="1" dirty="0">
                <a:solidFill>
                  <a:srgbClr val="000000"/>
                </a:solidFill>
                <a:latin typeface="Symbol" charset="2"/>
                <a:cs typeface="Symbol" charset="2"/>
              </a:rPr>
              <a:t>l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= 5</a:t>
            </a:r>
            <a:r>
              <a:rPr lang="en-US" sz="2000" b="1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mm</a:t>
            </a:r>
            <a:r>
              <a:rPr lang="en-US" sz="2000" b="1" baseline="30000" dirty="0">
                <a:solidFill>
                  <a:srgbClr val="000000"/>
                </a:solidFill>
                <a:cs typeface="Times New Roman"/>
              </a:rPr>
              <a:t>-1</a:t>
            </a:r>
            <a:r>
              <a:rPr lang="en-US" sz="2000" b="1" dirty="0" smtClean="0">
                <a:solidFill>
                  <a:srgbClr val="000000"/>
                </a:solidFill>
                <a:cs typeface="Times New Roman"/>
              </a:rPr>
              <a:t>)</a:t>
            </a:r>
            <a:endParaRPr lang="en-US" sz="2000" b="1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7319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new gas </a:t>
            </a:r>
            <a:r>
              <a:rPr lang="en-US" dirty="0" smtClean="0"/>
              <a:t>mixture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4" name="Picture 3" descr="Schermata 2018-03-23 alle 17.43.4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174"/>
          <a:stretch/>
        </p:blipFill>
        <p:spPr>
          <a:xfrm>
            <a:off x="0" y="2362421"/>
            <a:ext cx="6372200" cy="44673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03648" y="1340768"/>
            <a:ext cx="71209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is-IS" sz="2000" dirty="0" smtClean="0">
                <a:solidFill>
                  <a:srgbClr val="000000"/>
                </a:solidFill>
                <a:cs typeface="Times New Roman"/>
              </a:rPr>
              <a:t>… and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sz="20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sz="2000" b="1" dirty="0">
                <a:solidFill>
                  <a:srgbClr val="FF0000"/>
                </a:solidFill>
                <a:cs typeface="Times New Roman"/>
              </a:rPr>
              <a:t>strong electronegative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gas the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SF6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is also used to control the excess number of </a:t>
            </a:r>
            <a:r>
              <a:rPr lang="en-US" sz="2000" dirty="0" smtClean="0">
                <a:solidFill>
                  <a:srgbClr val="000000"/>
                </a:solidFill>
                <a:cs typeface="Times New Roman"/>
              </a:rPr>
              <a:t>electrons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Times New Roman"/>
              </a:rPr>
              <a:t>and extends the separation between streamer and avalanche</a:t>
            </a:r>
            <a:endParaRPr lang="en-US" sz="2000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172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871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04" y="-99392"/>
            <a:ext cx="8042276" cy="1008112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RPC: Performance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4" name="Picture 3" descr="Schermata 2018-03-31 alle 08.46.3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132" y="1124744"/>
            <a:ext cx="3292756" cy="2952328"/>
          </a:xfrm>
          <a:prstGeom prst="rect">
            <a:avLst/>
          </a:prstGeom>
        </p:spPr>
      </p:pic>
      <p:pic>
        <p:nvPicPr>
          <p:cNvPr id="5" name="Picture 4" descr="Schermata 2018-03-31 alle 08.47.0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196752"/>
            <a:ext cx="3303419" cy="2938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71800" y="1340768"/>
            <a:ext cx="208823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906"/>
                </a:solidFill>
              </a:rPr>
              <a:t>ABS1 = 500 Hz/cm2 </a:t>
            </a:r>
            <a:endParaRPr lang="en-US" sz="1400" b="1" dirty="0">
              <a:solidFill>
                <a:srgbClr val="FF090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980728"/>
            <a:ext cx="208823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906"/>
                </a:solidFill>
              </a:rPr>
              <a:t>AB5 = 300  Hz/cm2 </a:t>
            </a:r>
            <a:endParaRPr lang="en-US" sz="1400" b="1" dirty="0">
              <a:solidFill>
                <a:srgbClr val="FF090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2210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Efficiency </a:t>
            </a:r>
            <a:r>
              <a:rPr lang="en-US" dirty="0" err="1" smtClean="0">
                <a:latin typeface="Times New Roman"/>
                <a:cs typeface="Times New Roman"/>
              </a:rPr>
              <a:t>vs</a:t>
            </a:r>
            <a:r>
              <a:rPr lang="en-US" dirty="0" smtClean="0">
                <a:latin typeface="Times New Roman"/>
                <a:cs typeface="Times New Roman"/>
              </a:rPr>
              <a:t> gamma hits rate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0" y="414908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Time resolution </a:t>
            </a:r>
            <a:r>
              <a:rPr lang="en-US" dirty="0" err="1" smtClean="0">
                <a:latin typeface="Times New Roman"/>
                <a:cs typeface="Times New Roman"/>
              </a:rPr>
              <a:t>vs</a:t>
            </a:r>
            <a:r>
              <a:rPr lang="en-US" dirty="0" smtClean="0">
                <a:latin typeface="Times New Roman"/>
                <a:cs typeface="Times New Roman"/>
              </a:rPr>
              <a:t> HV at different gamma background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0" name="Picture 9" descr="Schermata 2018-03-31 alle 09.02.0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797152"/>
            <a:ext cx="2109042" cy="2055239"/>
          </a:xfrm>
          <a:prstGeom prst="rect">
            <a:avLst/>
          </a:prstGeom>
        </p:spPr>
      </p:pic>
      <p:pic>
        <p:nvPicPr>
          <p:cNvPr id="11" name="Picture 10" descr="Schermata 2018-03-31 alle 09.06.4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869160"/>
            <a:ext cx="2041014" cy="18722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96136" y="53732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Uniform efficiency!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676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CMS RPC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4" name="Picture 3" descr="rpc_color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56" t="10562" r="3609" b="10303"/>
          <a:stretch/>
        </p:blipFill>
        <p:spPr>
          <a:xfrm>
            <a:off x="47254" y="1412776"/>
            <a:ext cx="5604866" cy="2152377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51520" y="4509120"/>
            <a:ext cx="4415115" cy="2088216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</a:rPr>
              <a:t>1056</a:t>
            </a:r>
            <a:r>
              <a:rPr lang="en-US" sz="1600" dirty="0" smtClean="0">
                <a:solidFill>
                  <a:schemeClr val="tx1"/>
                </a:solidFill>
              </a:rPr>
              <a:t> chambers covering eta region up to 1.8  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Sensitive </a:t>
            </a:r>
            <a:r>
              <a:rPr lang="en-US" sz="1600" dirty="0">
                <a:solidFill>
                  <a:schemeClr val="tx1"/>
                </a:solidFill>
              </a:rPr>
              <a:t>layers area: </a:t>
            </a:r>
            <a:r>
              <a:rPr lang="en-US" sz="1600" b="1" dirty="0">
                <a:solidFill>
                  <a:schemeClr val="tx1"/>
                </a:solidFill>
              </a:rPr>
              <a:t>3.200 </a:t>
            </a:r>
            <a:r>
              <a:rPr lang="en-US" sz="1600" b="1" dirty="0" smtClean="0">
                <a:solidFill>
                  <a:schemeClr val="tx1"/>
                </a:solidFill>
              </a:rPr>
              <a:t>m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2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</a:rPr>
              <a:t>Double gaps</a:t>
            </a:r>
            <a:r>
              <a:rPr lang="en-US" sz="1600" b="1" dirty="0">
                <a:solidFill>
                  <a:schemeClr val="tx1"/>
                </a:solidFill>
              </a:rPr>
              <a:t>: 2mm gas </a:t>
            </a:r>
            <a:r>
              <a:rPr lang="en-US" sz="1600" b="1" dirty="0" smtClean="0">
                <a:solidFill>
                  <a:schemeClr val="tx1"/>
                </a:solidFill>
              </a:rPr>
              <a:t>gap width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>
                <a:solidFill>
                  <a:schemeClr val="tx1"/>
                </a:solidFill>
              </a:rPr>
              <a:t>W</a:t>
            </a:r>
            <a:r>
              <a:rPr lang="en-US" sz="1600" b="1" dirty="0" smtClean="0">
                <a:solidFill>
                  <a:schemeClr val="tx1"/>
                </a:solidFill>
              </a:rPr>
              <a:t>orking </a:t>
            </a:r>
            <a:r>
              <a:rPr lang="en-US" sz="1600" b="1" dirty="0">
                <a:solidFill>
                  <a:schemeClr val="tx1"/>
                </a:solidFill>
              </a:rPr>
              <a:t>in avalanche </a:t>
            </a:r>
            <a:r>
              <a:rPr lang="en-US" sz="1600" b="1" dirty="0" smtClean="0">
                <a:solidFill>
                  <a:schemeClr val="tx1"/>
                </a:solidFill>
              </a:rPr>
              <a:t>mode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</a:rPr>
              <a:t>Bakelite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rgbClr val="000000"/>
                </a:solidFill>
              </a:rPr>
              <a:t>bulk resistivity:   </a:t>
            </a:r>
            <a:r>
              <a:rPr lang="en-US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r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= 2 </a:t>
            </a:r>
            <a:r>
              <a:rPr lang="en-US" sz="1600" dirty="0">
                <a:solidFill>
                  <a:srgbClr val="000000"/>
                </a:solidFill>
                <a:sym typeface="Symbol" pitchFamily="-65" charset="2"/>
              </a:rPr>
              <a:t>- </a:t>
            </a:r>
            <a:r>
              <a:rPr lang="en-US" sz="1600" dirty="0">
                <a:solidFill>
                  <a:srgbClr val="000000"/>
                </a:solidFill>
              </a:rPr>
              <a:t>5 x 10</a:t>
            </a:r>
            <a:r>
              <a:rPr lang="en-US" sz="1600" baseline="30000" dirty="0">
                <a:solidFill>
                  <a:srgbClr val="000000"/>
                </a:solidFill>
              </a:rPr>
              <a:t>10 </a:t>
            </a:r>
            <a:r>
              <a:rPr lang="en-US" sz="1600" dirty="0">
                <a:solidFill>
                  <a:srgbClr val="000000"/>
                </a:solidFill>
                <a:sym typeface="Symbol" pitchFamily="-65" charset="2"/>
              </a:rPr>
              <a:t></a:t>
            </a:r>
            <a:r>
              <a:rPr lang="en-US" sz="1600" dirty="0" smtClean="0">
                <a:solidFill>
                  <a:srgbClr val="000000"/>
                </a:solidFill>
                <a:sym typeface="Symbol" pitchFamily="-65" charset="2"/>
              </a:rPr>
              <a:t>cm</a:t>
            </a:r>
            <a:endParaRPr lang="en-US" sz="1600" b="1" dirty="0" smtClean="0">
              <a:solidFill>
                <a:srgbClr val="000000"/>
              </a:solidFill>
              <a:sym typeface="Symbol" pitchFamily="-65" charset="2"/>
            </a:endParaRP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rgbClr val="000000"/>
                </a:solidFill>
              </a:rPr>
              <a:t>Gas Mixture </a:t>
            </a:r>
            <a:r>
              <a:rPr lang="en-US" sz="1300" dirty="0" smtClean="0">
                <a:solidFill>
                  <a:srgbClr val="000000"/>
                </a:solidFill>
              </a:rPr>
              <a:t>95.2% C</a:t>
            </a:r>
            <a:r>
              <a:rPr lang="en-US" sz="1300" baseline="-25000" dirty="0" smtClean="0">
                <a:solidFill>
                  <a:srgbClr val="000000"/>
                </a:solidFill>
              </a:rPr>
              <a:t>2</a:t>
            </a:r>
            <a:r>
              <a:rPr lang="en-US" sz="1300" dirty="0" smtClean="0">
                <a:solidFill>
                  <a:srgbClr val="000000"/>
                </a:solidFill>
              </a:rPr>
              <a:t>H</a:t>
            </a:r>
            <a:r>
              <a:rPr lang="en-US" sz="1300" baseline="-25000" dirty="0" smtClean="0">
                <a:solidFill>
                  <a:srgbClr val="000000"/>
                </a:solidFill>
              </a:rPr>
              <a:t>2</a:t>
            </a:r>
            <a:r>
              <a:rPr lang="en-US" sz="1300" dirty="0" smtClean="0">
                <a:solidFill>
                  <a:srgbClr val="000000"/>
                </a:solidFill>
              </a:rPr>
              <a:t>F</a:t>
            </a:r>
            <a:r>
              <a:rPr lang="en-US" sz="1300" baseline="-25000" dirty="0" smtClean="0">
                <a:solidFill>
                  <a:srgbClr val="000000"/>
                </a:solidFill>
              </a:rPr>
              <a:t>4</a:t>
            </a:r>
            <a:r>
              <a:rPr lang="en-US" sz="1300" dirty="0" smtClean="0">
                <a:solidFill>
                  <a:srgbClr val="000000"/>
                </a:solidFill>
              </a:rPr>
              <a:t>+4.5% </a:t>
            </a:r>
            <a:r>
              <a:rPr lang="en-US" sz="1300" dirty="0">
                <a:solidFill>
                  <a:srgbClr val="000000"/>
                </a:solidFill>
              </a:rPr>
              <a:t>i-</a:t>
            </a:r>
            <a:r>
              <a:rPr lang="en-US" sz="1300" dirty="0" smtClean="0">
                <a:solidFill>
                  <a:srgbClr val="000000"/>
                </a:solidFill>
              </a:rPr>
              <a:t>C</a:t>
            </a:r>
            <a:r>
              <a:rPr lang="en-US" sz="1300" baseline="-25000" dirty="0" smtClean="0">
                <a:solidFill>
                  <a:srgbClr val="000000"/>
                </a:solidFill>
              </a:rPr>
              <a:t>4</a:t>
            </a:r>
            <a:r>
              <a:rPr lang="en-US" sz="1300" dirty="0" smtClean="0">
                <a:solidFill>
                  <a:srgbClr val="000000"/>
                </a:solidFill>
              </a:rPr>
              <a:t>H</a:t>
            </a:r>
            <a:r>
              <a:rPr lang="en-US" sz="1300" baseline="-25000" dirty="0" smtClean="0">
                <a:solidFill>
                  <a:srgbClr val="000000"/>
                </a:solidFill>
              </a:rPr>
              <a:t>10</a:t>
            </a:r>
            <a:r>
              <a:rPr lang="en-US" sz="1300" dirty="0" smtClean="0">
                <a:solidFill>
                  <a:srgbClr val="000000"/>
                </a:solidFill>
              </a:rPr>
              <a:t>+ 0.3%SF</a:t>
            </a:r>
            <a:r>
              <a:rPr lang="en-US" sz="1300" baseline="-25000" dirty="0" smtClean="0">
                <a:solidFill>
                  <a:srgbClr val="000000"/>
                </a:solidFill>
              </a:rPr>
              <a:t>6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</a:rPr>
              <a:t>Strip </a:t>
            </a:r>
            <a:r>
              <a:rPr lang="en-US" sz="1600" b="1" dirty="0">
                <a:solidFill>
                  <a:schemeClr val="tx1"/>
                </a:solidFill>
              </a:rPr>
              <a:t>read-</a:t>
            </a:r>
            <a:r>
              <a:rPr lang="en-US" sz="1600" b="1" dirty="0" smtClean="0">
                <a:solidFill>
                  <a:schemeClr val="tx1"/>
                </a:solidFill>
              </a:rPr>
              <a:t>out:  </a:t>
            </a:r>
            <a:r>
              <a:rPr lang="en-US" sz="1600" dirty="0" smtClean="0">
                <a:solidFill>
                  <a:schemeClr val="tx1"/>
                </a:solidFill>
              </a:rPr>
              <a:t>2 ÷ 4 cm 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/>
              <a:t>Charge per hit ≈ </a:t>
            </a:r>
            <a:r>
              <a:rPr lang="en-US" sz="1600" b="1" dirty="0" smtClean="0"/>
              <a:t>20-30 </a:t>
            </a:r>
            <a:r>
              <a:rPr lang="en-US" sz="1600" b="1" dirty="0" err="1"/>
              <a:t>pC</a:t>
            </a:r>
            <a:r>
              <a:rPr lang="en-US" sz="1600" b="1" dirty="0"/>
              <a:t>  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573016"/>
            <a:ext cx="3174439" cy="3174439"/>
          </a:xfrm>
          <a:prstGeom prst="rect">
            <a:avLst/>
          </a:prstGeom>
        </p:spPr>
      </p:pic>
      <p:pic>
        <p:nvPicPr>
          <p:cNvPr id="15" name="Picture 14" descr="Schermata 2019-08-21 alle 22.48.0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222" y="1052736"/>
            <a:ext cx="3724778" cy="2448272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4224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RPC CMS construction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5" name="Picture 4" descr="camera_semichiusa_cavi_segnale"/>
          <p:cNvPicPr>
            <a:picLocks noChangeAspect="1" noChangeArrowheads="1"/>
          </p:cNvPicPr>
          <p:nvPr/>
        </p:nvPicPr>
        <p:blipFill rotWithShape="1">
          <a:blip r:embed="rId3" cstate="print"/>
          <a:srcRect t="22754"/>
          <a:stretch/>
        </p:blipFill>
        <p:spPr bwMode="auto">
          <a:xfrm>
            <a:off x="-827" y="3834183"/>
            <a:ext cx="2210878" cy="1251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9512" y="3289994"/>
            <a:ext cx="25923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Barrel Station</a:t>
            </a: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02283345"/>
              </p:ext>
            </p:extLst>
          </p:nvPr>
        </p:nvGraphicFramePr>
        <p:xfrm>
          <a:off x="2375437" y="3525972"/>
          <a:ext cx="2153238" cy="1193911"/>
        </p:xfrm>
        <a:graphic>
          <a:graphicData uri="http://schemas.openxmlformats.org/presentationml/2006/ole">
            <p:oleObj spid="_x0000_s399362" name="Fotografia di Photo Editor" r:id="rId4" imgW="5172797" imgH="2866667" progId="">
              <p:embed/>
            </p:oleObj>
          </a:graphicData>
        </a:graphic>
      </p:graphicFrame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411760" y="5013176"/>
            <a:ext cx="25923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Forward Station</a:t>
            </a:r>
          </a:p>
        </p:txBody>
      </p:sp>
      <p:pic>
        <p:nvPicPr>
          <p:cNvPr id="9" name="Picture 8" descr="Schermata 2017-06-11 alle 17.36.5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5" y="5250148"/>
            <a:ext cx="2313490" cy="158522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0" y="3284984"/>
            <a:ext cx="4526165" cy="1815882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cs typeface="Times New Roman"/>
              </a:rPr>
              <a:t>RPC mass production started in </a:t>
            </a:r>
            <a:r>
              <a:rPr lang="en-US" sz="1600" b="1" dirty="0" smtClean="0">
                <a:cs typeface="Times New Roman"/>
              </a:rPr>
              <a:t>early 2000</a:t>
            </a:r>
            <a:r>
              <a:rPr lang="en-US" sz="1600" dirty="0" smtClean="0">
                <a:cs typeface="Times New Roman"/>
              </a:rPr>
              <a:t>: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cs typeface="Times New Roman"/>
              </a:rPr>
              <a:t>HPL: </a:t>
            </a:r>
            <a:r>
              <a:rPr lang="en-US" sz="1600" dirty="0" err="1" smtClean="0">
                <a:cs typeface="Times New Roman"/>
              </a:rPr>
              <a:t>PanPla</a:t>
            </a:r>
            <a:r>
              <a:rPr lang="en-US" sz="1600" dirty="0" smtClean="0">
                <a:cs typeface="Times New Roman"/>
              </a:rPr>
              <a:t> (Italy)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cs typeface="Times New Roman"/>
              </a:rPr>
              <a:t>Gaps: </a:t>
            </a:r>
            <a:r>
              <a:rPr lang="en-US" sz="1600" dirty="0" smtClean="0">
                <a:cs typeface="Times New Roman"/>
              </a:rPr>
              <a:t>General </a:t>
            </a:r>
            <a:r>
              <a:rPr lang="en-US" sz="1600" dirty="0" err="1" smtClean="0">
                <a:cs typeface="Times New Roman"/>
              </a:rPr>
              <a:t>Tecnica</a:t>
            </a:r>
            <a:r>
              <a:rPr lang="en-US" sz="1600" dirty="0">
                <a:cs typeface="Times New Roman"/>
              </a:rPr>
              <a:t> </a:t>
            </a:r>
            <a:r>
              <a:rPr lang="en-US" sz="1600" dirty="0" smtClean="0">
                <a:cs typeface="Times New Roman"/>
              </a:rPr>
              <a:t>(Italy) </a:t>
            </a:r>
            <a:r>
              <a:rPr lang="en-US" sz="1600" dirty="0">
                <a:cs typeface="Times New Roman"/>
              </a:rPr>
              <a:t>for the Barrel and </a:t>
            </a:r>
            <a:r>
              <a:rPr lang="en-US" sz="1600" dirty="0" smtClean="0">
                <a:cs typeface="Times New Roman"/>
              </a:rPr>
              <a:t>Korea University </a:t>
            </a:r>
            <a:r>
              <a:rPr lang="en-US" sz="1600" dirty="0">
                <a:cs typeface="Times New Roman"/>
              </a:rPr>
              <a:t>for </a:t>
            </a:r>
            <a:r>
              <a:rPr lang="en-US" sz="1600" dirty="0" smtClean="0">
                <a:cs typeface="Times New Roman"/>
              </a:rPr>
              <a:t>Endcap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solidFill>
                  <a:srgbClr val="FF2600"/>
                </a:solidFill>
                <a:cs typeface="Times New Roman"/>
              </a:rPr>
              <a:t>Chambers</a:t>
            </a:r>
            <a:r>
              <a:rPr lang="en-US" sz="1600" dirty="0" smtClean="0">
                <a:cs typeface="Times New Roman"/>
              </a:rPr>
              <a:t> built </a:t>
            </a:r>
            <a:r>
              <a:rPr lang="en-US" sz="1600" dirty="0">
                <a:cs typeface="Times New Roman"/>
              </a:rPr>
              <a:t>and tested in several </a:t>
            </a:r>
            <a:r>
              <a:rPr lang="en-US" sz="1600" dirty="0" smtClean="0">
                <a:cs typeface="Times New Roman"/>
              </a:rPr>
              <a:t>sites</a:t>
            </a:r>
            <a:r>
              <a:rPr lang="en-US" sz="1600" dirty="0">
                <a:cs typeface="Times New Roman"/>
              </a:rPr>
              <a:t> </a:t>
            </a:r>
            <a:r>
              <a:rPr lang="en-US" sz="1600" dirty="0" smtClean="0">
                <a:cs typeface="Times New Roman"/>
              </a:rPr>
              <a:t>in Europe and Asia 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cs typeface="Times New Roman"/>
              </a:rPr>
              <a:t>Detector </a:t>
            </a:r>
            <a:r>
              <a:rPr lang="en-US" sz="1600" b="1" dirty="0">
                <a:cs typeface="Times New Roman"/>
              </a:rPr>
              <a:t>installation from 2004-</a:t>
            </a:r>
            <a:r>
              <a:rPr lang="en-US" sz="1600" b="1" dirty="0" smtClean="0">
                <a:cs typeface="Times New Roman"/>
              </a:rPr>
              <a:t>2008 </a:t>
            </a:r>
            <a:endParaRPr lang="en-US" sz="1600" b="1" dirty="0"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27784" y="5623427"/>
            <a:ext cx="56753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cs typeface="Times New Roman"/>
              </a:rPr>
              <a:t>RE4 stations construction and installation  in 2012-14:</a:t>
            </a:r>
            <a:endParaRPr lang="en-US" sz="1600" dirty="0" smtClean="0">
              <a:cs typeface="Times New Roman"/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>
                <a:solidFill>
                  <a:srgbClr val="FF0000"/>
                </a:solidFill>
                <a:cs typeface="Times New Roman"/>
              </a:rPr>
              <a:t>HPL:  </a:t>
            </a:r>
            <a:r>
              <a:rPr lang="en-US" sz="1600" dirty="0" err="1" smtClean="0">
                <a:cs typeface="Times New Roman"/>
              </a:rPr>
              <a:t>Puricelli</a:t>
            </a:r>
            <a:r>
              <a:rPr lang="en-US" sz="1600" dirty="0" smtClean="0">
                <a:cs typeface="Times New Roman"/>
              </a:rPr>
              <a:t> (</a:t>
            </a:r>
            <a:r>
              <a:rPr lang="en-US" sz="1600" dirty="0">
                <a:cs typeface="Times New Roman"/>
              </a:rPr>
              <a:t>I</a:t>
            </a:r>
            <a:r>
              <a:rPr lang="en-US" sz="1600" dirty="0" smtClean="0">
                <a:cs typeface="Times New Roman"/>
              </a:rPr>
              <a:t>taly)</a:t>
            </a:r>
            <a:endParaRPr lang="en-US" sz="1600" b="1" dirty="0">
              <a:solidFill>
                <a:srgbClr val="FF0000"/>
              </a:solidFill>
              <a:cs typeface="Times New Roman"/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>
                <a:solidFill>
                  <a:srgbClr val="FF0000"/>
                </a:solidFill>
                <a:cs typeface="Times New Roman"/>
              </a:rPr>
              <a:t>Gaps: </a:t>
            </a:r>
            <a:r>
              <a:rPr lang="en-US" sz="1600" dirty="0" smtClean="0">
                <a:cs typeface="Times New Roman"/>
              </a:rPr>
              <a:t>Korea University</a:t>
            </a:r>
            <a:endParaRPr lang="en-US" sz="1600" dirty="0">
              <a:cs typeface="Times New Roman"/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solidFill>
                  <a:srgbClr val="FF2600"/>
                </a:solidFill>
                <a:cs typeface="Times New Roman"/>
              </a:rPr>
              <a:t>Chambers: </a:t>
            </a:r>
            <a:r>
              <a:rPr lang="en-US" sz="1600" dirty="0" smtClean="0">
                <a:cs typeface="Times New Roman"/>
              </a:rPr>
              <a:t>India, Belgium and CERN </a:t>
            </a:r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97872134"/>
              </p:ext>
            </p:extLst>
          </p:nvPr>
        </p:nvGraphicFramePr>
        <p:xfrm>
          <a:off x="-33406" y="1052736"/>
          <a:ext cx="4547410" cy="2355532"/>
        </p:xfrm>
        <a:graphic>
          <a:graphicData uri="http://schemas.openxmlformats.org/presentationml/2006/ole">
            <p:oleObj spid="_x0000_s399363" name="Worksheet" r:id="rId6" imgW="4708440" imgH="2440800" progId="Excel.Sheet.8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5106" y="1196752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charset="2"/>
              <a:buChar char="Ø"/>
            </a:pPr>
            <a:r>
              <a:rPr lang="en-GB" sz="1600" dirty="0" smtClean="0">
                <a:cs typeface="Times New Roman"/>
              </a:rPr>
              <a:t>CMS is one of the largest experiments equipped with RPC.   </a:t>
            </a:r>
          </a:p>
          <a:p>
            <a:pPr algn="just"/>
            <a:r>
              <a:rPr lang="en-GB" sz="1600" dirty="0" smtClean="0">
                <a:cs typeface="Times New Roman"/>
              </a:rPr>
              <a:t>Key of the success: </a:t>
            </a:r>
          </a:p>
          <a:p>
            <a:pPr marL="285750" indent="-285750" algn="just">
              <a:buFont typeface="Wingdings" charset="0"/>
              <a:buChar char="à"/>
            </a:pPr>
            <a:r>
              <a:rPr lang="en-US" sz="1600" dirty="0" smtClean="0">
                <a:solidFill>
                  <a:srgbClr val="FF0906"/>
                </a:solidFill>
                <a:cs typeface="Times New Roman"/>
              </a:rPr>
              <a:t>An </a:t>
            </a:r>
            <a:r>
              <a:rPr lang="en-US" sz="1600" dirty="0">
                <a:solidFill>
                  <a:srgbClr val="FF0906"/>
                </a:solidFill>
                <a:cs typeface="Times New Roman"/>
              </a:rPr>
              <a:t>“industrial approach</a:t>
            </a:r>
            <a:r>
              <a:rPr lang="en-US" sz="1600" dirty="0" smtClean="0">
                <a:solidFill>
                  <a:srgbClr val="FF0906"/>
                </a:solidFill>
                <a:cs typeface="Times New Roman"/>
              </a:rPr>
              <a:t>”</a:t>
            </a:r>
          </a:p>
          <a:p>
            <a:pPr marL="285750" indent="-285750" algn="just">
              <a:buFont typeface="Wingdings" charset="0"/>
              <a:buChar char="à"/>
            </a:pPr>
            <a:r>
              <a:rPr lang="en-US" sz="1600" dirty="0" smtClean="0">
                <a:solidFill>
                  <a:srgbClr val="FF0906"/>
                </a:solidFill>
                <a:cs typeface="Times New Roman"/>
              </a:rPr>
              <a:t>Quality </a:t>
            </a:r>
            <a:r>
              <a:rPr lang="en-US" sz="1600" dirty="0">
                <a:solidFill>
                  <a:srgbClr val="FF0906"/>
                </a:solidFill>
                <a:cs typeface="Times New Roman"/>
              </a:rPr>
              <a:t>control </a:t>
            </a:r>
            <a:r>
              <a:rPr lang="en-US" sz="1600" dirty="0" smtClean="0">
                <a:solidFill>
                  <a:srgbClr val="FF0906"/>
                </a:solidFill>
                <a:cs typeface="Times New Roman"/>
              </a:rPr>
              <a:t>and acceptance criteria</a:t>
            </a:r>
          </a:p>
          <a:p>
            <a:pPr algn="just"/>
            <a:endParaRPr lang="en-GB" sz="1600" dirty="0" smtClean="0"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60637" y="2915652"/>
            <a:ext cx="3283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World Wide RPC production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883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World Wide </a:t>
            </a:r>
            <a:r>
              <a:rPr lang="en-US" sz="3600" dirty="0"/>
              <a:t>RPC </a:t>
            </a:r>
            <a:r>
              <a:rPr lang="en-US" sz="3600" dirty="0" smtClean="0"/>
              <a:t>production: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200" dirty="0" smtClean="0"/>
              <a:t>RE4 CMS example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49</a:t>
            </a:fld>
            <a:endParaRPr lang="en-US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="" xmlns:p14="http://schemas.microsoft.com/office/powerpoint/2010/main" val="868068254"/>
              </p:ext>
            </p:extLst>
          </p:nvPr>
        </p:nvGraphicFramePr>
        <p:xfrm>
          <a:off x="347133" y="1372124"/>
          <a:ext cx="8534400" cy="5041900"/>
        </p:xfrm>
        <a:graphic>
          <a:graphicData uri="http://schemas.openxmlformats.org/presentationml/2006/ole">
            <p:oleObj spid="_x0000_s400386" name="Bitmap Image" r:id="rId3" imgW="10333333" imgH="6106377" progId="PBrush">
              <p:embed/>
            </p:oleObj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75898" y="3175575"/>
            <a:ext cx="1385351" cy="44627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</a:rPr>
              <a:t>KODEL 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</a:rPr>
              <a:t>GAP </a:t>
            </a:r>
            <a:r>
              <a:rPr lang="en-GB" sz="1200" b="1" dirty="0">
                <a:solidFill>
                  <a:srgbClr val="0000FF"/>
                </a:solidFill>
              </a:rPr>
              <a:t>&amp; QC2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597192" y="6279744"/>
            <a:ext cx="1590348" cy="461624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srgbClr val="FF0000"/>
                </a:solidFill>
              </a:rPr>
              <a:t>RE4/2 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en-GB" sz="1200" b="1" dirty="0">
                <a:solidFill>
                  <a:srgbClr val="FF0000"/>
                </a:solidFill>
              </a:rPr>
              <a:t>assembly &amp; QC2-3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955240" y="2143893"/>
            <a:ext cx="990600" cy="27699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</a:rPr>
              <a:t>HPL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40675" y="1424391"/>
            <a:ext cx="1658256" cy="461624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srgbClr val="FF0000"/>
                </a:solidFill>
              </a:rPr>
              <a:t>RE4/3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en-GB" sz="1200" b="1" dirty="0">
                <a:solidFill>
                  <a:srgbClr val="FF0000"/>
                </a:solidFill>
              </a:rPr>
              <a:t>assembly &amp; QC2-3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555645" y="2093079"/>
            <a:ext cx="790213" cy="287740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FF0000"/>
                </a:solidFill>
              </a:rPr>
              <a:t>FEB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 bwMode="auto">
          <a:xfrm flipH="1">
            <a:off x="4923822" y="2380819"/>
            <a:ext cx="26930" cy="23716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8103124" y="3357151"/>
            <a:ext cx="0" cy="9733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6200000" flipV="1">
            <a:off x="5802922" y="5477129"/>
            <a:ext cx="1932817" cy="1459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7" idx="2"/>
          </p:cNvCxnSpPr>
          <p:nvPr/>
        </p:nvCxnSpPr>
        <p:spPr bwMode="auto">
          <a:xfrm flipH="1">
            <a:off x="1547664" y="2420888"/>
            <a:ext cx="1902876" cy="12009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8" idx="2"/>
          </p:cNvCxnSpPr>
          <p:nvPr/>
        </p:nvCxnSpPr>
        <p:spPr bwMode="auto">
          <a:xfrm flipH="1">
            <a:off x="1137208" y="1886015"/>
            <a:ext cx="532595" cy="1471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8" idx="2"/>
          </p:cNvCxnSpPr>
          <p:nvPr/>
        </p:nvCxnSpPr>
        <p:spPr bwMode="auto">
          <a:xfrm flipH="1">
            <a:off x="1317680" y="1886015"/>
            <a:ext cx="352123" cy="17358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4392366" y="5484027"/>
            <a:ext cx="953492" cy="8660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1309659" y="3613827"/>
            <a:ext cx="3082707" cy="2736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228601" y="6319213"/>
            <a:ext cx="1227406" cy="276995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FF0000"/>
                </a:solidFill>
              </a:rPr>
              <a:t>Mechanics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61554" y="6232852"/>
            <a:ext cx="1514045" cy="47743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srgbClr val="0000FF"/>
                </a:solidFill>
              </a:rPr>
              <a:t>RE4 Install. &amp; Comm., QC5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1018576" y="3621847"/>
            <a:ext cx="295094" cy="2681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1317572" y="3613843"/>
            <a:ext cx="1337144" cy="29716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1825589" y="6388221"/>
            <a:ext cx="1658256" cy="28774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srgbClr val="0000FF"/>
                </a:solidFill>
              </a:rPr>
              <a:t>RE4 QC4</a:t>
            </a: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501" t="22749" r="12500" b="11501"/>
          <a:stretch>
            <a:fillRect/>
          </a:stretch>
        </p:blipFill>
        <p:spPr bwMode="auto">
          <a:xfrm>
            <a:off x="2759646" y="1206940"/>
            <a:ext cx="1404534" cy="88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Schermata 2017-11-28 alle 10.08.2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616" y="2037117"/>
            <a:ext cx="1040876" cy="1138458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0586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quencher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51520" y="1231007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Also electronegative gases are used as quenchers</a:t>
            </a:r>
            <a:r>
              <a:rPr lang="en-US" sz="2400" dirty="0" smtClean="0"/>
              <a:t>, like many </a:t>
            </a:r>
            <a:r>
              <a:rPr lang="en-US" sz="2400" dirty="0" err="1" smtClean="0"/>
              <a:t>freons</a:t>
            </a:r>
            <a:r>
              <a:rPr lang="en-US" sz="2400" dirty="0" smtClean="0"/>
              <a:t> (CF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Br), ethyl-bromide (C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5</a:t>
            </a:r>
            <a:r>
              <a:rPr lang="en-US" sz="2400" dirty="0" smtClean="0"/>
              <a:t>Br), etc. which help operate detectors at high gain without discharges. </a:t>
            </a:r>
          </a:p>
          <a:p>
            <a:endParaRPr lang="en-US" dirty="0" smtClean="0"/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2636912"/>
            <a:ext cx="856895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dirty="0" smtClean="0"/>
              <a:t>- They are characterized by an electron capture </a:t>
            </a:r>
            <a:r>
              <a:rPr lang="en-US" sz="2200" dirty="0" smtClean="0">
                <a:solidFill>
                  <a:srgbClr val="002060"/>
                </a:solidFill>
              </a:rPr>
              <a:t>mean free path that is less than typical anode-cathode distance (≈ 1 cm) and larger than avalanche size (few </a:t>
            </a:r>
            <a:r>
              <a:rPr lang="el-GR" sz="2200" dirty="0" smtClean="0">
                <a:solidFill>
                  <a:srgbClr val="002060"/>
                </a:solidFill>
              </a:rPr>
              <a:t>μ</a:t>
            </a:r>
            <a:r>
              <a:rPr lang="en-US" sz="2200" dirty="0" smtClean="0">
                <a:solidFill>
                  <a:srgbClr val="002060"/>
                </a:solidFill>
              </a:rPr>
              <a:t>m)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- These gases </a:t>
            </a:r>
            <a:r>
              <a:rPr lang="en-US" sz="2200" dirty="0" smtClean="0">
                <a:solidFill>
                  <a:srgbClr val="002060"/>
                </a:solidFill>
              </a:rPr>
              <a:t>capture electrons possibly extracted at the cathode </a:t>
            </a:r>
            <a:r>
              <a:rPr lang="en-US" sz="2200" dirty="0" smtClean="0"/>
              <a:t>forming negative ions, preventing the formation of </a:t>
            </a:r>
            <a:r>
              <a:rPr lang="en-US" sz="2200" dirty="0" err="1" smtClean="0"/>
              <a:t>spurios</a:t>
            </a:r>
            <a:r>
              <a:rPr lang="en-US" sz="2200" dirty="0" smtClean="0"/>
              <a:t> delayed avalanches</a:t>
            </a:r>
          </a:p>
          <a:p>
            <a:r>
              <a:rPr lang="en-US" sz="2200" dirty="0" smtClean="0"/>
              <a:t>- Also these gases </a:t>
            </a:r>
            <a:r>
              <a:rPr lang="en-US" sz="2200" dirty="0" smtClean="0">
                <a:solidFill>
                  <a:srgbClr val="FF0000"/>
                </a:solidFill>
              </a:rPr>
              <a:t>can dissociate</a:t>
            </a:r>
            <a:r>
              <a:rPr lang="en-US" sz="2200" dirty="0" smtClean="0"/>
              <a:t>, sometimes forming solid or liquid polymers which can deposit on the electrodes, altering their properties</a:t>
            </a:r>
          </a:p>
          <a:p>
            <a:pPr>
              <a:buFont typeface="Wingdings"/>
              <a:buChar char="à"/>
            </a:pPr>
            <a:r>
              <a:rPr lang="en-US" sz="2200" dirty="0" err="1" smtClean="0"/>
              <a:t>Malter</a:t>
            </a:r>
            <a:r>
              <a:rPr lang="en-US" sz="2200" dirty="0" smtClean="0"/>
              <a:t> effect, where the E field close to the electrode is distorted, causing undesired discharges</a:t>
            </a:r>
          </a:p>
          <a:p>
            <a:pPr>
              <a:buFont typeface="Wingdings"/>
              <a:buChar char="à"/>
            </a:pPr>
            <a:r>
              <a:rPr lang="en-US" sz="2200" dirty="0" smtClean="0">
                <a:solidFill>
                  <a:srgbClr val="FF0000"/>
                </a:solidFill>
              </a:rPr>
              <a:t>Aging effects </a:t>
            </a:r>
            <a:r>
              <a:rPr lang="en-US" sz="2200" dirty="0" smtClean="0"/>
              <a:t>(one of the main issues in all particle detectors)</a:t>
            </a:r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4220" y="-171400"/>
            <a:ext cx="8042276" cy="1008112"/>
          </a:xfrm>
        </p:spPr>
        <p:txBody>
          <a:bodyPr/>
          <a:lstStyle/>
          <a:p>
            <a:r>
              <a:rPr lang="en-US" sz="3400" dirty="0" smtClean="0"/>
              <a:t>CMS RPC mass production </a:t>
            </a:r>
            <a:endParaRPr lang="en-US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50</a:t>
            </a:fld>
            <a:endParaRPr lang="en-US"/>
          </a:p>
        </p:txBody>
      </p: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5220072" y="1052736"/>
            <a:ext cx="3588472" cy="3258498"/>
            <a:chOff x="1021" y="342"/>
            <a:chExt cx="3719" cy="3448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021" y="342"/>
              <a:ext cx="3719" cy="3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" name="_s10244"/>
            <p:cNvSpPr>
              <a:spLocks noChangeArrowheads="1"/>
            </p:cNvSpPr>
            <p:nvPr/>
          </p:nvSpPr>
          <p:spPr bwMode="auto">
            <a:xfrm flipV="1">
              <a:off x="2471" y="647"/>
              <a:ext cx="819" cy="709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  <a:effectLst>
              <a:outerShdw blurRad="63500" dist="141990" dir="1593903" algn="ctr" rotWithShape="0">
                <a:schemeClr val="accent2">
                  <a:alpha val="74998"/>
                </a:schemeClr>
              </a:outerShdw>
            </a:effectLst>
          </p:spPr>
          <p:txBody>
            <a:bodyPr rot="10800000" wrap="none" anchor="ctr"/>
            <a:lstStyle/>
            <a:p>
              <a:pPr algn="ctr">
                <a:lnSpc>
                  <a:spcPct val="95000"/>
                </a:lnSpc>
              </a:pPr>
              <a:endParaRPr lang="en-US" sz="1200" b="1" dirty="0">
                <a:latin typeface="Times New Roman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200" b="1" dirty="0" smtClean="0">
                  <a:latin typeface="Times New Roman" charset="0"/>
                </a:rPr>
                <a:t>QC4:</a:t>
              </a:r>
              <a:endParaRPr lang="en-US" sz="1200" b="1" dirty="0">
                <a:latin typeface="Times New Roman" charset="0"/>
              </a:endParaRPr>
            </a:p>
            <a:p>
              <a:pPr algn="ctr"/>
              <a:r>
                <a:rPr lang="en-US" sz="1200" b="1" dirty="0" smtClean="0">
                  <a:latin typeface="Times New Roman" charset="0"/>
                </a:rPr>
                <a:t>Final</a:t>
              </a:r>
              <a:endParaRPr lang="en-US" sz="1200" b="1" dirty="0">
                <a:latin typeface="Times New Roman" charset="0"/>
              </a:endParaRPr>
            </a:p>
          </p:txBody>
        </p:sp>
        <p:sp>
          <p:nvSpPr>
            <p:cNvPr id="9" name="_s10245"/>
            <p:cNvSpPr>
              <a:spLocks noChangeArrowheads="1"/>
            </p:cNvSpPr>
            <p:nvPr/>
          </p:nvSpPr>
          <p:spPr bwMode="auto">
            <a:xfrm flipV="1">
              <a:off x="2061" y="1356"/>
              <a:ext cx="1639" cy="71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141990" dir="1593903" algn="ctr" rotWithShape="0">
                <a:schemeClr val="hlink">
                  <a:alpha val="74998"/>
                </a:schemeClr>
              </a:outerShdw>
            </a:effectLst>
          </p:spPr>
          <p:txBody>
            <a:bodyPr rot="10800000" wrap="none" anchor="ctr"/>
            <a:lstStyle/>
            <a:p>
              <a:pPr algn="ctr"/>
              <a:r>
                <a:rPr lang="en-US" sz="1200" b="1" dirty="0" smtClean="0">
                  <a:latin typeface="Times New Roman" charset="0"/>
                </a:rPr>
                <a:t>QC3: Chamber</a:t>
              </a:r>
              <a:endParaRPr lang="en-US" sz="1200" b="1" dirty="0">
                <a:latin typeface="Times New Roman" charset="0"/>
              </a:endParaRPr>
            </a:p>
          </p:txBody>
        </p:sp>
        <p:sp>
          <p:nvSpPr>
            <p:cNvPr id="10" name="_s10246"/>
            <p:cNvSpPr>
              <a:spLocks noChangeArrowheads="1"/>
            </p:cNvSpPr>
            <p:nvPr/>
          </p:nvSpPr>
          <p:spPr bwMode="auto">
            <a:xfrm flipV="1">
              <a:off x="1652" y="2066"/>
              <a:ext cx="2457" cy="709"/>
            </a:xfrm>
            <a:custGeom>
              <a:avLst/>
              <a:gdLst>
                <a:gd name="G0" fmla="+- 3600 0 0"/>
                <a:gd name="G1" fmla="+- 21600 0 3600"/>
                <a:gd name="G2" fmla="*/ 3600 1 2"/>
                <a:gd name="G3" fmla="+- 21600 0 G2"/>
                <a:gd name="G4" fmla="+/ 3600 21600 2"/>
                <a:gd name="G5" fmla="+/ G1 0 2"/>
                <a:gd name="G6" fmla="*/ 21600 21600 3600"/>
                <a:gd name="G7" fmla="*/ G6 1 2"/>
                <a:gd name="G8" fmla="+- 21600 0 G7"/>
                <a:gd name="G9" fmla="*/ 21600 1 2"/>
                <a:gd name="G10" fmla="+- 3600 0 G9"/>
                <a:gd name="G11" fmla="?: G10 G8 0"/>
                <a:gd name="G12" fmla="?: G10 G7 21600"/>
                <a:gd name="T0" fmla="*/ 19800 w 21600"/>
                <a:gd name="T1" fmla="*/ 10800 h 21600"/>
                <a:gd name="T2" fmla="*/ 10800 w 21600"/>
                <a:gd name="T3" fmla="*/ 21600 h 21600"/>
                <a:gd name="T4" fmla="*/ 1800 w 21600"/>
                <a:gd name="T5" fmla="*/ 10800 h 21600"/>
                <a:gd name="T6" fmla="*/ 10800 w 21600"/>
                <a:gd name="T7" fmla="*/ 0 h 21600"/>
                <a:gd name="T8" fmla="*/ 3600 w 21600"/>
                <a:gd name="T9" fmla="*/ 3600 h 21600"/>
                <a:gd name="T10" fmla="*/ 18000 w 21600"/>
                <a:gd name="T11" fmla="*/ 18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141990" dir="1593903" algn="ctr" rotWithShape="0">
                <a:schemeClr val="folHlink">
                  <a:alpha val="74998"/>
                </a:schemeClr>
              </a:outerShdw>
            </a:effectLst>
          </p:spPr>
          <p:txBody>
            <a:bodyPr rot="10800000" wrap="none" anchor="ctr"/>
            <a:lstStyle/>
            <a:p>
              <a:pPr algn="ctr"/>
              <a:r>
                <a:rPr lang="en-US" sz="1200" b="1" dirty="0" smtClean="0">
                  <a:latin typeface="Times New Roman" charset="0"/>
                </a:rPr>
                <a:t>QC2: Single/Double </a:t>
              </a:r>
              <a:r>
                <a:rPr lang="en-US" sz="1200" b="1" dirty="0">
                  <a:latin typeface="Times New Roman" charset="0"/>
                </a:rPr>
                <a:t>gaps</a:t>
              </a:r>
            </a:p>
          </p:txBody>
        </p:sp>
        <p:sp>
          <p:nvSpPr>
            <p:cNvPr id="11" name="_s10247"/>
            <p:cNvSpPr>
              <a:spLocks noChangeArrowheads="1"/>
            </p:cNvSpPr>
            <p:nvPr/>
          </p:nvSpPr>
          <p:spPr bwMode="auto">
            <a:xfrm flipV="1">
              <a:off x="1242" y="2775"/>
              <a:ext cx="3277" cy="710"/>
            </a:xfrm>
            <a:custGeom>
              <a:avLst/>
              <a:gdLst>
                <a:gd name="G0" fmla="+- 2700 0 0"/>
                <a:gd name="G1" fmla="+- 21600 0 2700"/>
                <a:gd name="G2" fmla="*/ 2700 1 2"/>
                <a:gd name="G3" fmla="+- 21600 0 G2"/>
                <a:gd name="G4" fmla="+/ 2700 21600 2"/>
                <a:gd name="G5" fmla="+/ G1 0 2"/>
                <a:gd name="G6" fmla="*/ 21600 21600 2700"/>
                <a:gd name="G7" fmla="*/ G6 1 2"/>
                <a:gd name="G8" fmla="+- 21600 0 G7"/>
                <a:gd name="G9" fmla="*/ 21600 1 2"/>
                <a:gd name="G10" fmla="+- 2700 0 G9"/>
                <a:gd name="G11" fmla="?: G10 G8 0"/>
                <a:gd name="G12" fmla="?: G10 G7 21600"/>
                <a:gd name="T0" fmla="*/ 20250 w 21600"/>
                <a:gd name="T1" fmla="*/ 10800 h 21600"/>
                <a:gd name="T2" fmla="*/ 10800 w 21600"/>
                <a:gd name="T3" fmla="*/ 21600 h 21600"/>
                <a:gd name="T4" fmla="*/ 1350 w 21600"/>
                <a:gd name="T5" fmla="*/ 10800 h 21600"/>
                <a:gd name="T6" fmla="*/ 10800 w 21600"/>
                <a:gd name="T7" fmla="*/ 0 h 21600"/>
                <a:gd name="T8" fmla="*/ 3150 w 21600"/>
                <a:gd name="T9" fmla="*/ 3150 h 21600"/>
                <a:gd name="T10" fmla="*/ 18450 w 21600"/>
                <a:gd name="T11" fmla="*/ 184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>
              <a:outerShdw blurRad="63500" dist="141990" dir="1593903" algn="ctr" rotWithShape="0">
                <a:schemeClr val="bg2">
                  <a:alpha val="74998"/>
                </a:schemeClr>
              </a:outerShdw>
            </a:effectLst>
          </p:spPr>
          <p:txBody>
            <a:bodyPr rot="10800000" wrap="none" anchor="ctr"/>
            <a:lstStyle/>
            <a:p>
              <a:pPr algn="ctr"/>
              <a:r>
                <a:rPr lang="en-US" sz="1200" b="1" dirty="0" smtClean="0">
                  <a:latin typeface="Times New Roman" charset="0"/>
                </a:rPr>
                <a:t>QC1: </a:t>
              </a:r>
              <a:r>
                <a:rPr lang="en-US" sz="1200" b="1" dirty="0">
                  <a:latin typeface="Times New Roman" charset="0"/>
                </a:rPr>
                <a:t>Bakelite and components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23528" y="5766359"/>
            <a:ext cx="4824536" cy="83099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solid"/>
          </a:ln>
        </p:spPr>
        <p:txBody>
          <a:bodyPr wrap="square" lIns="91437" tIns="45718" rIns="91437" bIns="45718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HPL production test: </a:t>
            </a:r>
            <a:r>
              <a:rPr lang="en-US" sz="1600" dirty="0" smtClean="0">
                <a:latin typeface="Times New Roman"/>
                <a:cs typeface="Times New Roman"/>
              </a:rPr>
              <a:t>surface </a:t>
            </a:r>
            <a:r>
              <a:rPr lang="en-US" sz="1600" dirty="0">
                <a:latin typeface="Times New Roman"/>
                <a:cs typeface="Times New Roman"/>
              </a:rPr>
              <a:t>inspection, </a:t>
            </a:r>
            <a:r>
              <a:rPr lang="en-US" sz="1600" dirty="0" smtClean="0">
                <a:latin typeface="Times New Roman"/>
                <a:cs typeface="Times New Roman"/>
              </a:rPr>
              <a:t>HPL resistivity</a:t>
            </a:r>
            <a:endParaRPr lang="en-US" sz="16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lvl="1"/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FEB test: </a:t>
            </a:r>
            <a:r>
              <a:rPr lang="x-none" altLang="en-US" sz="1600" dirty="0">
                <a:latin typeface="Times New Roman"/>
                <a:cs typeface="Times New Roman"/>
              </a:rPr>
              <a:t>PCB electrical </a:t>
            </a:r>
            <a:r>
              <a:rPr lang="x-none" altLang="en-US" sz="1600" dirty="0" smtClean="0">
                <a:latin typeface="Times New Roman"/>
                <a:cs typeface="Times New Roman"/>
              </a:rPr>
              <a:t>integrity, </a:t>
            </a:r>
            <a:r>
              <a:rPr lang="x-none" altLang="en-US" sz="1600" dirty="0">
                <a:latin typeface="Times New Roman"/>
                <a:cs typeface="Times New Roman"/>
              </a:rPr>
              <a:t>FEB </a:t>
            </a:r>
            <a:r>
              <a:rPr lang="x-none" altLang="en-US" sz="1600" dirty="0" smtClean="0">
                <a:latin typeface="Times New Roman"/>
                <a:cs typeface="Times New Roman"/>
              </a:rPr>
              <a:t>calibration, </a:t>
            </a:r>
            <a:r>
              <a:rPr lang="x-none" altLang="en-US" sz="1600" dirty="0">
                <a:latin typeface="Times New Roman"/>
                <a:cs typeface="Times New Roman"/>
              </a:rPr>
              <a:t>FEB +</a:t>
            </a:r>
            <a:r>
              <a:rPr lang="x-none" altLang="en-US" sz="1600" dirty="0" smtClean="0">
                <a:latin typeface="Times New Roman"/>
                <a:cs typeface="Times New Roman"/>
              </a:rPr>
              <a:t>PCB calibration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4830255"/>
            <a:ext cx="4824536" cy="8309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37" tIns="45718" rIns="91437" bIns="45718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Gaps and Double production test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85738" indent="-285738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Visual inspection, gas tightness and spacer test</a:t>
            </a:r>
          </a:p>
          <a:p>
            <a:pPr marL="285738" indent="-285738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Electrical and dark current, resistivity measurement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3528" y="3606119"/>
            <a:ext cx="4824536" cy="10772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37" tIns="45718" rIns="91437" bIns="45718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Chamber 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Assembly and tests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Visual </a:t>
            </a:r>
            <a:r>
              <a:rPr lang="en-US" sz="1600" dirty="0">
                <a:latin typeface="Times New Roman"/>
                <a:cs typeface="Times New Roman"/>
              </a:rPr>
              <a:t>i</a:t>
            </a:r>
            <a:r>
              <a:rPr lang="en-US" sz="1600" dirty="0" smtClean="0">
                <a:latin typeface="Times New Roman"/>
                <a:cs typeface="Times New Roman"/>
              </a:rPr>
              <a:t>nspection, gas tightness, dark </a:t>
            </a:r>
            <a:r>
              <a:rPr lang="en-US" sz="1600" dirty="0">
                <a:latin typeface="Times New Roman"/>
                <a:cs typeface="Times New Roman"/>
              </a:rPr>
              <a:t>current test, </a:t>
            </a:r>
            <a:r>
              <a:rPr lang="en-US" sz="1600" dirty="0" smtClean="0">
                <a:latin typeface="Times New Roman"/>
                <a:cs typeface="Times New Roman"/>
              </a:rPr>
              <a:t>connectivity </a:t>
            </a:r>
            <a:r>
              <a:rPr lang="en-US" sz="1600" dirty="0">
                <a:latin typeface="Times New Roman"/>
                <a:cs typeface="Times New Roman"/>
              </a:rPr>
              <a:t>test</a:t>
            </a:r>
            <a:endParaRPr lang="en-US" sz="1600" dirty="0" smtClean="0">
              <a:latin typeface="Times New Roman"/>
              <a:cs typeface="Times New Roman"/>
            </a:endParaRPr>
          </a:p>
          <a:p>
            <a:pPr marL="285738" indent="-285738">
              <a:buFont typeface="Arial"/>
              <a:buChar char="•"/>
            </a:pPr>
            <a:r>
              <a:rPr lang="en-US" sz="1600" dirty="0">
                <a:latin typeface="Times New Roman"/>
                <a:cs typeface="Times New Roman"/>
              </a:rPr>
              <a:t>P</a:t>
            </a:r>
            <a:r>
              <a:rPr lang="en-US" sz="1600" dirty="0" smtClean="0">
                <a:latin typeface="Times New Roman"/>
                <a:cs typeface="Times New Roman"/>
              </a:rPr>
              <a:t>erformance study with cosmic muons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3528" y="2598007"/>
            <a:ext cx="4824536" cy="8309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37" tIns="45718" rIns="91437" bIns="45718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inal 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chamber 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tests: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Gas leak, connectivity, </a:t>
            </a:r>
            <a:r>
              <a:rPr lang="en-US" sz="1600" dirty="0">
                <a:latin typeface="Times New Roman"/>
                <a:cs typeface="Times New Roman"/>
              </a:rPr>
              <a:t>dark current tests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Long term detector stability test</a:t>
            </a:r>
          </a:p>
        </p:txBody>
      </p:sp>
      <p:sp>
        <p:nvSpPr>
          <p:cNvPr id="25" name="Right Arrow 24"/>
          <p:cNvSpPr/>
          <p:nvPr/>
        </p:nvSpPr>
        <p:spPr>
          <a:xfrm rot="16200000">
            <a:off x="-1088406" y="4318934"/>
            <a:ext cx="2450267" cy="304558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en-US" sz="1600" dirty="0" smtClean="0"/>
          </a:p>
        </p:txBody>
      </p:sp>
      <p:pic>
        <p:nvPicPr>
          <p:cNvPr id="30" name="Picture 6" descr="Senza n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003" y="4437112"/>
            <a:ext cx="4083997" cy="188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1340768"/>
            <a:ext cx="53661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 smtClean="0">
                <a:solidFill>
                  <a:srgbClr val="FF0906"/>
                </a:solidFill>
                <a:cs typeface="Times New Roman"/>
              </a:rPr>
              <a:t>Key point: well defined Quality </a:t>
            </a:r>
            <a:r>
              <a:rPr lang="en-US" sz="2200" dirty="0">
                <a:solidFill>
                  <a:srgbClr val="FF0906"/>
                </a:solidFill>
                <a:cs typeface="Times New Roman"/>
              </a:rPr>
              <a:t>C</a:t>
            </a:r>
            <a:r>
              <a:rPr lang="en-US" sz="2200" dirty="0" smtClean="0">
                <a:solidFill>
                  <a:srgbClr val="FF0906"/>
                </a:solidFill>
                <a:cs typeface="Times New Roman"/>
              </a:rPr>
              <a:t>ontrol </a:t>
            </a:r>
            <a:r>
              <a:rPr lang="en-US" sz="2200" dirty="0">
                <a:solidFill>
                  <a:srgbClr val="FF0906"/>
                </a:solidFill>
                <a:cs typeface="Times New Roman"/>
              </a:rPr>
              <a:t>and </a:t>
            </a:r>
            <a:r>
              <a:rPr lang="en-US" sz="2200" dirty="0" smtClean="0">
                <a:solidFill>
                  <a:srgbClr val="FF0906"/>
                </a:solidFill>
                <a:cs typeface="Times New Roman"/>
              </a:rPr>
              <a:t>Acceptance </a:t>
            </a:r>
            <a:r>
              <a:rPr lang="en-US" sz="2200" dirty="0">
                <a:solidFill>
                  <a:srgbClr val="FF0906"/>
                </a:solidFill>
                <a:cs typeface="Times New Roman"/>
              </a:rPr>
              <a:t>C</a:t>
            </a:r>
            <a:r>
              <a:rPr lang="en-US" sz="2200" dirty="0" smtClean="0">
                <a:solidFill>
                  <a:srgbClr val="FF0906"/>
                </a:solidFill>
                <a:cs typeface="Times New Roman"/>
              </a:rPr>
              <a:t>riteria</a:t>
            </a:r>
            <a:endParaRPr lang="en-US" sz="2200" dirty="0">
              <a:solidFill>
                <a:srgbClr val="FF0906"/>
              </a:solidFill>
              <a:cs typeface="Times New Roman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7287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7EE65-24E2-490E-A486-DE530677870D}" type="slidenum">
              <a:rPr lang="en-US"/>
              <a:pPr/>
              <a:t>51</a:t>
            </a:fld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795963" y="1125538"/>
            <a:ext cx="3313112" cy="1727200"/>
            <a:chOff x="3787" y="945"/>
            <a:chExt cx="2087" cy="1088"/>
          </a:xfrm>
        </p:grpSpPr>
        <p:sp>
          <p:nvSpPr>
            <p:cNvPr id="335881" name="Text Box 9"/>
            <p:cNvSpPr txBox="1">
              <a:spLocks noChangeArrowheads="1"/>
            </p:cNvSpPr>
            <p:nvPr/>
          </p:nvSpPr>
          <p:spPr bwMode="auto">
            <a:xfrm>
              <a:off x="4014" y="1036"/>
              <a:ext cx="13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unreacted molecules</a:t>
              </a:r>
            </a:p>
          </p:txBody>
        </p:sp>
        <p:sp>
          <p:nvSpPr>
            <p:cNvPr id="335882" name="AutoShape 10"/>
            <p:cNvSpPr>
              <a:spLocks/>
            </p:cNvSpPr>
            <p:nvPr/>
          </p:nvSpPr>
          <p:spPr bwMode="auto">
            <a:xfrm>
              <a:off x="3787" y="945"/>
              <a:ext cx="182" cy="1088"/>
            </a:xfrm>
            <a:prstGeom prst="leftBrace">
              <a:avLst>
                <a:gd name="adj1" fmla="val 4981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5883" name="Text Box 11"/>
            <p:cNvSpPr txBox="1">
              <a:spLocks noChangeArrowheads="1"/>
            </p:cNvSpPr>
            <p:nvPr/>
          </p:nvSpPr>
          <p:spPr bwMode="auto">
            <a:xfrm>
              <a:off x="4467" y="1671"/>
              <a:ext cx="14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>
                  <a:latin typeface="Arial" charset="0"/>
                </a:rPr>
                <a:t>+  </a:t>
              </a: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radiolytic products</a:t>
              </a:r>
            </a:p>
          </p:txBody>
        </p:sp>
        <p:sp>
          <p:nvSpPr>
            <p:cNvPr id="335884" name="Text Box 12"/>
            <p:cNvSpPr txBox="1">
              <a:spLocks noChangeArrowheads="1"/>
            </p:cNvSpPr>
            <p:nvPr/>
          </p:nvSpPr>
          <p:spPr bwMode="auto">
            <a:xfrm>
              <a:off x="4241" y="1353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>
                  <a:latin typeface="Arial" charset="0"/>
                </a:rPr>
                <a:t>+  </a:t>
              </a: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HF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211638" y="1557338"/>
            <a:ext cx="1655762" cy="733425"/>
            <a:chOff x="2698" y="1244"/>
            <a:chExt cx="1044" cy="462"/>
          </a:xfrm>
        </p:grpSpPr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2849" y="1444"/>
              <a:ext cx="771" cy="91"/>
              <a:chOff x="2539" y="1660"/>
              <a:chExt cx="767" cy="92"/>
            </a:xfrm>
          </p:grpSpPr>
          <p:sp>
            <p:nvSpPr>
              <p:cNvPr id="335887" name="Line 15"/>
              <p:cNvSpPr>
                <a:spLocks noChangeShapeType="1"/>
              </p:cNvSpPr>
              <p:nvPr/>
            </p:nvSpPr>
            <p:spPr bwMode="auto">
              <a:xfrm>
                <a:off x="3125" y="170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5" name="Group 16"/>
              <p:cNvGrpSpPr>
                <a:grpSpLocks/>
              </p:cNvGrpSpPr>
              <p:nvPr/>
            </p:nvGrpSpPr>
            <p:grpSpPr bwMode="auto">
              <a:xfrm>
                <a:off x="2717" y="1660"/>
                <a:ext cx="415" cy="92"/>
                <a:chOff x="2717" y="1660"/>
                <a:chExt cx="415" cy="92"/>
              </a:xfrm>
            </p:grpSpPr>
            <p:sp>
              <p:nvSpPr>
                <p:cNvPr id="335889" name="Line 17"/>
                <p:cNvSpPr>
                  <a:spLocks noChangeShapeType="1"/>
                </p:cNvSpPr>
                <p:nvPr/>
              </p:nvSpPr>
              <p:spPr bwMode="auto">
                <a:xfrm rot="2700000">
                  <a:off x="2744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0" name="Line 18"/>
                <p:cNvSpPr>
                  <a:spLocks noChangeShapeType="1"/>
                </p:cNvSpPr>
                <p:nvPr/>
              </p:nvSpPr>
              <p:spPr bwMode="auto">
                <a:xfrm rot="2700000">
                  <a:off x="2880" y="170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1" name="Line 19"/>
                <p:cNvSpPr>
                  <a:spLocks noChangeShapeType="1"/>
                </p:cNvSpPr>
                <p:nvPr/>
              </p:nvSpPr>
              <p:spPr bwMode="auto">
                <a:xfrm rot="2700000">
                  <a:off x="3015" y="170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2" name="Line 20"/>
                <p:cNvSpPr>
                  <a:spLocks noChangeShapeType="1"/>
                </p:cNvSpPr>
                <p:nvPr/>
              </p:nvSpPr>
              <p:spPr bwMode="auto">
                <a:xfrm rot="18900000">
                  <a:off x="2813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3" name="Line 21"/>
                <p:cNvSpPr>
                  <a:spLocks noChangeShapeType="1"/>
                </p:cNvSpPr>
                <p:nvPr/>
              </p:nvSpPr>
              <p:spPr bwMode="auto">
                <a:xfrm rot="18900000">
                  <a:off x="2949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4" name="Line 22"/>
                <p:cNvSpPr>
                  <a:spLocks noChangeShapeType="1"/>
                </p:cNvSpPr>
                <p:nvPr/>
              </p:nvSpPr>
              <p:spPr bwMode="auto">
                <a:xfrm rot="18900000">
                  <a:off x="3087" y="1722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5" name="Line 23"/>
                <p:cNvSpPr>
                  <a:spLocks noChangeShapeType="1"/>
                </p:cNvSpPr>
                <p:nvPr/>
              </p:nvSpPr>
              <p:spPr bwMode="auto">
                <a:xfrm rot="18900000">
                  <a:off x="2717" y="1688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335896" name="Line 24"/>
              <p:cNvSpPr>
                <a:spLocks noChangeShapeType="1"/>
              </p:cNvSpPr>
              <p:nvPr/>
            </p:nvSpPr>
            <p:spPr bwMode="auto">
              <a:xfrm>
                <a:off x="2539" y="170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335897" name="Text Box 25"/>
            <p:cNvSpPr txBox="1">
              <a:spLocks noChangeArrowheads="1"/>
            </p:cNvSpPr>
            <p:nvPr/>
          </p:nvSpPr>
          <p:spPr bwMode="auto">
            <a:xfrm>
              <a:off x="2744" y="1244"/>
              <a:ext cx="9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solidFill>
                    <a:srgbClr val="FF3300"/>
                  </a:solidFill>
                  <a:latin typeface="Arial" charset="0"/>
                </a:rPr>
                <a:t>e</a:t>
              </a:r>
              <a:r>
                <a:rPr lang="en-US" sz="1600" i="1" baseline="30000">
                  <a:solidFill>
                    <a:srgbClr val="FF3300"/>
                  </a:solidFill>
                  <a:latin typeface="Arial" charset="0"/>
                </a:rPr>
                <a:t>-</a:t>
              </a:r>
              <a:r>
                <a:rPr lang="en-US" sz="1600" i="1">
                  <a:solidFill>
                    <a:srgbClr val="FF3300"/>
                  </a:solidFill>
                  <a:latin typeface="Arial" charset="0"/>
                </a:rPr>
                <a:t> ; </a:t>
              </a:r>
              <a:r>
                <a:rPr lang="en-US" sz="1600" i="1">
                  <a:solidFill>
                    <a:srgbClr val="FF3300"/>
                  </a:solidFill>
                  <a:latin typeface="Arial" charset="0"/>
                  <a:sym typeface="Symbol" pitchFamily="18" charset="2"/>
                </a:rPr>
                <a:t> ; UV ; etc.</a:t>
              </a:r>
            </a:p>
          </p:txBody>
        </p:sp>
        <p:sp>
          <p:nvSpPr>
            <p:cNvPr id="335898" name="Text Box 26"/>
            <p:cNvSpPr txBox="1">
              <a:spLocks noChangeArrowheads="1"/>
            </p:cNvSpPr>
            <p:nvPr/>
          </p:nvSpPr>
          <p:spPr bwMode="auto">
            <a:xfrm>
              <a:off x="2698" y="1494"/>
              <a:ext cx="9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600" i="1">
                  <a:solidFill>
                    <a:srgbClr val="FF3300"/>
                  </a:solidFill>
                  <a:latin typeface="Arial" charset="0"/>
                </a:rPr>
                <a:t>avalanche</a:t>
              </a:r>
              <a:endParaRPr lang="en-US" sz="1600" i="1">
                <a:solidFill>
                  <a:srgbClr val="FF3300"/>
                </a:solidFill>
                <a:latin typeface="Arial" charset="0"/>
                <a:sym typeface="Symbol" pitchFamily="18" charset="2"/>
              </a:endParaRP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106363" y="1268413"/>
            <a:ext cx="4105275" cy="2216150"/>
            <a:chOff x="113" y="1036"/>
            <a:chExt cx="2586" cy="1396"/>
          </a:xfrm>
        </p:grpSpPr>
        <p:sp>
          <p:nvSpPr>
            <p:cNvPr id="335900" name="Text Box 28"/>
            <p:cNvSpPr txBox="1">
              <a:spLocks noChangeArrowheads="1"/>
            </p:cNvSpPr>
            <p:nvPr/>
          </p:nvSpPr>
          <p:spPr bwMode="auto">
            <a:xfrm>
              <a:off x="612" y="2201"/>
              <a:ext cx="167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endParaRPr lang="it-IT" sz="1800">
                <a:latin typeface="Arial" charset="0"/>
              </a:endParaRPr>
            </a:p>
          </p:txBody>
        </p:sp>
        <p:graphicFrame>
          <p:nvGraphicFramePr>
            <p:cNvPr id="335901" name="Object 29"/>
            <p:cNvGraphicFramePr>
              <a:graphicFrameLocks noChangeAspect="1"/>
            </p:cNvGraphicFramePr>
            <p:nvPr/>
          </p:nvGraphicFramePr>
          <p:xfrm>
            <a:off x="249" y="1240"/>
            <a:ext cx="635" cy="466"/>
          </p:xfrm>
          <a:graphic>
            <a:graphicData uri="http://schemas.openxmlformats.org/presentationml/2006/ole">
              <p:oleObj spid="_x0000_s401410" name="Photo Editor Photo" r:id="rId3" imgW="819048" imgH="600159" progId="">
                <p:embed/>
              </p:oleObj>
            </a:graphicData>
          </a:graphic>
        </p:graphicFrame>
        <p:graphicFrame>
          <p:nvGraphicFramePr>
            <p:cNvPr id="335902" name="Object 30"/>
            <p:cNvGraphicFramePr>
              <a:graphicFrameLocks noChangeAspect="1"/>
            </p:cNvGraphicFramePr>
            <p:nvPr/>
          </p:nvGraphicFramePr>
          <p:xfrm>
            <a:off x="1202" y="1213"/>
            <a:ext cx="590" cy="403"/>
          </p:xfrm>
          <a:graphic>
            <a:graphicData uri="http://schemas.openxmlformats.org/presentationml/2006/ole">
              <p:oleObj spid="_x0000_s401411" name="Photo Editor Photo" r:id="rId4" imgW="2142857" imgH="1905266" progId="">
                <p:embed/>
              </p:oleObj>
            </a:graphicData>
          </a:graphic>
        </p:graphicFrame>
        <p:graphicFrame>
          <p:nvGraphicFramePr>
            <p:cNvPr id="335903" name="Object 31"/>
            <p:cNvGraphicFramePr>
              <a:graphicFrameLocks noChangeAspect="1"/>
            </p:cNvGraphicFramePr>
            <p:nvPr/>
          </p:nvGraphicFramePr>
          <p:xfrm>
            <a:off x="2109" y="1207"/>
            <a:ext cx="498" cy="545"/>
          </p:xfrm>
          <a:graphic>
            <a:graphicData uri="http://schemas.openxmlformats.org/presentationml/2006/ole">
              <p:oleObj spid="_x0000_s401412" name="Photo Editor Photo" r:id="rId5" imgW="2142857" imgH="1905266" progId="">
                <p:embed/>
              </p:oleObj>
            </a:graphicData>
          </a:graphic>
        </p:graphicFrame>
        <p:sp>
          <p:nvSpPr>
            <p:cNvPr id="335904" name="Text Box 32"/>
            <p:cNvSpPr txBox="1">
              <a:spLocks noChangeArrowheads="1"/>
            </p:cNvSpPr>
            <p:nvPr/>
          </p:nvSpPr>
          <p:spPr bwMode="auto">
            <a:xfrm>
              <a:off x="930" y="1346"/>
              <a:ext cx="22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500">
                  <a:latin typeface="Arial" charset="0"/>
                </a:rPr>
                <a:t>+</a:t>
              </a:r>
            </a:p>
          </p:txBody>
        </p:sp>
        <p:sp>
          <p:nvSpPr>
            <p:cNvPr id="335905" name="Text Box 33"/>
            <p:cNvSpPr txBox="1">
              <a:spLocks noChangeArrowheads="1"/>
            </p:cNvSpPr>
            <p:nvPr/>
          </p:nvSpPr>
          <p:spPr bwMode="auto">
            <a:xfrm>
              <a:off x="1755" y="1336"/>
              <a:ext cx="22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500">
                  <a:latin typeface="Arial" charset="0"/>
                </a:rPr>
                <a:t>+</a:t>
              </a:r>
            </a:p>
          </p:txBody>
        </p:sp>
        <p:sp>
          <p:nvSpPr>
            <p:cNvPr id="335906" name="Text Box 34"/>
            <p:cNvSpPr txBox="1">
              <a:spLocks noChangeArrowheads="1"/>
            </p:cNvSpPr>
            <p:nvPr/>
          </p:nvSpPr>
          <p:spPr bwMode="auto">
            <a:xfrm>
              <a:off x="249" y="1707"/>
              <a:ext cx="5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R134a</a:t>
              </a:r>
            </a:p>
          </p:txBody>
        </p:sp>
        <p:sp>
          <p:nvSpPr>
            <p:cNvPr id="335907" name="Text Box 35"/>
            <p:cNvSpPr txBox="1">
              <a:spLocks noChangeArrowheads="1"/>
            </p:cNvSpPr>
            <p:nvPr/>
          </p:nvSpPr>
          <p:spPr bwMode="auto">
            <a:xfrm>
              <a:off x="1247" y="1707"/>
              <a:ext cx="5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C</a:t>
              </a:r>
              <a:r>
                <a:rPr lang="en-US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4</a:t>
              </a: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H</a:t>
              </a:r>
              <a:r>
                <a:rPr lang="en-US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10</a:t>
              </a:r>
              <a:endPara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35908" name="Text Box 36"/>
            <p:cNvSpPr txBox="1">
              <a:spLocks noChangeArrowheads="1"/>
            </p:cNvSpPr>
            <p:nvPr/>
          </p:nvSpPr>
          <p:spPr bwMode="auto">
            <a:xfrm>
              <a:off x="2155" y="1721"/>
              <a:ext cx="5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SF</a:t>
              </a:r>
              <a:r>
                <a:rPr lang="en-US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6</a:t>
              </a:r>
              <a:endPara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35909" name="Text Box 37"/>
            <p:cNvSpPr txBox="1">
              <a:spLocks noChangeArrowheads="1"/>
            </p:cNvSpPr>
            <p:nvPr/>
          </p:nvSpPr>
          <p:spPr bwMode="auto">
            <a:xfrm>
              <a:off x="204" y="2079"/>
              <a:ext cx="235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it-IT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35910" name="AutoShape 38"/>
            <p:cNvSpPr>
              <a:spLocks noChangeArrowheads="1"/>
            </p:cNvSpPr>
            <p:nvPr/>
          </p:nvSpPr>
          <p:spPr bwMode="auto">
            <a:xfrm>
              <a:off x="113" y="1036"/>
              <a:ext cx="2586" cy="907"/>
            </a:xfrm>
            <a:prstGeom prst="bracePair">
              <a:avLst>
                <a:gd name="adj" fmla="val 833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335912" name="Picture 40"/>
          <p:cNvPicPr>
            <a:picLocks noChangeAspect="1" noChangeArrowheads="1"/>
          </p:cNvPicPr>
          <p:nvPr/>
        </p:nvPicPr>
        <p:blipFill>
          <a:blip r:embed="rId6" cstate="print"/>
          <a:srcRect l="4666"/>
          <a:stretch>
            <a:fillRect/>
          </a:stretch>
        </p:blipFill>
        <p:spPr bwMode="auto">
          <a:xfrm>
            <a:off x="107950" y="3182938"/>
            <a:ext cx="6864350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914" name="Text Box 42"/>
          <p:cNvSpPr txBox="1">
            <a:spLocks noChangeArrowheads="1"/>
          </p:cNvSpPr>
          <p:nvPr/>
        </p:nvSpPr>
        <p:spPr bwMode="auto">
          <a:xfrm>
            <a:off x="5362575" y="3087688"/>
            <a:ext cx="345757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Il gas usato negli RPC (ed in particolare il Freon) può in </a:t>
            </a:r>
            <a:r>
              <a:rPr lang="en-GB">
                <a:solidFill>
                  <a:srgbClr val="FF0000"/>
                </a:solidFill>
              </a:rPr>
              <a:t>parte dissociarsi</a:t>
            </a:r>
            <a:r>
              <a:rPr lang="en-GB">
                <a:solidFill>
                  <a:schemeClr val="accent2"/>
                </a:solidFill>
              </a:rPr>
              <a:t> a causa dei processi di valanga e la produzione di UV </a:t>
            </a:r>
          </a:p>
        </p:txBody>
      </p:sp>
      <p:sp>
        <p:nvSpPr>
          <p:cNvPr id="335915" name="Text Box 43"/>
          <p:cNvSpPr txBox="1">
            <a:spLocks noChangeArrowheads="1"/>
          </p:cNvSpPr>
          <p:nvPr/>
        </p:nvSpPr>
        <p:spPr bwMode="auto">
          <a:xfrm>
            <a:off x="5364163" y="4724400"/>
            <a:ext cx="3527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US">
                <a:solidFill>
                  <a:schemeClr val="accent2"/>
                </a:solidFill>
              </a:rPr>
              <a:t>Cromatogramma del gas </a:t>
            </a:r>
            <a:r>
              <a:rPr lang="en-US">
                <a:solidFill>
                  <a:srgbClr val="FF0000"/>
                </a:solidFill>
              </a:rPr>
              <a:t>in ingresso</a:t>
            </a:r>
            <a:r>
              <a:rPr lang="en-US">
                <a:solidFill>
                  <a:schemeClr val="accent2"/>
                </a:solidFill>
              </a:rPr>
              <a:t> ad una camera</a:t>
            </a:r>
          </a:p>
        </p:txBody>
      </p:sp>
      <p:sp>
        <p:nvSpPr>
          <p:cNvPr id="335916" name="AutoShape 44"/>
          <p:cNvSpPr>
            <a:spLocks noChangeArrowheads="1"/>
          </p:cNvSpPr>
          <p:nvPr/>
        </p:nvSpPr>
        <p:spPr bwMode="auto">
          <a:xfrm rot="839845">
            <a:off x="3062288" y="4437063"/>
            <a:ext cx="1077912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35917" name="Text Box 45"/>
          <p:cNvSpPr txBox="1">
            <a:spLocks noChangeArrowheads="1"/>
          </p:cNvSpPr>
          <p:nvPr/>
        </p:nvSpPr>
        <p:spPr bwMode="auto">
          <a:xfrm>
            <a:off x="2830513" y="3141663"/>
            <a:ext cx="66198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Freon</a:t>
            </a:r>
          </a:p>
        </p:txBody>
      </p:sp>
      <p:sp>
        <p:nvSpPr>
          <p:cNvPr id="335918" name="Text Box 46"/>
          <p:cNvSpPr txBox="1">
            <a:spLocks noChangeArrowheads="1"/>
          </p:cNvSpPr>
          <p:nvPr/>
        </p:nvSpPr>
        <p:spPr bwMode="auto">
          <a:xfrm>
            <a:off x="2471738" y="4060825"/>
            <a:ext cx="1020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accent2"/>
                </a:solidFill>
              </a:rPr>
              <a:t>Isobutano</a:t>
            </a:r>
          </a:p>
        </p:txBody>
      </p:sp>
      <p:sp>
        <p:nvSpPr>
          <p:cNvPr id="335919" name="Text Box 47"/>
          <p:cNvSpPr txBox="1">
            <a:spLocks noChangeArrowheads="1"/>
          </p:cNvSpPr>
          <p:nvPr/>
        </p:nvSpPr>
        <p:spPr bwMode="auto">
          <a:xfrm>
            <a:off x="1062038" y="5068888"/>
            <a:ext cx="485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accent2"/>
                </a:solidFill>
              </a:rPr>
              <a:t>SF</a:t>
            </a:r>
            <a:r>
              <a:rPr lang="en-US" baseline="-2500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335920" name="Text Box 48"/>
          <p:cNvSpPr txBox="1">
            <a:spLocks noChangeArrowheads="1"/>
          </p:cNvSpPr>
          <p:nvPr/>
        </p:nvSpPr>
        <p:spPr bwMode="auto">
          <a:xfrm>
            <a:off x="2128838" y="4995863"/>
            <a:ext cx="498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accent2"/>
                </a:solidFill>
              </a:rPr>
              <a:t>H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0</a:t>
            </a:r>
          </a:p>
        </p:txBody>
      </p:sp>
      <p:sp>
        <p:nvSpPr>
          <p:cNvPr id="335921" name="AutoShape 49"/>
          <p:cNvSpPr>
            <a:spLocks noChangeArrowheads="1"/>
          </p:cNvSpPr>
          <p:nvPr/>
        </p:nvSpPr>
        <p:spPr bwMode="auto">
          <a:xfrm rot="839845">
            <a:off x="3422650" y="3429000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35922" name="AutoShape 50"/>
          <p:cNvSpPr>
            <a:spLocks noChangeArrowheads="1"/>
          </p:cNvSpPr>
          <p:nvPr/>
        </p:nvSpPr>
        <p:spPr bwMode="auto">
          <a:xfrm rot="7890818">
            <a:off x="1332706" y="5515769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35923" name="AutoShape 51"/>
          <p:cNvSpPr>
            <a:spLocks noChangeArrowheads="1"/>
          </p:cNvSpPr>
          <p:nvPr/>
        </p:nvSpPr>
        <p:spPr bwMode="auto">
          <a:xfrm rot="5588643">
            <a:off x="683419" y="5661819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35924" name="Oval 52"/>
          <p:cNvSpPr>
            <a:spLocks noChangeArrowheads="1"/>
          </p:cNvSpPr>
          <p:nvPr/>
        </p:nvSpPr>
        <p:spPr bwMode="auto">
          <a:xfrm>
            <a:off x="6516688" y="1628775"/>
            <a:ext cx="863600" cy="647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Gas issues </a:t>
            </a:r>
            <a:endParaRPr lang="en-US" dirty="0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E583-5667-43FA-B44A-60C3F802FDAC}" type="slidenum">
              <a:rPr lang="en-US"/>
              <a:pPr/>
              <a:t>52</a:t>
            </a:fld>
            <a:endParaRPr lang="en-US"/>
          </a:p>
        </p:txBody>
      </p:sp>
      <p:graphicFrame>
        <p:nvGraphicFramePr>
          <p:cNvPr id="337929" name="Object 9"/>
          <p:cNvGraphicFramePr>
            <a:graphicFrameLocks noChangeAspect="1"/>
          </p:cNvGraphicFramePr>
          <p:nvPr/>
        </p:nvGraphicFramePr>
        <p:xfrm>
          <a:off x="2438400" y="3500438"/>
          <a:ext cx="514350" cy="466725"/>
        </p:xfrm>
        <a:graphic>
          <a:graphicData uri="http://schemas.openxmlformats.org/presentationml/2006/ole">
            <p:oleObj spid="_x0000_s402434" r:id="rId3" imgW="839724" imgH="758952" progId="">
              <p:embed/>
            </p:oleObj>
          </a:graphicData>
        </a:graphic>
      </p:graphicFrame>
      <p:graphicFrame>
        <p:nvGraphicFramePr>
          <p:cNvPr id="337930" name="Object 10"/>
          <p:cNvGraphicFramePr>
            <a:graphicFrameLocks noChangeAspect="1"/>
          </p:cNvGraphicFramePr>
          <p:nvPr/>
        </p:nvGraphicFramePr>
        <p:xfrm>
          <a:off x="2286000" y="4338638"/>
          <a:ext cx="476250" cy="438150"/>
        </p:xfrm>
        <a:graphic>
          <a:graphicData uri="http://schemas.openxmlformats.org/presentationml/2006/ole">
            <p:oleObj spid="_x0000_s402435" r:id="rId4" imgW="737616" imgH="670560" progId="">
              <p:embed/>
            </p:oleObj>
          </a:graphicData>
        </a:graphic>
      </p:graphicFrame>
      <p:graphicFrame>
        <p:nvGraphicFramePr>
          <p:cNvPr id="337931" name="Object 11"/>
          <p:cNvGraphicFramePr>
            <a:graphicFrameLocks noChangeAspect="1"/>
          </p:cNvGraphicFramePr>
          <p:nvPr/>
        </p:nvGraphicFramePr>
        <p:xfrm>
          <a:off x="2590800" y="4795838"/>
          <a:ext cx="409575" cy="476250"/>
        </p:xfrm>
        <a:graphic>
          <a:graphicData uri="http://schemas.openxmlformats.org/presentationml/2006/ole">
            <p:oleObj spid="_x0000_s402436" r:id="rId5" imgW="736389" imgH="859627" progId="">
              <p:embed/>
            </p:oleObj>
          </a:graphicData>
        </a:graphic>
      </p:graphicFrame>
      <p:graphicFrame>
        <p:nvGraphicFramePr>
          <p:cNvPr id="337932" name="Object 12"/>
          <p:cNvGraphicFramePr>
            <a:graphicFrameLocks noChangeAspect="1"/>
          </p:cNvGraphicFramePr>
          <p:nvPr/>
        </p:nvGraphicFramePr>
        <p:xfrm>
          <a:off x="3124200" y="4414838"/>
          <a:ext cx="533400" cy="485775"/>
        </p:xfrm>
        <a:graphic>
          <a:graphicData uri="http://schemas.openxmlformats.org/presentationml/2006/ole">
            <p:oleObj spid="_x0000_s402437" r:id="rId6" imgW="839724" imgH="758952" progId="">
              <p:embed/>
            </p:oleObj>
          </a:graphicData>
        </a:graphic>
      </p:graphicFrame>
      <p:graphicFrame>
        <p:nvGraphicFramePr>
          <p:cNvPr id="337933" name="Object 13"/>
          <p:cNvGraphicFramePr>
            <a:graphicFrameLocks noChangeAspect="1"/>
          </p:cNvGraphicFramePr>
          <p:nvPr/>
        </p:nvGraphicFramePr>
        <p:xfrm>
          <a:off x="3581400" y="4491038"/>
          <a:ext cx="466725" cy="152400"/>
        </p:xfrm>
        <a:graphic>
          <a:graphicData uri="http://schemas.openxmlformats.org/presentationml/2006/ole">
            <p:oleObj spid="_x0000_s402438" r:id="rId7" imgW="691896" imgH="230124" progId="">
              <p:embed/>
            </p:oleObj>
          </a:graphicData>
        </a:graphic>
      </p:graphicFrame>
      <p:graphicFrame>
        <p:nvGraphicFramePr>
          <p:cNvPr id="337934" name="Object 14"/>
          <p:cNvGraphicFramePr>
            <a:graphicFrameLocks noChangeAspect="1"/>
          </p:cNvGraphicFramePr>
          <p:nvPr/>
        </p:nvGraphicFramePr>
        <p:xfrm>
          <a:off x="3886200" y="4719638"/>
          <a:ext cx="457200" cy="161925"/>
        </p:xfrm>
        <a:graphic>
          <a:graphicData uri="http://schemas.openxmlformats.org/presentationml/2006/ole">
            <p:oleObj spid="_x0000_s402439" r:id="rId8" imgW="737321" imgH="261039" progId="">
              <p:embed/>
            </p:oleObj>
          </a:graphicData>
        </a:graphic>
      </p:graphicFrame>
      <p:graphicFrame>
        <p:nvGraphicFramePr>
          <p:cNvPr id="337935" name="Object 15"/>
          <p:cNvGraphicFramePr>
            <a:graphicFrameLocks noChangeAspect="1"/>
          </p:cNvGraphicFramePr>
          <p:nvPr/>
        </p:nvGraphicFramePr>
        <p:xfrm>
          <a:off x="4038600" y="4948238"/>
          <a:ext cx="409575" cy="476250"/>
        </p:xfrm>
        <a:graphic>
          <a:graphicData uri="http://schemas.openxmlformats.org/presentationml/2006/ole">
            <p:oleObj spid="_x0000_s402440" r:id="rId9" imgW="661416" imgH="758952" progId="">
              <p:embed/>
            </p:oleObj>
          </a:graphicData>
        </a:graphic>
      </p:graphicFrame>
      <p:graphicFrame>
        <p:nvGraphicFramePr>
          <p:cNvPr id="337936" name="Object 16"/>
          <p:cNvGraphicFramePr>
            <a:graphicFrameLocks noChangeAspect="1"/>
          </p:cNvGraphicFramePr>
          <p:nvPr/>
        </p:nvGraphicFramePr>
        <p:xfrm>
          <a:off x="4495800" y="4414838"/>
          <a:ext cx="390525" cy="476250"/>
        </p:xfrm>
        <a:graphic>
          <a:graphicData uri="http://schemas.openxmlformats.org/presentationml/2006/ole">
            <p:oleObj spid="_x0000_s402441" r:id="rId10" imgW="626364" imgH="758952" progId="">
              <p:embed/>
            </p:oleObj>
          </a:graphicData>
        </a:graphic>
      </p:graphicFrame>
      <p:graphicFrame>
        <p:nvGraphicFramePr>
          <p:cNvPr id="337937" name="Object 17"/>
          <p:cNvGraphicFramePr>
            <a:graphicFrameLocks noChangeAspect="1"/>
          </p:cNvGraphicFramePr>
          <p:nvPr/>
        </p:nvGraphicFramePr>
        <p:xfrm>
          <a:off x="5410200" y="4567238"/>
          <a:ext cx="495300" cy="533400"/>
        </p:xfrm>
        <a:graphic>
          <a:graphicData uri="http://schemas.openxmlformats.org/presentationml/2006/ole">
            <p:oleObj spid="_x0000_s402442" r:id="rId11" imgW="713232" imgH="760476" progId="">
              <p:embed/>
            </p:oleObj>
          </a:graphicData>
        </a:graphic>
      </p:graphicFrame>
      <p:graphicFrame>
        <p:nvGraphicFramePr>
          <p:cNvPr id="337938" name="Object 18"/>
          <p:cNvGraphicFramePr>
            <a:graphicFrameLocks noChangeAspect="1"/>
          </p:cNvGraphicFramePr>
          <p:nvPr/>
        </p:nvGraphicFramePr>
        <p:xfrm>
          <a:off x="6172200" y="3652838"/>
          <a:ext cx="419100" cy="276225"/>
        </p:xfrm>
        <a:graphic>
          <a:graphicData uri="http://schemas.openxmlformats.org/presentationml/2006/ole">
            <p:oleObj spid="_x0000_s402443" r:id="rId12" imgW="604021" imgH="387973" progId="">
              <p:embed/>
            </p:oleObj>
          </a:graphicData>
        </a:graphic>
      </p:graphicFrame>
      <p:pic>
        <p:nvPicPr>
          <p:cNvPr id="337939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950" y="1916113"/>
            <a:ext cx="8153400" cy="4343400"/>
          </a:xfrm>
          <a:prstGeom prst="rect">
            <a:avLst/>
          </a:prstGeom>
          <a:noFill/>
        </p:spPr>
      </p:pic>
      <p:sp>
        <p:nvSpPr>
          <p:cNvPr id="337941" name="Text Box 21"/>
          <p:cNvSpPr txBox="1">
            <a:spLocks noChangeArrowheads="1"/>
          </p:cNvSpPr>
          <p:nvPr/>
        </p:nvSpPr>
        <p:spPr bwMode="auto">
          <a:xfrm>
            <a:off x="683568" y="980728"/>
            <a:ext cx="60492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Chromatograph of the </a:t>
            </a:r>
            <a:r>
              <a:rPr lang="en-US" sz="1600" dirty="0">
                <a:solidFill>
                  <a:schemeClr val="accent2"/>
                </a:solidFill>
              </a:rPr>
              <a:t>gas </a:t>
            </a:r>
            <a:r>
              <a:rPr lang="en-US" sz="1600" dirty="0">
                <a:solidFill>
                  <a:srgbClr val="FF0000"/>
                </a:solidFill>
              </a:rPr>
              <a:t>in </a:t>
            </a:r>
            <a:r>
              <a:rPr lang="en-US" sz="1600" dirty="0" smtClean="0">
                <a:solidFill>
                  <a:srgbClr val="FF0000"/>
                </a:solidFill>
              </a:rPr>
              <a:t>output</a:t>
            </a:r>
            <a:r>
              <a:rPr lang="en-US" sz="1600" dirty="0" smtClean="0">
                <a:solidFill>
                  <a:schemeClr val="accent2"/>
                </a:solidFill>
              </a:rPr>
              <a:t> from one chamber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37943" name="Rectangle 23"/>
          <p:cNvSpPr>
            <a:spLocks noChangeArrowheads="1"/>
          </p:cNvSpPr>
          <p:nvPr/>
        </p:nvSpPr>
        <p:spPr bwMode="auto">
          <a:xfrm>
            <a:off x="2987824" y="1844824"/>
            <a:ext cx="47720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marL="609600" indent="-609600" algn="ctr"/>
            <a:r>
              <a:rPr lang="en-GB" b="1" dirty="0" err="1"/>
              <a:t>Perfluoro</a:t>
            </a:r>
            <a:r>
              <a:rPr lang="en-GB" b="1" dirty="0"/>
              <a:t> and </a:t>
            </a:r>
            <a:r>
              <a:rPr lang="en-GB" b="1" dirty="0" err="1"/>
              <a:t>hydrofluoro</a:t>
            </a:r>
            <a:r>
              <a:rPr lang="en-GB" b="1" dirty="0"/>
              <a:t> compounds</a:t>
            </a:r>
          </a:p>
          <a:p>
            <a:pPr marL="2209800" lvl="4" indent="-381000" algn="ctr"/>
            <a:r>
              <a:rPr lang="en-GB" b="1" dirty="0"/>
              <a:t>Saturated CHF3, C2HF5, …</a:t>
            </a:r>
          </a:p>
          <a:p>
            <a:pPr marL="2209800" lvl="4" indent="-381000" algn="ctr"/>
            <a:r>
              <a:rPr lang="en-GB" b="1" dirty="0"/>
              <a:t>Unsaturated C2F4, C2H2F2 , …</a:t>
            </a:r>
          </a:p>
          <a:p>
            <a:pPr marL="1752600" lvl="3" indent="-381000" algn="ctr"/>
            <a:r>
              <a:rPr lang="en-GB" b="1" dirty="0"/>
              <a:t>Hydrocarbon compounds</a:t>
            </a:r>
          </a:p>
          <a:p>
            <a:pPr marL="2209800" lvl="4" indent="-381000" algn="ctr"/>
            <a:r>
              <a:rPr lang="en-GB" b="1" dirty="0"/>
              <a:t>Saturated C3H8, C8H18, …</a:t>
            </a:r>
          </a:p>
          <a:p>
            <a:pPr marL="2209800" lvl="4" indent="-381000" algn="ctr"/>
            <a:r>
              <a:rPr lang="en-GB" b="1" dirty="0"/>
              <a:t>Unsaturated C2H4, C5H8, … </a:t>
            </a:r>
          </a:p>
          <a:p>
            <a:pPr marL="609600" indent="-609600" algn="ctr"/>
            <a:endParaRPr lang="en-GB" sz="2400" dirty="0">
              <a:latin typeface="Times New Roman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Gas issues 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32D4-32A9-4CB1-9568-A108EAE9975A}" type="slidenum">
              <a:rPr lang="en-US"/>
              <a:pPr/>
              <a:t>53</a:t>
            </a:fld>
            <a:endParaRPr lang="en-US"/>
          </a:p>
        </p:txBody>
      </p:sp>
      <p:pic>
        <p:nvPicPr>
          <p:cNvPr id="265235" name="Picture 19"/>
          <p:cNvPicPr>
            <a:picLocks noChangeAspect="1" noChangeArrowheads="1"/>
          </p:cNvPicPr>
          <p:nvPr/>
        </p:nvPicPr>
        <p:blipFill>
          <a:blip r:embed="rId2" cstate="print"/>
          <a:srcRect r="15073" b="3780"/>
          <a:stretch>
            <a:fillRect/>
          </a:stretch>
        </p:blipFill>
        <p:spPr bwMode="auto">
          <a:xfrm>
            <a:off x="4427538" y="3689350"/>
            <a:ext cx="4321175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5234" name="Picture 18"/>
          <p:cNvPicPr>
            <a:picLocks noChangeAspect="1" noChangeArrowheads="1"/>
          </p:cNvPicPr>
          <p:nvPr/>
        </p:nvPicPr>
        <p:blipFill>
          <a:blip r:embed="rId3" cstate="print"/>
          <a:srcRect l="47308" t="2419" b="47552"/>
          <a:stretch>
            <a:fillRect/>
          </a:stretch>
        </p:blipFill>
        <p:spPr bwMode="auto">
          <a:xfrm>
            <a:off x="107950" y="1125538"/>
            <a:ext cx="5400675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5236" name="Text Box 20"/>
          <p:cNvSpPr txBox="1">
            <a:spLocks noChangeArrowheads="1"/>
          </p:cNvSpPr>
          <p:nvPr/>
        </p:nvSpPr>
        <p:spPr bwMode="auto">
          <a:xfrm>
            <a:off x="395288" y="5550197"/>
            <a:ext cx="3671887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Conduction mechanism in 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bakelite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is ionic, and therefore needs water to be sustained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(J. </a:t>
            </a:r>
            <a:r>
              <a:rPr lang="en-GB" dirty="0" err="1">
                <a:solidFill>
                  <a:schemeClr val="accent2"/>
                </a:solidFill>
                <a:sym typeface="Symbol" pitchFamily="18" charset="2"/>
              </a:rPr>
              <a:t>Vavra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)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5237" name="AutoShape 21"/>
          <p:cNvSpPr>
            <a:spLocks noChangeArrowheads="1"/>
          </p:cNvSpPr>
          <p:nvPr/>
        </p:nvSpPr>
        <p:spPr bwMode="auto">
          <a:xfrm rot="1407091">
            <a:off x="3268663" y="5445125"/>
            <a:ext cx="1511300" cy="215900"/>
          </a:xfrm>
          <a:prstGeom prst="rightArrow">
            <a:avLst>
              <a:gd name="adj1" fmla="val 50000"/>
              <a:gd name="adj2" fmla="val 17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65238" name="Text Box 22"/>
          <p:cNvSpPr txBox="1">
            <a:spLocks noChangeArrowheads="1"/>
          </p:cNvSpPr>
          <p:nvPr/>
        </p:nvSpPr>
        <p:spPr bwMode="auto">
          <a:xfrm>
            <a:off x="5580063" y="1173073"/>
            <a:ext cx="3457575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Bakelite resistivity has been experimentally found to depend on the amount of water vapour added to the mixture.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5239" name="AutoShape 23"/>
          <p:cNvSpPr>
            <a:spLocks noChangeArrowheads="1"/>
          </p:cNvSpPr>
          <p:nvPr/>
        </p:nvSpPr>
        <p:spPr bwMode="auto">
          <a:xfrm rot="16721140">
            <a:off x="1378744" y="3188494"/>
            <a:ext cx="4537075" cy="265113"/>
          </a:xfrm>
          <a:prstGeom prst="rightArrow">
            <a:avLst>
              <a:gd name="adj1" fmla="val 50000"/>
              <a:gd name="adj2" fmla="val 427844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65240" name="Text Box 24"/>
          <p:cNvSpPr txBox="1">
            <a:spLocks noChangeArrowheads="1"/>
          </p:cNvSpPr>
          <p:nvPr/>
        </p:nvSpPr>
        <p:spPr bwMode="auto">
          <a:xfrm>
            <a:off x="468313" y="4358372"/>
            <a:ext cx="41036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Time where the gas mixture was added with water vapour</a:t>
            </a:r>
            <a:endParaRPr lang="en-GB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Water </a:t>
            </a:r>
            <a:r>
              <a:rPr lang="en-US" dirty="0" err="1" smtClean="0"/>
              <a:t>vapour</a:t>
            </a:r>
            <a:r>
              <a:rPr lang="en-US" dirty="0" smtClean="0"/>
              <a:t> issue 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/>
              <a:t>Multi-gap RPCs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20283448">
            <a:off x="4499991" y="1442840"/>
            <a:ext cx="761261" cy="47873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chermata 2018-03-30 alle 00.45.1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772816"/>
            <a:ext cx="4474921" cy="43924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1196752"/>
            <a:ext cx="8784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Times New Roman"/>
                <a:cs typeface="Times New Roman"/>
              </a:rPr>
              <a:t>Multi-gap </a:t>
            </a:r>
            <a:r>
              <a:rPr lang="en-US" sz="2200" dirty="0" smtClean="0">
                <a:latin typeface="Times New Roman"/>
                <a:cs typeface="Times New Roman"/>
              </a:rPr>
              <a:t>RPCs: developed by C. Williams for the  </a:t>
            </a:r>
            <a:r>
              <a:rPr lang="en-US" sz="2200" dirty="0">
                <a:latin typeface="Times New Roman"/>
                <a:cs typeface="Times New Roman"/>
              </a:rPr>
              <a:t>ALICE </a:t>
            </a:r>
            <a:r>
              <a:rPr lang="en-US" sz="2200" dirty="0" smtClean="0">
                <a:latin typeface="Times New Roman"/>
                <a:cs typeface="Times New Roman"/>
              </a:rPr>
              <a:t>experiment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427984" y="2204864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2200" dirty="0">
                <a:latin typeface="Times New Roman"/>
                <a:cs typeface="Times New Roman"/>
              </a:rPr>
              <a:t>The </a:t>
            </a:r>
            <a:r>
              <a:rPr lang="en-US" sz="2200" b="1" dirty="0">
                <a:solidFill>
                  <a:srgbClr val="FF0906"/>
                </a:solidFill>
                <a:latin typeface="Times New Roman"/>
                <a:cs typeface="Times New Roman"/>
              </a:rPr>
              <a:t>key point </a:t>
            </a:r>
            <a:r>
              <a:rPr lang="en-US" sz="2200" dirty="0">
                <a:latin typeface="Times New Roman"/>
                <a:cs typeface="Times New Roman"/>
              </a:rPr>
              <a:t>to improve the timing is to use very thin gas gaps, </a:t>
            </a:r>
            <a:r>
              <a:rPr lang="en-US" sz="2200" dirty="0" smtClean="0">
                <a:latin typeface="Times New Roman"/>
                <a:cs typeface="Times New Roman"/>
              </a:rPr>
              <a:t>in </a:t>
            </a:r>
            <a:r>
              <a:rPr lang="en-US" sz="2200" dirty="0">
                <a:latin typeface="Times New Roman"/>
                <a:cs typeface="Times New Roman"/>
              </a:rPr>
              <a:t>a </a:t>
            </a:r>
            <a:r>
              <a:rPr lang="en-US" sz="2200" dirty="0" smtClean="0">
                <a:latin typeface="Times New Roman"/>
                <a:cs typeface="Times New Roman"/>
              </a:rPr>
              <a:t>multi-gap </a:t>
            </a:r>
            <a:r>
              <a:rPr lang="en-US" sz="2200" dirty="0">
                <a:latin typeface="Times New Roman"/>
                <a:cs typeface="Times New Roman"/>
              </a:rPr>
              <a:t>structure, to compensate the reduced primary ionization in the </a:t>
            </a:r>
            <a:r>
              <a:rPr lang="en-US" sz="2200" dirty="0" smtClean="0">
                <a:latin typeface="Times New Roman"/>
                <a:cs typeface="Times New Roman"/>
              </a:rPr>
              <a:t>gas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</a:rPr>
              <a:t>(high inefficiency). </a:t>
            </a:r>
            <a:endParaRPr lang="en-US" sz="2200" dirty="0">
              <a:latin typeface="Times New Roman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39952" y="4293096"/>
            <a:ext cx="50040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Design: </a:t>
            </a:r>
            <a:r>
              <a:rPr lang="en-US" sz="2200" dirty="0">
                <a:latin typeface="Times New Roman"/>
                <a:cs typeface="Times New Roman"/>
              </a:rPr>
              <a:t>t</a:t>
            </a:r>
            <a:r>
              <a:rPr lang="en-US" sz="2200" dirty="0" smtClean="0">
                <a:latin typeface="Times New Roman"/>
                <a:cs typeface="Times New Roman"/>
              </a:rPr>
              <a:t>he multi-gap is </a:t>
            </a:r>
            <a:r>
              <a:rPr lang="en-US" sz="2200" dirty="0">
                <a:latin typeface="Times New Roman"/>
                <a:cs typeface="Times New Roman"/>
              </a:rPr>
              <a:t>characterized by a number of floating (glass) </a:t>
            </a:r>
            <a:r>
              <a:rPr lang="en-US" sz="2200" dirty="0" smtClean="0">
                <a:latin typeface="Times New Roman"/>
                <a:cs typeface="Times New Roman"/>
              </a:rPr>
              <a:t>electrodes whose potentials scales </a:t>
            </a:r>
            <a:r>
              <a:rPr lang="en-US" sz="2200" dirty="0">
                <a:latin typeface="Times New Roman"/>
                <a:cs typeface="Times New Roman"/>
              </a:rPr>
              <a:t>in such a way to equalize the field in all gaps.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3528" y="6093296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C</a:t>
            </a:r>
            <a:r>
              <a:rPr lang="en-US" sz="2000" dirty="0" smtClean="0">
                <a:latin typeface="Times New Roman"/>
                <a:cs typeface="Times New Roman"/>
              </a:rPr>
              <a:t>ompared with the single gap design </a:t>
            </a:r>
            <a:r>
              <a:rPr lang="en-US" sz="2000" dirty="0">
                <a:latin typeface="Times New Roman"/>
                <a:cs typeface="Times New Roman"/>
              </a:rPr>
              <a:t>the </a:t>
            </a:r>
            <a:r>
              <a:rPr lang="en-US" sz="2000" dirty="0" smtClean="0">
                <a:latin typeface="Times New Roman"/>
                <a:cs typeface="Times New Roman"/>
              </a:rPr>
              <a:t>average charge </a:t>
            </a:r>
            <a:r>
              <a:rPr lang="en-US" sz="2000" dirty="0">
                <a:latin typeface="Times New Roman"/>
                <a:cs typeface="Times New Roman"/>
              </a:rPr>
              <a:t>induced </a:t>
            </a:r>
            <a:r>
              <a:rPr lang="en-US" sz="2000" dirty="0" smtClean="0">
                <a:latin typeface="Times New Roman"/>
                <a:cs typeface="Times New Roman"/>
              </a:rPr>
              <a:t>on the </a:t>
            </a:r>
            <a:r>
              <a:rPr lang="en-US" sz="2000" dirty="0">
                <a:latin typeface="Times New Roman"/>
                <a:cs typeface="Times New Roman"/>
              </a:rPr>
              <a:t>pick up electrodes </a:t>
            </a:r>
            <a:r>
              <a:rPr lang="en-US" sz="2000" dirty="0" smtClean="0">
                <a:latin typeface="Times New Roman"/>
                <a:cs typeface="Times New Roman"/>
              </a:rPr>
              <a:t>does </a:t>
            </a:r>
            <a:r>
              <a:rPr lang="en-US" sz="2000" dirty="0">
                <a:latin typeface="Times New Roman"/>
                <a:cs typeface="Times New Roman"/>
              </a:rPr>
              <a:t>not </a:t>
            </a:r>
            <a:r>
              <a:rPr lang="en-US" sz="2000" dirty="0" smtClean="0">
                <a:latin typeface="Times New Roman"/>
                <a:cs typeface="Times New Roman"/>
              </a:rPr>
              <a:t>change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latin typeface="Times New Roman"/>
                <a:cs typeface="Times New Roman"/>
              </a:rPr>
              <a:t>but </a:t>
            </a:r>
            <a:r>
              <a:rPr lang="en-US" sz="2000" dirty="0">
                <a:latin typeface="Times New Roman"/>
                <a:cs typeface="Times New Roman"/>
              </a:rPr>
              <a:t>gives a narrower charge distribution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684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7CC12-3FE2-4F0C-B5E4-501278D28570}" type="slidenum">
              <a:rPr lang="en-US"/>
              <a:pPr/>
              <a:t>55</a:t>
            </a:fld>
            <a:endParaRPr lang="en-US"/>
          </a:p>
        </p:txBody>
      </p:sp>
      <p:sp>
        <p:nvSpPr>
          <p:cNvPr id="439298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39303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980728"/>
            <a:ext cx="5965825" cy="3141663"/>
            <a:chOff x="0" y="768"/>
            <a:chExt cx="3758" cy="1979"/>
          </a:xfrm>
        </p:grpSpPr>
        <p:pic>
          <p:nvPicPr>
            <p:cNvPr id="439305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768"/>
              <a:ext cx="2688" cy="1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9306" name="Rectangle 10"/>
            <p:cNvSpPr>
              <a:spLocks noChangeArrowheads="1"/>
            </p:cNvSpPr>
            <p:nvPr/>
          </p:nvSpPr>
          <p:spPr bwMode="auto">
            <a:xfrm>
              <a:off x="0" y="2256"/>
              <a:ext cx="768" cy="3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144" y="1080"/>
              <a:ext cx="3614" cy="1667"/>
              <a:chOff x="144" y="1080"/>
              <a:chExt cx="3614" cy="1667"/>
            </a:xfrm>
          </p:grpSpPr>
          <p:sp>
            <p:nvSpPr>
              <p:cNvPr id="439308" name="Rectangle 12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768" cy="33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9309" name="Text Box 13"/>
              <p:cNvSpPr txBox="1">
                <a:spLocks noChangeArrowheads="1"/>
              </p:cNvSpPr>
              <p:nvPr/>
            </p:nvSpPr>
            <p:spPr bwMode="auto">
              <a:xfrm>
                <a:off x="144" y="2514"/>
                <a:ext cx="1776" cy="23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GB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39310" name="Text Box 14"/>
              <p:cNvSpPr txBox="1">
                <a:spLocks noChangeArrowheads="1"/>
              </p:cNvSpPr>
              <p:nvPr/>
            </p:nvSpPr>
            <p:spPr bwMode="auto">
              <a:xfrm>
                <a:off x="2592" y="1080"/>
                <a:ext cx="1152" cy="9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r>
                  <a:rPr lang="en-GB" dirty="0" smtClean="0">
                    <a:solidFill>
                      <a:schemeClr val="accent2"/>
                    </a:solidFill>
                  </a:rPr>
                  <a:t>The intermediate planes are left electrically floating</a:t>
                </a:r>
                <a:endParaRPr lang="en-GB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39311" name="Rectangle 15"/>
              <p:cNvSpPr>
                <a:spLocks noChangeArrowheads="1"/>
              </p:cNvSpPr>
              <p:nvPr/>
            </p:nvSpPr>
            <p:spPr bwMode="auto">
              <a:xfrm>
                <a:off x="2448" y="1968"/>
                <a:ext cx="288" cy="62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9312" name="Text Box 16"/>
              <p:cNvSpPr txBox="1">
                <a:spLocks noChangeArrowheads="1"/>
              </p:cNvSpPr>
              <p:nvPr/>
            </p:nvSpPr>
            <p:spPr bwMode="auto">
              <a:xfrm>
                <a:off x="2544" y="2111"/>
                <a:ext cx="121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  <a:flatTx/>
              </a:bodyPr>
              <a:lstStyle/>
              <a:p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248400" y="2362200"/>
            <a:ext cx="2543175" cy="4191000"/>
            <a:chOff x="3936" y="1248"/>
            <a:chExt cx="1602" cy="2640"/>
          </a:xfrm>
        </p:grpSpPr>
        <p:pic>
          <p:nvPicPr>
            <p:cNvPr id="439315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84" y="1248"/>
              <a:ext cx="1554" cy="2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9316" name="Rectangle 20"/>
            <p:cNvSpPr>
              <a:spLocks noChangeArrowheads="1"/>
            </p:cNvSpPr>
            <p:nvPr/>
          </p:nvSpPr>
          <p:spPr bwMode="auto">
            <a:xfrm>
              <a:off x="3936" y="3840"/>
              <a:ext cx="1296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439317" name="Text Box 21"/>
          <p:cNvSpPr txBox="1">
            <a:spLocks noChangeArrowheads="1"/>
          </p:cNvSpPr>
          <p:nvPr/>
        </p:nvSpPr>
        <p:spPr bwMode="auto">
          <a:xfrm>
            <a:off x="2590801" y="5674022"/>
            <a:ext cx="33493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total signal is the </a:t>
            </a:r>
            <a:r>
              <a:rPr lang="en-GB" dirty="0" err="1" smtClean="0">
                <a:solidFill>
                  <a:srgbClr val="FF0000"/>
                </a:solidFill>
              </a:rPr>
              <a:t>analog</a:t>
            </a:r>
            <a:r>
              <a:rPr lang="en-GB" dirty="0" smtClean="0">
                <a:solidFill>
                  <a:srgbClr val="FF0000"/>
                </a:solidFill>
              </a:rPr>
              <a:t> sum of the signal from the various gaps</a:t>
            </a:r>
            <a:endParaRPr lang="en-GB" dirty="0"/>
          </a:p>
        </p:txBody>
      </p:sp>
      <p:sp>
        <p:nvSpPr>
          <p:cNvPr id="439318" name="Text Box 22"/>
          <p:cNvSpPr txBox="1">
            <a:spLocks noChangeArrowheads="1"/>
          </p:cNvSpPr>
          <p:nvPr/>
        </p:nvSpPr>
        <p:spPr bwMode="auto">
          <a:xfrm>
            <a:off x="914400" y="4734224"/>
            <a:ext cx="4013200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Avalanches in the various gaps take place (approximately) at the same time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39319" name="AutoShape 23"/>
          <p:cNvSpPr>
            <a:spLocks noChangeArrowheads="1"/>
          </p:cNvSpPr>
          <p:nvPr/>
        </p:nvSpPr>
        <p:spPr bwMode="auto">
          <a:xfrm rot="-3803070">
            <a:off x="1828800" y="5486400"/>
            <a:ext cx="304800" cy="1066800"/>
          </a:xfrm>
          <a:prstGeom prst="downArrow">
            <a:avLst>
              <a:gd name="adj1" fmla="val 50000"/>
              <a:gd name="adj2" fmla="val 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439320" name="Text Box 24"/>
          <p:cNvSpPr txBox="1">
            <a:spLocks noChangeArrowheads="1"/>
          </p:cNvSpPr>
          <p:nvPr/>
        </p:nvSpPr>
        <p:spPr bwMode="auto">
          <a:xfrm>
            <a:off x="6228184" y="1052736"/>
            <a:ext cx="2762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The intermediate planes are transparent to the induced signals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Multi-gap RPCs </a:t>
            </a:r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35340-1FC0-4968-8B45-68A60B1BDEC8}" type="slidenum">
              <a:rPr lang="en-US"/>
              <a:pPr/>
              <a:t>56</a:t>
            </a:fld>
            <a:endParaRPr lang="en-US"/>
          </a:p>
        </p:txBody>
      </p:sp>
      <p:sp>
        <p:nvSpPr>
          <p:cNvPr id="44134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4135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4413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5562600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562600" y="3276600"/>
            <a:ext cx="3200400" cy="3089275"/>
            <a:chOff x="2832" y="816"/>
            <a:chExt cx="2256" cy="2090"/>
          </a:xfrm>
        </p:grpSpPr>
        <p:pic>
          <p:nvPicPr>
            <p:cNvPr id="441354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816"/>
              <a:ext cx="2208" cy="2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1355" name="Rectangle 11"/>
            <p:cNvSpPr>
              <a:spLocks noChangeArrowheads="1"/>
            </p:cNvSpPr>
            <p:nvPr/>
          </p:nvSpPr>
          <p:spPr bwMode="auto">
            <a:xfrm>
              <a:off x="2832" y="1056"/>
              <a:ext cx="96" cy="7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441356" name="Text Box 12"/>
          <p:cNvSpPr txBox="1">
            <a:spLocks noChangeArrowheads="1"/>
          </p:cNvSpPr>
          <p:nvPr/>
        </p:nvSpPr>
        <p:spPr bwMode="auto">
          <a:xfrm>
            <a:off x="5638800" y="1413559"/>
            <a:ext cx="3140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Built with glass, </a:t>
            </a:r>
            <a:r>
              <a:rPr lang="en-GB" dirty="0" err="1" smtClean="0">
                <a:solidFill>
                  <a:schemeClr val="accent2"/>
                </a:solidFill>
              </a:rPr>
              <a:t>bakelite</a:t>
            </a:r>
            <a:r>
              <a:rPr lang="en-GB" dirty="0" smtClean="0">
                <a:solidFill>
                  <a:schemeClr val="accent2"/>
                </a:solidFill>
              </a:rPr>
              <a:t>, ceramics.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Possible configurations 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37D2-163E-41DD-B7E1-FAB93A5A2229}" type="slidenum">
              <a:rPr lang="en-US"/>
              <a:pPr/>
              <a:t>57</a:t>
            </a:fld>
            <a:endParaRPr lang="en-US"/>
          </a:p>
        </p:txBody>
      </p:sp>
      <p:sp>
        <p:nvSpPr>
          <p:cNvPr id="443394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43399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44340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53340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3401" name="Picture 9"/>
          <p:cNvPicPr>
            <a:picLocks noChangeAspect="1" noChangeArrowheads="1"/>
          </p:cNvPicPr>
          <p:nvPr/>
        </p:nvPicPr>
        <p:blipFill>
          <a:blip r:embed="rId3" cstate="print"/>
          <a:srcRect b="2455"/>
          <a:stretch>
            <a:fillRect/>
          </a:stretch>
        </p:blipFill>
        <p:spPr bwMode="auto">
          <a:xfrm>
            <a:off x="5334000" y="2971800"/>
            <a:ext cx="3810000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3402" name="Text Box 10"/>
          <p:cNvSpPr txBox="1">
            <a:spLocks noChangeArrowheads="1"/>
          </p:cNvSpPr>
          <p:nvPr/>
        </p:nvSpPr>
        <p:spPr bwMode="auto">
          <a:xfrm>
            <a:off x="4343400" y="1263134"/>
            <a:ext cx="2882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5 </a:t>
            </a:r>
            <a:r>
              <a:rPr lang="en-GB" dirty="0" smtClean="0">
                <a:solidFill>
                  <a:schemeClr val="accent2"/>
                </a:solidFill>
              </a:rPr>
              <a:t>gaps, each 220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m thick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43404" name="Text Box 12"/>
          <p:cNvSpPr txBox="1">
            <a:spLocks noChangeArrowheads="1"/>
          </p:cNvSpPr>
          <p:nvPr/>
        </p:nvSpPr>
        <p:spPr bwMode="auto">
          <a:xfrm>
            <a:off x="4343400" y="2101334"/>
            <a:ext cx="34403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Detector time resolution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≈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50 </a:t>
            </a:r>
            <a:r>
              <a:rPr lang="en-GB" dirty="0" err="1">
                <a:solidFill>
                  <a:srgbClr val="FF0000"/>
                </a:solidFill>
              </a:rPr>
              <a:t>ps</a:t>
            </a:r>
            <a:endParaRPr lang="en-GB" dirty="0"/>
          </a:p>
        </p:txBody>
      </p:sp>
      <p:sp>
        <p:nvSpPr>
          <p:cNvPr id="443405" name="Text Box 13"/>
          <p:cNvSpPr txBox="1">
            <a:spLocks noChangeArrowheads="1"/>
          </p:cNvSpPr>
          <p:nvPr/>
        </p:nvSpPr>
        <p:spPr bwMode="auto">
          <a:xfrm>
            <a:off x="3657600" y="4641761"/>
            <a:ext cx="1828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Correction</a:t>
            </a:r>
            <a:r>
              <a:rPr lang="en-GB" dirty="0" smtClean="0">
                <a:solidFill>
                  <a:schemeClr val="accent2"/>
                </a:solidFill>
              </a:rPr>
              <a:t>: signal amplitude - delay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43406" name="Text Box 14"/>
          <p:cNvSpPr txBox="1">
            <a:spLocks noChangeArrowheads="1"/>
          </p:cNvSpPr>
          <p:nvPr/>
        </p:nvSpPr>
        <p:spPr bwMode="auto">
          <a:xfrm>
            <a:off x="8001000" y="4953000"/>
            <a:ext cx="9366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25 ps/kV</a:t>
            </a:r>
          </a:p>
        </p:txBody>
      </p:sp>
      <p:sp>
        <p:nvSpPr>
          <p:cNvPr id="443407" name="AutoShape 15"/>
          <p:cNvSpPr>
            <a:spLocks noChangeArrowheads="1"/>
          </p:cNvSpPr>
          <p:nvPr/>
        </p:nvSpPr>
        <p:spPr bwMode="auto">
          <a:xfrm rot="-2176725">
            <a:off x="3581400" y="1524000"/>
            <a:ext cx="762000" cy="228600"/>
          </a:xfrm>
          <a:prstGeom prst="leftArrow">
            <a:avLst>
              <a:gd name="adj1" fmla="val 50000"/>
              <a:gd name="adj2" fmla="val 83333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pic>
        <p:nvPicPr>
          <p:cNvPr id="44340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97313"/>
            <a:ext cx="3048000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3409" name="AutoShape 17"/>
          <p:cNvSpPr>
            <a:spLocks noChangeArrowheads="1"/>
          </p:cNvSpPr>
          <p:nvPr/>
        </p:nvSpPr>
        <p:spPr bwMode="auto">
          <a:xfrm rot="-314181">
            <a:off x="2282825" y="5284788"/>
            <a:ext cx="1371600" cy="152400"/>
          </a:xfrm>
          <a:prstGeom prst="leftArrow">
            <a:avLst>
              <a:gd name="adj1" fmla="val 50000"/>
              <a:gd name="adj2" fmla="val 22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MRPC time resolution 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22D7-5FE2-46CF-82E4-942CD47CF534}" type="slidenum">
              <a:rPr lang="en-US"/>
              <a:pPr/>
              <a:t>58</a:t>
            </a:fld>
            <a:endParaRPr lang="en-US"/>
          </a:p>
        </p:txBody>
      </p:sp>
      <p:pic>
        <p:nvPicPr>
          <p:cNvPr id="44442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87680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442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276600"/>
            <a:ext cx="4876800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4426" name="Text Box 10"/>
          <p:cNvSpPr txBox="1">
            <a:spLocks noChangeArrowheads="1"/>
          </p:cNvSpPr>
          <p:nvPr/>
        </p:nvSpPr>
        <p:spPr bwMode="auto">
          <a:xfrm>
            <a:off x="4788024" y="1742767"/>
            <a:ext cx="4054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Efficiency measured in conditions of increasing background.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444429" name="Picture 13"/>
          <p:cNvPicPr>
            <a:picLocks noChangeAspect="1" noChangeArrowheads="1"/>
          </p:cNvPicPr>
          <p:nvPr/>
        </p:nvPicPr>
        <p:blipFill>
          <a:blip r:embed="rId4" cstate="print"/>
          <a:srcRect r="49536" b="3465"/>
          <a:stretch>
            <a:fillRect/>
          </a:stretch>
        </p:blipFill>
        <p:spPr bwMode="auto">
          <a:xfrm>
            <a:off x="838200" y="4495800"/>
            <a:ext cx="24384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Rate capability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624"/>
            <a:ext cx="8042276" cy="864096"/>
          </a:xfrm>
        </p:spPr>
        <p:txBody>
          <a:bodyPr/>
          <a:lstStyle/>
          <a:p>
            <a:r>
              <a:rPr lang="en-US" dirty="0" smtClean="0"/>
              <a:t>ALICE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340768"/>
            <a:ext cx="8712968" cy="132343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FF0906"/>
                </a:solidFill>
                <a:latin typeface="Times New Roman"/>
                <a:cs typeface="Times New Roman"/>
              </a:rPr>
              <a:t>ALICE (A Large Ion Collider Experiment</a:t>
            </a:r>
            <a:r>
              <a:rPr lang="en-US" sz="20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) </a:t>
            </a:r>
            <a:r>
              <a:rPr lang="en-US" sz="2000" dirty="0">
                <a:latin typeface="Times New Roman"/>
                <a:cs typeface="Times New Roman"/>
              </a:rPr>
              <a:t>is specialized in the detection of signatures of the </a:t>
            </a:r>
            <a:r>
              <a:rPr lang="en-US" sz="2000" dirty="0" smtClean="0">
                <a:latin typeface="Times New Roman"/>
                <a:cs typeface="Times New Roman"/>
              </a:rPr>
              <a:t>Quark</a:t>
            </a:r>
            <a:r>
              <a:rPr lang="en-US" sz="2000" dirty="0">
                <a:latin typeface="Times New Roman"/>
                <a:cs typeface="Times New Roman"/>
              </a:rPr>
              <a:t>-Gluon </a:t>
            </a:r>
            <a:r>
              <a:rPr lang="en-US" sz="2000" dirty="0" smtClean="0">
                <a:latin typeface="Times New Roman"/>
                <a:cs typeface="Times New Roman"/>
              </a:rPr>
              <a:t>Plasma state @ Heavy</a:t>
            </a:r>
            <a:r>
              <a:rPr lang="en-US" sz="2000" dirty="0">
                <a:latin typeface="Times New Roman"/>
                <a:cs typeface="Times New Roman"/>
              </a:rPr>
              <a:t>-ion collisions at ultra-relativistic </a:t>
            </a:r>
            <a:r>
              <a:rPr lang="en-US" sz="2000" dirty="0" smtClean="0">
                <a:latin typeface="Times New Roman"/>
                <a:cs typeface="Times New Roman"/>
              </a:rPr>
              <a:t>energies (5.5 </a:t>
            </a:r>
            <a:r>
              <a:rPr lang="en-US" sz="2000" dirty="0" err="1" smtClean="0">
                <a:latin typeface="Times New Roman"/>
                <a:cs typeface="Times New Roman"/>
              </a:rPr>
              <a:t>GeV</a:t>
            </a:r>
            <a:r>
              <a:rPr lang="en-US" sz="2000" dirty="0" smtClean="0">
                <a:latin typeface="Times New Roman"/>
                <a:cs typeface="Times New Roman"/>
              </a:rPr>
              <a:t>). It </a:t>
            </a:r>
            <a:r>
              <a:rPr lang="en-US" sz="2000" dirty="0">
                <a:latin typeface="Times New Roman"/>
                <a:cs typeface="Times New Roman"/>
              </a:rPr>
              <a:t>is composed by two groups of detectors</a:t>
            </a:r>
            <a:r>
              <a:rPr lang="en-US" sz="2000" dirty="0" smtClean="0">
                <a:latin typeface="Times New Roman"/>
                <a:cs typeface="Times New Roman"/>
              </a:rPr>
              <a:t>:</a:t>
            </a:r>
          </a:p>
          <a:p>
            <a:pPr marL="285750" indent="-285750" algn="just">
              <a:buFont typeface="Wingdings" charset="2"/>
              <a:buChar char="Ø"/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5" name="Picture 4" descr="Schermata 2018-02-04 alle 18.02.2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92896"/>
            <a:ext cx="4824536" cy="39635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3528" y="4797152"/>
            <a:ext cx="23369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Times New Roman"/>
                <a:cs typeface="Times New Roman"/>
              </a:rPr>
              <a:t>The Barrel region </a:t>
            </a:r>
            <a:endParaRPr lang="en-US" sz="2200" b="1" dirty="0"/>
          </a:p>
        </p:txBody>
      </p:sp>
      <p:sp>
        <p:nvSpPr>
          <p:cNvPr id="10" name="Rectangle 9"/>
          <p:cNvSpPr/>
          <p:nvPr/>
        </p:nvSpPr>
        <p:spPr>
          <a:xfrm>
            <a:off x="5878013" y="5733256"/>
            <a:ext cx="31361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200" b="1" dirty="0">
                <a:latin typeface="Times New Roman"/>
                <a:cs typeface="Times New Roman"/>
              </a:rPr>
              <a:t>The Muon Spectrometer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267744" y="2996952"/>
            <a:ext cx="2592288" cy="2808312"/>
          </a:xfrm>
          <a:prstGeom prst="roundRect">
            <a:avLst/>
          </a:prstGeom>
          <a:noFill/>
          <a:ln>
            <a:solidFill>
              <a:srgbClr val="FF090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115616" y="4005064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48264" y="5157192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4860032" y="3789040"/>
            <a:ext cx="2088232" cy="2376264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5219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counters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5" name="Gruppo 14"/>
          <p:cNvGrpSpPr/>
          <p:nvPr/>
        </p:nvGrpSpPr>
        <p:grpSpPr>
          <a:xfrm>
            <a:off x="5220072" y="1164332"/>
            <a:ext cx="3672408" cy="2552700"/>
            <a:chOff x="5220072" y="1268760"/>
            <a:chExt cx="3672408" cy="25527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20072" y="1268760"/>
              <a:ext cx="3552825" cy="255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ttangolo 13"/>
            <p:cNvSpPr/>
            <p:nvPr/>
          </p:nvSpPr>
          <p:spPr>
            <a:xfrm>
              <a:off x="8388424" y="1844824"/>
              <a:ext cx="504056" cy="1872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3025" y="3700462"/>
            <a:ext cx="3990975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sellaDiTesto 16"/>
          <p:cNvSpPr txBox="1"/>
          <p:nvPr/>
        </p:nvSpPr>
        <p:spPr>
          <a:xfrm>
            <a:off x="107504" y="1196752"/>
            <a:ext cx="5328592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A cylindrical geometry is adopted</a:t>
            </a:r>
          </a:p>
          <a:p>
            <a:r>
              <a:rPr lang="en-US" sz="2000" dirty="0" smtClean="0"/>
              <a:t>- The anode is a thin wire, on the cylinder axis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- The cathode is the metallic wall of the cylinder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In most part of the counter, the electric field is not enough to trigger avalanche processes</a:t>
            </a:r>
          </a:p>
          <a:p>
            <a:r>
              <a:rPr lang="en-US" sz="2000" dirty="0" smtClean="0"/>
              <a:t>- Electrons drift toward the anode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- Ions drift toward the cathode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When electrons get close to the wire (usually at a few wire radii), the electric field becomes intense enough to trigger multiplication processes</a:t>
            </a:r>
          </a:p>
          <a:p>
            <a:r>
              <a:rPr lang="en-US" sz="2000" dirty="0" smtClean="0"/>
              <a:t>- A drop-like avalanche develops, with electrons in front and ions left behind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- Due to diffusion, the avalanche surrounds the wire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Electrons are collected at the anode, while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positive ions keep drifting toward the cathode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/>
              <a:t>The Barrel region: ALICE TOF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60</a:t>
            </a:fld>
            <a:endParaRPr lang="en-US"/>
          </a:p>
        </p:txBody>
      </p:sp>
      <p:grpSp>
        <p:nvGrpSpPr>
          <p:cNvPr id="4" name="Group 11"/>
          <p:cNvGrpSpPr/>
          <p:nvPr/>
        </p:nvGrpSpPr>
        <p:grpSpPr>
          <a:xfrm>
            <a:off x="179512" y="908720"/>
            <a:ext cx="5832648" cy="3600400"/>
            <a:chOff x="2754883" y="908720"/>
            <a:chExt cx="6353621" cy="3816424"/>
          </a:xfrm>
        </p:grpSpPr>
        <p:pic>
          <p:nvPicPr>
            <p:cNvPr id="7" name="Picture 6" descr="Schermata 2018-02-09 alle 23.07.2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104" y="908720"/>
              <a:ext cx="3835400" cy="2222500"/>
            </a:xfrm>
            <a:prstGeom prst="rect">
              <a:avLst/>
            </a:prstGeom>
          </p:spPr>
        </p:pic>
        <p:pic>
          <p:nvPicPr>
            <p:cNvPr id="8" name="Picture 7" descr="Schermata 2018-02-09 alle 23.07.52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7534" t="10171"/>
            <a:stretch/>
          </p:blipFill>
          <p:spPr>
            <a:xfrm>
              <a:off x="2824832" y="1844824"/>
              <a:ext cx="2973770" cy="288032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 rot="20283448">
              <a:off x="2754883" y="1732433"/>
              <a:ext cx="1066188" cy="650582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395536" y="5517232"/>
            <a:ext cx="7813376" cy="1015663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/>
                <a:cs typeface="Times New Roman"/>
              </a:rPr>
              <a:t>The TOF </a:t>
            </a:r>
            <a:r>
              <a:rPr lang="en-US" sz="2000" dirty="0" smtClean="0">
                <a:latin typeface="Times New Roman"/>
                <a:cs typeface="Times New Roman"/>
              </a:rPr>
              <a:t>s </a:t>
            </a:r>
            <a:r>
              <a:rPr lang="en-US" sz="2000" dirty="0">
                <a:latin typeface="Times New Roman"/>
                <a:cs typeface="Times New Roman"/>
              </a:rPr>
              <a:t>a large area detector covering a </a:t>
            </a:r>
            <a:r>
              <a:rPr lang="en-US" sz="2000" dirty="0" smtClean="0">
                <a:latin typeface="Times New Roman"/>
                <a:cs typeface="Times New Roman"/>
              </a:rPr>
              <a:t>cylindrical </a:t>
            </a:r>
            <a:r>
              <a:rPr lang="en-US" sz="2000" dirty="0">
                <a:latin typeface="Times New Roman"/>
                <a:cs typeface="Times New Roman"/>
              </a:rPr>
              <a:t>surface of 141 m</a:t>
            </a:r>
            <a:r>
              <a:rPr lang="en-US" sz="2000" baseline="30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 with an inner radius of 3.7 m, a </a:t>
            </a:r>
            <a:r>
              <a:rPr lang="en-US" sz="2000" dirty="0" smtClean="0">
                <a:latin typeface="Times New Roman"/>
                <a:cs typeface="Times New Roman"/>
              </a:rPr>
              <a:t>pseudo-rapidity </a:t>
            </a:r>
            <a:r>
              <a:rPr lang="en-US" sz="2000" dirty="0">
                <a:latin typeface="Times New Roman"/>
                <a:cs typeface="Times New Roman"/>
              </a:rPr>
              <a:t>interval [-0.9,+0.9] and full azimuthal </a:t>
            </a:r>
            <a:r>
              <a:rPr lang="en-US" sz="2000" dirty="0" smtClean="0">
                <a:latin typeface="Times New Roman"/>
                <a:cs typeface="Times New Roman"/>
              </a:rPr>
              <a:t>coverage.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43808" y="4077072"/>
            <a:ext cx="5688632" cy="1323439"/>
          </a:xfrm>
          <a:prstGeom prst="rect">
            <a:avLst/>
          </a:prstGeom>
          <a:solidFill>
            <a:srgbClr val="FFFFFF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Times New Roman"/>
                <a:cs typeface="Times New Roman"/>
              </a:rPr>
              <a:t>In the barrel region, </a:t>
            </a:r>
            <a:r>
              <a:rPr lang="en-US" sz="2000" dirty="0" smtClean="0">
                <a:latin typeface="Times New Roman"/>
                <a:cs typeface="Times New Roman"/>
              </a:rPr>
              <a:t>charged </a:t>
            </a:r>
            <a:r>
              <a:rPr lang="en-US" sz="2000" dirty="0">
                <a:latin typeface="Times New Roman"/>
                <a:cs typeface="Times New Roman"/>
              </a:rPr>
              <a:t>particles in the intermediate momentum </a:t>
            </a:r>
            <a:r>
              <a:rPr lang="en-US" sz="2000" dirty="0" smtClean="0">
                <a:latin typeface="Times New Roman"/>
                <a:cs typeface="Times New Roman"/>
              </a:rPr>
              <a:t>range (from 1 </a:t>
            </a:r>
            <a:r>
              <a:rPr lang="en-US" sz="2000" dirty="0" err="1">
                <a:latin typeface="Times New Roman"/>
                <a:cs typeface="Times New Roman"/>
              </a:rPr>
              <a:t>GeV</a:t>
            </a:r>
            <a:r>
              <a:rPr lang="en-US" sz="2000" dirty="0">
                <a:latin typeface="Times New Roman"/>
                <a:cs typeface="Times New Roman"/>
              </a:rPr>
              <a:t>/c to a few </a:t>
            </a:r>
            <a:r>
              <a:rPr lang="en-US" sz="2000" dirty="0" err="1">
                <a:latin typeface="Times New Roman"/>
                <a:cs typeface="Times New Roman"/>
              </a:rPr>
              <a:t>GeV</a:t>
            </a:r>
            <a:r>
              <a:rPr lang="en-US" sz="2000" dirty="0">
                <a:latin typeface="Times New Roman"/>
                <a:cs typeface="Times New Roman"/>
              </a:rPr>
              <a:t>/</a:t>
            </a:r>
            <a:r>
              <a:rPr lang="en-US" sz="2000" dirty="0" smtClean="0">
                <a:latin typeface="Times New Roman"/>
                <a:cs typeface="Times New Roman"/>
              </a:rPr>
              <a:t>c) </a:t>
            </a:r>
            <a:r>
              <a:rPr lang="en-US" sz="2000" dirty="0">
                <a:latin typeface="Times New Roman"/>
                <a:cs typeface="Times New Roman"/>
              </a:rPr>
              <a:t>are identified </a:t>
            </a:r>
            <a:r>
              <a:rPr lang="en-US" sz="2000" dirty="0" smtClean="0">
                <a:latin typeface="Times New Roman"/>
                <a:cs typeface="Times New Roman"/>
              </a:rPr>
              <a:t>by </a:t>
            </a:r>
            <a:r>
              <a:rPr lang="en-US" sz="2000" dirty="0">
                <a:latin typeface="Times New Roman"/>
                <a:cs typeface="Times New Roman"/>
              </a:rPr>
              <a:t>the </a:t>
            </a:r>
            <a:r>
              <a:rPr lang="en-US" sz="2000" b="1" dirty="0">
                <a:solidFill>
                  <a:srgbClr val="FF0906"/>
                </a:solidFill>
                <a:latin typeface="Times New Roman"/>
                <a:cs typeface="Times New Roman"/>
              </a:rPr>
              <a:t>Time Of Flight (TOF) detector</a:t>
            </a:r>
            <a:r>
              <a:rPr lang="en-US" sz="20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.</a:t>
            </a:r>
            <a:endParaRPr lang="en-US" sz="2000" b="1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078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/>
              <a:t>MRPC for the ALICE TOF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20283448">
            <a:off x="4499991" y="1442840"/>
            <a:ext cx="761261" cy="47873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7504" y="1124744"/>
            <a:ext cx="5976664" cy="2092881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The TOF system is made of 1593 </a:t>
            </a:r>
            <a:r>
              <a:rPr lang="en-US" sz="2000" b="1" dirty="0" err="1" smtClean="0">
                <a:solidFill>
                  <a:srgbClr val="FF0906"/>
                </a:solidFill>
                <a:latin typeface="Times New Roman"/>
                <a:cs typeface="Times New Roman"/>
              </a:rPr>
              <a:t>Multigap</a:t>
            </a:r>
            <a:r>
              <a:rPr lang="en-US" sz="20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>
                <a:solidFill>
                  <a:srgbClr val="FF0906"/>
                </a:solidFill>
                <a:latin typeface="Times New Roman"/>
                <a:cs typeface="Times New Roman"/>
              </a:rPr>
              <a:t>Resistive Plate Chamber </a:t>
            </a:r>
            <a:r>
              <a:rPr lang="en-US" sz="2000" dirty="0">
                <a:latin typeface="Times New Roman"/>
                <a:cs typeface="Times New Roman"/>
              </a:rPr>
              <a:t>(MRPC</a:t>
            </a:r>
            <a:r>
              <a:rPr lang="en-US" sz="2000" dirty="0" smtClean="0">
                <a:latin typeface="Times New Roman"/>
                <a:cs typeface="Times New Roman"/>
              </a:rPr>
              <a:t>)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Each MRPC </a:t>
            </a:r>
            <a:r>
              <a:rPr lang="en-US" dirty="0">
                <a:latin typeface="Times New Roman"/>
                <a:cs typeface="Times New Roman"/>
              </a:rPr>
              <a:t>consists of 2 stacks of glass, each with 5 gas gaps of 250 </a:t>
            </a:r>
            <a:r>
              <a:rPr lang="en-US" dirty="0" err="1">
                <a:latin typeface="Times New Roman"/>
                <a:cs typeface="Times New Roman"/>
              </a:rPr>
              <a:t>μm</a:t>
            </a:r>
            <a:r>
              <a:rPr lang="en-US" dirty="0">
                <a:latin typeface="Times New Roman"/>
                <a:cs typeface="Times New Roman"/>
              </a:rPr>
              <a:t>; </a:t>
            </a:r>
            <a:r>
              <a:rPr lang="en-US" dirty="0" smtClean="0">
                <a:latin typeface="Times New Roman"/>
                <a:cs typeface="Times New Roman"/>
              </a:rPr>
              <a:t>with an </a:t>
            </a:r>
            <a:r>
              <a:rPr lang="en-US" dirty="0">
                <a:latin typeface="Times New Roman"/>
                <a:cs typeface="Times New Roman"/>
              </a:rPr>
              <a:t>active area </a:t>
            </a:r>
            <a:r>
              <a:rPr lang="en-US" dirty="0" smtClean="0">
                <a:latin typeface="Times New Roman"/>
                <a:cs typeface="Times New Roman"/>
              </a:rPr>
              <a:t>of 7.4</a:t>
            </a:r>
            <a:r>
              <a:rPr lang="en-US" dirty="0">
                <a:latin typeface="Times New Roman"/>
                <a:cs typeface="Times New Roman"/>
              </a:rPr>
              <a:t>×</a:t>
            </a:r>
            <a:r>
              <a:rPr lang="en-US" dirty="0" smtClean="0">
                <a:latin typeface="Times New Roman"/>
                <a:cs typeface="Times New Roman"/>
              </a:rPr>
              <a:t>120 cm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Electrodes: high resistivity </a:t>
            </a:r>
            <a:r>
              <a:rPr lang="en-US" dirty="0">
                <a:latin typeface="Times New Roman"/>
                <a:cs typeface="Times New Roman"/>
              </a:rPr>
              <a:t>(≈10</a:t>
            </a:r>
            <a:r>
              <a:rPr lang="en-US" baseline="30000" dirty="0">
                <a:latin typeface="Times New Roman"/>
                <a:cs typeface="Times New Roman"/>
              </a:rPr>
              <a:t>13 </a:t>
            </a:r>
            <a:r>
              <a:rPr lang="en-US" dirty="0" err="1">
                <a:latin typeface="Times New Roman"/>
                <a:cs typeface="Times New Roman"/>
              </a:rPr>
              <a:t>Ωcm</a:t>
            </a:r>
            <a:r>
              <a:rPr lang="en-US" dirty="0">
                <a:latin typeface="Times New Roman"/>
                <a:cs typeface="Times New Roman"/>
              </a:rPr>
              <a:t>) </a:t>
            </a:r>
            <a:r>
              <a:rPr lang="en-US" dirty="0" smtClean="0">
                <a:latin typeface="Times New Roman"/>
                <a:cs typeface="Times New Roman"/>
              </a:rPr>
              <a:t>float glass, 0.4 </a:t>
            </a:r>
            <a:r>
              <a:rPr lang="en-US" dirty="0">
                <a:latin typeface="Times New Roman"/>
                <a:cs typeface="Times New Roman"/>
              </a:rPr>
              <a:t>mm thick </a:t>
            </a:r>
            <a:endParaRPr lang="en-US" dirty="0" smtClean="0">
              <a:latin typeface="Times New Roman"/>
              <a:cs typeface="Times New Roman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dirty="0">
                <a:latin typeface="Times New Roman"/>
                <a:cs typeface="Times New Roman"/>
              </a:rPr>
              <a:t>96 readout pads of 2.5 × 3.5 cm</a:t>
            </a:r>
            <a:r>
              <a:rPr lang="en-US" baseline="30000" dirty="0">
                <a:latin typeface="Times New Roman"/>
                <a:cs typeface="Times New Roman"/>
              </a:rPr>
              <a:t>2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4" name="Picture 3" descr="Schermata 2018-02-10 alle 11.25.0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052736"/>
            <a:ext cx="2952328" cy="1800200"/>
          </a:xfrm>
          <a:prstGeom prst="rect">
            <a:avLst/>
          </a:prstGeom>
        </p:spPr>
      </p:pic>
      <p:pic>
        <p:nvPicPr>
          <p:cNvPr id="5" name="Picture 4" descr="Schermata 2018-02-12 alle 06.50.37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855149"/>
            <a:ext cx="3744416" cy="2786827"/>
          </a:xfrm>
          <a:prstGeom prst="rect">
            <a:avLst/>
          </a:prstGeom>
        </p:spPr>
      </p:pic>
      <p:pic>
        <p:nvPicPr>
          <p:cNvPr id="6" name="Picture 5" descr="Schermata 2018-02-12 alle 06.50.3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63" y="3573016"/>
            <a:ext cx="2470935" cy="23762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47664" y="3615407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906"/>
                </a:solidFill>
                <a:latin typeface="Times New Roman"/>
                <a:cs typeface="Times New Roman"/>
              </a:rPr>
              <a:t>Performance results</a:t>
            </a:r>
            <a:endParaRPr lang="en-US" sz="2400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504" y="5934670"/>
            <a:ext cx="4860032" cy="1015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aseline="30000" dirty="0">
                <a:latin typeface="Times New Roman"/>
                <a:cs typeface="Times New Roman"/>
              </a:rPr>
              <a:t>The time resolution of the TOF MRPC is in the 50 </a:t>
            </a:r>
            <a:r>
              <a:rPr lang="en-US" sz="2000" baseline="30000" dirty="0" err="1">
                <a:latin typeface="Times New Roman"/>
                <a:cs typeface="Times New Roman"/>
              </a:rPr>
              <a:t>ps</a:t>
            </a:r>
            <a:r>
              <a:rPr lang="en-US" sz="2000" baseline="30000" dirty="0">
                <a:latin typeface="Times New Roman"/>
                <a:cs typeface="Times New Roman"/>
              </a:rPr>
              <a:t> </a:t>
            </a:r>
            <a:r>
              <a:rPr lang="en-US" sz="2000" baseline="30000" dirty="0" smtClean="0">
                <a:latin typeface="Times New Roman"/>
                <a:cs typeface="Times New Roman"/>
              </a:rPr>
              <a:t>range.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baseline="30000" dirty="0" smtClean="0">
                <a:latin typeface="Times New Roman"/>
                <a:cs typeface="Times New Roman"/>
              </a:rPr>
              <a:t>A </a:t>
            </a:r>
            <a:r>
              <a:rPr lang="en-US" sz="2000" baseline="30000" dirty="0">
                <a:latin typeface="Times New Roman"/>
                <a:cs typeface="Times New Roman"/>
              </a:rPr>
              <a:t>typical efficiency and time resolution plateau as a function of the high voltage is more than 2 kV long before the onset of streamers, with efficiency reaching 99.9 %.</a:t>
            </a: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418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924944"/>
            <a:ext cx="8042276" cy="1008112"/>
          </a:xfrm>
        </p:spPr>
        <p:txBody>
          <a:bodyPr/>
          <a:lstStyle/>
          <a:p>
            <a:r>
              <a:rPr lang="en-US" dirty="0" smtClean="0"/>
              <a:t>3th generation of RPC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32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US" dirty="0" smtClean="0"/>
              <a:t>New challenge: the HL-LHC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4" name="Picture 3" descr="Schermata 2017-10-14 alle 07.23.1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40968"/>
            <a:ext cx="7467712" cy="32004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2883" y="6381328"/>
            <a:ext cx="35053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We are here</a:t>
            </a:r>
            <a:endParaRPr lang="en-GB" sz="2200" b="1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  <p:sp>
        <p:nvSpPr>
          <p:cNvPr id="7" name="Bent-Up Arrow 6"/>
          <p:cNvSpPr/>
          <p:nvPr/>
        </p:nvSpPr>
        <p:spPr>
          <a:xfrm rot="5400000">
            <a:off x="3937620" y="6323012"/>
            <a:ext cx="432048" cy="54868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13"/>
          <p:cNvSpPr txBox="1"/>
          <p:nvPr/>
        </p:nvSpPr>
        <p:spPr>
          <a:xfrm>
            <a:off x="2627784" y="1628800"/>
            <a:ext cx="6466372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“</a:t>
            </a:r>
            <a:r>
              <a:rPr lang="en-US" b="1" i="1" dirty="0" smtClean="0">
                <a:solidFill>
                  <a:srgbClr val="FF0906"/>
                </a:solidFill>
              </a:rPr>
              <a:t>Europe’s top priority </a:t>
            </a:r>
            <a:r>
              <a:rPr lang="en-US" b="1" i="1" dirty="0" smtClean="0"/>
              <a:t>should be the</a:t>
            </a:r>
            <a:r>
              <a:rPr lang="en-US" b="1" i="1" dirty="0" smtClean="0">
                <a:solidFill>
                  <a:srgbClr val="FF0906"/>
                </a:solidFill>
              </a:rPr>
              <a:t> exploitation </a:t>
            </a:r>
            <a:r>
              <a:rPr lang="en-US" b="1" i="1" dirty="0" smtClean="0"/>
              <a:t>of </a:t>
            </a:r>
            <a:r>
              <a:rPr lang="en-US" b="1" i="1" dirty="0" smtClean="0">
                <a:solidFill>
                  <a:srgbClr val="FF0906"/>
                </a:solidFill>
              </a:rPr>
              <a:t>the full potential of the LHC</a:t>
            </a:r>
            <a:r>
              <a:rPr lang="en-US" b="1" i="1" dirty="0" smtClean="0"/>
              <a:t>, including the high luminosity upgrade of the machine and the detectors with a view to collecting 10 times more data than in the initial design, by around 2030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9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9" y="1628800"/>
            <a:ext cx="2516135" cy="1358713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7710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challenges for the RPC systems in the LHC experiments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9512" y="2852936"/>
            <a:ext cx="482453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342900" algn="just">
              <a:buFont typeface="Wingdings" charset="2"/>
              <a:buChar char="Ø"/>
            </a:pPr>
            <a:r>
              <a:rPr lang="en-US" sz="2200" dirty="0" smtClean="0">
                <a:cs typeface="Times New Roman"/>
              </a:rPr>
              <a:t>New RPC chambers needed to extend the CMS muon </a:t>
            </a:r>
            <a:r>
              <a:rPr lang="en-US" sz="2200" dirty="0">
                <a:cs typeface="Times New Roman"/>
              </a:rPr>
              <a:t>coverage </a:t>
            </a:r>
            <a:r>
              <a:rPr lang="en-US" sz="2200" dirty="0" smtClean="0">
                <a:cs typeface="Times New Roman"/>
              </a:rPr>
              <a:t>up to </a:t>
            </a:r>
            <a:r>
              <a:rPr lang="x-none" sz="2200" dirty="0" smtClean="0">
                <a:cs typeface="Times New Roman"/>
                <a:sym typeface="Helvetica Light"/>
              </a:rPr>
              <a:t>|η</a:t>
            </a:r>
            <a:r>
              <a:rPr lang="x-none" sz="2200" dirty="0">
                <a:cs typeface="Times New Roman"/>
                <a:sym typeface="Helvetica Light"/>
              </a:rPr>
              <a:t>| &lt; </a:t>
            </a:r>
            <a:r>
              <a:rPr lang="x-none" sz="2200" dirty="0" smtClean="0">
                <a:cs typeface="Times New Roman"/>
                <a:sym typeface="Helvetica Light"/>
              </a:rPr>
              <a:t>2.8 or to improve the trigger perfomance (ATLAS)</a:t>
            </a:r>
          </a:p>
          <a:p>
            <a:pPr marL="457200" lvl="2" indent="-342900" algn="just">
              <a:buFont typeface="Wingdings" charset="2"/>
              <a:buChar char="Ø"/>
            </a:pPr>
            <a:r>
              <a:rPr lang="x-none" sz="2200" b="1" dirty="0" smtClean="0">
                <a:solidFill>
                  <a:srgbClr val="FF0906"/>
                </a:solidFill>
                <a:cs typeface="Times New Roman"/>
                <a:sym typeface="Helvetica Light"/>
              </a:rPr>
              <a:t>Rate capability ≈ 1-2 kHz/cm</a:t>
            </a:r>
            <a:r>
              <a:rPr lang="x-none" sz="2200" b="1" baseline="30000" dirty="0" smtClean="0">
                <a:solidFill>
                  <a:srgbClr val="FF0906"/>
                </a:solidFill>
                <a:cs typeface="Times New Roman"/>
                <a:sym typeface="Helvetica Light"/>
              </a:rPr>
              <a:t>2</a:t>
            </a:r>
          </a:p>
        </p:txBody>
      </p:sp>
      <p:pic>
        <p:nvPicPr>
          <p:cNvPr id="6" name="Picture 5" descr="Schermata 2018-03-30 alle 16.35.4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24944"/>
            <a:ext cx="3851920" cy="327643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3528" y="1556792"/>
            <a:ext cx="84249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342900" algn="just">
              <a:buFont typeface="Wingdings" charset="2"/>
              <a:buChar char="Ø"/>
            </a:pPr>
            <a:r>
              <a:rPr lang="en-US" sz="2200" dirty="0">
                <a:cs typeface="Times New Roman"/>
              </a:rPr>
              <a:t>Confirm muon system performance at HL-LHC conditions: </a:t>
            </a:r>
            <a:r>
              <a:rPr lang="en-US" sz="2200" dirty="0" smtClean="0">
                <a:cs typeface="Times New Roman"/>
              </a:rPr>
              <a:t>the RPC systems have </a:t>
            </a:r>
            <a:r>
              <a:rPr lang="en-US" sz="2200" dirty="0">
                <a:cs typeface="Times New Roman"/>
              </a:rPr>
              <a:t>to run at </a:t>
            </a:r>
            <a:r>
              <a:rPr lang="en-US" sz="2200" b="1" dirty="0">
                <a:solidFill>
                  <a:srgbClr val="FF0906"/>
                </a:solidFill>
                <a:cs typeface="Times New Roman"/>
              </a:rPr>
              <a:t>5 times the expected LHC intensity </a:t>
            </a:r>
            <a:r>
              <a:rPr lang="en-US" sz="2200" dirty="0" smtClean="0">
                <a:cs typeface="Times New Roman"/>
              </a:rPr>
              <a:t>and </a:t>
            </a:r>
            <a:r>
              <a:rPr lang="en-US" sz="2200" dirty="0">
                <a:cs typeface="Times New Roman"/>
              </a:rPr>
              <a:t>for </a:t>
            </a:r>
            <a:r>
              <a:rPr lang="en-US" sz="2200" b="1" dirty="0">
                <a:solidFill>
                  <a:srgbClr val="FF0906"/>
                </a:solidFill>
                <a:cs typeface="Times New Roman"/>
              </a:rPr>
              <a:t>30 years (instead of 10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)</a:t>
            </a:r>
            <a:r>
              <a:rPr lang="en-US" sz="2200" i="1" dirty="0" smtClean="0">
                <a:cs typeface="Times New Roman"/>
              </a:rPr>
              <a:t> </a:t>
            </a:r>
            <a:endParaRPr lang="en-US" sz="2200" i="1" dirty="0">
              <a:cs typeface="Times New Roman"/>
            </a:endParaRPr>
          </a:p>
        </p:txBody>
      </p:sp>
      <p:pic>
        <p:nvPicPr>
          <p:cNvPr id="9" name="Picture 8" descr="cms_quadrantRPCUpgrad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25144"/>
            <a:ext cx="3241864" cy="2132856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9675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6745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04" y="44624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Further improve of the rate capability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3528" y="1484784"/>
            <a:ext cx="85689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22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All relevant detector </a:t>
            </a:r>
            <a:r>
              <a:rPr lang="en-AU" sz="2200" dirty="0" smtClean="0">
                <a:latin typeface="Times New Roman" charset="0"/>
                <a:ea typeface="Times New Roman" charset="0"/>
                <a:cs typeface="Times New Roman" charset="0"/>
              </a:rPr>
              <a:t>improvement factors have been investigated </a:t>
            </a:r>
            <a:r>
              <a:rPr lang="en-US" sz="22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to improve </a:t>
            </a:r>
            <a:r>
              <a:rPr lang="en-US" sz="2200" b="1" dirty="0">
                <a:solidFill>
                  <a:srgbClr val="000090"/>
                </a:solidFill>
                <a:latin typeface="Times New Roman"/>
                <a:cs typeface="Times New Roman"/>
              </a:rPr>
              <a:t>rate capability</a:t>
            </a:r>
            <a:r>
              <a:rPr lang="en-US" sz="22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:</a:t>
            </a:r>
          </a:p>
          <a:p>
            <a:pPr algn="just"/>
            <a:endParaRPr lang="en-A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AU" sz="2200" dirty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AU" sz="2200" dirty="0" smtClean="0">
                <a:latin typeface="Times New Roman" charset="0"/>
                <a:ea typeface="Times New Roman" charset="0"/>
                <a:cs typeface="Times New Roman" charset="0"/>
              </a:rPr>
              <a:t>educed electrode resistivity 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AU" sz="2200" b="1" dirty="0">
                <a:solidFill>
                  <a:srgbClr val="FF0906"/>
                </a:solidFill>
                <a:latin typeface="Times New Roman" charset="0"/>
                <a:ea typeface="Times New Roman" charset="0"/>
                <a:cs typeface="Times New Roman" charset="0"/>
              </a:rPr>
              <a:t>N</a:t>
            </a:r>
            <a:r>
              <a:rPr lang="en-AU" sz="2200" b="1" dirty="0" smtClean="0">
                <a:solidFill>
                  <a:srgbClr val="FF0906"/>
                </a:solidFill>
                <a:latin typeface="Times New Roman" charset="0"/>
                <a:ea typeface="Times New Roman" charset="0"/>
                <a:cs typeface="Times New Roman" charset="0"/>
              </a:rPr>
              <a:t>ew detector geometry: gas gap and electrodes thickness  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AU" sz="22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New Front-End electronics </a:t>
            </a:r>
            <a:endParaRPr lang="en-AU" sz="2200" dirty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496" y="3861048"/>
            <a:ext cx="6120680" cy="212365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The key points is to reduce: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200" dirty="0" smtClean="0">
                <a:latin typeface="Times New Roman"/>
                <a:cs typeface="Times New Roman"/>
              </a:rPr>
              <a:t> the charge  </a:t>
            </a:r>
            <a:endParaRPr lang="en-US" sz="2200" dirty="0"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200" dirty="0">
                <a:latin typeface="Times New Roman"/>
                <a:cs typeface="Times New Roman"/>
              </a:rPr>
              <a:t>thinner gas </a:t>
            </a:r>
            <a:r>
              <a:rPr lang="en-US" sz="2200" dirty="0" smtClean="0">
                <a:latin typeface="Times New Roman"/>
                <a:cs typeface="Times New Roman"/>
              </a:rPr>
              <a:t>gaps: from </a:t>
            </a:r>
            <a:r>
              <a:rPr lang="en-US" sz="2200" dirty="0">
                <a:latin typeface="Times New Roman"/>
                <a:cs typeface="Times New Roman"/>
              </a:rPr>
              <a:t>2 mm to </a:t>
            </a:r>
            <a:r>
              <a:rPr lang="en-US" sz="2200" dirty="0" smtClean="0">
                <a:latin typeface="Times New Roman"/>
                <a:cs typeface="Times New Roman"/>
              </a:rPr>
              <a:t>1 mm</a:t>
            </a:r>
            <a:endParaRPr lang="en-US" sz="2200" dirty="0"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200" dirty="0">
                <a:latin typeface="Times New Roman"/>
                <a:cs typeface="Times New Roman"/>
              </a:rPr>
              <a:t>lower </a:t>
            </a:r>
            <a:r>
              <a:rPr lang="en-US" sz="2200" dirty="0" smtClean="0">
                <a:latin typeface="Times New Roman"/>
                <a:cs typeface="Times New Roman"/>
              </a:rPr>
              <a:t>electronics threshold</a:t>
            </a:r>
          </a:p>
          <a:p>
            <a:pPr marL="742950" lvl="1" indent="-285750">
              <a:buFont typeface="Arial"/>
              <a:buChar char="•"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200" dirty="0" smtClean="0">
                <a:latin typeface="Times New Roman"/>
                <a:cs typeface="Times New Roman"/>
              </a:rPr>
              <a:t>Thinner </a:t>
            </a:r>
            <a:r>
              <a:rPr lang="en-US" sz="2200" dirty="0">
                <a:latin typeface="Times New Roman"/>
                <a:cs typeface="Times New Roman"/>
              </a:rPr>
              <a:t>electrodes: </a:t>
            </a:r>
            <a:r>
              <a:rPr lang="en-US" sz="2200" dirty="0" smtClean="0">
                <a:latin typeface="Times New Roman"/>
                <a:cs typeface="Times New Roman"/>
              </a:rPr>
              <a:t>from 2 mm to 1mm </a:t>
            </a:r>
            <a:endParaRPr lang="en-US" sz="2200" dirty="0">
              <a:latin typeface="Times New Roman"/>
              <a:cs typeface="Times New Roman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12160" y="3685320"/>
            <a:ext cx="3096344" cy="2407976"/>
            <a:chOff x="4775104" y="835025"/>
            <a:chExt cx="4300901" cy="3505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75104" y="835025"/>
              <a:ext cx="4300901" cy="3505200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H="1">
              <a:off x="7404100" y="2476500"/>
              <a:ext cx="901700" cy="14097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057900" y="1219200"/>
              <a:ext cx="667084" cy="2781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346700" y="3830320"/>
              <a:ext cx="2921000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16967198"/>
              </p:ext>
            </p:extLst>
          </p:nvPr>
        </p:nvGraphicFramePr>
        <p:xfrm>
          <a:off x="1907704" y="6165304"/>
          <a:ext cx="2941223" cy="553374"/>
        </p:xfrm>
        <a:graphic>
          <a:graphicData uri="http://schemas.openxmlformats.org/presentationml/2006/ole">
            <p:oleObj spid="_x0000_s403458" name="Equation" r:id="rId4" imgW="1133640" imgH="200880" progId="">
              <p:embed/>
            </p:oleObj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939577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2508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212" y="44624"/>
            <a:ext cx="8042276" cy="1008112"/>
          </a:xfrm>
        </p:spPr>
        <p:txBody>
          <a:bodyPr/>
          <a:lstStyle/>
          <a:p>
            <a:r>
              <a:rPr lang="en-US" sz="3800" dirty="0" smtClean="0"/>
              <a:t>CMS improved RPC: new 2D design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2609416"/>
              </p:ext>
            </p:extLst>
          </p:nvPr>
        </p:nvGraphicFramePr>
        <p:xfrm>
          <a:off x="232281" y="1412776"/>
          <a:ext cx="4483735" cy="25603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45862"/>
                <a:gridCol w="1181689"/>
                <a:gridCol w="1656184"/>
              </a:tblGrid>
              <a:tr h="227402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26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2600"/>
                          </a:solidFill>
                          <a:latin typeface="Times New Roman"/>
                          <a:cs typeface="Times New Roman"/>
                        </a:rPr>
                        <a:t>iRPC</a:t>
                      </a:r>
                      <a:r>
                        <a:rPr lang="en-US" sz="1400" dirty="0" smtClean="0">
                          <a:solidFill>
                            <a:srgbClr val="FF26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endParaRPr lang="en-US" sz="1400" dirty="0">
                        <a:solidFill>
                          <a:srgbClr val="FF26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2600"/>
                          </a:solidFill>
                          <a:latin typeface="Times New Roman"/>
                          <a:cs typeface="Times New Roman"/>
                        </a:rPr>
                        <a:t>RPC</a:t>
                      </a:r>
                      <a:endParaRPr lang="en-US" sz="1400" dirty="0">
                        <a:solidFill>
                          <a:srgbClr val="FF26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DBEEF4"/>
                    </a:solidFill>
                  </a:tcPr>
                </a:tc>
              </a:tr>
              <a:tr h="22740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High Pressure Laminate thickness </a:t>
                      </a:r>
                      <a:endParaRPr lang="en-US" sz="1400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1.4 mm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mm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Num. of</a:t>
                      </a:r>
                      <a:r>
                        <a:rPr lang="en-US" sz="1400" b="1" baseline="0" dirty="0" smtClean="0">
                          <a:latin typeface="Times New Roman"/>
                          <a:cs typeface="Times New Roman"/>
                        </a:rPr>
                        <a:t> Gas Gap</a:t>
                      </a:r>
                      <a:endParaRPr lang="en-US" sz="1400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Gas</a:t>
                      </a:r>
                      <a:r>
                        <a:rPr lang="en-US" sz="1400" b="1" baseline="0" dirty="0" smtClean="0">
                          <a:latin typeface="Times New Roman"/>
                          <a:cs typeface="Times New Roman"/>
                        </a:rPr>
                        <a:t> Gap width </a:t>
                      </a:r>
                      <a:endParaRPr lang="en-US" sz="1400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1.4 mm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mm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Resistivity (</a:t>
                      </a:r>
                      <a:r>
                        <a:rPr lang="en-US" sz="1400" b="1" dirty="0" smtClean="0">
                          <a:latin typeface="Times New Roman"/>
                          <a:cs typeface="Times New Roman"/>
                          <a:sym typeface="Symbol" pitchFamily="-65" charset="2"/>
                        </a:rPr>
                        <a:t>cm)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0.9 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  <a:sym typeface="Symbol" pitchFamily="-65" charset="2"/>
                        </a:rPr>
                        <a:t>- 3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 x 10</a:t>
                      </a:r>
                      <a:r>
                        <a:rPr lang="en-US" sz="1400" baseline="30000" dirty="0" smtClean="0">
                          <a:latin typeface="Times New Roman"/>
                          <a:cs typeface="Times New Roman"/>
                        </a:rPr>
                        <a:t>10</a:t>
                      </a:r>
                      <a:endParaRPr lang="en-US" sz="1400" dirty="0" smtClean="0"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  <a:sym typeface="Symbol" pitchFamily="-65" charset="2"/>
                        </a:rPr>
                        <a:t>- 6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 x 10</a:t>
                      </a:r>
                      <a:r>
                        <a:rPr lang="en-US" sz="1400" baseline="30000" dirty="0" smtClean="0">
                          <a:latin typeface="Times New Roman"/>
                          <a:cs typeface="Times New Roman"/>
                        </a:rPr>
                        <a:t>10</a:t>
                      </a:r>
                      <a:endParaRPr lang="en-US" sz="1400" dirty="0" smtClean="0"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Charge threshold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50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fC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150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fC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h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 segmentation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2D readout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 h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partitions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Group 8"/>
          <p:cNvGrpSpPr/>
          <p:nvPr/>
        </p:nvGrpSpPr>
        <p:grpSpPr>
          <a:xfrm>
            <a:off x="539552" y="4509120"/>
            <a:ext cx="3041136" cy="1670673"/>
            <a:chOff x="1026808" y="1326279"/>
            <a:chExt cx="3041136" cy="1670673"/>
          </a:xfrm>
        </p:grpSpPr>
        <p:grpSp>
          <p:nvGrpSpPr>
            <p:cNvPr id="5" name="Group 9"/>
            <p:cNvGrpSpPr/>
            <p:nvPr/>
          </p:nvGrpSpPr>
          <p:grpSpPr>
            <a:xfrm>
              <a:off x="1049403" y="1326279"/>
              <a:ext cx="3018541" cy="1670673"/>
              <a:chOff x="4457700" y="1216025"/>
              <a:chExt cx="3779036" cy="2213895"/>
            </a:xfrm>
          </p:grpSpPr>
          <p:grpSp>
            <p:nvGrpSpPr>
              <p:cNvPr id="6" name="Group 14"/>
              <p:cNvGrpSpPr/>
              <p:nvPr/>
            </p:nvGrpSpPr>
            <p:grpSpPr>
              <a:xfrm>
                <a:off x="4495800" y="2613945"/>
                <a:ext cx="3740936" cy="815975"/>
                <a:chOff x="4495800" y="2626645"/>
                <a:chExt cx="3740936" cy="815975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>
                  <a:off x="5473700" y="2796117"/>
                  <a:ext cx="1873371" cy="5302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Bottom gap</a:t>
                  </a:r>
                  <a:endParaRPr lang="en-US" sz="2000" dirty="0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495800" y="3214020"/>
                  <a:ext cx="3517900" cy="76200"/>
                </a:xfrm>
                <a:prstGeom prst="rect">
                  <a:avLst/>
                </a:prstGeom>
                <a:solidFill>
                  <a:srgbClr val="984807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4495800" y="3366420"/>
                  <a:ext cx="3517900" cy="76200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508500" y="3302920"/>
                  <a:ext cx="215900" cy="45719"/>
                </a:xfrm>
                <a:prstGeom prst="rect">
                  <a:avLst/>
                </a:prstGeom>
                <a:solidFill>
                  <a:srgbClr val="008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4495800" y="2626645"/>
                  <a:ext cx="774700" cy="612775"/>
                </a:xfrm>
                <a:prstGeom prst="line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5270500" y="2639345"/>
                  <a:ext cx="2966236" cy="193675"/>
                </a:xfrm>
                <a:prstGeom prst="line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>
                  <a:stCxn id="32" idx="3"/>
                </p:cNvCxnSpPr>
                <p:nvPr/>
              </p:nvCxnSpPr>
              <p:spPr>
                <a:xfrm flipV="1">
                  <a:off x="8013700" y="2833020"/>
                  <a:ext cx="223036" cy="419100"/>
                </a:xfrm>
                <a:prstGeom prst="line">
                  <a:avLst/>
                </a:prstGeom>
                <a:ln w="76200" cmpd="sng"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8013700" y="2998120"/>
                  <a:ext cx="223036" cy="419100"/>
                </a:xfrm>
                <a:prstGeom prst="line">
                  <a:avLst/>
                </a:prstGeom>
                <a:ln w="76200" cmpd="sng"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15"/>
              <p:cNvGrpSpPr/>
              <p:nvPr/>
            </p:nvGrpSpPr>
            <p:grpSpPr>
              <a:xfrm>
                <a:off x="4471924" y="2006600"/>
                <a:ext cx="3732276" cy="629433"/>
                <a:chOff x="4471924" y="1841500"/>
                <a:chExt cx="3732276" cy="629433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4471924" y="2445533"/>
                  <a:ext cx="3492500" cy="25400"/>
                </a:xfrm>
                <a:prstGeom prst="line">
                  <a:avLst/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4471924" y="1841500"/>
                  <a:ext cx="669759" cy="604033"/>
                </a:xfrm>
                <a:prstGeom prst="line">
                  <a:avLst/>
                </a:prstGeom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141683" y="1841500"/>
                  <a:ext cx="3062517" cy="223033"/>
                </a:xfrm>
                <a:prstGeom prst="line">
                  <a:avLst/>
                </a:prstGeom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7964424" y="2064533"/>
                  <a:ext cx="239776" cy="381000"/>
                </a:xfrm>
                <a:prstGeom prst="line">
                  <a:avLst/>
                </a:prstGeom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/>
                <p:cNvSpPr txBox="1"/>
                <p:nvPr/>
              </p:nvSpPr>
              <p:spPr>
                <a:xfrm rot="250928">
                  <a:off x="5000223" y="1948182"/>
                  <a:ext cx="3055738" cy="4807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rgbClr val="008000"/>
                      </a:solidFill>
                    </a:rPr>
                    <a:t>PCB with radial strips</a:t>
                  </a:r>
                  <a:endParaRPr lang="en-US" sz="2000" dirty="0">
                    <a:solidFill>
                      <a:srgbClr val="008000"/>
                    </a:solidFill>
                  </a:endParaRPr>
                </a:p>
              </p:txBody>
            </p:sp>
          </p:grpSp>
          <p:grpSp>
            <p:nvGrpSpPr>
              <p:cNvPr id="9" name="Group 16"/>
              <p:cNvGrpSpPr/>
              <p:nvPr/>
            </p:nvGrpSpPr>
            <p:grpSpPr>
              <a:xfrm>
                <a:off x="4457700" y="1216025"/>
                <a:ext cx="3740936" cy="815975"/>
                <a:chOff x="4457700" y="822325"/>
                <a:chExt cx="3740936" cy="815975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4457700" y="1409700"/>
                  <a:ext cx="3517900" cy="76200"/>
                </a:xfrm>
                <a:prstGeom prst="rect">
                  <a:avLst/>
                </a:prstGeom>
                <a:solidFill>
                  <a:srgbClr val="984807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4457700" y="1562100"/>
                  <a:ext cx="3517900" cy="76200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4470400" y="1498600"/>
                  <a:ext cx="215900" cy="45719"/>
                </a:xfrm>
                <a:prstGeom prst="rect">
                  <a:avLst/>
                </a:prstGeom>
                <a:solidFill>
                  <a:srgbClr val="008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 flipV="1">
                  <a:off x="4457700" y="822325"/>
                  <a:ext cx="774700" cy="612775"/>
                </a:xfrm>
                <a:prstGeom prst="line">
                  <a:avLst/>
                </a:prstGeom>
                <a:ln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232400" y="835025"/>
                  <a:ext cx="2966236" cy="193675"/>
                </a:xfrm>
                <a:prstGeom prst="line">
                  <a:avLst/>
                </a:prstGeom>
                <a:ln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/>
                <p:cNvSpPr txBox="1"/>
                <p:nvPr/>
              </p:nvSpPr>
              <p:spPr>
                <a:xfrm>
                  <a:off x="5245100" y="952500"/>
                  <a:ext cx="1373850" cy="5302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Top gap</a:t>
                  </a:r>
                  <a:endParaRPr lang="en-US" sz="2000" dirty="0"/>
                </a:p>
              </p:txBody>
            </p:sp>
            <p:cxnSp>
              <p:nvCxnSpPr>
                <p:cNvPr id="24" name="Straight Connector 23"/>
                <p:cNvCxnSpPr>
                  <a:stCxn id="18" idx="3"/>
                </p:cNvCxnSpPr>
                <p:nvPr/>
              </p:nvCxnSpPr>
              <p:spPr>
                <a:xfrm flipV="1">
                  <a:off x="7975600" y="1028700"/>
                  <a:ext cx="223036" cy="419100"/>
                </a:xfrm>
                <a:prstGeom prst="line">
                  <a:avLst/>
                </a:prstGeom>
                <a:ln w="76200" cmpd="sng"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7975600" y="1193800"/>
                  <a:ext cx="223036" cy="419100"/>
                </a:xfrm>
                <a:prstGeom prst="line">
                  <a:avLst/>
                </a:prstGeom>
                <a:ln w="76200" cmpd="sng"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1" name="Straight Connector 10"/>
            <p:cNvCxnSpPr/>
            <p:nvPr/>
          </p:nvCxnSpPr>
          <p:spPr>
            <a:xfrm flipV="1">
              <a:off x="1026808" y="2366584"/>
              <a:ext cx="2908424" cy="35999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87624" y="2239750"/>
              <a:ext cx="2778998" cy="37122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33526" y="2323507"/>
              <a:ext cx="2833096" cy="0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277336" y="2149189"/>
              <a:ext cx="2718600" cy="5567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79300" y="1628800"/>
            <a:ext cx="3964700" cy="281292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4852" y="3356992"/>
            <a:ext cx="1729148" cy="122413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45" name="TextBox 44"/>
          <p:cNvSpPr txBox="1"/>
          <p:nvPr/>
        </p:nvSpPr>
        <p:spPr>
          <a:xfrm>
            <a:off x="3923928" y="5301208"/>
            <a:ext cx="4968552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FF0000"/>
                </a:solidFill>
                <a:latin typeface="+mj-lt"/>
                <a:cs typeface="Times New Roman"/>
              </a:rPr>
              <a:t>2D readout design:  </a:t>
            </a:r>
          </a:p>
          <a:p>
            <a:pPr algn="just"/>
            <a:r>
              <a:rPr lang="en-US" sz="1600" dirty="0" smtClean="0">
                <a:latin typeface="+mj-lt"/>
                <a:cs typeface="Times New Roman"/>
              </a:rPr>
              <a:t>Readout Strips (</a:t>
            </a:r>
            <a:r>
              <a:rPr lang="en-US" sz="1600" dirty="0">
                <a:latin typeface="+mj-lt"/>
                <a:cs typeface="Times New Roman"/>
              </a:rPr>
              <a:t>with a pitch </a:t>
            </a:r>
            <a:r>
              <a:rPr lang="en-US" sz="1600" i="1" dirty="0">
                <a:solidFill>
                  <a:srgbClr val="000000"/>
                </a:solidFill>
                <a:latin typeface="+mj-lt"/>
                <a:cs typeface="Times New Roman"/>
              </a:rPr>
              <a:t>≈0.6÷1.0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Times New Roman"/>
              </a:rPr>
              <a:t>cm</a:t>
            </a:r>
            <a:r>
              <a:rPr lang="en-US" sz="1600" dirty="0" smtClean="0">
                <a:latin typeface="+mj-lt"/>
                <a:cs typeface="Times New Roman"/>
              </a:rPr>
              <a:t>) are readout from both-ends and connected to a new Front-End Boards equipped with a TDC </a:t>
            </a: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323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212" y="44624"/>
            <a:ext cx="8042276" cy="1008112"/>
          </a:xfrm>
        </p:spPr>
        <p:txBody>
          <a:bodyPr/>
          <a:lstStyle/>
          <a:p>
            <a:r>
              <a:rPr lang="en-US" sz="3800" dirty="0" smtClean="0"/>
              <a:t>CMS improved RPC: new 2D design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2" cstate="print"/>
          <a:stretch/>
        </p:blipFill>
        <p:spPr>
          <a:xfrm>
            <a:off x="251520" y="1268760"/>
            <a:ext cx="3672408" cy="2638927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Schermata 2019-08-21 alle 23.22.4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814452"/>
            <a:ext cx="5220072" cy="30273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31432" y="1916832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has </a:t>
            </a:r>
            <a:r>
              <a:rPr lang="en-US" dirty="0"/>
              <a:t>been </a:t>
            </a:r>
            <a:r>
              <a:rPr lang="en-US" dirty="0" smtClean="0"/>
              <a:t>proved: </a:t>
            </a:r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rate capability of 2 </a:t>
            </a:r>
            <a:r>
              <a:rPr lang="en-US" dirty="0" err="1" smtClean="0"/>
              <a:t>kH</a:t>
            </a:r>
            <a:r>
              <a:rPr lang="en-US" dirty="0" smtClean="0"/>
              <a:t>/cm2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Spatial resolution along y coordinate 1.4cm </a:t>
            </a:r>
          </a:p>
          <a:p>
            <a:r>
              <a:rPr lang="en-US" dirty="0" smtClean="0"/>
              <a:t>Final validation of the new FEB ongoing.. 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4948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eco-gas </a:t>
            </a:r>
            <a:r>
              <a:rPr lang="it-IT" sz="36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problem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1340768"/>
            <a:ext cx="8496944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dirty="0" err="1" smtClean="0"/>
              <a:t>We</a:t>
            </a:r>
            <a:r>
              <a:rPr lang="it-IT" sz="2400" dirty="0" smtClean="0"/>
              <a:t> </a:t>
            </a:r>
            <a:r>
              <a:rPr lang="it-IT" sz="2400" dirty="0" err="1" smtClean="0"/>
              <a:t>need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replace</a:t>
            </a:r>
            <a:r>
              <a:rPr lang="it-IT" sz="2400" dirty="0" smtClean="0"/>
              <a:t> the R134a and SF</a:t>
            </a:r>
            <a:r>
              <a:rPr lang="it-IT" sz="2400" baseline="-25000" dirty="0" smtClean="0"/>
              <a:t>6</a:t>
            </a: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with</a:t>
            </a:r>
            <a:r>
              <a:rPr lang="it-IT" sz="2400" dirty="0" smtClean="0">
                <a:solidFill>
                  <a:srgbClr val="C00000"/>
                </a:solidFill>
              </a:rPr>
              <a:t> more </a:t>
            </a:r>
            <a:r>
              <a:rPr lang="it-IT" sz="2400" dirty="0" err="1" smtClean="0">
                <a:solidFill>
                  <a:srgbClr val="C00000"/>
                </a:solidFill>
              </a:rPr>
              <a:t>ecological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gases</a:t>
            </a:r>
            <a:r>
              <a:rPr lang="it-IT" sz="2400" dirty="0" smtClean="0">
                <a:solidFill>
                  <a:srgbClr val="C00000"/>
                </a:solidFill>
              </a:rPr>
              <a:t>, </a:t>
            </a:r>
            <a:r>
              <a:rPr lang="it-IT" sz="2400" dirty="0" err="1" smtClean="0">
                <a:solidFill>
                  <a:srgbClr val="C00000"/>
                </a:solidFill>
              </a:rPr>
              <a:t>namely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with</a:t>
            </a:r>
            <a:r>
              <a:rPr lang="it-IT" sz="2400" dirty="0" smtClean="0">
                <a:solidFill>
                  <a:srgbClr val="C00000"/>
                </a:solidFill>
              </a:rPr>
              <a:t> a </a:t>
            </a:r>
            <a:r>
              <a:rPr lang="it-IT" sz="2400" dirty="0" err="1" smtClean="0">
                <a:solidFill>
                  <a:srgbClr val="C00000"/>
                </a:solidFill>
              </a:rPr>
              <a:t>much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lower</a:t>
            </a:r>
            <a:r>
              <a:rPr lang="it-IT" sz="2400" dirty="0" smtClean="0">
                <a:solidFill>
                  <a:srgbClr val="C00000"/>
                </a:solidFill>
              </a:rPr>
              <a:t> GWP 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limit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the green house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effect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.</a:t>
            </a:r>
            <a:endParaRPr lang="it-IT" sz="2400" dirty="0" smtClean="0">
              <a:solidFill>
                <a:srgbClr val="C00000"/>
              </a:solidFill>
            </a:endParaRPr>
          </a:p>
          <a:p>
            <a:r>
              <a:rPr lang="it-IT" sz="2400" dirty="0" err="1" smtClean="0"/>
              <a:t>Difficult</a:t>
            </a:r>
            <a:r>
              <a:rPr lang="it-IT" sz="2400" dirty="0" smtClean="0"/>
              <a:t> </a:t>
            </a:r>
            <a:r>
              <a:rPr lang="it-IT" sz="2400" dirty="0" err="1" smtClean="0"/>
              <a:t>problem</a:t>
            </a:r>
            <a:r>
              <a:rPr lang="it-IT" sz="2400" dirty="0" smtClean="0"/>
              <a:t>: </a:t>
            </a:r>
            <a:r>
              <a:rPr lang="it-IT" sz="2400" dirty="0" err="1" smtClean="0"/>
              <a:t>gases</a:t>
            </a:r>
            <a:r>
              <a:rPr lang="it-IT" sz="2400" dirty="0" smtClean="0"/>
              <a:t> are </a:t>
            </a:r>
            <a:r>
              <a:rPr lang="it-IT" sz="2400" b="1" dirty="0" smtClean="0">
                <a:solidFill>
                  <a:srgbClr val="C00000"/>
                </a:solidFill>
              </a:rPr>
              <a:t>the </a:t>
            </a:r>
            <a:r>
              <a:rPr lang="it-IT" sz="2400" b="1" dirty="0" err="1" smtClean="0">
                <a:solidFill>
                  <a:srgbClr val="C00000"/>
                </a:solidFill>
              </a:rPr>
              <a:t>core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</a:rPr>
              <a:t>of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</a:rPr>
              <a:t>gas-filled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</a:rPr>
              <a:t>detectors</a:t>
            </a:r>
            <a:endParaRPr lang="it-IT" sz="2400" b="1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it-IT" sz="2400" dirty="0" err="1" smtClean="0"/>
              <a:t>It</a:t>
            </a:r>
            <a:r>
              <a:rPr lang="it-IT" sz="2400" dirty="0" smtClean="0"/>
              <a:t>’s </a:t>
            </a:r>
            <a:r>
              <a:rPr lang="it-IT" sz="2400" dirty="0" err="1" smtClean="0"/>
              <a:t>like</a:t>
            </a:r>
            <a:r>
              <a:rPr lang="it-IT" sz="2400" dirty="0" smtClean="0"/>
              <a:t> I </a:t>
            </a:r>
            <a:r>
              <a:rPr lang="it-IT" sz="2400" dirty="0" err="1" smtClean="0"/>
              <a:t>would</a:t>
            </a:r>
            <a:r>
              <a:rPr lang="it-IT" sz="2400" dirty="0" smtClean="0"/>
              <a:t> </a:t>
            </a:r>
            <a:r>
              <a:rPr lang="it-IT" sz="2400" dirty="0" err="1" smtClean="0"/>
              <a:t>ask</a:t>
            </a:r>
            <a:r>
              <a:rPr lang="it-IT" sz="2400" dirty="0" smtClean="0"/>
              <a:t> </a:t>
            </a:r>
            <a:r>
              <a:rPr lang="it-IT" sz="2400" dirty="0" err="1" smtClean="0"/>
              <a:t>you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replace</a:t>
            </a:r>
            <a:r>
              <a:rPr lang="it-IT" sz="2400" dirty="0" smtClean="0"/>
              <a:t> </a:t>
            </a:r>
            <a:r>
              <a:rPr lang="it-IT" sz="2400" dirty="0" err="1" smtClean="0"/>
              <a:t>silicon</a:t>
            </a:r>
            <a:r>
              <a:rPr lang="it-IT" sz="2400" dirty="0" smtClean="0"/>
              <a:t> in electronic </a:t>
            </a:r>
            <a:r>
              <a:rPr lang="it-IT" sz="2400" dirty="0" err="1" smtClean="0"/>
              <a:t>devices</a:t>
            </a:r>
            <a:r>
              <a:rPr lang="it-IT" sz="2400" dirty="0" smtClean="0"/>
              <a:t> (</a:t>
            </a:r>
            <a:r>
              <a:rPr lang="it-IT" sz="2400" dirty="0" err="1" smtClean="0"/>
              <a:t>including</a:t>
            </a:r>
            <a:r>
              <a:rPr lang="it-IT" sz="2400" dirty="0" smtClean="0"/>
              <a:t> </a:t>
            </a:r>
            <a:r>
              <a:rPr lang="it-IT" sz="2400" dirty="0" err="1" smtClean="0"/>
              <a:t>smartphones</a:t>
            </a:r>
            <a:r>
              <a:rPr lang="it-IT" sz="2400" dirty="0" smtClean="0"/>
              <a:t>, </a:t>
            </a:r>
            <a:r>
              <a:rPr lang="it-IT" sz="2400" dirty="0" err="1" smtClean="0"/>
              <a:t>computers</a:t>
            </a:r>
            <a:r>
              <a:rPr lang="it-IT" sz="2400" dirty="0" smtClean="0"/>
              <a:t>, TV </a:t>
            </a:r>
            <a:r>
              <a:rPr lang="it-IT" sz="2400" dirty="0" err="1" smtClean="0"/>
              <a:t>sets</a:t>
            </a:r>
            <a:r>
              <a:rPr lang="it-IT" sz="2400" dirty="0" smtClean="0"/>
              <a:t>, etc.) </a:t>
            </a:r>
            <a:r>
              <a:rPr lang="it-IT" sz="2400" dirty="0" err="1" smtClean="0"/>
              <a:t>with</a:t>
            </a:r>
            <a:r>
              <a:rPr lang="it-IT" sz="2400" dirty="0" smtClean="0"/>
              <a:t> </a:t>
            </a:r>
            <a:r>
              <a:rPr lang="it-IT" sz="2400" dirty="0" err="1" smtClean="0"/>
              <a:t>another</a:t>
            </a:r>
            <a:r>
              <a:rPr lang="it-IT" sz="2400" dirty="0" smtClean="0"/>
              <a:t> material, BUT:</a:t>
            </a:r>
          </a:p>
          <a:p>
            <a:pPr lvl="1">
              <a:buFontTx/>
              <a:buChar char="-"/>
            </a:pP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with</a:t>
            </a:r>
            <a:r>
              <a:rPr lang="it-IT" sz="2400" dirty="0" smtClean="0">
                <a:solidFill>
                  <a:srgbClr val="0070C0"/>
                </a:solidFill>
              </a:rPr>
              <a:t> the </a:t>
            </a:r>
            <a:r>
              <a:rPr lang="it-IT" sz="2400" b="1" dirty="0" err="1" smtClean="0">
                <a:solidFill>
                  <a:srgbClr val="0070C0"/>
                </a:solidFill>
              </a:rPr>
              <a:t>same</a:t>
            </a:r>
            <a:r>
              <a:rPr lang="it-IT" sz="2400" b="1" dirty="0" smtClean="0">
                <a:solidFill>
                  <a:srgbClr val="0070C0"/>
                </a:solidFill>
              </a:rPr>
              <a:t> performance</a:t>
            </a:r>
          </a:p>
          <a:p>
            <a:pPr lvl="1">
              <a:buFontTx/>
              <a:buChar char="-"/>
            </a:pPr>
            <a:r>
              <a:rPr lang="it-IT" sz="2400" dirty="0" smtClean="0">
                <a:solidFill>
                  <a:srgbClr val="0070C0"/>
                </a:solidFill>
              </a:rPr>
              <a:t> at the </a:t>
            </a:r>
            <a:r>
              <a:rPr lang="it-IT" sz="2400" b="1" dirty="0" err="1" smtClean="0">
                <a:solidFill>
                  <a:srgbClr val="0070C0"/>
                </a:solidFill>
              </a:rPr>
              <a:t>same</a:t>
            </a:r>
            <a:r>
              <a:rPr lang="it-IT" sz="2400" b="1" dirty="0" smtClean="0">
                <a:solidFill>
                  <a:srgbClr val="0070C0"/>
                </a:solidFill>
              </a:rPr>
              <a:t> </a:t>
            </a:r>
            <a:r>
              <a:rPr lang="it-IT" sz="2400" b="1" dirty="0" err="1" smtClean="0">
                <a:solidFill>
                  <a:srgbClr val="0070C0"/>
                </a:solidFill>
              </a:rPr>
              <a:t>cost</a:t>
            </a:r>
            <a:endParaRPr lang="it-IT" sz="2400" b="1" dirty="0" smtClean="0">
              <a:solidFill>
                <a:srgbClr val="0070C0"/>
              </a:solidFill>
            </a:endParaRPr>
          </a:p>
          <a:p>
            <a:pPr lvl="1">
              <a:buFontTx/>
              <a:buChar char="-"/>
            </a:pP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without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b="1" dirty="0" err="1" smtClean="0">
                <a:solidFill>
                  <a:srgbClr val="0070C0"/>
                </a:solidFill>
              </a:rPr>
              <a:t>changing</a:t>
            </a:r>
            <a:r>
              <a:rPr lang="it-IT" sz="2400" b="1" dirty="0" smtClean="0">
                <a:solidFill>
                  <a:srgbClr val="0070C0"/>
                </a:solidFill>
              </a:rPr>
              <a:t> </a:t>
            </a:r>
            <a:r>
              <a:rPr lang="it-IT" sz="2400" b="1" dirty="0" err="1" smtClean="0">
                <a:solidFill>
                  <a:srgbClr val="0070C0"/>
                </a:solidFill>
              </a:rPr>
              <a:t>anything</a:t>
            </a:r>
            <a:r>
              <a:rPr lang="it-IT" sz="2400" b="1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of</a:t>
            </a:r>
            <a:r>
              <a:rPr lang="it-IT" sz="2400" dirty="0" smtClean="0">
                <a:solidFill>
                  <a:srgbClr val="0070C0"/>
                </a:solidFill>
              </a:rPr>
              <a:t> the </a:t>
            </a:r>
            <a:r>
              <a:rPr lang="it-IT" sz="2400" dirty="0" err="1" smtClean="0">
                <a:solidFill>
                  <a:srgbClr val="0070C0"/>
                </a:solidFill>
              </a:rPr>
              <a:t>rest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of</a:t>
            </a:r>
            <a:r>
              <a:rPr lang="it-IT" sz="2400" dirty="0" smtClean="0">
                <a:solidFill>
                  <a:srgbClr val="0070C0"/>
                </a:solidFill>
              </a:rPr>
              <a:t> electronic </a:t>
            </a:r>
            <a:r>
              <a:rPr lang="it-IT" sz="2400" dirty="0" err="1" smtClean="0">
                <a:solidFill>
                  <a:srgbClr val="0070C0"/>
                </a:solidFill>
              </a:rPr>
              <a:t>circuits</a:t>
            </a:r>
            <a:endParaRPr lang="it-IT" sz="2400" dirty="0" smtClean="0">
              <a:solidFill>
                <a:srgbClr val="0070C0"/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920147"/>
            <a:ext cx="4104456" cy="178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green </a:t>
            </a:r>
            <a:r>
              <a:rPr lang="it-IT" sz="3600" dirty="0" err="1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endParaRPr lang="it-IT" sz="3600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44016" y="1268760"/>
            <a:ext cx="889248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dirty="0" smtClean="0"/>
              <a:t>Note </a:t>
            </a:r>
            <a:r>
              <a:rPr lang="it-IT" sz="2400" dirty="0" err="1" smtClean="0"/>
              <a:t>that</a:t>
            </a:r>
            <a:r>
              <a:rPr lang="it-IT" sz="2400" dirty="0" smtClean="0"/>
              <a:t> EU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progressively</a:t>
            </a:r>
            <a:r>
              <a:rPr lang="it-IT" sz="2400" dirty="0" smtClean="0"/>
              <a:t> </a:t>
            </a:r>
            <a:r>
              <a:rPr lang="it-IT" sz="2400" dirty="0" err="1" smtClean="0"/>
              <a:t>banning</a:t>
            </a:r>
            <a:r>
              <a:rPr lang="it-IT" sz="2400" dirty="0" smtClean="0"/>
              <a:t> </a:t>
            </a:r>
            <a:r>
              <a:rPr lang="it-IT" sz="2400" dirty="0" err="1" smtClean="0"/>
              <a:t>greenhouse</a:t>
            </a:r>
            <a:r>
              <a:rPr lang="it-IT" sz="2400" dirty="0" smtClean="0"/>
              <a:t> </a:t>
            </a:r>
            <a:r>
              <a:rPr lang="it-IT" sz="2400" dirty="0" err="1" smtClean="0"/>
              <a:t>gases</a:t>
            </a:r>
            <a:r>
              <a:rPr lang="it-IT" sz="2400" dirty="0" smtClean="0"/>
              <a:t>: 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it-IT" sz="2400" dirty="0" smtClean="0"/>
              <a:t> </a:t>
            </a:r>
            <a:r>
              <a:rPr lang="it-IT" sz="2400" dirty="0" err="1" smtClean="0"/>
              <a:t>but</a:t>
            </a:r>
            <a:r>
              <a:rPr lang="it-IT" sz="2400" dirty="0" smtClean="0"/>
              <a:t> </a:t>
            </a:r>
            <a:r>
              <a:rPr lang="it-IT" sz="2400" dirty="0" err="1" smtClean="0"/>
              <a:t>they</a:t>
            </a:r>
            <a:r>
              <a:rPr lang="it-IT" sz="2400" dirty="0" smtClean="0"/>
              <a:t> are </a:t>
            </a:r>
            <a:r>
              <a:rPr lang="it-IT" sz="2400" dirty="0" err="1" smtClean="0">
                <a:solidFill>
                  <a:srgbClr val="C00000"/>
                </a:solidFill>
              </a:rPr>
              <a:t>still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allowed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/>
              <a:t>for</a:t>
            </a:r>
            <a:r>
              <a:rPr lang="it-IT" sz="2400" dirty="0" smtClean="0"/>
              <a:t> </a:t>
            </a:r>
            <a:r>
              <a:rPr lang="it-IT" sz="2400" dirty="0" err="1" smtClean="0"/>
              <a:t>research</a:t>
            </a:r>
            <a:r>
              <a:rPr lang="it-IT" sz="2400" dirty="0" smtClean="0"/>
              <a:t> </a:t>
            </a:r>
            <a:r>
              <a:rPr lang="it-IT" sz="2400" dirty="0" err="1" smtClean="0"/>
              <a:t>applications</a:t>
            </a:r>
            <a:endParaRPr lang="it-IT" sz="2400" dirty="0" smtClean="0"/>
          </a:p>
          <a:p>
            <a:pPr>
              <a:spcAft>
                <a:spcPts val="600"/>
              </a:spcAft>
              <a:buFontTx/>
              <a:buChar char="-"/>
            </a:pPr>
            <a:r>
              <a:rPr lang="it-IT" sz="2400" dirty="0" smtClean="0"/>
              <a:t> C</a:t>
            </a:r>
            <a:r>
              <a:rPr lang="it-IT" sz="2400" baseline="-25000" dirty="0" smtClean="0"/>
              <a:t>2</a:t>
            </a:r>
            <a:r>
              <a:rPr lang="it-IT" sz="2400" dirty="0" smtClean="0"/>
              <a:t>H</a:t>
            </a:r>
            <a:r>
              <a:rPr lang="it-IT" sz="2400" baseline="-25000" dirty="0" smtClean="0"/>
              <a:t>2</a:t>
            </a:r>
            <a:r>
              <a:rPr lang="it-IT" sz="2400" dirty="0" smtClean="0"/>
              <a:t>F</a:t>
            </a:r>
            <a:r>
              <a:rPr lang="it-IT" sz="2400" baseline="-25000" dirty="0" smtClean="0"/>
              <a:t>4</a:t>
            </a:r>
            <a:r>
              <a:rPr lang="it-IT" sz="2400" dirty="0" smtClean="0"/>
              <a:t> and SF</a:t>
            </a:r>
            <a:r>
              <a:rPr lang="it-IT" sz="2400" baseline="-25000" dirty="0" smtClean="0"/>
              <a:t>6</a:t>
            </a:r>
            <a:r>
              <a:rPr lang="it-IT" sz="2400" dirty="0" smtClean="0"/>
              <a:t> are </a:t>
            </a:r>
            <a:r>
              <a:rPr lang="it-IT" sz="2400" dirty="0" err="1" smtClean="0">
                <a:solidFill>
                  <a:srgbClr val="C00000"/>
                </a:solidFill>
              </a:rPr>
              <a:t>still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allowed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by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law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be</a:t>
            </a:r>
            <a:r>
              <a:rPr lang="it-IT" sz="2400" dirty="0" smtClean="0"/>
              <a:t> </a:t>
            </a:r>
            <a:r>
              <a:rPr lang="it-IT" sz="2400" dirty="0" err="1" smtClean="0"/>
              <a:t>used</a:t>
            </a:r>
            <a:r>
              <a:rPr lang="it-IT" sz="2400" dirty="0" smtClean="0"/>
              <a:t> at CERN </a:t>
            </a:r>
            <a:r>
              <a:rPr lang="it-IT" sz="2400" dirty="0" err="1" smtClean="0"/>
              <a:t>experiments</a:t>
            </a:r>
            <a:endParaRPr lang="it-IT" sz="2400" dirty="0" smtClean="0"/>
          </a:p>
          <a:p>
            <a:r>
              <a:rPr lang="it-IT" sz="2400" dirty="0" smtClean="0"/>
              <a:t>- </a:t>
            </a:r>
            <a:r>
              <a:rPr lang="it-IT" sz="2400" dirty="0" err="1" smtClean="0">
                <a:solidFill>
                  <a:srgbClr val="00B050"/>
                </a:solidFill>
              </a:rPr>
              <a:t>nevertheless</a:t>
            </a:r>
            <a:r>
              <a:rPr lang="it-IT" sz="2400" dirty="0" smtClean="0">
                <a:solidFill>
                  <a:srgbClr val="00B050"/>
                </a:solidFill>
              </a:rPr>
              <a:t> the green </a:t>
            </a:r>
            <a:r>
              <a:rPr lang="it-IT" sz="2400" dirty="0" err="1" smtClean="0">
                <a:solidFill>
                  <a:srgbClr val="00B050"/>
                </a:solidFill>
              </a:rPr>
              <a:t>choice</a:t>
            </a:r>
            <a:r>
              <a:rPr lang="it-IT" sz="2400" dirty="0" smtClean="0">
                <a:solidFill>
                  <a:srgbClr val="00B050"/>
                </a:solidFill>
              </a:rPr>
              <a:t> </a:t>
            </a:r>
            <a:r>
              <a:rPr lang="it-IT" sz="2400" dirty="0" err="1" smtClean="0">
                <a:solidFill>
                  <a:srgbClr val="00B050"/>
                </a:solidFill>
              </a:rPr>
              <a:t>of</a:t>
            </a:r>
            <a:r>
              <a:rPr lang="it-IT" sz="2400" dirty="0" smtClean="0">
                <a:solidFill>
                  <a:srgbClr val="00B050"/>
                </a:solidFill>
              </a:rPr>
              <a:t> the CERN community (and </a:t>
            </a:r>
            <a:r>
              <a:rPr lang="it-IT" sz="2400" dirty="0" err="1" smtClean="0">
                <a:solidFill>
                  <a:srgbClr val="00B050"/>
                </a:solidFill>
              </a:rPr>
              <a:t>others</a:t>
            </a:r>
            <a:r>
              <a:rPr lang="it-IT" sz="2400" dirty="0" smtClean="0">
                <a:solidFill>
                  <a:srgbClr val="00B050"/>
                </a:solidFill>
              </a:rPr>
              <a:t>) </a:t>
            </a:r>
            <a:r>
              <a:rPr lang="it-IT" sz="2400" dirty="0" err="1" smtClean="0">
                <a:solidFill>
                  <a:srgbClr val="00B050"/>
                </a:solidFill>
              </a:rPr>
              <a:t>was</a:t>
            </a:r>
            <a:r>
              <a:rPr lang="it-IT" sz="2400" dirty="0" smtClean="0">
                <a:solidFill>
                  <a:srgbClr val="00B050"/>
                </a:solidFill>
              </a:rPr>
              <a:t> </a:t>
            </a:r>
            <a:r>
              <a:rPr lang="it-IT" sz="2400" dirty="0" err="1" smtClean="0">
                <a:solidFill>
                  <a:srgbClr val="00B050"/>
                </a:solidFill>
              </a:rPr>
              <a:t>to</a:t>
            </a:r>
            <a:r>
              <a:rPr lang="it-IT" sz="2400" dirty="0" smtClean="0">
                <a:solidFill>
                  <a:srgbClr val="00B050"/>
                </a:solidFill>
              </a:rPr>
              <a:t> start </a:t>
            </a:r>
            <a:r>
              <a:rPr lang="it-IT" sz="2400" dirty="0" err="1" smtClean="0">
                <a:solidFill>
                  <a:srgbClr val="00B050"/>
                </a:solidFill>
              </a:rPr>
              <a:t>asap</a:t>
            </a:r>
            <a:r>
              <a:rPr lang="it-IT" sz="2400" dirty="0" smtClean="0">
                <a:solidFill>
                  <a:srgbClr val="00B050"/>
                </a:solidFill>
              </a:rPr>
              <a:t> </a:t>
            </a:r>
            <a:r>
              <a:rPr lang="it-IT" sz="2400" dirty="0" err="1" smtClean="0">
                <a:solidFill>
                  <a:srgbClr val="00B050"/>
                </a:solidFill>
              </a:rPr>
              <a:t>research</a:t>
            </a:r>
            <a:r>
              <a:rPr lang="it-IT" sz="2400" dirty="0" smtClean="0">
                <a:solidFill>
                  <a:srgbClr val="00B050"/>
                </a:solidFill>
              </a:rPr>
              <a:t> on </a:t>
            </a:r>
            <a:r>
              <a:rPr lang="it-IT" sz="2400" dirty="0" err="1" smtClean="0">
                <a:solidFill>
                  <a:srgbClr val="00B050"/>
                </a:solidFill>
              </a:rPr>
              <a:t>ecofriendly</a:t>
            </a:r>
            <a:r>
              <a:rPr lang="it-IT" sz="2400" dirty="0" smtClean="0">
                <a:solidFill>
                  <a:srgbClr val="00B050"/>
                </a:solidFill>
              </a:rPr>
              <a:t> gas </a:t>
            </a:r>
            <a:r>
              <a:rPr lang="it-IT" sz="2400" dirty="0" err="1" smtClean="0">
                <a:solidFill>
                  <a:srgbClr val="00B050"/>
                </a:solidFill>
              </a:rPr>
              <a:t>mixtures</a:t>
            </a:r>
            <a:endParaRPr lang="it-IT" sz="2400" dirty="0" smtClean="0">
              <a:solidFill>
                <a:srgbClr val="00B050"/>
              </a:solidFill>
            </a:endParaRPr>
          </a:p>
        </p:txBody>
      </p:sp>
      <p:pic>
        <p:nvPicPr>
          <p:cNvPr id="5122" name="Picture 2" descr="Choose sustainable workwear, choose the HAVEP® Green Choice label | HAVE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717032"/>
            <a:ext cx="6321457" cy="2756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Avalanche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development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close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wire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07504" y="4494599"/>
            <a:ext cx="9036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a) a single primary electron proceeds towards the wire anode,</a:t>
            </a:r>
          </a:p>
          <a:p>
            <a:r>
              <a:rPr lang="en-US" sz="2000" dirty="0" smtClean="0"/>
              <a:t>b) in the region of increasingly high field the electron experiences ionizing </a:t>
            </a:r>
            <a:r>
              <a:rPr lang="it-IT" sz="2000" dirty="0" err="1" smtClean="0"/>
              <a:t>collisions</a:t>
            </a:r>
            <a:r>
              <a:rPr lang="it-IT" sz="2000" dirty="0" smtClean="0"/>
              <a:t> (</a:t>
            </a:r>
            <a:r>
              <a:rPr lang="it-IT" sz="2000" dirty="0" err="1" smtClean="0"/>
              <a:t>avalanche</a:t>
            </a:r>
            <a:r>
              <a:rPr lang="it-IT" sz="2000" dirty="0" smtClean="0"/>
              <a:t> </a:t>
            </a:r>
            <a:r>
              <a:rPr lang="it-IT" sz="2000" dirty="0" err="1" smtClean="0"/>
              <a:t>multiplication</a:t>
            </a:r>
            <a:r>
              <a:rPr lang="it-IT" sz="2000" dirty="0" smtClean="0"/>
              <a:t>),</a:t>
            </a:r>
          </a:p>
          <a:p>
            <a:r>
              <a:rPr lang="en-US" sz="2000" dirty="0" smtClean="0"/>
              <a:t>c) electrons and ions are subject to lateral diffusion,</a:t>
            </a:r>
          </a:p>
          <a:p>
            <a:r>
              <a:rPr lang="en-US" sz="2000" dirty="0" smtClean="0"/>
              <a:t>d) a drop-like avalanche develops which surrounds the anode wire,</a:t>
            </a:r>
          </a:p>
          <a:p>
            <a:r>
              <a:rPr lang="en-US" sz="2000" dirty="0" smtClean="0"/>
              <a:t>e) the electrons are quickly collected, while the ions begin drifting towards the cathode generating the signal at the electrodes.</a:t>
            </a:r>
            <a:endParaRPr lang="it-IT" sz="2000" dirty="0"/>
          </a:p>
        </p:txBody>
      </p:sp>
      <p:sp>
        <p:nvSpPr>
          <p:cNvPr id="15" name="Rettangolo 14"/>
          <p:cNvSpPr/>
          <p:nvPr/>
        </p:nvSpPr>
        <p:spPr>
          <a:xfrm>
            <a:off x="251520" y="1196752"/>
            <a:ext cx="87129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2060"/>
                </a:solidFill>
              </a:rPr>
              <a:t>Time development of an avalanche near the wire of a proportional counter</a:t>
            </a:r>
            <a:endParaRPr lang="it-IT" sz="22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886110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it-IT" sz="36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smart</a:t>
            </a:r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(!?) idea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79513" y="1268760"/>
            <a:ext cx="8964488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dirty="0" err="1" smtClean="0"/>
              <a:t>All</a:t>
            </a:r>
            <a:r>
              <a:rPr lang="it-IT" sz="2400" dirty="0" smtClean="0"/>
              <a:t> high </a:t>
            </a:r>
            <a:r>
              <a:rPr lang="it-IT" sz="2400" dirty="0" err="1" smtClean="0"/>
              <a:t>energy</a:t>
            </a:r>
            <a:r>
              <a:rPr lang="it-IT" sz="2400" dirty="0" smtClean="0"/>
              <a:t> </a:t>
            </a:r>
            <a:r>
              <a:rPr lang="it-IT" sz="2400" dirty="0" err="1" smtClean="0"/>
              <a:t>experiments</a:t>
            </a:r>
            <a:r>
              <a:rPr lang="it-IT" sz="2400" dirty="0" smtClean="0"/>
              <a:t> (CMS, ATLAS, ALICE, </a:t>
            </a:r>
            <a:r>
              <a:rPr lang="it-IT" sz="2400" dirty="0" err="1" smtClean="0"/>
              <a:t>LHCb</a:t>
            </a:r>
            <a:r>
              <a:rPr lang="it-IT" sz="2400" dirty="0" smtClean="0"/>
              <a:t>, etc.) </a:t>
            </a:r>
            <a:r>
              <a:rPr lang="it-IT" sz="2400" dirty="0" err="1" smtClean="0"/>
              <a:t>have</a:t>
            </a:r>
            <a:r>
              <a:rPr lang="it-IT" sz="2400" dirty="0" smtClean="0"/>
              <a:t> </a:t>
            </a:r>
            <a:r>
              <a:rPr lang="it-IT" sz="2400" dirty="0" err="1" smtClean="0"/>
              <a:t>started</a:t>
            </a:r>
            <a:r>
              <a:rPr lang="it-IT" sz="2400" dirty="0" smtClean="0"/>
              <a:t> </a:t>
            </a:r>
            <a:r>
              <a:rPr lang="it-IT" sz="2400" dirty="0" err="1" smtClean="0"/>
              <a:t>an</a:t>
            </a:r>
            <a:r>
              <a:rPr lang="it-IT" sz="2400" dirty="0" smtClean="0"/>
              <a:t> </a:t>
            </a:r>
            <a:r>
              <a:rPr lang="it-IT" sz="2400" dirty="0" smtClean="0">
                <a:solidFill>
                  <a:srgbClr val="0070C0"/>
                </a:solidFill>
              </a:rPr>
              <a:t>intense </a:t>
            </a:r>
            <a:r>
              <a:rPr lang="it-IT" sz="2400" dirty="0" err="1" smtClean="0">
                <a:solidFill>
                  <a:srgbClr val="0070C0"/>
                </a:solidFill>
              </a:rPr>
              <a:t>R&amp;D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program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find</a:t>
            </a:r>
            <a:r>
              <a:rPr lang="it-IT" sz="2400" dirty="0" smtClean="0"/>
              <a:t> </a:t>
            </a:r>
            <a:r>
              <a:rPr lang="it-IT" sz="2400" dirty="0" err="1" smtClean="0"/>
              <a:t>suitable</a:t>
            </a:r>
            <a:r>
              <a:rPr lang="it-IT" sz="2400" dirty="0" smtClean="0"/>
              <a:t> gas </a:t>
            </a:r>
            <a:r>
              <a:rPr lang="it-IT" sz="2400" dirty="0" err="1" smtClean="0"/>
              <a:t>mixtures</a:t>
            </a:r>
            <a:endParaRPr lang="it-IT" sz="2400" dirty="0" smtClean="0"/>
          </a:p>
          <a:p>
            <a:pPr>
              <a:buFontTx/>
              <a:buChar char="-"/>
            </a:pPr>
            <a:r>
              <a:rPr lang="it-IT" sz="2400" dirty="0" err="1" smtClean="0"/>
              <a:t>Practically</a:t>
            </a: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all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research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trendlines</a:t>
            </a:r>
            <a:r>
              <a:rPr lang="it-IT" sz="2400" dirty="0" smtClean="0">
                <a:solidFill>
                  <a:srgbClr val="0070C0"/>
                </a:solidFill>
              </a:rPr>
              <a:t> are </a:t>
            </a:r>
            <a:r>
              <a:rPr lang="it-IT" sz="2400" dirty="0" err="1" smtClean="0">
                <a:solidFill>
                  <a:srgbClr val="0070C0"/>
                </a:solidFill>
              </a:rPr>
              <a:t>concentrated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/>
              <a:t>around</a:t>
            </a:r>
            <a:r>
              <a:rPr lang="it-IT" sz="2400" dirty="0" smtClean="0"/>
              <a:t> the idea (</a:t>
            </a:r>
            <a:r>
              <a:rPr lang="it-IT" sz="2400" dirty="0" err="1" smtClean="0"/>
              <a:t>by</a:t>
            </a:r>
            <a:r>
              <a:rPr lang="it-IT" sz="2400" dirty="0" smtClean="0"/>
              <a:t> a </a:t>
            </a:r>
            <a:r>
              <a:rPr lang="it-IT" sz="2400" dirty="0" err="1" smtClean="0"/>
              <a:t>smart</a:t>
            </a:r>
            <a:r>
              <a:rPr lang="it-IT" sz="2400" dirty="0" smtClean="0"/>
              <a:t> </a:t>
            </a:r>
            <a:r>
              <a:rPr lang="it-IT" sz="2400" dirty="0" err="1" smtClean="0"/>
              <a:t>guy</a:t>
            </a:r>
            <a:r>
              <a:rPr lang="it-IT" sz="2400" dirty="0" smtClean="0"/>
              <a:t>)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replacing</a:t>
            </a:r>
            <a:r>
              <a:rPr lang="it-IT" sz="2400" dirty="0" smtClean="0"/>
              <a:t>:</a:t>
            </a:r>
          </a:p>
          <a:p>
            <a:pPr>
              <a:buFontTx/>
              <a:buChar char="-"/>
            </a:pPr>
            <a:r>
              <a:rPr lang="it-IT" sz="2400" dirty="0" smtClean="0">
                <a:solidFill>
                  <a:srgbClr val="C00000"/>
                </a:solidFill>
              </a:rPr>
              <a:t> C</a:t>
            </a:r>
            <a:r>
              <a:rPr lang="it-IT" sz="2400" baseline="-25000" dirty="0" smtClean="0">
                <a:solidFill>
                  <a:srgbClr val="C00000"/>
                </a:solidFill>
              </a:rPr>
              <a:t>2</a:t>
            </a:r>
            <a:r>
              <a:rPr lang="it-IT" sz="2400" dirty="0" smtClean="0">
                <a:solidFill>
                  <a:srgbClr val="C00000"/>
                </a:solidFill>
              </a:rPr>
              <a:t>H</a:t>
            </a:r>
            <a:r>
              <a:rPr lang="it-IT" sz="2400" baseline="-25000" dirty="0" smtClean="0">
                <a:solidFill>
                  <a:srgbClr val="C00000"/>
                </a:solidFill>
              </a:rPr>
              <a:t>2</a:t>
            </a:r>
            <a:r>
              <a:rPr lang="it-IT" sz="2400" dirty="0" smtClean="0">
                <a:solidFill>
                  <a:srgbClr val="C00000"/>
                </a:solidFill>
              </a:rPr>
              <a:t>F</a:t>
            </a:r>
            <a:r>
              <a:rPr lang="it-IT" sz="2400" baseline="-25000" dirty="0" smtClean="0">
                <a:solidFill>
                  <a:srgbClr val="C00000"/>
                </a:solidFill>
              </a:rPr>
              <a:t>4</a:t>
            </a:r>
            <a:r>
              <a:rPr lang="it-IT" sz="2400" dirty="0" smtClean="0">
                <a:solidFill>
                  <a:srgbClr val="C00000"/>
                </a:solidFill>
              </a:rPr>
              <a:t> (GWP=1430)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 C</a:t>
            </a:r>
            <a:r>
              <a:rPr lang="it-IT" sz="2400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it-IT" sz="2400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F</a:t>
            </a:r>
            <a:r>
              <a:rPr lang="it-IT" sz="2400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ze (GWP=4)</a:t>
            </a:r>
          </a:p>
          <a:p>
            <a:pPr>
              <a:buFontTx/>
              <a:buChar char="-"/>
            </a:pP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Adding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some CO2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to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reduce the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operating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voltage</a:t>
            </a:r>
            <a:endParaRPr lang="it-IT" sz="2400" dirty="0" smtClean="0">
              <a:solidFill>
                <a:srgbClr val="C00000"/>
              </a:solidFill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SF</a:t>
            </a:r>
            <a:r>
              <a:rPr lang="it-IT" sz="2400" baseline="-25000" dirty="0" smtClean="0">
                <a:solidFill>
                  <a:srgbClr val="C00000"/>
                </a:solidFill>
                <a:sym typeface="Wingdings" pitchFamily="2" charset="2"/>
              </a:rPr>
              <a:t>6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(GWP=23900)  some gas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still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to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be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found</a:t>
            </a:r>
            <a:endParaRPr lang="it-IT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Tetrafluoropropene - Immagini gratis su Pixab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2666" y="3717032"/>
            <a:ext cx="2649294" cy="2160240"/>
          </a:xfrm>
          <a:prstGeom prst="rect">
            <a:avLst/>
          </a:prstGeom>
          <a:noFill/>
        </p:spPr>
      </p:pic>
      <p:pic>
        <p:nvPicPr>
          <p:cNvPr id="4100" name="Picture 4" descr="File:HFO-1234ze alt.svg - Wikimedia Commo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861048"/>
            <a:ext cx="2304256" cy="1822702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251520" y="6093296"/>
            <a:ext cx="8558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C</a:t>
            </a:r>
            <a:r>
              <a:rPr lang="it-IT" sz="2400" baseline="-25000" dirty="0" smtClean="0">
                <a:solidFill>
                  <a:srgbClr val="0070C0"/>
                </a:solidFill>
                <a:sym typeface="Wingdings" pitchFamily="2" charset="2"/>
              </a:rPr>
              <a:t>3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H</a:t>
            </a:r>
            <a:r>
              <a:rPr lang="it-IT" sz="2400" baseline="-25000" dirty="0" smtClean="0">
                <a:solidFill>
                  <a:srgbClr val="0070C0"/>
                </a:solidFill>
                <a:sym typeface="Wingdings" pitchFamily="2" charset="2"/>
              </a:rPr>
              <a:t>4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F</a:t>
            </a:r>
            <a:r>
              <a:rPr lang="it-IT" sz="2400" baseline="-25000" dirty="0" smtClean="0">
                <a:solidFill>
                  <a:srgbClr val="0070C0"/>
                </a:solidFill>
                <a:sym typeface="Wingdings" pitchFamily="2" charset="2"/>
              </a:rPr>
              <a:t>4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ze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is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the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most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similar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molecule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to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smtClean="0">
                <a:solidFill>
                  <a:srgbClr val="0070C0"/>
                </a:solidFill>
              </a:rPr>
              <a:t>C</a:t>
            </a:r>
            <a:r>
              <a:rPr lang="it-IT" sz="2400" baseline="-25000" dirty="0" smtClean="0">
                <a:solidFill>
                  <a:srgbClr val="0070C0"/>
                </a:solidFill>
              </a:rPr>
              <a:t>2</a:t>
            </a:r>
            <a:r>
              <a:rPr lang="it-IT" sz="2400" dirty="0" smtClean="0">
                <a:solidFill>
                  <a:srgbClr val="0070C0"/>
                </a:solidFill>
              </a:rPr>
              <a:t>H</a:t>
            </a:r>
            <a:r>
              <a:rPr lang="it-IT" sz="2400" baseline="-25000" dirty="0" smtClean="0">
                <a:solidFill>
                  <a:srgbClr val="0070C0"/>
                </a:solidFill>
              </a:rPr>
              <a:t>2</a:t>
            </a:r>
            <a:r>
              <a:rPr lang="it-IT" sz="2400" dirty="0" smtClean="0">
                <a:solidFill>
                  <a:srgbClr val="0070C0"/>
                </a:solidFill>
              </a:rPr>
              <a:t>F</a:t>
            </a:r>
            <a:r>
              <a:rPr lang="it-IT" sz="2400" baseline="-25000" dirty="0" smtClean="0">
                <a:solidFill>
                  <a:srgbClr val="0070C0"/>
                </a:solidFill>
              </a:rPr>
              <a:t>4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but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with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a low GWP</a:t>
            </a:r>
            <a:endParaRPr lang="it-IT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Eco-gas mixtures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1124744"/>
            <a:ext cx="88924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V</a:t>
            </a: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alidation of </a:t>
            </a:r>
            <a:r>
              <a:rPr 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a</a:t>
            </a: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new ecological RPC gas mixture </a:t>
            </a: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started in GIF++ since April 2019.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Five RPCs (2 CMS, 1 ATLAS, 1 ALICE, 1 EP-DT) are under test.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One eco-gas </a:t>
            </a:r>
            <a:r>
              <a:rPr lang="en-GB" sz="1600" dirty="0" smtClean="0"/>
              <a:t>mixture based </a:t>
            </a:r>
            <a:r>
              <a:rPr lang="en-GB" sz="1600" dirty="0"/>
              <a:t>on HFO </a:t>
            </a:r>
            <a:r>
              <a:rPr lang="pt-BR" sz="1600" dirty="0">
                <a:cs typeface="Arial" panose="020B0604020202020204" pitchFamily="34" charset="0"/>
              </a:rPr>
              <a:t>1234ze (</a:t>
            </a:r>
            <a:r>
              <a:rPr lang="pt-BR" sz="1600" dirty="0" smtClean="0">
                <a:cs typeface="Arial" panose="020B0604020202020204" pitchFamily="34" charset="0"/>
              </a:rPr>
              <a:t>C</a:t>
            </a:r>
            <a:r>
              <a:rPr lang="pt-BR" sz="1600" baseline="-25000" dirty="0" smtClean="0">
                <a:cs typeface="Arial" panose="020B0604020202020204" pitchFamily="34" charset="0"/>
              </a:rPr>
              <a:t>3</a:t>
            </a:r>
            <a:r>
              <a:rPr lang="pt-BR" sz="1600" dirty="0" smtClean="0">
                <a:cs typeface="Arial" panose="020B0604020202020204" pitchFamily="34" charset="0"/>
              </a:rPr>
              <a:t>H</a:t>
            </a:r>
            <a:r>
              <a:rPr lang="pt-BR" sz="1600" baseline="-25000" dirty="0" smtClean="0">
                <a:cs typeface="Arial" panose="020B0604020202020204" pitchFamily="34" charset="0"/>
              </a:rPr>
              <a:t>2</a:t>
            </a:r>
            <a:r>
              <a:rPr lang="pt-BR" sz="1600" dirty="0" smtClean="0">
                <a:cs typeface="Arial" panose="020B0604020202020204" pitchFamily="34" charset="0"/>
              </a:rPr>
              <a:t>F</a:t>
            </a:r>
            <a:r>
              <a:rPr lang="pt-BR" sz="1600" baseline="-25000" dirty="0" smtClean="0">
                <a:cs typeface="Arial" panose="020B0604020202020204" pitchFamily="34" charset="0"/>
              </a:rPr>
              <a:t>4</a:t>
            </a:r>
            <a:r>
              <a:rPr lang="pt-BR" sz="1600" dirty="0" smtClean="0">
                <a:cs typeface="Arial" panose="020B0604020202020204" pitchFamily="34" charset="0"/>
              </a:rPr>
              <a:t>)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(45%HFO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, </a:t>
            </a:r>
            <a:r>
              <a:rPr lang="pt-BR" sz="1600" dirty="0" smtClean="0">
                <a:solidFill>
                  <a:srgbClr val="FF0000"/>
                </a:solidFill>
                <a:cs typeface="Arial" panose="020B0604020202020204" pitchFamily="34" charset="0"/>
              </a:rPr>
              <a:t>50%CO</a:t>
            </a:r>
            <a:r>
              <a:rPr lang="pt-BR" sz="16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, 1</a:t>
            </a:r>
            <a:r>
              <a:rPr lang="pt-BR" sz="1600" dirty="0" smtClean="0">
                <a:solidFill>
                  <a:srgbClr val="FF0000"/>
                </a:solidFill>
                <a:cs typeface="Arial" panose="020B0604020202020204" pitchFamily="34" charset="0"/>
              </a:rPr>
              <a:t>SF</a:t>
            </a:r>
            <a:r>
              <a:rPr lang="pt-BR" sz="16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6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, </a:t>
            </a:r>
            <a:r>
              <a:rPr lang="pt-BR" sz="1600" dirty="0" smtClean="0">
                <a:solidFill>
                  <a:srgbClr val="FF0000"/>
                </a:solidFill>
                <a:cs typeface="Arial" panose="020B0604020202020204" pitchFamily="34" charset="0"/>
              </a:rPr>
              <a:t>4%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C</a:t>
            </a:r>
            <a:r>
              <a:rPr lang="pt-BR" sz="16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4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H</a:t>
            </a:r>
            <a:r>
              <a:rPr lang="pt-BR" sz="16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10</a:t>
            </a:r>
            <a:r>
              <a:rPr lang="en-GB" sz="1600" dirty="0"/>
              <a:t> </a:t>
            </a:r>
            <a:r>
              <a:rPr lang="en-GB" sz="1600" dirty="0" smtClean="0"/>
              <a:t>) under study  </a:t>
            </a:r>
          </a:p>
          <a:p>
            <a:pPr marL="285750" indent="-285750" algn="just">
              <a:buFont typeface="Wingdings" charset="2"/>
              <a:buChar char="Ø"/>
            </a:pPr>
            <a:endParaRPr lang="en-GB" sz="1600" dirty="0" smtClean="0"/>
          </a:p>
          <a:p>
            <a:pPr marL="285750" indent="-285750" algn="just">
              <a:buFont typeface="Wingdings" charset="2"/>
              <a:buChar char="Ø"/>
            </a:pPr>
            <a:endParaRPr lang="en-GB" sz="1600" dirty="0" smtClean="0"/>
          </a:p>
        </p:txBody>
      </p:sp>
      <p:pic>
        <p:nvPicPr>
          <p:cNvPr id="5" name="Picture 4" descr="curren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6952"/>
            <a:ext cx="3491880" cy="3351738"/>
          </a:xfrm>
          <a:prstGeom prst="rect">
            <a:avLst/>
          </a:prstGeom>
        </p:spPr>
      </p:pic>
      <p:pic>
        <p:nvPicPr>
          <p:cNvPr id="6" name="Immagine 2" descr="Immagine che contiene testo, mappa&#10;&#10;Descrizione generata automaticamente">
            <a:extLst>
              <a:ext uri="{FF2B5EF4-FFF2-40B4-BE49-F238E27FC236}">
                <a16:creationId xmlns="" xmlns:a16="http://schemas.microsoft.com/office/drawing/2014/main" id="{E0EE6C12-2E4C-4606-994A-7B06640EE8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24944"/>
            <a:ext cx="4603980" cy="29620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364088" y="4077072"/>
            <a:ext cx="10795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ttangolo 14">
            <a:extLst>
              <a:ext uri="{FF2B5EF4-FFF2-40B4-BE49-F238E27FC236}">
                <a16:creationId xmlns="" xmlns:a16="http://schemas.microsoft.com/office/drawing/2014/main" id="{930202E1-BEEE-4464-9C0C-22EBE05BF08A}"/>
              </a:ext>
            </a:extLst>
          </p:cNvPr>
          <p:cNvSpPr/>
          <p:nvPr/>
        </p:nvSpPr>
        <p:spPr>
          <a:xfrm>
            <a:off x="0" y="2348880"/>
            <a:ext cx="9289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charset="2"/>
              <a:buChar char="Ø"/>
            </a:pPr>
            <a:r>
              <a:rPr lang="en-US" sz="20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2 kV of HV shifts @ 250 Hz/cm2 between the eco-gas was measured</a:t>
            </a:r>
            <a:endParaRPr lang="en-US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3465" y="6309320"/>
            <a:ext cx="485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AU" b="1" dirty="0"/>
              <a:t>Detector performance stability ongoing </a:t>
            </a:r>
            <a:r>
              <a:rPr lang="is-IS" b="1" dirty="0" smtClean="0"/>
              <a:t>…</a:t>
            </a:r>
            <a:endParaRPr lang="en-AU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998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2008" y="995244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GB" sz="2400" dirty="0" smtClean="0"/>
              <a:t>Gaseous detectors were extremely successful in the past, and promise to be even more successful and wide spread in the future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GB" sz="2400" dirty="0" smtClean="0"/>
              <a:t>They are a fascinating topic to study, but, above all, there is so much work still to be done...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3563888" y="2996952"/>
            <a:ext cx="20392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err="1" smtClean="0">
                <a:solidFill>
                  <a:srgbClr val="FF0000"/>
                </a:solidFill>
              </a:rPr>
              <a:t>by</a:t>
            </a:r>
            <a:r>
              <a:rPr lang="it-IT" sz="4400" dirty="0" smtClean="0">
                <a:solidFill>
                  <a:srgbClr val="FF0000"/>
                </a:solidFill>
              </a:rPr>
              <a:t> YOU!</a:t>
            </a:r>
            <a:endParaRPr lang="it-IT" sz="4400" dirty="0">
              <a:solidFill>
                <a:srgbClr val="FF0000"/>
              </a:solidFill>
            </a:endParaRPr>
          </a:p>
        </p:txBody>
      </p:sp>
      <p:sp>
        <p:nvSpPr>
          <p:cNvPr id="12" name="Freccia in giù 11"/>
          <p:cNvSpPr/>
          <p:nvPr/>
        </p:nvSpPr>
        <p:spPr>
          <a:xfrm>
            <a:off x="4355976" y="2492896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75842" name="Picture 2" descr="130 Appreciation For Good Work Messages and Quotes"/>
          <p:cNvPicPr>
            <a:picLocks noChangeAspect="1" noChangeArrowheads="1"/>
          </p:cNvPicPr>
          <p:nvPr/>
        </p:nvPicPr>
        <p:blipFill>
          <a:blip r:embed="rId3" cstate="print"/>
          <a:srcRect t="25799"/>
          <a:stretch>
            <a:fillRect/>
          </a:stretch>
        </p:blipFill>
        <p:spPr bwMode="auto">
          <a:xfrm>
            <a:off x="2771800" y="3933056"/>
            <a:ext cx="3744416" cy="2504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998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Contact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information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347864" y="1340768"/>
            <a:ext cx="56166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prof. Marcello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Abbrescia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buFontTx/>
              <a:buChar char="-"/>
            </a:pP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University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Bari, Italy </a:t>
            </a:r>
          </a:p>
          <a:p>
            <a:pPr>
              <a:buFontTx/>
              <a:buChar char="-"/>
            </a:pP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Email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  <a:hlinkClick r:id="rId3"/>
              </a:rPr>
              <a:t>marcello.abbrescia@uniba.it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  <a:hlinkClick r:id="rId3"/>
              </a:rPr>
              <a:t>       marcello.abbrescia@ba.infn.it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,      </a:t>
            </a:r>
            <a:endParaRPr lang="it-IT" sz="2800" u="sng" dirty="0" smtClean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Char char="-"/>
            </a:pP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Please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do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hesitate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contact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me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for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any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information,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request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additional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material, or just a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nice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scientific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discussion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958" y="1416953"/>
            <a:ext cx="2780882" cy="338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Relevant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bibliography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2008" y="1220554"/>
            <a:ext cx="88924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Principles of operation of </a:t>
            </a:r>
            <a:r>
              <a:rPr lang="en-US" sz="2000" b="1" dirty="0" err="1" smtClean="0"/>
              <a:t>multiwire</a:t>
            </a:r>
            <a:r>
              <a:rPr lang="en-US" sz="2000" b="1" dirty="0" smtClean="0"/>
              <a:t> proportional and drift chambers</a:t>
            </a:r>
            <a:r>
              <a:rPr lang="en-US" sz="2000" dirty="0" smtClean="0"/>
              <a:t>, CERN Yellow Reports, CERN 77-09, 1977. - 92 p., 10.5170/CERN-1977-009</a:t>
            </a:r>
          </a:p>
          <a:p>
            <a:r>
              <a:rPr lang="en-US" sz="2000" dirty="0" smtClean="0"/>
              <a:t>A. </a:t>
            </a:r>
            <a:r>
              <a:rPr lang="en-US" sz="2000" dirty="0" err="1" smtClean="0"/>
              <a:t>Peisert</a:t>
            </a:r>
            <a:r>
              <a:rPr lang="en-US" sz="2000" dirty="0" smtClean="0"/>
              <a:t> and 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Drift and diffusion of electrons in gases : a compilation (with an introduction to the use of computing programs)</a:t>
            </a:r>
            <a:r>
              <a:rPr lang="en-US" sz="2000" dirty="0" smtClean="0"/>
              <a:t>, CERN Yellow Reports, CERN 84-08, 1984. - 127 p.</a:t>
            </a:r>
          </a:p>
          <a:p>
            <a:r>
              <a:rPr lang="en-US" sz="2000" dirty="0" smtClean="0"/>
              <a:t>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Gaseous Radiation Detectors: Fundamentals and Applications</a:t>
            </a:r>
            <a:r>
              <a:rPr lang="en-US" sz="2000" dirty="0" smtClean="0"/>
              <a:t>, Cambridge</a:t>
            </a:r>
          </a:p>
          <a:p>
            <a:r>
              <a:rPr lang="en-US" sz="2000" dirty="0" smtClean="0"/>
              <a:t>University Press July 2014, ISBN: 9781107337701 , hUps://doi.org/10.1017/</a:t>
            </a:r>
          </a:p>
          <a:p>
            <a:r>
              <a:rPr lang="it-IT" sz="2000" dirty="0" smtClean="0"/>
              <a:t>CBO9781107337701</a:t>
            </a:r>
          </a:p>
          <a:p>
            <a:endParaRPr lang="en-US" sz="2000" dirty="0" smtClean="0"/>
          </a:p>
          <a:p>
            <a:r>
              <a:rPr lang="en-US" sz="2000" dirty="0" smtClean="0"/>
              <a:t>Glenn F. Knoll </a:t>
            </a:r>
            <a:r>
              <a:rPr lang="en-US" sz="2000" b="1" dirty="0" smtClean="0"/>
              <a:t>Radiation Detection and Measurement, 4th Edition, Wiley ed.</a:t>
            </a:r>
            <a:r>
              <a:rPr lang="en-US" sz="2000" dirty="0" smtClean="0"/>
              <a:t> ISBN: 978-0-470-13148-0, September 2010 864 Pages </a:t>
            </a:r>
          </a:p>
          <a:p>
            <a:r>
              <a:rPr lang="en-US" sz="2000" dirty="0" smtClean="0"/>
              <a:t>W. Leo, “</a:t>
            </a:r>
            <a:r>
              <a:rPr lang="en-US" sz="2000" b="1" dirty="0" smtClean="0"/>
              <a:t>Techniques for Nuclear and </a:t>
            </a:r>
            <a:r>
              <a:rPr lang="en-US" sz="2000" b="1" dirty="0" err="1" smtClean="0"/>
              <a:t>ParLcle</a:t>
            </a:r>
            <a:r>
              <a:rPr lang="en-US" sz="2000" b="1" dirty="0" smtClean="0"/>
              <a:t> Physics Experiments: A How-to Approach”, </a:t>
            </a:r>
            <a:r>
              <a:rPr lang="it-IT" sz="2000" dirty="0" err="1" smtClean="0"/>
              <a:t>Springer-Verlag</a:t>
            </a:r>
            <a:r>
              <a:rPr lang="it-IT" sz="2000" dirty="0" smtClean="0"/>
              <a:t>, ISBN-13: 978-3540572800 , ISBN-10: 3540572805</a:t>
            </a:r>
            <a:endParaRPr lang="en-US" sz="2000" dirty="0" smtClean="0"/>
          </a:p>
          <a:p>
            <a:r>
              <a:rPr lang="de-DE" sz="2000" dirty="0" smtClean="0"/>
              <a:t>Walter Blum, Werner Riegler, Luigi </a:t>
            </a:r>
            <a:r>
              <a:rPr lang="de-DE" sz="2000" dirty="0" err="1" smtClean="0"/>
              <a:t>Rolandi</a:t>
            </a:r>
            <a:r>
              <a:rPr lang="de-DE" sz="2000" dirty="0" smtClean="0"/>
              <a:t>,</a:t>
            </a:r>
            <a:r>
              <a:rPr lang="de-DE" sz="2000" i="1" dirty="0" smtClean="0"/>
              <a:t> </a:t>
            </a:r>
            <a:r>
              <a:rPr lang="it-IT" sz="2000" b="1" dirty="0" err="1" smtClean="0"/>
              <a:t>Particle</a:t>
            </a:r>
            <a:r>
              <a:rPr lang="it-IT" sz="2000" b="1" dirty="0" smtClean="0"/>
              <a:t> Detection </a:t>
            </a:r>
            <a:r>
              <a:rPr lang="it-IT" sz="2000" b="1" dirty="0" err="1" smtClean="0"/>
              <a:t>with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Drift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Chambers</a:t>
            </a:r>
            <a:r>
              <a:rPr lang="it-IT" sz="2000" dirty="0" smtClean="0"/>
              <a:t>, </a:t>
            </a:r>
            <a:r>
              <a:rPr lang="it-IT" sz="2000" dirty="0" err="1" smtClean="0"/>
              <a:t>Springer-Verlag</a:t>
            </a:r>
            <a:r>
              <a:rPr lang="it-IT" sz="2000" dirty="0" smtClean="0"/>
              <a:t> 2008, ISBN: 978-3-540-76683-4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Gain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counters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Segnaposto contenuto 5">
            <a:extLst>
              <a:ext uri="{FF2B5EF4-FFF2-40B4-BE49-F238E27FC236}">
                <a16:creationId xmlns="" xmlns:a16="http://schemas.microsoft.com/office/drawing/2014/main" id="{7C9EFB5D-B223-459C-940E-2D5CBBFA884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340768"/>
            <a:ext cx="4101355" cy="4476155"/>
          </a:xfrm>
          <a:prstGeom prst="rect">
            <a:avLst/>
          </a:prstGeom>
        </p:spPr>
      </p:pic>
      <p:pic>
        <p:nvPicPr>
          <p:cNvPr id="14" name="Segnaposto contenuto 7">
            <a:extLst>
              <a:ext uri="{FF2B5EF4-FFF2-40B4-BE49-F238E27FC236}">
                <a16:creationId xmlns="" xmlns:a16="http://schemas.microsoft.com/office/drawing/2014/main" id="{7F3E643C-5985-42A2-82EB-036F1105672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1361702"/>
            <a:ext cx="3960440" cy="4443562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323528" y="5877272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/>
              <a:t>Comparison</a:t>
            </a:r>
            <a:r>
              <a:rPr lang="it-IT" sz="2200" dirty="0" smtClean="0"/>
              <a:t> </a:t>
            </a:r>
            <a:r>
              <a:rPr lang="it-IT" sz="2200" dirty="0" err="1" smtClean="0"/>
              <a:t>between</a:t>
            </a:r>
            <a:r>
              <a:rPr lang="it-IT" sz="2200" dirty="0" smtClean="0"/>
              <a:t> </a:t>
            </a:r>
            <a:r>
              <a:rPr lang="it-IT" sz="2200" dirty="0" err="1" smtClean="0"/>
              <a:t>predictions</a:t>
            </a:r>
            <a:r>
              <a:rPr lang="it-IT" sz="2200" dirty="0" smtClean="0"/>
              <a:t> (</a:t>
            </a:r>
            <a:r>
              <a:rPr lang="it-IT" sz="2200" dirty="0" err="1" smtClean="0"/>
              <a:t>lines</a:t>
            </a:r>
            <a:r>
              <a:rPr lang="it-IT" sz="2200" dirty="0" smtClean="0"/>
              <a:t>, </a:t>
            </a:r>
            <a:r>
              <a:rPr lang="it-IT" sz="2200" dirty="0" err="1" smtClean="0"/>
              <a:t>Diethorn</a:t>
            </a:r>
            <a:r>
              <a:rPr lang="it-IT" sz="2200" dirty="0" smtClean="0"/>
              <a:t> formula) and </a:t>
            </a:r>
          </a:p>
          <a:p>
            <a:r>
              <a:rPr lang="it-IT" sz="2200" dirty="0" err="1" smtClean="0"/>
              <a:t>experimental</a:t>
            </a:r>
            <a:r>
              <a:rPr lang="it-IT" sz="2200" dirty="0" smtClean="0"/>
              <a:t> </a:t>
            </a:r>
            <a:r>
              <a:rPr lang="it-IT" sz="2200" dirty="0" err="1" smtClean="0"/>
              <a:t>results</a:t>
            </a:r>
            <a:r>
              <a:rPr lang="it-IT" sz="2200" dirty="0" smtClean="0"/>
              <a:t> (</a:t>
            </a:r>
            <a:r>
              <a:rPr lang="it-IT" sz="2200" dirty="0" err="1" smtClean="0"/>
              <a:t>points</a:t>
            </a:r>
            <a:r>
              <a:rPr lang="it-IT" sz="2200" dirty="0" smtClean="0"/>
              <a:t>)</a:t>
            </a:r>
            <a:endParaRPr lang="it-IT" sz="2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971600" y="1340768"/>
            <a:ext cx="19688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pressures</a:t>
            </a:r>
            <a:endParaRPr lang="it-IT" dirty="0"/>
          </a:p>
        </p:txBody>
      </p:sp>
      <p:cxnSp>
        <p:nvCxnSpPr>
          <p:cNvPr id="18" name="Connettore 2 17"/>
          <p:cNvCxnSpPr/>
          <p:nvPr/>
        </p:nvCxnSpPr>
        <p:spPr>
          <a:xfrm flipH="1">
            <a:off x="1907704" y="1772816"/>
            <a:ext cx="72008" cy="4320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2096487" y="1721067"/>
            <a:ext cx="1467401" cy="12375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6347544" y="1268760"/>
            <a:ext cx="22472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Different</a:t>
            </a:r>
            <a:r>
              <a:rPr lang="it-IT" dirty="0" smtClean="0"/>
              <a:t> gas </a:t>
            </a:r>
            <a:r>
              <a:rPr lang="it-IT" dirty="0" err="1" smtClean="0"/>
              <a:t>mixtures</a:t>
            </a:r>
            <a:endParaRPr lang="it-IT" dirty="0"/>
          </a:p>
        </p:txBody>
      </p:sp>
      <p:cxnSp>
        <p:nvCxnSpPr>
          <p:cNvPr id="23" name="Connettore 2 22"/>
          <p:cNvCxnSpPr/>
          <p:nvPr/>
        </p:nvCxnSpPr>
        <p:spPr>
          <a:xfrm flipH="1">
            <a:off x="6660232" y="1700808"/>
            <a:ext cx="648072" cy="9361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H="1">
            <a:off x="7092280" y="1700808"/>
            <a:ext cx="288032" cy="10801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7452320" y="1700808"/>
            <a:ext cx="144016" cy="115212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>
            <a:off x="7524328" y="1700808"/>
            <a:ext cx="648072" cy="16561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16632"/>
            <a:ext cx="8343205" cy="1008112"/>
          </a:xfrm>
        </p:spPr>
        <p:txBody>
          <a:bodyPr>
            <a:normAutofit fontScale="90000"/>
          </a:bodyPr>
          <a:lstStyle/>
          <a:p>
            <a:r>
              <a:rPr lang="en-US" sz="3800" dirty="0" smtClean="0"/>
              <a:t>RPC basic elements </a:t>
            </a:r>
            <a:br>
              <a:rPr lang="en-US" sz="3800" dirty="0" smtClean="0"/>
            </a:br>
            <a:r>
              <a:rPr lang="en-US" sz="3800" dirty="0" smtClean="0"/>
              <a:t>(as in the 1</a:t>
            </a:r>
            <a:r>
              <a:rPr lang="en-US" sz="3800" baseline="30000" dirty="0" smtClean="0"/>
              <a:t>st</a:t>
            </a:r>
            <a:r>
              <a:rPr lang="en-US" sz="3800" dirty="0" smtClean="0"/>
              <a:t> generation) 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80</a:t>
            </a:fld>
            <a:endParaRPr lang="en-US"/>
          </a:p>
        </p:txBody>
      </p:sp>
      <p:pic>
        <p:nvPicPr>
          <p:cNvPr id="4" name="Picture 3" descr="Schermata 2018-03-23 alle 15.08.5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83" y="2924944"/>
            <a:ext cx="9144000" cy="25723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412776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Gas mixture</a:t>
            </a:r>
            <a:r>
              <a:rPr lang="en-GB" b="1" dirty="0">
                <a:solidFill>
                  <a:srgbClr val="0033CC"/>
                </a:solidFill>
                <a:latin typeface="News Gothic MT"/>
                <a:cs typeface="News Gothic MT"/>
              </a:rPr>
              <a:t>: </a:t>
            </a:r>
            <a:endParaRPr lang="en-GB" b="1" dirty="0" smtClean="0">
              <a:solidFill>
                <a:srgbClr val="0033CC"/>
              </a:solidFill>
              <a:latin typeface="News Gothic MT"/>
              <a:cs typeface="News Gothic MT"/>
            </a:endParaRPr>
          </a:p>
          <a:p>
            <a:r>
              <a:rPr lang="en-GB" dirty="0" smtClean="0">
                <a:solidFill>
                  <a:srgbClr val="FF0000"/>
                </a:solidFill>
                <a:latin typeface="News Gothic MT"/>
                <a:cs typeface="News Gothic MT"/>
              </a:rPr>
              <a:t>Argon, </a:t>
            </a:r>
            <a:r>
              <a:rPr lang="en-GB" dirty="0" err="1">
                <a:solidFill>
                  <a:srgbClr val="FF0000"/>
                </a:solidFill>
                <a:latin typeface="News Gothic MT"/>
                <a:cs typeface="News Gothic MT"/>
              </a:rPr>
              <a:t>I</a:t>
            </a:r>
            <a:r>
              <a:rPr lang="en-GB" dirty="0" err="1" smtClean="0">
                <a:solidFill>
                  <a:srgbClr val="FF0000"/>
                </a:solidFill>
                <a:latin typeface="News Gothic MT"/>
                <a:cs typeface="News Gothic MT"/>
              </a:rPr>
              <a:t>so</a:t>
            </a:r>
            <a:r>
              <a:rPr lang="en-GB" dirty="0" smtClean="0">
                <a:solidFill>
                  <a:srgbClr val="FF0000"/>
                </a:solidFill>
                <a:latin typeface="News Gothic MT"/>
                <a:cs typeface="News Gothic MT"/>
              </a:rPr>
              <a:t>-butane and Freon </a:t>
            </a:r>
            <a:endParaRPr lang="en-GB" baseline="-25000" dirty="0" smtClean="0">
              <a:solidFill>
                <a:srgbClr val="FF0000"/>
              </a:solidFill>
              <a:latin typeface="News Gothic MT"/>
              <a:cs typeface="News Gothic MT"/>
            </a:endParaRPr>
          </a:p>
          <a:p>
            <a:r>
              <a:rPr lang="en-GB" dirty="0">
                <a:solidFill>
                  <a:srgbClr val="0033CC"/>
                </a:solidFill>
                <a:latin typeface="News Gothic MT"/>
                <a:cs typeface="News Gothic MT"/>
              </a:rPr>
              <a:t>a</a:t>
            </a:r>
            <a:r>
              <a:rPr lang="en-US" dirty="0" smtClean="0">
                <a:solidFill>
                  <a:srgbClr val="0033CC"/>
                </a:solidFill>
                <a:latin typeface="News Gothic MT"/>
                <a:cs typeface="News Gothic MT"/>
              </a:rPr>
              <a:t>t P </a:t>
            </a:r>
            <a:r>
              <a:rPr lang="en-US" dirty="0">
                <a:solidFill>
                  <a:srgbClr val="0033CC"/>
                </a:solidFill>
                <a:latin typeface="News Gothic MT"/>
                <a:cs typeface="News Gothic MT"/>
              </a:rPr>
              <a:t>≈ 1 </a:t>
            </a:r>
            <a:r>
              <a:rPr lang="en-US" dirty="0" err="1" smtClean="0">
                <a:solidFill>
                  <a:srgbClr val="0033CC"/>
                </a:solidFill>
                <a:latin typeface="News Gothic MT"/>
                <a:cs typeface="News Gothic MT"/>
              </a:rPr>
              <a:t>Atm</a:t>
            </a:r>
            <a:endParaRPr lang="en-US" dirty="0">
              <a:solidFill>
                <a:srgbClr val="0033CC"/>
              </a:solidFill>
              <a:latin typeface="News Gothic MT"/>
              <a:cs typeface="News Gothic M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346" y="5661248"/>
            <a:ext cx="8635150" cy="923330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Resistive Electrodes 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(</a:t>
            </a:r>
            <a:r>
              <a:rPr lang="en-US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ρ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≈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10</a:t>
            </a:r>
            <a:r>
              <a:rPr lang="en-GB" b="1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10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-10</a:t>
            </a:r>
            <a:r>
              <a:rPr lang="en-GB" b="1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12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News Gothic MT"/>
                <a:cs typeface="News Gothic MT"/>
                <a:sym typeface="Symbol" charset="0"/>
              </a:rPr>
              <a:t>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  <a:sym typeface="Symbol" charset="0"/>
              </a:rPr>
              <a:t>cm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): </a:t>
            </a:r>
            <a:r>
              <a:rPr lang="en-US" b="1" dirty="0" smtClean="0">
                <a:solidFill>
                  <a:srgbClr val="FF4040"/>
                </a:solidFill>
                <a:latin typeface="News Gothic MT"/>
                <a:cs typeface="News Gothic MT"/>
              </a:rPr>
              <a:t>High </a:t>
            </a:r>
            <a:r>
              <a:rPr lang="en-US" b="1" dirty="0">
                <a:solidFill>
                  <a:srgbClr val="FF4040"/>
                </a:solidFill>
                <a:latin typeface="News Gothic MT"/>
                <a:cs typeface="News Gothic MT"/>
              </a:rPr>
              <a:t>Pressure Laminates (HPL)</a:t>
            </a:r>
            <a:r>
              <a:rPr lang="en-US" b="1" dirty="0" smtClean="0">
                <a:solidFill>
                  <a:srgbClr val="FF4040"/>
                </a:solidFill>
                <a:latin typeface="News Gothic MT"/>
                <a:cs typeface="News Gothic MT"/>
              </a:rPr>
              <a:t> </a:t>
            </a:r>
            <a:r>
              <a:rPr lang="en-US" dirty="0" smtClean="0">
                <a:latin typeface="News Gothic MT"/>
                <a:cs typeface="News Gothic MT"/>
              </a:rPr>
              <a:t>“Bakelite” made by Kraft paper impregnated with </a:t>
            </a:r>
            <a:r>
              <a:rPr lang="en-GB" dirty="0" smtClean="0">
                <a:latin typeface="News Gothic MT"/>
                <a:cs typeface="News Gothic MT"/>
              </a:rPr>
              <a:t>melamine</a:t>
            </a:r>
            <a:r>
              <a:rPr lang="en-GB" dirty="0">
                <a:latin typeface="News Gothic MT"/>
                <a:cs typeface="News Gothic MT"/>
              </a:rPr>
              <a:t>/phenol </a:t>
            </a:r>
            <a:r>
              <a:rPr lang="en-GB" dirty="0" smtClean="0">
                <a:latin typeface="News Gothic MT"/>
                <a:cs typeface="News Gothic MT"/>
              </a:rPr>
              <a:t>resins. </a:t>
            </a:r>
          </a:p>
          <a:p>
            <a:pPr algn="just"/>
            <a:r>
              <a:rPr lang="en-GB" dirty="0">
                <a:latin typeface="News Gothic MT"/>
                <a:cs typeface="News Gothic MT"/>
              </a:rPr>
              <a:t>Internal electrode surface covered with a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</a:rPr>
              <a:t>thin linseed oil layer (~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  <a:sym typeface="Symbol" charset="0"/>
              </a:rPr>
              <a:t>m</a:t>
            </a: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</a:rPr>
              <a:t>)</a:t>
            </a:r>
            <a:endParaRPr lang="en-GB" b="1" dirty="0">
              <a:solidFill>
                <a:schemeClr val="accent6">
                  <a:lumMod val="60000"/>
                  <a:lumOff val="40000"/>
                </a:schemeClr>
              </a:solidFill>
              <a:latin typeface="News Gothic MT"/>
              <a:cs typeface="News Gothic M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2780928"/>
            <a:ext cx="30963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Case (Aluminum)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499992" y="1234859"/>
            <a:ext cx="4572000" cy="1258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High Voltage contact</a:t>
            </a:r>
            <a:r>
              <a:rPr lang="en-US" b="1" dirty="0" smtClean="0">
                <a:latin typeface="News Gothic MT"/>
                <a:cs typeface="News Gothic MT"/>
              </a:rPr>
              <a:t>: </a:t>
            </a:r>
            <a:r>
              <a:rPr lang="en-US" dirty="0" smtClean="0">
                <a:latin typeface="News Gothic MT"/>
                <a:cs typeface="News Gothic MT"/>
              </a:rPr>
              <a:t>graphite </a:t>
            </a:r>
            <a:r>
              <a:rPr lang="en-US" dirty="0">
                <a:latin typeface="News Gothic MT"/>
                <a:cs typeface="News Gothic MT"/>
              </a:rPr>
              <a:t>coating on </a:t>
            </a:r>
            <a:r>
              <a:rPr lang="en-US" dirty="0" smtClean="0">
                <a:latin typeface="News Gothic MT"/>
                <a:cs typeface="News Gothic MT"/>
              </a:rPr>
              <a:t>electrode outer surfaces</a:t>
            </a:r>
          </a:p>
          <a:p>
            <a:pPr algn="just"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Pick </a:t>
            </a:r>
            <a:r>
              <a:rPr lang="en-US" b="1" dirty="0">
                <a:solidFill>
                  <a:srgbClr val="0033CC"/>
                </a:solidFill>
                <a:latin typeface="News Gothic MT"/>
                <a:cs typeface="News Gothic MT"/>
              </a:rPr>
              <a:t>up strips </a:t>
            </a:r>
            <a:r>
              <a:rPr lang="en-US" dirty="0">
                <a:latin typeface="News Gothic MT"/>
                <a:cs typeface="News Gothic MT"/>
              </a:rPr>
              <a:t>are used to collect the </a:t>
            </a:r>
            <a:r>
              <a:rPr lang="en-US" dirty="0" smtClean="0">
                <a:latin typeface="News Gothic MT"/>
                <a:cs typeface="News Gothic MT"/>
              </a:rPr>
              <a:t>signal: </a:t>
            </a:r>
            <a:r>
              <a:rPr lang="en-GB" b="1" dirty="0">
                <a:solidFill>
                  <a:srgbClr val="FF0000"/>
                </a:solidFill>
                <a:latin typeface="News Gothic MT"/>
                <a:cs typeface="News Gothic MT"/>
              </a:rPr>
              <a:t>Al/Cu,  ~</a:t>
            </a:r>
            <a:r>
              <a:rPr lang="en-GB" b="1" dirty="0" smtClean="0">
                <a:solidFill>
                  <a:srgbClr val="FF0000"/>
                </a:solidFill>
                <a:latin typeface="News Gothic MT"/>
                <a:cs typeface="News Gothic MT"/>
              </a:rPr>
              <a:t>cm</a:t>
            </a:r>
            <a:endParaRPr lang="en-GB" b="1" dirty="0">
              <a:solidFill>
                <a:srgbClr val="FF0000"/>
              </a:solidFill>
              <a:latin typeface="News Gothic MT"/>
              <a:cs typeface="News Gothic M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9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042276" cy="1008112"/>
          </a:xfrm>
        </p:spPr>
        <p:txBody>
          <a:bodyPr/>
          <a:lstStyle/>
          <a:p>
            <a:r>
              <a:rPr lang="en-US" sz="3400" dirty="0" smtClean="0"/>
              <a:t>Brief History of the Resistive Plate Chamber</a:t>
            </a:r>
            <a:endParaRPr lang="en-US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552" y="1268760"/>
            <a:ext cx="5570560" cy="934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Wingdings" charset="2"/>
              <a:buChar char="Ø"/>
            </a:pPr>
            <a:r>
              <a:rPr lang="en-GB" dirty="0" smtClean="0"/>
              <a:t>1981: </a:t>
            </a:r>
            <a:r>
              <a:rPr lang="en-US" b="1" dirty="0" smtClean="0">
                <a:solidFill>
                  <a:srgbClr val="0033CC"/>
                </a:solidFill>
                <a:cs typeface="News Gothic MT"/>
              </a:rPr>
              <a:t>1</a:t>
            </a:r>
            <a:r>
              <a:rPr lang="en-US" b="1" baseline="30000" dirty="0" smtClean="0">
                <a:solidFill>
                  <a:srgbClr val="0033CC"/>
                </a:solidFill>
                <a:cs typeface="News Gothic MT"/>
              </a:rPr>
              <a:t>st</a:t>
            </a:r>
            <a:r>
              <a:rPr lang="en-US" b="1" dirty="0" smtClean="0">
                <a:solidFill>
                  <a:srgbClr val="0033CC"/>
                </a:solidFill>
                <a:cs typeface="News Gothic MT"/>
              </a:rPr>
              <a:t> </a:t>
            </a:r>
            <a:r>
              <a:rPr lang="en-US" b="1" dirty="0">
                <a:solidFill>
                  <a:srgbClr val="0033CC"/>
                </a:solidFill>
                <a:cs typeface="News Gothic MT"/>
              </a:rPr>
              <a:t>generation </a:t>
            </a:r>
            <a:r>
              <a:rPr lang="en-GB" dirty="0" smtClean="0"/>
              <a:t>R</a:t>
            </a:r>
            <a:r>
              <a:rPr lang="en-GB" dirty="0"/>
              <a:t>. </a:t>
            </a:r>
            <a:r>
              <a:rPr lang="en-GB" dirty="0" err="1" smtClean="0"/>
              <a:t>Santonico</a:t>
            </a:r>
            <a:r>
              <a:rPr lang="en-GB" dirty="0" smtClean="0"/>
              <a:t> </a:t>
            </a:r>
            <a:r>
              <a:rPr lang="en-GB" sz="1600" dirty="0" smtClean="0"/>
              <a:t>published the </a:t>
            </a:r>
            <a:r>
              <a:rPr lang="en-GB" sz="1600" dirty="0" smtClean="0">
                <a:hlinkClick r:id="rId2"/>
              </a:rPr>
              <a:t>paper "Development of Resistive Plate Counters``, </a:t>
            </a:r>
            <a:r>
              <a:rPr lang="en-GB" sz="1600" dirty="0" err="1" smtClean="0">
                <a:hlinkClick r:id="rId2"/>
              </a:rPr>
              <a:t>Nucl</a:t>
            </a:r>
            <a:r>
              <a:rPr lang="en-GB" sz="1600" dirty="0" smtClean="0">
                <a:hlinkClick r:id="rId2"/>
              </a:rPr>
              <a:t>. </a:t>
            </a:r>
            <a:r>
              <a:rPr lang="en-GB" sz="1600" dirty="0" err="1" smtClean="0">
                <a:hlinkClick r:id="rId2"/>
              </a:rPr>
              <a:t>Instrum</a:t>
            </a:r>
            <a:r>
              <a:rPr lang="en-GB" sz="1600" dirty="0" smtClean="0">
                <a:hlinkClick r:id="rId2"/>
              </a:rPr>
              <a:t>. Meth. N.187</a:t>
            </a:r>
            <a:endParaRPr lang="en-US" dirty="0"/>
          </a:p>
        </p:txBody>
      </p:sp>
      <p:pic>
        <p:nvPicPr>
          <p:cNvPr id="16" name="Picture 5" descr="Sandwich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44824"/>
            <a:ext cx="3067402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Schermata 2018-02-10 alle 11.25.0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437112"/>
            <a:ext cx="2856918" cy="16561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496" y="4869160"/>
            <a:ext cx="525658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>
                <a:cs typeface="News Gothic MT"/>
              </a:rPr>
              <a:t>1995</a:t>
            </a:r>
            <a:r>
              <a:rPr lang="en-US" sz="1600" dirty="0">
                <a:cs typeface="News Gothic MT"/>
              </a:rPr>
              <a:t>: 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Multi-gap RPCs </a:t>
            </a:r>
            <a:r>
              <a:rPr lang="en-US" sz="1600" dirty="0">
                <a:cs typeface="News Gothic MT"/>
              </a:rPr>
              <a:t>developed by C. </a:t>
            </a:r>
            <a:r>
              <a:rPr lang="en-US" sz="1600" dirty="0" smtClean="0">
                <a:cs typeface="News Gothic MT"/>
              </a:rPr>
              <a:t>Williams (installed in ALICE and other experiments).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496" y="3140968"/>
            <a:ext cx="5184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US" sz="1600" dirty="0">
                <a:cs typeface="News Gothic MT"/>
              </a:rPr>
              <a:t>1992: 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2</a:t>
            </a:r>
            <a:r>
              <a:rPr lang="en-US" sz="1600" b="1" baseline="30000" dirty="0">
                <a:solidFill>
                  <a:srgbClr val="0033CC"/>
                </a:solidFill>
                <a:cs typeface="News Gothic MT"/>
              </a:rPr>
              <a:t>nd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 generation </a:t>
            </a:r>
            <a:r>
              <a:rPr lang="en-US" sz="1600" dirty="0">
                <a:cs typeface="News Gothic MT"/>
              </a:rPr>
              <a:t>of </a:t>
            </a:r>
            <a:r>
              <a:rPr lang="en-US" sz="1600" dirty="0" smtClean="0">
                <a:cs typeface="News Gothic MT"/>
              </a:rPr>
              <a:t>RPC detector </a:t>
            </a:r>
            <a:r>
              <a:rPr lang="en-US" sz="1600" dirty="0">
                <a:cs typeface="News Gothic MT"/>
              </a:rPr>
              <a:t> </a:t>
            </a:r>
            <a:r>
              <a:rPr lang="en-US" sz="1600" dirty="0" smtClean="0">
                <a:cs typeface="News Gothic MT"/>
              </a:rPr>
              <a:t>was </a:t>
            </a:r>
            <a:r>
              <a:rPr lang="en-US" sz="1600" dirty="0">
                <a:cs typeface="News Gothic MT"/>
              </a:rPr>
              <a:t>developed for </a:t>
            </a:r>
            <a:r>
              <a:rPr lang="en-US" sz="1600" dirty="0" smtClean="0">
                <a:cs typeface="News Gothic MT"/>
              </a:rPr>
              <a:t>the LHC experiments (installed in ATLAS, CMS and ALICE).  </a:t>
            </a:r>
            <a:endParaRPr lang="en-US" sz="1600" dirty="0">
              <a:cs typeface="News Gothic M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831" y="6484576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>
                <a:cs typeface="News Gothic MT"/>
              </a:rPr>
              <a:t>2015</a:t>
            </a:r>
            <a:r>
              <a:rPr lang="en-US" sz="1600" dirty="0">
                <a:cs typeface="News Gothic MT"/>
              </a:rPr>
              <a:t>: 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3</a:t>
            </a:r>
            <a:r>
              <a:rPr lang="en-US" sz="1600" b="1" baseline="30000" dirty="0">
                <a:solidFill>
                  <a:srgbClr val="0033CC"/>
                </a:solidFill>
                <a:cs typeface="News Gothic MT"/>
              </a:rPr>
              <a:t>nd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 generation of </a:t>
            </a:r>
            <a:r>
              <a:rPr lang="en-US" sz="1600" dirty="0">
                <a:cs typeface="News Gothic MT"/>
              </a:rPr>
              <a:t>RPC </a:t>
            </a:r>
            <a:r>
              <a:rPr lang="en-US" sz="1600" dirty="0" smtClean="0">
                <a:cs typeface="News Gothic MT"/>
              </a:rPr>
              <a:t>developed </a:t>
            </a:r>
            <a:r>
              <a:rPr lang="en-US" sz="1600" dirty="0">
                <a:cs typeface="News Gothic MT"/>
              </a:rPr>
              <a:t>for HL-LHC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2276872"/>
            <a:ext cx="5112568" cy="738664"/>
          </a:xfrm>
          <a:prstGeom prst="rect">
            <a:avLst/>
          </a:prstGeom>
          <a:noFill/>
          <a:ln>
            <a:solidFill>
              <a:srgbClr val="2C7C9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Operated in </a:t>
            </a:r>
            <a:r>
              <a:rPr lang="en-US" sz="1400" b="1" dirty="0" smtClean="0"/>
              <a:t>streamer mode </a:t>
            </a:r>
            <a:r>
              <a:rPr lang="en-US" sz="1400" dirty="0" smtClean="0"/>
              <a:t>with an </a:t>
            </a:r>
            <a:r>
              <a:rPr lang="en-US" sz="1400" b="1" dirty="0" smtClean="0"/>
              <a:t>Argon </a:t>
            </a:r>
            <a:r>
              <a:rPr lang="en-US" sz="1400" dirty="0" smtClean="0"/>
              <a:t>based mixture</a:t>
            </a:r>
          </a:p>
          <a:p>
            <a:r>
              <a:rPr lang="en-US" sz="1400" b="1" dirty="0" smtClean="0"/>
              <a:t>Performance: </a:t>
            </a:r>
            <a:r>
              <a:rPr lang="en-US" sz="1400" dirty="0" smtClean="0"/>
              <a:t>time resolution  ≈ 1ns Efficiency &gt; 96% </a:t>
            </a:r>
          </a:p>
          <a:p>
            <a:r>
              <a:rPr lang="en-US" sz="1400" b="1" dirty="0" smtClean="0"/>
              <a:t>Rate Capability </a:t>
            </a:r>
            <a:r>
              <a:rPr lang="en-US" sz="1400" dirty="0"/>
              <a:t>≈ </a:t>
            </a:r>
            <a:r>
              <a:rPr lang="en-US" sz="1400" dirty="0" smtClean="0"/>
              <a:t>50 Hz/cm2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960" y="4005064"/>
            <a:ext cx="5112120" cy="738664"/>
          </a:xfrm>
          <a:prstGeom prst="rect">
            <a:avLst/>
          </a:prstGeom>
          <a:noFill/>
          <a:ln>
            <a:solidFill>
              <a:srgbClr val="2C7C9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Operated in </a:t>
            </a:r>
            <a:r>
              <a:rPr lang="en-US" sz="1400" b="1" dirty="0" smtClean="0"/>
              <a:t>avalanche mode </a:t>
            </a:r>
            <a:r>
              <a:rPr lang="en-US" sz="1400" dirty="0" smtClean="0"/>
              <a:t>with a </a:t>
            </a:r>
            <a:r>
              <a:rPr lang="en-US" sz="1400" b="1" dirty="0" smtClean="0"/>
              <a:t>Freon </a:t>
            </a:r>
            <a:r>
              <a:rPr lang="en-US" sz="1400" dirty="0" smtClean="0"/>
              <a:t>based mixture</a:t>
            </a:r>
          </a:p>
          <a:p>
            <a:r>
              <a:rPr lang="en-US" sz="1400" b="1" dirty="0" smtClean="0"/>
              <a:t>Performance: </a:t>
            </a:r>
            <a:r>
              <a:rPr lang="en-US" sz="1400" dirty="0" smtClean="0"/>
              <a:t>time resolution  ≈ 1 ns Efficiency &gt; 96% </a:t>
            </a:r>
          </a:p>
          <a:p>
            <a:r>
              <a:rPr lang="en-US" sz="1400" b="1" dirty="0" smtClean="0"/>
              <a:t>Rate Capability </a:t>
            </a:r>
            <a:r>
              <a:rPr lang="en-US" sz="1400" dirty="0"/>
              <a:t>≈ </a:t>
            </a:r>
            <a:r>
              <a:rPr lang="en-US" sz="1400" dirty="0" smtClean="0"/>
              <a:t>500 Hz/cm2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5661248"/>
            <a:ext cx="4968552" cy="523220"/>
          </a:xfrm>
          <a:prstGeom prst="rect">
            <a:avLst/>
          </a:prstGeom>
          <a:noFill/>
          <a:ln>
            <a:solidFill>
              <a:srgbClr val="2C7C9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Operated in </a:t>
            </a:r>
            <a:r>
              <a:rPr lang="en-US" sz="1400" b="1" dirty="0" smtClean="0"/>
              <a:t>avalanche mode </a:t>
            </a:r>
            <a:r>
              <a:rPr lang="en-US" sz="1400" dirty="0" smtClean="0"/>
              <a:t>with a </a:t>
            </a:r>
            <a:r>
              <a:rPr lang="en-US" sz="1400" b="1" dirty="0" smtClean="0"/>
              <a:t>Freon </a:t>
            </a:r>
            <a:r>
              <a:rPr lang="en-US" sz="1400" dirty="0" smtClean="0"/>
              <a:t>based mixture</a:t>
            </a:r>
          </a:p>
          <a:p>
            <a:r>
              <a:rPr lang="en-US" sz="1400" b="1" dirty="0" smtClean="0"/>
              <a:t>Performance: </a:t>
            </a:r>
            <a:r>
              <a:rPr lang="en-US" sz="1400" dirty="0" smtClean="0"/>
              <a:t>time resolution  ≈ 60 </a:t>
            </a:r>
            <a:r>
              <a:rPr lang="en-US" sz="1400" dirty="0" err="1" smtClean="0"/>
              <a:t>ps</a:t>
            </a:r>
            <a:r>
              <a:rPr lang="en-US" sz="1400" dirty="0" smtClean="0"/>
              <a:t> Efficiency &gt; 96% </a:t>
            </a:r>
          </a:p>
        </p:txBody>
      </p:sp>
    </p:spTree>
    <p:extLst>
      <p:ext uri="{BB962C8B-B14F-4D97-AF65-F5344CB8AC3E}">
        <p14:creationId xmlns="" xmlns:p14="http://schemas.microsoft.com/office/powerpoint/2010/main" val="25929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19" grpId="0"/>
      <p:bldP spid="10" grpId="0" animBg="1"/>
      <p:bldP spid="12" grpId="0" animBg="1"/>
      <p:bldP spid="13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>
                <a:solidFill>
                  <a:srgbClr val="FF0906"/>
                </a:solidFill>
              </a:rPr>
              <a:t>Resistive</a:t>
            </a:r>
            <a:r>
              <a:rPr lang="en-US" dirty="0" smtClean="0"/>
              <a:t> Plate Chamber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499992" y="1052736"/>
            <a:ext cx="413995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US" sz="2000" dirty="0">
                <a:solidFill>
                  <a:srgbClr val="FF0906"/>
                </a:solidFill>
                <a:cs typeface="Times New Roman"/>
              </a:rPr>
              <a:t>Discharging time </a:t>
            </a:r>
            <a:r>
              <a:rPr lang="en-US" sz="2000" dirty="0">
                <a:cs typeface="Times New Roman"/>
              </a:rPr>
              <a:t>linked to drift velocity and multiplication factor 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4499992" y="1844824"/>
            <a:ext cx="4114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/>
            <a:r>
              <a:rPr lang="en-GB" sz="2000" dirty="0">
                <a:solidFill>
                  <a:srgbClr val="FF0906"/>
                </a:solidFill>
                <a:cs typeface="Times New Roman"/>
              </a:rPr>
              <a:t>Time constant for recharge </a:t>
            </a:r>
            <a:r>
              <a:rPr lang="en-GB" sz="2000" dirty="0" smtClean="0">
                <a:solidFill>
                  <a:schemeClr val="accent2"/>
                </a:solidFill>
                <a:cs typeface="Times New Roman"/>
              </a:rPr>
              <a:t>related to the RC constant of the RPC elementary cell</a:t>
            </a:r>
            <a:endParaRPr lang="en-GB" sz="2000" dirty="0">
              <a:solidFill>
                <a:schemeClr val="accent2"/>
              </a:solidFill>
              <a:cs typeface="Times New Roman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257601" y="3789040"/>
            <a:ext cx="1490863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sz="1400" dirty="0">
                <a:latin typeface="Comic Sans MS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Comic Sans MS" charset="0"/>
                <a:sym typeface="Symbol" charset="0"/>
              </a:rPr>
              <a:t></a:t>
            </a:r>
            <a:r>
              <a:rPr lang="en-GB" sz="2400" baseline="-25000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dis </a:t>
            </a:r>
            <a:r>
              <a:rPr lang="en-GB" sz="2400" dirty="0">
                <a:solidFill>
                  <a:srgbClr val="FF0000"/>
                </a:solidFill>
                <a:latin typeface="Comic Sans MS" charset="0"/>
                <a:sym typeface="Symbol" charset="0"/>
              </a:rPr>
              <a:t>&lt;&lt; </a:t>
            </a:r>
            <a:r>
              <a:rPr lang="en-GB" sz="2400" baseline="-25000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rec</a:t>
            </a:r>
            <a:endParaRPr lang="en-GB" sz="1400" dirty="0">
              <a:latin typeface="Comic Sans MS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79512" y="5373216"/>
            <a:ext cx="8784976" cy="1261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eaLnBrk="0" hangingPunct="0"/>
            <a:r>
              <a:rPr lang="en-GB" sz="19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sym typeface="Symbol" charset="0"/>
              </a:rPr>
              <a:t>Self-extinguishing </a:t>
            </a:r>
            <a:r>
              <a:rPr lang="en-GB" sz="1900" b="1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 charset="0"/>
              </a:rPr>
              <a:t>mechanism</a:t>
            </a:r>
          </a:p>
          <a:p>
            <a:pPr algn="just" eaLnBrk="0" hangingPunct="0"/>
            <a:r>
              <a:rPr lang="en-GB" sz="1900" dirty="0" smtClean="0">
                <a:sym typeface="Symbol" charset="0"/>
              </a:rPr>
              <a:t>The </a:t>
            </a:r>
            <a:r>
              <a:rPr lang="en-GB" sz="1900" dirty="0">
                <a:sym typeface="Symbol" charset="0"/>
              </a:rPr>
              <a:t>arrival of the electrons on the anode </a:t>
            </a:r>
            <a:r>
              <a:rPr lang="en-GB" sz="1900" dirty="0" smtClean="0">
                <a:sym typeface="Symbol" charset="0"/>
              </a:rPr>
              <a:t>reduces </a:t>
            </a:r>
            <a:r>
              <a:rPr lang="en-GB" sz="1900" dirty="0">
                <a:sym typeface="Symbol" charset="0"/>
              </a:rPr>
              <a:t>the </a:t>
            </a:r>
            <a:r>
              <a:rPr lang="en-GB" sz="1900" dirty="0" smtClean="0">
                <a:sym typeface="Symbol" charset="0"/>
              </a:rPr>
              <a:t>local electric </a:t>
            </a:r>
            <a:r>
              <a:rPr lang="en-GB" sz="1900" dirty="0">
                <a:sym typeface="Symbol" charset="0"/>
              </a:rPr>
              <a:t>field </a:t>
            </a:r>
            <a:r>
              <a:rPr lang="en-GB" sz="1900" dirty="0" smtClean="0">
                <a:sym typeface="Symbol" charset="0"/>
              </a:rPr>
              <a:t>and therefore </a:t>
            </a:r>
            <a:r>
              <a:rPr lang="en-GB" sz="1900" dirty="0">
                <a:sym typeface="Symbol" charset="0"/>
              </a:rPr>
              <a:t>the discharge will be </a:t>
            </a:r>
            <a:r>
              <a:rPr lang="en-GB" sz="1900" dirty="0" smtClean="0">
                <a:sym typeface="Symbol" charset="0"/>
              </a:rPr>
              <a:t>extinguished</a:t>
            </a:r>
            <a:r>
              <a:rPr lang="en-GB" sz="1900" dirty="0">
                <a:sym typeface="Symbol" charset="0"/>
              </a:rPr>
              <a:t>.</a:t>
            </a:r>
          </a:p>
          <a:p>
            <a:pPr algn="just" eaLnBrk="0" hangingPunct="0"/>
            <a:r>
              <a:rPr lang="en-GB" sz="1900" dirty="0" smtClean="0">
                <a:sym typeface="Symbol" charset="0"/>
              </a:rPr>
              <a:t>During </a:t>
            </a:r>
            <a:r>
              <a:rPr lang="en-GB" sz="1900" dirty="0">
                <a:sym typeface="Symbol" charset="0"/>
              </a:rPr>
              <a:t>the </a:t>
            </a:r>
            <a:r>
              <a:rPr lang="en-GB" sz="1900" dirty="0" smtClean="0">
                <a:sym typeface="Symbol" charset="0"/>
              </a:rPr>
              <a:t>discharge the electrodes behave like insulators.</a:t>
            </a:r>
            <a:endParaRPr lang="en-GB" sz="1900" dirty="0">
              <a:sym typeface="Symbol" charset="0"/>
            </a:endParaRPr>
          </a:p>
        </p:txBody>
      </p:sp>
      <p:sp>
        <p:nvSpPr>
          <p:cNvPr id="27" name="AutoShape 39"/>
          <p:cNvSpPr>
            <a:spLocks/>
          </p:cNvSpPr>
          <p:nvPr/>
        </p:nvSpPr>
        <p:spPr bwMode="auto">
          <a:xfrm>
            <a:off x="6948264" y="3573016"/>
            <a:ext cx="216024" cy="1206624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63734284"/>
              </p:ext>
            </p:extLst>
          </p:nvPr>
        </p:nvGraphicFramePr>
        <p:xfrm>
          <a:off x="4667398" y="3356992"/>
          <a:ext cx="2136850" cy="784176"/>
        </p:xfrm>
        <a:graphic>
          <a:graphicData uri="http://schemas.openxmlformats.org/presentationml/2006/ole">
            <p:oleObj spid="_x0000_s217090" name="Equation" r:id="rId4" imgW="1042200" imgH="420480" progId="">
              <p:embed/>
            </p:oleObj>
          </a:graphicData>
        </a:graphic>
      </p:graphicFrame>
      <p:graphicFrame>
        <p:nvGraphicFramePr>
          <p:cNvPr id="7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16141856"/>
              </p:ext>
            </p:extLst>
          </p:nvPr>
        </p:nvGraphicFramePr>
        <p:xfrm>
          <a:off x="4191794" y="4365625"/>
          <a:ext cx="2684462" cy="719138"/>
        </p:xfrm>
        <a:graphic>
          <a:graphicData uri="http://schemas.openxmlformats.org/presentationml/2006/ole">
            <p:oleObj spid="_x0000_s217091" name="Equation" r:id="rId5" imgW="1691280" imgH="447840" progId="">
              <p:embed/>
            </p:oleObj>
          </a:graphicData>
        </a:graphic>
      </p:graphicFrame>
      <p:sp>
        <p:nvSpPr>
          <p:cNvPr id="75" name="Right Arrow 74"/>
          <p:cNvSpPr/>
          <p:nvPr/>
        </p:nvSpPr>
        <p:spPr>
          <a:xfrm rot="6003200">
            <a:off x="6971241" y="4583592"/>
            <a:ext cx="720080" cy="504056"/>
          </a:xfrm>
          <a:prstGeom prst="rightArrow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80112" y="2996952"/>
            <a:ext cx="335844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GB" sz="1200" dirty="0">
                <a:solidFill>
                  <a:srgbClr val="FF0000"/>
                </a:solidFill>
                <a:sym typeface="Symbol" charset="0"/>
              </a:rPr>
              <a:t> = - = effective Townsend coefficient</a:t>
            </a:r>
          </a:p>
        </p:txBody>
      </p:sp>
      <p:pic>
        <p:nvPicPr>
          <p:cNvPr id="16" name="Picture 1043" descr="Slide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124744"/>
            <a:ext cx="3136900" cy="360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642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88640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Why Electrodes are “cured” with linseed oil 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520" y="3212976"/>
            <a:ext cx="5032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2C7C9F"/>
                </a:solidFill>
                <a:cs typeface="Times New Roman"/>
              </a:rPr>
              <a:t>Linseed oil makes the surface smoother</a:t>
            </a:r>
          </a:p>
        </p:txBody>
      </p:sp>
      <p:pic>
        <p:nvPicPr>
          <p:cNvPr id="6" name="Picture 5" descr="Schermata 2018-03-23 alle 16.32.4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0895"/>
          <a:stretch/>
        </p:blipFill>
        <p:spPr>
          <a:xfrm>
            <a:off x="251520" y="4077072"/>
            <a:ext cx="8339595" cy="269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520" y="3645024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C7C9F"/>
                </a:solidFill>
                <a:cs typeface="Times New Roman"/>
              </a:rPr>
              <a:t>The smoother the surface, the lower the intrinsic noise of the detector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124744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cs typeface="Times New Roman"/>
              </a:rPr>
              <a:t>Linseed oil (</a:t>
            </a:r>
            <a:r>
              <a:rPr lang="en-US" b="1" dirty="0" smtClean="0">
                <a:solidFill>
                  <a:srgbClr val="000090"/>
                </a:solidFill>
                <a:cs typeface="Times New Roman"/>
              </a:rPr>
              <a:t>If </a:t>
            </a:r>
            <a:r>
              <a:rPr lang="en-US" b="1" dirty="0">
                <a:solidFill>
                  <a:srgbClr val="000090"/>
                </a:solidFill>
                <a:cs typeface="Times New Roman"/>
              </a:rPr>
              <a:t>you look on Wikipedia.</a:t>
            </a:r>
            <a:r>
              <a:rPr lang="en-US" b="1" dirty="0" smtClean="0">
                <a:solidFill>
                  <a:srgbClr val="000090"/>
                </a:solidFill>
                <a:cs typeface="Times New Roman"/>
              </a:rPr>
              <a:t>.)</a:t>
            </a:r>
            <a:endParaRPr lang="en-US" b="1" dirty="0">
              <a:solidFill>
                <a:srgbClr val="000090"/>
              </a:solidFill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000090"/>
                </a:solidFill>
                <a:cs typeface="Times New Roman"/>
              </a:rPr>
              <a:t>The </a:t>
            </a:r>
            <a:r>
              <a:rPr lang="en-US" dirty="0">
                <a:solidFill>
                  <a:srgbClr val="000090"/>
                </a:solidFill>
                <a:cs typeface="Times New Roman"/>
              </a:rPr>
              <a:t>Linseed oil is used as a painting medium. It was a significant advantage in the technology of oil painting! </a:t>
            </a:r>
            <a:endParaRPr lang="is-IS" dirty="0">
              <a:solidFill>
                <a:srgbClr val="000090"/>
              </a:solidFill>
              <a:cs typeface="Times New Roman"/>
            </a:endParaRPr>
          </a:p>
          <a:p>
            <a:pPr algn="just"/>
            <a:endParaRPr lang="en-US" b="1" dirty="0" smtClean="0">
              <a:solidFill>
                <a:srgbClr val="FF0000"/>
              </a:solidFill>
              <a:cs typeface="Times New Roman"/>
            </a:endParaRPr>
          </a:p>
          <a:p>
            <a:pPr algn="just"/>
            <a:r>
              <a:rPr lang="en-US" dirty="0" smtClean="0">
                <a:cs typeface="Times New Roman"/>
              </a:rPr>
              <a:t>Mixture of triglycerides, formed by one molecule of glycerol and three molecules of linear fatty acids. The oil is cured forming a hard stable film because of oxidation followed by polymerization. </a:t>
            </a:r>
            <a:r>
              <a:rPr lang="en-US" dirty="0" smtClean="0">
                <a:solidFill>
                  <a:srgbClr val="000090"/>
                </a:solidFill>
                <a:cs typeface="Times New Roman"/>
              </a:rPr>
              <a:t>  </a:t>
            </a:r>
            <a:endParaRPr lang="en-US" dirty="0">
              <a:solidFill>
                <a:srgbClr val="00009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6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BE9-9F9C-4373-B472-2D1C86C652F3}" type="slidenum">
              <a:rPr lang="en-US"/>
              <a:pPr/>
              <a:t>84</a:t>
            </a:fld>
            <a:endParaRPr lang="en-US"/>
          </a:p>
        </p:txBody>
      </p:sp>
      <p:pic>
        <p:nvPicPr>
          <p:cNvPr id="88082" name="Picture 18"/>
          <p:cNvPicPr>
            <a:picLocks noChangeAspect="1" noChangeArrowheads="1"/>
          </p:cNvPicPr>
          <p:nvPr/>
        </p:nvPicPr>
        <p:blipFill>
          <a:blip r:embed="rId2" cstate="print"/>
          <a:srcRect l="20743" t="34013" r="14105" b="53952"/>
          <a:stretch>
            <a:fillRect/>
          </a:stretch>
        </p:blipFill>
        <p:spPr bwMode="auto">
          <a:xfrm>
            <a:off x="0" y="4724400"/>
            <a:ext cx="718026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77" name="Picture 13" descr="Roughness"/>
          <p:cNvPicPr>
            <a:picLocks noChangeAspect="1" noChangeArrowheads="1"/>
          </p:cNvPicPr>
          <p:nvPr/>
        </p:nvPicPr>
        <p:blipFill>
          <a:blip r:embed="rId3" cstate="print"/>
          <a:srcRect l="3137" t="18182" r="10980" b="21819"/>
          <a:stretch>
            <a:fillRect/>
          </a:stretch>
        </p:blipFill>
        <p:spPr bwMode="auto">
          <a:xfrm>
            <a:off x="5017392" y="1283568"/>
            <a:ext cx="38750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8" name="Line 14"/>
          <p:cNvSpPr>
            <a:spLocks noChangeShapeType="1"/>
          </p:cNvSpPr>
          <p:nvPr/>
        </p:nvSpPr>
        <p:spPr bwMode="auto">
          <a:xfrm flipV="1">
            <a:off x="4331592" y="4026768"/>
            <a:ext cx="1295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 flipV="1">
            <a:off x="4331592" y="1893168"/>
            <a:ext cx="1600200" cy="2286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>
            <a:off x="4331592" y="4331568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1" name="Line 17"/>
          <p:cNvSpPr>
            <a:spLocks noChangeShapeType="1"/>
          </p:cNvSpPr>
          <p:nvPr/>
        </p:nvSpPr>
        <p:spPr bwMode="auto">
          <a:xfrm flipH="1">
            <a:off x="1371600" y="4419600"/>
            <a:ext cx="2895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51520" y="2564904"/>
            <a:ext cx="4596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Direct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surface</a:t>
            </a:r>
            <a:r>
              <a:rPr lang="it-IT" dirty="0" smtClean="0"/>
              <a:t> </a:t>
            </a:r>
            <a:r>
              <a:rPr lang="it-IT" dirty="0" err="1" smtClean="0"/>
              <a:t>roughness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err="1" smtClean="0"/>
              <a:t>mono-dimensional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dirty="0" err="1" smtClean="0"/>
              <a:t>bi-dimensional</a:t>
            </a:r>
            <a:endParaRPr lang="it-IT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Comparison among not-oiled, oiled and smoother surfaces RPC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RPC: the linseed Oil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4" name="Picture 3" descr="Schermata 2018-03-23 alle 16.35.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8170349" cy="5373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214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544" y="1628800"/>
            <a:ext cx="7920880" cy="2800766"/>
          </a:xfrm>
          <a:prstGeom prst="rect">
            <a:avLst/>
          </a:prstGeom>
          <a:solidFill>
            <a:srgbClr val="FFFFFF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GB" sz="2200" dirty="0" smtClean="0">
                <a:latin typeface="Times New Roman" charset="0"/>
              </a:rPr>
              <a:t>The first generation of RPC detectors has been used in several HEP  experiments:  </a:t>
            </a:r>
            <a:endParaRPr lang="en-GB" sz="2200" u="sng" dirty="0">
              <a:latin typeface="Times New Roman" charset="0"/>
            </a:endParaRPr>
          </a:p>
          <a:p>
            <a:pPr algn="just" eaLnBrk="0" hangingPunct="0"/>
            <a:r>
              <a:rPr lang="ja-JP" altLang="en-GB" sz="2200" dirty="0">
                <a:solidFill>
                  <a:srgbClr val="CC66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85: </a:t>
            </a:r>
            <a:r>
              <a:rPr lang="en-GB" sz="2200" dirty="0" smtClean="0">
                <a:solidFill>
                  <a:srgbClr val="CC6600"/>
                </a:solidFill>
                <a:latin typeface="Times New Roman" charset="0"/>
              </a:rPr>
              <a:t>Nadir –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120 m</a:t>
            </a:r>
            <a:r>
              <a:rPr lang="en-GB" sz="2200" baseline="30000" dirty="0">
                <a:solidFill>
                  <a:srgbClr val="CC6600"/>
                </a:solidFill>
                <a:latin typeface="Times New Roman" charset="0"/>
              </a:rPr>
              <a:t>2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(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</a:rPr>
              <a:t>Triga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Mark II – Pavia) </a:t>
            </a:r>
          </a:p>
          <a:p>
            <a:pPr algn="just" eaLnBrk="0" hangingPunct="0"/>
            <a:r>
              <a:rPr lang="ja-JP" altLang="en-GB" sz="2200" dirty="0">
                <a:solidFill>
                  <a:srgbClr val="CC66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90: 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</a:rPr>
              <a:t>Fenice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</a:t>
            </a:r>
            <a:r>
              <a:rPr lang="en-GB" sz="2200" dirty="0" smtClean="0">
                <a:solidFill>
                  <a:srgbClr val="CC6600"/>
                </a:solidFill>
                <a:latin typeface="Times New Roman" charset="0"/>
                <a:sym typeface="Wingdings" charset="0"/>
              </a:rPr>
              <a:t>–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300 m</a:t>
            </a:r>
            <a:r>
              <a:rPr lang="en-GB" sz="2200" baseline="300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2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(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  <a:sym typeface="Wingdings" charset="0"/>
              </a:rPr>
              <a:t>Adone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 – 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  <a:sym typeface="Wingdings" charset="0"/>
              </a:rPr>
              <a:t>Frascati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)</a:t>
            </a:r>
          </a:p>
          <a:p>
            <a:pPr algn="just" eaLnBrk="0" hangingPunct="0"/>
            <a:r>
              <a:rPr lang="ja-JP" altLang="en-GB" sz="2200" dirty="0">
                <a:solidFill>
                  <a:srgbClr val="FF33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</a:rPr>
              <a:t>90: WA92 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72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 (CERN SPS)</a:t>
            </a:r>
          </a:p>
          <a:p>
            <a:pPr algn="just" eaLnBrk="0" hangingPunct="0"/>
            <a:r>
              <a:rPr lang="ja-JP" altLang="en-GB" sz="2200" dirty="0">
                <a:solidFill>
                  <a:srgbClr val="FF33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</a:rPr>
              <a:t>90: E771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60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; </a:t>
            </a:r>
            <a:r>
              <a:rPr lang="en-GB" sz="2200" dirty="0" smtClean="0">
                <a:solidFill>
                  <a:srgbClr val="FF3300"/>
                </a:solidFill>
                <a:latin typeface="Times New Roman" charset="0"/>
                <a:sym typeface="Wingdings" charset="0"/>
              </a:rPr>
              <a:t>E831 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60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 (</a:t>
            </a:r>
            <a:r>
              <a:rPr lang="en-GB" sz="2200" dirty="0" err="1">
                <a:solidFill>
                  <a:srgbClr val="FF3300"/>
                </a:solidFill>
                <a:latin typeface="Times New Roman" charset="0"/>
                <a:sym typeface="Wingdings" charset="0"/>
              </a:rPr>
              <a:t>Fermilab</a:t>
            </a:r>
            <a:r>
              <a:rPr lang="en-GB" sz="2200" dirty="0" smtClean="0">
                <a:solidFill>
                  <a:srgbClr val="FF3300"/>
                </a:solidFill>
                <a:latin typeface="Times New Roman" charset="0"/>
                <a:sym typeface="Wingdings" charset="0"/>
              </a:rPr>
              <a:t>)</a:t>
            </a:r>
          </a:p>
          <a:p>
            <a:pPr algn="just" eaLnBrk="0" hangingPunct="0"/>
            <a:r>
              <a:rPr lang="en-GB" sz="2200" dirty="0">
                <a:latin typeface="Times New Roman" charset="0"/>
                <a:sym typeface="Wingdings" charset="0"/>
              </a:rPr>
              <a:t>1994-1996: L3 – 300 m</a:t>
            </a:r>
            <a:r>
              <a:rPr lang="en-GB" sz="2200" baseline="30000" dirty="0"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latin typeface="Times New Roman" charset="0"/>
                <a:sym typeface="Wingdings" charset="0"/>
              </a:rPr>
              <a:t> (CERN-LEP)</a:t>
            </a:r>
          </a:p>
          <a:p>
            <a:pPr algn="just" eaLnBrk="0" hangingPunct="0"/>
            <a:r>
              <a:rPr lang="en-GB" sz="2200" dirty="0">
                <a:latin typeface="Times New Roman" charset="0"/>
                <a:sym typeface="Wingdings" charset="0"/>
              </a:rPr>
              <a:t>1996-2002: </a:t>
            </a:r>
            <a:r>
              <a:rPr lang="en-GB" sz="2200" dirty="0" err="1">
                <a:latin typeface="Times New Roman" charset="0"/>
                <a:sym typeface="Wingdings" charset="0"/>
              </a:rPr>
              <a:t>BaBar</a:t>
            </a:r>
            <a:r>
              <a:rPr lang="en-GB" sz="2200" dirty="0">
                <a:latin typeface="Times New Roman" charset="0"/>
                <a:sym typeface="Wingdings" charset="0"/>
              </a:rPr>
              <a:t> – 2000 m</a:t>
            </a:r>
            <a:r>
              <a:rPr lang="en-GB" sz="2200" baseline="30000" dirty="0"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latin typeface="Times New Roman" charset="0"/>
                <a:sym typeface="Wingdings" charset="0"/>
              </a:rPr>
              <a:t> (SLAC</a:t>
            </a:r>
            <a:r>
              <a:rPr lang="en-GB" sz="2200" dirty="0" smtClean="0">
                <a:latin typeface="Times New Roman" charset="0"/>
                <a:sym typeface="Wingdings" charset="0"/>
              </a:rPr>
              <a:t>)</a:t>
            </a:r>
            <a:endParaRPr lang="en-GB" sz="2200" dirty="0">
              <a:latin typeface="Times New Roman" charset="0"/>
              <a:sym typeface="Wingdings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4180" y="332656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Applications </a:t>
            </a:r>
            <a:r>
              <a:rPr lang="en-US" dirty="0"/>
              <a:t>of </a:t>
            </a: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RPC generation </a:t>
            </a:r>
            <a:endParaRPr lang="en-US" dirty="0"/>
          </a:p>
        </p:txBody>
      </p:sp>
      <p:pic>
        <p:nvPicPr>
          <p:cNvPr id="8" name="Picture 5" descr="RPClayer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580937"/>
            <a:ext cx="5112568" cy="227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56176" y="3645024"/>
            <a:ext cx="2843808" cy="769441"/>
          </a:xfrm>
          <a:prstGeom prst="rect">
            <a:avLst/>
          </a:prstGeom>
          <a:solidFill>
            <a:srgbClr val="FFFFFF"/>
          </a:solidFill>
          <a:ln>
            <a:solidFill>
              <a:srgbClr val="FF0906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906"/>
                </a:solidFill>
              </a:rPr>
              <a:t>Very large area of muon detection </a:t>
            </a:r>
            <a:endParaRPr lang="en-US" sz="2200" b="1" dirty="0">
              <a:solidFill>
                <a:srgbClr val="FF09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A539B-81B4-41F0-AF2B-C1552B32DD38}" type="slidenum">
              <a:rPr lang="en-US"/>
              <a:pPr/>
              <a:t>87</a:t>
            </a:fld>
            <a:endParaRPr lang="en-US"/>
          </a:p>
        </p:txBody>
      </p:sp>
      <p:pic>
        <p:nvPicPr>
          <p:cNvPr id="363522" name="Picture 2" descr="Fen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438400"/>
            <a:ext cx="4843463" cy="2305050"/>
          </a:xfrm>
          <a:prstGeom prst="rect">
            <a:avLst/>
          </a:prstGeom>
          <a:noFill/>
        </p:spPr>
      </p:pic>
      <p:sp>
        <p:nvSpPr>
          <p:cNvPr id="363527" name="Text Box 7"/>
          <p:cNvSpPr txBox="1">
            <a:spLocks noChangeArrowheads="1"/>
          </p:cNvSpPr>
          <p:nvPr/>
        </p:nvSpPr>
        <p:spPr bwMode="auto">
          <a:xfrm>
            <a:off x="323528" y="948462"/>
            <a:ext cx="7896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1</a:t>
            </a:r>
            <a:r>
              <a:rPr lang="en-GB" baseline="30000" dirty="0" smtClean="0">
                <a:solidFill>
                  <a:schemeClr val="accent2"/>
                </a:solidFill>
              </a:rPr>
              <a:t>st</a:t>
            </a:r>
            <a:r>
              <a:rPr lang="en-GB" dirty="0" smtClean="0">
                <a:solidFill>
                  <a:schemeClr val="accent2"/>
                </a:solidFill>
              </a:rPr>
              <a:t> generation RPCs were immediately used in many physics experiments...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63528" name="Text Box 8"/>
          <p:cNvSpPr txBox="1">
            <a:spLocks noChangeArrowheads="1"/>
          </p:cNvSpPr>
          <p:nvPr/>
        </p:nvSpPr>
        <p:spPr bwMode="auto">
          <a:xfrm>
            <a:off x="1524000" y="1340768"/>
            <a:ext cx="655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Nadir:</a:t>
            </a:r>
            <a:r>
              <a:rPr lang="en-GB" dirty="0">
                <a:solidFill>
                  <a:schemeClr val="accent2"/>
                </a:solidFill>
              </a:rPr>
              <a:t> 120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double gap RPCs used as a veto on cosmic particles in an experiment on neutron-anti neutron oscillations</a:t>
            </a:r>
            <a:endParaRPr lang="en-GB" dirty="0">
              <a:solidFill>
                <a:schemeClr val="accent2"/>
              </a:solidFill>
            </a:endParaRPr>
          </a:p>
          <a:p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63529" name="WordArt 9"/>
          <p:cNvSpPr>
            <a:spLocks noChangeArrowheads="1" noChangeShapeType="1" noTextEdit="1"/>
          </p:cNvSpPr>
          <p:nvPr/>
        </p:nvSpPr>
        <p:spPr bwMode="auto">
          <a:xfrm>
            <a:off x="533400" y="2060848"/>
            <a:ext cx="685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Veto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319977" y="1143000"/>
            <a:ext cx="1585915" cy="1981200"/>
            <a:chOff x="4128" y="1104"/>
            <a:chExt cx="999" cy="1248"/>
          </a:xfrm>
        </p:grpSpPr>
        <p:graphicFrame>
          <p:nvGraphicFramePr>
            <p:cNvPr id="363531" name="Object 11"/>
            <p:cNvGraphicFramePr>
              <a:graphicFrameLocks noChangeAspect="1"/>
            </p:cNvGraphicFramePr>
            <p:nvPr/>
          </p:nvGraphicFramePr>
          <p:xfrm>
            <a:off x="4560" y="1488"/>
            <a:ext cx="518" cy="864"/>
          </p:xfrm>
          <a:graphic>
            <a:graphicData uri="http://schemas.openxmlformats.org/presentationml/2006/ole">
              <p:oleObj spid="_x0000_s218114" name="Clip" r:id="rId4" imgW="2033280" imgH="3390840" progId="">
                <p:embed/>
              </p:oleObj>
            </a:graphicData>
          </a:graphic>
        </p:graphicFrame>
        <p:sp>
          <p:nvSpPr>
            <p:cNvPr id="363532" name="Line 12"/>
            <p:cNvSpPr>
              <a:spLocks noChangeShapeType="1"/>
            </p:cNvSpPr>
            <p:nvPr/>
          </p:nvSpPr>
          <p:spPr bwMode="auto">
            <a:xfrm>
              <a:off x="4368" y="129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3" name="Line 13"/>
            <p:cNvSpPr>
              <a:spLocks noChangeShapeType="1"/>
            </p:cNvSpPr>
            <p:nvPr/>
          </p:nvSpPr>
          <p:spPr bwMode="auto">
            <a:xfrm>
              <a:off x="4512" y="153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4" name="Line 14"/>
            <p:cNvSpPr>
              <a:spLocks noChangeShapeType="1"/>
            </p:cNvSpPr>
            <p:nvPr/>
          </p:nvSpPr>
          <p:spPr bwMode="auto">
            <a:xfrm>
              <a:off x="4224" y="129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5" name="Line 15"/>
            <p:cNvSpPr>
              <a:spLocks noChangeShapeType="1"/>
            </p:cNvSpPr>
            <p:nvPr/>
          </p:nvSpPr>
          <p:spPr bwMode="auto">
            <a:xfrm>
              <a:off x="4128" y="1488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6" name="Line 16"/>
            <p:cNvSpPr>
              <a:spLocks noChangeShapeType="1"/>
            </p:cNvSpPr>
            <p:nvPr/>
          </p:nvSpPr>
          <p:spPr bwMode="auto">
            <a:xfrm>
              <a:off x="4608" y="1344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7" name="Line 17"/>
            <p:cNvSpPr>
              <a:spLocks noChangeShapeType="1"/>
            </p:cNvSpPr>
            <p:nvPr/>
          </p:nvSpPr>
          <p:spPr bwMode="auto">
            <a:xfrm>
              <a:off x="4512" y="1104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8" name="Line 18"/>
            <p:cNvSpPr>
              <a:spLocks noChangeShapeType="1"/>
            </p:cNvSpPr>
            <p:nvPr/>
          </p:nvSpPr>
          <p:spPr bwMode="auto">
            <a:xfrm>
              <a:off x="4272" y="1488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9" name="Text Box 19"/>
            <p:cNvSpPr txBox="1">
              <a:spLocks noChangeArrowheads="1"/>
            </p:cNvSpPr>
            <p:nvPr/>
          </p:nvSpPr>
          <p:spPr bwMode="auto">
            <a:xfrm>
              <a:off x="4438" y="1183"/>
              <a:ext cx="6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  <a:sym typeface="Symbol" pitchFamily="18" charset="2"/>
                </a:rPr>
                <a:t>cosmic</a:t>
              </a:r>
              <a:endParaRPr lang="en-GB" dirty="0"/>
            </a:p>
          </p:txBody>
        </p:sp>
      </p:grpSp>
      <p:sp>
        <p:nvSpPr>
          <p:cNvPr id="363540" name="Text Box 20"/>
          <p:cNvSpPr txBox="1">
            <a:spLocks noChangeArrowheads="1"/>
          </p:cNvSpPr>
          <p:nvPr/>
        </p:nvSpPr>
        <p:spPr bwMode="auto">
          <a:xfrm>
            <a:off x="762000" y="3068960"/>
            <a:ext cx="3219856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Operated in streamer </a:t>
            </a:r>
            <a:r>
              <a:rPr lang="en-GB" dirty="0">
                <a:solidFill>
                  <a:schemeClr val="accent2"/>
                </a:solidFill>
              </a:rPr>
              <a:t>mode </a:t>
            </a:r>
            <a:endParaRPr lang="en-GB" dirty="0" smtClean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(</a:t>
            </a:r>
            <a:r>
              <a:rPr lang="en-GB" dirty="0" err="1" smtClean="0">
                <a:solidFill>
                  <a:schemeClr val="accent2"/>
                </a:solidFill>
              </a:rPr>
              <a:t>Ar</a:t>
            </a:r>
            <a:r>
              <a:rPr lang="en-GB" dirty="0" smtClean="0">
                <a:solidFill>
                  <a:schemeClr val="accent2"/>
                </a:solidFill>
              </a:rPr>
              <a:t>-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r>
              <a:rPr lang="en-GB" dirty="0" smtClean="0">
                <a:solidFill>
                  <a:schemeClr val="accent2"/>
                </a:solidFill>
              </a:rPr>
              <a:t>-Freon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  <a:p>
            <a:r>
              <a:rPr lang="en-GB" dirty="0">
                <a:solidFill>
                  <a:schemeClr val="accent2"/>
                </a:solidFill>
              </a:rPr>
              <a:t>HV 7-8 kV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Veto efficiency: </a:t>
            </a:r>
            <a:r>
              <a:rPr lang="en-GB" dirty="0">
                <a:solidFill>
                  <a:srgbClr val="FF0000"/>
                </a:solidFill>
              </a:rPr>
              <a:t>97-99%/</a:t>
            </a:r>
            <a:r>
              <a:rPr lang="en-GB" dirty="0" smtClean="0">
                <a:solidFill>
                  <a:srgbClr val="FF0000"/>
                </a:solidFill>
              </a:rPr>
              <a:t>plane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3541" name="WordArt 21"/>
          <p:cNvSpPr>
            <a:spLocks noChangeArrowheads="1" noChangeShapeType="1" noTextEdit="1"/>
          </p:cNvSpPr>
          <p:nvPr/>
        </p:nvSpPr>
        <p:spPr bwMode="auto">
          <a:xfrm>
            <a:off x="395536" y="4509120"/>
            <a:ext cx="4546848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Trigger </a:t>
            </a:r>
            <a:r>
              <a:rPr lang="it-IT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and </a:t>
            </a:r>
            <a:r>
              <a:rPr lang="it-IT" sz="36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tracking</a:t>
            </a:r>
            <a:r>
              <a:rPr lang="it-IT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at </a:t>
            </a:r>
            <a:r>
              <a:rPr lang="it-IT" sz="36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accelerators</a:t>
            </a:r>
            <a:endParaRPr lang="it-IT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363542" name="Text Box 22"/>
          <p:cNvSpPr txBox="1">
            <a:spLocks noChangeArrowheads="1"/>
          </p:cNvSpPr>
          <p:nvPr/>
        </p:nvSpPr>
        <p:spPr bwMode="auto">
          <a:xfrm>
            <a:off x="457200" y="5052536"/>
            <a:ext cx="7010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WA92:</a:t>
            </a:r>
            <a:r>
              <a:rPr lang="en-GB" dirty="0">
                <a:solidFill>
                  <a:schemeClr val="accent2"/>
                </a:solidFill>
              </a:rPr>
              <a:t> 72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RPC used as trigger on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</a:t>
            </a:r>
            <a:r>
              <a:rPr lang="en-GB" dirty="0" smtClean="0">
                <a:solidFill>
                  <a:schemeClr val="accent2"/>
                </a:solidFill>
              </a:rPr>
              <a:t> events with high p</a:t>
            </a:r>
            <a:r>
              <a:rPr lang="en-GB" baseline="-25000" dirty="0" smtClean="0">
                <a:solidFill>
                  <a:schemeClr val="accent2"/>
                </a:solidFill>
              </a:rPr>
              <a:t>t</a:t>
            </a:r>
            <a:r>
              <a:rPr lang="en-GB" dirty="0" smtClean="0">
                <a:solidFill>
                  <a:schemeClr val="accent2"/>
                </a:solidFill>
              </a:rPr>
              <a:t> in semi-</a:t>
            </a:r>
            <a:r>
              <a:rPr lang="en-GB" dirty="0" err="1" smtClean="0">
                <a:solidFill>
                  <a:schemeClr val="accent2"/>
                </a:solidFill>
              </a:rPr>
              <a:t>leptonic</a:t>
            </a:r>
            <a:r>
              <a:rPr lang="en-GB" dirty="0" smtClean="0">
                <a:solidFill>
                  <a:schemeClr val="accent2"/>
                </a:solidFill>
              </a:rPr>
              <a:t> decays of the B (</a:t>
            </a:r>
            <a:r>
              <a:rPr lang="en-GB" dirty="0">
                <a:solidFill>
                  <a:schemeClr val="accent2"/>
                </a:solidFill>
              </a:rPr>
              <a:t>SPS </a:t>
            </a:r>
            <a:r>
              <a:rPr lang="en-GB" dirty="0" smtClean="0">
                <a:solidFill>
                  <a:schemeClr val="accent2"/>
                </a:solidFill>
              </a:rPr>
              <a:t>at </a:t>
            </a:r>
            <a:r>
              <a:rPr lang="en-GB" dirty="0">
                <a:solidFill>
                  <a:schemeClr val="accent2"/>
                </a:solidFill>
              </a:rPr>
              <a:t>CERN)</a:t>
            </a:r>
          </a:p>
          <a:p>
            <a:endParaRPr lang="en-GB" dirty="0">
              <a:solidFill>
                <a:schemeClr val="accent2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E771:</a:t>
            </a:r>
            <a:r>
              <a:rPr lang="en-GB" dirty="0">
                <a:solidFill>
                  <a:schemeClr val="accent2"/>
                </a:solidFill>
              </a:rPr>
              <a:t> 60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RPC </a:t>
            </a:r>
            <a:r>
              <a:rPr lang="en-GB" dirty="0" smtClean="0">
                <a:solidFill>
                  <a:schemeClr val="accent2"/>
                </a:solidFill>
              </a:rPr>
              <a:t>used as trigger and tracking </a:t>
            </a:r>
            <a:r>
              <a:rPr lang="en-GB" dirty="0">
                <a:solidFill>
                  <a:schemeClr val="accent2"/>
                </a:solidFill>
              </a:rPr>
              <a:t>come trigger </a:t>
            </a:r>
            <a:r>
              <a:rPr lang="en-GB" dirty="0" smtClean="0">
                <a:solidFill>
                  <a:schemeClr val="accent2"/>
                </a:solidFill>
              </a:rPr>
              <a:t>on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events with </a:t>
            </a:r>
            <a:r>
              <a:rPr lang="en-GB" dirty="0" err="1" smtClean="0">
                <a:solidFill>
                  <a:schemeClr val="accent2"/>
                </a:solidFill>
              </a:rPr>
              <a:t>hig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p</a:t>
            </a:r>
            <a:r>
              <a:rPr lang="en-GB" baseline="-25000" dirty="0">
                <a:solidFill>
                  <a:schemeClr val="accent2"/>
                </a:solidFill>
              </a:rPr>
              <a:t>t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in semi-</a:t>
            </a:r>
            <a:r>
              <a:rPr lang="en-GB" dirty="0" err="1" smtClean="0">
                <a:solidFill>
                  <a:schemeClr val="accent2"/>
                </a:solidFill>
              </a:rPr>
              <a:t>leptonic</a:t>
            </a:r>
            <a:r>
              <a:rPr lang="en-GB" dirty="0" smtClean="0">
                <a:solidFill>
                  <a:schemeClr val="accent2"/>
                </a:solidFill>
              </a:rPr>
              <a:t> decays of the B </a:t>
            </a:r>
            <a:r>
              <a:rPr lang="en-GB" dirty="0">
                <a:solidFill>
                  <a:schemeClr val="accent2"/>
                </a:solidFill>
              </a:rPr>
              <a:t>(</a:t>
            </a:r>
            <a:r>
              <a:rPr lang="en-GB" dirty="0" err="1">
                <a:solidFill>
                  <a:schemeClr val="accent2"/>
                </a:solidFill>
              </a:rPr>
              <a:t>Fermilab</a:t>
            </a:r>
            <a:r>
              <a:rPr lang="en-GB" dirty="0">
                <a:solidFill>
                  <a:schemeClr val="accent2"/>
                </a:solidFill>
              </a:rPr>
              <a:t>)</a:t>
            </a:r>
            <a:endParaRPr lang="en-GB" dirty="0"/>
          </a:p>
        </p:txBody>
      </p:sp>
      <p:pic>
        <p:nvPicPr>
          <p:cNvPr id="363543" name="Picture 23" descr="trigger"/>
          <p:cNvPicPr>
            <a:picLocks noChangeAspect="1" noChangeArrowheads="1"/>
          </p:cNvPicPr>
          <p:nvPr/>
        </p:nvPicPr>
        <p:blipFill>
          <a:blip r:embed="rId5" cstate="print"/>
          <a:srcRect r="78760" b="74023"/>
          <a:stretch>
            <a:fillRect/>
          </a:stretch>
        </p:blipFill>
        <p:spPr bwMode="auto">
          <a:xfrm>
            <a:off x="7696200" y="4648200"/>
            <a:ext cx="9763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3544" name="Text Box 24"/>
          <p:cNvSpPr txBox="1">
            <a:spLocks noChangeArrowheads="1"/>
          </p:cNvSpPr>
          <p:nvPr/>
        </p:nvSpPr>
        <p:spPr bwMode="auto">
          <a:xfrm>
            <a:off x="1600200" y="2132856"/>
            <a:ext cx="3352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sz="1600" dirty="0" err="1">
                <a:solidFill>
                  <a:srgbClr val="FF0000"/>
                </a:solidFill>
              </a:rPr>
              <a:t>Fenice</a:t>
            </a:r>
            <a:r>
              <a:rPr lang="en-GB" sz="1600" dirty="0">
                <a:solidFill>
                  <a:srgbClr val="FF0000"/>
                </a:solidFill>
              </a:rPr>
              <a:t>:</a:t>
            </a:r>
            <a:r>
              <a:rPr lang="en-GB" dirty="0">
                <a:solidFill>
                  <a:schemeClr val="accent2"/>
                </a:solidFill>
              </a:rPr>
              <a:t> 300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RPC </a:t>
            </a:r>
            <a:r>
              <a:rPr lang="en-GB" dirty="0" smtClean="0">
                <a:solidFill>
                  <a:schemeClr val="accent2"/>
                </a:solidFill>
              </a:rPr>
              <a:t>used as a cosmic vet in the reaction J/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 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n-n bar </a:t>
            </a:r>
            <a:r>
              <a:rPr lang="en-GB" dirty="0" smtClean="0">
                <a:solidFill>
                  <a:schemeClr val="accent2"/>
                </a:solidFill>
              </a:rPr>
              <a:t>at </a:t>
            </a:r>
            <a:r>
              <a:rPr lang="en-GB" dirty="0" err="1">
                <a:solidFill>
                  <a:schemeClr val="accent2"/>
                </a:solidFill>
              </a:rPr>
              <a:t>Adone</a:t>
            </a:r>
            <a:endParaRPr lang="en-GB" dirty="0"/>
          </a:p>
        </p:txBody>
      </p:sp>
      <p:sp>
        <p:nvSpPr>
          <p:cNvPr id="363545" name="AutoShape 25"/>
          <p:cNvSpPr>
            <a:spLocks/>
          </p:cNvSpPr>
          <p:nvPr/>
        </p:nvSpPr>
        <p:spPr bwMode="auto">
          <a:xfrm>
            <a:off x="1447800" y="1484784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3546" name="AutoShape 26"/>
          <p:cNvSpPr>
            <a:spLocks/>
          </p:cNvSpPr>
          <p:nvPr/>
        </p:nvSpPr>
        <p:spPr bwMode="auto">
          <a:xfrm>
            <a:off x="381000" y="5105400"/>
            <a:ext cx="152400" cy="12954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49275" y="188640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Experiments using RPCs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FF33-24C7-43BA-8729-F48EF31CCDC1}" type="slidenum">
              <a:rPr lang="en-US"/>
              <a:pPr/>
              <a:t>88</a:t>
            </a:fld>
            <a:endParaRPr lang="en-US"/>
          </a:p>
        </p:txBody>
      </p:sp>
      <p:pic>
        <p:nvPicPr>
          <p:cNvPr id="160786" name="Picture 1042" descr="Coin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00200"/>
            <a:ext cx="2794000" cy="2006600"/>
          </a:xfrm>
          <a:prstGeom prst="rect">
            <a:avLst/>
          </a:prstGeom>
          <a:noFill/>
        </p:spPr>
      </p:pic>
      <p:sp>
        <p:nvSpPr>
          <p:cNvPr id="160789" name="Line 1045"/>
          <p:cNvSpPr>
            <a:spLocks noChangeShapeType="1"/>
          </p:cNvSpPr>
          <p:nvPr/>
        </p:nvSpPr>
        <p:spPr bwMode="auto">
          <a:xfrm flipV="1">
            <a:off x="6400800" y="1524000"/>
            <a:ext cx="2133600" cy="1981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0790" name="Text Box 1046"/>
          <p:cNvSpPr txBox="1">
            <a:spLocks noChangeArrowheads="1"/>
          </p:cNvSpPr>
          <p:nvPr/>
        </p:nvSpPr>
        <p:spPr bwMode="auto">
          <a:xfrm>
            <a:off x="6172200" y="3440797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A triple coincidence to identify and track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60791" name="Picture 1047" descr="E771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14800"/>
            <a:ext cx="2857500" cy="2133600"/>
          </a:xfrm>
          <a:prstGeom prst="rect">
            <a:avLst/>
          </a:prstGeom>
          <a:noFill/>
        </p:spPr>
      </p:pic>
      <p:grpSp>
        <p:nvGrpSpPr>
          <p:cNvPr id="2" name="Group 1051"/>
          <p:cNvGrpSpPr>
            <a:grpSpLocks/>
          </p:cNvGrpSpPr>
          <p:nvPr/>
        </p:nvGrpSpPr>
        <p:grpSpPr bwMode="auto">
          <a:xfrm>
            <a:off x="457200" y="980728"/>
            <a:ext cx="5708654" cy="3838575"/>
            <a:chOff x="288" y="1776"/>
            <a:chExt cx="3596" cy="2418"/>
          </a:xfrm>
        </p:grpSpPr>
        <p:grpSp>
          <p:nvGrpSpPr>
            <p:cNvPr id="3" name="Group 1052"/>
            <p:cNvGrpSpPr>
              <a:grpSpLocks/>
            </p:cNvGrpSpPr>
            <p:nvPr/>
          </p:nvGrpSpPr>
          <p:grpSpPr bwMode="auto">
            <a:xfrm>
              <a:off x="288" y="1776"/>
              <a:ext cx="3168" cy="2418"/>
              <a:chOff x="288" y="1776"/>
              <a:chExt cx="3168" cy="2418"/>
            </a:xfrm>
          </p:grpSpPr>
          <p:pic>
            <p:nvPicPr>
              <p:cNvPr id="160797" name="Picture 1053" descr="e77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97" t="10980" r="9697" b="9412"/>
              <a:stretch>
                <a:fillRect/>
              </a:stretch>
            </p:blipFill>
            <p:spPr bwMode="auto">
              <a:xfrm>
                <a:off x="288" y="1776"/>
                <a:ext cx="3168" cy="2418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sp>
            <p:nvSpPr>
              <p:cNvPr id="160798" name="Text Box 1054"/>
              <p:cNvSpPr txBox="1">
                <a:spLocks noChangeArrowheads="1"/>
              </p:cNvSpPr>
              <p:nvPr/>
            </p:nvSpPr>
            <p:spPr bwMode="auto">
              <a:xfrm>
                <a:off x="336" y="1824"/>
                <a:ext cx="41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GB" sz="1600"/>
                  <a:t>E771</a:t>
                </a:r>
                <a:endParaRPr lang="en-GB"/>
              </a:p>
            </p:txBody>
          </p:sp>
        </p:grpSp>
        <p:grpSp>
          <p:nvGrpSpPr>
            <p:cNvPr id="4" name="Group 1055"/>
            <p:cNvGrpSpPr>
              <a:grpSpLocks/>
            </p:cNvGrpSpPr>
            <p:nvPr/>
          </p:nvGrpSpPr>
          <p:grpSpPr bwMode="auto">
            <a:xfrm>
              <a:off x="2499" y="2448"/>
              <a:ext cx="1385" cy="1029"/>
              <a:chOff x="2499" y="1584"/>
              <a:chExt cx="1385" cy="1029"/>
            </a:xfrm>
          </p:grpSpPr>
          <p:sp>
            <p:nvSpPr>
              <p:cNvPr id="160800" name="Text Box 1056"/>
              <p:cNvSpPr txBox="1">
                <a:spLocks noChangeArrowheads="1"/>
              </p:cNvSpPr>
              <p:nvPr/>
            </p:nvSpPr>
            <p:spPr bwMode="auto">
              <a:xfrm>
                <a:off x="2499" y="2380"/>
                <a:ext cx="138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</a:rPr>
                  <a:t>Three RPC stations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0801" name="Line 1057"/>
              <p:cNvSpPr>
                <a:spLocks noChangeShapeType="1"/>
              </p:cNvSpPr>
              <p:nvPr/>
            </p:nvSpPr>
            <p:spPr bwMode="auto">
              <a:xfrm flipH="1" flipV="1">
                <a:off x="2832" y="2208"/>
                <a:ext cx="240" cy="14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2" name="Line 1058"/>
              <p:cNvSpPr>
                <a:spLocks noChangeShapeType="1"/>
              </p:cNvSpPr>
              <p:nvPr/>
            </p:nvSpPr>
            <p:spPr bwMode="auto">
              <a:xfrm flipH="1" flipV="1">
                <a:off x="3072" y="2112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3" name="Line 1059"/>
              <p:cNvSpPr>
                <a:spLocks noChangeShapeType="1"/>
              </p:cNvSpPr>
              <p:nvPr/>
            </p:nvSpPr>
            <p:spPr bwMode="auto">
              <a:xfrm flipV="1">
                <a:off x="3072" y="20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4" name="Line 1060"/>
              <p:cNvSpPr>
                <a:spLocks noChangeShapeType="1"/>
              </p:cNvSpPr>
              <p:nvPr/>
            </p:nvSpPr>
            <p:spPr bwMode="auto">
              <a:xfrm>
                <a:off x="3216" y="1584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5" name="Line 1061"/>
              <p:cNvSpPr>
                <a:spLocks noChangeShapeType="1"/>
              </p:cNvSpPr>
              <p:nvPr/>
            </p:nvSpPr>
            <p:spPr bwMode="auto">
              <a:xfrm>
                <a:off x="2832" y="1776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6" name="Line 1062"/>
              <p:cNvSpPr>
                <a:spLocks noChangeShapeType="1"/>
              </p:cNvSpPr>
              <p:nvPr/>
            </p:nvSpPr>
            <p:spPr bwMode="auto">
              <a:xfrm>
                <a:off x="3072" y="1728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160807" name="Text Box 1063"/>
          <p:cNvSpPr txBox="1">
            <a:spLocks noChangeArrowheads="1"/>
          </p:cNvSpPr>
          <p:nvPr/>
        </p:nvSpPr>
        <p:spPr bwMode="auto">
          <a:xfrm>
            <a:off x="157291" y="4941168"/>
            <a:ext cx="60708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The RPC system </a:t>
            </a:r>
            <a:r>
              <a:rPr lang="en-GB" dirty="0" smtClean="0">
                <a:solidFill>
                  <a:srgbClr val="FF0000"/>
                </a:solidFill>
              </a:rPr>
              <a:t>did not cover </a:t>
            </a:r>
            <a:r>
              <a:rPr lang="en-GB" dirty="0" smtClean="0">
                <a:solidFill>
                  <a:schemeClr val="accent2"/>
                </a:solidFill>
              </a:rPr>
              <a:t>the zone around the beam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0808" name="Text Box 1064"/>
          <p:cNvSpPr txBox="1">
            <a:spLocks noChangeArrowheads="1"/>
          </p:cNvSpPr>
          <p:nvPr/>
        </p:nvSpPr>
        <p:spPr bwMode="auto">
          <a:xfrm>
            <a:off x="395536" y="5507940"/>
            <a:ext cx="4172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Superimposed RPCs, with pad readout</a:t>
            </a:r>
            <a:endParaRPr lang="en-GB" dirty="0"/>
          </a:p>
        </p:txBody>
      </p:sp>
      <p:sp>
        <p:nvSpPr>
          <p:cNvPr id="160809" name="Text Box 1065"/>
          <p:cNvSpPr txBox="1">
            <a:spLocks noChangeArrowheads="1"/>
          </p:cNvSpPr>
          <p:nvPr/>
        </p:nvSpPr>
        <p:spPr bwMode="auto">
          <a:xfrm>
            <a:off x="457200" y="5847060"/>
            <a:ext cx="398057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Streamer mode (</a:t>
            </a:r>
            <a:r>
              <a:rPr lang="en-GB" dirty="0" err="1" smtClean="0">
                <a:solidFill>
                  <a:schemeClr val="accent2"/>
                </a:solidFill>
              </a:rPr>
              <a:t>Ar</a:t>
            </a:r>
            <a:r>
              <a:rPr lang="en-GB" dirty="0" smtClean="0">
                <a:solidFill>
                  <a:schemeClr val="accent2"/>
                </a:solidFill>
              </a:rPr>
              <a:t>-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r>
              <a:rPr lang="en-GB" dirty="0" smtClean="0">
                <a:solidFill>
                  <a:schemeClr val="accent2"/>
                </a:solidFill>
              </a:rPr>
              <a:t>-Freon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  <a:p>
            <a:r>
              <a:rPr lang="en-GB" dirty="0">
                <a:solidFill>
                  <a:schemeClr val="accent2"/>
                </a:solidFill>
              </a:rPr>
              <a:t>HV 8 kV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Maximum efficiency: </a:t>
            </a:r>
            <a:r>
              <a:rPr lang="en-GB" dirty="0">
                <a:solidFill>
                  <a:srgbClr val="FF0000"/>
                </a:solidFill>
              </a:rPr>
              <a:t>97%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49275" y="188640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The E-771 experiment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337-3EFB-4BB1-9EB5-F8A8DBBD5377}" type="slidenum">
              <a:rPr lang="en-US"/>
              <a:pPr/>
              <a:t>89</a:t>
            </a:fld>
            <a:endParaRPr lang="en-US"/>
          </a:p>
        </p:txBody>
      </p:sp>
      <p:pic>
        <p:nvPicPr>
          <p:cNvPr id="135188" name="Picture 20" descr="arg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429000"/>
            <a:ext cx="1752600" cy="1519238"/>
          </a:xfrm>
          <a:prstGeom prst="rect">
            <a:avLst/>
          </a:prstGeom>
          <a:noFill/>
        </p:spPr>
      </p:pic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4932040" y="908720"/>
            <a:ext cx="411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Argo </a:t>
            </a:r>
            <a:r>
              <a:rPr lang="en-GB" dirty="0" err="1">
                <a:solidFill>
                  <a:srgbClr val="FF0000"/>
                </a:solidFill>
              </a:rPr>
              <a:t>Panopte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(who sees everything) is described as being very strong, since he had 100 eyes and was capable to sleep with only 50 of his eyes closed-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4953000" y="2361654"/>
            <a:ext cx="4191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ARGO-YBJ</a:t>
            </a:r>
            <a:r>
              <a:rPr lang="en-GB" dirty="0">
                <a:solidFill>
                  <a:schemeClr val="accent2"/>
                </a:solidFill>
              </a:rPr>
              <a:t> (</a:t>
            </a:r>
            <a:r>
              <a:rPr lang="en-GB" dirty="0" err="1">
                <a:solidFill>
                  <a:srgbClr val="FF0000"/>
                </a:solidFill>
              </a:rPr>
              <a:t>A</a:t>
            </a:r>
            <a:r>
              <a:rPr lang="en-GB" dirty="0" err="1">
                <a:solidFill>
                  <a:schemeClr val="accent2"/>
                </a:solidFill>
              </a:rPr>
              <a:t>strophisical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>
                <a:solidFill>
                  <a:schemeClr val="accent2"/>
                </a:solidFill>
              </a:rPr>
              <a:t>adiation with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>
                <a:solidFill>
                  <a:schemeClr val="accent2"/>
                </a:solidFill>
              </a:rPr>
              <a:t>round based </a:t>
            </a:r>
            <a:r>
              <a:rPr lang="en-GB" dirty="0">
                <a:solidFill>
                  <a:srgbClr val="FF0000"/>
                </a:solidFill>
              </a:rPr>
              <a:t>O</a:t>
            </a:r>
            <a:r>
              <a:rPr lang="en-GB" dirty="0">
                <a:solidFill>
                  <a:schemeClr val="accent2"/>
                </a:solidFill>
              </a:rPr>
              <a:t>bservatory at </a:t>
            </a:r>
            <a:r>
              <a:rPr lang="en-GB" dirty="0" err="1">
                <a:solidFill>
                  <a:srgbClr val="FF0000"/>
                </a:solidFill>
              </a:rPr>
              <a:t>Y</a:t>
            </a:r>
            <a:r>
              <a:rPr lang="en-GB" dirty="0" err="1">
                <a:solidFill>
                  <a:schemeClr val="accent2"/>
                </a:solidFill>
              </a:rPr>
              <a:t>angBa</a:t>
            </a:r>
            <a:r>
              <a:rPr lang="en-GB" dirty="0" err="1">
                <a:solidFill>
                  <a:srgbClr val="FF0000"/>
                </a:solidFill>
              </a:rPr>
              <a:t>J</a:t>
            </a:r>
            <a:r>
              <a:rPr lang="en-GB" dirty="0" err="1">
                <a:solidFill>
                  <a:schemeClr val="accent2"/>
                </a:solidFill>
              </a:rPr>
              <a:t>iing</a:t>
            </a:r>
            <a:r>
              <a:rPr lang="en-GB" dirty="0">
                <a:solidFill>
                  <a:schemeClr val="accent2"/>
                </a:solidFill>
              </a:rPr>
              <a:t>, Tibet) </a:t>
            </a:r>
            <a:r>
              <a:rPr lang="en-GB" dirty="0" smtClean="0">
                <a:solidFill>
                  <a:schemeClr val="accent2"/>
                </a:solidFill>
              </a:rPr>
              <a:t>did never sleep.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35183" name="Picture 15" descr="Panora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4621213" cy="3219450"/>
          </a:xfrm>
          <a:prstGeom prst="rect">
            <a:avLst/>
          </a:prstGeom>
          <a:noFill/>
        </p:spPr>
      </p:pic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376808" y="5157192"/>
            <a:ext cx="40511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Experiment to study with high efficiency and sensitivity Extensive Air Showers with energy </a:t>
            </a:r>
            <a:r>
              <a:rPr lang="en-GB" dirty="0">
                <a:solidFill>
                  <a:srgbClr val="FF0000"/>
                </a:solidFill>
              </a:rPr>
              <a:t>&gt; 100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5" name="Text Box 17"/>
          <p:cNvSpPr txBox="1">
            <a:spLocks noChangeArrowheads="1"/>
          </p:cNvSpPr>
          <p:nvPr/>
        </p:nvSpPr>
        <p:spPr bwMode="auto">
          <a:xfrm>
            <a:off x="5486400" y="4800600"/>
            <a:ext cx="34419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 Astronomy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~ 100 </a:t>
            </a:r>
            <a:r>
              <a:rPr lang="en-GB" dirty="0" err="1">
                <a:solidFill>
                  <a:schemeClr val="accent2"/>
                </a:solidFill>
                <a:sym typeface="Symbol" pitchFamily="18" charset="2"/>
              </a:rPr>
              <a:t>GeV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Diffuse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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rays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-Burst</a:t>
            </a: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Ratio p/p bar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Spectrum of the primaries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Physics of Sun and atmosphere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6" name="AutoShape 18"/>
          <p:cNvSpPr>
            <a:spLocks noChangeArrowheads="1"/>
          </p:cNvSpPr>
          <p:nvPr/>
        </p:nvSpPr>
        <p:spPr bwMode="auto">
          <a:xfrm>
            <a:off x="4497388" y="5337175"/>
            <a:ext cx="685800" cy="384175"/>
          </a:xfrm>
          <a:prstGeom prst="rightArrow">
            <a:avLst>
              <a:gd name="adj1" fmla="val 50000"/>
              <a:gd name="adj2" fmla="val 44628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5187" name="AutoShape 19"/>
          <p:cNvSpPr>
            <a:spLocks/>
          </p:cNvSpPr>
          <p:nvPr/>
        </p:nvSpPr>
        <p:spPr bwMode="auto">
          <a:xfrm>
            <a:off x="5334000" y="4724400"/>
            <a:ext cx="76200" cy="1524000"/>
          </a:xfrm>
          <a:prstGeom prst="leftBrace">
            <a:avLst>
              <a:gd name="adj1" fmla="val 1666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Multi-wire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xmlns="" id="{2BFD3F6B-7FFD-7447-8D4F-3A948E717103}"/>
              </a:ext>
            </a:extLst>
          </p:cNvPr>
          <p:cNvSpPr/>
          <p:nvPr/>
        </p:nvSpPr>
        <p:spPr>
          <a:xfrm>
            <a:off x="107505" y="1262365"/>
            <a:ext cx="54006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dirty="0">
                <a:solidFill>
                  <a:srgbClr val="002060"/>
                </a:solidFill>
                <a:latin typeface="ff-meta-serif-web-pro"/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he </a:t>
            </a:r>
            <a:r>
              <a:rPr lang="en-US" dirty="0">
                <a:solidFill>
                  <a:srgbClr val="002060"/>
                </a:solidFill>
              </a:rPr>
              <a:t>invention of the Multi Wire Proportional Chamber (MWPC) by Georges </a:t>
            </a:r>
            <a:r>
              <a:rPr lang="en-US" dirty="0" err="1">
                <a:solidFill>
                  <a:srgbClr val="002060"/>
                </a:solidFill>
              </a:rPr>
              <a:t>Charpak</a:t>
            </a:r>
            <a:r>
              <a:rPr lang="en-US" dirty="0">
                <a:solidFill>
                  <a:srgbClr val="002060"/>
                </a:solidFill>
              </a:rPr>
              <a:t> in 1968 was a game changer, earning him the 1992 Nobel Prize in Physics. Suddenly, experimenters had access to large-area charged particle detectors with </a:t>
            </a:r>
            <a:r>
              <a:rPr lang="en-US" dirty="0" smtClean="0">
                <a:solidFill>
                  <a:srgbClr val="002060"/>
                </a:solidFill>
              </a:rPr>
              <a:t>millimeter </a:t>
            </a:r>
            <a:r>
              <a:rPr lang="en-US" dirty="0">
                <a:solidFill>
                  <a:srgbClr val="002060"/>
                </a:solidFill>
              </a:rPr>
              <a:t>spatial resolution and staggering MHz-rate capability. Crucially, the emerging integrated-circuit technology could deliver amplifiers so small in size and cost to equip many thousands of proportional wires.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2060"/>
                </a:solidFill>
              </a:rPr>
              <a:t>This </a:t>
            </a:r>
            <a:r>
              <a:rPr lang="en-US" dirty="0">
                <a:solidFill>
                  <a:srgbClr val="002060"/>
                </a:solidFill>
              </a:rPr>
              <a:t>ingenious and deceptively simple detector is relatively easy to construct. The workshops of many university physics departments could master the technology, attracting students and “</a:t>
            </a:r>
            <a:r>
              <a:rPr lang="en-US" dirty="0" err="1">
                <a:solidFill>
                  <a:srgbClr val="002060"/>
                </a:solidFill>
              </a:rPr>
              <a:t>democratising</a:t>
            </a:r>
            <a:r>
              <a:rPr lang="en-US" dirty="0">
                <a:solidFill>
                  <a:srgbClr val="002060"/>
                </a:solidFill>
              </a:rPr>
              <a:t>” particle physics. So compelling was experimentation with MWPCs that within a few years, large detector facilities with tens of thousands of wires were constructed </a:t>
            </a:r>
            <a:r>
              <a:rPr lang="en-US" dirty="0" smtClean="0">
                <a:solidFill>
                  <a:srgbClr val="002060"/>
                </a:solidFill>
              </a:rPr>
              <a:t>[…]. </a:t>
            </a:r>
            <a:endParaRPr lang="en-US" dirty="0">
              <a:solidFill>
                <a:srgbClr val="00206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2060"/>
                </a:solidFill>
                <a:latin typeface="ff-meta-serif-web-pro"/>
              </a:rPr>
              <a:t>                         </a:t>
            </a:r>
            <a:r>
              <a:rPr lang="en-US" dirty="0">
                <a:solidFill>
                  <a:srgbClr val="000000"/>
                </a:solidFill>
                <a:latin typeface="ff-meta-serif-web-pro"/>
              </a:rPr>
              <a:t>                                                                                                                   </a:t>
            </a:r>
            <a:r>
              <a:rPr lang="en-US" sz="1200" dirty="0">
                <a:solidFill>
                  <a:srgbClr val="000000"/>
                </a:solidFill>
                <a:latin typeface="ff-meta-serif-web-pro"/>
              </a:rPr>
              <a:t>C.W. </a:t>
            </a:r>
            <a:r>
              <a:rPr lang="en-US" sz="1200" dirty="0" err="1">
                <a:solidFill>
                  <a:srgbClr val="000000"/>
                </a:solidFill>
                <a:latin typeface="ff-meta-serif-web-pro"/>
              </a:rPr>
              <a:t>Fabjan</a:t>
            </a:r>
            <a:r>
              <a:rPr lang="en-US" sz="1200" dirty="0">
                <a:solidFill>
                  <a:srgbClr val="000000"/>
                </a:solidFill>
                <a:latin typeface="ff-meta-serif-web-pro"/>
              </a:rPr>
              <a:t>, CERN courier, March 22</a:t>
            </a:r>
            <a:r>
              <a:rPr lang="en-US" sz="1200" baseline="30000" dirty="0">
                <a:solidFill>
                  <a:srgbClr val="000000"/>
                </a:solidFill>
                <a:latin typeface="ff-meta-serif-web-pro"/>
              </a:rPr>
              <a:t>nd</a:t>
            </a:r>
            <a:r>
              <a:rPr lang="en-US" sz="1200" dirty="0">
                <a:solidFill>
                  <a:srgbClr val="000000"/>
                </a:solidFill>
                <a:latin typeface="ff-meta-serif-web-pro"/>
              </a:rPr>
              <a:t> 2019</a:t>
            </a:r>
          </a:p>
        </p:txBody>
      </p:sp>
      <p:pic>
        <p:nvPicPr>
          <p:cNvPr id="17" name="Picture 7">
            <a:extLst>
              <a:ext uri="{FF2B5EF4-FFF2-40B4-BE49-F238E27FC236}">
                <a16:creationId xmlns:a16="http://schemas.microsoft.com/office/drawing/2014/main" xmlns="" id="{40A9C70B-9476-3E46-BDF0-A51872CE7E8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l="23006" r="19719"/>
          <a:stretch>
            <a:fillRect/>
          </a:stretch>
        </p:blipFill>
        <p:spPr>
          <a:xfrm>
            <a:off x="6183285" y="1295519"/>
            <a:ext cx="2061123" cy="2349505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xmlns="" id="{163B2096-F5C3-7142-A777-CDA6291FE96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3865258"/>
            <a:ext cx="3213346" cy="2588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489-B14F-41A3-9561-AF1390F86DA3}" type="slidenum">
              <a:rPr lang="en-US"/>
              <a:pPr/>
              <a:t>90</a:t>
            </a:fld>
            <a:endParaRPr lang="en-US"/>
          </a:p>
        </p:txBody>
      </p:sp>
      <p:pic>
        <p:nvPicPr>
          <p:cNvPr id="136203" name="Picture 11" descr="argo-lay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4249738" cy="5410200"/>
          </a:xfrm>
          <a:prstGeom prst="rect">
            <a:avLst/>
          </a:prstGeom>
          <a:noFill/>
        </p:spPr>
      </p:pic>
      <p:sp>
        <p:nvSpPr>
          <p:cNvPr id="136205" name="Text Box 13"/>
          <p:cNvSpPr txBox="1">
            <a:spLocks noChangeArrowheads="1"/>
          </p:cNvSpPr>
          <p:nvPr/>
        </p:nvSpPr>
        <p:spPr bwMode="auto">
          <a:xfrm>
            <a:off x="4648200" y="1196752"/>
            <a:ext cx="3288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78 </a:t>
            </a:r>
            <a:r>
              <a:rPr lang="en-GB" dirty="0">
                <a:solidFill>
                  <a:srgbClr val="FF0000"/>
                </a:solidFill>
              </a:rPr>
              <a:t>x 74 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aseline="30000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covered with RPCs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4572000" y="1628800"/>
            <a:ext cx="3810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In </a:t>
            </a:r>
            <a:r>
              <a:rPr lang="en-GB" dirty="0" smtClean="0">
                <a:solidFill>
                  <a:schemeClr val="accent2"/>
                </a:solidFill>
              </a:rPr>
              <a:t>addition a guard ring with partial cover up to 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100 x 100 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aseline="300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4572000" y="2564904"/>
            <a:ext cx="419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i="1" dirty="0" smtClean="0">
                <a:solidFill>
                  <a:schemeClr val="accent2"/>
                </a:solidFill>
              </a:rPr>
              <a:t>“RPCs chosen because their low cost, large active area, excellent time and spatial resolution, easy of integration as a large system.”</a:t>
            </a:r>
            <a:endParaRPr lang="en-GB" i="1" dirty="0">
              <a:solidFill>
                <a:srgbClr val="FF0000"/>
              </a:solidFill>
            </a:endParaRPr>
          </a:p>
        </p:txBody>
      </p:sp>
      <p:pic>
        <p:nvPicPr>
          <p:cNvPr id="13620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038600"/>
            <a:ext cx="47244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0A7E-13A8-4555-8790-424F3E43378C}" type="slidenum">
              <a:rPr lang="en-US"/>
              <a:pPr/>
              <a:t>91</a:t>
            </a:fld>
            <a:endParaRPr lang="en-US"/>
          </a:p>
        </p:txBody>
      </p:sp>
      <p:sp>
        <p:nvSpPr>
          <p:cNvPr id="137223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37226" name="Picture 1034" descr="argo_det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5105400" cy="4960938"/>
          </a:xfrm>
          <a:prstGeom prst="rect">
            <a:avLst/>
          </a:prstGeom>
          <a:noFill/>
        </p:spPr>
      </p:pic>
      <p:sp>
        <p:nvSpPr>
          <p:cNvPr id="137227" name="Text Box 1035"/>
          <p:cNvSpPr txBox="1">
            <a:spLocks noChangeArrowheads="1"/>
          </p:cNvSpPr>
          <p:nvPr/>
        </p:nvSpPr>
        <p:spPr bwMode="auto">
          <a:xfrm>
            <a:off x="5105400" y="908720"/>
            <a:ext cx="3451458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Single gap RPCs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Volume resistivity &gt; </a:t>
            </a:r>
            <a:r>
              <a:rPr lang="en-GB" dirty="0">
                <a:solidFill>
                  <a:srgbClr val="FF0000"/>
                </a:solidFill>
              </a:rPr>
              <a:t>5 10</a:t>
            </a:r>
            <a:r>
              <a:rPr lang="en-GB" baseline="30000" dirty="0">
                <a:solidFill>
                  <a:srgbClr val="FF0000"/>
                </a:solidFill>
              </a:rPr>
              <a:t>11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sym typeface="Symbol" pitchFamily="18" charset="2"/>
              </a:rPr>
              <a:t></a:t>
            </a:r>
            <a:r>
              <a:rPr lang="en-GB" dirty="0">
                <a:solidFill>
                  <a:srgbClr val="FF0000"/>
                </a:solidFill>
              </a:rPr>
              <a:t>cm</a:t>
            </a:r>
            <a:r>
              <a:rPr lang="en-GB" dirty="0">
                <a:solidFill>
                  <a:schemeClr val="accent2"/>
                </a:solidFill>
              </a:rPr>
              <a:t> </a:t>
            </a:r>
          </a:p>
          <a:p>
            <a:r>
              <a:rPr lang="en-GB" dirty="0">
                <a:solidFill>
                  <a:schemeClr val="accent2"/>
                </a:solidFill>
              </a:rPr>
              <a:t>Area: 126 x 285 cm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7228" name="Text Box 1036"/>
          <p:cNvSpPr txBox="1">
            <a:spLocks noChangeArrowheads="1"/>
          </p:cNvSpPr>
          <p:nvPr/>
        </p:nvSpPr>
        <p:spPr bwMode="auto">
          <a:xfrm>
            <a:off x="5148064" y="1988840"/>
            <a:ext cx="2941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Aluminium strips </a:t>
            </a:r>
            <a:r>
              <a:rPr lang="en-GB" dirty="0">
                <a:solidFill>
                  <a:schemeClr val="accent2"/>
                </a:solidFill>
              </a:rPr>
              <a:t>6 x 56 cm</a:t>
            </a:r>
            <a:endParaRPr lang="en-GB" dirty="0"/>
          </a:p>
        </p:txBody>
      </p:sp>
      <p:sp>
        <p:nvSpPr>
          <p:cNvPr id="137229" name="Text Box 1037"/>
          <p:cNvSpPr txBox="1">
            <a:spLocks noChangeArrowheads="1"/>
          </p:cNvSpPr>
          <p:nvPr/>
        </p:nvSpPr>
        <p:spPr bwMode="auto">
          <a:xfrm>
            <a:off x="5148064" y="2492896"/>
            <a:ext cx="3771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Fast-OR </a:t>
            </a:r>
            <a:r>
              <a:rPr lang="en-GB" dirty="0" smtClean="0">
                <a:solidFill>
                  <a:schemeClr val="accent2"/>
                </a:solidFill>
              </a:rPr>
              <a:t>of16 strips defining a PAD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7230" name="Text Box 1038"/>
          <p:cNvSpPr txBox="1">
            <a:spLocks noChangeArrowheads="1"/>
          </p:cNvSpPr>
          <p:nvPr/>
        </p:nvSpPr>
        <p:spPr bwMode="auto">
          <a:xfrm>
            <a:off x="5181600" y="2971800"/>
            <a:ext cx="365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10 </a:t>
            </a:r>
            <a:r>
              <a:rPr lang="en-GB" dirty="0" smtClean="0">
                <a:solidFill>
                  <a:schemeClr val="accent2"/>
                </a:solidFill>
              </a:rPr>
              <a:t>pads </a:t>
            </a:r>
            <a:r>
              <a:rPr lang="en-GB" dirty="0">
                <a:solidFill>
                  <a:schemeClr val="accent2"/>
                </a:solidFill>
              </a:rPr>
              <a:t>(56 x 60 cm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) </a:t>
            </a:r>
            <a:r>
              <a:rPr lang="en-GB" dirty="0" smtClean="0">
                <a:solidFill>
                  <a:schemeClr val="accent2"/>
                </a:solidFill>
              </a:rPr>
              <a:t>covering a chamber </a:t>
            </a:r>
            <a:r>
              <a:rPr lang="en-GB" dirty="0">
                <a:solidFill>
                  <a:srgbClr val="FF0000"/>
                </a:solidFill>
              </a:rPr>
              <a:t>(in </a:t>
            </a:r>
            <a:r>
              <a:rPr lang="en-GB" dirty="0" smtClean="0">
                <a:solidFill>
                  <a:srgbClr val="FF0000"/>
                </a:solidFill>
              </a:rPr>
              <a:t>total </a:t>
            </a:r>
            <a:r>
              <a:rPr lang="en-GB" dirty="0">
                <a:solidFill>
                  <a:srgbClr val="FF0000"/>
                </a:solidFill>
              </a:rPr>
              <a:t>18480 </a:t>
            </a:r>
            <a:r>
              <a:rPr lang="en-GB" dirty="0" smtClean="0">
                <a:solidFill>
                  <a:srgbClr val="FF0000"/>
                </a:solidFill>
              </a:rPr>
              <a:t>pads)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7231" name="Text Box 1039"/>
          <p:cNvSpPr txBox="1">
            <a:spLocks noChangeArrowheads="1"/>
          </p:cNvSpPr>
          <p:nvPr/>
        </p:nvSpPr>
        <p:spPr bwMode="auto">
          <a:xfrm>
            <a:off x="5076056" y="3717032"/>
            <a:ext cx="3581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Streamer mode</a:t>
            </a:r>
            <a:endParaRPr lang="en-GB" dirty="0">
              <a:solidFill>
                <a:schemeClr val="accent2"/>
              </a:solidFill>
            </a:endParaRPr>
          </a:p>
          <a:p>
            <a:endParaRPr lang="en-GB" dirty="0"/>
          </a:p>
          <a:p>
            <a:r>
              <a:rPr lang="en-GB" dirty="0">
                <a:solidFill>
                  <a:schemeClr val="accent2"/>
                </a:solidFill>
              </a:rPr>
              <a:t>Gas: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15</a:t>
            </a:r>
            <a:r>
              <a:rPr lang="en-GB" dirty="0">
                <a:solidFill>
                  <a:schemeClr val="accent2"/>
                </a:solidFill>
              </a:rPr>
              <a:t>% Argon,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10</a:t>
            </a:r>
            <a:r>
              <a:rPr lang="en-GB" dirty="0">
                <a:solidFill>
                  <a:schemeClr val="accent2"/>
                </a:solidFill>
              </a:rPr>
              <a:t>% 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75</a:t>
            </a:r>
            <a:r>
              <a:rPr lang="en-GB" dirty="0">
                <a:solidFill>
                  <a:srgbClr val="FF0000"/>
                </a:solidFill>
              </a:rPr>
              <a:t>% </a:t>
            </a:r>
            <a:r>
              <a:rPr lang="en-GB" dirty="0" err="1" smtClean="0">
                <a:solidFill>
                  <a:srgbClr val="FF0000"/>
                </a:solidFill>
              </a:rPr>
              <a:t>Tetrafluoroethane</a:t>
            </a:r>
            <a:r>
              <a:rPr lang="en-GB" dirty="0" smtClean="0">
                <a:solidFill>
                  <a:srgbClr val="FF0000"/>
                </a:solidFill>
              </a:rPr>
              <a:t> 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7232" name="Text Box 1040"/>
          <p:cNvSpPr txBox="1">
            <a:spLocks noChangeArrowheads="1"/>
          </p:cNvSpPr>
          <p:nvPr/>
        </p:nvSpPr>
        <p:spPr bwMode="auto">
          <a:xfrm>
            <a:off x="3059832" y="6021288"/>
            <a:ext cx="5801588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Use of converters to increase the number of hits/event.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86BB2-BF61-47F7-B729-3FFA2A755A70}" type="slidenum">
              <a:rPr lang="en-US"/>
              <a:pPr/>
              <a:t>92</a:t>
            </a:fld>
            <a:endParaRPr lang="en-US"/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369830" y="1219200"/>
            <a:ext cx="40831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Operating at </a:t>
            </a:r>
            <a:r>
              <a:rPr lang="en-GB" dirty="0" smtClean="0">
                <a:solidFill>
                  <a:srgbClr val="FF0000"/>
                </a:solidFill>
              </a:rPr>
              <a:t>4300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above sea level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840344" y="1905000"/>
            <a:ext cx="2807179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Low pressure </a:t>
            </a:r>
            <a:r>
              <a:rPr lang="en-GB" dirty="0">
                <a:solidFill>
                  <a:srgbClr val="FF0000"/>
                </a:solidFill>
              </a:rPr>
              <a:t>~ 600 mbar</a:t>
            </a:r>
          </a:p>
        </p:txBody>
      </p:sp>
      <p:sp>
        <p:nvSpPr>
          <p:cNvPr id="139283" name="AutoShape 19"/>
          <p:cNvSpPr>
            <a:spLocks noChangeArrowheads="1"/>
          </p:cNvSpPr>
          <p:nvPr/>
        </p:nvSpPr>
        <p:spPr bwMode="auto">
          <a:xfrm>
            <a:off x="2209800" y="1371600"/>
            <a:ext cx="381000" cy="609600"/>
          </a:xfrm>
          <a:prstGeom prst="downArrow">
            <a:avLst>
              <a:gd name="adj1" fmla="val 50000"/>
              <a:gd name="adj2" fmla="val 4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pic>
        <p:nvPicPr>
          <p:cNvPr id="139285" name="Picture 21" descr="Argo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0"/>
            <a:ext cx="3479800" cy="3746500"/>
          </a:xfrm>
          <a:prstGeom prst="rect">
            <a:avLst/>
          </a:prstGeom>
          <a:noFill/>
        </p:spPr>
      </p:pic>
      <p:graphicFrame>
        <p:nvGraphicFramePr>
          <p:cNvPr id="139287" name="Object 23"/>
          <p:cNvGraphicFramePr>
            <a:graphicFrameLocks noChangeAspect="1"/>
          </p:cNvGraphicFramePr>
          <p:nvPr/>
        </p:nvGraphicFramePr>
        <p:xfrm>
          <a:off x="2971800" y="5638800"/>
          <a:ext cx="2057400" cy="355600"/>
        </p:xfrm>
        <a:graphic>
          <a:graphicData uri="http://schemas.openxmlformats.org/presentationml/2006/ole">
            <p:oleObj spid="_x0000_s219138" name="Equation" r:id="rId4" imgW="1384200" imgH="241200" progId="">
              <p:embed/>
            </p:oleObj>
          </a:graphicData>
        </a:graphic>
      </p:graphicFrame>
      <p:sp>
        <p:nvSpPr>
          <p:cNvPr id="139289" name="Line 25"/>
          <p:cNvSpPr>
            <a:spLocks noChangeShapeType="1"/>
          </p:cNvSpPr>
          <p:nvPr/>
        </p:nvSpPr>
        <p:spPr bwMode="auto">
          <a:xfrm flipH="1" flipV="1">
            <a:off x="2362200" y="3429000"/>
            <a:ext cx="762000" cy="2209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graphicFrame>
        <p:nvGraphicFramePr>
          <p:cNvPr id="139284" name="Object 20"/>
          <p:cNvGraphicFramePr>
            <a:graphicFrameLocks noChangeAspect="1"/>
          </p:cNvGraphicFramePr>
          <p:nvPr/>
        </p:nvGraphicFramePr>
        <p:xfrm>
          <a:off x="1447800" y="2286000"/>
          <a:ext cx="1676400" cy="811213"/>
        </p:xfrm>
        <a:graphic>
          <a:graphicData uri="http://schemas.openxmlformats.org/presentationml/2006/ole">
            <p:oleObj spid="_x0000_s219139" name="Equation" r:id="rId5" imgW="888840" imgH="431640" progId="">
              <p:embed/>
            </p:oleObj>
          </a:graphicData>
        </a:graphic>
      </p:graphicFrame>
      <p:pic>
        <p:nvPicPr>
          <p:cNvPr id="139290" name="Picture 26" descr="Argo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1447800"/>
            <a:ext cx="3810000" cy="3736975"/>
          </a:xfrm>
          <a:prstGeom prst="rect">
            <a:avLst/>
          </a:prstGeom>
          <a:noFill/>
        </p:spPr>
      </p:pic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4495800" y="5331896"/>
            <a:ext cx="4303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Time resolution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9295" name="AutoShape 31"/>
          <p:cNvSpPr>
            <a:spLocks noChangeArrowheads="1"/>
          </p:cNvSpPr>
          <p:nvPr/>
        </p:nvSpPr>
        <p:spPr bwMode="auto">
          <a:xfrm rot="8197433">
            <a:off x="7642225" y="3373438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9296" name="AutoShape 32"/>
          <p:cNvSpPr>
            <a:spLocks noChangeArrowheads="1"/>
          </p:cNvSpPr>
          <p:nvPr/>
        </p:nvSpPr>
        <p:spPr bwMode="auto">
          <a:xfrm rot="-8291285">
            <a:off x="7543800" y="2438400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9297" name="Text Box 33"/>
          <p:cNvSpPr txBox="1">
            <a:spLocks noChangeArrowheads="1"/>
          </p:cNvSpPr>
          <p:nvPr/>
        </p:nvSpPr>
        <p:spPr bwMode="auto">
          <a:xfrm>
            <a:off x="8029575" y="3048000"/>
            <a:ext cx="11144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sym typeface="Symbol" pitchFamily="18" charset="2"/>
              </a:rPr>
              <a:t></a:t>
            </a:r>
            <a:r>
              <a:rPr lang="en-GB" baseline="-25000">
                <a:solidFill>
                  <a:srgbClr val="FF0000"/>
                </a:solidFill>
                <a:sym typeface="Symbol" pitchFamily="18" charset="2"/>
              </a:rPr>
              <a:t>t</a:t>
            </a:r>
            <a:r>
              <a:rPr lang="en-GB">
                <a:solidFill>
                  <a:srgbClr val="FF0000"/>
                </a:solidFill>
                <a:sym typeface="Symbol" pitchFamily="18" charset="2"/>
              </a:rPr>
              <a:t> = 1.45 ns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B499-CD14-4C03-B025-0E950768BD54}" type="slidenum">
              <a:rPr lang="en-US"/>
              <a:pPr/>
              <a:t>93</a:t>
            </a:fld>
            <a:endParaRPr lang="en-US"/>
          </a:p>
        </p:txBody>
      </p:sp>
      <p:pic>
        <p:nvPicPr>
          <p:cNvPr id="138287" name="Picture 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95400"/>
            <a:ext cx="4648200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457200" y="1219200"/>
            <a:ext cx="25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sym typeface="Symbol" pitchFamily="18" charset="2"/>
              </a:rPr>
              <a:t></a:t>
            </a:r>
            <a:endParaRPr lang="en-GB">
              <a:solidFill>
                <a:srgbClr val="FF0000"/>
              </a:solidFill>
            </a:endParaRP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09600" y="1600200"/>
            <a:ext cx="4267200" cy="2819400"/>
            <a:chOff x="2832" y="864"/>
            <a:chExt cx="2688" cy="1776"/>
          </a:xfrm>
        </p:grpSpPr>
        <p:pic>
          <p:nvPicPr>
            <p:cNvPr id="138257" name="Picture 17" descr="Argo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2" y="864"/>
              <a:ext cx="2688" cy="1696"/>
            </a:xfrm>
            <a:prstGeom prst="rect">
              <a:avLst/>
            </a:prstGeom>
            <a:noFill/>
          </p:spPr>
        </p:pic>
        <p:sp>
          <p:nvSpPr>
            <p:cNvPr id="138259" name="Rectangle 19"/>
            <p:cNvSpPr>
              <a:spLocks noChangeArrowheads="1"/>
            </p:cNvSpPr>
            <p:nvPr/>
          </p:nvSpPr>
          <p:spPr bwMode="auto">
            <a:xfrm>
              <a:off x="393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0" name="Rectangle 20"/>
            <p:cNvSpPr>
              <a:spLocks noChangeArrowheads="1"/>
            </p:cNvSpPr>
            <p:nvPr/>
          </p:nvSpPr>
          <p:spPr bwMode="auto">
            <a:xfrm>
              <a:off x="417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1" name="Rectangle 21"/>
            <p:cNvSpPr>
              <a:spLocks noChangeArrowheads="1"/>
            </p:cNvSpPr>
            <p:nvPr/>
          </p:nvSpPr>
          <p:spPr bwMode="auto">
            <a:xfrm>
              <a:off x="441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2" name="Rectangle 22"/>
            <p:cNvSpPr>
              <a:spLocks noChangeArrowheads="1"/>
            </p:cNvSpPr>
            <p:nvPr/>
          </p:nvSpPr>
          <p:spPr bwMode="auto">
            <a:xfrm>
              <a:off x="460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3" name="Rectangle 23"/>
            <p:cNvSpPr>
              <a:spLocks noChangeArrowheads="1"/>
            </p:cNvSpPr>
            <p:nvPr/>
          </p:nvSpPr>
          <p:spPr bwMode="auto">
            <a:xfrm>
              <a:off x="508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4" name="Rectangle 24"/>
            <p:cNvSpPr>
              <a:spLocks noChangeArrowheads="1"/>
            </p:cNvSpPr>
            <p:nvPr/>
          </p:nvSpPr>
          <p:spPr bwMode="auto">
            <a:xfrm>
              <a:off x="484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8" name="Text Box 28"/>
            <p:cNvSpPr txBox="1">
              <a:spLocks noChangeArrowheads="1"/>
            </p:cNvSpPr>
            <p:nvPr/>
          </p:nvSpPr>
          <p:spPr bwMode="auto">
            <a:xfrm>
              <a:off x="3884" y="2424"/>
              <a:ext cx="2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</a:t>
              </a:r>
              <a:r>
                <a:rPr lang="en-GB" baseline="-25000">
                  <a:solidFill>
                    <a:schemeClr val="accent2"/>
                  </a:solidFill>
                </a:rPr>
                <a:t>1</a:t>
              </a:r>
              <a:endParaRPr lang="en-GB"/>
            </a:p>
          </p:txBody>
        </p:sp>
        <p:sp>
          <p:nvSpPr>
            <p:cNvPr id="138269" name="Line 29"/>
            <p:cNvSpPr>
              <a:spLocks noChangeShapeType="1"/>
            </p:cNvSpPr>
            <p:nvPr/>
          </p:nvSpPr>
          <p:spPr bwMode="auto">
            <a:xfrm flipV="1">
              <a:off x="4128" y="2544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70" name="Text Box 30"/>
            <p:cNvSpPr txBox="1">
              <a:spLocks noChangeArrowheads="1"/>
            </p:cNvSpPr>
            <p:nvPr/>
          </p:nvSpPr>
          <p:spPr bwMode="auto">
            <a:xfrm>
              <a:off x="5040" y="2448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</a:t>
              </a:r>
              <a:r>
                <a:rPr lang="en-GB" baseline="-25000">
                  <a:solidFill>
                    <a:schemeClr val="accent2"/>
                  </a:solidFill>
                </a:rPr>
                <a:t>n</a:t>
              </a:r>
              <a:endParaRPr lang="en-GB"/>
            </a:p>
          </p:txBody>
        </p:sp>
      </p:grpSp>
      <p:sp>
        <p:nvSpPr>
          <p:cNvPr id="138265" name="Line 25"/>
          <p:cNvSpPr>
            <a:spLocks noChangeShapeType="1"/>
          </p:cNvSpPr>
          <p:nvPr/>
        </p:nvSpPr>
        <p:spPr bwMode="auto">
          <a:xfrm>
            <a:off x="228600" y="1295400"/>
            <a:ext cx="457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1295400" y="1295400"/>
            <a:ext cx="3352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Pointing to the sources exploiting the arrival times of the particles on the various PADs.</a:t>
            </a:r>
            <a:endParaRPr lang="en-GB" dirty="0"/>
          </a:p>
        </p:txBody>
      </p:sp>
      <p:sp>
        <p:nvSpPr>
          <p:cNvPr id="138274" name="Line 34"/>
          <p:cNvSpPr>
            <a:spLocks noChangeShapeType="1"/>
          </p:cNvSpPr>
          <p:nvPr/>
        </p:nvSpPr>
        <p:spPr bwMode="auto">
          <a:xfrm flipH="1">
            <a:off x="4267200" y="3200400"/>
            <a:ext cx="1524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75" name="Line 35"/>
          <p:cNvSpPr>
            <a:spLocks noChangeShapeType="1"/>
          </p:cNvSpPr>
          <p:nvPr/>
        </p:nvSpPr>
        <p:spPr bwMode="auto">
          <a:xfrm flipH="1">
            <a:off x="3200400" y="3200400"/>
            <a:ext cx="11430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76" name="Text Box 36"/>
          <p:cNvSpPr txBox="1">
            <a:spLocks noChangeArrowheads="1"/>
          </p:cNvSpPr>
          <p:nvPr/>
        </p:nvSpPr>
        <p:spPr bwMode="auto">
          <a:xfrm>
            <a:off x="4267200" y="2895600"/>
            <a:ext cx="493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/>
              <a:t>RPC</a:t>
            </a:r>
          </a:p>
        </p:txBody>
      </p:sp>
      <p:sp>
        <p:nvSpPr>
          <p:cNvPr id="138277" name="Text Box 37"/>
          <p:cNvSpPr txBox="1">
            <a:spLocks noChangeArrowheads="1"/>
          </p:cNvSpPr>
          <p:nvPr/>
        </p:nvSpPr>
        <p:spPr bwMode="auto">
          <a:xfrm>
            <a:off x="304800" y="4191000"/>
            <a:ext cx="2209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>
                <a:solidFill>
                  <a:schemeClr val="accent2"/>
                </a:solidFill>
              </a:rPr>
              <a:t>t</a:t>
            </a:r>
            <a:r>
              <a:rPr lang="en-GB" sz="1600" baseline="-25000">
                <a:solidFill>
                  <a:schemeClr val="accent2"/>
                </a:solidFill>
              </a:rPr>
              <a:t>1</a:t>
            </a:r>
            <a:r>
              <a:rPr lang="en-GB" sz="1600">
                <a:solidFill>
                  <a:schemeClr val="accent2"/>
                </a:solidFill>
              </a:rPr>
              <a:t>, t</a:t>
            </a:r>
            <a:r>
              <a:rPr lang="en-GB" sz="1600" baseline="-25000">
                <a:solidFill>
                  <a:schemeClr val="accent2"/>
                </a:solidFill>
              </a:rPr>
              <a:t>2</a:t>
            </a:r>
            <a:r>
              <a:rPr lang="en-GB" sz="1600">
                <a:solidFill>
                  <a:schemeClr val="accent2"/>
                </a:solidFill>
              </a:rPr>
              <a:t>, ... , t</a:t>
            </a:r>
            <a:r>
              <a:rPr lang="en-GB" sz="1600" baseline="-25000">
                <a:solidFill>
                  <a:schemeClr val="accent2"/>
                </a:solidFill>
              </a:rPr>
              <a:t>n</a:t>
            </a:r>
            <a:r>
              <a:rPr lang="en-GB" sz="1600">
                <a:solidFill>
                  <a:schemeClr val="accent2"/>
                </a:solidFill>
              </a:rPr>
              <a:t> </a:t>
            </a:r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 </a:t>
            </a:r>
            <a:endParaRPr lang="en-GB" sz="1600">
              <a:solidFill>
                <a:schemeClr val="accent2"/>
              </a:solidFill>
            </a:endParaRPr>
          </a:p>
        </p:txBody>
      </p:sp>
      <p:sp>
        <p:nvSpPr>
          <p:cNvPr id="138278" name="Text Box 38"/>
          <p:cNvSpPr txBox="1">
            <a:spLocks noChangeArrowheads="1"/>
          </p:cNvSpPr>
          <p:nvPr/>
        </p:nvSpPr>
        <p:spPr bwMode="auto">
          <a:xfrm>
            <a:off x="304800" y="5791200"/>
            <a:ext cx="2801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t</a:t>
            </a:r>
            <a:r>
              <a:rPr lang="en-GB" sz="1600" baseline="-25000">
                <a:solidFill>
                  <a:srgbClr val="FF0000"/>
                </a:solidFill>
                <a:sym typeface="Symbol" pitchFamily="18" charset="2"/>
              </a:rPr>
              <a:t>RPC</a:t>
            </a:r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 ~ 1-2 ns  = 1 mrad</a:t>
            </a: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38279" name="Text Box 39"/>
          <p:cNvSpPr txBox="1">
            <a:spLocks noChangeArrowheads="1"/>
          </p:cNvSpPr>
          <p:nvPr/>
        </p:nvSpPr>
        <p:spPr bwMode="auto">
          <a:xfrm>
            <a:off x="228600" y="4690159"/>
            <a:ext cx="4953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Interesting application where good time resolution is essential for a good tracking</a:t>
            </a:r>
            <a:endParaRPr lang="en-GB" dirty="0">
              <a:solidFill>
                <a:schemeClr val="accent2"/>
              </a:solidFill>
            </a:endParaRPr>
          </a:p>
        </p:txBody>
      </p:sp>
      <p:graphicFrame>
        <p:nvGraphicFramePr>
          <p:cNvPr id="138280" name="Object 40"/>
          <p:cNvGraphicFramePr>
            <a:graphicFrameLocks noChangeAspect="1"/>
          </p:cNvGraphicFramePr>
          <p:nvPr/>
        </p:nvGraphicFramePr>
        <p:xfrm>
          <a:off x="3733800" y="5486400"/>
          <a:ext cx="2514600" cy="782638"/>
        </p:xfrm>
        <a:graphic>
          <a:graphicData uri="http://schemas.openxmlformats.org/presentationml/2006/ole">
            <p:oleObj spid="_x0000_s220162" name="Equation" r:id="rId5" imgW="1384200" imgH="431640" progId="">
              <p:embed/>
            </p:oleObj>
          </a:graphicData>
        </a:graphic>
      </p:graphicFrame>
      <p:sp>
        <p:nvSpPr>
          <p:cNvPr id="138285" name="Arc 45"/>
          <p:cNvSpPr>
            <a:spLocks/>
          </p:cNvSpPr>
          <p:nvPr/>
        </p:nvSpPr>
        <p:spPr bwMode="auto">
          <a:xfrm rot="10861954" flipV="1">
            <a:off x="1981200" y="3429000"/>
            <a:ext cx="2286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86" name="Text Box 46"/>
          <p:cNvSpPr txBox="1">
            <a:spLocks noChangeArrowheads="1"/>
          </p:cNvSpPr>
          <p:nvPr/>
        </p:nvSpPr>
        <p:spPr bwMode="auto">
          <a:xfrm>
            <a:off x="1828800" y="3352800"/>
            <a:ext cx="290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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7195-280F-4DA2-8452-3F4CCA8B9159}" type="slidenum">
              <a:rPr lang="en-US"/>
              <a:pPr/>
              <a:t>94</a:t>
            </a:fld>
            <a:endParaRPr lang="en-US"/>
          </a:p>
        </p:txBody>
      </p:sp>
      <p:pic>
        <p:nvPicPr>
          <p:cNvPr id="268321" name="Picture 33" descr="shower1"/>
          <p:cNvPicPr>
            <a:picLocks noChangeAspect="1" noChangeArrowheads="1"/>
          </p:cNvPicPr>
          <p:nvPr/>
        </p:nvPicPr>
        <p:blipFill>
          <a:blip r:embed="rId2" cstate="print"/>
          <a:srcRect b="43709"/>
          <a:stretch>
            <a:fillRect/>
          </a:stretch>
        </p:blipFill>
        <p:spPr bwMode="auto">
          <a:xfrm>
            <a:off x="1238250" y="882129"/>
            <a:ext cx="666750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323" name="Picture 35" descr="shower1"/>
          <p:cNvPicPr>
            <a:picLocks noChangeAspect="1" noChangeArrowheads="1"/>
          </p:cNvPicPr>
          <p:nvPr/>
        </p:nvPicPr>
        <p:blipFill>
          <a:blip r:embed="rId2" cstate="print"/>
          <a:srcRect t="61302"/>
          <a:stretch>
            <a:fillRect/>
          </a:stretch>
        </p:blipFill>
        <p:spPr bwMode="auto">
          <a:xfrm>
            <a:off x="1547813" y="4149080"/>
            <a:ext cx="66675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C7C9F"/>
                </a:solidFill>
              </a:rPr>
              <a:t>Significance of </a:t>
            </a:r>
            <a:r>
              <a:rPr lang="en-US" dirty="0" smtClean="0">
                <a:solidFill>
                  <a:srgbClr val="2C7C9F"/>
                </a:solidFill>
              </a:rPr>
              <a:t>the fist generation of the RPC</a:t>
            </a:r>
            <a:endParaRPr lang="en-US" dirty="0">
              <a:solidFill>
                <a:srgbClr val="2C7C9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390525"/>
            <a:ext cx="8232775" cy="911225"/>
          </a:xfrm>
          <a:prstGeom prst="rect">
            <a:avLst/>
          </a:prstGeom>
        </p:spPr>
        <p:txBody>
          <a:bodyPr vert="horz" lIns="90000" tIns="46800" rIns="90000" bIns="4680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>
              <a:buClr>
                <a:srgbClr val="00FF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800" b="1" u="sng" dirty="0">
              <a:solidFill>
                <a:srgbClr val="00FF99"/>
              </a:solidFill>
              <a:latin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9512" y="1484784"/>
            <a:ext cx="8712968" cy="4392488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Why the RPCs have been extensively used in several HEP experiments? 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906"/>
                </a:solidFill>
                <a:latin typeface="+mn-lt"/>
              </a:rPr>
              <a:t>Golden parameter: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the 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ime resolution (≈1 ns )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Good spatial resolution: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limited by strip dimensions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High muon efficiency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of the order of &gt; 96% and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long term stability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906"/>
                </a:solidFill>
                <a:latin typeface="+mn-lt"/>
              </a:rPr>
              <a:t>The cost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of RPC is much smaller as compared to other  fast detector (like the scintillators)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It is </a:t>
            </a:r>
            <a:r>
              <a:rPr lang="en-US" b="1" dirty="0" smtClean="0">
                <a:solidFill>
                  <a:srgbClr val="FF0906"/>
                </a:solidFill>
                <a:latin typeface="+mn-lt"/>
              </a:rPr>
              <a:t>easy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to construct and operate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Simple signal pick up and readout system (just “strips”) 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>
                <a:solidFill>
                  <a:schemeClr val="tx1"/>
                </a:solidFill>
                <a:latin typeface="+mn-lt"/>
              </a:rPr>
              <a:t>Two dimensional readout (x and y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0" indent="0" algn="ctr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+mn-lt"/>
              </a:rPr>
              <a:t>BUT </a:t>
            </a:r>
          </a:p>
          <a:p>
            <a:pPr marL="0" indent="0" algn="ctr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+mn-lt"/>
              </a:rPr>
              <a:t>rate capability &lt; 50 Hz/cm</a:t>
            </a:r>
            <a:r>
              <a:rPr lang="en-US" b="1" baseline="30000" dirty="0" smtClean="0">
                <a:solidFill>
                  <a:srgbClr val="000090"/>
                </a:solidFill>
                <a:latin typeface="+mn-lt"/>
              </a:rPr>
              <a:t>2</a:t>
            </a:r>
            <a:endParaRPr lang="en-US" b="1" baseline="30000" dirty="0">
              <a:solidFill>
                <a:srgbClr val="000090"/>
              </a:solidFill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7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0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96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97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0488-6D49-4F37-BA78-C6EF7AAE031C}" type="slidenum">
              <a:rPr lang="en-US"/>
              <a:pPr/>
              <a:t>98</a:t>
            </a:fld>
            <a:endParaRPr lang="en-US"/>
          </a:p>
        </p:txBody>
      </p:sp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7459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PPC di Madansky e Pidd</a:t>
            </a:r>
          </a:p>
        </p:txBody>
      </p:sp>
      <p:sp>
        <p:nvSpPr>
          <p:cNvPr id="147463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228600" y="1295400"/>
            <a:ext cx="4854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Sviluppati immediatamente dopo le PPC di Keuffel</a:t>
            </a:r>
            <a:endParaRPr lang="en-GB" sz="1600">
              <a:solidFill>
                <a:schemeClr val="accent2"/>
              </a:solidFill>
            </a:endParaRPr>
          </a:p>
        </p:txBody>
      </p:sp>
      <p:sp>
        <p:nvSpPr>
          <p:cNvPr id="147466" name="Text Box 10"/>
          <p:cNvSpPr txBox="1">
            <a:spLocks noChangeArrowheads="1"/>
          </p:cNvSpPr>
          <p:nvPr/>
        </p:nvSpPr>
        <p:spPr bwMode="auto">
          <a:xfrm>
            <a:off x="3810000" y="1676400"/>
            <a:ext cx="41751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Elettrodi </a:t>
            </a:r>
            <a:r>
              <a:rPr lang="en-GB">
                <a:solidFill>
                  <a:srgbClr val="FF0000"/>
                </a:solidFill>
              </a:rPr>
              <a:t>circolari</a:t>
            </a:r>
          </a:p>
          <a:p>
            <a:r>
              <a:rPr lang="en-GB">
                <a:solidFill>
                  <a:schemeClr val="accent2"/>
                </a:solidFill>
              </a:rPr>
              <a:t>Anodo in Rame di </a:t>
            </a:r>
            <a:r>
              <a:rPr lang="en-GB">
                <a:solidFill>
                  <a:srgbClr val="FF0000"/>
                </a:solidFill>
              </a:rPr>
              <a:t>dimensioni diverse: da 1 a 8 cm</a:t>
            </a:r>
          </a:p>
          <a:p>
            <a:r>
              <a:rPr lang="en-GB">
                <a:solidFill>
                  <a:schemeClr val="accent2"/>
                </a:solidFill>
              </a:rPr>
              <a:t>Catodo in Cu, Al, Au, Pt, Pb, etc.</a:t>
            </a:r>
          </a:p>
        </p:txBody>
      </p:sp>
      <p:pic>
        <p:nvPicPr>
          <p:cNvPr id="147468" name="Picture 12" descr="Madanski"/>
          <p:cNvPicPr>
            <a:picLocks noChangeAspect="1" noChangeArrowheads="1"/>
          </p:cNvPicPr>
          <p:nvPr/>
        </p:nvPicPr>
        <p:blipFill>
          <a:blip r:embed="rId2" cstate="print"/>
          <a:srcRect l="13478" t="8022" r="8984" b="8022"/>
          <a:stretch>
            <a:fillRect/>
          </a:stretch>
        </p:blipFill>
        <p:spPr bwMode="auto">
          <a:xfrm>
            <a:off x="381000" y="1828800"/>
            <a:ext cx="3141663" cy="3810000"/>
          </a:xfrm>
          <a:prstGeom prst="rect">
            <a:avLst/>
          </a:prstGeom>
          <a:noFill/>
        </p:spPr>
      </p:pic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3886200" y="2590800"/>
            <a:ext cx="1981200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distanza tra gli elettrodi </a:t>
            </a:r>
            <a:r>
              <a:rPr lang="en-GB">
                <a:solidFill>
                  <a:srgbClr val="FF0000"/>
                </a:solidFill>
              </a:rPr>
              <a:t>variabile tra 0.5 e 5 mm</a:t>
            </a:r>
            <a:endParaRPr lang="en-GB"/>
          </a:p>
        </p:txBody>
      </p:sp>
      <p:pic>
        <p:nvPicPr>
          <p:cNvPr id="147470" name="Picture 14" descr="Madanski2"/>
          <p:cNvPicPr>
            <a:picLocks noChangeAspect="1" noChangeArrowheads="1"/>
          </p:cNvPicPr>
          <p:nvPr/>
        </p:nvPicPr>
        <p:blipFill>
          <a:blip r:embed="rId3" cstate="print"/>
          <a:srcRect l="5664" t="4077" r="5664" b="12230"/>
          <a:stretch>
            <a:fillRect/>
          </a:stretch>
        </p:blipFill>
        <p:spPr bwMode="auto">
          <a:xfrm>
            <a:off x="6019800" y="2514600"/>
            <a:ext cx="286385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304800" y="6096000"/>
            <a:ext cx="3273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uso di </a:t>
            </a:r>
            <a:r>
              <a:rPr lang="en-GB" u="sng">
                <a:solidFill>
                  <a:srgbClr val="FF0000"/>
                </a:solidFill>
              </a:rPr>
              <a:t>spaziatori</a:t>
            </a:r>
            <a:r>
              <a:rPr lang="en-GB">
                <a:solidFill>
                  <a:schemeClr val="accent2"/>
                </a:solidFill>
              </a:rPr>
              <a:t> di materiale isolante</a:t>
            </a:r>
            <a:endParaRPr lang="en-GB"/>
          </a:p>
        </p:txBody>
      </p:sp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3886200" y="4267200"/>
            <a:ext cx="1905000" cy="180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Variante: entrambi gli elettrodi in fogli di rame, spessore 3 mm, tesi </a:t>
            </a:r>
            <a:r>
              <a:rPr lang="en-GB">
                <a:solidFill>
                  <a:srgbClr val="FF0000"/>
                </a:solidFill>
              </a:rPr>
              <a:t>“come la pelle di un tamburo”</a:t>
            </a:r>
            <a:r>
              <a:rPr lang="en-GB">
                <a:solidFill>
                  <a:schemeClr val="accent2"/>
                </a:solidFill>
              </a:rPr>
              <a:t> su un’intelaiatura di qualche cm di diametro</a:t>
            </a:r>
            <a:endParaRPr lang="en-GB"/>
          </a:p>
        </p:txBody>
      </p:sp>
      <p:sp>
        <p:nvSpPr>
          <p:cNvPr id="147473" name="Line 17"/>
          <p:cNvSpPr>
            <a:spLocks noChangeShapeType="1"/>
          </p:cNvSpPr>
          <p:nvPr/>
        </p:nvSpPr>
        <p:spPr bwMode="auto">
          <a:xfrm flipV="1">
            <a:off x="1219200" y="4343400"/>
            <a:ext cx="228600" cy="1676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7474" name="AutoShape 18"/>
          <p:cNvSpPr>
            <a:spLocks noChangeArrowheads="1"/>
          </p:cNvSpPr>
          <p:nvPr/>
        </p:nvSpPr>
        <p:spPr bwMode="auto">
          <a:xfrm>
            <a:off x="5715000" y="48006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47475" name="AutoShape 19"/>
          <p:cNvSpPr>
            <a:spLocks noChangeArrowheads="1"/>
          </p:cNvSpPr>
          <p:nvPr/>
        </p:nvSpPr>
        <p:spPr bwMode="auto">
          <a:xfrm rot="-1405900">
            <a:off x="2971800" y="3200400"/>
            <a:ext cx="990600" cy="457200"/>
          </a:xfrm>
          <a:prstGeom prst="leftArrow">
            <a:avLst>
              <a:gd name="adj1" fmla="val 50000"/>
              <a:gd name="adj2" fmla="val 541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17EA8-06ED-47B5-A80F-2F520C83043E}" type="slidenum">
              <a:rPr lang="en-US"/>
              <a:pPr/>
              <a:t>99</a:t>
            </a:fld>
            <a:endParaRPr lang="en-US"/>
          </a:p>
        </p:txBody>
      </p:sp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61443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PPC di Madansky e Pidd</a:t>
            </a:r>
          </a:p>
        </p:txBody>
      </p:sp>
      <p:pic>
        <p:nvPicPr>
          <p:cNvPr id="61446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4953000" y="1752600"/>
            <a:ext cx="3810000" cy="1165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“il parallelismo degli elettrodi influisce sull’uniformita’ del campo elettrico (dichiarato entro lo 0.2%), sulla massima sovratensione permessa, ed, in generale, sulle prestazioni dei rivelatori”</a:t>
            </a:r>
            <a:endParaRPr lang="en-GB">
              <a:solidFill>
                <a:schemeClr val="accent2"/>
              </a:solidFill>
            </a:endParaRPr>
          </a:p>
        </p:txBody>
      </p:sp>
      <p:pic>
        <p:nvPicPr>
          <p:cNvPr id="61460" name="Picture 20" descr="New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038600"/>
            <a:ext cx="3581400" cy="2230438"/>
          </a:xfrm>
          <a:prstGeom prst="rect">
            <a:avLst/>
          </a:prstGeom>
          <a:noFill/>
        </p:spPr>
      </p:pic>
      <p:sp>
        <p:nvSpPr>
          <p:cNvPr id="61462" name="Text Box 22"/>
          <p:cNvSpPr txBox="1">
            <a:spLocks noChangeArrowheads="1"/>
          </p:cNvSpPr>
          <p:nvPr/>
        </p:nvSpPr>
        <p:spPr bwMode="auto">
          <a:xfrm>
            <a:off x="228600" y="3962400"/>
            <a:ext cx="4495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miscela: 90% Argon, 10% iso-butano</a:t>
            </a:r>
          </a:p>
          <a:p>
            <a:r>
              <a:rPr lang="en-GB">
                <a:solidFill>
                  <a:schemeClr val="accent2"/>
                </a:solidFill>
              </a:rPr>
              <a:t>pressione: </a:t>
            </a:r>
            <a:r>
              <a:rPr lang="en-GB">
                <a:solidFill>
                  <a:srgbClr val="FF0000"/>
                </a:solidFill>
              </a:rPr>
              <a:t>studio sistematico tra 10 e 150 mmHg</a:t>
            </a:r>
            <a:endParaRPr lang="en-GB"/>
          </a:p>
        </p:txBody>
      </p:sp>
      <p:pic>
        <p:nvPicPr>
          <p:cNvPr id="61463" name="Picture 23" descr="Ma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95400"/>
            <a:ext cx="4572000" cy="2417763"/>
          </a:xfrm>
          <a:prstGeom prst="rect">
            <a:avLst/>
          </a:prstGeom>
          <a:noFill/>
        </p:spPr>
      </p:pic>
      <p:sp>
        <p:nvSpPr>
          <p:cNvPr id="61464" name="Text Box 24"/>
          <p:cNvSpPr txBox="1">
            <a:spLocks noChangeArrowheads="1"/>
          </p:cNvSpPr>
          <p:nvPr/>
        </p:nvSpPr>
        <p:spPr bwMode="auto">
          <a:xfrm>
            <a:off x="838200" y="4876800"/>
            <a:ext cx="3810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L’applicazione delle PPC passera’ attraverso lo sviluppo di </a:t>
            </a:r>
            <a:r>
              <a:rPr lang="en-GB">
                <a:solidFill>
                  <a:srgbClr val="FF0000"/>
                </a:solidFill>
              </a:rPr>
              <a:t>elettronica sempre piu’ sofisticata:</a:t>
            </a:r>
            <a:r>
              <a:rPr lang="en-GB">
                <a:solidFill>
                  <a:schemeClr val="accent2"/>
                </a:solidFill>
              </a:rPr>
              <a:t> sia per le lettura del segnale, che per l’accegnimento-spegnimento del rivelatore</a:t>
            </a:r>
          </a:p>
        </p:txBody>
      </p:sp>
      <p:sp>
        <p:nvSpPr>
          <p:cNvPr id="61465" name="AutoShape 25"/>
          <p:cNvSpPr>
            <a:spLocks noChangeArrowheads="1"/>
          </p:cNvSpPr>
          <p:nvPr/>
        </p:nvSpPr>
        <p:spPr bwMode="auto">
          <a:xfrm rot="-1231031">
            <a:off x="4405313" y="4878388"/>
            <a:ext cx="1447800" cy="457200"/>
          </a:xfrm>
          <a:prstGeom prst="rightArrow">
            <a:avLst>
              <a:gd name="adj1" fmla="val 50000"/>
              <a:gd name="adj2" fmla="val 791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1469" name="WordArt 29"/>
          <p:cNvSpPr>
            <a:spLocks noChangeArrowheads="1" noChangeShapeType="1" noTextEdit="1"/>
          </p:cNvSpPr>
          <p:nvPr/>
        </p:nvSpPr>
        <p:spPr bwMode="auto">
          <a:xfrm>
            <a:off x="4876800" y="4267200"/>
            <a:ext cx="2762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?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9862</Words>
  <Application>Microsoft Office PowerPoint</Application>
  <PresentationFormat>Presentazione su schermo (4:3)</PresentationFormat>
  <Paragraphs>1379</Paragraphs>
  <Slides>155</Slides>
  <Notes>29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 OLE incorporati</vt:lpstr>
      </vt:variant>
      <vt:variant>
        <vt:i4>7</vt:i4>
      </vt:variant>
      <vt:variant>
        <vt:lpstr>Titoli diapositive</vt:lpstr>
      </vt:variant>
      <vt:variant>
        <vt:i4>155</vt:i4>
      </vt:variant>
    </vt:vector>
  </HeadingPairs>
  <TitlesOfParts>
    <vt:vector size="164" baseType="lpstr">
      <vt:lpstr>Tema di Office</vt:lpstr>
      <vt:lpstr>18_Tema di Office</vt:lpstr>
      <vt:lpstr>Equation</vt:lpstr>
      <vt:lpstr>Fotografia di Photo Editor</vt:lpstr>
      <vt:lpstr>Worksheet</vt:lpstr>
      <vt:lpstr>Bitmap Image</vt:lpstr>
      <vt:lpstr>Photo Editor Photo</vt:lpstr>
      <vt:lpstr>Clip</vt:lpstr>
      <vt:lpstr>Image Document</vt:lpstr>
      <vt:lpstr>Gaseous detectors   </vt:lpstr>
      <vt:lpstr>Choice of the gas filling</vt:lpstr>
      <vt:lpstr>Choice of the gas filling</vt:lpstr>
      <vt:lpstr>Use of quencher gases</vt:lpstr>
      <vt:lpstr>Use of quencher gases</vt:lpstr>
      <vt:lpstr>Proportional counters</vt:lpstr>
      <vt:lpstr>Avalanche development close to the wire</vt:lpstr>
      <vt:lpstr>Gain in proportional counters</vt:lpstr>
      <vt:lpstr>Multi-wire proportional chambers</vt:lpstr>
      <vt:lpstr>Examples of MWPCs </vt:lpstr>
      <vt:lpstr>Multi-Wire Proportional Chambers (MWPC)</vt:lpstr>
      <vt:lpstr>Multi Wire Proportional Chambers </vt:lpstr>
      <vt:lpstr>Multi Wire Proportional Chamber  as Cathode Strip Chamber</vt:lpstr>
      <vt:lpstr>CSC: example from CMS</vt:lpstr>
      <vt:lpstr>CMS CSC performance </vt:lpstr>
      <vt:lpstr>Drift Chambers</vt:lpstr>
      <vt:lpstr>Drift chambers</vt:lpstr>
      <vt:lpstr>Position measurements</vt:lpstr>
      <vt:lpstr>Space-time relationship</vt:lpstr>
      <vt:lpstr>Position resolution studies</vt:lpstr>
      <vt:lpstr>CMS Drift Chambers</vt:lpstr>
      <vt:lpstr>Time Projection Chambers </vt:lpstr>
      <vt:lpstr>Time Projection Chambers</vt:lpstr>
      <vt:lpstr>ALICE TPC</vt:lpstr>
      <vt:lpstr>ALICE TPC</vt:lpstr>
      <vt:lpstr>Particle Identification with TPCs</vt:lpstr>
      <vt:lpstr>Now let’s go back to the planar geometry</vt:lpstr>
      <vt:lpstr>Keufell’s Parallel Plate Chambers</vt:lpstr>
      <vt:lpstr>Keufell’s Parallel Plate Chambers</vt:lpstr>
      <vt:lpstr>Resistive Plate Chamber </vt:lpstr>
      <vt:lpstr>RPC basic elements  </vt:lpstr>
      <vt:lpstr>Applications of the 1st generation RPCs </vt:lpstr>
      <vt:lpstr>Diapositiva 33</vt:lpstr>
      <vt:lpstr>Diapositiva 34</vt:lpstr>
      <vt:lpstr>Diapositiva 35</vt:lpstr>
      <vt:lpstr>Diapositiva 36</vt:lpstr>
      <vt:lpstr>Significance of the fist generation of the RPC</vt:lpstr>
      <vt:lpstr>RPCs at LHC </vt:lpstr>
      <vt:lpstr>2nd generation of “classic” RPC </vt:lpstr>
      <vt:lpstr>The issue of the rate capability</vt:lpstr>
      <vt:lpstr>Experimental results</vt:lpstr>
      <vt:lpstr>Change of the Operation mode</vt:lpstr>
      <vt:lpstr>Diapositiva 43</vt:lpstr>
      <vt:lpstr>A new gas mixture</vt:lpstr>
      <vt:lpstr>A new gas mixture</vt:lpstr>
      <vt:lpstr>2nd generation RPC: Performance</vt:lpstr>
      <vt:lpstr>CMS RPC design</vt:lpstr>
      <vt:lpstr>RPC CMS construction</vt:lpstr>
      <vt:lpstr>World Wide RPC production: RE4 CMS example</vt:lpstr>
      <vt:lpstr>CMS RPC mass production </vt:lpstr>
      <vt:lpstr>Diapositiva 51</vt:lpstr>
      <vt:lpstr>Diapositiva 52</vt:lpstr>
      <vt:lpstr>Diapositiva 53</vt:lpstr>
      <vt:lpstr>Multi-gap RPCs</vt:lpstr>
      <vt:lpstr>Diapositiva 55</vt:lpstr>
      <vt:lpstr>Diapositiva 56</vt:lpstr>
      <vt:lpstr>Diapositiva 57</vt:lpstr>
      <vt:lpstr>Diapositiva 58</vt:lpstr>
      <vt:lpstr>ALICE </vt:lpstr>
      <vt:lpstr>The Barrel region: ALICE TOF</vt:lpstr>
      <vt:lpstr>MRPC for the ALICE TOF </vt:lpstr>
      <vt:lpstr>3th generation of RPC </vt:lpstr>
      <vt:lpstr>New challenge: the HL-LHC </vt:lpstr>
      <vt:lpstr>The challenges for the RPC systems in the LHC experiments </vt:lpstr>
      <vt:lpstr>Further improve of the rate capability</vt:lpstr>
      <vt:lpstr>CMS improved RPC: new 2D design</vt:lpstr>
      <vt:lpstr>CMS improved RPC: new 2D design</vt:lpstr>
      <vt:lpstr>The eco-gas problem</vt:lpstr>
      <vt:lpstr>A green choice</vt:lpstr>
      <vt:lpstr>The smart (!?) idea</vt:lpstr>
      <vt:lpstr>Eco-gas mixtures </vt:lpstr>
      <vt:lpstr>Conclusions </vt:lpstr>
      <vt:lpstr>Contact information</vt:lpstr>
      <vt:lpstr>Relevant bibliography</vt:lpstr>
      <vt:lpstr>Diapositiva 75</vt:lpstr>
      <vt:lpstr>Diapositiva 76</vt:lpstr>
      <vt:lpstr>Diapositiva 77</vt:lpstr>
      <vt:lpstr>Diapositiva 78</vt:lpstr>
      <vt:lpstr>Diapositiva 79</vt:lpstr>
      <vt:lpstr>RPC basic elements  (as in the 1st generation) </vt:lpstr>
      <vt:lpstr>Brief History of the Resistive Plate Chamber</vt:lpstr>
      <vt:lpstr>Resistive Plate Chamber </vt:lpstr>
      <vt:lpstr>Why Electrodes are “cured” with linseed oil ?</vt:lpstr>
      <vt:lpstr>Diapositiva 84</vt:lpstr>
      <vt:lpstr>RPC: the linseed Oil </vt:lpstr>
      <vt:lpstr>Applications of the 1st RPC generation </vt:lpstr>
      <vt:lpstr>Diapositiva 87</vt:lpstr>
      <vt:lpstr>Diapositiva 88</vt:lpstr>
      <vt:lpstr>Diapositiva 89</vt:lpstr>
      <vt:lpstr>Diapositiva 90</vt:lpstr>
      <vt:lpstr>Diapositiva 91</vt:lpstr>
      <vt:lpstr>Diapositiva 92</vt:lpstr>
      <vt:lpstr>Diapositiva 93</vt:lpstr>
      <vt:lpstr>Diapositiva 94</vt:lpstr>
      <vt:lpstr>Significance of the fist generation of the RPC</vt:lpstr>
      <vt:lpstr>Diapositiva 96</vt:lpstr>
      <vt:lpstr>Diapositiva 97</vt:lpstr>
      <vt:lpstr>Diapositiva 98</vt:lpstr>
      <vt:lpstr>Diapositiva 99</vt:lpstr>
      <vt:lpstr>Diapositiva 100</vt:lpstr>
      <vt:lpstr>Diapositiva 101</vt:lpstr>
      <vt:lpstr>Diapositiva 102</vt:lpstr>
      <vt:lpstr>Diapositiva 103</vt:lpstr>
      <vt:lpstr>Diapositiva 104</vt:lpstr>
      <vt:lpstr>Diapositiva 105</vt:lpstr>
      <vt:lpstr>Diapositiva 106</vt:lpstr>
      <vt:lpstr>Diapositiva 107</vt:lpstr>
      <vt:lpstr>Diapositiva 108</vt:lpstr>
      <vt:lpstr>Diapositiva 109</vt:lpstr>
      <vt:lpstr>Diapositiva 110</vt:lpstr>
      <vt:lpstr>Diapositiva 111</vt:lpstr>
      <vt:lpstr>Diapositiva 112</vt:lpstr>
      <vt:lpstr>Diapositiva 113</vt:lpstr>
      <vt:lpstr>Diapositiva 114</vt:lpstr>
      <vt:lpstr>Diapositiva 115</vt:lpstr>
      <vt:lpstr>Diapositiva 116</vt:lpstr>
      <vt:lpstr>Diapositiva 117</vt:lpstr>
      <vt:lpstr>Diapositiva 118</vt:lpstr>
      <vt:lpstr>Diapositiva 119</vt:lpstr>
      <vt:lpstr>Diapositiva 120</vt:lpstr>
      <vt:lpstr>Diapositiva 121</vt:lpstr>
      <vt:lpstr>Contact information</vt:lpstr>
      <vt:lpstr>Relevant bibliography</vt:lpstr>
      <vt:lpstr>Gaseous detectors</vt:lpstr>
      <vt:lpstr>Gaseous detectors</vt:lpstr>
      <vt:lpstr>Gaseous detectors M. Abbrescia  EURIZON School on particle detection technologies</vt:lpstr>
      <vt:lpstr>Gaseous detectors M. Abbrescia  </vt:lpstr>
      <vt:lpstr>Diffusion in electric fields</vt:lpstr>
      <vt:lpstr>Diapositiva 129</vt:lpstr>
      <vt:lpstr>Operational regimes of gaseous detectors</vt:lpstr>
      <vt:lpstr>Multi Wire Proportional Chamber </vt:lpstr>
      <vt:lpstr> CMS CSC gas mixture</vt:lpstr>
      <vt:lpstr>Diapositiva 133</vt:lpstr>
      <vt:lpstr>Gaseous detectors family tree</vt:lpstr>
      <vt:lpstr>TPCs pros and cons</vt:lpstr>
      <vt:lpstr>TPCs – technical solutions</vt:lpstr>
      <vt:lpstr>Why Electrodes are “cured” with linseed oil ?</vt:lpstr>
      <vt:lpstr>Diapositiva 138</vt:lpstr>
      <vt:lpstr>RPC: the linseed Oil </vt:lpstr>
      <vt:lpstr>Diapositiva 140</vt:lpstr>
      <vt:lpstr>Diapositiva 141</vt:lpstr>
      <vt:lpstr>Diapositiva 142</vt:lpstr>
      <vt:lpstr>Diapositiva 143</vt:lpstr>
      <vt:lpstr>Diapositiva 144</vt:lpstr>
      <vt:lpstr>Diapositiva 145</vt:lpstr>
      <vt:lpstr>Diapositiva 146</vt:lpstr>
      <vt:lpstr>Diapositiva 147</vt:lpstr>
      <vt:lpstr>Diapositiva 148</vt:lpstr>
      <vt:lpstr>Diapositiva 149</vt:lpstr>
      <vt:lpstr>Diapositiva 150</vt:lpstr>
      <vt:lpstr>NCP contribution on CMS R&amp;D </vt:lpstr>
      <vt:lpstr>Bakelite quality control  </vt:lpstr>
      <vt:lpstr>CMS RPCs production @ NCP</vt:lpstr>
      <vt:lpstr>Conclusions: the RPC from 1981 to nowadays</vt:lpstr>
      <vt:lpstr>CMS RPCs validation @ NCP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definitions</dc:title>
  <dc:creator>Marcello</dc:creator>
  <cp:lastModifiedBy>Marcello</cp:lastModifiedBy>
  <cp:revision>121</cp:revision>
  <dcterms:created xsi:type="dcterms:W3CDTF">2021-09-14T07:13:54Z</dcterms:created>
  <dcterms:modified xsi:type="dcterms:W3CDTF">2023-07-17T13:33:19Z</dcterms:modified>
</cp:coreProperties>
</file>