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8"/>
  </p:notesMasterIdLst>
  <p:sldIdLst>
    <p:sldId id="257" r:id="rId2"/>
    <p:sldId id="1252" r:id="rId3"/>
    <p:sldId id="1603" r:id="rId4"/>
    <p:sldId id="1606" r:id="rId5"/>
    <p:sldId id="1604" r:id="rId6"/>
    <p:sldId id="1605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3A437FC-E3E5-49FB-84F0-E3F78F100516}">
          <p14:sldIdLst>
            <p14:sldId id="257"/>
            <p14:sldId id="1252"/>
            <p14:sldId id="1603"/>
            <p14:sldId id="1606"/>
            <p14:sldId id="1604"/>
            <p14:sldId id="16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363"/>
    <a:srgbClr val="FFC000"/>
    <a:srgbClr val="FF00FF"/>
    <a:srgbClr val="FDF7FC"/>
    <a:srgbClr val="CAA5DA"/>
    <a:srgbClr val="99C9C4"/>
    <a:srgbClr val="00796B"/>
    <a:srgbClr val="99D0CA"/>
    <a:srgbClr val="714795"/>
    <a:srgbClr val="FFD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97486" autoAdjust="0"/>
  </p:normalViewPr>
  <p:slideViewPr>
    <p:cSldViewPr snapToGrid="0">
      <p:cViewPr varScale="1">
        <p:scale>
          <a:sx n="82" d="100"/>
          <a:sy n="82" d="100"/>
        </p:scale>
        <p:origin x="18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EECBF-6A3B-4D4A-AF13-F27E27476075}" type="datetimeFigureOut">
              <a:rPr lang="de-DE" smtClean="0"/>
              <a:t>27.07.2023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91257-645A-4E73-88A9-56FCE0492A7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269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83293872-1413-45F6-A8B7-45E5D8800B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"/>
            <a:ext cx="12192000" cy="685765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F73F7AE-FD06-44D3-86B5-AAB92175E8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9440" y="5312541"/>
            <a:ext cx="4101316" cy="90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42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Aufzählung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4C3827-0472-449B-9B3F-0D5CD5213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500" y="365125"/>
            <a:ext cx="105156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C1002A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76BF11-8EBD-4E01-9D65-A94D0DFFD6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7500" y="1825625"/>
            <a:ext cx="5181600" cy="4351338"/>
          </a:xfrm>
        </p:spPr>
        <p:txBody>
          <a:bodyPr/>
          <a:lstStyle>
            <a:lvl1pPr marL="457200" indent="-4572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1pPr>
            <a:lvl2pPr marL="800100" indent="-3429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2pPr>
            <a:lvl3pPr marL="1257300" indent="-3429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3pPr>
            <a:lvl4pPr marL="1657350" indent="-28575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4pPr>
            <a:lvl5pPr marL="2114550" indent="-28575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DA1F09-1559-4E37-93FC-2DE73747E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500" y="1825625"/>
            <a:ext cx="5181600" cy="4351338"/>
          </a:xfrm>
        </p:spPr>
        <p:txBody>
          <a:bodyPr/>
          <a:lstStyle>
            <a:lvl1pPr marL="2286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462E5842-CD6A-4432-9604-D4C9684A80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7A1A5571-AABB-42EC-A030-BC454E318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65A81B3C-260C-450F-B73B-C5D6783EB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8019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5B51A51-F05A-4202-B30C-21C2084249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A59DAF63-F3CB-44B3-A828-B107A7678538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942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2E7DBA-3DC6-47B1-BFA8-B1454371A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50" y="365125"/>
            <a:ext cx="11004550" cy="1325563"/>
          </a:xfrm>
        </p:spPr>
        <p:txBody>
          <a:bodyPr anchor="t" anchorCtr="0">
            <a:normAutofit/>
          </a:bodyPr>
          <a:lstStyle>
            <a:lvl1pPr>
              <a:defRPr sz="4000" cap="all" baseline="0">
                <a:solidFill>
                  <a:srgbClr val="C1002A"/>
                </a:solidFill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2B32DE5-793D-4F4F-B315-00670EA56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5C5B6153-BEE8-47E3-97C7-0394CF07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677DF803-AA9A-4908-BA96-E9AF4F96C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15081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EB67614-E770-45D4-84C8-887FA2166A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5DD01CF4-9D93-43AA-BDF5-3AFDBDACBCF5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20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C49CA4-D486-43FD-8C93-788B504D0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38" y="457200"/>
            <a:ext cx="11017250" cy="1117600"/>
          </a:xfrm>
        </p:spPr>
        <p:txBody>
          <a:bodyPr anchor="t" anchorCtr="0"/>
          <a:lstStyle>
            <a:lvl1pPr>
              <a:defRPr sz="3200" cap="all" baseline="0">
                <a:solidFill>
                  <a:srgbClr val="C1002A"/>
                </a:solidFill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25E20F-A383-4249-B3C7-0CA6BCEC8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839912"/>
            <a:ext cx="6172200" cy="3811588"/>
          </a:xfrm>
        </p:spPr>
        <p:txBody>
          <a:bodyPr/>
          <a:lstStyle>
            <a:lvl1pPr marL="228600" indent="-228600">
              <a:buClr>
                <a:srgbClr val="C1002A"/>
              </a:buClr>
              <a:buFont typeface="Wingdings" panose="05000000000000000000" pitchFamily="2" charset="2"/>
              <a:buChar char="§"/>
              <a:defRPr sz="3200"/>
            </a:lvl1pPr>
            <a:lvl2pPr marL="685800" indent="-228600">
              <a:buClr>
                <a:srgbClr val="C1002A"/>
              </a:buClr>
              <a:buFont typeface="Wingdings" panose="05000000000000000000" pitchFamily="2" charset="2"/>
              <a:buChar char="§"/>
              <a:defRPr sz="2800"/>
            </a:lvl2pPr>
            <a:lvl3pPr marL="1143000" indent="-228600">
              <a:buClr>
                <a:srgbClr val="C1002A"/>
              </a:buClr>
              <a:buFont typeface="Wingdings" panose="05000000000000000000" pitchFamily="2" charset="2"/>
              <a:buChar char="§"/>
              <a:defRPr sz="2400"/>
            </a:lvl3pPr>
            <a:lvl4pPr marL="1600200" indent="-228600">
              <a:buClr>
                <a:srgbClr val="C1002A"/>
              </a:buClr>
              <a:buFont typeface="Wingdings" panose="05000000000000000000" pitchFamily="2" charset="2"/>
              <a:buChar char="§"/>
              <a:defRPr sz="2000"/>
            </a:lvl4pPr>
            <a:lvl5pPr marL="2057400" indent="-228600">
              <a:buClr>
                <a:srgbClr val="C1002A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973379-8140-48BE-B1E1-DABA2718B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8138" y="184785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FE37C01D-5F37-4947-AB96-E741DC2B3F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9157ED4-E1DD-40C9-B5AA-765B6B291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1B277A7-0D9E-41D0-A580-D301AE0B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15081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5EA022C-C442-4CA1-9262-88880F533D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6860BB6-C048-4884-93E9-239C2F45C75F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35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97BAC86-9A91-4A67-AC22-3F6C89152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89450" y="1284086"/>
            <a:ext cx="7270750" cy="45769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C0246891-9E5B-41FB-B75D-E90F5EDE69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A6222998-42A6-4B2F-92DF-295989CDF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8F7923B-6378-4B6C-915D-2BADC50DD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0676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97B6E691-02E7-405E-8515-580254DFE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38" y="457200"/>
            <a:ext cx="11017250" cy="672965"/>
          </a:xfrm>
        </p:spPr>
        <p:txBody>
          <a:bodyPr anchor="t" anchorCtr="0"/>
          <a:lstStyle>
            <a:lvl1pPr>
              <a:defRPr sz="3200" b="1" cap="all" baseline="0">
                <a:solidFill>
                  <a:srgbClr val="C1002A"/>
                </a:solidFill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64FC99B4-E263-44EC-B948-FCCA78CD8A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8138" y="184785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1E5D1F2-CA21-4231-B39F-B8B748D9CD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D8E816EE-DB00-4103-B6AD-71BF3EB11DE5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97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615FB-61F6-45CC-86E2-DE336FC3B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65125"/>
            <a:ext cx="11480800" cy="1209675"/>
          </a:xfrm>
        </p:spPr>
        <p:txBody>
          <a:bodyPr anchor="t" anchorCtr="0">
            <a:normAutofit/>
          </a:bodyPr>
          <a:lstStyle>
            <a:lvl1pPr>
              <a:defRPr sz="4000" cap="all" baseline="0">
                <a:solidFill>
                  <a:srgbClr val="C1002A"/>
                </a:solidFill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CA421E4-BBD3-4A30-BB5A-2C6C350D0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1825625"/>
            <a:ext cx="11480800" cy="4351338"/>
          </a:xfrm>
        </p:spPr>
        <p:txBody>
          <a:bodyPr vert="eaVert"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92AA9627-69E6-48E3-8A3A-86B1C0D91B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6D236BD9-B7FA-47AF-82E6-95E074A4F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145F2E55-22D7-48D7-84D7-CC982C4DC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68183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99742DF-0B45-482E-A2EB-418D480B2A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2C7624D1-12FD-4DBF-890F-2A7435E092EF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103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93C4F92-0E0B-4DD2-B5F5-9618F0A36F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077450" y="365125"/>
            <a:ext cx="1708150" cy="5811838"/>
          </a:xfrm>
        </p:spPr>
        <p:txBody>
          <a:bodyPr vert="eaVert" anchor="t" anchorCtr="0">
            <a:normAutofit/>
          </a:bodyPr>
          <a:lstStyle>
            <a:lvl1pPr>
              <a:defRPr sz="3600" b="1" cap="all" baseline="0">
                <a:solidFill>
                  <a:srgbClr val="C1002A"/>
                </a:solidFill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791673D-3163-4F50-B545-234985F610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712200" cy="5811838"/>
          </a:xfrm>
        </p:spPr>
        <p:txBody>
          <a:bodyPr vert="eaVert"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DBEC74B9-4CB9-4B57-8AA5-40DAB506B3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E8FA1273-E431-4CCF-AB7C-C7F0B31C4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9FFE9BF1-D57F-42D9-A3FD-16AA4044D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06768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6CC5F6A-D65E-4BF7-A4A6-5FBB4299C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E87787C5-384F-48BF-9EAB-5A3531E0C931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19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ndard headline b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BDCB46-AAB7-49E3-AD39-4F3CE35D76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24" y="532191"/>
            <a:ext cx="10169676" cy="943428"/>
          </a:xfrm>
        </p:spPr>
        <p:txBody>
          <a:bodyPr anchor="t" anchorCtr="0">
            <a:normAutofit/>
          </a:bodyPr>
          <a:lstStyle>
            <a:lvl1pPr algn="l">
              <a:defRPr sz="4000" b="1" cap="all" baseline="0">
                <a:solidFill>
                  <a:srgbClr val="C1002A"/>
                </a:solidFill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936F576-B26E-4C30-BE4E-55D686A97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324" y="1935238"/>
            <a:ext cx="10169676" cy="33225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E173FC-3DB3-4512-879E-50E16E74B6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74A0B4-78BE-4ECB-9462-BF376E360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8019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EE41F38-1E29-4DAE-A5C5-0871B10D5C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BD35DD50-82AE-4E85-AE9E-434EE188792C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75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Headline dün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3A763C94-64CE-44A4-B5A9-0FAD272C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324" y="532191"/>
            <a:ext cx="10169676" cy="943428"/>
          </a:xfrm>
        </p:spPr>
        <p:txBody>
          <a:bodyPr anchor="t" anchorCtr="0">
            <a:normAutofit/>
          </a:bodyPr>
          <a:lstStyle>
            <a:lvl1pPr algn="l">
              <a:defRPr sz="4000" cap="all" baseline="0">
                <a:solidFill>
                  <a:srgbClr val="C1002A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EDB2B1E3-9479-4706-87E4-11BB9594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324" y="1935238"/>
            <a:ext cx="10169676" cy="33225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04832B5-5421-435C-9A5C-D594D5C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Noto Sans "/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60F506-1BA5-41CA-9268-CD15EBAE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80197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Noto Sans "/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13C9A69-71BC-4300-A2B0-52BDE59852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8920A6DB-09DF-4FA8-80EE-1F5DA737D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Noto Sans "/>
              </a:defRPr>
            </a:lvl1pPr>
          </a:lstStyle>
          <a:p>
            <a:r>
              <a:rPr lang="en-US" dirty="0"/>
              <a:t>DUNE ND-</a:t>
            </a:r>
            <a:r>
              <a:rPr lang="en-US" dirty="0" err="1"/>
              <a:t>GAr</a:t>
            </a:r>
            <a:r>
              <a:rPr lang="en-US" dirty="0"/>
              <a:t> ECAL Concepts</a:t>
            </a:r>
          </a:p>
          <a:p>
            <a:r>
              <a:rPr lang="en-US" dirty="0"/>
              <a:t>DUNE Collaboration Meeting, Paris 2021</a:t>
            </a:r>
          </a:p>
        </p:txBody>
      </p:sp>
    </p:spTree>
    <p:extLst>
      <p:ext uri="{BB962C8B-B14F-4D97-AF65-F5344CB8AC3E}">
        <p14:creationId xmlns:p14="http://schemas.microsoft.com/office/powerpoint/2010/main" val="316874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ufzähl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A85363-6E39-4FC8-9813-4068670D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562" y="517676"/>
            <a:ext cx="10952238" cy="1173012"/>
          </a:xfrm>
        </p:spPr>
        <p:txBody>
          <a:bodyPr anchor="t" anchorCtr="0">
            <a:normAutofit/>
          </a:bodyPr>
          <a:lstStyle>
            <a:lvl1pPr>
              <a:defRPr sz="4000" b="1" cap="all" baseline="0">
                <a:latin typeface="Noto Sans "/>
                <a:ea typeface="Noto Sans Bold" panose="020B0802040504020204" pitchFamily="34"/>
                <a:cs typeface="Noto Sans Bold" panose="020B08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DBE976-B56D-411B-86B1-062F5DB75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62" y="1825625"/>
            <a:ext cx="10952238" cy="4351338"/>
          </a:xfrm>
        </p:spPr>
        <p:txBody>
          <a:bodyPr/>
          <a:lstStyle>
            <a:lvl1pPr marL="2286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1pPr>
            <a:lvl2pPr marL="6858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3pPr>
            <a:lvl4pPr marL="16002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4pPr>
            <a:lvl5pPr marL="2057400" indent="-228600">
              <a:buClr>
                <a:srgbClr val="C1002A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D70019B9-A306-4CAF-A588-B9EFBB791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651681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66B1150-5161-4957-8DA5-89FE4D0EC2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31E11164-0C1D-4397-8C92-9096CC15BC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15267" y="6288540"/>
            <a:ext cx="6106236" cy="500743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Noto Sans "/>
              </a:defRPr>
            </a:lvl1pPr>
          </a:lstStyle>
          <a:p>
            <a:r>
              <a:rPr lang="en-US" dirty="0"/>
              <a:t>DUNE ND-</a:t>
            </a:r>
            <a:r>
              <a:rPr lang="en-US" dirty="0" err="1"/>
              <a:t>GAr</a:t>
            </a:r>
            <a:r>
              <a:rPr lang="en-US" dirty="0"/>
              <a:t> ECAL Concepts</a:t>
            </a:r>
          </a:p>
        </p:txBody>
      </p:sp>
    </p:spTree>
    <p:extLst>
      <p:ext uri="{BB962C8B-B14F-4D97-AF65-F5344CB8AC3E}">
        <p14:creationId xmlns:p14="http://schemas.microsoft.com/office/powerpoint/2010/main" val="668249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- Quadrat r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drinnen, Gebäude, sitzend, Tisch enthält.&#10;&#10;Automatisch generierte Beschreibung">
            <a:extLst>
              <a:ext uri="{FF2B5EF4-FFF2-40B4-BE49-F238E27FC236}">
                <a16:creationId xmlns:a16="http://schemas.microsoft.com/office/drawing/2014/main" id="{AE33E8E4-29A4-4CB6-869E-89ADF8B584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20242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04832B5-5421-435C-9A5C-D594D5C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60F506-1BA5-41CA-9268-CD15EBAE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651681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79283CC-5882-49AB-AFAF-0F30BC80FBD7}"/>
              </a:ext>
            </a:extLst>
          </p:cNvPr>
          <p:cNvSpPr>
            <a:spLocks noChangeAspect="1"/>
          </p:cNvSpPr>
          <p:nvPr userDrawn="1"/>
        </p:nvSpPr>
        <p:spPr>
          <a:xfrm>
            <a:off x="6540516" y="655572"/>
            <a:ext cx="5153160" cy="5153160"/>
          </a:xfrm>
          <a:prstGeom prst="rect">
            <a:avLst/>
          </a:prstGeom>
          <a:solidFill>
            <a:srgbClr val="C109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99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A763C94-64CE-44A4-B5A9-0FAD272C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84844" y="990610"/>
            <a:ext cx="5016516" cy="2001459"/>
          </a:xfrm>
        </p:spPr>
        <p:txBody>
          <a:bodyPr anchor="t" anchorCtr="0">
            <a:normAutofit/>
          </a:bodyPr>
          <a:lstStyle>
            <a:lvl1pPr algn="l">
              <a:defRPr sz="3200" cap="all" baseline="0">
                <a:solidFill>
                  <a:schemeClr val="bg1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EDB2B1E3-9479-4706-87E4-11BB9594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4844" y="4254500"/>
            <a:ext cx="4739067" cy="12827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53D9D07B-AAED-4FF5-825D-2EC42395D5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2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quadrat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E33E8E4-29A4-4CB6-869E-89ADF8B584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0"/>
            <a:ext cx="6096000" cy="620242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04832B5-5421-435C-9A5C-D594D5C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60F506-1BA5-41CA-9268-CD15EBAE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651681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A763C94-64CE-44A4-B5A9-0FAD272C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094" y="495311"/>
            <a:ext cx="5424606" cy="1195310"/>
          </a:xfrm>
        </p:spPr>
        <p:txBody>
          <a:bodyPr anchor="t" anchorCtr="0">
            <a:normAutofit/>
          </a:bodyPr>
          <a:lstStyle>
            <a:lvl1pPr algn="l">
              <a:defRPr sz="3200" cap="all" baseline="0">
                <a:solidFill>
                  <a:srgbClr val="C1002A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EDB2B1E3-9479-4706-87E4-11BB9594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094" y="1955800"/>
            <a:ext cx="5532556" cy="3981450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63636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EC63B85-136A-4E0A-BFA3-7597DA58D1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1466CE8D-7050-4BA3-BC29-8C86DC9F8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Noto Sans "/>
              </a:defRPr>
            </a:lvl1pPr>
          </a:lstStyle>
          <a:p>
            <a:r>
              <a:rPr lang="en-US" dirty="0"/>
              <a:t>DUNE ND-</a:t>
            </a:r>
            <a:r>
              <a:rPr lang="en-US" dirty="0" err="1"/>
              <a:t>GAr</a:t>
            </a:r>
            <a:r>
              <a:rPr lang="en-US" dirty="0"/>
              <a:t> ECAL Concepts</a:t>
            </a:r>
          </a:p>
          <a:p>
            <a:r>
              <a:rPr lang="en-US" dirty="0"/>
              <a:t>DUNE Collaboration Meeting, Paris 2021</a:t>
            </a:r>
          </a:p>
        </p:txBody>
      </p:sp>
    </p:spTree>
    <p:extLst>
      <p:ext uri="{BB962C8B-B14F-4D97-AF65-F5344CB8AC3E}">
        <p14:creationId xmlns:p14="http://schemas.microsoft.com/office/powerpoint/2010/main" val="395138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quadratisch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AE33E8E4-29A4-4CB6-869E-89ADF8B584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0"/>
            <a:ext cx="6096000" cy="6202428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04832B5-5421-435C-9A5C-D594D5C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60F506-1BA5-41CA-9268-CD15EBAE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651681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A763C94-64CE-44A4-B5A9-0FAD272C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094" y="495311"/>
            <a:ext cx="5424606" cy="1195310"/>
          </a:xfrm>
        </p:spPr>
        <p:txBody>
          <a:bodyPr anchor="t" anchorCtr="0">
            <a:normAutofit/>
          </a:bodyPr>
          <a:lstStyle>
            <a:lvl1pPr algn="l">
              <a:defRPr sz="3200" cap="all" baseline="0">
                <a:solidFill>
                  <a:srgbClr val="C1002A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EDB2B1E3-9479-4706-87E4-11BB9594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094" y="1955800"/>
            <a:ext cx="5532556" cy="3981450"/>
          </a:xfrm>
        </p:spPr>
        <p:txBody>
          <a:bodyPr/>
          <a:lstStyle>
            <a:lvl1pPr marL="342900" indent="-342900" algn="l">
              <a:buClr>
                <a:srgbClr val="C1002A"/>
              </a:buClr>
              <a:buFont typeface="Wingdings" panose="05000000000000000000" pitchFamily="2" charset="2"/>
              <a:buChar char="§"/>
              <a:defRPr sz="2400">
                <a:solidFill>
                  <a:srgbClr val="63636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  <a:p>
            <a:r>
              <a:rPr lang="de-DE" dirty="0" err="1"/>
              <a:t>Ööö</a:t>
            </a:r>
            <a:endParaRPr lang="de-DE" dirty="0"/>
          </a:p>
          <a:p>
            <a:r>
              <a:rPr lang="de-DE" dirty="0" err="1"/>
              <a:t>Ooo</a:t>
            </a:r>
            <a:endParaRPr lang="de-DE" dirty="0"/>
          </a:p>
          <a:p>
            <a:r>
              <a:rPr lang="de-DE" dirty="0" err="1"/>
              <a:t>Ppp</a:t>
            </a:r>
            <a:endParaRPr lang="de-DE" dirty="0"/>
          </a:p>
          <a:p>
            <a:r>
              <a:rPr lang="de-DE" dirty="0"/>
              <a:t>ggg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C2CBA656-BB91-4A83-B051-088FBF731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BCBEA4DE-773C-4135-A12A-F1CC3FB2F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Noto Sans "/>
              </a:defRPr>
            </a:lvl1pPr>
          </a:lstStyle>
          <a:p>
            <a:r>
              <a:rPr lang="en-US" dirty="0"/>
              <a:t>DUNE ND-</a:t>
            </a:r>
            <a:r>
              <a:rPr lang="en-US" dirty="0" err="1"/>
              <a:t>GAr</a:t>
            </a:r>
            <a:r>
              <a:rPr lang="en-US" dirty="0"/>
              <a:t> ECAL Concepts</a:t>
            </a:r>
          </a:p>
          <a:p>
            <a:r>
              <a:rPr lang="en-US" dirty="0"/>
              <a:t>DUNE Collaboration Meeting, Paris 2021</a:t>
            </a:r>
          </a:p>
        </p:txBody>
      </p:sp>
    </p:spTree>
    <p:extLst>
      <p:ext uri="{BB962C8B-B14F-4D97-AF65-F5344CB8AC3E}">
        <p14:creationId xmlns:p14="http://schemas.microsoft.com/office/powerpoint/2010/main" val="2659624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ammer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9B308BF-64A2-4F97-9DDF-DA91D1D941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43" y="4966766"/>
            <a:ext cx="12192000" cy="85482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E33E8E4-29A4-4CB6-869E-89ADF8B584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4547" y="441732"/>
            <a:ext cx="6096000" cy="883899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04832B5-5421-435C-9A5C-D594D5C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60F506-1BA5-41CA-9268-CD15EBAE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690142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A763C94-64CE-44A4-B5A9-0FAD272C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971065"/>
            <a:ext cx="4718051" cy="2912084"/>
          </a:xfrm>
        </p:spPr>
        <p:txBody>
          <a:bodyPr anchor="t" anchorCtr="0">
            <a:normAutofit/>
          </a:bodyPr>
          <a:lstStyle>
            <a:lvl1pPr algn="l">
              <a:defRPr sz="3200" cap="all" baseline="0">
                <a:solidFill>
                  <a:srgbClr val="C1002A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EDB2B1E3-9479-4706-87E4-11BB9594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8294" y="1971065"/>
            <a:ext cx="5532556" cy="3140685"/>
          </a:xfrm>
        </p:spPr>
        <p:txBody>
          <a:bodyPr/>
          <a:lstStyle>
            <a:lvl1pPr marL="342900" indent="-342900" algn="l">
              <a:buClr>
                <a:srgbClr val="C1002A"/>
              </a:buClr>
              <a:buFont typeface="Wingdings" panose="05000000000000000000" pitchFamily="2" charset="2"/>
              <a:buChar char="§"/>
              <a:defRPr sz="2400">
                <a:solidFill>
                  <a:srgbClr val="63636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  <a:p>
            <a:r>
              <a:rPr lang="de-DE" dirty="0" err="1"/>
              <a:t>Ööö</a:t>
            </a:r>
            <a:endParaRPr lang="de-DE" dirty="0"/>
          </a:p>
          <a:p>
            <a:r>
              <a:rPr lang="de-DE" dirty="0" err="1"/>
              <a:t>Ooo</a:t>
            </a:r>
            <a:endParaRPr lang="de-DE" dirty="0"/>
          </a:p>
          <a:p>
            <a:r>
              <a:rPr lang="de-DE" dirty="0" err="1"/>
              <a:t>Ppp</a:t>
            </a:r>
            <a:endParaRPr lang="de-DE" dirty="0"/>
          </a:p>
          <a:p>
            <a:r>
              <a:rPr lang="de-DE" dirty="0"/>
              <a:t>ggg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EC2314-0C3F-4360-AA0C-233650FC9F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517856B-8392-4D90-B2B1-71CD1623D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  <a:latin typeface="Noto Sans "/>
              </a:defRPr>
            </a:lvl1pPr>
          </a:lstStyle>
          <a:p>
            <a:r>
              <a:rPr lang="en-US" dirty="0"/>
              <a:t>DUNE ND-</a:t>
            </a:r>
            <a:r>
              <a:rPr lang="en-US" dirty="0" err="1"/>
              <a:t>GAr</a:t>
            </a:r>
            <a:r>
              <a:rPr lang="en-US" dirty="0"/>
              <a:t> ECAL Concepts</a:t>
            </a:r>
          </a:p>
          <a:p>
            <a:r>
              <a:rPr lang="en-US" dirty="0"/>
              <a:t>DUNE Collaboration Meeting, Paris 2021</a:t>
            </a:r>
          </a:p>
        </p:txBody>
      </p:sp>
    </p:spTree>
    <p:extLst>
      <p:ext uri="{BB962C8B-B14F-4D97-AF65-F5344CB8AC3E}">
        <p14:creationId xmlns:p14="http://schemas.microsoft.com/office/powerpoint/2010/main" val="299154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amm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9B308BF-64A2-4F97-9DDF-DA91D1D941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43" y="4966766"/>
            <a:ext cx="12192000" cy="85482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E33E8E4-29A4-4CB6-869E-89ADF8B584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4547" y="441732"/>
            <a:ext cx="6096000" cy="883899"/>
          </a:xfrm>
          <a:prstGeom prst="rect">
            <a:avLst/>
          </a:prstGeom>
        </p:spPr>
      </p:pic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D04832B5-5421-435C-9A5C-D594D5C4EA2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952E98-4B8E-41F6-9404-57829F43FF54}" type="datetimeFigureOut">
              <a:rPr lang="de-DE" smtClean="0"/>
              <a:pPr/>
              <a:t>27.07.2023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CE379078-059A-4359-B1F4-C1BAD1F03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07591" y="6356350"/>
            <a:ext cx="610623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0D60F506-1BA5-41CA-9268-CD15EBAE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8003" y="6356350"/>
            <a:ext cx="780196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A763C94-64CE-44A4-B5A9-0FAD272C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971065"/>
            <a:ext cx="4718051" cy="2912084"/>
          </a:xfrm>
        </p:spPr>
        <p:txBody>
          <a:bodyPr anchor="t" anchorCtr="0">
            <a:normAutofit/>
          </a:bodyPr>
          <a:lstStyle>
            <a:lvl1pPr algn="ctr">
              <a:lnSpc>
                <a:spcPct val="100000"/>
              </a:lnSpc>
              <a:defRPr sz="3200" cap="all" baseline="0">
                <a:solidFill>
                  <a:srgbClr val="636363"/>
                </a:solidFill>
                <a:latin typeface="Noto Sans "/>
                <a:ea typeface="Noto Sans regular" panose="020B0502040504020204" pitchFamily="34"/>
                <a:cs typeface="Noto Sans regular" panose="020B0502040504020204" pitchFamily="34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EDB2B1E3-9479-4706-87E4-11BB95945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48294" y="1971065"/>
            <a:ext cx="5532556" cy="3140685"/>
          </a:xfrm>
        </p:spPr>
        <p:txBody>
          <a:bodyPr/>
          <a:lstStyle>
            <a:lvl1pPr marL="0" indent="0" algn="l">
              <a:buClr>
                <a:srgbClr val="C1002A"/>
              </a:buClr>
              <a:buFont typeface="Wingdings" panose="05000000000000000000" pitchFamily="2" charset="2"/>
              <a:buNone/>
              <a:defRPr sz="2400">
                <a:solidFill>
                  <a:srgbClr val="63636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0DBB178-0375-472C-9DAC-0EFCCF7654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4F5CAA34-D11F-4847-A2F8-125A95CFC92F}"/>
              </a:ext>
            </a:extLst>
          </p:cNvPr>
          <p:cNvSpPr txBox="1">
            <a:spLocks/>
          </p:cNvSpPr>
          <p:nvPr userDrawn="1"/>
        </p:nvSpPr>
        <p:spPr>
          <a:xfrm>
            <a:off x="5107893" y="6288539"/>
            <a:ext cx="6106236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DUNE ND-GAr ECAL Concepts</a:t>
            </a:r>
          </a:p>
          <a:p>
            <a:r>
              <a:rPr lang="en-US"/>
              <a:t>DUNE Collaboration Meeting, Paris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71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0A2629-F338-4501-9473-0E99B1D13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DD1963-0B4B-40C0-8290-FF4399444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9DBA5ED-2511-4068-B60A-69DBED234F34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2429"/>
            <a:ext cx="12192000" cy="67296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4429CA4-D526-472D-93B4-47445B12FD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8128" y="6307363"/>
            <a:ext cx="464608" cy="448438"/>
          </a:xfrm>
          <a:prstGeom prst="rect">
            <a:avLst/>
          </a:prstGeom>
        </p:spPr>
      </p:pic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EFDBD4B8-4614-4996-8421-E99CF9E0D8E0}"/>
              </a:ext>
            </a:extLst>
          </p:cNvPr>
          <p:cNvSpPr txBox="1">
            <a:spLocks/>
          </p:cNvSpPr>
          <p:nvPr userDrawn="1"/>
        </p:nvSpPr>
        <p:spPr>
          <a:xfrm>
            <a:off x="98837" y="6354616"/>
            <a:ext cx="780197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240774-CFD2-4AB8-B231-46D42DA9185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A27FDDAB-CE1F-40D2-8E47-6916E354BB89}"/>
              </a:ext>
            </a:extLst>
          </p:cNvPr>
          <p:cNvSpPr txBox="1">
            <a:spLocks/>
          </p:cNvSpPr>
          <p:nvPr userDrawn="1"/>
        </p:nvSpPr>
        <p:spPr>
          <a:xfrm>
            <a:off x="977871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27.7.2023</a:t>
            </a:r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83E499CB-7BAF-4A9B-8B21-EBAF772C228D}"/>
              </a:ext>
            </a:extLst>
          </p:cNvPr>
          <p:cNvSpPr txBox="1">
            <a:spLocks/>
          </p:cNvSpPr>
          <p:nvPr userDrawn="1"/>
        </p:nvSpPr>
        <p:spPr>
          <a:xfrm>
            <a:off x="4307457" y="6400117"/>
            <a:ext cx="6906672" cy="500743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1400" kern="1200">
                <a:solidFill>
                  <a:schemeClr val="bg1"/>
                </a:solidFill>
                <a:latin typeface="Noto Sans 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Sebastian Ritter | SHADOWS ECAL | EURIZON Detector School</a:t>
            </a:r>
          </a:p>
        </p:txBody>
      </p:sp>
    </p:spTree>
    <p:extLst>
      <p:ext uri="{BB962C8B-B14F-4D97-AF65-F5344CB8AC3E}">
        <p14:creationId xmlns:p14="http://schemas.microsoft.com/office/powerpoint/2010/main" val="419461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52" r:id="rId10"/>
    <p:sldLayoutId id="2147483654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36363"/>
          </a:solidFill>
          <a:latin typeface="Noto Sans "/>
          <a:ea typeface="Noto Sans regular" panose="020B0502040504020204" pitchFamily="34"/>
          <a:cs typeface="Noto Sans regular" panose="020B0502040504020204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01241E70-BDC1-4A68-B0B4-CBBDD5DC8424}"/>
              </a:ext>
            </a:extLst>
          </p:cNvPr>
          <p:cNvSpPr txBox="1"/>
          <p:nvPr/>
        </p:nvSpPr>
        <p:spPr>
          <a:xfrm>
            <a:off x="853218" y="681833"/>
            <a:ext cx="746569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Noto Sans "/>
              </a:rPr>
              <a:t>What we do in the </a:t>
            </a:r>
            <a:br>
              <a:rPr lang="en-GB" sz="7200" b="1" dirty="0">
                <a:solidFill>
                  <a:schemeClr val="bg1"/>
                </a:solidFill>
                <a:latin typeface="Noto Sans "/>
              </a:rPr>
            </a:br>
            <a:r>
              <a:rPr lang="en-GB" sz="7200" b="1" dirty="0">
                <a:solidFill>
                  <a:schemeClr val="bg1"/>
                </a:solidFill>
                <a:latin typeface="Noto Sans "/>
              </a:rPr>
              <a:t>SHADOWS </a:t>
            </a:r>
          </a:p>
          <a:p>
            <a:r>
              <a:rPr lang="en-GB" sz="7200" dirty="0">
                <a:solidFill>
                  <a:schemeClr val="bg1"/>
                </a:solidFill>
                <a:latin typeface="Noto Sans "/>
              </a:rPr>
              <a:t>ECAL Edition</a:t>
            </a:r>
            <a:endParaRPr lang="en-US" sz="7200" dirty="0">
              <a:solidFill>
                <a:schemeClr val="bg1"/>
              </a:solidFill>
              <a:latin typeface="Noto Sans 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11FF08F-3D4F-4E53-9167-60307C1CBACD}"/>
              </a:ext>
            </a:extLst>
          </p:cNvPr>
          <p:cNvSpPr txBox="1"/>
          <p:nvPr/>
        </p:nvSpPr>
        <p:spPr>
          <a:xfrm>
            <a:off x="905104" y="5070876"/>
            <a:ext cx="56529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2400" b="1" dirty="0">
                <a:solidFill>
                  <a:schemeClr val="bg1"/>
                </a:solidFill>
              </a:rPr>
              <a:t>Sebastian Ritter </a:t>
            </a:r>
            <a:br>
              <a:rPr lang="de-DE" sz="2400" b="1" dirty="0">
                <a:solidFill>
                  <a:schemeClr val="bg1"/>
                </a:solidFill>
              </a:rPr>
            </a:br>
            <a:r>
              <a:rPr lang="de-DE" sz="2400" dirty="0">
                <a:solidFill>
                  <a:schemeClr val="bg1"/>
                </a:solidFill>
              </a:rPr>
              <a:t>EURIZON </a:t>
            </a:r>
            <a:r>
              <a:rPr lang="de-DE" sz="2400" dirty="0" err="1">
                <a:solidFill>
                  <a:schemeClr val="bg1"/>
                </a:solidFill>
              </a:rPr>
              <a:t>Detector</a:t>
            </a:r>
            <a:r>
              <a:rPr lang="de-DE" sz="2400" dirty="0">
                <a:solidFill>
                  <a:schemeClr val="bg1"/>
                </a:solidFill>
              </a:rPr>
              <a:t> School – 27.7.2023</a:t>
            </a:r>
          </a:p>
          <a:p>
            <a:pPr marL="0" indent="0">
              <a:buNone/>
            </a:pPr>
            <a:r>
              <a:rPr lang="de-DE" sz="1600" dirty="0">
                <a:solidFill>
                  <a:schemeClr val="bg1"/>
                </a:solidFill>
              </a:rPr>
              <a:t>sebastian.ritter@uni-mainz.de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5A980B4-28CB-08C8-E326-2012847767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486" y="3216656"/>
            <a:ext cx="4160771" cy="15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50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>
            <a:extLst>
              <a:ext uri="{FF2B5EF4-FFF2-40B4-BE49-F238E27FC236}">
                <a16:creationId xmlns:a16="http://schemas.microsoft.com/office/drawing/2014/main" id="{A3D74ED7-EBB2-226E-688F-0E6AA83C1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50" t="7609" r="26004" b="8633"/>
          <a:stretch/>
        </p:blipFill>
        <p:spPr>
          <a:xfrm>
            <a:off x="3555515" y="3"/>
            <a:ext cx="8636485" cy="6204043"/>
          </a:xfrm>
          <a:prstGeom prst="rect">
            <a:avLst/>
          </a:prstGeom>
        </p:spPr>
      </p:pic>
      <p:sp>
        <p:nvSpPr>
          <p:cNvPr id="6" name="Rechteck: eine Ecke abgeschnitten 5">
            <a:extLst>
              <a:ext uri="{FF2B5EF4-FFF2-40B4-BE49-F238E27FC236}">
                <a16:creationId xmlns:a16="http://schemas.microsoft.com/office/drawing/2014/main" id="{423FDF11-0A2B-1F20-D332-B62E31269DE9}"/>
              </a:ext>
            </a:extLst>
          </p:cNvPr>
          <p:cNvSpPr/>
          <p:nvPr/>
        </p:nvSpPr>
        <p:spPr>
          <a:xfrm rot="5400000">
            <a:off x="261664" y="-261664"/>
            <a:ext cx="6204045" cy="6727374"/>
          </a:xfrm>
          <a:prstGeom prst="snip1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50000">
                <a:srgbClr val="C2DCF5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83876559-F7E0-4C3C-964D-07963DFDEB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1562" y="1400649"/>
                <a:ext cx="10952238" cy="442544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Proposed off-axis experiment on the NA62/HIKE </a:t>
                </a:r>
                <a:br>
                  <a:rPr lang="en-US" dirty="0"/>
                </a:br>
                <a:r>
                  <a:rPr lang="en-US" dirty="0"/>
                  <a:t>beam line at CERN ECN3</a:t>
                </a:r>
              </a:p>
              <a:p>
                <a:r>
                  <a:rPr lang="en-US" dirty="0"/>
                  <a:t>Search for feebly interacting particles (FIPs)</a:t>
                </a:r>
              </a:p>
              <a:p>
                <a:r>
                  <a:rPr lang="en-US" dirty="0"/>
                  <a:t>Time scale: </a:t>
                </a:r>
              </a:p>
              <a:p>
                <a:pPr lvl="1"/>
                <a:r>
                  <a:rPr lang="en-US" dirty="0"/>
                  <a:t>Decision on approval expected in December </a:t>
                </a:r>
              </a:p>
              <a:p>
                <a:pPr lvl="1"/>
                <a:r>
                  <a:rPr lang="en-US" dirty="0"/>
                  <a:t>Ready for construction in LS3</a:t>
                </a:r>
              </a:p>
              <a:p>
                <a:r>
                  <a:rPr lang="en-US" dirty="0"/>
                  <a:t>ECAL:</a:t>
                </a:r>
              </a:p>
              <a:p>
                <a:pPr lvl="1"/>
                <a:r>
                  <a:rPr lang="en-US" dirty="0"/>
                  <a:t>Measure ALP -&gt;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636363"/>
                        </a:solidFill>
                        <a:latin typeface="Cambria Math" panose="02040503050406030204" pitchFamily="18" charset="0"/>
                      </a:rPr>
                      <m:t>𝛾𝛾</m:t>
                    </m:r>
                    <m:r>
                      <a:rPr lang="en-US" b="0" i="1" smtClean="0">
                        <a:solidFill>
                          <a:srgbClr val="636363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636363"/>
                    </a:solidFill>
                  </a:rPr>
                  <a:t>decays </a:t>
                </a:r>
              </a:p>
              <a:p>
                <a:pPr lvl="1"/>
                <a:r>
                  <a:rPr lang="en-US" dirty="0">
                    <a:solidFill>
                      <a:srgbClr val="636363"/>
                    </a:solidFill>
                  </a:rPr>
                  <a:t>Reconstruct mass</a:t>
                </a:r>
              </a:p>
              <a:p>
                <a:pPr lvl="1"/>
                <a:endParaRPr lang="en-US" b="1" dirty="0">
                  <a:solidFill>
                    <a:srgbClr val="FFFF00"/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Inhaltsplatzhalter 4">
                <a:extLst>
                  <a:ext uri="{FF2B5EF4-FFF2-40B4-BE49-F238E27FC236}">
                    <a16:creationId xmlns:a16="http://schemas.microsoft.com/office/drawing/2014/main" id="{83876559-F7E0-4C3C-964D-07963DFDEB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562" y="1400649"/>
                <a:ext cx="10952238" cy="4425440"/>
              </a:xfrm>
              <a:blipFill>
                <a:blip r:embed="rId3"/>
                <a:stretch>
                  <a:fillRect l="-1002" t="-234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el 3">
            <a:extLst>
              <a:ext uri="{FF2B5EF4-FFF2-40B4-BE49-F238E27FC236}">
                <a16:creationId xmlns:a16="http://schemas.microsoft.com/office/drawing/2014/main" id="{11DF8E8B-E8CD-4E89-B08F-BB59FEEAE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SHADOWS?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A5ABF074-EA98-6028-E113-33176C3ACC6E}"/>
              </a:ext>
            </a:extLst>
          </p:cNvPr>
          <p:cNvCxnSpPr/>
          <p:nvPr/>
        </p:nvCxnSpPr>
        <p:spPr>
          <a:xfrm flipH="1">
            <a:off x="11748248" y="-109043"/>
            <a:ext cx="1838037" cy="1508043"/>
          </a:xfrm>
          <a:prstGeom prst="straightConnector1">
            <a:avLst/>
          </a:prstGeom>
          <a:ln w="1270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1D9A1EFD-756E-E034-40BA-BC1607E5CB64}"/>
              </a:ext>
            </a:extLst>
          </p:cNvPr>
          <p:cNvSpPr txBox="1"/>
          <p:nvPr/>
        </p:nvSpPr>
        <p:spPr>
          <a:xfrm rot="19303303">
            <a:off x="10467856" y="514184"/>
            <a:ext cx="1428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400 GeV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proton beam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17A8717-51F4-6176-6C5C-CFC03E582DEC}"/>
              </a:ext>
            </a:extLst>
          </p:cNvPr>
          <p:cNvCxnSpPr>
            <a:cxnSpLocks/>
          </p:cNvCxnSpPr>
          <p:nvPr/>
        </p:nvCxnSpPr>
        <p:spPr>
          <a:xfrm flipH="1">
            <a:off x="9301289" y="1588724"/>
            <a:ext cx="2247667" cy="96281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6B231AA6-C985-FB26-DEFF-B13E2FE8AB1F}"/>
              </a:ext>
            </a:extLst>
          </p:cNvPr>
          <p:cNvCxnSpPr>
            <a:cxnSpLocks/>
          </p:cNvCxnSpPr>
          <p:nvPr/>
        </p:nvCxnSpPr>
        <p:spPr>
          <a:xfrm flipH="1">
            <a:off x="9605818" y="1600241"/>
            <a:ext cx="1911540" cy="132003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D7299803-79DF-5493-3794-E0EAC1D5015E}"/>
              </a:ext>
            </a:extLst>
          </p:cNvPr>
          <p:cNvCxnSpPr>
            <a:cxnSpLocks/>
          </p:cNvCxnSpPr>
          <p:nvPr/>
        </p:nvCxnSpPr>
        <p:spPr>
          <a:xfrm flipH="1">
            <a:off x="10577536" y="1688159"/>
            <a:ext cx="923524" cy="120959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206C1E84-A45B-DE91-9DAE-EAEFE1D4465D}"/>
              </a:ext>
            </a:extLst>
          </p:cNvPr>
          <p:cNvCxnSpPr>
            <a:cxnSpLocks/>
          </p:cNvCxnSpPr>
          <p:nvPr/>
        </p:nvCxnSpPr>
        <p:spPr>
          <a:xfrm flipH="1">
            <a:off x="10990676" y="1690687"/>
            <a:ext cx="603794" cy="18382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5CFFD63A-374E-C95E-53F6-7C237DFDB652}"/>
              </a:ext>
            </a:extLst>
          </p:cNvPr>
          <p:cNvCxnSpPr>
            <a:cxnSpLocks/>
          </p:cNvCxnSpPr>
          <p:nvPr/>
        </p:nvCxnSpPr>
        <p:spPr>
          <a:xfrm flipH="1">
            <a:off x="9854637" y="1792239"/>
            <a:ext cx="1646423" cy="353714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12E90914-A8B1-4E29-0984-60A3F0855733}"/>
              </a:ext>
            </a:extLst>
          </p:cNvPr>
          <p:cNvCxnSpPr>
            <a:cxnSpLocks/>
          </p:cNvCxnSpPr>
          <p:nvPr/>
        </p:nvCxnSpPr>
        <p:spPr>
          <a:xfrm flipH="1">
            <a:off x="8035508" y="1574044"/>
            <a:ext cx="3481850" cy="185495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B5F13DE8-4C69-2324-2DF4-DD8FC07D9F5A}"/>
              </a:ext>
            </a:extLst>
          </p:cNvPr>
          <p:cNvCxnSpPr>
            <a:cxnSpLocks/>
          </p:cNvCxnSpPr>
          <p:nvPr/>
        </p:nvCxnSpPr>
        <p:spPr>
          <a:xfrm flipH="1">
            <a:off x="9815171" y="1647569"/>
            <a:ext cx="1670589" cy="170611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CAF47FFD-6057-AC6C-9EEB-0BCBD5B5E155}"/>
              </a:ext>
            </a:extLst>
          </p:cNvPr>
          <p:cNvCxnSpPr>
            <a:cxnSpLocks/>
          </p:cNvCxnSpPr>
          <p:nvPr/>
        </p:nvCxnSpPr>
        <p:spPr>
          <a:xfrm flipH="1">
            <a:off x="8542567" y="3339525"/>
            <a:ext cx="1272604" cy="1537477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93921897-899D-7AFC-1043-ECA1DF572E65}"/>
              </a:ext>
            </a:extLst>
          </p:cNvPr>
          <p:cNvCxnSpPr>
            <a:cxnSpLocks/>
          </p:cNvCxnSpPr>
          <p:nvPr/>
        </p:nvCxnSpPr>
        <p:spPr>
          <a:xfrm flipH="1">
            <a:off x="8341557" y="3353687"/>
            <a:ext cx="1481482" cy="1029341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0A4219CF-258C-6E7C-C91F-F8A7783D776D}"/>
              </a:ext>
            </a:extLst>
          </p:cNvPr>
          <p:cNvSpPr txBox="1"/>
          <p:nvPr/>
        </p:nvSpPr>
        <p:spPr>
          <a:xfrm rot="19265131">
            <a:off x="8454585" y="3466030"/>
            <a:ext cx="26532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SHADOWS</a:t>
            </a:r>
          </a:p>
        </p:txBody>
      </p:sp>
      <p:sp>
        <p:nvSpPr>
          <p:cNvPr id="35" name="Pfeil: nach rechts 34">
            <a:extLst>
              <a:ext uri="{FF2B5EF4-FFF2-40B4-BE49-F238E27FC236}">
                <a16:creationId xmlns:a16="http://schemas.microsoft.com/office/drawing/2014/main" id="{6F22E69F-572E-DB41-9EA9-AD766006C78A}"/>
              </a:ext>
            </a:extLst>
          </p:cNvPr>
          <p:cNvSpPr/>
          <p:nvPr/>
        </p:nvSpPr>
        <p:spPr>
          <a:xfrm rot="19290187" flipH="1">
            <a:off x="4823703" y="4931267"/>
            <a:ext cx="1731327" cy="724778"/>
          </a:xfrm>
          <a:prstGeom prst="rightArrow">
            <a:avLst>
              <a:gd name="adj1" fmla="val 50000"/>
              <a:gd name="adj2" fmla="val 557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NA62/HIKE</a:t>
            </a:r>
          </a:p>
        </p:txBody>
      </p:sp>
      <p:sp>
        <p:nvSpPr>
          <p:cNvPr id="11" name="Explosion: 8 Zacken 10">
            <a:extLst>
              <a:ext uri="{FF2B5EF4-FFF2-40B4-BE49-F238E27FC236}">
                <a16:creationId xmlns:a16="http://schemas.microsoft.com/office/drawing/2014/main" id="{BB500EDA-7587-3832-0D59-F151B6C59275}"/>
              </a:ext>
            </a:extLst>
          </p:cNvPr>
          <p:cNvSpPr/>
          <p:nvPr/>
        </p:nvSpPr>
        <p:spPr>
          <a:xfrm>
            <a:off x="10913952" y="1099629"/>
            <a:ext cx="1334164" cy="966236"/>
          </a:xfrm>
          <a:prstGeom prst="irregularSeal1">
            <a:avLst/>
          </a:prstGeom>
          <a:solidFill>
            <a:srgbClr val="FFC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</a:t>
            </a:r>
          </a:p>
          <a:p>
            <a:pPr algn="ctr"/>
            <a:r>
              <a:rPr lang="en-US" dirty="0"/>
              <a:t>dump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35">
                <a:extLst>
                  <a:ext uri="{FF2B5EF4-FFF2-40B4-BE49-F238E27FC236}">
                    <a16:creationId xmlns:a16="http://schemas.microsoft.com/office/drawing/2014/main" id="{0D33A774-B84B-6148-8E5B-71872645ADB0}"/>
                  </a:ext>
                </a:extLst>
              </p:cNvPr>
              <p:cNvSpPr txBox="1"/>
              <p:nvPr/>
            </p:nvSpPr>
            <p:spPr>
              <a:xfrm>
                <a:off x="9317311" y="3244037"/>
                <a:ext cx="284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8" name="Textfeld 35">
                <a:extLst>
                  <a:ext uri="{FF2B5EF4-FFF2-40B4-BE49-F238E27FC236}">
                    <a16:creationId xmlns:a16="http://schemas.microsoft.com/office/drawing/2014/main" id="{0D33A774-B84B-6148-8E5B-71872645AD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7311" y="3244037"/>
                <a:ext cx="284752" cy="369332"/>
              </a:xfrm>
              <a:prstGeom prst="rect">
                <a:avLst/>
              </a:prstGeom>
              <a:blipFill>
                <a:blip r:embed="rId4"/>
                <a:stretch>
                  <a:fillRect r="-10638" b="-327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35">
                <a:extLst>
                  <a:ext uri="{FF2B5EF4-FFF2-40B4-BE49-F238E27FC236}">
                    <a16:creationId xmlns:a16="http://schemas.microsoft.com/office/drawing/2014/main" id="{C72B42D6-0586-74CD-C9B8-EB647924CED6}"/>
                  </a:ext>
                </a:extLst>
              </p:cNvPr>
              <p:cNvSpPr txBox="1"/>
              <p:nvPr/>
            </p:nvSpPr>
            <p:spPr>
              <a:xfrm>
                <a:off x="9594035" y="3396806"/>
                <a:ext cx="284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US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2" name="Textfeld 35">
                <a:extLst>
                  <a:ext uri="{FF2B5EF4-FFF2-40B4-BE49-F238E27FC236}">
                    <a16:creationId xmlns:a16="http://schemas.microsoft.com/office/drawing/2014/main" id="{C72B42D6-0586-74CD-C9B8-EB647924CE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4035" y="3396806"/>
                <a:ext cx="284752" cy="369332"/>
              </a:xfrm>
              <a:prstGeom prst="rect">
                <a:avLst/>
              </a:prstGeom>
              <a:blipFill>
                <a:blip r:embed="rId5"/>
                <a:stretch>
                  <a:fillRect r="-8511" b="-327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0560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A2FDE-22EA-47FA-2631-69D9F6787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ECAL CONCEPT AND SIMULATION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2C61D1B-9DF0-78F7-8408-C0D11A3A82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1562" y="1555037"/>
                <a:ext cx="6587067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General:</a:t>
                </a:r>
              </a:p>
              <a:p>
                <a:pPr lvl="1"/>
                <a:r>
                  <a:rPr lang="en-US" dirty="0"/>
                  <a:t>Sandwich ECAL with iron absorbers and </a:t>
                </a:r>
                <a:br>
                  <a:rPr lang="en-US" dirty="0"/>
                </a:br>
                <a:r>
                  <a:rPr lang="en-US" dirty="0"/>
                  <a:t>plastic scintillator layers</a:t>
                </a:r>
              </a:p>
              <a:p>
                <a:pPr lvl="1"/>
                <a:r>
                  <a:rPr lang="en-US" dirty="0"/>
                  <a:t>35 layers, 20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total, 2.5 x 2.5 m² cross section</a:t>
                </a:r>
              </a:p>
              <a:p>
                <a:r>
                  <a:rPr lang="en-US" dirty="0"/>
                  <a:t>Tile ECAL study:</a:t>
                </a:r>
              </a:p>
              <a:p>
                <a:pPr lvl="1"/>
                <a:r>
                  <a:rPr lang="en-US" dirty="0"/>
                  <a:t>Different tile sizes tested for a tile-on-SiPM </a:t>
                </a:r>
              </a:p>
              <a:p>
                <a:pPr lvl="1"/>
                <a:r>
                  <a:rPr lang="en-US" dirty="0"/>
                  <a:t>For required pointing resolution </a:t>
                </a:r>
                <a:br>
                  <a:rPr lang="en-US" dirty="0"/>
                </a:br>
                <a:r>
                  <a:rPr lang="en-US" dirty="0"/>
                  <a:t>1 x 1 cm² tiles needed, 2.2M channels</a:t>
                </a:r>
              </a:p>
              <a:p>
                <a:r>
                  <a:rPr lang="en-US" dirty="0"/>
                  <a:t>Strip ECAL study</a:t>
                </a:r>
              </a:p>
              <a:p>
                <a:pPr lvl="1"/>
                <a:r>
                  <a:rPr lang="en-US" dirty="0"/>
                  <a:t>Tiles joined into 250 x 1 x 1 cm³ scintillator strips </a:t>
                </a:r>
              </a:p>
              <a:p>
                <a:pPr lvl="1"/>
                <a:r>
                  <a:rPr lang="en-US" dirty="0"/>
                  <a:t>Double sided WLS-on-SiPM readout, 18k channels</a:t>
                </a:r>
              </a:p>
              <a:p>
                <a:pPr lvl="1"/>
                <a:r>
                  <a:rPr lang="en-US" b="1" dirty="0"/>
                  <a:t>Energy and angular resolution basically the same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D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2C61D1B-9DF0-78F7-8408-C0D11A3A82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562" y="1555037"/>
                <a:ext cx="6587067" cy="4351338"/>
              </a:xfrm>
              <a:blipFill>
                <a:blip r:embed="rId3"/>
                <a:stretch>
                  <a:fillRect l="-1481" t="-2801" r="-3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32">
            <a:extLst>
              <a:ext uri="{FF2B5EF4-FFF2-40B4-BE49-F238E27FC236}">
                <a16:creationId xmlns:a16="http://schemas.microsoft.com/office/drawing/2014/main" id="{7592F01E-1FB2-B02A-C5B0-50D5FCF87D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094" y="-114615"/>
            <a:ext cx="3961047" cy="4098123"/>
          </a:xfrm>
          <a:prstGeom prst="rect">
            <a:avLst/>
          </a:prstGeom>
          <a:effectLst>
            <a:softEdge rad="165100"/>
          </a:effectLst>
        </p:spPr>
      </p:pic>
      <p:cxnSp>
        <p:nvCxnSpPr>
          <p:cNvPr id="10" name="Gerader Verbinder 3">
            <a:extLst>
              <a:ext uri="{FF2B5EF4-FFF2-40B4-BE49-F238E27FC236}">
                <a16:creationId xmlns:a16="http://schemas.microsoft.com/office/drawing/2014/main" id="{32B1FBB0-381B-1363-8CCE-E03B3708B24D}"/>
              </a:ext>
            </a:extLst>
          </p:cNvPr>
          <p:cNvCxnSpPr/>
          <p:nvPr/>
        </p:nvCxnSpPr>
        <p:spPr>
          <a:xfrm>
            <a:off x="9458716" y="4220801"/>
            <a:ext cx="0" cy="17858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6">
            <a:extLst>
              <a:ext uri="{FF2B5EF4-FFF2-40B4-BE49-F238E27FC236}">
                <a16:creationId xmlns:a16="http://schemas.microsoft.com/office/drawing/2014/main" id="{027C85F0-3D21-BC5F-420B-DA24D201FC70}"/>
              </a:ext>
            </a:extLst>
          </p:cNvPr>
          <p:cNvCxnSpPr/>
          <p:nvPr/>
        </p:nvCxnSpPr>
        <p:spPr>
          <a:xfrm>
            <a:off x="9602932" y="4220801"/>
            <a:ext cx="0" cy="17858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7">
            <a:extLst>
              <a:ext uri="{FF2B5EF4-FFF2-40B4-BE49-F238E27FC236}">
                <a16:creationId xmlns:a16="http://schemas.microsoft.com/office/drawing/2014/main" id="{AADB4684-5EB0-B464-0967-1C27D5D8F229}"/>
              </a:ext>
            </a:extLst>
          </p:cNvPr>
          <p:cNvCxnSpPr/>
          <p:nvPr/>
        </p:nvCxnSpPr>
        <p:spPr>
          <a:xfrm>
            <a:off x="9748956" y="4220801"/>
            <a:ext cx="0" cy="17858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20AD9370-1CC9-83BD-CB1D-66F442E85182}"/>
              </a:ext>
            </a:extLst>
          </p:cNvPr>
          <p:cNvCxnSpPr/>
          <p:nvPr/>
        </p:nvCxnSpPr>
        <p:spPr>
          <a:xfrm>
            <a:off x="9895219" y="4220801"/>
            <a:ext cx="0" cy="17858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4">
            <a:extLst>
              <a:ext uri="{FF2B5EF4-FFF2-40B4-BE49-F238E27FC236}">
                <a16:creationId xmlns:a16="http://schemas.microsoft.com/office/drawing/2014/main" id="{D4B1D2F4-9A51-3755-50A7-940D1AAD2745}"/>
              </a:ext>
            </a:extLst>
          </p:cNvPr>
          <p:cNvCxnSpPr/>
          <p:nvPr/>
        </p:nvCxnSpPr>
        <p:spPr>
          <a:xfrm>
            <a:off x="10047619" y="4220801"/>
            <a:ext cx="0" cy="17858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7">
            <a:extLst>
              <a:ext uri="{FF2B5EF4-FFF2-40B4-BE49-F238E27FC236}">
                <a16:creationId xmlns:a16="http://schemas.microsoft.com/office/drawing/2014/main" id="{B129FA5F-34C9-2FD9-2882-154321227D93}"/>
              </a:ext>
            </a:extLst>
          </p:cNvPr>
          <p:cNvCxnSpPr>
            <a:cxnSpLocks/>
          </p:cNvCxnSpPr>
          <p:nvPr/>
        </p:nvCxnSpPr>
        <p:spPr>
          <a:xfrm>
            <a:off x="10047619" y="4602311"/>
            <a:ext cx="0" cy="1835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9">
            <a:extLst>
              <a:ext uri="{FF2B5EF4-FFF2-40B4-BE49-F238E27FC236}">
                <a16:creationId xmlns:a16="http://schemas.microsoft.com/office/drawing/2014/main" id="{624E841F-5786-2EE5-CEDE-101F1B0D315B}"/>
              </a:ext>
            </a:extLst>
          </p:cNvPr>
          <p:cNvCxnSpPr>
            <a:cxnSpLocks/>
          </p:cNvCxnSpPr>
          <p:nvPr/>
        </p:nvCxnSpPr>
        <p:spPr>
          <a:xfrm>
            <a:off x="10047619" y="5384768"/>
            <a:ext cx="0" cy="18359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20">
            <a:extLst>
              <a:ext uri="{FF2B5EF4-FFF2-40B4-BE49-F238E27FC236}">
                <a16:creationId xmlns:a16="http://schemas.microsoft.com/office/drawing/2014/main" id="{CF22DB0A-77A8-0D6E-C5D6-CBE114107E29}"/>
              </a:ext>
            </a:extLst>
          </p:cNvPr>
          <p:cNvCxnSpPr>
            <a:cxnSpLocks/>
          </p:cNvCxnSpPr>
          <p:nvPr/>
        </p:nvCxnSpPr>
        <p:spPr>
          <a:xfrm>
            <a:off x="9893956" y="5366357"/>
            <a:ext cx="0" cy="2981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21">
            <a:extLst>
              <a:ext uri="{FF2B5EF4-FFF2-40B4-BE49-F238E27FC236}">
                <a16:creationId xmlns:a16="http://schemas.microsoft.com/office/drawing/2014/main" id="{8F8BDFB3-7092-63B8-7E67-D23F66FF40B0}"/>
              </a:ext>
            </a:extLst>
          </p:cNvPr>
          <p:cNvCxnSpPr>
            <a:cxnSpLocks/>
          </p:cNvCxnSpPr>
          <p:nvPr/>
        </p:nvCxnSpPr>
        <p:spPr>
          <a:xfrm>
            <a:off x="9893956" y="4487756"/>
            <a:ext cx="0" cy="29815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22">
            <a:extLst>
              <a:ext uri="{FF2B5EF4-FFF2-40B4-BE49-F238E27FC236}">
                <a16:creationId xmlns:a16="http://schemas.microsoft.com/office/drawing/2014/main" id="{93285A47-3EFB-C44F-84B5-2027181D5150}"/>
              </a:ext>
            </a:extLst>
          </p:cNvPr>
          <p:cNvCxnSpPr>
            <a:cxnSpLocks/>
          </p:cNvCxnSpPr>
          <p:nvPr/>
        </p:nvCxnSpPr>
        <p:spPr>
          <a:xfrm>
            <a:off x="9748956" y="4409511"/>
            <a:ext cx="0" cy="43572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23">
            <a:extLst>
              <a:ext uri="{FF2B5EF4-FFF2-40B4-BE49-F238E27FC236}">
                <a16:creationId xmlns:a16="http://schemas.microsoft.com/office/drawing/2014/main" id="{58F2892D-351E-1EBA-8E28-2D1D2B3783B7}"/>
              </a:ext>
            </a:extLst>
          </p:cNvPr>
          <p:cNvCxnSpPr>
            <a:cxnSpLocks/>
          </p:cNvCxnSpPr>
          <p:nvPr/>
        </p:nvCxnSpPr>
        <p:spPr>
          <a:xfrm>
            <a:off x="9602932" y="4409511"/>
            <a:ext cx="0" cy="3191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31">
            <a:extLst>
              <a:ext uri="{FF2B5EF4-FFF2-40B4-BE49-F238E27FC236}">
                <a16:creationId xmlns:a16="http://schemas.microsoft.com/office/drawing/2014/main" id="{3CC5F029-FE46-E54B-716A-DF35A561F052}"/>
              </a:ext>
            </a:extLst>
          </p:cNvPr>
          <p:cNvCxnSpPr>
            <a:cxnSpLocks/>
          </p:cNvCxnSpPr>
          <p:nvPr/>
        </p:nvCxnSpPr>
        <p:spPr>
          <a:xfrm>
            <a:off x="9458716" y="4439172"/>
            <a:ext cx="0" cy="1881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38">
            <a:extLst>
              <a:ext uri="{FF2B5EF4-FFF2-40B4-BE49-F238E27FC236}">
                <a16:creationId xmlns:a16="http://schemas.microsoft.com/office/drawing/2014/main" id="{9E299995-6D57-96A4-7AF7-95520067D080}"/>
              </a:ext>
            </a:extLst>
          </p:cNvPr>
          <p:cNvCxnSpPr>
            <a:cxnSpLocks/>
          </p:cNvCxnSpPr>
          <p:nvPr/>
        </p:nvCxnSpPr>
        <p:spPr>
          <a:xfrm>
            <a:off x="9748956" y="5319818"/>
            <a:ext cx="0" cy="43572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41">
            <a:extLst>
              <a:ext uri="{FF2B5EF4-FFF2-40B4-BE49-F238E27FC236}">
                <a16:creationId xmlns:a16="http://schemas.microsoft.com/office/drawing/2014/main" id="{9E8434AF-5F68-51A9-54C9-1AA7F2FFB134}"/>
              </a:ext>
            </a:extLst>
          </p:cNvPr>
          <p:cNvCxnSpPr>
            <a:cxnSpLocks/>
          </p:cNvCxnSpPr>
          <p:nvPr/>
        </p:nvCxnSpPr>
        <p:spPr>
          <a:xfrm>
            <a:off x="9602932" y="5408803"/>
            <a:ext cx="0" cy="31911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44">
            <a:extLst>
              <a:ext uri="{FF2B5EF4-FFF2-40B4-BE49-F238E27FC236}">
                <a16:creationId xmlns:a16="http://schemas.microsoft.com/office/drawing/2014/main" id="{F9B32D2F-A62B-0C02-A8FE-471ADE1A1BCF}"/>
              </a:ext>
            </a:extLst>
          </p:cNvPr>
          <p:cNvCxnSpPr>
            <a:cxnSpLocks/>
          </p:cNvCxnSpPr>
          <p:nvPr/>
        </p:nvCxnSpPr>
        <p:spPr>
          <a:xfrm>
            <a:off x="9458716" y="5494720"/>
            <a:ext cx="0" cy="18819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48">
            <a:extLst>
              <a:ext uri="{FF2B5EF4-FFF2-40B4-BE49-F238E27FC236}">
                <a16:creationId xmlns:a16="http://schemas.microsoft.com/office/drawing/2014/main" id="{525897EB-0D78-E346-C25C-E009BEC35B6A}"/>
              </a:ext>
            </a:extLst>
          </p:cNvPr>
          <p:cNvCxnSpPr>
            <a:cxnSpLocks/>
          </p:cNvCxnSpPr>
          <p:nvPr/>
        </p:nvCxnSpPr>
        <p:spPr>
          <a:xfrm flipH="1">
            <a:off x="10047619" y="5157700"/>
            <a:ext cx="1556475" cy="308380"/>
          </a:xfrm>
          <a:prstGeom prst="straightConnector1">
            <a:avLst/>
          </a:prstGeom>
          <a:ln w="28575">
            <a:solidFill>
              <a:srgbClr val="F90F73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50">
            <a:extLst>
              <a:ext uri="{FF2B5EF4-FFF2-40B4-BE49-F238E27FC236}">
                <a16:creationId xmlns:a16="http://schemas.microsoft.com/office/drawing/2014/main" id="{C4000F13-117E-475A-6F12-314E1B8F9D8D}"/>
              </a:ext>
            </a:extLst>
          </p:cNvPr>
          <p:cNvCxnSpPr>
            <a:cxnSpLocks/>
          </p:cNvCxnSpPr>
          <p:nvPr/>
        </p:nvCxnSpPr>
        <p:spPr>
          <a:xfrm flipH="1" flipV="1">
            <a:off x="10047619" y="4671530"/>
            <a:ext cx="1556475" cy="491292"/>
          </a:xfrm>
          <a:prstGeom prst="straightConnector1">
            <a:avLst/>
          </a:prstGeom>
          <a:ln w="28575">
            <a:solidFill>
              <a:srgbClr val="F90F73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66">
            <a:extLst>
              <a:ext uri="{FF2B5EF4-FFF2-40B4-BE49-F238E27FC236}">
                <a16:creationId xmlns:a16="http://schemas.microsoft.com/office/drawing/2014/main" id="{B4C50010-8BCF-AE23-41FE-96CB4900A757}"/>
              </a:ext>
            </a:extLst>
          </p:cNvPr>
          <p:cNvSpPr txBox="1"/>
          <p:nvPr/>
        </p:nvSpPr>
        <p:spPr>
          <a:xfrm>
            <a:off x="9127311" y="3845380"/>
            <a:ext cx="1243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ECAL layers</a:t>
            </a:r>
          </a:p>
        </p:txBody>
      </p:sp>
      <p:sp>
        <p:nvSpPr>
          <p:cNvPr id="28" name="Textfeld 68">
            <a:extLst>
              <a:ext uri="{FF2B5EF4-FFF2-40B4-BE49-F238E27FC236}">
                <a16:creationId xmlns:a16="http://schemas.microsoft.com/office/drawing/2014/main" id="{F083FF1A-79CC-799C-12D5-E7D185A5D0FE}"/>
              </a:ext>
            </a:extLst>
          </p:cNvPr>
          <p:cNvSpPr txBox="1"/>
          <p:nvPr/>
        </p:nvSpPr>
        <p:spPr>
          <a:xfrm>
            <a:off x="8555093" y="4636831"/>
            <a:ext cx="875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shower</a:t>
            </a:r>
          </a:p>
        </p:txBody>
      </p:sp>
      <p:cxnSp>
        <p:nvCxnSpPr>
          <p:cNvPr id="29" name="Gerade Verbindung mit Pfeil 71">
            <a:extLst>
              <a:ext uri="{FF2B5EF4-FFF2-40B4-BE49-F238E27FC236}">
                <a16:creationId xmlns:a16="http://schemas.microsoft.com/office/drawing/2014/main" id="{26FC3F78-0765-6081-D0BB-9CCBA832A72B}"/>
              </a:ext>
            </a:extLst>
          </p:cNvPr>
          <p:cNvCxnSpPr>
            <a:cxnSpLocks/>
          </p:cNvCxnSpPr>
          <p:nvPr/>
        </p:nvCxnSpPr>
        <p:spPr>
          <a:xfrm flipV="1">
            <a:off x="9044082" y="4569070"/>
            <a:ext cx="322192" cy="1423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77">
            <a:extLst>
              <a:ext uri="{FF2B5EF4-FFF2-40B4-BE49-F238E27FC236}">
                <a16:creationId xmlns:a16="http://schemas.microsoft.com/office/drawing/2014/main" id="{74054FFF-0EAF-706C-4A54-4610ED14CFA1}"/>
              </a:ext>
            </a:extLst>
          </p:cNvPr>
          <p:cNvCxnSpPr>
            <a:cxnSpLocks/>
          </p:cNvCxnSpPr>
          <p:nvPr/>
        </p:nvCxnSpPr>
        <p:spPr>
          <a:xfrm>
            <a:off x="9044082" y="4963819"/>
            <a:ext cx="326551" cy="5738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122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0BD7EE82-E6F2-ED4D-E4B3-2A8CA4701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573" y="3059668"/>
            <a:ext cx="4180116" cy="31350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6A2FDE-22EA-47FA-2631-69D9F6787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ECAL CONCEPT AND SIMULATION</a:t>
            </a:r>
            <a:endParaRPr lang="en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2C61D1B-9DF0-78F7-8408-C0D11A3A82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1562" y="1555037"/>
                <a:ext cx="6587067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General:</a:t>
                </a:r>
              </a:p>
              <a:p>
                <a:pPr lvl="1"/>
                <a:r>
                  <a:rPr lang="en-US" dirty="0"/>
                  <a:t>Sandwich ECAL with iron absorbers and </a:t>
                </a:r>
                <a:br>
                  <a:rPr lang="en-US" dirty="0"/>
                </a:br>
                <a:r>
                  <a:rPr lang="en-US" dirty="0"/>
                  <a:t>plastic scintillator layers</a:t>
                </a:r>
              </a:p>
              <a:p>
                <a:pPr lvl="1"/>
                <a:r>
                  <a:rPr lang="en-US" dirty="0"/>
                  <a:t>35 layers, 20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total, 2.5 x 2.5 m² cross section</a:t>
                </a:r>
              </a:p>
              <a:p>
                <a:r>
                  <a:rPr lang="en-US" dirty="0"/>
                  <a:t>Tile ECAL study:</a:t>
                </a:r>
              </a:p>
              <a:p>
                <a:pPr lvl="1"/>
                <a:r>
                  <a:rPr lang="en-US" dirty="0"/>
                  <a:t>Different tile sizes tested for a tile-on-SiPM </a:t>
                </a:r>
              </a:p>
              <a:p>
                <a:pPr lvl="1"/>
                <a:r>
                  <a:rPr lang="en-US" dirty="0"/>
                  <a:t>For required pointing resolution </a:t>
                </a:r>
                <a:br>
                  <a:rPr lang="en-US" dirty="0"/>
                </a:br>
                <a:r>
                  <a:rPr lang="en-US" dirty="0"/>
                  <a:t>1 x 1 cm² tiles needed, 2.2M channels</a:t>
                </a:r>
              </a:p>
              <a:p>
                <a:r>
                  <a:rPr lang="en-US" dirty="0"/>
                  <a:t>Strip ECAL study</a:t>
                </a:r>
              </a:p>
              <a:p>
                <a:pPr lvl="1"/>
                <a:r>
                  <a:rPr lang="en-US" dirty="0"/>
                  <a:t>Tiles joined into 250 x 1 x 1 cm³ scintillator strips </a:t>
                </a:r>
              </a:p>
              <a:p>
                <a:pPr lvl="1"/>
                <a:r>
                  <a:rPr lang="en-US" dirty="0"/>
                  <a:t>Double sided WLS-on-SiPM readout, 18k channels</a:t>
                </a:r>
              </a:p>
              <a:p>
                <a:pPr lvl="1"/>
                <a:r>
                  <a:rPr lang="en-US" b="1" dirty="0"/>
                  <a:t>Energy and angular resolution basically the same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DE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12C61D1B-9DF0-78F7-8408-C0D11A3A82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1562" y="1555037"/>
                <a:ext cx="6587067" cy="4351338"/>
              </a:xfrm>
              <a:blipFill>
                <a:blip r:embed="rId3"/>
                <a:stretch>
                  <a:fillRect l="-1481" t="-2801" r="-37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3D8B3394-63E0-5A01-F62D-4D658DB77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573" y="-12507"/>
            <a:ext cx="4180115" cy="31350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D31F34-FFE1-5489-AED4-C98C7212AB0B}"/>
              </a:ext>
            </a:extLst>
          </p:cNvPr>
          <p:cNvSpPr txBox="1"/>
          <p:nvPr/>
        </p:nvSpPr>
        <p:spPr>
          <a:xfrm>
            <a:off x="7637728" y="3114878"/>
            <a:ext cx="540242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/>
              <a:t>reco</a:t>
            </a:r>
            <a:r>
              <a:rPr lang="en-US" sz="1400" dirty="0"/>
              <a:t> vertex error in z</a:t>
            </a:r>
            <a:endParaRPr lang="en-DE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7623F9-477B-56B0-F77F-59FFAF86D479}"/>
                  </a:ext>
                </a:extLst>
              </p:cNvPr>
              <p:cNvSpPr txBox="1"/>
              <p:nvPr/>
            </p:nvSpPr>
            <p:spPr>
              <a:xfrm>
                <a:off x="10245630" y="663245"/>
                <a:ext cx="2495321" cy="414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DE" sz="14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DE" sz="14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DE" sz="140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DE" sz="140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</m:num>
                      <m:den>
                        <m:r>
                          <a:rPr lang="en-DE" sz="140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DE" sz="1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DE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en-DE" sz="1400" dirty="0" smtClean="0">
                        <a:latin typeface="Cambria Math" panose="02040503050406030204" pitchFamily="18" charset="0"/>
                      </a:rPr>
                      <m:t>⊕</m:t>
                    </m:r>
                    <m:f>
                      <m:fPr>
                        <m:ctrlPr>
                          <a:rPr lang="en-DE" sz="1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DE" sz="1400" i="1" dirty="0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DE" sz="1400" i="1" dirty="0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rad>
                      </m:den>
                    </m:f>
                  </m:oMath>
                </a14:m>
                <a:r>
                  <a:rPr lang="en-DE" sz="1400" dirty="0"/>
                  <a:t> </a:t>
                </a:r>
                <a14:m>
                  <m:oMath xmlns:m="http://schemas.openxmlformats.org/officeDocument/2006/math">
                    <m:r>
                      <a:rPr lang="en-DE" sz="1400" dirty="0">
                        <a:latin typeface="Cambria Math" panose="02040503050406030204" pitchFamily="18" charset="0"/>
                      </a:rPr>
                      <m:t>⊕</m:t>
                    </m:r>
                    <m:r>
                      <m:rPr>
                        <m:sty m:val="p"/>
                      </m:rPr>
                      <a:rPr lang="en-US" sz="1400" b="0" i="0" dirty="0" smtClean="0"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n-DE" sz="1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7623F9-477B-56B0-F77F-59FFAF86D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5630" y="663245"/>
                <a:ext cx="2495321" cy="41460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09FED80-CCCA-F3D7-F8EC-3D94DB6C5187}"/>
              </a:ext>
            </a:extLst>
          </p:cNvPr>
          <p:cNvSpPr txBox="1"/>
          <p:nvPr/>
        </p:nvSpPr>
        <p:spPr>
          <a:xfrm>
            <a:off x="9699171" y="3839208"/>
            <a:ext cx="65220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dirty="0"/>
              <a:t>mean: -272 mm</a:t>
            </a:r>
          </a:p>
          <a:p>
            <a:pPr lvl="1"/>
            <a:r>
              <a:rPr lang="en-US" dirty="0"/>
              <a:t>sigma: 1786 mm </a:t>
            </a:r>
          </a:p>
        </p:txBody>
      </p:sp>
    </p:spTree>
    <p:extLst>
      <p:ext uri="{BB962C8B-B14F-4D97-AF65-F5344CB8AC3E}">
        <p14:creationId xmlns:p14="http://schemas.microsoft.com/office/powerpoint/2010/main" val="857180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A2FDE-22EA-47FA-2631-69D9F6787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what?</a:t>
            </a:r>
            <a:endParaRPr lang="en-D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61D1B-9DF0-78F7-8408-C0D11A3A8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62" y="1690688"/>
            <a:ext cx="7624320" cy="4351338"/>
          </a:xfrm>
        </p:spPr>
        <p:txBody>
          <a:bodyPr/>
          <a:lstStyle/>
          <a:p>
            <a:r>
              <a:rPr lang="en-US" dirty="0"/>
              <a:t>Baseline design for scintillator strip based ECAL</a:t>
            </a:r>
          </a:p>
          <a:p>
            <a:pPr lvl="1"/>
            <a:r>
              <a:rPr lang="en-US" dirty="0"/>
              <a:t>Energy and pointing resolution requirements fulfilled</a:t>
            </a:r>
          </a:p>
          <a:p>
            <a:pPr lvl="1"/>
            <a:r>
              <a:rPr lang="en-US" dirty="0"/>
              <a:t>ALP mass reconstruction capabilities achieved</a:t>
            </a:r>
          </a:p>
          <a:p>
            <a:pPr lvl="1"/>
            <a:r>
              <a:rPr lang="en-US" dirty="0"/>
              <a:t>Estimated cost below 1M €</a:t>
            </a:r>
          </a:p>
          <a:p>
            <a:pPr lvl="1"/>
            <a:endParaRPr lang="en-US" dirty="0"/>
          </a:p>
          <a:p>
            <a:r>
              <a:rPr lang="en-US" dirty="0"/>
              <a:t>Proposal for CERN ECN3 upgrade in cooperation with HIKE will be handed in in 3 weeks</a:t>
            </a:r>
          </a:p>
          <a:p>
            <a:r>
              <a:rPr lang="en-US" dirty="0"/>
              <a:t>Best case I will spend the rest of my PhD designing and building the proposed ECAL </a:t>
            </a:r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DBEFC-B43D-108E-A82B-F876BD86C5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982" y="334455"/>
            <a:ext cx="4345018" cy="3386375"/>
          </a:xfrm>
          <a:prstGeom prst="rect">
            <a:avLst/>
          </a:prstGeom>
        </p:spPr>
      </p:pic>
      <p:pic>
        <p:nvPicPr>
          <p:cNvPr id="6" name="Picture 5" descr="A green triangle with black background&#10;&#10;Description automatically generated">
            <a:extLst>
              <a:ext uri="{FF2B5EF4-FFF2-40B4-BE49-F238E27FC236}">
                <a16:creationId xmlns:a16="http://schemas.microsoft.com/office/drawing/2014/main" id="{DE30DCCC-7B1B-1C80-B4E1-1C56C3FE1E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803" y="906918"/>
            <a:ext cx="789053" cy="3945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721B9E-96A8-B46A-ED7B-78905D74CE6E}"/>
              </a:ext>
            </a:extLst>
          </p:cNvPr>
          <p:cNvSpPr txBox="1"/>
          <p:nvPr/>
        </p:nvSpPr>
        <p:spPr>
          <a:xfrm flipH="1">
            <a:off x="8800612" y="46779"/>
            <a:ext cx="2778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error on </a:t>
            </a:r>
            <a:r>
              <a:rPr lang="en-US" dirty="0" err="1"/>
              <a:t>reco</a:t>
            </a:r>
            <a:r>
              <a:rPr lang="en-US" dirty="0"/>
              <a:t> mass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058142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EEB778A4-C9EA-00D6-BAA5-F76F41F487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978" y="496186"/>
            <a:ext cx="4364382" cy="42314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335F9E-A5F2-1A79-558D-3A201B4F16B9}"/>
              </a:ext>
            </a:extLst>
          </p:cNvPr>
          <p:cNvSpPr txBox="1"/>
          <p:nvPr/>
        </p:nvSpPr>
        <p:spPr>
          <a:xfrm rot="21009890">
            <a:off x="3817819" y="5357600"/>
            <a:ext cx="3610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Highly recommended!</a:t>
            </a:r>
            <a:endParaRPr lang="en-DE" sz="2400" b="1" dirty="0">
              <a:solidFill>
                <a:srgbClr val="C00000"/>
              </a:solidFill>
            </a:endParaRPr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D1D9891B-C251-56EE-E739-531032505ABB}"/>
              </a:ext>
            </a:extLst>
          </p:cNvPr>
          <p:cNvCxnSpPr>
            <a:cxnSpLocks/>
          </p:cNvCxnSpPr>
          <p:nvPr/>
        </p:nvCxnSpPr>
        <p:spPr>
          <a:xfrm rot="16200000" flipV="1">
            <a:off x="4318547" y="4592510"/>
            <a:ext cx="863585" cy="824496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ollage of two people&#10;&#10;Description automatically generated">
            <a:extLst>
              <a:ext uri="{FF2B5EF4-FFF2-40B4-BE49-F238E27FC236}">
                <a16:creationId xmlns:a16="http://schemas.microsoft.com/office/drawing/2014/main" id="{B9667242-9859-0258-B33B-1095D56C71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" t="162" r="-420" b="-162"/>
          <a:stretch/>
        </p:blipFill>
        <p:spPr>
          <a:xfrm>
            <a:off x="7441661" y="136285"/>
            <a:ext cx="4627082" cy="5987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93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Widescreen</PresentationFormat>
  <Paragraphs>68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Noto Sans </vt:lpstr>
      <vt:lpstr>Wingdings</vt:lpstr>
      <vt:lpstr>Office</vt:lpstr>
      <vt:lpstr>PowerPoint Presentation</vt:lpstr>
      <vt:lpstr>WHAT is SHADOWS?</vt:lpstr>
      <vt:lpstr>ECAL CONCEPT AND SIMULATION</vt:lpstr>
      <vt:lpstr>ECAL CONCEPT AND SIMULATION</vt:lpstr>
      <vt:lpstr>So what?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2020-05-25T14:13:29Z</dcterms:created>
  <dcterms:modified xsi:type="dcterms:W3CDTF">2023-07-27T10:32:04Z</dcterms:modified>
</cp:coreProperties>
</file>