
<file path=[Content_Types].xml><?xml version="1.0" encoding="utf-8"?>
<Types xmlns="http://schemas.openxmlformats.org/package/2006/content-types">
  <Default ContentType="image/jpeg" Extension="jpg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</p:sldIdLst>
  <p:sldSz cy="6858000" cx="12192000"/>
  <p:notesSz cx="6858000" cy="12192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>
          <p15:clr>
            <a:srgbClr val="747775"/>
          </p15:clr>
        </p15:guide>
      </p15:sldGuideLst>
    </p:ext>
    <p:ext uri="GoogleSlidesCustomDataVersion2">
      <go:slidesCustomData xmlns:go="http://customooxmlschemas.google.com/" r:id="rId17" roundtripDataSignature="AMtx7mjup/mbsyDxxtTivWA6uQbHHYIBl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02792B7F-1326-474D-A44F-309645F94A3F}">
  <a:tblStyle styleId="{02792B7F-1326-474D-A44F-309645F94A3F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  <p:guide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customschemas.google.com/relationships/presentationmetadata" Target="metadata"/><Relationship Id="rId16" Type="http://schemas.openxmlformats.org/officeDocument/2006/relationships/slide" Target="slides/slide10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6111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6111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-228600" y="1524000"/>
            <a:ext cx="7315200" cy="4114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11580813"/>
            <a:ext cx="2971800" cy="611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28d6b8d8c2b_0_0:notes"/>
          <p:cNvSpPr txBox="1"/>
          <p:nvPr>
            <p:ph idx="1" type="body"/>
          </p:nvPr>
        </p:nvSpPr>
        <p:spPr>
          <a:xfrm>
            <a:off x="685800" y="5791200"/>
            <a:ext cx="5486400" cy="548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69" name="Google Shape;169;g28d6b8d8c2b_0_0:notes"/>
          <p:cNvSpPr/>
          <p:nvPr>
            <p:ph idx="2" type="sldImg"/>
          </p:nvPr>
        </p:nvSpPr>
        <p:spPr>
          <a:xfrm>
            <a:off x="1143225" y="914400"/>
            <a:ext cx="4572300" cy="4572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g28d6b8d8c2b_0_83:notes"/>
          <p:cNvSpPr txBox="1"/>
          <p:nvPr>
            <p:ph idx="1" type="body"/>
          </p:nvPr>
        </p:nvSpPr>
        <p:spPr>
          <a:xfrm>
            <a:off x="685800" y="5791200"/>
            <a:ext cx="5486400" cy="548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95" name="Google Shape;295;g28d6b8d8c2b_0_83:notes"/>
          <p:cNvSpPr/>
          <p:nvPr>
            <p:ph idx="2" type="sldImg"/>
          </p:nvPr>
        </p:nvSpPr>
        <p:spPr>
          <a:xfrm>
            <a:off x="1143225" y="914400"/>
            <a:ext cx="4572300" cy="4572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28d6b8d8c2b_0_1127:notes"/>
          <p:cNvSpPr/>
          <p:nvPr>
            <p:ph idx="2" type="sldImg"/>
          </p:nvPr>
        </p:nvSpPr>
        <p:spPr>
          <a:xfrm>
            <a:off x="-228600" y="1524000"/>
            <a:ext cx="7315200" cy="4114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Google Shape;177;g28d6b8d8c2b_0_1127:notes"/>
          <p:cNvSpPr txBox="1"/>
          <p:nvPr>
            <p:ph idx="1" type="body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g28d6b8d8c2b_0_1127:notes"/>
          <p:cNvSpPr txBox="1"/>
          <p:nvPr>
            <p:ph idx="12" type="sldNum"/>
          </p:nvPr>
        </p:nvSpPr>
        <p:spPr>
          <a:xfrm>
            <a:off x="3884613" y="11580813"/>
            <a:ext cx="2971800" cy="6111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28d6b8d8c2b_0_524:notes"/>
          <p:cNvSpPr txBox="1"/>
          <p:nvPr>
            <p:ph idx="1" type="body"/>
          </p:nvPr>
        </p:nvSpPr>
        <p:spPr>
          <a:xfrm>
            <a:off x="685800" y="5791200"/>
            <a:ext cx="5486400" cy="548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91" name="Google Shape;191;g28d6b8d8c2b_0_524:notes"/>
          <p:cNvSpPr/>
          <p:nvPr>
            <p:ph idx="2" type="sldImg"/>
          </p:nvPr>
        </p:nvSpPr>
        <p:spPr>
          <a:xfrm>
            <a:off x="1143225" y="914400"/>
            <a:ext cx="4572300" cy="4572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28d6b8d8c2b_0_535:notes"/>
          <p:cNvSpPr txBox="1"/>
          <p:nvPr>
            <p:ph idx="1" type="body"/>
          </p:nvPr>
        </p:nvSpPr>
        <p:spPr>
          <a:xfrm>
            <a:off x="685800" y="5791200"/>
            <a:ext cx="5486400" cy="548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28" name="Google Shape;228;g28d6b8d8c2b_0_535:notes"/>
          <p:cNvSpPr/>
          <p:nvPr>
            <p:ph idx="2" type="sldImg"/>
          </p:nvPr>
        </p:nvSpPr>
        <p:spPr>
          <a:xfrm>
            <a:off x="1143225" y="914400"/>
            <a:ext cx="4572300" cy="4572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28d6b8d8c2b_0_168:notes"/>
          <p:cNvSpPr/>
          <p:nvPr>
            <p:ph idx="2" type="sldImg"/>
          </p:nvPr>
        </p:nvSpPr>
        <p:spPr>
          <a:xfrm>
            <a:off x="1143225" y="914400"/>
            <a:ext cx="4572300" cy="4572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2" name="Google Shape;242;g28d6b8d8c2b_0_168:notes"/>
          <p:cNvSpPr txBox="1"/>
          <p:nvPr>
            <p:ph idx="1" type="body"/>
          </p:nvPr>
        </p:nvSpPr>
        <p:spPr>
          <a:xfrm>
            <a:off x="685800" y="5791200"/>
            <a:ext cx="5486400" cy="54864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g28d6b8d8c2b_0_1115:notes"/>
          <p:cNvSpPr/>
          <p:nvPr>
            <p:ph idx="2" type="sldImg"/>
          </p:nvPr>
        </p:nvSpPr>
        <p:spPr>
          <a:xfrm>
            <a:off x="-228600" y="1524000"/>
            <a:ext cx="7315200" cy="4114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5" name="Google Shape;255;g28d6b8d8c2b_0_1115:notes"/>
          <p:cNvSpPr txBox="1"/>
          <p:nvPr>
            <p:ph idx="1" type="body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6" name="Google Shape;256;g28d6b8d8c2b_0_1115:notes"/>
          <p:cNvSpPr txBox="1"/>
          <p:nvPr>
            <p:ph idx="12" type="sldNum"/>
          </p:nvPr>
        </p:nvSpPr>
        <p:spPr>
          <a:xfrm>
            <a:off x="3884613" y="11580813"/>
            <a:ext cx="2971800" cy="6111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g28d6b8d8c2b_0_324:notes"/>
          <p:cNvSpPr/>
          <p:nvPr>
            <p:ph idx="2" type="sldImg"/>
          </p:nvPr>
        </p:nvSpPr>
        <p:spPr>
          <a:xfrm>
            <a:off x="-228600" y="1524000"/>
            <a:ext cx="7315200" cy="4114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7" name="Google Shape;267;g28d6b8d8c2b_0_324:notes"/>
          <p:cNvSpPr txBox="1"/>
          <p:nvPr>
            <p:ph idx="1" type="body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8" name="Google Shape;268;g28d6b8d8c2b_0_324:notes"/>
          <p:cNvSpPr txBox="1"/>
          <p:nvPr>
            <p:ph idx="12" type="sldNum"/>
          </p:nvPr>
        </p:nvSpPr>
        <p:spPr>
          <a:xfrm>
            <a:off x="3884613" y="11580813"/>
            <a:ext cx="2971800" cy="6111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17:notes"/>
          <p:cNvSpPr txBox="1"/>
          <p:nvPr>
            <p:ph idx="1" type="body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83" name="Google Shape;283;p17:notes"/>
          <p:cNvSpPr/>
          <p:nvPr>
            <p:ph idx="2" type="sldImg"/>
          </p:nvPr>
        </p:nvSpPr>
        <p:spPr>
          <a:xfrm>
            <a:off x="-228600" y="1524000"/>
            <a:ext cx="7315200" cy="4114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g25c3633d8b2_0_4:notes"/>
          <p:cNvSpPr/>
          <p:nvPr>
            <p:ph idx="2" type="sldImg"/>
          </p:nvPr>
        </p:nvSpPr>
        <p:spPr>
          <a:xfrm>
            <a:off x="-228600" y="1524000"/>
            <a:ext cx="7315200" cy="41148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7" name="Google Shape;287;g25c3633d8b2_0_4:notes"/>
          <p:cNvSpPr txBox="1"/>
          <p:nvPr>
            <p:ph idx="1" type="body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8" name="Google Shape;288;g25c3633d8b2_0_4:notes"/>
          <p:cNvSpPr txBox="1"/>
          <p:nvPr>
            <p:ph idx="12" type="sldNum"/>
          </p:nvPr>
        </p:nvSpPr>
        <p:spPr>
          <a:xfrm>
            <a:off x="3884613" y="11580813"/>
            <a:ext cx="2971800" cy="6111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3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0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7.png"/><Relationship Id="rId4" Type="http://schemas.openxmlformats.org/officeDocument/2006/relationships/image" Target="../media/image31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4.png"/><Relationship Id="rId3" Type="http://schemas.openxmlformats.org/officeDocument/2006/relationships/image" Target="../media/image8.png"/><Relationship Id="rId4" Type="http://schemas.openxmlformats.org/officeDocument/2006/relationships/image" Target="../media/image16.png"/><Relationship Id="rId5" Type="http://schemas.openxmlformats.org/officeDocument/2006/relationships/image" Target="../media/image11.png"/><Relationship Id="rId6" Type="http://schemas.openxmlformats.org/officeDocument/2006/relationships/image" Target="../media/image9.png"/><Relationship Id="rId7" Type="http://schemas.openxmlformats.org/officeDocument/2006/relationships/image" Target="../media/image17.jpg"/><Relationship Id="rId8" Type="http://schemas.openxmlformats.org/officeDocument/2006/relationships/image" Target="../media/image10.pn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with logo" showMasterSp="0">
  <p:cSld name="Title Slide with logo">
    <p:bg>
      <p:bgPr>
        <a:solidFill>
          <a:schemeClr val="lt1"/>
        </a:solidFill>
      </p:bgPr>
    </p:bg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 cap="flat" cmpd="sng" w="12700">
            <a:solidFill>
              <a:srgbClr val="002574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logooutline.eps" id="23" name="Google Shape;23;p1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106130" y="710117"/>
            <a:ext cx="1990424" cy="1970420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Google Shape;24;p19"/>
          <p:cNvSpPr txBox="1"/>
          <p:nvPr>
            <p:ph type="ctrTitle"/>
          </p:nvPr>
        </p:nvSpPr>
        <p:spPr>
          <a:xfrm>
            <a:off x="407987" y="3429000"/>
            <a:ext cx="11376025" cy="215326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Arial"/>
              <a:buNone/>
              <a:defRPr sz="5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9"/>
          <p:cNvSpPr txBox="1"/>
          <p:nvPr>
            <p:ph idx="1" type="subTitle"/>
          </p:nvPr>
        </p:nvSpPr>
        <p:spPr>
          <a:xfrm>
            <a:off x="407988" y="5700251"/>
            <a:ext cx="11376026" cy="803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0" sz="20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descr="logooutline.eps" id="26" name="Google Shape;26;p1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666528" y="757891"/>
            <a:ext cx="1990425" cy="1970421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Google Shape;27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468201" y="757900"/>
            <a:ext cx="2154945" cy="21990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nd 4 Pictures">
  <p:cSld name="Text and 4 Pictures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8"/>
          <p:cNvSpPr txBox="1"/>
          <p:nvPr>
            <p:ph type="title"/>
          </p:nvPr>
        </p:nvSpPr>
        <p:spPr>
          <a:xfrm>
            <a:off x="407989" y="373593"/>
            <a:ext cx="11376024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28"/>
          <p:cNvSpPr txBox="1"/>
          <p:nvPr>
            <p:ph idx="1" type="body"/>
          </p:nvPr>
        </p:nvSpPr>
        <p:spPr>
          <a:xfrm>
            <a:off x="407987" y="1598658"/>
            <a:ext cx="3708401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800"/>
              <a:buNone/>
              <a:defRPr>
                <a:solidFill>
                  <a:srgbClr val="171717"/>
                </a:solidFill>
              </a:defRPr>
            </a:lvl1pPr>
            <a:lvl2pPr indent="-3810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4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9" name="Google Shape;89;p28"/>
          <p:cNvSpPr txBox="1"/>
          <p:nvPr>
            <p:ph idx="10" type="dt"/>
          </p:nvPr>
        </p:nvSpPr>
        <p:spPr>
          <a:xfrm>
            <a:off x="3248526" y="6408000"/>
            <a:ext cx="8678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0" name="Google Shape;90;p28"/>
          <p:cNvSpPr txBox="1"/>
          <p:nvPr>
            <p:ph idx="11" type="ftr"/>
          </p:nvPr>
        </p:nvSpPr>
        <p:spPr>
          <a:xfrm>
            <a:off x="4259262" y="640800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28"/>
          <p:cNvSpPr txBox="1"/>
          <p:nvPr>
            <p:ph idx="12" type="sldNum"/>
          </p:nvPr>
        </p:nvSpPr>
        <p:spPr>
          <a:xfrm>
            <a:off x="11064552" y="640800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2" name="Google Shape;92;p28"/>
          <p:cNvSpPr/>
          <p:nvPr>
            <p:ph idx="2" type="pic"/>
          </p:nvPr>
        </p:nvSpPr>
        <p:spPr>
          <a:xfrm>
            <a:off x="8075613" y="1592263"/>
            <a:ext cx="3708400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93" name="Google Shape;93;p28"/>
          <p:cNvSpPr/>
          <p:nvPr>
            <p:ph idx="3" type="pic"/>
          </p:nvPr>
        </p:nvSpPr>
        <p:spPr>
          <a:xfrm>
            <a:off x="8124681" y="3969703"/>
            <a:ext cx="3659332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94" name="Google Shape;94;p28"/>
          <p:cNvSpPr/>
          <p:nvPr>
            <p:ph idx="4" type="pic"/>
          </p:nvPr>
        </p:nvSpPr>
        <p:spPr>
          <a:xfrm>
            <a:off x="4259263" y="1592263"/>
            <a:ext cx="3659332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95" name="Google Shape;95;p28"/>
          <p:cNvSpPr/>
          <p:nvPr>
            <p:ph idx="5" type="pic"/>
          </p:nvPr>
        </p:nvSpPr>
        <p:spPr>
          <a:xfrm>
            <a:off x="4259263" y="3978015"/>
            <a:ext cx="3659332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 and 3 Pictures">
  <p:cSld name="Subtitle and 3 Pictures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9"/>
          <p:cNvSpPr txBox="1"/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29"/>
          <p:cNvSpPr txBox="1"/>
          <p:nvPr>
            <p:ph idx="1" type="body"/>
          </p:nvPr>
        </p:nvSpPr>
        <p:spPr>
          <a:xfrm>
            <a:off x="407987" y="1592263"/>
            <a:ext cx="3708401" cy="6683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b="1" sz="21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99" name="Google Shape;99;p29"/>
          <p:cNvSpPr txBox="1"/>
          <p:nvPr>
            <p:ph idx="2" type="body"/>
          </p:nvPr>
        </p:nvSpPr>
        <p:spPr>
          <a:xfrm>
            <a:off x="8075612" y="1604966"/>
            <a:ext cx="3713187" cy="65563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b="1" sz="24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00" name="Google Shape;100;p29"/>
          <p:cNvSpPr/>
          <p:nvPr>
            <p:ph idx="3" type="pic"/>
          </p:nvPr>
        </p:nvSpPr>
        <p:spPr>
          <a:xfrm>
            <a:off x="407989" y="2420938"/>
            <a:ext cx="3708400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01" name="Google Shape;101;p29"/>
          <p:cNvSpPr/>
          <p:nvPr>
            <p:ph idx="4" type="pic"/>
          </p:nvPr>
        </p:nvSpPr>
        <p:spPr>
          <a:xfrm>
            <a:off x="8075613" y="2416175"/>
            <a:ext cx="3713187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02" name="Google Shape;102;p29"/>
          <p:cNvSpPr txBox="1"/>
          <p:nvPr>
            <p:ph idx="5" type="body"/>
          </p:nvPr>
        </p:nvSpPr>
        <p:spPr>
          <a:xfrm>
            <a:off x="4253846" y="1601227"/>
            <a:ext cx="3708401" cy="6683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b="1" sz="21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03" name="Google Shape;103;p29"/>
          <p:cNvSpPr/>
          <p:nvPr>
            <p:ph idx="6" type="pic"/>
          </p:nvPr>
        </p:nvSpPr>
        <p:spPr>
          <a:xfrm>
            <a:off x="4253848" y="2429902"/>
            <a:ext cx="3708400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04" name="Google Shape;104;p29"/>
          <p:cNvSpPr txBox="1"/>
          <p:nvPr>
            <p:ph idx="10" type="dt"/>
          </p:nvPr>
        </p:nvSpPr>
        <p:spPr>
          <a:xfrm>
            <a:off x="3248526" y="6408000"/>
            <a:ext cx="8678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5" name="Google Shape;105;p29"/>
          <p:cNvSpPr txBox="1"/>
          <p:nvPr>
            <p:ph idx="11" type="ftr"/>
          </p:nvPr>
        </p:nvSpPr>
        <p:spPr>
          <a:xfrm>
            <a:off x="4259262" y="640800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p29"/>
          <p:cNvSpPr txBox="1"/>
          <p:nvPr>
            <p:ph idx="12" type="sldNum"/>
          </p:nvPr>
        </p:nvSpPr>
        <p:spPr>
          <a:xfrm>
            <a:off x="11064552" y="640800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Horizontal and texts">
  <p:cSld name="Picture Horizontal and texts"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30"/>
          <p:cNvSpPr txBox="1"/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9" name="Google Shape;109;p30"/>
          <p:cNvSpPr/>
          <p:nvPr>
            <p:ph idx="2" type="pic"/>
          </p:nvPr>
        </p:nvSpPr>
        <p:spPr>
          <a:xfrm>
            <a:off x="412776" y="1592263"/>
            <a:ext cx="11376024" cy="2563906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10" name="Google Shape;110;p30"/>
          <p:cNvSpPr txBox="1"/>
          <p:nvPr>
            <p:ph idx="1" type="body"/>
          </p:nvPr>
        </p:nvSpPr>
        <p:spPr>
          <a:xfrm>
            <a:off x="407989" y="4294188"/>
            <a:ext cx="3708400" cy="19065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1" name="Google Shape;111;p30"/>
          <p:cNvSpPr txBox="1"/>
          <p:nvPr>
            <p:ph idx="3" type="body"/>
          </p:nvPr>
        </p:nvSpPr>
        <p:spPr>
          <a:xfrm>
            <a:off x="4267201" y="4294188"/>
            <a:ext cx="3665537" cy="19065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2" name="Google Shape;112;p30"/>
          <p:cNvSpPr txBox="1"/>
          <p:nvPr>
            <p:ph idx="10" type="dt"/>
          </p:nvPr>
        </p:nvSpPr>
        <p:spPr>
          <a:xfrm>
            <a:off x="3248526" y="6408000"/>
            <a:ext cx="8678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3" name="Google Shape;113;p30"/>
          <p:cNvSpPr txBox="1"/>
          <p:nvPr>
            <p:ph idx="11" type="ftr"/>
          </p:nvPr>
        </p:nvSpPr>
        <p:spPr>
          <a:xfrm>
            <a:off x="4259262" y="640800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4" name="Google Shape;114;p30"/>
          <p:cNvSpPr txBox="1"/>
          <p:nvPr>
            <p:ph idx="12" type="sldNum"/>
          </p:nvPr>
        </p:nvSpPr>
        <p:spPr>
          <a:xfrm>
            <a:off x="11064552" y="640800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15" name="Google Shape;115;p30"/>
          <p:cNvSpPr txBox="1"/>
          <p:nvPr>
            <p:ph idx="4" type="body"/>
          </p:nvPr>
        </p:nvSpPr>
        <p:spPr>
          <a:xfrm>
            <a:off x="8085668" y="4294188"/>
            <a:ext cx="3703132" cy="19065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hapter Header" type="secHead">
  <p:cSld name="SECTION_HEADER"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31"/>
          <p:cNvSpPr txBox="1"/>
          <p:nvPr>
            <p:ph type="title"/>
          </p:nvPr>
        </p:nvSpPr>
        <p:spPr>
          <a:xfrm>
            <a:off x="407987" y="1709738"/>
            <a:ext cx="11376025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Arial"/>
              <a:buNone/>
              <a:defRPr sz="5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8" name="Google Shape;118;p31"/>
          <p:cNvSpPr txBox="1"/>
          <p:nvPr>
            <p:ph idx="1" type="body"/>
          </p:nvPr>
        </p:nvSpPr>
        <p:spPr>
          <a:xfrm>
            <a:off x="407987" y="4589463"/>
            <a:ext cx="11376026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2000"/>
              <a:buNone/>
              <a:defRPr sz="2000">
                <a:solidFill>
                  <a:srgbClr val="888DBD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800"/>
              <a:buNone/>
              <a:defRPr sz="1800">
                <a:solidFill>
                  <a:srgbClr val="888DBD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9pPr>
          </a:lstStyle>
          <a:p/>
        </p:txBody>
      </p:sp>
      <p:sp>
        <p:nvSpPr>
          <p:cNvPr id="119" name="Google Shape;119;p31"/>
          <p:cNvSpPr txBox="1"/>
          <p:nvPr>
            <p:ph idx="10" type="dt"/>
          </p:nvPr>
        </p:nvSpPr>
        <p:spPr>
          <a:xfrm>
            <a:off x="3248526" y="6408000"/>
            <a:ext cx="8678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0" name="Google Shape;120;p31"/>
          <p:cNvSpPr txBox="1"/>
          <p:nvPr>
            <p:ph idx="11" type="ftr"/>
          </p:nvPr>
        </p:nvSpPr>
        <p:spPr>
          <a:xfrm>
            <a:off x="4259262" y="640800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1" name="Google Shape;121;p31"/>
          <p:cNvSpPr txBox="1"/>
          <p:nvPr>
            <p:ph idx="12" type="sldNum"/>
          </p:nvPr>
        </p:nvSpPr>
        <p:spPr>
          <a:xfrm>
            <a:off x="11064552" y="640800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ast slide" showMasterSp="0" type="blank">
  <p:cSld name="BLANK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32"/>
          <p:cNvSpPr/>
          <p:nvPr/>
        </p:nvSpPr>
        <p:spPr>
          <a:xfrm>
            <a:off x="408000" y="5822737"/>
            <a:ext cx="11376000" cy="743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</a:rPr>
              <a:t>dprelipcean.github.io/</a:t>
            </a:r>
            <a:endParaRPr sz="1800">
              <a:solidFill>
                <a:schemeClr val="dk1"/>
              </a:solidFill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</a:rPr>
              <a:t>personal-website/</a:t>
            </a:r>
            <a:endParaRPr sz="1800">
              <a:solidFill>
                <a:schemeClr val="dk1"/>
              </a:solidFill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sz="1800">
              <a:solidFill>
                <a:schemeClr val="dk1"/>
              </a:solidFill>
            </a:endParaRPr>
          </a:p>
        </p:txBody>
      </p:sp>
      <p:pic>
        <p:nvPicPr>
          <p:cNvPr id="124" name="Google Shape;124;p3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228225" y="1617662"/>
            <a:ext cx="3735575" cy="3698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 " type="title">
  <p:cSld name="TITLE"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33"/>
          <p:cNvSpPr txBox="1"/>
          <p:nvPr>
            <p:ph type="ctrTitle"/>
          </p:nvPr>
        </p:nvSpPr>
        <p:spPr>
          <a:xfrm>
            <a:off x="1524000" y="10461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7" name="Google Shape;127;p33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28" name="Google Shape;128;p33"/>
          <p:cNvSpPr txBox="1"/>
          <p:nvPr>
            <p:ph idx="10" type="dt"/>
          </p:nvPr>
        </p:nvSpPr>
        <p:spPr>
          <a:xfrm>
            <a:off x="3248526" y="6408000"/>
            <a:ext cx="8678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9" name="Google Shape;129;p33"/>
          <p:cNvSpPr txBox="1"/>
          <p:nvPr>
            <p:ph idx="11" type="ftr"/>
          </p:nvPr>
        </p:nvSpPr>
        <p:spPr>
          <a:xfrm>
            <a:off x="4259262" y="640800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0" name="Google Shape;130;p33"/>
          <p:cNvSpPr txBox="1"/>
          <p:nvPr>
            <p:ph idx="12" type="sldNum"/>
          </p:nvPr>
        </p:nvSpPr>
        <p:spPr>
          <a:xfrm>
            <a:off x="11064552" y="640800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Slide with logo" showMasterSp="0">
  <p:cSld name="1_Title Slide with logo">
    <p:bg>
      <p:bgPr>
        <a:solidFill>
          <a:schemeClr val="lt1"/>
        </a:solidFill>
      </p:bgPr>
    </p:bg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3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 cap="flat" cmpd="sng" w="12700">
            <a:solidFill>
              <a:srgbClr val="002574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3" name="Google Shape;133;p34"/>
          <p:cNvSpPr txBox="1"/>
          <p:nvPr>
            <p:ph type="ctrTitle"/>
          </p:nvPr>
        </p:nvSpPr>
        <p:spPr>
          <a:xfrm>
            <a:off x="407987" y="3429000"/>
            <a:ext cx="11376025" cy="215326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Arial"/>
              <a:buNone/>
              <a:defRPr sz="5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4" name="Google Shape;134;p34"/>
          <p:cNvSpPr txBox="1"/>
          <p:nvPr>
            <p:ph idx="1" type="subTitle"/>
          </p:nvPr>
        </p:nvSpPr>
        <p:spPr>
          <a:xfrm>
            <a:off x="407988" y="5700251"/>
            <a:ext cx="11376026" cy="803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0" sz="20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pic>
        <p:nvPicPr>
          <p:cNvPr descr="logooutline.eps" id="135" name="Google Shape;135;p3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666528" y="757891"/>
            <a:ext cx="1990425" cy="19704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6" name="Google Shape;136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06400" y="580150"/>
            <a:ext cx="2768092" cy="2376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468201" y="757900"/>
            <a:ext cx="2154945" cy="21990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ulleted Content">
  <p:cSld name="Bulleted Content"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35"/>
          <p:cNvSpPr txBox="1"/>
          <p:nvPr>
            <p:ph idx="1" type="body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800"/>
              <a:buFont typeface="Arial"/>
              <a:buChar char="•"/>
              <a:defRPr>
                <a:solidFill>
                  <a:srgbClr val="171717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  <a:defRPr sz="1800">
                <a:solidFill>
                  <a:srgbClr val="171717"/>
                </a:solidFill>
              </a:defRPr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  <a:defRPr sz="1800">
                <a:solidFill>
                  <a:srgbClr val="171717"/>
                </a:solidFill>
              </a:defRPr>
            </a:lvl3pPr>
            <a:lvl4pPr indent="-3302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 sz="1600">
                <a:solidFill>
                  <a:srgbClr val="171717"/>
                </a:solidFill>
              </a:defRPr>
            </a:lvl4pPr>
            <a:lvl5pPr indent="-3302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0" name="Google Shape;140;p35"/>
          <p:cNvSpPr txBox="1"/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1" name="Google Shape;141;p35"/>
          <p:cNvSpPr txBox="1"/>
          <p:nvPr>
            <p:ph idx="10" type="dt"/>
          </p:nvPr>
        </p:nvSpPr>
        <p:spPr>
          <a:xfrm>
            <a:off x="3248526" y="6408000"/>
            <a:ext cx="8678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2" name="Google Shape;142;p35"/>
          <p:cNvSpPr txBox="1"/>
          <p:nvPr>
            <p:ph idx="11" type="ftr"/>
          </p:nvPr>
        </p:nvSpPr>
        <p:spPr>
          <a:xfrm>
            <a:off x="4259262" y="640800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3" name="Google Shape;143;p35"/>
          <p:cNvSpPr txBox="1"/>
          <p:nvPr>
            <p:ph idx="12" type="sldNum"/>
          </p:nvPr>
        </p:nvSpPr>
        <p:spPr>
          <a:xfrm>
            <a:off x="11064552" y="640800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Blank">
  <p:cSld name="1_Blank"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36"/>
          <p:cNvSpPr txBox="1"/>
          <p:nvPr>
            <p:ph idx="10" type="dt"/>
          </p:nvPr>
        </p:nvSpPr>
        <p:spPr>
          <a:xfrm>
            <a:off x="3248526" y="6408000"/>
            <a:ext cx="8678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6" name="Google Shape;146;p36"/>
          <p:cNvSpPr txBox="1"/>
          <p:nvPr>
            <p:ph idx="11" type="ftr"/>
          </p:nvPr>
        </p:nvSpPr>
        <p:spPr>
          <a:xfrm>
            <a:off x="4259262" y="640800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7" name="Google Shape;147;p36"/>
          <p:cNvSpPr txBox="1"/>
          <p:nvPr>
            <p:ph idx="12" type="sldNum"/>
          </p:nvPr>
        </p:nvSpPr>
        <p:spPr>
          <a:xfrm>
            <a:off x="11064552" y="640800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fault Alt">
  <p:cSld name="Default Alt"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28d6b8d8c2b_0_77"/>
          <p:cNvSpPr txBox="1"/>
          <p:nvPr>
            <p:ph type="title"/>
          </p:nvPr>
        </p:nvSpPr>
        <p:spPr>
          <a:xfrm>
            <a:off x="609600" y="233493"/>
            <a:ext cx="10969200" cy="715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AA3D9"/>
              </a:buClr>
              <a:buSzPts val="18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0" name="Google Shape;150;g28d6b8d8c2b_0_77"/>
          <p:cNvSpPr txBox="1"/>
          <p:nvPr>
            <p:ph idx="10" type="dt"/>
          </p:nvPr>
        </p:nvSpPr>
        <p:spPr>
          <a:xfrm>
            <a:off x="5956035" y="6356351"/>
            <a:ext cx="1828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1" name="Google Shape;151;g28d6b8d8c2b_0_77"/>
          <p:cNvSpPr txBox="1"/>
          <p:nvPr>
            <p:ph idx="11" type="ftr"/>
          </p:nvPr>
        </p:nvSpPr>
        <p:spPr>
          <a:xfrm>
            <a:off x="5726779" y="6356351"/>
            <a:ext cx="5720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2" name="Google Shape;152;g28d6b8d8c2b_0_77"/>
          <p:cNvSpPr txBox="1"/>
          <p:nvPr>
            <p:ph idx="12" type="sldNum"/>
          </p:nvPr>
        </p:nvSpPr>
        <p:spPr>
          <a:xfrm>
            <a:off x="10609232" y="6356351"/>
            <a:ext cx="97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29FCF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29FCF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29FCF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29FCF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29FCF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29FCF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29FCF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29FCF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29FC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53" name="Google Shape;153;g28d6b8d8c2b_0_77"/>
          <p:cNvSpPr txBox="1"/>
          <p:nvPr>
            <p:ph idx="1" type="body"/>
          </p:nvPr>
        </p:nvSpPr>
        <p:spPr>
          <a:xfrm>
            <a:off x="609601" y="1245522"/>
            <a:ext cx="10968600" cy="4821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▪"/>
              <a:defRPr/>
            </a:lvl1pPr>
            <a:lvl2pPr indent="-381000" lvl="1" marL="91440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2400"/>
              <a:buChar char="▪"/>
              <a:defRPr sz="2400"/>
            </a:lvl2pPr>
            <a:lvl3pPr indent="-355600" lvl="2" marL="137160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2000"/>
              <a:buChar char="▪"/>
              <a:defRPr sz="2000"/>
            </a:lvl3pPr>
            <a:lvl4pPr indent="-342900" lvl="3" marL="182880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800"/>
              <a:buChar char="▪"/>
              <a:defRPr sz="1800"/>
            </a:lvl4pPr>
            <a:lvl5pPr indent="-330200" lvl="4" marL="2286000" rtl="0" algn="l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SzPts val="1600"/>
              <a:buChar char="▪"/>
              <a:defRPr sz="1600"/>
            </a:lvl5pPr>
            <a:lvl6pPr indent="-342900" lvl="5" marL="2743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 ">
  <p:cSld name="Content  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20"/>
          <p:cNvSpPr txBox="1"/>
          <p:nvPr>
            <p:ph idx="1" type="body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>
                <a:solidFill>
                  <a:schemeClr val="dk2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>
                <a:solidFill>
                  <a:schemeClr val="dk2"/>
                </a:solidFill>
              </a:defRPr>
            </a:lvl2pPr>
            <a:lvl3pPr indent="-355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  <a:defRPr>
                <a:solidFill>
                  <a:schemeClr val="dk2"/>
                </a:solidFill>
              </a:defRPr>
            </a:lvl3pPr>
            <a:lvl4pPr indent="-355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  <a:defRPr>
                <a:solidFill>
                  <a:schemeClr val="dk2"/>
                </a:solidFill>
              </a:defRPr>
            </a:lvl4pPr>
            <a:lvl5pPr indent="-3302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0" name="Google Shape;30;p20"/>
          <p:cNvSpPr txBox="1"/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20"/>
          <p:cNvSpPr txBox="1"/>
          <p:nvPr>
            <p:ph idx="10" type="dt"/>
          </p:nvPr>
        </p:nvSpPr>
        <p:spPr>
          <a:xfrm>
            <a:off x="3248526" y="6408000"/>
            <a:ext cx="8678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2" name="Google Shape;32;p20"/>
          <p:cNvSpPr txBox="1"/>
          <p:nvPr>
            <p:ph idx="11" type="ftr"/>
          </p:nvPr>
        </p:nvSpPr>
        <p:spPr>
          <a:xfrm>
            <a:off x="4259262" y="640800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20"/>
          <p:cNvSpPr txBox="1"/>
          <p:nvPr>
            <p:ph idx="12" type="sldNum"/>
          </p:nvPr>
        </p:nvSpPr>
        <p:spPr>
          <a:xfrm>
            <a:off x="11064552" y="640800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y Blank" showMasterSp="0">
  <p:cSld name="Very Blank"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" name="Google Shape;155;g28d6b8d8c2b_0_15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-27384"/>
            <a:ext cx="12192001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Google Shape;156;g28d6b8d8c2b_0_15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648893" y="4576468"/>
            <a:ext cx="1070357" cy="107035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close up of a logo&#10;&#10;Description automatically generated" id="157" name="Google Shape;157;g28d6b8d8c2b_0_15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994673" y="4542470"/>
            <a:ext cx="1324959" cy="12467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58" name="Google Shape;158;g28d6b8d8c2b_0_15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970337" y="4542470"/>
            <a:ext cx="1267142" cy="12467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59" name="Google Shape;159;g28d6b8d8c2b_0_15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9434833" y="4398454"/>
            <a:ext cx="1154195" cy="143472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0" name="Google Shape;160;g28d6b8d8c2b_0_152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10589025" y="4542475"/>
            <a:ext cx="1324950" cy="12446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Google Shape;161;g28d6b8d8c2b_0_152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698300" y="620675"/>
            <a:ext cx="4693876" cy="4965425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g28d6b8d8c2b_0_152"/>
          <p:cNvSpPr txBox="1"/>
          <p:nvPr/>
        </p:nvSpPr>
        <p:spPr>
          <a:xfrm>
            <a:off x="5772825" y="1644625"/>
            <a:ext cx="6594300" cy="3433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1" i="0" lang="en-US" sz="3600" u="none" cap="none" strike="noStrike">
                <a:solidFill>
                  <a:srgbClr val="203864"/>
                </a:solidFill>
                <a:latin typeface="Calibri"/>
                <a:ea typeface="Calibri"/>
                <a:cs typeface="Calibri"/>
                <a:sym typeface="Calibri"/>
              </a:rPr>
              <a:t>Thank you for your attention!</a:t>
            </a:r>
            <a:endParaRPr b="1" i="0" sz="3600" u="none" cap="none" strike="noStrike">
              <a:solidFill>
                <a:srgbClr val="203864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t/>
            </a:r>
            <a:endParaRPr b="1" i="0" sz="3600" u="none" cap="none" strike="noStrike">
              <a:solidFill>
                <a:srgbClr val="203864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1" i="0" lang="en-US" sz="3600" u="none" cap="none" strike="noStrike">
                <a:solidFill>
                  <a:srgbClr val="203864"/>
                </a:solidFill>
                <a:latin typeface="Calibri"/>
                <a:ea typeface="Calibri"/>
                <a:cs typeface="Calibri"/>
                <a:sym typeface="Calibri"/>
              </a:rPr>
              <a:t>Questions?</a:t>
            </a:r>
            <a:endParaRPr b="1" i="0" sz="3600" u="none" cap="none" strike="noStrike">
              <a:solidFill>
                <a:srgbClr val="203864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t/>
            </a:r>
            <a:endParaRPr b="0" i="0" sz="3600" u="none" cap="none" strike="noStrike">
              <a:solidFill>
                <a:srgbClr val="203864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0" i="0" lang="en-US" sz="3600" u="none" cap="none" strike="noStrike">
                <a:solidFill>
                  <a:srgbClr val="203864"/>
                </a:solidFill>
                <a:latin typeface="Calibri"/>
                <a:ea typeface="Calibri"/>
                <a:cs typeface="Calibri"/>
                <a:sym typeface="Calibri"/>
              </a:rPr>
              <a:t>daniel.prelipcean@cern.ch</a:t>
            </a:r>
            <a:endParaRPr b="0" i="0" sz="3600" u="none" cap="none" strike="noStrike">
              <a:solidFill>
                <a:srgbClr val="20386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>
  <p:cSld name="Title and Content"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28d6b8d8c2b_0_507"/>
          <p:cNvSpPr txBox="1"/>
          <p:nvPr>
            <p:ph type="title"/>
          </p:nvPr>
        </p:nvSpPr>
        <p:spPr>
          <a:xfrm>
            <a:off x="838200" y="215003"/>
            <a:ext cx="99897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03864"/>
              </a:buClr>
              <a:buSzPts val="1800"/>
              <a:buNone/>
              <a:defRPr/>
            </a:lvl1pPr>
            <a:lvl2pPr lvl="1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03864"/>
              </a:buClr>
              <a:buSzPts val="1800"/>
              <a:buNone/>
              <a:defRPr/>
            </a:lvl2pPr>
            <a:lvl3pPr lvl="2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03864"/>
              </a:buClr>
              <a:buSzPts val="1800"/>
              <a:buNone/>
              <a:defRPr/>
            </a:lvl3pPr>
            <a:lvl4pPr lvl="3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03864"/>
              </a:buClr>
              <a:buSzPts val="1800"/>
              <a:buNone/>
              <a:defRPr/>
            </a:lvl4pPr>
            <a:lvl5pPr lvl="4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03864"/>
              </a:buClr>
              <a:buSzPts val="1800"/>
              <a:buNone/>
              <a:defRPr/>
            </a:lvl5pPr>
            <a:lvl6pPr lvl="5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03864"/>
              </a:buClr>
              <a:buSzPts val="1800"/>
              <a:buNone/>
              <a:defRPr/>
            </a:lvl6pPr>
            <a:lvl7pPr lvl="6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03864"/>
              </a:buClr>
              <a:buSzPts val="1800"/>
              <a:buNone/>
              <a:defRPr/>
            </a:lvl7pPr>
            <a:lvl8pPr lvl="7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03864"/>
              </a:buClr>
              <a:buSzPts val="1800"/>
              <a:buNone/>
              <a:defRPr/>
            </a:lvl8pPr>
            <a:lvl9pPr lvl="8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03864"/>
              </a:buClr>
              <a:buSzPts val="1800"/>
              <a:buNone/>
              <a:defRPr/>
            </a:lvl9pPr>
          </a:lstStyle>
          <a:p/>
        </p:txBody>
      </p:sp>
      <p:sp>
        <p:nvSpPr>
          <p:cNvPr id="165" name="Google Shape;165;g28d6b8d8c2b_0_507"/>
          <p:cNvSpPr txBox="1"/>
          <p:nvPr>
            <p:ph idx="1" type="body"/>
          </p:nvPr>
        </p:nvSpPr>
        <p:spPr>
          <a:xfrm>
            <a:off x="838200" y="1002635"/>
            <a:ext cx="10515600" cy="517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>
            <a:lvl1pPr indent="-3429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203864"/>
              </a:buClr>
              <a:buSzPts val="1800"/>
              <a:buChar char="•"/>
              <a:defRPr/>
            </a:lvl1pPr>
            <a:lvl2pPr indent="-342900" lvl="1" marL="914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203864"/>
              </a:buClr>
              <a:buSzPts val="1800"/>
              <a:buChar char="•"/>
              <a:defRPr/>
            </a:lvl2pPr>
            <a:lvl3pPr indent="-342900" lvl="2" marL="13716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203864"/>
              </a:buClr>
              <a:buSzPts val="1800"/>
              <a:buChar char="•"/>
              <a:defRPr/>
            </a:lvl3pPr>
            <a:lvl4pPr indent="-342900" lvl="3" marL="18288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203864"/>
              </a:buClr>
              <a:buSzPts val="1800"/>
              <a:buChar char="•"/>
              <a:defRPr/>
            </a:lvl4pPr>
            <a:lvl5pPr indent="-342900" lvl="4" marL="22860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203864"/>
              </a:buClr>
              <a:buSzPts val="1800"/>
              <a:buChar char="•"/>
              <a:defRPr/>
            </a:lvl5pPr>
            <a:lvl6pPr indent="-342900" lvl="5" marL="2743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203864"/>
              </a:buClr>
              <a:buSzPts val="1800"/>
              <a:buChar char="•"/>
              <a:defRPr/>
            </a:lvl6pPr>
            <a:lvl7pPr indent="-342900" lvl="6" marL="32004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203864"/>
              </a:buClr>
              <a:buSzPts val="1800"/>
              <a:buChar char="•"/>
              <a:defRPr/>
            </a:lvl7pPr>
            <a:lvl8pPr indent="-342900" lvl="7" marL="36576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203864"/>
              </a:buClr>
              <a:buSzPts val="1800"/>
              <a:buChar char="•"/>
              <a:defRPr/>
            </a:lvl8pPr>
            <a:lvl9pPr indent="-342900" lvl="8" marL="41148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203864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66" name="Google Shape;166;g28d6b8d8c2b_0_507"/>
          <p:cNvSpPr txBox="1"/>
          <p:nvPr>
            <p:ph idx="12" type="sldNum"/>
          </p:nvPr>
        </p:nvSpPr>
        <p:spPr>
          <a:xfrm>
            <a:off x="11210950" y="6402500"/>
            <a:ext cx="655200" cy="325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1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1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1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1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1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1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1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1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Calibri"/>
              <a:buNone/>
              <a:defRPr b="1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 and Comparison">
  <p:cSld name="Subtitle and Comparison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21"/>
          <p:cNvSpPr txBox="1"/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21"/>
          <p:cNvSpPr txBox="1"/>
          <p:nvPr>
            <p:ph idx="1" type="body"/>
          </p:nvPr>
        </p:nvSpPr>
        <p:spPr>
          <a:xfrm>
            <a:off x="407987" y="1592263"/>
            <a:ext cx="5616575" cy="6683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b="1" sz="24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7" name="Google Shape;37;p21"/>
          <p:cNvSpPr txBox="1"/>
          <p:nvPr>
            <p:ph idx="2" type="body"/>
          </p:nvPr>
        </p:nvSpPr>
        <p:spPr>
          <a:xfrm>
            <a:off x="407987" y="2427287"/>
            <a:ext cx="5616575" cy="37623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800"/>
              <a:buFont typeface="Arial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8" name="Google Shape;38;p21"/>
          <p:cNvSpPr txBox="1"/>
          <p:nvPr>
            <p:ph idx="3" type="body"/>
          </p:nvPr>
        </p:nvSpPr>
        <p:spPr>
          <a:xfrm>
            <a:off x="6172200" y="1604966"/>
            <a:ext cx="5616600" cy="65563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b="1" sz="24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21"/>
          <p:cNvSpPr txBox="1"/>
          <p:nvPr>
            <p:ph idx="4" type="body"/>
          </p:nvPr>
        </p:nvSpPr>
        <p:spPr>
          <a:xfrm>
            <a:off x="6172200" y="2427287"/>
            <a:ext cx="5611813" cy="37623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800"/>
              <a:buFont typeface="Arial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21"/>
          <p:cNvSpPr txBox="1"/>
          <p:nvPr>
            <p:ph idx="10" type="dt"/>
          </p:nvPr>
        </p:nvSpPr>
        <p:spPr>
          <a:xfrm>
            <a:off x="3248526" y="6408000"/>
            <a:ext cx="8678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1" name="Google Shape;41;p21"/>
          <p:cNvSpPr txBox="1"/>
          <p:nvPr>
            <p:ph idx="11" type="ftr"/>
          </p:nvPr>
        </p:nvSpPr>
        <p:spPr>
          <a:xfrm>
            <a:off x="4259262" y="640800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21"/>
          <p:cNvSpPr txBox="1"/>
          <p:nvPr>
            <p:ph idx="12" type="sldNum"/>
          </p:nvPr>
        </p:nvSpPr>
        <p:spPr>
          <a:xfrm>
            <a:off x="11064552" y="640800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 Contents">
  <p:cSld name="2 Contents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22"/>
          <p:cNvSpPr txBox="1"/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22"/>
          <p:cNvSpPr txBox="1"/>
          <p:nvPr>
            <p:ph idx="1" type="body"/>
          </p:nvPr>
        </p:nvSpPr>
        <p:spPr>
          <a:xfrm>
            <a:off x="407987" y="1592264"/>
            <a:ext cx="5616575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22"/>
          <p:cNvSpPr txBox="1"/>
          <p:nvPr>
            <p:ph idx="2" type="body"/>
          </p:nvPr>
        </p:nvSpPr>
        <p:spPr>
          <a:xfrm>
            <a:off x="6172199" y="1592264"/>
            <a:ext cx="5611813" cy="460851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7" name="Google Shape;47;p22"/>
          <p:cNvSpPr txBox="1"/>
          <p:nvPr>
            <p:ph idx="10" type="dt"/>
          </p:nvPr>
        </p:nvSpPr>
        <p:spPr>
          <a:xfrm>
            <a:off x="3248526" y="6408000"/>
            <a:ext cx="8678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8" name="Google Shape;48;p22"/>
          <p:cNvSpPr txBox="1"/>
          <p:nvPr>
            <p:ph idx="11" type="ftr"/>
          </p:nvPr>
        </p:nvSpPr>
        <p:spPr>
          <a:xfrm>
            <a:off x="4259262" y="640800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22"/>
          <p:cNvSpPr txBox="1"/>
          <p:nvPr>
            <p:ph idx="12" type="sldNum"/>
          </p:nvPr>
        </p:nvSpPr>
        <p:spPr>
          <a:xfrm>
            <a:off x="11064552" y="640800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Picture">
  <p:cSld name="Big Picture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3"/>
          <p:cNvSpPr txBox="1"/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23"/>
          <p:cNvSpPr txBox="1"/>
          <p:nvPr>
            <p:ph idx="10" type="dt"/>
          </p:nvPr>
        </p:nvSpPr>
        <p:spPr>
          <a:xfrm>
            <a:off x="3248526" y="6408000"/>
            <a:ext cx="8678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3" name="Google Shape;53;p23"/>
          <p:cNvSpPr txBox="1"/>
          <p:nvPr>
            <p:ph idx="11" type="ftr"/>
          </p:nvPr>
        </p:nvSpPr>
        <p:spPr>
          <a:xfrm>
            <a:off x="4259262" y="640800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23"/>
          <p:cNvSpPr txBox="1"/>
          <p:nvPr>
            <p:ph idx="12" type="sldNum"/>
          </p:nvPr>
        </p:nvSpPr>
        <p:spPr>
          <a:xfrm>
            <a:off x="11064552" y="640800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5" name="Google Shape;55;p23"/>
          <p:cNvSpPr/>
          <p:nvPr>
            <p:ph idx="2" type="pic"/>
          </p:nvPr>
        </p:nvSpPr>
        <p:spPr>
          <a:xfrm>
            <a:off x="407988" y="1439863"/>
            <a:ext cx="11376025" cy="4760912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ull page Picture">
  <p:cSld name="Full page Picture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24"/>
          <p:cNvSpPr/>
          <p:nvPr>
            <p:ph idx="2" type="pic"/>
          </p:nvPr>
        </p:nvSpPr>
        <p:spPr>
          <a:xfrm>
            <a:off x="0" y="-29980"/>
            <a:ext cx="12192000" cy="6351588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58" name="Google Shape;58;p24"/>
          <p:cNvSpPr txBox="1"/>
          <p:nvPr>
            <p:ph idx="1" type="body"/>
          </p:nvPr>
        </p:nvSpPr>
        <p:spPr>
          <a:xfrm>
            <a:off x="8075612" y="-52466"/>
            <a:ext cx="4116387" cy="6370820"/>
          </a:xfrm>
          <a:prstGeom prst="rect">
            <a:avLst/>
          </a:prstGeom>
          <a:solidFill>
            <a:schemeClr val="dk1">
              <a:alpha val="80000"/>
            </a:schemeClr>
          </a:solidFill>
          <a:ln>
            <a:noFill/>
          </a:ln>
        </p:spPr>
        <p:txBody>
          <a:bodyPr anchorCtr="0" anchor="t" bIns="180000" lIns="180000" spcFirstLastPara="1" rIns="180000" wrap="square" tIns="1800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1pPr>
            <a:lvl2pPr indent="-36195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Char char="•"/>
              <a:defRPr sz="2100">
                <a:solidFill>
                  <a:schemeClr val="lt1"/>
                </a:solidFill>
              </a:defRPr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>
                <a:solidFill>
                  <a:schemeClr val="lt1"/>
                </a:solidFill>
              </a:defRPr>
            </a:lvl3pPr>
            <a:lvl4pPr indent="-355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Char char="•"/>
              <a:defRPr>
                <a:solidFill>
                  <a:schemeClr val="lt1"/>
                </a:solidFill>
              </a:defRPr>
            </a:lvl4pPr>
            <a:lvl5pPr indent="-3302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9" name="Google Shape;59;p24"/>
          <p:cNvSpPr txBox="1"/>
          <p:nvPr>
            <p:ph idx="10" type="dt"/>
          </p:nvPr>
        </p:nvSpPr>
        <p:spPr>
          <a:xfrm>
            <a:off x="3248526" y="6408000"/>
            <a:ext cx="8678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0" name="Google Shape;60;p24"/>
          <p:cNvSpPr txBox="1"/>
          <p:nvPr>
            <p:ph idx="11" type="ftr"/>
          </p:nvPr>
        </p:nvSpPr>
        <p:spPr>
          <a:xfrm>
            <a:off x="4259262" y="640800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24"/>
          <p:cNvSpPr txBox="1"/>
          <p:nvPr>
            <p:ph idx="12" type="sldNum"/>
          </p:nvPr>
        </p:nvSpPr>
        <p:spPr>
          <a:xfrm>
            <a:off x="11064552" y="640800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nd Picture">
  <p:cSld name="Text and Picture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25"/>
          <p:cNvSpPr txBox="1"/>
          <p:nvPr>
            <p:ph type="title"/>
          </p:nvPr>
        </p:nvSpPr>
        <p:spPr>
          <a:xfrm>
            <a:off x="407989" y="373593"/>
            <a:ext cx="5616574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25"/>
          <p:cNvSpPr txBox="1"/>
          <p:nvPr>
            <p:ph idx="1" type="body"/>
          </p:nvPr>
        </p:nvSpPr>
        <p:spPr>
          <a:xfrm>
            <a:off x="407987" y="1598658"/>
            <a:ext cx="5616575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800"/>
              <a:buNone/>
              <a:defRPr>
                <a:solidFill>
                  <a:srgbClr val="171717"/>
                </a:solidFill>
              </a:defRPr>
            </a:lvl1pPr>
            <a:lvl2pPr indent="-3810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4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5" name="Google Shape;65;p25"/>
          <p:cNvSpPr/>
          <p:nvPr>
            <p:ph idx="2" type="pic"/>
          </p:nvPr>
        </p:nvSpPr>
        <p:spPr>
          <a:xfrm>
            <a:off x="6167438" y="0"/>
            <a:ext cx="6024562" cy="6317986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66" name="Google Shape;66;p25"/>
          <p:cNvSpPr txBox="1"/>
          <p:nvPr>
            <p:ph idx="10" type="dt"/>
          </p:nvPr>
        </p:nvSpPr>
        <p:spPr>
          <a:xfrm>
            <a:off x="3248526" y="6408000"/>
            <a:ext cx="8678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7" name="Google Shape;67;p25"/>
          <p:cNvSpPr txBox="1"/>
          <p:nvPr>
            <p:ph idx="11" type="ftr"/>
          </p:nvPr>
        </p:nvSpPr>
        <p:spPr>
          <a:xfrm>
            <a:off x="4259262" y="640800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25"/>
          <p:cNvSpPr txBox="1"/>
          <p:nvPr>
            <p:ph idx="12" type="sldNum"/>
          </p:nvPr>
        </p:nvSpPr>
        <p:spPr>
          <a:xfrm>
            <a:off x="11064552" y="640800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nd 2 Pictures horizontal">
  <p:cSld name="Text and 2 Pictures horizontal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26"/>
          <p:cNvSpPr txBox="1"/>
          <p:nvPr>
            <p:ph type="title"/>
          </p:nvPr>
        </p:nvSpPr>
        <p:spPr>
          <a:xfrm>
            <a:off x="407989" y="373593"/>
            <a:ext cx="11376024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26"/>
          <p:cNvSpPr txBox="1"/>
          <p:nvPr>
            <p:ph idx="1" type="body"/>
          </p:nvPr>
        </p:nvSpPr>
        <p:spPr>
          <a:xfrm>
            <a:off x="407987" y="1598658"/>
            <a:ext cx="5616575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800"/>
              <a:buNone/>
              <a:defRPr>
                <a:solidFill>
                  <a:srgbClr val="171717"/>
                </a:solidFill>
              </a:defRPr>
            </a:lvl1pPr>
            <a:lvl2pPr indent="-3810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4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2" name="Google Shape;72;p26"/>
          <p:cNvSpPr txBox="1"/>
          <p:nvPr>
            <p:ph idx="10" type="dt"/>
          </p:nvPr>
        </p:nvSpPr>
        <p:spPr>
          <a:xfrm>
            <a:off x="3248526" y="6408000"/>
            <a:ext cx="8678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3" name="Google Shape;73;p26"/>
          <p:cNvSpPr txBox="1"/>
          <p:nvPr>
            <p:ph idx="11" type="ftr"/>
          </p:nvPr>
        </p:nvSpPr>
        <p:spPr>
          <a:xfrm>
            <a:off x="4259262" y="640800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26"/>
          <p:cNvSpPr txBox="1"/>
          <p:nvPr>
            <p:ph idx="12" type="sldNum"/>
          </p:nvPr>
        </p:nvSpPr>
        <p:spPr>
          <a:xfrm>
            <a:off x="11064552" y="640800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5" name="Google Shape;75;p26"/>
          <p:cNvSpPr/>
          <p:nvPr>
            <p:ph idx="2" type="pic"/>
          </p:nvPr>
        </p:nvSpPr>
        <p:spPr>
          <a:xfrm>
            <a:off x="6167438" y="1592263"/>
            <a:ext cx="5616575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76" name="Google Shape;76;p26"/>
          <p:cNvSpPr/>
          <p:nvPr>
            <p:ph idx="3" type="pic"/>
          </p:nvPr>
        </p:nvSpPr>
        <p:spPr>
          <a:xfrm>
            <a:off x="6167438" y="3969703"/>
            <a:ext cx="5616575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s and 2 Pictures ">
  <p:cSld name="Subtitles and 2 Pictures 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7"/>
          <p:cNvSpPr txBox="1"/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27"/>
          <p:cNvSpPr txBox="1"/>
          <p:nvPr>
            <p:ph idx="1" type="body"/>
          </p:nvPr>
        </p:nvSpPr>
        <p:spPr>
          <a:xfrm>
            <a:off x="407987" y="1592263"/>
            <a:ext cx="5616575" cy="6683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b="1" sz="24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0" name="Google Shape;80;p27"/>
          <p:cNvSpPr txBox="1"/>
          <p:nvPr>
            <p:ph idx="2" type="body"/>
          </p:nvPr>
        </p:nvSpPr>
        <p:spPr>
          <a:xfrm>
            <a:off x="6172200" y="1604966"/>
            <a:ext cx="5616600" cy="65563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b="1" sz="24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81" name="Google Shape;81;p27"/>
          <p:cNvSpPr/>
          <p:nvPr>
            <p:ph idx="3" type="pic"/>
          </p:nvPr>
        </p:nvSpPr>
        <p:spPr>
          <a:xfrm>
            <a:off x="407988" y="2420938"/>
            <a:ext cx="5616575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82" name="Google Shape;82;p27"/>
          <p:cNvSpPr txBox="1"/>
          <p:nvPr>
            <p:ph idx="10" type="dt"/>
          </p:nvPr>
        </p:nvSpPr>
        <p:spPr>
          <a:xfrm>
            <a:off x="3248526" y="6408000"/>
            <a:ext cx="86786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3" name="Google Shape;83;p27"/>
          <p:cNvSpPr txBox="1"/>
          <p:nvPr>
            <p:ph idx="11" type="ftr"/>
          </p:nvPr>
        </p:nvSpPr>
        <p:spPr>
          <a:xfrm>
            <a:off x="4259262" y="640800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27"/>
          <p:cNvSpPr txBox="1"/>
          <p:nvPr>
            <p:ph idx="12" type="sldNum"/>
          </p:nvPr>
        </p:nvSpPr>
        <p:spPr>
          <a:xfrm>
            <a:off x="11064552" y="640800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5" name="Google Shape;85;p27"/>
          <p:cNvSpPr/>
          <p:nvPr>
            <p:ph idx="4" type="pic"/>
          </p:nvPr>
        </p:nvSpPr>
        <p:spPr>
          <a:xfrm>
            <a:off x="6172200" y="2420938"/>
            <a:ext cx="5616575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13.xml"/><Relationship Id="rId22" Type="http://schemas.openxmlformats.org/officeDocument/2006/relationships/slideLayout" Target="../slideLayouts/slideLayout15.xml"/><Relationship Id="rId21" Type="http://schemas.openxmlformats.org/officeDocument/2006/relationships/slideLayout" Target="../slideLayouts/slideLayout14.xml"/><Relationship Id="rId24" Type="http://schemas.openxmlformats.org/officeDocument/2006/relationships/slideLayout" Target="../slideLayouts/slideLayout17.xml"/><Relationship Id="rId23" Type="http://schemas.openxmlformats.org/officeDocument/2006/relationships/slideLayout" Target="../slideLayouts/slideLayout16.xml"/><Relationship Id="rId1" Type="http://schemas.openxmlformats.org/officeDocument/2006/relationships/image" Target="../media/image3.png"/><Relationship Id="rId2" Type="http://schemas.openxmlformats.org/officeDocument/2006/relationships/image" Target="../media/image31.png"/><Relationship Id="rId3" Type="http://schemas.openxmlformats.org/officeDocument/2006/relationships/image" Target="../media/image7.png"/><Relationship Id="rId4" Type="http://schemas.openxmlformats.org/officeDocument/2006/relationships/image" Target="../media/image17.jpg"/><Relationship Id="rId9" Type="http://schemas.openxmlformats.org/officeDocument/2006/relationships/slideLayout" Target="../slideLayouts/slideLayout2.xml"/><Relationship Id="rId26" Type="http://schemas.openxmlformats.org/officeDocument/2006/relationships/slideLayout" Target="../slideLayouts/slideLayout19.xml"/><Relationship Id="rId25" Type="http://schemas.openxmlformats.org/officeDocument/2006/relationships/slideLayout" Target="../slideLayouts/slideLayout18.xml"/><Relationship Id="rId28" Type="http://schemas.openxmlformats.org/officeDocument/2006/relationships/slideLayout" Target="../slideLayouts/slideLayout21.xml"/><Relationship Id="rId27" Type="http://schemas.openxmlformats.org/officeDocument/2006/relationships/slideLayout" Target="../slideLayouts/slideLayout20.xml"/><Relationship Id="rId5" Type="http://schemas.openxmlformats.org/officeDocument/2006/relationships/image" Target="../media/image6.png"/><Relationship Id="rId6" Type="http://schemas.openxmlformats.org/officeDocument/2006/relationships/image" Target="../media/image23.png"/><Relationship Id="rId29" Type="http://schemas.openxmlformats.org/officeDocument/2006/relationships/theme" Target="../theme/theme2.xml"/><Relationship Id="rId7" Type="http://schemas.openxmlformats.org/officeDocument/2006/relationships/image" Target="../media/image24.png"/><Relationship Id="rId8" Type="http://schemas.openxmlformats.org/officeDocument/2006/relationships/slideLayout" Target="../slideLayouts/slideLayout1.xml"/><Relationship Id="rId11" Type="http://schemas.openxmlformats.org/officeDocument/2006/relationships/slideLayout" Target="../slideLayouts/slideLayout4.xml"/><Relationship Id="rId10" Type="http://schemas.openxmlformats.org/officeDocument/2006/relationships/slideLayout" Target="../slideLayouts/slideLayout3.xml"/><Relationship Id="rId13" Type="http://schemas.openxmlformats.org/officeDocument/2006/relationships/slideLayout" Target="../slideLayouts/slideLayout6.xml"/><Relationship Id="rId12" Type="http://schemas.openxmlformats.org/officeDocument/2006/relationships/slideLayout" Target="../slideLayouts/slideLayout5.xml"/><Relationship Id="rId15" Type="http://schemas.openxmlformats.org/officeDocument/2006/relationships/slideLayout" Target="../slideLayouts/slideLayout8.xml"/><Relationship Id="rId14" Type="http://schemas.openxmlformats.org/officeDocument/2006/relationships/slideLayout" Target="../slideLayouts/slideLayout7.xml"/><Relationship Id="rId17" Type="http://schemas.openxmlformats.org/officeDocument/2006/relationships/slideLayout" Target="../slideLayouts/slideLayout10.xml"/><Relationship Id="rId16" Type="http://schemas.openxmlformats.org/officeDocument/2006/relationships/slideLayout" Target="../slideLayouts/slideLayout9.xml"/><Relationship Id="rId19" Type="http://schemas.openxmlformats.org/officeDocument/2006/relationships/slideLayout" Target="../slideLayouts/slideLayout12.xml"/><Relationship Id="rId18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8"/>
          <p:cNvSpPr txBox="1"/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b="1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11" name="Google Shape;11;p18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6332400"/>
            <a:ext cx="12192000" cy="53340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12;p18"/>
          <p:cNvSpPr txBox="1"/>
          <p:nvPr>
            <p:ph idx="1" type="body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800"/>
              <a:buFont typeface="Arial"/>
              <a:buNone/>
              <a:defRPr b="1" i="0" sz="28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02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18"/>
          <p:cNvSpPr txBox="1"/>
          <p:nvPr>
            <p:ph idx="12" type="sldNum"/>
          </p:nvPr>
        </p:nvSpPr>
        <p:spPr>
          <a:xfrm>
            <a:off x="11064552" y="6408000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4" name="Google Shape;14;p18"/>
          <p:cNvSpPr txBox="1"/>
          <p:nvPr>
            <p:ph idx="11" type="ftr"/>
          </p:nvPr>
        </p:nvSpPr>
        <p:spPr>
          <a:xfrm>
            <a:off x="4259262" y="6408000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15" name="Google Shape;15;p1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2659499" y="6376424"/>
            <a:ext cx="471927" cy="481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6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57745" y="6332400"/>
            <a:ext cx="621290" cy="533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7;p1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217229" y="6350227"/>
            <a:ext cx="471925" cy="493881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18;p1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850050" y="6366025"/>
            <a:ext cx="588466" cy="481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Google Shape;19;p18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461649" y="6389265"/>
            <a:ext cx="800136" cy="416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20;p18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5348800" y="6409175"/>
            <a:ext cx="416075" cy="416075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8"/>
    <p:sldLayoutId id="2147483650" r:id="rId9"/>
    <p:sldLayoutId id="2147483651" r:id="rId10"/>
    <p:sldLayoutId id="2147483652" r:id="rId11"/>
    <p:sldLayoutId id="2147483653" r:id="rId12"/>
    <p:sldLayoutId id="2147483654" r:id="rId13"/>
    <p:sldLayoutId id="2147483655" r:id="rId14"/>
    <p:sldLayoutId id="2147483656" r:id="rId15"/>
    <p:sldLayoutId id="2147483657" r:id="rId16"/>
    <p:sldLayoutId id="2147483658" r:id="rId17"/>
    <p:sldLayoutId id="2147483659" r:id="rId18"/>
    <p:sldLayoutId id="2147483660" r:id="rId19"/>
    <p:sldLayoutId id="2147483661" r:id="rId20"/>
    <p:sldLayoutId id="2147483662" r:id="rId21"/>
    <p:sldLayoutId id="2147483663" r:id="rId22"/>
    <p:sldLayoutId id="2147483664" r:id="rId23"/>
    <p:sldLayoutId id="2147483665" r:id="rId24"/>
    <p:sldLayoutId id="2147483666" r:id="rId25"/>
    <p:sldLayoutId id="2147483667" r:id="rId26"/>
    <p:sldLayoutId id="2147483668" r:id="rId27"/>
    <p:sldLayoutId id="2147483669" r:id="rId28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6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0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3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5.jpg"/><Relationship Id="rId4" Type="http://schemas.openxmlformats.org/officeDocument/2006/relationships/image" Target="../media/image26.jpg"/><Relationship Id="rId5" Type="http://schemas.openxmlformats.org/officeDocument/2006/relationships/image" Target="../media/image22.png"/><Relationship Id="rId6" Type="http://schemas.openxmlformats.org/officeDocument/2006/relationships/image" Target="../media/image35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6.jpg"/><Relationship Id="rId4" Type="http://schemas.openxmlformats.org/officeDocument/2006/relationships/image" Target="../media/image18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8.gif"/><Relationship Id="rId4" Type="http://schemas.openxmlformats.org/officeDocument/2006/relationships/image" Target="../media/image19.gif"/><Relationship Id="rId5" Type="http://schemas.openxmlformats.org/officeDocument/2006/relationships/image" Target="../media/image26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6.jpg"/><Relationship Id="rId4" Type="http://schemas.openxmlformats.org/officeDocument/2006/relationships/image" Target="../media/image21.png"/><Relationship Id="rId5" Type="http://schemas.openxmlformats.org/officeDocument/2006/relationships/image" Target="../media/image3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5.jpg"/><Relationship Id="rId4" Type="http://schemas.openxmlformats.org/officeDocument/2006/relationships/image" Target="../media/image29.png"/><Relationship Id="rId5" Type="http://schemas.openxmlformats.org/officeDocument/2006/relationships/image" Target="../media/image3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28d6b8d8c2b_0_0"/>
          <p:cNvSpPr txBox="1"/>
          <p:nvPr>
            <p:ph type="title"/>
          </p:nvPr>
        </p:nvSpPr>
        <p:spPr>
          <a:xfrm>
            <a:off x="6217000" y="233500"/>
            <a:ext cx="5751600" cy="217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5AA3D9"/>
              </a:buClr>
              <a:buSzPts val="4400"/>
              <a:buFont typeface="Arial"/>
              <a:buNone/>
            </a:pPr>
            <a:r>
              <a:rPr lang="en-US" sz="4400"/>
              <a:t>The life cycle of the R2E Timepix3 detector</a:t>
            </a:r>
            <a:endParaRPr/>
          </a:p>
        </p:txBody>
      </p:sp>
      <p:sp>
        <p:nvSpPr>
          <p:cNvPr id="172" name="Google Shape;172;g28d6b8d8c2b_0_0"/>
          <p:cNvSpPr txBox="1"/>
          <p:nvPr>
            <p:ph idx="12" type="sldNum"/>
          </p:nvPr>
        </p:nvSpPr>
        <p:spPr>
          <a:xfrm>
            <a:off x="10609232" y="6356351"/>
            <a:ext cx="97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73" name="Google Shape;173;g28d6b8d8c2b_0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-1925"/>
            <a:ext cx="6096000" cy="6096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Google Shape;174;g28d6b8d8c2b_0_0"/>
          <p:cNvSpPr txBox="1"/>
          <p:nvPr>
            <p:ph idx="4294967295" type="subTitle"/>
          </p:nvPr>
        </p:nvSpPr>
        <p:spPr>
          <a:xfrm>
            <a:off x="6566000" y="2655976"/>
            <a:ext cx="5142000" cy="34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</a:pPr>
            <a:r>
              <a:rPr lang="en-US" sz="1800"/>
              <a:t>Daniel Prelipcean </a:t>
            </a:r>
            <a:br>
              <a:rPr lang="en-US" sz="1800"/>
            </a:br>
            <a:br>
              <a:rPr lang="en-US" sz="1800"/>
            </a:br>
            <a:r>
              <a:rPr lang="en-US" sz="1800"/>
              <a:t>Gentner Doctoral Student</a:t>
            </a:r>
            <a:br>
              <a:rPr lang="en-US" sz="1800"/>
            </a:br>
            <a:br>
              <a:rPr lang="en-US" sz="1800"/>
            </a:br>
            <a:r>
              <a:rPr lang="en-US" sz="1800"/>
              <a:t>CERN SY-STI-Beam Machine Interactions</a:t>
            </a:r>
            <a:endParaRPr sz="18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</a:pPr>
            <a:r>
              <a:rPr lang="en-US" sz="1800"/>
              <a:t>Technische Universität München (TUM)</a:t>
            </a:r>
            <a:br>
              <a:rPr lang="en-US" sz="1800"/>
            </a:br>
            <a:endParaRPr sz="18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</a:pPr>
            <a:r>
              <a:rPr lang="en-US" sz="1800"/>
              <a:t>On behalf of Radiation to Electronics (R2E)</a:t>
            </a:r>
            <a:br>
              <a:rPr lang="en-US" sz="1800"/>
            </a:br>
            <a:r>
              <a:rPr lang="en-US" sz="1800"/>
              <a:t>r2e.web.cern.ch</a:t>
            </a:r>
            <a:endParaRPr sz="18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</a:pPr>
            <a:r>
              <a:t/>
            </a:r>
            <a:endParaRPr sz="18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</a:pPr>
            <a:r>
              <a:rPr lang="en-US" sz="1800"/>
              <a:t>at the EURIZON detector school</a:t>
            </a:r>
            <a:br>
              <a:rPr lang="en-US" sz="1800"/>
            </a:br>
            <a:r>
              <a:rPr lang="en-US" sz="1800"/>
              <a:t>indico.cern.ch/event/1224299</a:t>
            </a:r>
            <a:endParaRPr sz="1800"/>
          </a:p>
          <a:p>
            <a:pPr indent="0" lvl="0" marL="0" rtl="0" algn="l">
              <a:lnSpc>
                <a:spcPct val="90000"/>
              </a:lnSpc>
              <a:spcBef>
                <a:spcPts val="22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</a:pPr>
            <a:r>
              <a:rPr lang="en-US" sz="1800"/>
              <a:t>2023.07.27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" name="Google Shape;297;g28d6b8d8c2b_0_8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8300" y="620675"/>
            <a:ext cx="4693876" cy="4965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28d6b8d8c2b_0_1127"/>
          <p:cNvSpPr txBox="1"/>
          <p:nvPr>
            <p:ph type="title"/>
          </p:nvPr>
        </p:nvSpPr>
        <p:spPr>
          <a:xfrm>
            <a:off x="609600" y="233493"/>
            <a:ext cx="10969200" cy="7158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Thank you!</a:t>
            </a:r>
            <a:endParaRPr/>
          </a:p>
        </p:txBody>
      </p:sp>
      <p:sp>
        <p:nvSpPr>
          <p:cNvPr id="181" name="Google Shape;181;g28d6b8d8c2b_0_1127"/>
          <p:cNvSpPr txBox="1"/>
          <p:nvPr>
            <p:ph idx="12" type="sldNum"/>
          </p:nvPr>
        </p:nvSpPr>
        <p:spPr>
          <a:xfrm>
            <a:off x="10609232" y="6356351"/>
            <a:ext cx="97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82" name="Google Shape;182;g28d6b8d8c2b_0_1127"/>
          <p:cNvSpPr txBox="1"/>
          <p:nvPr>
            <p:ph idx="1" type="body"/>
          </p:nvPr>
        </p:nvSpPr>
        <p:spPr>
          <a:xfrm>
            <a:off x="609600" y="1245525"/>
            <a:ext cx="5486400" cy="643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900"/>
              </a:spcBef>
              <a:spcAft>
                <a:spcPts val="0"/>
              </a:spcAft>
              <a:buNone/>
            </a:pPr>
            <a:r>
              <a:rPr lang="en-US"/>
              <a:t>@John Doe for lorem ipsum</a:t>
            </a:r>
            <a:endParaRPr/>
          </a:p>
        </p:txBody>
      </p:sp>
      <p:pic>
        <p:nvPicPr>
          <p:cNvPr id="183" name="Google Shape;183;g28d6b8d8c2b_0_1127"/>
          <p:cNvPicPr preferRelativeResize="0"/>
          <p:nvPr/>
        </p:nvPicPr>
        <p:blipFill rotWithShape="1">
          <a:blip r:embed="rId3">
            <a:alphaModFix/>
          </a:blip>
          <a:srcRect b="0" l="0" r="0" t="16086"/>
          <a:stretch/>
        </p:blipFill>
        <p:spPr>
          <a:xfrm>
            <a:off x="6695125" y="2308100"/>
            <a:ext cx="4663875" cy="3913550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Google Shape;184;g28d6b8d8c2b_0_1127"/>
          <p:cNvSpPr txBox="1"/>
          <p:nvPr>
            <p:ph idx="1" type="body"/>
          </p:nvPr>
        </p:nvSpPr>
        <p:spPr>
          <a:xfrm>
            <a:off x="6319375" y="1794625"/>
            <a:ext cx="1395900" cy="643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900"/>
              </a:spcBef>
              <a:spcAft>
                <a:spcPts val="0"/>
              </a:spcAft>
              <a:buNone/>
            </a:pPr>
            <a:r>
              <a:rPr b="0" lang="en-US" sz="1400"/>
              <a:t>Introduction</a:t>
            </a:r>
            <a:endParaRPr b="0" sz="1400"/>
          </a:p>
        </p:txBody>
      </p:sp>
      <p:sp>
        <p:nvSpPr>
          <p:cNvPr id="185" name="Google Shape;185;g28d6b8d8c2b_0_1127"/>
          <p:cNvSpPr txBox="1"/>
          <p:nvPr>
            <p:ph idx="1" type="body"/>
          </p:nvPr>
        </p:nvSpPr>
        <p:spPr>
          <a:xfrm>
            <a:off x="7767175" y="1794625"/>
            <a:ext cx="1395900" cy="643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900"/>
              </a:spcBef>
              <a:spcAft>
                <a:spcPts val="0"/>
              </a:spcAft>
              <a:buNone/>
            </a:pPr>
            <a:r>
              <a:rPr b="0" lang="en-US" sz="1400"/>
              <a:t>Methods</a:t>
            </a:r>
            <a:endParaRPr b="0" sz="1400"/>
          </a:p>
        </p:txBody>
      </p:sp>
      <p:sp>
        <p:nvSpPr>
          <p:cNvPr id="186" name="Google Shape;186;g28d6b8d8c2b_0_1127"/>
          <p:cNvSpPr txBox="1"/>
          <p:nvPr>
            <p:ph idx="1" type="body"/>
          </p:nvPr>
        </p:nvSpPr>
        <p:spPr>
          <a:xfrm>
            <a:off x="8910175" y="1794625"/>
            <a:ext cx="1395900" cy="643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900"/>
              </a:spcBef>
              <a:spcAft>
                <a:spcPts val="0"/>
              </a:spcAft>
              <a:buNone/>
            </a:pPr>
            <a:r>
              <a:rPr b="0" lang="en-US" sz="1400"/>
              <a:t>Results</a:t>
            </a:r>
            <a:endParaRPr b="0" sz="1400"/>
          </a:p>
        </p:txBody>
      </p:sp>
      <p:sp>
        <p:nvSpPr>
          <p:cNvPr id="187" name="Google Shape;187;g28d6b8d8c2b_0_1127"/>
          <p:cNvSpPr txBox="1"/>
          <p:nvPr>
            <p:ph idx="1" type="body"/>
          </p:nvPr>
        </p:nvSpPr>
        <p:spPr>
          <a:xfrm>
            <a:off x="10129375" y="1794625"/>
            <a:ext cx="1850400" cy="643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900"/>
              </a:spcBef>
              <a:spcAft>
                <a:spcPts val="0"/>
              </a:spcAft>
              <a:buNone/>
            </a:pPr>
            <a:r>
              <a:rPr b="0" lang="en-US" sz="1400"/>
              <a:t>Acknowledgements</a:t>
            </a:r>
            <a:endParaRPr b="0" sz="1400"/>
          </a:p>
        </p:txBody>
      </p:sp>
      <p:sp>
        <p:nvSpPr>
          <p:cNvPr id="188" name="Google Shape;188;g28d6b8d8c2b_0_1127"/>
          <p:cNvSpPr txBox="1"/>
          <p:nvPr>
            <p:ph idx="1" type="body"/>
          </p:nvPr>
        </p:nvSpPr>
        <p:spPr>
          <a:xfrm>
            <a:off x="6493375" y="1137350"/>
            <a:ext cx="5486400" cy="6438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900"/>
              </a:spcBef>
              <a:spcAft>
                <a:spcPts val="0"/>
              </a:spcAft>
              <a:buNone/>
            </a:pPr>
            <a:r>
              <a:rPr lang="en-US"/>
              <a:t>Structure of a presentation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28d6b8d8c2b_0_524"/>
          <p:cNvSpPr txBox="1"/>
          <p:nvPr>
            <p:ph idx="12" type="sldNum"/>
          </p:nvPr>
        </p:nvSpPr>
        <p:spPr>
          <a:xfrm>
            <a:off x="10609232" y="6356351"/>
            <a:ext cx="97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94" name="Google Shape;194;g28d6b8d8c2b_0_5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40950" y="424625"/>
            <a:ext cx="1928249" cy="15363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95" name="Google Shape;195;g28d6b8d8c2b_0_524"/>
          <p:cNvPicPr preferRelativeResize="0"/>
          <p:nvPr/>
        </p:nvPicPr>
        <p:blipFill rotWithShape="1">
          <a:blip r:embed="rId4">
            <a:alphaModFix/>
          </a:blip>
          <a:srcRect b="2810" l="45799" r="0" t="48133"/>
          <a:stretch/>
        </p:blipFill>
        <p:spPr>
          <a:xfrm>
            <a:off x="940000" y="69774"/>
            <a:ext cx="2116400" cy="1915500"/>
          </a:xfrm>
          <a:prstGeom prst="rect">
            <a:avLst/>
          </a:prstGeom>
          <a:noFill/>
          <a:ln>
            <a:noFill/>
          </a:ln>
        </p:spPr>
      </p:pic>
      <p:sp>
        <p:nvSpPr>
          <p:cNvPr id="196" name="Google Shape;196;g28d6b8d8c2b_0_524"/>
          <p:cNvSpPr/>
          <p:nvPr/>
        </p:nvSpPr>
        <p:spPr>
          <a:xfrm>
            <a:off x="90175" y="674150"/>
            <a:ext cx="1110900" cy="6795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7" name="Google Shape;197;g28d6b8d8c2b_0_524"/>
          <p:cNvSpPr/>
          <p:nvPr/>
        </p:nvSpPr>
        <p:spPr>
          <a:xfrm>
            <a:off x="242575" y="293150"/>
            <a:ext cx="1110900" cy="6795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98" name="Google Shape;198;g28d6b8d8c2b_0_52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302275" y="64544"/>
            <a:ext cx="2067931" cy="2256478"/>
          </a:xfrm>
          <a:prstGeom prst="rect">
            <a:avLst/>
          </a:prstGeom>
          <a:noFill/>
          <a:ln>
            <a:noFill/>
          </a:ln>
        </p:spPr>
      </p:pic>
      <p:sp>
        <p:nvSpPr>
          <p:cNvPr id="199" name="Google Shape;199;g28d6b8d8c2b_0_524"/>
          <p:cNvSpPr/>
          <p:nvPr/>
        </p:nvSpPr>
        <p:spPr>
          <a:xfrm>
            <a:off x="9391727" y="313424"/>
            <a:ext cx="1696500" cy="1684200"/>
          </a:xfrm>
          <a:prstGeom prst="rect">
            <a:avLst/>
          </a:prstGeom>
          <a:noFill/>
          <a:ln cap="flat" cmpd="sng" w="38100">
            <a:solidFill>
              <a:srgbClr val="00B050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0" name="Google Shape;200;g28d6b8d8c2b_0_524"/>
          <p:cNvSpPr txBox="1"/>
          <p:nvPr/>
        </p:nvSpPr>
        <p:spPr>
          <a:xfrm>
            <a:off x="7448931" y="565757"/>
            <a:ext cx="2283000" cy="324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rPr>
              <a:t>256x256 pixel matrix </a:t>
            </a:r>
            <a:endParaRPr b="0" i="0" sz="1400" u="none" cap="none" strike="noStrike">
              <a:solidFill>
                <a:srgbClr val="2F2F2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3429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191919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2F2F2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3429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191919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2F2F2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191919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2F2F2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1" name="Google Shape;201;g28d6b8d8c2b_0_524"/>
          <p:cNvSpPr/>
          <p:nvPr/>
        </p:nvSpPr>
        <p:spPr>
          <a:xfrm>
            <a:off x="9391727" y="1997675"/>
            <a:ext cx="1696500" cy="271200"/>
          </a:xfrm>
          <a:prstGeom prst="rect">
            <a:avLst/>
          </a:prstGeom>
          <a:noFill/>
          <a:ln cap="flat" cmpd="sng" w="38100">
            <a:solidFill>
              <a:srgbClr val="61C4D3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2" name="Google Shape;202;g28d6b8d8c2b_0_524"/>
          <p:cNvSpPr txBox="1"/>
          <p:nvPr/>
        </p:nvSpPr>
        <p:spPr>
          <a:xfrm>
            <a:off x="9375161" y="2315621"/>
            <a:ext cx="2283000" cy="324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rgbClr val="2F2F2F"/>
                </a:solidFill>
                <a:latin typeface="Arial"/>
                <a:ea typeface="Arial"/>
                <a:cs typeface="Arial"/>
                <a:sym typeface="Arial"/>
              </a:rPr>
              <a:t>Active periphery</a:t>
            </a:r>
            <a:endParaRPr b="0" i="0" sz="1400" u="none" cap="none" strike="noStrike">
              <a:solidFill>
                <a:srgbClr val="2F2F2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3429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191919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2F2F2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34290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191919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2F2F2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191919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2F2F2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3" name="Google Shape;203;g28d6b8d8c2b_0_524"/>
          <p:cNvSpPr/>
          <p:nvPr/>
        </p:nvSpPr>
        <p:spPr>
          <a:xfrm>
            <a:off x="6297793" y="976188"/>
            <a:ext cx="632700" cy="4332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92D050"/>
          </a:solidFill>
          <a:ln cap="flat" cmpd="sng" w="25400">
            <a:solidFill>
              <a:srgbClr val="082859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92D05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" name="Google Shape;204;g28d6b8d8c2b_0_524"/>
          <p:cNvSpPr/>
          <p:nvPr/>
        </p:nvSpPr>
        <p:spPr>
          <a:xfrm>
            <a:off x="443250" y="890650"/>
            <a:ext cx="1928400" cy="12846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5" name="Google Shape;205;g28d6b8d8c2b_0_524"/>
          <p:cNvSpPr/>
          <p:nvPr/>
        </p:nvSpPr>
        <p:spPr>
          <a:xfrm>
            <a:off x="7978607" y="2654674"/>
            <a:ext cx="12684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rPr>
              <a:t>Timepix3 module</a:t>
            </a:r>
            <a:endParaRPr b="0" i="0" sz="1800" u="none" cap="none" strike="noStrike">
              <a:solidFill>
                <a:srgbClr val="0033A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599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0033A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599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0033A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599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0033A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6" name="Google Shape;206;g28d6b8d8c2b_0_52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221696" y="3389772"/>
            <a:ext cx="5859854" cy="2860760"/>
          </a:xfrm>
          <a:prstGeom prst="rect">
            <a:avLst/>
          </a:prstGeom>
          <a:noFill/>
          <a:ln>
            <a:noFill/>
          </a:ln>
        </p:spPr>
      </p:pic>
      <p:sp>
        <p:nvSpPr>
          <p:cNvPr id="207" name="Google Shape;207;g28d6b8d8c2b_0_524"/>
          <p:cNvSpPr/>
          <p:nvPr/>
        </p:nvSpPr>
        <p:spPr>
          <a:xfrm>
            <a:off x="5636630" y="4222257"/>
            <a:ext cx="1866900" cy="964200"/>
          </a:xfrm>
          <a:prstGeom prst="roundRect">
            <a:avLst>
              <a:gd fmla="val 16667" name="adj"/>
            </a:avLst>
          </a:prstGeom>
          <a:noFill/>
          <a:ln cap="flat" cmpd="sng" w="38150">
            <a:solidFill>
              <a:srgbClr val="00B05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8" name="Google Shape;208;g28d6b8d8c2b_0_524"/>
          <p:cNvSpPr/>
          <p:nvPr/>
        </p:nvSpPr>
        <p:spPr>
          <a:xfrm>
            <a:off x="6570326" y="4323810"/>
            <a:ext cx="785700" cy="532800"/>
          </a:xfrm>
          <a:prstGeom prst="roundRect">
            <a:avLst>
              <a:gd fmla="val 16667" name="adj"/>
            </a:avLst>
          </a:prstGeom>
          <a:noFill/>
          <a:ln cap="flat" cmpd="sng" w="381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09" name="Google Shape;209;g28d6b8d8c2b_0_524"/>
          <p:cNvCxnSpPr/>
          <p:nvPr/>
        </p:nvCxnSpPr>
        <p:spPr>
          <a:xfrm flipH="1" rot="10800000">
            <a:off x="7333053" y="3147281"/>
            <a:ext cx="1203900" cy="1187700"/>
          </a:xfrm>
          <a:prstGeom prst="straightConnector1">
            <a:avLst/>
          </a:prstGeom>
          <a:noFill/>
          <a:ln cap="flat" cmpd="sng" w="381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10" name="Google Shape;210;g28d6b8d8c2b_0_524"/>
          <p:cNvCxnSpPr/>
          <p:nvPr/>
        </p:nvCxnSpPr>
        <p:spPr>
          <a:xfrm rot="10800000">
            <a:off x="6078980" y="3206457"/>
            <a:ext cx="491100" cy="1015800"/>
          </a:xfrm>
          <a:prstGeom prst="straightConnector1">
            <a:avLst/>
          </a:prstGeom>
          <a:noFill/>
          <a:ln cap="flat" cmpd="sng" w="38150">
            <a:solidFill>
              <a:srgbClr val="00B05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11" name="Google Shape;211;g28d6b8d8c2b_0_524"/>
          <p:cNvSpPr/>
          <p:nvPr/>
        </p:nvSpPr>
        <p:spPr>
          <a:xfrm>
            <a:off x="5356349" y="2714337"/>
            <a:ext cx="15573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rPr>
              <a:t>Front-end electronics</a:t>
            </a:r>
            <a:endParaRPr b="0" i="0" sz="1800" u="none" cap="none" strike="noStrike">
              <a:solidFill>
                <a:srgbClr val="0033A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599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0033A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g28d6b8d8c2b_0_524"/>
          <p:cNvSpPr/>
          <p:nvPr/>
        </p:nvSpPr>
        <p:spPr>
          <a:xfrm>
            <a:off x="4679106" y="4526917"/>
            <a:ext cx="1055400" cy="710400"/>
          </a:xfrm>
          <a:prstGeom prst="roundRect">
            <a:avLst>
              <a:gd fmla="val 16667" name="adj"/>
            </a:avLst>
          </a:prstGeom>
          <a:noFill/>
          <a:ln cap="flat" cmpd="sng" w="38150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13" name="Google Shape;213;g28d6b8d8c2b_0_524"/>
          <p:cNvCxnSpPr/>
          <p:nvPr/>
        </p:nvCxnSpPr>
        <p:spPr>
          <a:xfrm rot="10800000">
            <a:off x="4248091" y="3257317"/>
            <a:ext cx="575700" cy="1269600"/>
          </a:xfrm>
          <a:prstGeom prst="straightConnector1">
            <a:avLst/>
          </a:prstGeom>
          <a:noFill/>
          <a:ln cap="flat" cmpd="sng" w="38150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14" name="Google Shape;214;g28d6b8d8c2b_0_524"/>
          <p:cNvSpPr/>
          <p:nvPr/>
        </p:nvSpPr>
        <p:spPr>
          <a:xfrm>
            <a:off x="3441793" y="2738964"/>
            <a:ext cx="1557300" cy="22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rPr>
              <a:t>Back-end electronics</a:t>
            </a:r>
            <a:endParaRPr b="0" i="0" sz="1800" u="none" cap="none" strike="noStrike">
              <a:solidFill>
                <a:srgbClr val="0033A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599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0033A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599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0033A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599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0033A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" name="Google Shape;215;g28d6b8d8c2b_0_524"/>
          <p:cNvSpPr/>
          <p:nvPr/>
        </p:nvSpPr>
        <p:spPr>
          <a:xfrm>
            <a:off x="3221696" y="4323810"/>
            <a:ext cx="1473000" cy="1540800"/>
          </a:xfrm>
          <a:prstGeom prst="roundRect">
            <a:avLst>
              <a:gd fmla="val 16667" name="adj"/>
            </a:avLst>
          </a:prstGeom>
          <a:noFill/>
          <a:ln cap="flat" cmpd="sng" w="38150">
            <a:solidFill>
              <a:srgbClr val="3B7304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16" name="Google Shape;216;g28d6b8d8c2b_0_524"/>
          <p:cNvCxnSpPr/>
          <p:nvPr/>
        </p:nvCxnSpPr>
        <p:spPr>
          <a:xfrm rot="10800000">
            <a:off x="2803234" y="3901053"/>
            <a:ext cx="503700" cy="504000"/>
          </a:xfrm>
          <a:prstGeom prst="straightConnector1">
            <a:avLst/>
          </a:prstGeom>
          <a:noFill/>
          <a:ln cap="flat" cmpd="sng" w="38150">
            <a:solidFill>
              <a:srgbClr val="3B730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17" name="Google Shape;217;g28d6b8d8c2b_0_524"/>
          <p:cNvSpPr/>
          <p:nvPr/>
        </p:nvSpPr>
        <p:spPr>
          <a:xfrm>
            <a:off x="8191827" y="4323810"/>
            <a:ext cx="860700" cy="744900"/>
          </a:xfrm>
          <a:prstGeom prst="roundRect">
            <a:avLst>
              <a:gd fmla="val 16667" name="adj"/>
            </a:avLst>
          </a:prstGeom>
          <a:noFill/>
          <a:ln cap="flat" cmpd="sng" w="38150">
            <a:solidFill>
              <a:srgbClr val="FCD2D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18" name="Google Shape;218;g28d6b8d8c2b_0_524"/>
          <p:cNvCxnSpPr/>
          <p:nvPr/>
        </p:nvCxnSpPr>
        <p:spPr>
          <a:xfrm flipH="1" rot="10800000">
            <a:off x="9018350" y="3608300"/>
            <a:ext cx="618000" cy="719400"/>
          </a:xfrm>
          <a:prstGeom prst="straightConnector1">
            <a:avLst/>
          </a:prstGeom>
          <a:noFill/>
          <a:ln cap="flat" cmpd="sng" w="38150">
            <a:solidFill>
              <a:srgbClr val="FCD2D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19" name="Google Shape;219;g28d6b8d8c2b_0_524"/>
          <p:cNvSpPr/>
          <p:nvPr/>
        </p:nvSpPr>
        <p:spPr>
          <a:xfrm>
            <a:off x="9459240" y="3461125"/>
            <a:ext cx="2393700" cy="80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rPr>
              <a:t>Timepix3 + frontend crate power supply </a:t>
            </a:r>
            <a:br>
              <a:rPr b="0" i="0" lang="en-US" sz="1800" u="none" cap="none" strike="noStrike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en-US" sz="1800" u="none" cap="none" strike="noStrike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rPr>
              <a:t>(2 x 8V)</a:t>
            </a:r>
            <a:endParaRPr b="0" i="0" sz="1800" u="none" cap="none" strike="noStrike">
              <a:solidFill>
                <a:srgbClr val="0033A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599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0033A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599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0033A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599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0033A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0" name="Google Shape;220;g28d6b8d8c2b_0_524"/>
          <p:cNvSpPr/>
          <p:nvPr/>
        </p:nvSpPr>
        <p:spPr>
          <a:xfrm>
            <a:off x="7366460" y="4612984"/>
            <a:ext cx="860700" cy="507300"/>
          </a:xfrm>
          <a:prstGeom prst="roundRect">
            <a:avLst>
              <a:gd fmla="val 16667" name="adj"/>
            </a:avLst>
          </a:prstGeom>
          <a:noFill/>
          <a:ln cap="flat" cmpd="sng" w="38150">
            <a:solidFill>
              <a:srgbClr val="FFC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21" name="Google Shape;221;g28d6b8d8c2b_0_524"/>
          <p:cNvCxnSpPr/>
          <p:nvPr/>
        </p:nvCxnSpPr>
        <p:spPr>
          <a:xfrm>
            <a:off x="8191581" y="5094347"/>
            <a:ext cx="1151700" cy="400800"/>
          </a:xfrm>
          <a:prstGeom prst="straightConnector1">
            <a:avLst/>
          </a:prstGeom>
          <a:noFill/>
          <a:ln cap="flat" cmpd="sng" w="38150">
            <a:solidFill>
              <a:srgbClr val="FFC000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22" name="Google Shape;222;g28d6b8d8c2b_0_524"/>
          <p:cNvSpPr/>
          <p:nvPr/>
        </p:nvSpPr>
        <p:spPr>
          <a:xfrm>
            <a:off x="9141976" y="5576975"/>
            <a:ext cx="2622000" cy="80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rPr>
              <a:t>Timepix3 detector bias power supply (+50V)</a:t>
            </a:r>
            <a:endParaRPr b="0" i="0" sz="1800" u="none" cap="none" strike="noStrike">
              <a:solidFill>
                <a:srgbClr val="0033A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599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0033A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599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0033A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599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0033A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3" name="Google Shape;223;g28d6b8d8c2b_0_524"/>
          <p:cNvSpPr/>
          <p:nvPr/>
        </p:nvSpPr>
        <p:spPr>
          <a:xfrm>
            <a:off x="405425" y="3568000"/>
            <a:ext cx="2852100" cy="807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rPr>
              <a:t>Laptop with </a:t>
            </a:r>
            <a:r>
              <a:rPr lang="en-US" sz="1800">
                <a:solidFill>
                  <a:srgbClr val="333333"/>
                </a:solidFill>
              </a:rPr>
              <a:t>control</a:t>
            </a:r>
            <a:r>
              <a:rPr lang="en-US" sz="1800">
                <a:solidFill>
                  <a:srgbClr val="0033A0"/>
                </a:solidFill>
              </a:rPr>
              <a:t> </a:t>
            </a:r>
            <a:br>
              <a:rPr lang="en-US" sz="1800">
                <a:solidFill>
                  <a:srgbClr val="0033A0"/>
                </a:solidFill>
              </a:rPr>
            </a:br>
            <a:r>
              <a:rPr b="0" i="0" lang="en-US" sz="1800" u="none" cap="none" strike="noStrike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rPr>
              <a:t>software</a:t>
            </a:r>
            <a:r>
              <a:rPr lang="en-US" sz="1800">
                <a:solidFill>
                  <a:srgbClr val="0033A0"/>
                </a:solidFill>
              </a:rPr>
              <a:t> </a:t>
            </a:r>
            <a:r>
              <a:rPr b="0" i="0" lang="en-US" sz="1800" u="none" cap="none" strike="noStrike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rPr>
              <a:t>running</a:t>
            </a:r>
            <a:endParaRPr b="0" i="0" sz="1800" u="none" cap="none" strike="noStrike">
              <a:solidFill>
                <a:srgbClr val="0033A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599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0033A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599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0033A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599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rgbClr val="0033A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4" name="Google Shape;224;g28d6b8d8c2b_0_524"/>
          <p:cNvSpPr txBox="1"/>
          <p:nvPr>
            <p:ph idx="1" type="body"/>
          </p:nvPr>
        </p:nvSpPr>
        <p:spPr>
          <a:xfrm>
            <a:off x="150225" y="2027900"/>
            <a:ext cx="7897200" cy="643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900"/>
              </a:spcBef>
              <a:spcAft>
                <a:spcPts val="0"/>
              </a:spcAft>
              <a:buNone/>
            </a:pPr>
            <a:r>
              <a:rPr lang="en-US" sz="1800"/>
              <a:t>@Medipix collaboration [1] for the Timepix detector family [2, 3]</a:t>
            </a:r>
            <a:endParaRPr sz="1800"/>
          </a:p>
        </p:txBody>
      </p:sp>
      <p:sp>
        <p:nvSpPr>
          <p:cNvPr id="225" name="Google Shape;225;g28d6b8d8c2b_0_524"/>
          <p:cNvSpPr txBox="1"/>
          <p:nvPr>
            <p:ph idx="1" type="body"/>
          </p:nvPr>
        </p:nvSpPr>
        <p:spPr>
          <a:xfrm>
            <a:off x="150225" y="2408900"/>
            <a:ext cx="7298700" cy="643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900"/>
              </a:spcBef>
              <a:spcAft>
                <a:spcPts val="0"/>
              </a:spcAft>
              <a:buNone/>
            </a:pPr>
            <a:r>
              <a:rPr lang="en-US" sz="1800"/>
              <a:t>@Beam Instrumentation for the radiation hard Timepix setup [4]</a:t>
            </a:r>
            <a:endParaRPr sz="18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28d6b8d8c2b_0_535"/>
          <p:cNvSpPr txBox="1"/>
          <p:nvPr>
            <p:ph idx="12" type="sldNum"/>
          </p:nvPr>
        </p:nvSpPr>
        <p:spPr>
          <a:xfrm>
            <a:off x="10609232" y="6356351"/>
            <a:ext cx="97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pSp>
        <p:nvGrpSpPr>
          <p:cNvPr id="231" name="Google Shape;231;g28d6b8d8c2b_0_535"/>
          <p:cNvGrpSpPr/>
          <p:nvPr/>
        </p:nvGrpSpPr>
        <p:grpSpPr>
          <a:xfrm>
            <a:off x="720625" y="5225"/>
            <a:ext cx="3141475" cy="1661101"/>
            <a:chOff x="720625" y="233825"/>
            <a:chExt cx="3141475" cy="1661101"/>
          </a:xfrm>
        </p:grpSpPr>
        <p:pic>
          <p:nvPicPr>
            <p:cNvPr id="232" name="Google Shape;232;g28d6b8d8c2b_0_535"/>
            <p:cNvPicPr preferRelativeResize="0"/>
            <p:nvPr/>
          </p:nvPicPr>
          <p:blipFill rotWithShape="1">
            <a:blip r:embed="rId3">
              <a:alphaModFix/>
            </a:blip>
            <a:srcRect b="0" l="0" r="45082" t="60295"/>
            <a:stretch/>
          </p:blipFill>
          <p:spPr>
            <a:xfrm>
              <a:off x="1717875" y="344600"/>
              <a:ext cx="2144225" cy="155032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33" name="Google Shape;233;g28d6b8d8c2b_0_535"/>
            <p:cNvSpPr/>
            <p:nvPr/>
          </p:nvSpPr>
          <p:spPr>
            <a:xfrm>
              <a:off x="720625" y="233825"/>
              <a:ext cx="1928400" cy="12846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aphicFrame>
        <p:nvGraphicFramePr>
          <p:cNvPr id="234" name="Google Shape;234;g28d6b8d8c2b_0_535"/>
          <p:cNvGraphicFramePr/>
          <p:nvPr/>
        </p:nvGraphicFramePr>
        <p:xfrm>
          <a:off x="245975" y="22677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{02792B7F-1326-474D-A44F-309645F94A3F}</a:tableStyleId>
              </a:tblPr>
              <a:tblGrid>
                <a:gridCol w="1419900"/>
                <a:gridCol w="1789100"/>
                <a:gridCol w="2641025"/>
              </a:tblGrid>
              <a:tr h="7149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500">
                          <a:solidFill>
                            <a:srgbClr val="FFFFFF"/>
                          </a:solidFill>
                        </a:rPr>
                        <a:t>Date</a:t>
                      </a:r>
                      <a:endParaRPr b="1" sz="15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B5394"/>
                    </a:solidFill>
                    <a:extLst>
                      <a:ext uri="http://customooxmlschemas.google.com/">
                        <go:slidesCustomData xmlns:go="http://customooxmlschemas.google.com/" cellId="234:0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500">
                          <a:solidFill>
                            <a:srgbClr val="FFFFFF"/>
                          </a:solidFill>
                        </a:rPr>
                        <a:t>Test Campaign</a:t>
                      </a:r>
                      <a:endParaRPr b="1" sz="15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B5394"/>
                    </a:solidFill>
                    <a:extLst>
                      <a:ext uri="http://customooxmlschemas.google.com/">
                        <go:slidesCustomData xmlns:go="http://customooxmlschemas.google.com/" cellId="234:0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500">
                          <a:solidFill>
                            <a:srgbClr val="FFFFFF"/>
                          </a:solidFill>
                        </a:rPr>
                        <a:t>Particles</a:t>
                      </a:r>
                      <a:endParaRPr b="1" sz="1500">
                        <a:solidFill>
                          <a:srgbClr val="FFFFFF"/>
                        </a:solidFill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B5394"/>
                    </a:solidFill>
                    <a:extLst>
                      <a:ext uri="http://customooxmlschemas.google.com/">
                        <go:slidesCustomData xmlns:go="http://customooxmlschemas.google.com/" cellId="234:0:2"/>
                      </a:ext>
                    </a:extLst>
                  </a:tcPr>
                </a:tc>
              </a:tr>
              <a:tr h="3932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/>
                        <a:t>2021-02</a:t>
                      </a:r>
                      <a:endParaRPr sz="1500"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extLst>
                      <a:ext uri="http://customooxmlschemas.google.com/">
                        <go:slidesCustomData xmlns:go="http://customooxmlschemas.google.com/" cellId="234:1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/>
                        <a:t>Institut Laue–Langevin</a:t>
                      </a:r>
                      <a:endParaRPr sz="1500"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extLst>
                      <a:ext uri="http://customooxmlschemas.google.com/">
                        <go:slidesCustomData xmlns:go="http://customooxmlschemas.google.com/" cellId="234:1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/>
                        <a:t>neutrons (cold, 6.67 meV)</a:t>
                      </a:r>
                      <a:endParaRPr sz="1500"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extLst>
                      <a:ext uri="http://customooxmlschemas.google.com/">
                        <go:slidesCustomData xmlns:go="http://customooxmlschemas.google.com/" cellId="234:1:2"/>
                      </a:ext>
                    </a:extLst>
                  </a:tcPr>
                </a:tc>
              </a:tr>
              <a:tr h="393200">
                <a:tc row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/>
                        <a:t>2021-07</a:t>
                      </a:r>
                      <a:endParaRPr sz="1500"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CFE2F3"/>
                    </a:solidFill>
                    <a:extLst>
                      <a:ext uri="http://customooxmlschemas.google.com/">
                        <go:slidesCustomData xmlns:go="http://customooxmlschemas.google.com/" cellId="234:2:0"/>
                      </a:ext>
                    </a:extLst>
                  </a:tcPr>
                </a:tc>
                <a:tc row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/>
                        <a:t>CALLAB - radioactive sources (RP)</a:t>
                      </a:r>
                      <a:endParaRPr sz="1500"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CFE2F3"/>
                    </a:solidFill>
                    <a:extLst>
                      <a:ext uri="http://customooxmlschemas.google.com/">
                        <go:slidesCustomData xmlns:go="http://customooxmlschemas.google.com/" cellId="234:2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/>
                        <a:t>alphas @ 4.7 MeV</a:t>
                      </a:r>
                      <a:endParaRPr sz="1500"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CFE2F3"/>
                    </a:solidFill>
                    <a:extLst>
                      <a:ext uri="http://customooxmlschemas.google.com/">
                        <go:slidesCustomData xmlns:go="http://customooxmlschemas.google.com/" cellId="234:2:2"/>
                      </a:ext>
                    </a:extLst>
                  </a:tcPr>
                </a:tc>
              </a:tr>
              <a:tr h="714925">
                <a:tc vMerge="1"/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/>
                        <a:t>gammas @1.17 and 1.13 MeV</a:t>
                      </a:r>
                      <a:endParaRPr sz="1500"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CFE2F3"/>
                    </a:solidFill>
                    <a:extLst>
                      <a:ext uri="http://customooxmlschemas.google.com/">
                        <go:slidesCustomData xmlns:go="http://customooxmlschemas.google.com/" cellId="234:3:2"/>
                      </a:ext>
                    </a:extLst>
                  </a:tcPr>
                </a:tc>
              </a:tr>
              <a:tr h="3932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/>
                        <a:t>2022-02</a:t>
                      </a:r>
                      <a:endParaRPr sz="1500"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extLst>
                      <a:ext uri="http://customooxmlschemas.google.com/">
                        <go:slidesCustomData xmlns:go="http://customooxmlschemas.google.com/" cellId="234:4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/>
                        <a:t>CALLAB - </a:t>
                      </a:r>
                      <a:r>
                        <a:rPr lang="en-US" sz="1500"/>
                        <a:t>AmBe</a:t>
                      </a:r>
                      <a:endParaRPr sz="1500"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extLst>
                      <a:ext uri="http://customooxmlschemas.google.com/">
                        <go:slidesCustomData xmlns:go="http://customooxmlschemas.google.com/" cellId="234:4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/>
                        <a:t>neutrons (up to 11 MeV)</a:t>
                      </a:r>
                      <a:endParaRPr sz="1500"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extLst>
                      <a:ext uri="http://customooxmlschemas.google.com/">
                        <go:slidesCustomData xmlns:go="http://customooxmlschemas.google.com/" cellId="234:4:2"/>
                      </a:ext>
                    </a:extLst>
                  </a:tcPr>
                </a:tc>
              </a:tr>
              <a:tr h="393200">
                <a:tc row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/>
                        <a:t>2022-05</a:t>
                      </a:r>
                      <a:endParaRPr sz="1500"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CFE2F3"/>
                    </a:solidFill>
                    <a:extLst>
                      <a:ext uri="http://customooxmlschemas.google.com/">
                        <go:slidesCustomData xmlns:go="http://customooxmlschemas.google.com/" cellId="234:5:0"/>
                      </a:ext>
                    </a:extLst>
                  </a:tcPr>
                </a:tc>
                <a:tc rowSpan="2"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/>
                        <a:t>Centro Nacional de Aceleradores (CNA)</a:t>
                      </a:r>
                      <a:endParaRPr sz="1500"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CFE2F3"/>
                    </a:solidFill>
                    <a:extLst>
                      <a:ext uri="http://customooxmlschemas.google.com/">
                        <go:slidesCustomData xmlns:go="http://customooxmlschemas.google.com/" cellId="234:5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/>
                        <a:t>protons from 0.6 to 6 MeV</a:t>
                      </a:r>
                      <a:endParaRPr sz="1500"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CFE2F3"/>
                    </a:solidFill>
                    <a:extLst>
                      <a:ext uri="http://customooxmlschemas.google.com/">
                        <go:slidesCustomData xmlns:go="http://customooxmlschemas.google.com/" cellId="234:5:2"/>
                      </a:ext>
                    </a:extLst>
                  </a:tcPr>
                </a:tc>
              </a:tr>
              <a:tr h="393200">
                <a:tc vMerge="1"/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/>
                        <a:t>alphas from 1 to 8.4 MeV</a:t>
                      </a:r>
                      <a:endParaRPr sz="1500"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solidFill>
                      <a:srgbClr val="CFE2F3"/>
                    </a:solidFill>
                    <a:extLst>
                      <a:ext uri="http://customooxmlschemas.google.com/">
                        <go:slidesCustomData xmlns:go="http://customooxmlschemas.google.com/" cellId="234:6:2"/>
                      </a:ext>
                    </a:extLst>
                  </a:tcPr>
                </a:tc>
              </a:tr>
              <a:tr h="3932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/>
                        <a:t>2022-11</a:t>
                      </a:r>
                      <a:endParaRPr sz="1500"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extLst>
                      <a:ext uri="http://customooxmlschemas.google.com/">
                        <go:slidesCustomData xmlns:go="http://customooxmlschemas.google.com/" cellId="234:7:0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/>
                        <a:t>CERN - </a:t>
                      </a:r>
                      <a:r>
                        <a:rPr lang="en-US" sz="1500"/>
                        <a:t>North Area</a:t>
                      </a:r>
                      <a:endParaRPr sz="1500"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extLst>
                      <a:ext uri="http://customooxmlschemas.google.com/">
                        <go:slidesCustomData xmlns:go="http://customooxmlschemas.google.com/" cellId="234:7:1"/>
                      </a:ext>
                    </a:extLst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500"/>
                        <a:t>Pb</a:t>
                      </a:r>
                      <a:r>
                        <a:rPr lang="en-US" sz="1500"/>
                        <a:t> ions (350 GeV)</a:t>
                      </a:r>
                      <a:endParaRPr sz="1500"/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extLst>
                      <a:ext uri="http://customooxmlschemas.google.com/">
                        <go:slidesCustomData xmlns:go="http://customooxmlschemas.google.com/" cellId="234:7:2"/>
                      </a:ext>
                    </a:extLst>
                  </a:tcPr>
                </a:tc>
              </a:tr>
            </a:tbl>
          </a:graphicData>
        </a:graphic>
      </p:graphicFrame>
      <p:grpSp>
        <p:nvGrpSpPr>
          <p:cNvPr id="235" name="Google Shape;235;g28d6b8d8c2b_0_535"/>
          <p:cNvGrpSpPr/>
          <p:nvPr/>
        </p:nvGrpSpPr>
        <p:grpSpPr>
          <a:xfrm>
            <a:off x="7754175" y="48275"/>
            <a:ext cx="1832000" cy="2183725"/>
            <a:chOff x="7754175" y="124475"/>
            <a:chExt cx="1832000" cy="2183725"/>
          </a:xfrm>
        </p:grpSpPr>
        <p:pic>
          <p:nvPicPr>
            <p:cNvPr id="236" name="Google Shape;236;g28d6b8d8c2b_0_535"/>
            <p:cNvPicPr preferRelativeResize="0"/>
            <p:nvPr/>
          </p:nvPicPr>
          <p:blipFill rotWithShape="1">
            <a:blip r:embed="rId3">
              <a:alphaModFix/>
            </a:blip>
            <a:srcRect b="32758" l="0" r="56657" t="12350"/>
            <a:stretch/>
          </p:blipFill>
          <p:spPr>
            <a:xfrm>
              <a:off x="7754175" y="124475"/>
              <a:ext cx="1692300" cy="21432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37" name="Google Shape;237;g28d6b8d8c2b_0_535"/>
            <p:cNvSpPr/>
            <p:nvPr/>
          </p:nvSpPr>
          <p:spPr>
            <a:xfrm>
              <a:off x="8906675" y="2047500"/>
              <a:ext cx="679500" cy="2607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38" name="Google Shape;238;g28d6b8d8c2b_0_535"/>
          <p:cNvSpPr txBox="1"/>
          <p:nvPr>
            <p:ph idx="4294967295" type="subTitle"/>
          </p:nvPr>
        </p:nvSpPr>
        <p:spPr>
          <a:xfrm>
            <a:off x="245975" y="1760150"/>
            <a:ext cx="5850000" cy="507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22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</a:pPr>
            <a:r>
              <a:rPr lang="en-US" sz="1800"/>
              <a:t>@RADNEXT: radnext.web.cern.ch/ for beam time</a:t>
            </a:r>
            <a:endParaRPr/>
          </a:p>
        </p:txBody>
      </p:sp>
      <p:pic>
        <p:nvPicPr>
          <p:cNvPr id="239" name="Google Shape;239;g28d6b8d8c2b_0_53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370550" y="2422500"/>
            <a:ext cx="5519856" cy="37433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28d6b8d8c2b_0_168"/>
          <p:cNvSpPr txBox="1"/>
          <p:nvPr>
            <p:ph idx="12" type="sldNum"/>
          </p:nvPr>
        </p:nvSpPr>
        <p:spPr>
          <a:xfrm>
            <a:off x="10609232" y="6356351"/>
            <a:ext cx="97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45" name="Google Shape;245;g28d6b8d8c2b_0_16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914525" y="1454099"/>
            <a:ext cx="6288950" cy="4716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46" name="Google Shape;246;g28d6b8d8c2b_0_16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0" y="1454088"/>
            <a:ext cx="6288950" cy="4716713"/>
          </a:xfrm>
          <a:prstGeom prst="rect">
            <a:avLst/>
          </a:prstGeom>
          <a:noFill/>
          <a:ln>
            <a:noFill/>
          </a:ln>
        </p:spPr>
      </p:pic>
      <p:sp>
        <p:nvSpPr>
          <p:cNvPr id="247" name="Google Shape;247;g28d6b8d8c2b_0_168"/>
          <p:cNvSpPr txBox="1"/>
          <p:nvPr/>
        </p:nvSpPr>
        <p:spPr>
          <a:xfrm>
            <a:off x="7951175" y="1093375"/>
            <a:ext cx="2192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/>
              <a:t>8.405 MeV alpha</a:t>
            </a:r>
            <a:endParaRPr b="1" sz="1800"/>
          </a:p>
        </p:txBody>
      </p:sp>
      <p:sp>
        <p:nvSpPr>
          <p:cNvPr id="248" name="Google Shape;248;g28d6b8d8c2b_0_168"/>
          <p:cNvSpPr txBox="1"/>
          <p:nvPr/>
        </p:nvSpPr>
        <p:spPr>
          <a:xfrm>
            <a:off x="2048113" y="1088600"/>
            <a:ext cx="2192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/>
              <a:t>0.6 MeV proton</a:t>
            </a:r>
            <a:endParaRPr b="1" sz="1800"/>
          </a:p>
        </p:txBody>
      </p:sp>
      <p:grpSp>
        <p:nvGrpSpPr>
          <p:cNvPr id="249" name="Google Shape;249;g28d6b8d8c2b_0_168"/>
          <p:cNvGrpSpPr/>
          <p:nvPr/>
        </p:nvGrpSpPr>
        <p:grpSpPr>
          <a:xfrm>
            <a:off x="4074524" y="0"/>
            <a:ext cx="2796351" cy="1622400"/>
            <a:chOff x="4379324" y="0"/>
            <a:chExt cx="2796351" cy="1622400"/>
          </a:xfrm>
        </p:grpSpPr>
        <p:pic>
          <p:nvPicPr>
            <p:cNvPr id="250" name="Google Shape;250;g28d6b8d8c2b_0_168"/>
            <p:cNvPicPr preferRelativeResize="0"/>
            <p:nvPr/>
          </p:nvPicPr>
          <p:blipFill rotWithShape="1">
            <a:blip r:embed="rId5">
              <a:alphaModFix/>
            </a:blip>
            <a:srcRect b="66644" l="34890" r="24349" t="6421"/>
            <a:stretch/>
          </p:blipFill>
          <p:spPr>
            <a:xfrm>
              <a:off x="4379324" y="0"/>
              <a:ext cx="2353266" cy="15550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51" name="Google Shape;251;g28d6b8d8c2b_0_168"/>
            <p:cNvSpPr/>
            <p:nvPr/>
          </p:nvSpPr>
          <p:spPr>
            <a:xfrm>
              <a:off x="6163475" y="1209900"/>
              <a:ext cx="1012200" cy="4125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52" name="Google Shape;252;g28d6b8d8c2b_0_168"/>
          <p:cNvSpPr txBox="1"/>
          <p:nvPr>
            <p:ph idx="4294967295" type="subTitle"/>
          </p:nvPr>
        </p:nvSpPr>
        <p:spPr>
          <a:xfrm>
            <a:off x="6747475" y="75125"/>
            <a:ext cx="5444400" cy="81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22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</a:pPr>
            <a:r>
              <a:rPr lang="en-US" sz="1800"/>
              <a:t>@myself for following </a:t>
            </a:r>
            <a:r>
              <a:rPr lang="en-US" sz="1800"/>
              <a:t>programming</a:t>
            </a:r>
            <a:r>
              <a:rPr lang="en-US" sz="1800"/>
              <a:t> and data analysis workshops and courses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g28d6b8d8c2b_0_1115"/>
          <p:cNvSpPr txBox="1"/>
          <p:nvPr>
            <p:ph idx="12" type="sldNum"/>
          </p:nvPr>
        </p:nvSpPr>
        <p:spPr>
          <a:xfrm>
            <a:off x="10609232" y="6356351"/>
            <a:ext cx="97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59" name="Google Shape;259;g28d6b8d8c2b_0_1115"/>
          <p:cNvPicPr preferRelativeResize="0"/>
          <p:nvPr/>
        </p:nvPicPr>
        <p:blipFill rotWithShape="1">
          <a:blip r:embed="rId3">
            <a:alphaModFix/>
          </a:blip>
          <a:srcRect b="51876" l="65038" r="0" t="17588"/>
          <a:stretch/>
        </p:blipFill>
        <p:spPr>
          <a:xfrm>
            <a:off x="273400" y="307775"/>
            <a:ext cx="2131275" cy="1861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0" name="Google Shape;260;g28d6b8d8c2b_0_11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3802450"/>
            <a:ext cx="11887197" cy="2485565"/>
          </a:xfrm>
          <a:prstGeom prst="rect">
            <a:avLst/>
          </a:prstGeom>
          <a:noFill/>
          <a:ln>
            <a:noFill/>
          </a:ln>
        </p:spPr>
      </p:pic>
      <p:sp>
        <p:nvSpPr>
          <p:cNvPr id="261" name="Google Shape;261;g28d6b8d8c2b_0_1115"/>
          <p:cNvSpPr txBox="1"/>
          <p:nvPr>
            <p:ph idx="4294967295" type="subTitle"/>
          </p:nvPr>
        </p:nvSpPr>
        <p:spPr>
          <a:xfrm>
            <a:off x="152400" y="3381875"/>
            <a:ext cx="11555700" cy="428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22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</a:pPr>
            <a:r>
              <a:rPr lang="en-US" sz="1800"/>
              <a:t>Monitoring the Beam Gas Curtain (BGC) instrument at Interaction Region 4 (IR4) of the LHC [6]</a:t>
            </a:r>
            <a:endParaRPr/>
          </a:p>
        </p:txBody>
      </p:sp>
      <p:pic>
        <p:nvPicPr>
          <p:cNvPr id="262" name="Google Shape;262;g28d6b8d8c2b_0_11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273400" y="841176"/>
            <a:ext cx="5522424" cy="2590251"/>
          </a:xfrm>
          <a:prstGeom prst="rect">
            <a:avLst/>
          </a:prstGeom>
          <a:noFill/>
          <a:ln>
            <a:noFill/>
          </a:ln>
        </p:spPr>
      </p:pic>
      <p:sp>
        <p:nvSpPr>
          <p:cNvPr id="263" name="Google Shape;263;g28d6b8d8c2b_0_1115"/>
          <p:cNvSpPr txBox="1"/>
          <p:nvPr>
            <p:ph idx="4294967295" type="subTitle"/>
          </p:nvPr>
        </p:nvSpPr>
        <p:spPr>
          <a:xfrm>
            <a:off x="5956600" y="159375"/>
            <a:ext cx="6083100" cy="1861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22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</a:pPr>
            <a:r>
              <a:rPr lang="en-US" sz="1800"/>
              <a:t>Measured muon rate for the proposed CODEXb experiment in transverse momentum region at LHCb [5]</a:t>
            </a:r>
            <a:endParaRPr/>
          </a:p>
        </p:txBody>
      </p:sp>
      <p:sp>
        <p:nvSpPr>
          <p:cNvPr id="264" name="Google Shape;264;g28d6b8d8c2b_0_1115"/>
          <p:cNvSpPr txBox="1"/>
          <p:nvPr>
            <p:ph idx="4294967295" type="subTitle"/>
          </p:nvPr>
        </p:nvSpPr>
        <p:spPr>
          <a:xfrm>
            <a:off x="2019600" y="307775"/>
            <a:ext cx="4076400" cy="2651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22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</a:pPr>
            <a:r>
              <a:rPr lang="en-US" sz="1800"/>
              <a:t>@CERN Accelerator Complex users for radiation monitoring requests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g28d6b8d8c2b_0_324"/>
          <p:cNvSpPr txBox="1"/>
          <p:nvPr>
            <p:ph type="title"/>
          </p:nvPr>
        </p:nvSpPr>
        <p:spPr>
          <a:xfrm>
            <a:off x="609600" y="233493"/>
            <a:ext cx="10969200" cy="7158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What added value can the Timepix bring?</a:t>
            </a:r>
            <a:endParaRPr/>
          </a:p>
        </p:txBody>
      </p:sp>
      <p:sp>
        <p:nvSpPr>
          <p:cNvPr id="271" name="Google Shape;271;g28d6b8d8c2b_0_324"/>
          <p:cNvSpPr txBox="1"/>
          <p:nvPr>
            <p:ph idx="12" type="sldNum"/>
          </p:nvPr>
        </p:nvSpPr>
        <p:spPr>
          <a:xfrm>
            <a:off x="10609232" y="6356351"/>
            <a:ext cx="97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72" name="Google Shape;272;g28d6b8d8c2b_0_324"/>
          <p:cNvSpPr txBox="1"/>
          <p:nvPr>
            <p:ph idx="1" type="body"/>
          </p:nvPr>
        </p:nvSpPr>
        <p:spPr>
          <a:xfrm>
            <a:off x="164750" y="949300"/>
            <a:ext cx="3686700" cy="27423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900"/>
              </a:spcBef>
              <a:spcAft>
                <a:spcPts val="0"/>
              </a:spcAft>
              <a:buNone/>
            </a:pPr>
            <a:r>
              <a:rPr lang="en-US" sz="1800"/>
              <a:t>Beam Loss Monitor (</a:t>
            </a:r>
            <a:r>
              <a:rPr b="1" lang="en-US" sz="1800">
                <a:solidFill>
                  <a:schemeClr val="dk2"/>
                </a:solidFill>
              </a:rPr>
              <a:t>BLM</a:t>
            </a:r>
            <a:r>
              <a:rPr lang="en-US" sz="1800"/>
              <a:t>) [7]- </a:t>
            </a:r>
            <a:br>
              <a:rPr lang="en-US" sz="1800"/>
            </a:br>
            <a:r>
              <a:rPr lang="en-US" sz="1800"/>
              <a:t>Total Ionizing Dose (</a:t>
            </a:r>
            <a:r>
              <a:rPr b="1" lang="en-US" sz="1800">
                <a:solidFill>
                  <a:schemeClr val="dk2"/>
                </a:solidFill>
              </a:rPr>
              <a:t>TID</a:t>
            </a:r>
            <a:r>
              <a:rPr lang="en-US" sz="1800"/>
              <a:t>)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-US" sz="1800"/>
              <a:t>Radiation detectors (mostly </a:t>
            </a:r>
            <a:br>
              <a:rPr b="0" lang="en-US" sz="1800"/>
            </a:br>
            <a:r>
              <a:rPr b="0" lang="en-US" sz="1800"/>
              <a:t>Ionization Chambers), that </a:t>
            </a:r>
            <a:br>
              <a:rPr b="0" lang="en-US" sz="1800"/>
            </a:br>
            <a:r>
              <a:rPr b="0" lang="en-US" sz="1800"/>
              <a:t>detect particle showers </a:t>
            </a:r>
            <a:br>
              <a:rPr b="0" lang="en-US" sz="1800"/>
            </a:br>
            <a:r>
              <a:rPr b="0" lang="en-US" sz="1800"/>
              <a:t>caused by the beam losses.</a:t>
            </a:r>
            <a:endParaRPr b="0" sz="1800"/>
          </a:p>
        </p:txBody>
      </p:sp>
      <p:pic>
        <p:nvPicPr>
          <p:cNvPr id="273" name="Google Shape;273;g28d6b8d8c2b_0_3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4650" y="3804181"/>
            <a:ext cx="3686775" cy="2490079"/>
          </a:xfrm>
          <a:prstGeom prst="rect">
            <a:avLst/>
          </a:prstGeom>
          <a:noFill/>
          <a:ln>
            <a:noFill/>
          </a:ln>
        </p:spPr>
      </p:pic>
      <p:pic>
        <p:nvPicPr>
          <p:cNvPr id="274" name="Google Shape;274;g28d6b8d8c2b_0_32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64650" y="2805725"/>
            <a:ext cx="3686775" cy="998443"/>
          </a:xfrm>
          <a:prstGeom prst="rect">
            <a:avLst/>
          </a:prstGeom>
          <a:noFill/>
          <a:ln>
            <a:noFill/>
          </a:ln>
        </p:spPr>
      </p:pic>
      <p:pic>
        <p:nvPicPr>
          <p:cNvPr id="275" name="Google Shape;275;g28d6b8d8c2b_0_32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229150" y="2805725"/>
            <a:ext cx="6863100" cy="3431550"/>
          </a:xfrm>
          <a:prstGeom prst="rect">
            <a:avLst/>
          </a:prstGeom>
          <a:noFill/>
          <a:ln>
            <a:noFill/>
          </a:ln>
        </p:spPr>
      </p:pic>
      <p:sp>
        <p:nvSpPr>
          <p:cNvPr id="276" name="Google Shape;276;g28d6b8d8c2b_0_324"/>
          <p:cNvSpPr/>
          <p:nvPr/>
        </p:nvSpPr>
        <p:spPr>
          <a:xfrm>
            <a:off x="3950188" y="2412900"/>
            <a:ext cx="1180200" cy="17841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7" name="Google Shape;277;g28d6b8d8c2b_0_324"/>
          <p:cNvSpPr txBox="1"/>
          <p:nvPr>
            <p:ph idx="1" type="body"/>
          </p:nvPr>
        </p:nvSpPr>
        <p:spPr>
          <a:xfrm>
            <a:off x="5387900" y="1002625"/>
            <a:ext cx="2774100" cy="1725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0" lvl="0" marL="0" rtl="0" algn="l">
              <a:spcBef>
                <a:spcPts val="900"/>
              </a:spcBef>
              <a:spcAft>
                <a:spcPts val="0"/>
              </a:spcAft>
              <a:buNone/>
            </a:pPr>
            <a:r>
              <a:rPr lang="en-US" sz="1800"/>
              <a:t>Timepix R2E BLM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-US" sz="1800"/>
              <a:t>Dose rate</a:t>
            </a:r>
            <a:endParaRPr b="0"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-US" sz="1800"/>
              <a:t>Particle count rate</a:t>
            </a:r>
            <a:endParaRPr b="0"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-US" sz="1800"/>
              <a:t>Energy discrimination</a:t>
            </a:r>
            <a:endParaRPr b="0"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-US" sz="1800"/>
              <a:t>Directionality</a:t>
            </a:r>
            <a:endParaRPr b="0"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lang="en-US" sz="1800"/>
              <a:t>Particle identification (?)</a:t>
            </a:r>
            <a:endParaRPr b="0" sz="1800"/>
          </a:p>
        </p:txBody>
      </p:sp>
      <p:sp>
        <p:nvSpPr>
          <p:cNvPr id="278" name="Google Shape;278;g28d6b8d8c2b_0_324"/>
          <p:cNvSpPr/>
          <p:nvPr/>
        </p:nvSpPr>
        <p:spPr>
          <a:xfrm>
            <a:off x="9493000" y="2876375"/>
            <a:ext cx="2345400" cy="33312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chemeClr val="accent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9" name="Google Shape;279;g28d6b8d8c2b_0_324"/>
          <p:cNvSpPr txBox="1"/>
          <p:nvPr>
            <p:ph idx="1" type="body"/>
          </p:nvPr>
        </p:nvSpPr>
        <p:spPr>
          <a:xfrm>
            <a:off x="9142050" y="1050038"/>
            <a:ext cx="2774100" cy="17256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90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accent3"/>
                </a:solidFill>
              </a:rPr>
              <a:t>Focus on high energy particles responsible for radiation damage!</a:t>
            </a:r>
            <a:endParaRPr b="0" sz="1800">
              <a:solidFill>
                <a:schemeClr val="accent3"/>
              </a:solidFill>
            </a:endParaRPr>
          </a:p>
        </p:txBody>
      </p:sp>
      <p:sp>
        <p:nvSpPr>
          <p:cNvPr id="280" name="Google Shape;280;g28d6b8d8c2b_0_324"/>
          <p:cNvSpPr txBox="1"/>
          <p:nvPr>
            <p:ph idx="4294967295" type="subTitle"/>
          </p:nvPr>
        </p:nvSpPr>
        <p:spPr>
          <a:xfrm rot="-2299653">
            <a:off x="5831501" y="4377025"/>
            <a:ext cx="3894180" cy="112044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22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</a:pPr>
            <a:r>
              <a:rPr lang="en-US" sz="1800"/>
              <a:t>Example of particle spectra </a:t>
            </a:r>
            <a:br>
              <a:rPr lang="en-US" sz="1800"/>
            </a:br>
            <a:r>
              <a:rPr lang="en-US" sz="1800"/>
              <a:t>in the LHC accelerator, </a:t>
            </a:r>
            <a:br>
              <a:rPr lang="en-US" sz="1800"/>
            </a:br>
            <a:r>
              <a:rPr lang="en-US" sz="1800"/>
              <a:t>simulated using FLUKA</a:t>
            </a:r>
            <a:endParaRPr sz="18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g25c3633d8b2_0_4"/>
          <p:cNvSpPr txBox="1"/>
          <p:nvPr>
            <p:ph type="title"/>
          </p:nvPr>
        </p:nvSpPr>
        <p:spPr>
          <a:xfrm>
            <a:off x="609600" y="233493"/>
            <a:ext cx="10969200" cy="7158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References</a:t>
            </a:r>
            <a:endParaRPr/>
          </a:p>
        </p:txBody>
      </p:sp>
      <p:sp>
        <p:nvSpPr>
          <p:cNvPr id="291" name="Google Shape;291;g25c3633d8b2_0_4"/>
          <p:cNvSpPr txBox="1"/>
          <p:nvPr>
            <p:ph idx="12" type="sldNum"/>
          </p:nvPr>
        </p:nvSpPr>
        <p:spPr>
          <a:xfrm>
            <a:off x="10609232" y="6356351"/>
            <a:ext cx="973200" cy="3651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92" name="Google Shape;292;g25c3633d8b2_0_4"/>
          <p:cNvSpPr txBox="1"/>
          <p:nvPr>
            <p:ph idx="1" type="body"/>
          </p:nvPr>
        </p:nvSpPr>
        <p:spPr>
          <a:xfrm>
            <a:off x="609601" y="1245522"/>
            <a:ext cx="10968600" cy="48219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17500" lvl="0" marL="457200" rtl="0" algn="l">
              <a:spcBef>
                <a:spcPts val="900"/>
              </a:spcBef>
              <a:spcAft>
                <a:spcPts val="0"/>
              </a:spcAft>
              <a:buSzPts val="1400"/>
              <a:buAutoNum type="arabicPeriod"/>
            </a:pPr>
            <a:r>
              <a:rPr b="0" lang="en-US" sz="1400"/>
              <a:t>Medipix Collaboration. URL : https://medipix.web.cern.ch/home (visited on 02/09/2023).</a:t>
            </a:r>
            <a:endParaRPr b="0"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b="0" lang="en-US" sz="1400"/>
              <a:t>X. Llopart et al. “Timepix, a 65k programmable pixel readout chip for arrival time, energy and/or photon counting measurements”. In: Nucl. Instrum. Meth. A 581 (2007). Ed. by Josef Hrubec et al. [Erratum: Nucl.Instrum.Meth.A 585, 106–108 (2008)], pp. 485–494. DOI : 10.1016/j.nima. 2007.08.079.</a:t>
            </a:r>
            <a:endParaRPr b="0"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b="0" lang="en-US" sz="1400"/>
              <a:t>T. Poikela et al. “Timepix3: a 65K channel hybrid pixel readout chip with simultaneous ToA/ToT and sparse readout”. In: Journal of Instrumentation 9.05 (May 2014), pp. C05013–C05013. DOI : 10.1088/1748-0221/9/05/c05013. URL : https://doi.org/10.1088/1748-0221/9/05/ c05013.</a:t>
            </a:r>
            <a:endParaRPr b="0"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b="0" lang="en-US" sz="1400"/>
              <a:t>J. Storey, </a:t>
            </a:r>
            <a:r>
              <a:rPr b="0" lang="en-US" sz="1400"/>
              <a:t>Introduction to the LHC Beam Gas Ionisation (BGI) profile monitors</a:t>
            </a:r>
            <a:endParaRPr b="0"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b="0" lang="en-US" sz="1400"/>
              <a:t>D. Prelipcean, Radiation monitoring in the D1 area, CODEXb week, https://indico.cern.ch/event/1239064/contributions/5439527/</a:t>
            </a:r>
            <a:endParaRPr b="0"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b="0" lang="en-US" sz="1400"/>
              <a:t>D. Prelipcean, Prediction of Ionizing Radiation, BGC collaboration meeting, https://indico.cern.ch/event/1281084</a:t>
            </a:r>
            <a:endParaRPr b="0" sz="1400"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AutoNum type="arabicPeriod"/>
            </a:pPr>
            <a:r>
              <a:rPr b="0" lang="en-US" sz="1400"/>
              <a:t>K. Wittenburg, </a:t>
            </a:r>
            <a:r>
              <a:rPr b="0" lang="en-US" sz="1400"/>
              <a:t>Beam loss monitors, https://cds.cern.ch/record/1213279/files/p249.pdf</a:t>
            </a:r>
            <a:endParaRPr b="0" sz="1400"/>
          </a:p>
          <a:p>
            <a:pPr indent="0" lvl="0" marL="0" rtl="0" algn="l">
              <a:spcBef>
                <a:spcPts val="900"/>
              </a:spcBef>
              <a:spcAft>
                <a:spcPts val="0"/>
              </a:spcAft>
              <a:buNone/>
            </a:pPr>
            <a:r>
              <a:t/>
            </a:r>
            <a:endParaRPr b="0" sz="1400"/>
          </a:p>
          <a:p>
            <a:pPr indent="0" lvl="0" marL="0" rtl="0" algn="l">
              <a:spcBef>
                <a:spcPts val="900"/>
              </a:spcBef>
              <a:spcAft>
                <a:spcPts val="0"/>
              </a:spcAft>
              <a:buNone/>
            </a:pPr>
            <a:r>
              <a:t/>
            </a:r>
            <a:endParaRPr b="0" sz="14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2021-11-08T12:53:02Z</dcterms:created>
  <dc:creator>Marco Calviani</dc:creator>
</cp:coreProperties>
</file>