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  <p:sldMasterId id="2147483684" r:id="rId3"/>
    <p:sldMasterId id="2147483726" r:id="rId4"/>
  </p:sldMasterIdLst>
  <p:notesMasterIdLst>
    <p:notesMasterId r:id="rId91"/>
  </p:notesMasterIdLst>
  <p:sldIdLst>
    <p:sldId id="277" r:id="rId5"/>
    <p:sldId id="300" r:id="rId6"/>
    <p:sldId id="303" r:id="rId7"/>
    <p:sldId id="292" r:id="rId8"/>
    <p:sldId id="377" r:id="rId9"/>
    <p:sldId id="356" r:id="rId10"/>
    <p:sldId id="358" r:id="rId11"/>
    <p:sldId id="357" r:id="rId12"/>
    <p:sldId id="359" r:id="rId13"/>
    <p:sldId id="360" r:id="rId14"/>
    <p:sldId id="311" r:id="rId15"/>
    <p:sldId id="284" r:id="rId16"/>
    <p:sldId id="266" r:id="rId17"/>
    <p:sldId id="343" r:id="rId18"/>
    <p:sldId id="272" r:id="rId19"/>
    <p:sldId id="274" r:id="rId20"/>
    <p:sldId id="275" r:id="rId21"/>
    <p:sldId id="276" r:id="rId22"/>
    <p:sldId id="273" r:id="rId23"/>
    <p:sldId id="281" r:id="rId24"/>
    <p:sldId id="280" r:id="rId25"/>
    <p:sldId id="279" r:id="rId26"/>
    <p:sldId id="278" r:id="rId27"/>
    <p:sldId id="265" r:id="rId28"/>
    <p:sldId id="269" r:id="rId29"/>
    <p:sldId id="317" r:id="rId30"/>
    <p:sldId id="318" r:id="rId31"/>
    <p:sldId id="351" r:id="rId32"/>
    <p:sldId id="290" r:id="rId33"/>
    <p:sldId id="293" r:id="rId34"/>
    <p:sldId id="291" r:id="rId35"/>
    <p:sldId id="348" r:id="rId36"/>
    <p:sldId id="346" r:id="rId37"/>
    <p:sldId id="283" r:id="rId38"/>
    <p:sldId id="285" r:id="rId39"/>
    <p:sldId id="286" r:id="rId40"/>
    <p:sldId id="287" r:id="rId41"/>
    <p:sldId id="289" r:id="rId42"/>
    <p:sldId id="312" r:id="rId43"/>
    <p:sldId id="321" r:id="rId44"/>
    <p:sldId id="323" r:id="rId45"/>
    <p:sldId id="296" r:id="rId46"/>
    <p:sldId id="349" r:id="rId47"/>
    <p:sldId id="299" r:id="rId48"/>
    <p:sldId id="305" r:id="rId49"/>
    <p:sldId id="309" r:id="rId50"/>
    <p:sldId id="306" r:id="rId51"/>
    <p:sldId id="308" r:id="rId52"/>
    <p:sldId id="307" r:id="rId53"/>
    <p:sldId id="301" r:id="rId54"/>
    <p:sldId id="295" r:id="rId55"/>
    <p:sldId id="344" r:id="rId56"/>
    <p:sldId id="325" r:id="rId57"/>
    <p:sldId id="326" r:id="rId58"/>
    <p:sldId id="328" r:id="rId59"/>
    <p:sldId id="324" r:id="rId60"/>
    <p:sldId id="332" r:id="rId61"/>
    <p:sldId id="333" r:id="rId62"/>
    <p:sldId id="334" r:id="rId63"/>
    <p:sldId id="304" r:id="rId64"/>
    <p:sldId id="352" r:id="rId65"/>
    <p:sldId id="329" r:id="rId66"/>
    <p:sldId id="331" r:id="rId67"/>
    <p:sldId id="330" r:id="rId68"/>
    <p:sldId id="337" r:id="rId69"/>
    <p:sldId id="338" r:id="rId70"/>
    <p:sldId id="350" r:id="rId71"/>
    <p:sldId id="302" r:id="rId72"/>
    <p:sldId id="294" r:id="rId73"/>
    <p:sldId id="335" r:id="rId74"/>
    <p:sldId id="345" r:id="rId75"/>
    <p:sldId id="361" r:id="rId76"/>
    <p:sldId id="364" r:id="rId77"/>
    <p:sldId id="366" r:id="rId78"/>
    <p:sldId id="365" r:id="rId79"/>
    <p:sldId id="367" r:id="rId80"/>
    <p:sldId id="368" r:id="rId81"/>
    <p:sldId id="369" r:id="rId82"/>
    <p:sldId id="370" r:id="rId83"/>
    <p:sldId id="371" r:id="rId84"/>
    <p:sldId id="372" r:id="rId85"/>
    <p:sldId id="373" r:id="rId86"/>
    <p:sldId id="374" r:id="rId87"/>
    <p:sldId id="375" r:id="rId88"/>
    <p:sldId id="376" r:id="rId89"/>
    <p:sldId id="362" r:id="rId9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8"/>
    <p:restoredTop sz="94619" autoAdjust="0"/>
  </p:normalViewPr>
  <p:slideViewPr>
    <p:cSldViewPr snapToGrid="0" snapToObjects="1">
      <p:cViewPr varScale="1">
        <p:scale>
          <a:sx n="105" d="100"/>
          <a:sy n="105" d="100"/>
        </p:scale>
        <p:origin x="4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6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tableStyles" Target="tableStyles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A4607-AD21-ED46-9699-FADEECADA452}" type="datetimeFigureOut">
              <a:rPr lang="en-US" smtClean="0"/>
              <a:t>7/26/23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AB8B7-B897-C34E-BB5A-C2CD7D1D9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3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</a:t>
            </a:r>
            <a:r>
              <a:rPr lang="en-US" dirty="0" err="1"/>
              <a:t>mins</a:t>
            </a:r>
            <a:r>
              <a:rPr lang="en-US" dirty="0"/>
              <a:t> introduction</a:t>
            </a:r>
          </a:p>
          <a:p>
            <a:r>
              <a:rPr lang="en-US" dirty="0"/>
              <a:t>10 </a:t>
            </a:r>
            <a:r>
              <a:rPr lang="en-US" dirty="0" err="1"/>
              <a:t>mins</a:t>
            </a:r>
            <a:r>
              <a:rPr lang="en-US" dirty="0"/>
              <a:t> 1</a:t>
            </a:r>
            <a:r>
              <a:rPr lang="en-US" baseline="30000" dirty="0"/>
              <a:t>st</a:t>
            </a:r>
            <a:r>
              <a:rPr lang="en-US" dirty="0"/>
              <a:t> exercise</a:t>
            </a:r>
          </a:p>
          <a:p>
            <a:r>
              <a:rPr lang="en-US" dirty="0"/>
              <a:t>15 mins presentations</a:t>
            </a:r>
          </a:p>
          <a:p>
            <a:r>
              <a:rPr lang="en-US" dirty="0"/>
              <a:t>= 30 mins</a:t>
            </a:r>
          </a:p>
          <a:p>
            <a:r>
              <a:rPr lang="en-US" dirty="0"/>
              <a:t>10 mins theory</a:t>
            </a:r>
          </a:p>
          <a:p>
            <a:r>
              <a:rPr lang="en-US" dirty="0"/>
              <a:t>5 </a:t>
            </a:r>
            <a:r>
              <a:rPr lang="en-US" dirty="0" err="1"/>
              <a:t>mins</a:t>
            </a:r>
            <a:r>
              <a:rPr lang="en-US" dirty="0"/>
              <a:t> exercise 2</a:t>
            </a:r>
          </a:p>
          <a:p>
            <a:r>
              <a:rPr lang="en-US" dirty="0"/>
              <a:t>5 mins discussing results</a:t>
            </a:r>
          </a:p>
          <a:p>
            <a:r>
              <a:rPr lang="en-US" dirty="0"/>
              <a:t>= 25 mins</a:t>
            </a:r>
          </a:p>
          <a:p>
            <a:r>
              <a:rPr lang="en-US" dirty="0"/>
              <a:t>25 mins theory</a:t>
            </a:r>
          </a:p>
          <a:p>
            <a:r>
              <a:rPr lang="en-US" dirty="0"/>
              <a:t>5 mins Fabiola</a:t>
            </a:r>
          </a:p>
          <a:p>
            <a:r>
              <a:rPr lang="en-US" dirty="0"/>
              <a:t>= 30 mins</a:t>
            </a:r>
          </a:p>
          <a:p>
            <a:endParaRPr lang="en-US" dirty="0"/>
          </a:p>
          <a:p>
            <a:r>
              <a:rPr lang="en-US" dirty="0"/>
              <a:t>Including a break</a:t>
            </a:r>
          </a:p>
          <a:p>
            <a:r>
              <a:rPr lang="en-US" dirty="0"/>
              <a:t>25 mins to modify existing presentations</a:t>
            </a:r>
          </a:p>
          <a:p>
            <a:r>
              <a:rPr lang="en-US" dirty="0"/>
              <a:t>25 mins to show them</a:t>
            </a:r>
          </a:p>
          <a:p>
            <a:endParaRPr lang="en-US" dirty="0"/>
          </a:p>
          <a:p>
            <a:r>
              <a:rPr lang="en-US" baseline="0" dirty="0"/>
              <a:t>Total 110 mins (have 105 mins!)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11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x 19 = 475</a:t>
            </a:r>
          </a:p>
          <a:p>
            <a:r>
              <a:rPr lang="en-US" dirty="0"/>
              <a:t>Available for “signal” = 21.5 x 15.5 = 333</a:t>
            </a:r>
          </a:p>
          <a:p>
            <a:r>
              <a:rPr lang="en-US" dirty="0"/>
              <a:t>= 70%</a:t>
            </a:r>
          </a:p>
          <a:p>
            <a:r>
              <a:rPr lang="en-US" dirty="0"/>
              <a:t>Background image is distracting</a:t>
            </a:r>
          </a:p>
          <a:p>
            <a:r>
              <a:rPr lang="en-US" dirty="0"/>
              <a:t>Where should the audience look?</a:t>
            </a:r>
          </a:p>
          <a:p>
            <a:r>
              <a:rPr lang="en-US" dirty="0"/>
              <a:t>So many acronyms that a glossary is necessary on the page!</a:t>
            </a:r>
          </a:p>
          <a:p>
            <a:r>
              <a:rPr lang="en-US" dirty="0"/>
              <a:t>What role do</a:t>
            </a:r>
            <a:r>
              <a:rPr lang="en-US" baseline="0" dirty="0"/>
              <a:t> the pictures play?</a:t>
            </a:r>
          </a:p>
          <a:p>
            <a:r>
              <a:rPr lang="en-US" baseline="0" dirty="0"/>
              <a:t>What about the logos?</a:t>
            </a:r>
          </a:p>
          <a:p>
            <a:r>
              <a:rPr lang="en-US" baseline="0" dirty="0"/>
              <a:t>And the name of the talk and names of people?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66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x 19 = 475</a:t>
            </a:r>
          </a:p>
          <a:p>
            <a:r>
              <a:rPr lang="en-US" dirty="0"/>
              <a:t>Available for “signal” = 21.5 x 15.5 = 333</a:t>
            </a:r>
          </a:p>
          <a:p>
            <a:r>
              <a:rPr lang="en-US" dirty="0"/>
              <a:t>= 70%</a:t>
            </a:r>
          </a:p>
          <a:p>
            <a:r>
              <a:rPr lang="en-US" dirty="0"/>
              <a:t>Background image is distracting</a:t>
            </a:r>
          </a:p>
          <a:p>
            <a:r>
              <a:rPr lang="en-US" dirty="0"/>
              <a:t>Where should the audience look?</a:t>
            </a:r>
          </a:p>
          <a:p>
            <a:r>
              <a:rPr lang="en-US" dirty="0"/>
              <a:t>So many acronyms that a glossary is necessary on the page!</a:t>
            </a:r>
          </a:p>
          <a:p>
            <a:r>
              <a:rPr lang="en-US" dirty="0"/>
              <a:t>What role do</a:t>
            </a:r>
            <a:r>
              <a:rPr lang="en-US" baseline="0" dirty="0"/>
              <a:t> the pictures play?</a:t>
            </a:r>
          </a:p>
          <a:p>
            <a:r>
              <a:rPr lang="en-US" baseline="0" dirty="0"/>
              <a:t>What about the logos?</a:t>
            </a:r>
          </a:p>
          <a:p>
            <a:r>
              <a:rPr lang="en-US" baseline="0" dirty="0"/>
              <a:t>And the name of the talk and names of people?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66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x 19 = 475</a:t>
            </a:r>
          </a:p>
          <a:p>
            <a:r>
              <a:rPr lang="en-US" dirty="0"/>
              <a:t>Available for “signal” = 21.5 x 15.5 = 333</a:t>
            </a:r>
          </a:p>
          <a:p>
            <a:r>
              <a:rPr lang="en-US" dirty="0"/>
              <a:t>= 70%</a:t>
            </a:r>
          </a:p>
          <a:p>
            <a:r>
              <a:rPr lang="en-US" dirty="0"/>
              <a:t>Background image is distracting</a:t>
            </a:r>
          </a:p>
          <a:p>
            <a:r>
              <a:rPr lang="en-US" dirty="0"/>
              <a:t>Where should the audience look?</a:t>
            </a:r>
          </a:p>
          <a:p>
            <a:r>
              <a:rPr lang="en-US" dirty="0"/>
              <a:t>So many acronyms that a glossary is necessary on the page!</a:t>
            </a:r>
          </a:p>
          <a:p>
            <a:r>
              <a:rPr lang="en-US" dirty="0"/>
              <a:t>What role do</a:t>
            </a:r>
            <a:r>
              <a:rPr lang="en-US" baseline="0" dirty="0"/>
              <a:t> the pictures play?</a:t>
            </a:r>
          </a:p>
          <a:p>
            <a:r>
              <a:rPr lang="en-US" baseline="0" dirty="0"/>
              <a:t>What about the logos?</a:t>
            </a:r>
          </a:p>
          <a:p>
            <a:r>
              <a:rPr lang="en-US" baseline="0" dirty="0"/>
              <a:t>And the name of the talk and names of people?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66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x 19 = 475</a:t>
            </a:r>
          </a:p>
          <a:p>
            <a:r>
              <a:rPr lang="en-US" dirty="0"/>
              <a:t>Available for “signal” = 21.5 x 15.5 = 333</a:t>
            </a:r>
          </a:p>
          <a:p>
            <a:r>
              <a:rPr lang="en-US" dirty="0"/>
              <a:t>= 70%</a:t>
            </a:r>
          </a:p>
          <a:p>
            <a:r>
              <a:rPr lang="en-US" dirty="0"/>
              <a:t>Background image is distracting</a:t>
            </a:r>
          </a:p>
          <a:p>
            <a:r>
              <a:rPr lang="en-US" dirty="0"/>
              <a:t>Where should the audience look?</a:t>
            </a:r>
          </a:p>
          <a:p>
            <a:r>
              <a:rPr lang="en-US" dirty="0"/>
              <a:t>So many acronyms that a glossary is necessary on the page!</a:t>
            </a:r>
          </a:p>
          <a:p>
            <a:r>
              <a:rPr lang="en-US" dirty="0"/>
              <a:t>What role do</a:t>
            </a:r>
            <a:r>
              <a:rPr lang="en-US" baseline="0" dirty="0"/>
              <a:t> the pictures play?</a:t>
            </a:r>
          </a:p>
          <a:p>
            <a:r>
              <a:rPr lang="en-US" baseline="0" dirty="0"/>
              <a:t>What about the logos?</a:t>
            </a:r>
          </a:p>
          <a:p>
            <a:r>
              <a:rPr lang="en-US" baseline="0" dirty="0"/>
              <a:t>And the name of the talk and names of people?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66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x 19 = 475</a:t>
            </a:r>
          </a:p>
          <a:p>
            <a:r>
              <a:rPr lang="en-US" dirty="0"/>
              <a:t>Available for “signal” = 21.5 x 15.5 = 333</a:t>
            </a:r>
          </a:p>
          <a:p>
            <a:r>
              <a:rPr lang="en-US" dirty="0"/>
              <a:t>= 70%</a:t>
            </a:r>
          </a:p>
          <a:p>
            <a:r>
              <a:rPr lang="en-US" dirty="0"/>
              <a:t>Background image is distracting</a:t>
            </a:r>
          </a:p>
          <a:p>
            <a:r>
              <a:rPr lang="en-US" dirty="0"/>
              <a:t>Where should the audience look?</a:t>
            </a:r>
          </a:p>
          <a:p>
            <a:r>
              <a:rPr lang="en-US" dirty="0"/>
              <a:t>So many acronyms that a glossary is necessary on the page!</a:t>
            </a:r>
          </a:p>
          <a:p>
            <a:r>
              <a:rPr lang="en-US" dirty="0"/>
              <a:t>What role do</a:t>
            </a:r>
            <a:r>
              <a:rPr lang="en-US" baseline="0" dirty="0"/>
              <a:t> the pictures play?</a:t>
            </a:r>
          </a:p>
          <a:p>
            <a:r>
              <a:rPr lang="en-US" baseline="0" dirty="0"/>
              <a:t>What about the logos?</a:t>
            </a:r>
          </a:p>
          <a:p>
            <a:r>
              <a:rPr lang="en-US" baseline="0" dirty="0"/>
              <a:t>And the name of the talk and names of people?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66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a summary needed?</a:t>
            </a:r>
          </a:p>
          <a:p>
            <a:r>
              <a:rPr lang="en-US" dirty="0"/>
              <a:t>Three most important messages from the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80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a summary needed?</a:t>
            </a:r>
          </a:p>
          <a:p>
            <a:r>
              <a:rPr lang="en-US" dirty="0"/>
              <a:t>Three most important messages from the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807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039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a summary needed?</a:t>
            </a:r>
          </a:p>
          <a:p>
            <a:r>
              <a:rPr lang="en-US" dirty="0"/>
              <a:t>Three most important messages from the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80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time for</a:t>
            </a:r>
            <a:r>
              <a:rPr lang="en-US" baseline="0" dirty="0"/>
              <a:t> 2 – but they were really good!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38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5+10+2+10</a:t>
            </a:r>
            <a:r>
              <a:rPr lang="en-US" baseline="0" dirty="0"/>
              <a:t> </a:t>
            </a:r>
            <a:r>
              <a:rPr lang="en-US" baseline="0" dirty="0" err="1"/>
              <a:t>mins</a:t>
            </a:r>
            <a:r>
              <a:rPr lang="en-US" baseline="0" dirty="0"/>
              <a:t> for 5 presentations ~ 30 </a:t>
            </a:r>
            <a:r>
              <a:rPr lang="en-US" baseline="0" dirty="0" err="1"/>
              <a:t>mins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30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time for</a:t>
            </a:r>
            <a:r>
              <a:rPr lang="en-US" baseline="0" dirty="0"/>
              <a:t> 2 – but they were really good!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914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time for this one!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30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Rushing!</a:t>
            </a:r>
            <a:r>
              <a:rPr lang="en-US" baseline="0" dirty="0"/>
              <a:t> “not enough time to think about it”</a:t>
            </a:r>
            <a:endParaRPr lang="en-US" dirty="0"/>
          </a:p>
          <a:p>
            <a:r>
              <a:rPr lang="en-US" dirty="0"/>
              <a:t>Lazy</a:t>
            </a:r>
            <a:r>
              <a:rPr lang="en-US" baseline="0" dirty="0"/>
              <a:t> – easier to be verbose</a:t>
            </a:r>
          </a:p>
          <a:p>
            <a:r>
              <a:rPr lang="en-US" baseline="0" dirty="0"/>
              <a:t>Scared of missing things out</a:t>
            </a:r>
          </a:p>
          <a:p>
            <a:r>
              <a:rPr lang="en-US" baseline="0" dirty="0"/>
              <a:t>Copy-paste from other presentations</a:t>
            </a:r>
          </a:p>
          <a:p>
            <a:r>
              <a:rPr lang="en-US" baseline="0" dirty="0"/>
              <a:t>Trying to “teach” instead of “inform” or “interest”</a:t>
            </a:r>
          </a:p>
          <a:p>
            <a:r>
              <a:rPr lang="en-US" baseline="0" dirty="0"/>
              <a:t>Focusing on him/herself and not what the audience wants/needs</a:t>
            </a:r>
          </a:p>
          <a:p>
            <a:r>
              <a:rPr lang="en-US" baseline="0" dirty="0"/>
              <a:t>So that people sleeping/emailing can quickly wake up, read through the slides and think they understand stuff!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80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are the main points that you get from this slide? Consensus</a:t>
            </a:r>
            <a:r>
              <a:rPr lang="en-US" baseline="0" dirty="0"/>
              <a:t> from the audience was that it is not clear, although it looks like the simulation cannot be trusted. But it is much worse</a:t>
            </a:r>
            <a:r>
              <a:rPr lang="is-IS" baseline="0" dirty="0"/>
              <a:t>…see next slide!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88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mins + 5 mins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30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B0229-C6FE-4163-B17D-9E673C8D3687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31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5083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E-id strategy follows the one used for Run 1 based on calorimeter-only variables, track-based variables and track-calorimeter matching.</a:t>
            </a:r>
          </a:p>
          <a:p>
            <a:r>
              <a:rPr lang="en-US" dirty="0"/>
              <a:t>Isolation</a:t>
            </a:r>
            <a:r>
              <a:rPr lang="en-US" baseline="0" dirty="0"/>
              <a:t> is applied in analysis-dependent 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>
                <a:solidFill>
                  <a:prstClr val="black"/>
                </a:solidFill>
                <a:latin typeface="Calibri"/>
              </a:rPr>
              <a:pPr>
                <a:defRPr/>
              </a:pPr>
              <a:t>38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0671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  <a:cs typeface="ＭＳ Ｐゴシック" charset="0"/>
              </a:rPr>
              <a:t>A great cartoon, found by Archana Sharma.</a:t>
            </a:r>
          </a:p>
          <a:p>
            <a:pPr eaLnBrk="1" hangingPunct="1"/>
            <a:r>
              <a:rPr lang="en-US">
                <a:ea typeface="ＭＳ Ｐゴシック" charset="0"/>
                <a:cs typeface="ＭＳ Ｐゴシック" charset="0"/>
              </a:rPr>
              <a:t>Essentially this shows what we do at CERN! </a:t>
            </a:r>
          </a:p>
        </p:txBody>
      </p:sp>
    </p:spTree>
    <p:extLst>
      <p:ext uri="{BB962C8B-B14F-4D97-AF65-F5344CB8AC3E}">
        <p14:creationId xmlns:p14="http://schemas.microsoft.com/office/powerpoint/2010/main" val="1743560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x 19 = 475</a:t>
            </a:r>
          </a:p>
          <a:p>
            <a:r>
              <a:rPr lang="en-US" dirty="0"/>
              <a:t>Available for “signal” = 21.5 x 15.5 = 333</a:t>
            </a:r>
          </a:p>
          <a:p>
            <a:r>
              <a:rPr lang="en-US" dirty="0"/>
              <a:t>= 70%</a:t>
            </a:r>
          </a:p>
          <a:p>
            <a:r>
              <a:rPr lang="en-US" dirty="0"/>
              <a:t>Background image is distracting</a:t>
            </a:r>
          </a:p>
          <a:p>
            <a:r>
              <a:rPr lang="en-US" dirty="0"/>
              <a:t>Where should the audience look?</a:t>
            </a:r>
          </a:p>
          <a:p>
            <a:r>
              <a:rPr lang="en-US" dirty="0"/>
              <a:t>So many acronyms that a glossary is necessary on the page!</a:t>
            </a:r>
          </a:p>
          <a:p>
            <a:r>
              <a:rPr lang="en-US" dirty="0"/>
              <a:t>What role do</a:t>
            </a:r>
            <a:r>
              <a:rPr lang="en-US" baseline="0" dirty="0"/>
              <a:t> the pictures play?</a:t>
            </a:r>
          </a:p>
          <a:p>
            <a:r>
              <a:rPr lang="en-US" baseline="0" dirty="0"/>
              <a:t>What about the logos?</a:t>
            </a:r>
          </a:p>
          <a:p>
            <a:r>
              <a:rPr lang="en-US" baseline="0" dirty="0"/>
              <a:t>And the name of the talk and names of people?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6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1024-0DD4-E240-836F-ECE12B8A268C}" type="datetime1">
              <a:rPr lang="de-CH" smtClean="0"/>
              <a:t>26.07.23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8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1394-EF48-5D48-901B-1C51D3A3C7A5}" type="datetime1">
              <a:rPr lang="de-CH" smtClean="0"/>
              <a:t>26.07.23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5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1DDB-001A-C54D-965A-594C808764F4}" type="datetime1">
              <a:rPr lang="de-CH" smtClean="0"/>
              <a:t>26.07.23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86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8E75608E-CE0E-E340-AD28-47048FEF6BC3}" type="datetime1">
              <a:rPr lang="de-CH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26.07.23</a:t>
            </a:fld>
            <a:endParaRPr lang="en-US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en-US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4D4D4D">
                    <a:lumMod val="50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6790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45CB-A8CC-B747-A848-9540D1CA4348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153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8300" y="0"/>
            <a:ext cx="9144000" cy="928885"/>
          </a:xfrm>
          <a:prstGeom prst="rect">
            <a:avLst/>
          </a:prstGeom>
          <a:gradFill flip="none" rotWithShape="1">
            <a:gsLst>
              <a:gs pos="0">
                <a:srgbClr val="0568FE"/>
              </a:gs>
              <a:gs pos="100000">
                <a:srgbClr val="FFFFFF"/>
              </a:gs>
            </a:gsLst>
            <a:lin ang="108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5819"/>
            <a:ext cx="9144000" cy="55362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E9FF9-3295-7448-89E9-CDBEAF505AE1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1843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57470-5A9C-4443-9799-E3423153C7B8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8247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AD36-567A-AB49-9456-0148435F3305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2855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2908-654F-3444-8884-472736F8BEE4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1743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8300" y="0"/>
            <a:ext cx="9144000" cy="928885"/>
          </a:xfrm>
          <a:prstGeom prst="rect">
            <a:avLst/>
          </a:prstGeom>
          <a:gradFill flip="none" rotWithShape="1">
            <a:gsLst>
              <a:gs pos="0">
                <a:srgbClr val="0568FE"/>
              </a:gs>
              <a:gs pos="100000">
                <a:srgbClr val="FFFFFF"/>
              </a:gs>
            </a:gsLst>
            <a:lin ang="108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B5EF-790B-ED43-AA47-02D6A3C6B8C8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3218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7B3-4A4D-7343-82F8-4239C933A0C5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284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BBEF5-F33D-AF41-897E-17F28716C0DD}" type="datetime1">
              <a:rPr lang="de-CH" smtClean="0"/>
              <a:t>26.07.23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491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882F1-0D2F-4E48-B586-F421558918B1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7497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22008-81B2-3B4E-AAE6-D182EC6BDC95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4907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F2C1-3F9E-B442-BF42-D83F7393CD99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3268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9286-353F-B041-A30A-916874481548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3611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4949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BB469-844B-1E43-B936-717A86BE7474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6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5579B-D2DA-8A43-B475-05BCD64D55F1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20398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731C2-87AB-FF41-9E95-BE2D346767F9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6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65529-3398-2148-86E0-9E1113EDD5FE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920050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013B0-D026-CC45-95C2-D64BADA261BB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7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F5C8C-3461-3044-92F3-79278CD488AA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96210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544FB-3BE8-5B48-ACE1-9004D1A2AEB4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9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317E9-49D2-1643-AC30-1102603390FE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396197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1895C-9230-DE48-9E93-7A9C3BE8EE3E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5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BAFFD-456E-2941-9D44-87AC6112430E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967298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4863-6900-AC4E-8459-92907A291779}" type="datetime1">
              <a:rPr lang="de-CH" smtClean="0"/>
              <a:t>26.07.23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985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22C7E-E938-9B48-926B-E7A0A0CF0DBA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4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459DB-300C-7D44-8151-1560E2F2066B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0684369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48768-9589-0C4A-BADC-5F4265925139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7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3EABA-6AB1-1745-811C-DBE3C053BA3E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0132836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B32F2-5B7C-B34D-812B-A06604A7BF36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7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09444-E707-7043-A17F-57B5BCFF3E57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433376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5E8A2-7026-6847-AE15-2B9E45EB0A22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6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F604-05A9-AD4E-932C-9180065F29F5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124749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1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1"/>
            <a:ext cx="6031523" cy="5745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8B129-6A2A-7541-A9FD-397312A696E6}" type="datetime1">
              <a:rPr lang="de-CH" smtClean="0">
                <a:solidFill>
                  <a:srgbClr val="000000"/>
                </a:solidFill>
                <a:latin typeface="Helvetica"/>
              </a:rPr>
              <a:t>26.07.23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133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6" name="Text Box 19"/>
          <p:cNvSpPr txBox="1"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1BC1D-34C8-4140-A26A-C2074D811C3E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324536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1024-0DD4-E240-836F-ECE12B8A268C}" type="datetime1">
              <a:rPr lang="de-CH" smtClean="0"/>
              <a:t>26.07.23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7281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C7DB35-57DC-B14B-B86B-01249B551168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54450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2CDB3-E0C9-404D-AF36-9B0A5FB125AA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631001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7172A8-B671-D747-B63E-F41EEB91256B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6344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8863" y="820738"/>
            <a:ext cx="3870325" cy="566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1588" y="820738"/>
            <a:ext cx="3870325" cy="566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403092-ABF1-C74B-A47E-D413DEE7B842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50124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643D-000B-D441-8098-2298D94E8DCE}" type="datetime1">
              <a:rPr lang="de-CH" smtClean="0"/>
              <a:t>26.07.23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427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492FC-9F96-CF49-A330-B292CBE0E4E0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582360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91815C-B9A0-F04D-B20F-5324B367C5C8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157912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3C56E-17E1-6E41-87A9-421C9EFAAEB5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330811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65B05-1B3F-3148-B046-53BABCAFAE79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104142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35EA19-3395-064D-8705-54C81DFC4BBB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201642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7AB55-0062-8B41-A464-A7B3175B2890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556198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0713" y="193675"/>
            <a:ext cx="1981200" cy="6289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2350" y="193675"/>
            <a:ext cx="5795963" cy="6289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8BFEDE-F93F-2342-9259-B828192E7BE4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320795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350" y="193675"/>
            <a:ext cx="7180263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8863" y="820738"/>
            <a:ext cx="3870325" cy="566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81588" y="820738"/>
            <a:ext cx="3870325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81588" y="3727450"/>
            <a:ext cx="3870325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14300" y="6575425"/>
            <a:ext cx="3074988" cy="296863"/>
          </a:xfrm>
        </p:spPr>
        <p:txBody>
          <a:bodyPr/>
          <a:lstStyle>
            <a:lvl1pPr>
              <a:defRPr/>
            </a:lvl1pPr>
          </a:lstStyle>
          <a:p>
            <a:fld id="{E060D1D0-5868-A34A-8B69-11E219B9459E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70600" y="6570663"/>
            <a:ext cx="29718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676778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350" y="193675"/>
            <a:ext cx="7180263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58863" y="820738"/>
            <a:ext cx="3870325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058863" y="3727450"/>
            <a:ext cx="3870325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81588" y="820738"/>
            <a:ext cx="3870325" cy="566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14300" y="6575425"/>
            <a:ext cx="3074988" cy="296863"/>
          </a:xfrm>
        </p:spPr>
        <p:txBody>
          <a:bodyPr/>
          <a:lstStyle>
            <a:lvl1pPr>
              <a:defRPr/>
            </a:lvl1pPr>
          </a:lstStyle>
          <a:p>
            <a:fld id="{763AC509-5DC1-F947-B3AC-97A7B8BD6A2C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70600" y="6570663"/>
            <a:ext cx="29718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671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350" y="193675"/>
            <a:ext cx="7180263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8863" y="820738"/>
            <a:ext cx="7893050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863" y="3727450"/>
            <a:ext cx="7893050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4300" y="6575425"/>
            <a:ext cx="3074988" cy="296863"/>
          </a:xfrm>
        </p:spPr>
        <p:txBody>
          <a:bodyPr/>
          <a:lstStyle>
            <a:lvl1pPr>
              <a:defRPr/>
            </a:lvl1pPr>
          </a:lstStyle>
          <a:p>
            <a:fld id="{11FEB8A6-4509-E148-A335-AF319D25BBC3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70600" y="6570663"/>
            <a:ext cx="29718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9443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51A1-EBC7-9449-9CEB-DCEF362F33B9}" type="datetime1">
              <a:rPr lang="de-CH" smtClean="0"/>
              <a:t>26.07.23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337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22350" y="193675"/>
            <a:ext cx="7180263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58863" y="820738"/>
            <a:ext cx="3870325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81588" y="820738"/>
            <a:ext cx="3870325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058863" y="3727450"/>
            <a:ext cx="3870325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1588" y="3727450"/>
            <a:ext cx="3870325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4300" y="6575425"/>
            <a:ext cx="3074988" cy="296863"/>
          </a:xfrm>
        </p:spPr>
        <p:txBody>
          <a:bodyPr/>
          <a:lstStyle>
            <a:lvl1pPr>
              <a:defRPr/>
            </a:lvl1pPr>
          </a:lstStyle>
          <a:p>
            <a:fld id="{C4B124E3-3CAB-884E-BFB3-A6D9992FA8D0}" type="datetime1">
              <a:rPr lang="de-CH" smtClean="0">
                <a:solidFill>
                  <a:srgbClr val="000000"/>
                </a:solidFill>
                <a:latin typeface="Times New Roman"/>
                <a:ea typeface="ＭＳ Ｐゴシック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70600" y="6570663"/>
            <a:ext cx="29718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4541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74DF1-DD3A-0946-BDD9-27FF12F8DFD5}" type="datetime1">
              <a:rPr lang="de-CH" smtClean="0"/>
              <a:t>26.07.23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90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0077-C461-C54F-8BA0-E6CD3EE6D093}" type="datetime1">
              <a:rPr lang="de-CH" smtClean="0"/>
              <a:t>26.07.23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DD36-7F95-4445-94E8-176D0927D093}" type="datetime1">
              <a:rPr lang="de-CH" smtClean="0"/>
              <a:t>26.07.23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53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C01C-60E5-E940-A43A-FBCF4E3187AE}" type="datetime1">
              <a:rPr lang="de-CH" smtClean="0"/>
              <a:t>26.07.23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9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3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26AF1-D55D-404A-9835-740448C3519B}" type="datetime1">
              <a:rPr lang="de-CH" smtClean="0"/>
              <a:t>26.07.23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40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4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601"/>
            <a:ext cx="9144000" cy="9122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Test</a:t>
            </a:r>
            <a:br>
              <a:rPr lang="en-US" dirty="0"/>
            </a:br>
            <a:r>
              <a:rPr lang="en-US" dirty="0" err="1"/>
              <a:t>hwhw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8885"/>
            <a:ext cx="9144000" cy="5653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82020"/>
            <a:ext cx="2133600" cy="274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A442-4670-5D4B-A042-E60CDDEA2ECC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26.07.23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82020"/>
            <a:ext cx="2895600" cy="2726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932" y="6582020"/>
            <a:ext cx="2133600" cy="2726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391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457200" rtl="0" eaLnBrk="1" latinLnBrk="0" hangingPunct="1">
        <a:lnSpc>
          <a:spcPct val="8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2125" y="6553200"/>
            <a:ext cx="19907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8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862327B-11B8-2047-B4A9-EA8C239AAB18}" type="datetime1">
              <a:rPr lang="de-CH" smtClean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</a:rPr>
              <a:t>26.07.23</a:t>
            </a:fld>
            <a:endParaRPr lang="en-US">
              <a:solidFill>
                <a:srgbClr val="000000"/>
              </a:solidFill>
              <a:latin typeface="Helvetica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25" y="304800"/>
            <a:ext cx="8439150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Helvetica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Helvetica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43" name="Text Box 19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159750" y="6553200"/>
            <a:ext cx="4921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8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A913041-1570-2341-9F07-A7919CF050D2}" type="slidenum">
              <a:rPr lang="en-US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pic>
        <p:nvPicPr>
          <p:cNvPr id="10" name="Picture 26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369482"/>
            <a:ext cx="533400" cy="543331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 userDrawn="1"/>
        </p:nvSpPr>
        <p:spPr bwMode="auto">
          <a:xfrm>
            <a:off x="1940215" y="1822529"/>
            <a:ext cx="1540414" cy="2704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26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4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99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7" name="Picture 9" descr="LogoHeader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0" y="66675"/>
            <a:ext cx="8783638" cy="784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2350" y="193675"/>
            <a:ext cx="718026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title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58863" y="820738"/>
            <a:ext cx="7893050" cy="5662612"/>
          </a:xfrm>
          <a:prstGeom prst="rect">
            <a:avLst/>
          </a:prstGeom>
          <a:noFill/>
          <a:ln w="635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" y="6540501"/>
            <a:ext cx="4546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F207941-072E-0945-86F8-1EEC5C764535}" type="datetime1">
              <a:rPr lang="de-CH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26.07.23</a:t>
            </a:fld>
            <a:endParaRPr lang="en-GB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70600" y="6570663"/>
            <a:ext cx="29718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395913" y="6578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2B366335-A3F7-5240-8702-908173B5462D}" type="slidenum">
              <a:rPr lang="en-GB" sz="140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161925" y="823913"/>
            <a:ext cx="893763" cy="5659437"/>
          </a:xfrm>
          <a:prstGeom prst="rect">
            <a:avLst/>
          </a:prstGeom>
          <a:gradFill rotWithShape="1">
            <a:gsLst>
              <a:gs pos="0">
                <a:srgbClr val="0066FF">
                  <a:gamma/>
                  <a:tint val="25490"/>
                  <a:invGamma/>
                </a:srgbClr>
              </a:gs>
              <a:gs pos="100000">
                <a:srgbClr val="0066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635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58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840008"/>
          </a:solidFill>
          <a:latin typeface="Arial Black"/>
          <a:ea typeface="+mj-ea"/>
          <a:cs typeface="Arial Black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9pPr>
    </p:titleStyle>
    <p:bodyStyle>
      <a:lvl1pPr marL="174625" indent="-174625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3038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2pPr>
      <a:lvl3pPr marL="715963" indent="-173038" algn="l" rtl="0" fontAlgn="base">
        <a:spcBef>
          <a:spcPct val="20000"/>
        </a:spcBef>
        <a:spcAft>
          <a:spcPct val="0"/>
        </a:spcAft>
        <a:buChar char="•"/>
        <a:defRPr sz="1800">
          <a:solidFill>
            <a:srgbClr val="3366FF"/>
          </a:solidFill>
          <a:latin typeface="+mn-lt"/>
          <a:ea typeface="+mn-ea"/>
        </a:defRPr>
      </a:lvl3pPr>
      <a:lvl4pPr marL="1073150" indent="-173038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1431925" indent="-173038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eb.mit.edu/5.95/readings/doumont-responds-to-tufte.pdf" TargetMode="External"/><Relationship Id="rId2" Type="http://schemas.openxmlformats.org/officeDocument/2006/relationships/hyperlink" Target="https://www.inf.ed.ac.uk/teaching/courses/pi/2016_2017/phil/tufte-powerpoint.pdf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9771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eesmapsandtheorems.com/barriers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Barney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97461/contributions/1478916/attachments/290953/406672/ATLAS_Higgs-CERN-seminar-2012.pptx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Barney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Barney@cern.ch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5715" y="391254"/>
            <a:ext cx="7772400" cy="1470025"/>
          </a:xfrm>
        </p:spPr>
        <p:txBody>
          <a:bodyPr/>
          <a:lstStyle/>
          <a:p>
            <a:r>
              <a:rPr lang="en-US" dirty="0"/>
              <a:t>Making the most of your 10 minutes of fame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69445"/>
            <a:ext cx="6400800" cy="1752600"/>
          </a:xfrm>
        </p:spPr>
        <p:txBody>
          <a:bodyPr/>
          <a:lstStyle/>
          <a:p>
            <a:r>
              <a:rPr lang="en-US" dirty="0" err="1"/>
              <a:t>Dave.Barney@cern.ch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2552633"/>
            <a:ext cx="8128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07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8786"/>
            <a:ext cx="7772400" cy="1470025"/>
          </a:xfrm>
        </p:spPr>
        <p:txBody>
          <a:bodyPr/>
          <a:lstStyle/>
          <a:p>
            <a:r>
              <a:rPr lang="en-US" dirty="0"/>
              <a:t>Why do people put too much information into a presentation?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B95896-F050-BBED-AB9E-34AB2DAB5B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50660" y="2003304"/>
            <a:ext cx="5042678" cy="409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56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7491" y="2142617"/>
            <a:ext cx="8489018" cy="1470025"/>
          </a:xfrm>
        </p:spPr>
        <p:txBody>
          <a:bodyPr/>
          <a:lstStyle/>
          <a:p>
            <a:r>
              <a:rPr lang="en-US" dirty="0"/>
              <a:t>Your audience is intelligent</a:t>
            </a:r>
            <a:br>
              <a:rPr lang="en-US" dirty="0"/>
            </a:br>
            <a:r>
              <a:rPr lang="en-US" dirty="0"/>
              <a:t>But not knowledgeable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686106-B74A-5022-106E-C9CC8C00F545}"/>
              </a:ext>
            </a:extLst>
          </p:cNvPr>
          <p:cNvSpPr txBox="1"/>
          <p:nvPr/>
        </p:nvSpPr>
        <p:spPr>
          <a:xfrm>
            <a:off x="1007947" y="4291584"/>
            <a:ext cx="7128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You are the only expert in the room!</a:t>
            </a:r>
          </a:p>
        </p:txBody>
      </p:sp>
    </p:spTree>
    <p:extLst>
      <p:ext uri="{BB962C8B-B14F-4D97-AF65-F5344CB8AC3E}">
        <p14:creationId xmlns:p14="http://schemas.microsoft.com/office/powerpoint/2010/main" val="2792799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652" y="2222232"/>
            <a:ext cx="8208695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Guideline #1: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the presentation is for the audience</a:t>
            </a:r>
            <a:br>
              <a:rPr lang="en-US" dirty="0"/>
            </a:br>
            <a:r>
              <a:rPr lang="en-US" dirty="0"/>
              <a:t>make sure you know your audience!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1AB2D6-BDF1-49A3-DB24-E51D76C84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48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4"/>
            <a:ext cx="7772400" cy="1470025"/>
          </a:xfrm>
        </p:spPr>
        <p:txBody>
          <a:bodyPr/>
          <a:lstStyle/>
          <a:p>
            <a:r>
              <a:rPr lang="en-US" dirty="0"/>
              <a:t>What is the purpose of a presentation?</a:t>
            </a:r>
          </a:p>
        </p:txBody>
      </p:sp>
    </p:spTree>
    <p:extLst>
      <p:ext uri="{BB962C8B-B14F-4D97-AF65-F5344CB8AC3E}">
        <p14:creationId xmlns:p14="http://schemas.microsoft.com/office/powerpoint/2010/main" val="4219752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4"/>
            <a:ext cx="7772400" cy="1470025"/>
          </a:xfrm>
        </p:spPr>
        <p:txBody>
          <a:bodyPr/>
          <a:lstStyle/>
          <a:p>
            <a:r>
              <a:rPr lang="en-US" dirty="0"/>
              <a:t>What is the purpose of a presentation?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3F414-5804-4BFE-4CB6-1629E8C0B2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7703" y="1905786"/>
            <a:ext cx="8362336" cy="3119283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00FF"/>
                </a:solidFill>
              </a:rPr>
              <a:t>For the audience to understand </a:t>
            </a:r>
            <a:br>
              <a:rPr lang="en-US" sz="4800" dirty="0">
                <a:solidFill>
                  <a:srgbClr val="0000FF"/>
                </a:solidFill>
              </a:rPr>
            </a:br>
            <a:r>
              <a:rPr lang="en-US" sz="4800" dirty="0">
                <a:solidFill>
                  <a:srgbClr val="0000FF"/>
                </a:solidFill>
              </a:rPr>
              <a:t>one or more </a:t>
            </a:r>
            <a:r>
              <a:rPr lang="en-US" sz="4800" b="1" dirty="0">
                <a:solidFill>
                  <a:srgbClr val="0000FF"/>
                </a:solidFill>
              </a:rPr>
              <a:t>messages</a:t>
            </a:r>
          </a:p>
          <a:p>
            <a:r>
              <a:rPr lang="en-US" sz="4800" dirty="0">
                <a:solidFill>
                  <a:srgbClr val="0000FF"/>
                </a:solidFill>
              </a:rPr>
              <a:t>And possibly </a:t>
            </a:r>
            <a:r>
              <a:rPr lang="en-US" sz="4800" b="1" u="sng" dirty="0">
                <a:solidFill>
                  <a:srgbClr val="0000FF"/>
                </a:solidFill>
              </a:rPr>
              <a:t>act upon </a:t>
            </a:r>
            <a:r>
              <a:rPr lang="en-US" sz="4800" dirty="0">
                <a:solidFill>
                  <a:srgbClr val="0000FF"/>
                </a:solidFill>
              </a:rPr>
              <a:t>those messages</a:t>
            </a:r>
          </a:p>
        </p:txBody>
      </p:sp>
    </p:spTree>
    <p:extLst>
      <p:ext uri="{BB962C8B-B14F-4D97-AF65-F5344CB8AC3E}">
        <p14:creationId xmlns:p14="http://schemas.microsoft.com/office/powerpoint/2010/main" val="720910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380" y="2734617"/>
            <a:ext cx="5994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message </a:t>
            </a:r>
            <a:r>
              <a:rPr lang="en-US" sz="4800" b="1" dirty="0"/>
              <a:t>≠</a:t>
            </a:r>
            <a:r>
              <a:rPr lang="en-US" sz="4800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2586089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Supercars of Wuppertal (1/3)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4B6337-0C20-E39A-D849-D46AE71912C7}"/>
              </a:ext>
            </a:extLst>
          </p:cNvPr>
          <p:cNvSpPr txBox="1"/>
          <p:nvPr/>
        </p:nvSpPr>
        <p:spPr>
          <a:xfrm>
            <a:off x="2766249" y="6190317"/>
            <a:ext cx="3611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This is “information”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D123BF-50C0-F755-273C-F0B9B6940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06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Koenigsegg </a:t>
            </a:r>
            <a:r>
              <a:rPr lang="en-US" dirty="0" err="1"/>
              <a:t>Agera</a:t>
            </a:r>
            <a:r>
              <a:rPr lang="en-US" dirty="0"/>
              <a:t> in Wuppertal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4ACB68-B1A1-CA8D-F5AE-4CFD7F5CE79F}"/>
              </a:ext>
            </a:extLst>
          </p:cNvPr>
          <p:cNvSpPr txBox="1"/>
          <p:nvPr/>
        </p:nvSpPr>
        <p:spPr>
          <a:xfrm>
            <a:off x="2412289" y="6190317"/>
            <a:ext cx="4372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This is also “information”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7D5C99-778D-23B3-19C9-A6293264C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69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" y="274638"/>
            <a:ext cx="8516112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only Koenigsegg </a:t>
            </a:r>
            <a:r>
              <a:rPr lang="en-US" dirty="0" err="1"/>
              <a:t>Agera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in Wuppertal is the official </a:t>
            </a:r>
            <a:r>
              <a:rPr lang="en-US" dirty="0" err="1"/>
              <a:t>Eurizon</a:t>
            </a:r>
            <a:r>
              <a:rPr lang="en-US" dirty="0"/>
              <a:t> taxi!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39DE6D-E398-7ACF-0D52-4FF7C1D50AAD}"/>
              </a:ext>
            </a:extLst>
          </p:cNvPr>
          <p:cNvSpPr txBox="1"/>
          <p:nvPr/>
        </p:nvSpPr>
        <p:spPr>
          <a:xfrm>
            <a:off x="1158675" y="6126163"/>
            <a:ext cx="7228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This is a “message” that you can act upon!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58199-F484-8FD3-13DF-80E8FB346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38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7835"/>
            <a:ext cx="7772400" cy="1470025"/>
          </a:xfrm>
        </p:spPr>
        <p:txBody>
          <a:bodyPr/>
          <a:lstStyle/>
          <a:p>
            <a:r>
              <a:rPr lang="en-US" dirty="0"/>
              <a:t>What is a message?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65098" y="1527860"/>
            <a:ext cx="8347587" cy="231532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0000FF"/>
                </a:solidFill>
              </a:rPr>
              <a:t>It is </a:t>
            </a:r>
            <a:r>
              <a:rPr lang="en-US" sz="4000" u="sng" dirty="0">
                <a:solidFill>
                  <a:srgbClr val="0000FF"/>
                </a:solidFill>
              </a:rPr>
              <a:t>not</a:t>
            </a:r>
            <a:r>
              <a:rPr lang="en-US" sz="4000" dirty="0">
                <a:solidFill>
                  <a:srgbClr val="0000FF"/>
                </a:solidFill>
              </a:rPr>
              <a:t> the “what”</a:t>
            </a:r>
          </a:p>
          <a:p>
            <a:r>
              <a:rPr lang="en-US" sz="4000" dirty="0">
                <a:solidFill>
                  <a:srgbClr val="0000FF"/>
                </a:solidFill>
              </a:rPr>
              <a:t>It is the “</a:t>
            </a:r>
            <a:r>
              <a:rPr lang="en-US" sz="4000" b="1" i="1" dirty="0">
                <a:solidFill>
                  <a:srgbClr val="0000FF"/>
                </a:solidFill>
              </a:rPr>
              <a:t>so what?</a:t>
            </a:r>
            <a:r>
              <a:rPr lang="en-US" sz="4000" dirty="0">
                <a:solidFill>
                  <a:srgbClr val="0000FF"/>
                </a:solidFill>
              </a:rPr>
              <a:t>”</a:t>
            </a:r>
          </a:p>
          <a:p>
            <a:r>
              <a:rPr lang="en-US" sz="4000" dirty="0">
                <a:solidFill>
                  <a:srgbClr val="0000FF"/>
                </a:solidFill>
              </a:rPr>
              <a:t>Including the “so what?” explicitly on your slides is a basic redundancy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4782719"/>
            <a:ext cx="79061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Even if the “so what?” is the only text on your slide, an offline reader will be able to understand the important points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831746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56365" y="686515"/>
            <a:ext cx="49994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 am not going to evangelize!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320800"/>
            <a:ext cx="6350000" cy="4216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438E64-C1BD-AD9E-4471-1911C1737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09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“title” part of your slide is perfect for putting the “so what?”</a:t>
            </a:r>
          </a:p>
        </p:txBody>
      </p:sp>
    </p:spTree>
    <p:extLst>
      <p:ext uri="{BB962C8B-B14F-4D97-AF65-F5344CB8AC3E}">
        <p14:creationId xmlns:p14="http://schemas.microsoft.com/office/powerpoint/2010/main" val="1288022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HGCAL </a:t>
            </a:r>
            <a:r>
              <a:rPr lang="en-US" dirty="0" err="1"/>
              <a:t>Beamtest</a:t>
            </a:r>
            <a:r>
              <a:rPr lang="en-US" dirty="0"/>
              <a:t> 2017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2017completesetu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17" y="1036844"/>
            <a:ext cx="7393568" cy="55451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7293" y="2482897"/>
            <a:ext cx="1454244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Si +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Pb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ECAL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01561" y="2482897"/>
            <a:ext cx="2044149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Si + Fe front HCAL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48039" y="2471099"/>
            <a:ext cx="1672253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CALICE AHCAL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32107" y="5919460"/>
            <a:ext cx="331593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Nearly 2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tonnes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3m long</a:t>
            </a:r>
          </a:p>
        </p:txBody>
      </p:sp>
    </p:spTree>
    <p:extLst>
      <p:ext uri="{BB962C8B-B14F-4D97-AF65-F5344CB8AC3E}">
        <p14:creationId xmlns:p14="http://schemas.microsoft.com/office/powerpoint/2010/main" val="1156071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Full prototype HGCAL is at the limit of what can be placed on the CERN SPS H2 moving table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03E4-4933-904E-A311-C796E35356B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2017completesetu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17" y="1036844"/>
            <a:ext cx="7393568" cy="55451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7293" y="2482897"/>
            <a:ext cx="1454244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Si +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Pb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ECAL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01561" y="2482897"/>
            <a:ext cx="2044149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Si + Fe front HCAL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48039" y="2471099"/>
            <a:ext cx="1672253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CALICE AHCAL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32107" y="5919460"/>
            <a:ext cx="331593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Nearly 2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tonnes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3m long</a:t>
            </a:r>
          </a:p>
        </p:txBody>
      </p:sp>
    </p:spTree>
    <p:extLst>
      <p:ext uri="{BB962C8B-B14F-4D97-AF65-F5344CB8AC3E}">
        <p14:creationId xmlns:p14="http://schemas.microsoft.com/office/powerpoint/2010/main" val="128905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02543" y="2130425"/>
            <a:ext cx="816861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Omitting the “so what?” or not being clear can have serious consequences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88143" y="4844399"/>
            <a:ext cx="81740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For a pretty extreme view, take a look at:</a:t>
            </a:r>
          </a:p>
          <a:p>
            <a:r>
              <a:rPr lang="en-US" dirty="0">
                <a:hlinkClick r:id="rId2"/>
              </a:rPr>
              <a:t>https://www.inf.ed.ac.uk/teaching/courses/pi/2016_2017/phil/tufte-powerpoint.pdf</a:t>
            </a:r>
            <a:r>
              <a:rPr lang="en-US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6937" y="5890884"/>
            <a:ext cx="64556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And a nice response:</a:t>
            </a:r>
          </a:p>
          <a:p>
            <a:r>
              <a:rPr lang="en-US" dirty="0">
                <a:hlinkClick r:id="rId3"/>
              </a:rPr>
              <a:t>http://web.mit.edu/5.95/readings/doumont-responds-to-tufte.pdf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0398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881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/>
              <a:t>Review of Test Data Indicates Conservatism for Tiles Penetration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150881"/>
            <a:ext cx="9144000" cy="518719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existing SOFI on tile test data used to create Crater was reviewed along with STS-107 Southwest Research data</a:t>
            </a:r>
          </a:p>
          <a:p>
            <a:pPr lvl="1"/>
            <a:r>
              <a:rPr lang="en-US" dirty="0"/>
              <a:t>Crater </a:t>
            </a:r>
            <a:r>
              <a:rPr lang="en-US" dirty="0" err="1"/>
              <a:t>overpredicted</a:t>
            </a:r>
            <a:r>
              <a:rPr lang="en-US" dirty="0"/>
              <a:t> penetration of tile coating significantly</a:t>
            </a:r>
          </a:p>
          <a:p>
            <a:pPr lvl="2"/>
            <a:r>
              <a:rPr lang="en-US" dirty="0"/>
              <a:t>Initial penetration to described by normal velocity</a:t>
            </a:r>
          </a:p>
          <a:p>
            <a:pPr lvl="3"/>
            <a:r>
              <a:rPr lang="en-US" dirty="0"/>
              <a:t>Varies with volume/mass of projectile(e.g. 200ft/sec for 3cu. In)</a:t>
            </a:r>
          </a:p>
          <a:p>
            <a:pPr lvl="2"/>
            <a:r>
              <a:rPr lang="en-US" dirty="0"/>
              <a:t>Significant energy is required for the softer SOFI particle to penetrate the relatively hard tile coating</a:t>
            </a:r>
          </a:p>
          <a:p>
            <a:pPr lvl="3"/>
            <a:r>
              <a:rPr lang="en-US" dirty="0"/>
              <a:t>Test results do show that it is possible at sufficient mass and velocity</a:t>
            </a:r>
          </a:p>
          <a:p>
            <a:pPr lvl="2"/>
            <a:r>
              <a:rPr lang="en-US" dirty="0"/>
              <a:t>Conversely, once tile is penetrated SOFI can cause significant damage</a:t>
            </a:r>
          </a:p>
          <a:p>
            <a:pPr lvl="3"/>
            <a:r>
              <a:rPr lang="en-US" dirty="0"/>
              <a:t>Minor variations in total energy (above penetration level) can cause significant tile damage</a:t>
            </a:r>
          </a:p>
          <a:p>
            <a:pPr lvl="1"/>
            <a:r>
              <a:rPr lang="en-US" dirty="0"/>
              <a:t>Flight condition is significantly outside of test database</a:t>
            </a:r>
          </a:p>
          <a:p>
            <a:pPr lvl="2"/>
            <a:r>
              <a:rPr lang="en-US" dirty="0"/>
              <a:t>Volume of ramp is 1920cu in </a:t>
            </a:r>
            <a:r>
              <a:rPr lang="en-US" dirty="0" err="1"/>
              <a:t>vs</a:t>
            </a:r>
            <a:r>
              <a:rPr lang="en-US" dirty="0"/>
              <a:t> 3 cu in for test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15088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B59C34-C4BA-8169-9812-681730F0B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329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8594"/>
            <a:ext cx="9144000" cy="1394591"/>
          </a:xfrm>
        </p:spPr>
        <p:txBody>
          <a:bodyPr>
            <a:normAutofit/>
          </a:bodyPr>
          <a:lstStyle/>
          <a:p>
            <a:r>
              <a:rPr lang="en-US" dirty="0"/>
              <a:t>Exercise 2: Decoding NASA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8174" y="1483805"/>
            <a:ext cx="8908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Look at your handouts. Work in pairs! You have 5 minutes to determine the three most important conclusions from this slide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8074" y="3264501"/>
            <a:ext cx="85889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Some context &amp; glossary:</a:t>
            </a:r>
          </a:p>
          <a:p>
            <a:r>
              <a:rPr lang="en-US" sz="2400" dirty="0"/>
              <a:t>This concerns a </a:t>
            </a:r>
            <a:r>
              <a:rPr lang="en-US" sz="2400" b="1" dirty="0"/>
              <a:t>US Space Shuttle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Tiles</a:t>
            </a:r>
            <a:r>
              <a:rPr lang="en-US" sz="2400" dirty="0"/>
              <a:t> = the special foam tiles covering the Space Shuttle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Crater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= simulation program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SOFI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= spray-on foam insulation, used on the separate fuel tanks of the space shuttle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ramp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= piece of debris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cu in </a:t>
            </a:r>
            <a:r>
              <a:rPr lang="en-US" sz="2400" dirty="0"/>
              <a:t>= cubic inch</a:t>
            </a:r>
          </a:p>
        </p:txBody>
      </p:sp>
    </p:spTree>
    <p:extLst>
      <p:ext uri="{BB962C8B-B14F-4D97-AF65-F5344CB8AC3E}">
        <p14:creationId xmlns:p14="http://schemas.microsoft.com/office/powerpoint/2010/main" val="43832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1) The “Crater” simulation is not a realistic representation of what happened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2) A penetration of the tile cannot be ruled out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3) If this happened, the consequences could be catastrophic</a:t>
            </a:r>
          </a:p>
        </p:txBody>
      </p:sp>
    </p:spTree>
    <p:extLst>
      <p:ext uri="{BB962C8B-B14F-4D97-AF65-F5344CB8AC3E}">
        <p14:creationId xmlns:p14="http://schemas.microsoft.com/office/powerpoint/2010/main" val="24919597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17" y="1563846"/>
            <a:ext cx="8139294" cy="42324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B6272D-7845-02E4-8B85-8C643AC8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521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022AC2-2164-D99A-FEE1-DCD4B39DCEE3}"/>
              </a:ext>
            </a:extLst>
          </p:cNvPr>
          <p:cNvSpPr txBox="1"/>
          <p:nvPr/>
        </p:nvSpPr>
        <p:spPr>
          <a:xfrm>
            <a:off x="390143" y="2523744"/>
            <a:ext cx="83637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Don’t let </a:t>
            </a:r>
            <a:r>
              <a:rPr lang="en-GB" sz="3600" dirty="0" err="1"/>
              <a:t>Powerpoint</a:t>
            </a:r>
            <a:r>
              <a:rPr lang="en-GB" sz="3600" dirty="0"/>
              <a:t> control the apparent importance of something depending on where it is in the list!</a:t>
            </a:r>
          </a:p>
        </p:txBody>
      </p:sp>
    </p:spTree>
    <p:extLst>
      <p:ext uri="{BB962C8B-B14F-4D97-AF65-F5344CB8AC3E}">
        <p14:creationId xmlns:p14="http://schemas.microsoft.com/office/powerpoint/2010/main" val="2545679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50393"/>
            <a:ext cx="7772400" cy="1470025"/>
          </a:xfrm>
        </p:spPr>
        <p:txBody>
          <a:bodyPr/>
          <a:lstStyle/>
          <a:p>
            <a:r>
              <a:rPr lang="en-US" dirty="0"/>
              <a:t>Bullet lists have their uses, but don’t overdo it!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2106168"/>
            <a:ext cx="6400800" cy="1752600"/>
          </a:xfrm>
        </p:spPr>
        <p:txBody>
          <a:bodyPr/>
          <a:lstStyle/>
          <a:p>
            <a:r>
              <a:rPr lang="en-US" dirty="0"/>
              <a:t>Good examples:</a:t>
            </a:r>
          </a:p>
          <a:p>
            <a:r>
              <a:rPr lang="en-US" dirty="0"/>
              <a:t>Pros </a:t>
            </a:r>
            <a:r>
              <a:rPr lang="en-US" dirty="0" err="1"/>
              <a:t>vs</a:t>
            </a:r>
            <a:r>
              <a:rPr lang="en-US" dirty="0"/>
              <a:t> cons</a:t>
            </a:r>
          </a:p>
          <a:p>
            <a:r>
              <a:rPr lang="en-US" dirty="0"/>
              <a:t>Checklists</a:t>
            </a:r>
          </a:p>
        </p:txBody>
      </p:sp>
    </p:spTree>
    <p:extLst>
      <p:ext uri="{BB962C8B-B14F-4D97-AF65-F5344CB8AC3E}">
        <p14:creationId xmlns:p14="http://schemas.microsoft.com/office/powerpoint/2010/main" val="2194034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skill ≠ soft skill </a:t>
            </a:r>
          </a:p>
        </p:txBody>
      </p:sp>
    </p:spTree>
    <p:extLst>
      <p:ext uri="{BB962C8B-B14F-4D97-AF65-F5344CB8AC3E}">
        <p14:creationId xmlns:p14="http://schemas.microsoft.com/office/powerpoint/2010/main" val="30430739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80" y="1500084"/>
            <a:ext cx="2445724" cy="1784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0206" y="1576813"/>
            <a:ext cx="1582527" cy="1611919"/>
          </a:xfrm>
          <a:prstGeom prst="rect">
            <a:avLst/>
          </a:prstGeom>
          <a:noFill/>
          <a:ln w="3810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l="29999" t="25200" r="47499" b="40320"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CasellaDiTesto 24"/>
          <p:cNvSpPr txBox="1"/>
          <p:nvPr/>
        </p:nvSpPr>
        <p:spPr>
          <a:xfrm>
            <a:off x="232677" y="3428690"/>
            <a:ext cx="449591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b="1" i="1" dirty="0">
                <a:solidFill>
                  <a:srgbClr val="FF0000"/>
                </a:solidFill>
                <a:latin typeface="Calibri"/>
              </a:rPr>
              <a:t>PROS: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prstClr val="black"/>
                </a:solidFill>
                <a:latin typeface="Calibri"/>
              </a:rPr>
              <a:t>Robust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stable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radiation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resistance</a:t>
            </a:r>
            <a:endParaRPr lang="it-IT" dirty="0">
              <a:solidFill>
                <a:prstClr val="black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it-IT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it-IT" b="1" dirty="0">
                <a:solidFill>
                  <a:srgbClr val="FF0000"/>
                </a:solidFill>
                <a:latin typeface="Calibri"/>
              </a:rPr>
              <a:t>CONS;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/>
              </a:rPr>
              <a:t>Slow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response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time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/>
              </a:rPr>
              <a:t>Limited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sensitivity</a:t>
            </a:r>
            <a:endParaRPr lang="it-IT" dirty="0">
              <a:solidFill>
                <a:prstClr val="black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prstClr val="black"/>
                </a:solidFill>
                <a:latin typeface="Calibri"/>
              </a:rPr>
              <a:t>Measurement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number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particles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from </a:t>
            </a:r>
          </a:p>
          <a:p>
            <a:pPr defTabSz="914400"/>
            <a:r>
              <a:rPr lang="it-IT" dirty="0">
                <a:solidFill>
                  <a:prstClr val="black"/>
                </a:solidFill>
                <a:latin typeface="Calibri"/>
              </a:rPr>
              <a:t>      the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produced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charge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depends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energy</a:t>
            </a:r>
            <a:endParaRPr lang="it-IT" dirty="0">
              <a:solidFill>
                <a:prstClr val="black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prstClr val="black"/>
                </a:solidFill>
                <a:latin typeface="Calibri"/>
              </a:rPr>
              <a:t>Daily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QA and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calibration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measurements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3"/>
          <p:cNvSpPr/>
          <p:nvPr/>
        </p:nvSpPr>
        <p:spPr>
          <a:xfrm>
            <a:off x="-84" y="20627"/>
            <a:ext cx="9144000" cy="647076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0">
                <a:schemeClr val="bg1">
                  <a:lumMod val="95000"/>
                </a:schemeClr>
              </a:gs>
              <a:gs pos="100000">
                <a:schemeClr val="accent6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>
              <a:defRPr/>
            </a:pPr>
            <a:r>
              <a:rPr lang="it-IT" sz="3200" b="1" dirty="0" err="1">
                <a:solidFill>
                  <a:prstClr val="black"/>
                </a:solidFill>
                <a:latin typeface="Calibri"/>
              </a:rPr>
              <a:t>Beam</a:t>
            </a:r>
            <a:r>
              <a:rPr lang="it-IT" sz="3200" b="1" dirty="0">
                <a:solidFill>
                  <a:prstClr val="black"/>
                </a:solidFill>
                <a:latin typeface="Calibri"/>
              </a:rPr>
              <a:t> monitoring in </a:t>
            </a:r>
            <a:r>
              <a:rPr lang="it-IT" sz="3200" b="1" dirty="0" err="1">
                <a:solidFill>
                  <a:prstClr val="black"/>
                </a:solidFill>
                <a:latin typeface="Calibri"/>
              </a:rPr>
              <a:t>charged-particle</a:t>
            </a:r>
            <a:r>
              <a:rPr lang="it-IT" sz="3200" b="1" dirty="0">
                <a:solidFill>
                  <a:prstClr val="black"/>
                </a:solidFill>
                <a:latin typeface="Calibri"/>
              </a:rPr>
              <a:t> therapy</a:t>
            </a:r>
            <a:endParaRPr lang="it-IT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5260" y="875190"/>
            <a:ext cx="4406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2400" u="sng" dirty="0" err="1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Parallel-plate</a:t>
            </a:r>
            <a:r>
              <a:rPr lang="it-IT" sz="2400" u="sng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r>
              <a:rPr lang="it-IT" sz="2400" u="sng" dirty="0" err="1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ionization</a:t>
            </a:r>
            <a:r>
              <a:rPr lang="it-IT" sz="2400" u="sng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r>
              <a:rPr lang="it-IT" sz="2400" u="sng" dirty="0" err="1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chambers</a:t>
            </a:r>
            <a:endParaRPr lang="en-US" sz="2400" u="sng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12096" y="1455667"/>
            <a:ext cx="2576125" cy="176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r="39915" b="6652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854411" y="2089658"/>
            <a:ext cx="2471062" cy="2357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lIns="90000" tIns="57096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 defTabSz="914400"/>
            <a:r>
              <a:rPr lang="en-US" altLang="it-IT" sz="1600" b="1" i="1" dirty="0"/>
              <a:t>p (intrinsic)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5954514" y="886744"/>
            <a:ext cx="2238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2400" u="sng" dirty="0" err="1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Silicon</a:t>
            </a:r>
            <a:r>
              <a:rPr lang="it-IT" sz="2400" u="sng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detectors</a:t>
            </a:r>
            <a:endParaRPr lang="en-US" sz="2400" u="sng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4817671" y="3285994"/>
            <a:ext cx="442249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b="1" dirty="0">
                <a:solidFill>
                  <a:srgbClr val="FF0000"/>
                </a:solidFill>
                <a:latin typeface="Calibri"/>
              </a:rPr>
              <a:t>PROS: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prstClr val="black"/>
                </a:solidFill>
                <a:latin typeface="Calibri"/>
              </a:rPr>
              <a:t>Good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sensitivity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(single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particle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detection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/>
              </a:rPr>
              <a:t>Small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signal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duration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(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direct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count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of </a:t>
            </a:r>
          </a:p>
          <a:p>
            <a:pPr defTabSz="914400"/>
            <a:r>
              <a:rPr lang="it-IT" dirty="0">
                <a:solidFill>
                  <a:prstClr val="black"/>
                </a:solidFill>
                <a:latin typeface="Calibri"/>
              </a:rPr>
              <a:t>     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number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particles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/>
              </a:rPr>
              <a:t>Fine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segmentation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-&gt;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beam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profile</a:t>
            </a:r>
            <a:endParaRPr lang="it-IT" dirty="0">
              <a:solidFill>
                <a:prstClr val="black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/>
              </a:rPr>
              <a:t>Time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resolution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(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measurement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of 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beam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400"/>
            <a:r>
              <a:rPr lang="it-IT" dirty="0">
                <a:solidFill>
                  <a:prstClr val="black"/>
                </a:solidFill>
                <a:latin typeface="Calibri"/>
              </a:rPr>
              <a:t>     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energy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with time-of-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flight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techniques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defTabSz="914400"/>
            <a:endParaRPr lang="it-IT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it-IT" b="1" dirty="0">
                <a:solidFill>
                  <a:srgbClr val="FF0000"/>
                </a:solidFill>
                <a:latin typeface="Calibri"/>
              </a:rPr>
              <a:t>CONS: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/>
              </a:rPr>
              <a:t>Pile-up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effects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at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high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frequencies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prstClr val="black"/>
                </a:solidFill>
                <a:latin typeface="Calibri"/>
              </a:rPr>
              <a:t>Radiation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/>
              </a:rPr>
              <a:t>resistance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7" name="Connettore 1 11"/>
          <p:cNvCxnSpPr/>
          <p:nvPr/>
        </p:nvCxnSpPr>
        <p:spPr>
          <a:xfrm>
            <a:off x="0" y="6436851"/>
            <a:ext cx="9144000" cy="1"/>
          </a:xfrm>
          <a:prstGeom prst="line">
            <a:avLst/>
          </a:prstGeom>
          <a:ln w="69850" cmpd="sng">
            <a:gradFill>
              <a:gsLst>
                <a:gs pos="0">
                  <a:schemeClr val="accent5">
                    <a:lumMod val="7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CasellaDiTesto 19"/>
          <p:cNvSpPr txBox="1"/>
          <p:nvPr/>
        </p:nvSpPr>
        <p:spPr>
          <a:xfrm>
            <a:off x="443345" y="6405924"/>
            <a:ext cx="8542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defRPr/>
            </a:pPr>
            <a:r>
              <a:rPr lang="en-US" sz="20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Test of UFSD detectors for beam monitoring </a:t>
            </a:r>
          </a:p>
        </p:txBody>
      </p:sp>
      <p:sp>
        <p:nvSpPr>
          <p:cNvPr id="19" name="TextBox 5"/>
          <p:cNvSpPr txBox="1"/>
          <p:nvPr/>
        </p:nvSpPr>
        <p:spPr>
          <a:xfrm>
            <a:off x="91440" y="6432541"/>
            <a:ext cx="491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it-IT" dirty="0">
                <a:solidFill>
                  <a:prstClr val="black"/>
                </a:solidFill>
                <a:latin typeface="Calibri"/>
              </a:rPr>
              <a:t>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210509-CED3-9AB7-A4EE-234B2F2B8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94E8-A626-4B62-8066-22A9B65D20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47643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5" y="9333"/>
            <a:ext cx="9023088" cy="660708"/>
          </a:xfrm>
        </p:spPr>
        <p:txBody>
          <a:bodyPr>
            <a:normAutofit/>
          </a:bodyPr>
          <a:lstStyle/>
          <a:p>
            <a:pPr algn="ctr"/>
            <a:r>
              <a:rPr lang="en-GB" sz="3000" b="1" dirty="0"/>
              <a:t>Practical Aspects in irradiation-test organization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4D4D4D">
                    <a:lumMod val="50000"/>
                  </a:srgbClr>
                </a:solidFill>
                <a:latin typeface="Arial"/>
              </a:rPr>
              <a:pPr/>
              <a:t>31</a:t>
            </a:fld>
            <a:endParaRPr lang="en-US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2934" y="799720"/>
            <a:ext cx="830894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Ensure that </a:t>
            </a:r>
            <a:r>
              <a:rPr lang="en-GB" sz="1600" b="1" dirty="0">
                <a:solidFill>
                  <a:srgbClr val="00B050"/>
                </a:solidFill>
                <a:latin typeface="Arial"/>
              </a:rPr>
              <a:t>facility is compliant with your requirements 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(energy, flux, etc.)</a:t>
            </a:r>
          </a:p>
          <a:p>
            <a:pPr marL="285750" indent="-285750" defTabSz="914400">
              <a:buFont typeface="Wingdings" panose="05000000000000000000" pitchFamily="2" charset="2"/>
              <a:buChar char="Ø"/>
            </a:pPr>
            <a:endParaRPr lang="en-GB" sz="160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Ensure that your </a:t>
            </a:r>
            <a:r>
              <a:rPr lang="en-GB" sz="1600" b="1" dirty="0">
                <a:solidFill>
                  <a:srgbClr val="00B050"/>
                </a:solidFill>
                <a:latin typeface="Arial"/>
              </a:rPr>
              <a:t>system is compliant with facility requirements 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(dimension, operation, safety, etc.)</a:t>
            </a:r>
          </a:p>
          <a:p>
            <a:pPr defTabSz="914400"/>
            <a:endParaRPr lang="en-GB" sz="160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Respect instructions of the facility about </a:t>
            </a:r>
            <a:r>
              <a:rPr lang="en-GB" sz="1600" b="1" dirty="0">
                <a:solidFill>
                  <a:srgbClr val="00B050"/>
                </a:solidFill>
                <a:latin typeface="Arial"/>
              </a:rPr>
              <a:t>positioning and alignment of your samples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. Get this checked by facility staff before going, if possible</a:t>
            </a:r>
          </a:p>
          <a:p>
            <a:pPr marL="742950" lvl="1" indent="-285750" defTabSz="91440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spare devices can be useful if re-test needed</a:t>
            </a:r>
          </a:p>
          <a:p>
            <a:pPr marL="742950" lvl="1" indent="-285750" defTabSz="914400">
              <a:buFont typeface="Courier New" panose="02070309020205020404" pitchFamily="49" charset="0"/>
              <a:buChar char="o"/>
            </a:pPr>
            <a:endParaRPr lang="en-GB" sz="160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Dosimetry usually (but not always) done by facility staff. When this is available, it is likely to be accurate typically ±10%</a:t>
            </a:r>
          </a:p>
          <a:p>
            <a:pPr marL="742950" lvl="1" indent="-285750" defTabSz="914400">
              <a:buClr>
                <a:srgbClr val="4D4D4D">
                  <a:lumMod val="50000"/>
                </a:srgbClr>
              </a:buClr>
              <a:buFont typeface="Courier New" panose="02070309020205020404" pitchFamily="49" charset="0"/>
              <a:buChar char="o"/>
            </a:pPr>
            <a:r>
              <a:rPr lang="en-GB" sz="1600" b="1" dirty="0">
                <a:solidFill>
                  <a:srgbClr val="00B050"/>
                </a:solidFill>
                <a:latin typeface="Arial"/>
              </a:rPr>
              <a:t>dosimetry may be complex </a:t>
            </a:r>
          </a:p>
          <a:p>
            <a:pPr marL="742950" lvl="1" indent="-285750" defTabSz="91440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possibly </a:t>
            </a:r>
            <a:r>
              <a:rPr lang="en-GB" sz="1600" b="1" dirty="0">
                <a:solidFill>
                  <a:srgbClr val="00B050"/>
                </a:solidFill>
                <a:latin typeface="Arial"/>
              </a:rPr>
              <a:t>bring your own reference dosimeter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. This is even more important when the experimental team is not present during irradiation</a:t>
            </a:r>
          </a:p>
          <a:p>
            <a:pPr marL="742950" lvl="1" indent="-285750" defTabSz="914400">
              <a:buFont typeface="Courier New" panose="02070309020205020404" pitchFamily="49" charset="0"/>
              <a:buChar char="o"/>
            </a:pPr>
            <a:endParaRPr lang="en-GB" sz="160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Inform the facility about the need of maintaining equipment </a:t>
            </a:r>
            <a:r>
              <a:rPr lang="en-GB" sz="1600" b="1" dirty="0">
                <a:solidFill>
                  <a:srgbClr val="00B050"/>
                </a:solidFill>
                <a:latin typeface="Arial"/>
              </a:rPr>
              <a:t>for post-irradiation measurements 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(annealing tests, etc.)</a:t>
            </a:r>
          </a:p>
          <a:p>
            <a:pPr marL="742950" lvl="1" indent="-285750" defTabSz="914400">
              <a:buFont typeface="Courier New" panose="02070309020205020404" pitchFamily="49" charset="0"/>
              <a:buChar char="o"/>
            </a:pPr>
            <a:endParaRPr lang="en-GB" sz="160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285750" indent="-285750" defTabSz="914400">
              <a:buClr>
                <a:srgbClr val="4D4D4D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latin typeface="Arial"/>
              </a:rPr>
              <a:t>Personnel Dosimetry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: always required when working with ionizing radiation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86768" y="5713138"/>
            <a:ext cx="743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i="1" dirty="0">
                <a:solidFill>
                  <a:srgbClr val="4D4D4D">
                    <a:lumMod val="50000"/>
                  </a:srgbClr>
                </a:solidFill>
                <a:latin typeface="Arial"/>
              </a:rPr>
              <a:t>Federico Ravotti,” Dosimetry Techniques and Radiation Test Facilities for Total Ionizing Dose Testing”, Short course RADECS2017 </a:t>
            </a:r>
          </a:p>
        </p:txBody>
      </p:sp>
      <p:sp>
        <p:nvSpPr>
          <p:cNvPr id="9" name="Rectangle 8"/>
          <p:cNvSpPr/>
          <p:nvPr/>
        </p:nvSpPr>
        <p:spPr>
          <a:xfrm>
            <a:off x="4447309" y="6400412"/>
            <a:ext cx="9509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17/01/2018</a:t>
            </a:r>
          </a:p>
        </p:txBody>
      </p:sp>
    </p:spTree>
    <p:extLst>
      <p:ext uri="{BB962C8B-B14F-4D97-AF65-F5344CB8AC3E}">
        <p14:creationId xmlns:p14="http://schemas.microsoft.com/office/powerpoint/2010/main" val="1697575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Anecdotes can be even more memorable than messages</a:t>
            </a:r>
          </a:p>
        </p:txBody>
      </p:sp>
    </p:spTree>
    <p:extLst>
      <p:ext uri="{BB962C8B-B14F-4D97-AF65-F5344CB8AC3E}">
        <p14:creationId xmlns:p14="http://schemas.microsoft.com/office/powerpoint/2010/main" val="3675086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84E62B-A74D-D62A-C73C-42844A8939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775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A7459A-499E-100C-BD52-EDE05A4ED54B}"/>
              </a:ext>
            </a:extLst>
          </p:cNvPr>
          <p:cNvSpPr txBox="1"/>
          <p:nvPr/>
        </p:nvSpPr>
        <p:spPr>
          <a:xfrm>
            <a:off x="2101026" y="6477582"/>
            <a:ext cx="514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https://indico.cern.ch/event/1139771/</a:t>
            </a:r>
            <a:r>
              <a:rPr lang="en-GB" dirty="0"/>
              <a:t> 8</a:t>
            </a:r>
            <a:r>
              <a:rPr lang="en-GB" baseline="30000" dirty="0"/>
              <a:t>th</a:t>
            </a:r>
            <a:r>
              <a:rPr lang="en-GB" dirty="0"/>
              <a:t> June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A887B-8EDA-F426-2AAB-0CC9749A3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864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2266476"/>
            <a:ext cx="8201453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Guideline #2: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focus on your main messages (and anecdotes when appropriate)</a:t>
            </a:r>
            <a:br>
              <a:rPr lang="en-US" dirty="0"/>
            </a:br>
            <a:r>
              <a:rPr lang="en-US" dirty="0"/>
              <a:t>and don’t let </a:t>
            </a:r>
            <a:r>
              <a:rPr lang="en-US" dirty="0" err="1"/>
              <a:t>powerpoint</a:t>
            </a:r>
            <a:r>
              <a:rPr lang="en-US" dirty="0"/>
              <a:t> control how your messages appear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D2CB68-3A82-1C74-FA61-5451C4350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709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Plots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following is taken from the excellent “Traditions, templates, and group leaders” by Jean-Luc </a:t>
            </a:r>
            <a:r>
              <a:rPr lang="en-US" dirty="0" err="1"/>
              <a:t>Doumont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28358" y="5870833"/>
            <a:ext cx="4892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http://www.treesmapsandtheorems.com/barriers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2299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6529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AD09E6-7136-8753-785C-68641EFC7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35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1576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526DBD-8613-11B3-BC21-E4FAE1D34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374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79512"/>
            <a:ext cx="8424936" cy="457200"/>
          </a:xfrm>
        </p:spPr>
        <p:txBody>
          <a:bodyPr/>
          <a:lstStyle/>
          <a:p>
            <a:r>
              <a:rPr lang="en-US" sz="2400" dirty="0"/>
              <a:t>Global Reconstruction - Full Simulation</a:t>
            </a:r>
            <a:br>
              <a:rPr lang="en-US" sz="2400" dirty="0"/>
            </a:br>
            <a:r>
              <a:rPr lang="en-US" sz="2400" dirty="0"/>
              <a:t>Reconstruction and Detector Performance: Photons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>
                <a:solidFill>
                  <a:srgbClr val="000000"/>
                </a:solidFill>
                <a:latin typeface="Helvetica"/>
              </a:rPr>
              <a:pPr/>
              <a:t>38</a:t>
            </a:fld>
            <a:endParaRPr lang="en-GB">
              <a:solidFill>
                <a:srgbClr val="000000"/>
              </a:solidFill>
              <a:latin typeface="Helvetic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124744"/>
            <a:ext cx="5452513" cy="397626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51520" y="5157192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Figure 11.6: Photon efficiency versus photon-misidentification probability in simulated </a:t>
            </a:r>
            <a:r>
              <a:rPr lang="en-US" sz="1400" dirty="0">
                <a:solidFill>
                  <a:srgbClr val="000000"/>
                </a:solidFill>
                <a:latin typeface="Symbol" charset="2"/>
                <a:ea typeface="ＭＳ Ｐゴシック" pitchFamily="1" charset="-128"/>
                <a:cs typeface="Symbol" charset="2"/>
              </a:rPr>
              <a:t>g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+ jets events for the BDT training. Signal photons are matched within ∆R(</a:t>
            </a:r>
            <a:r>
              <a:rPr lang="en-US" sz="14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η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φ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) &lt; 0.1 to isolated photons generated within the kinematic phase space </a:t>
            </a:r>
            <a:r>
              <a:rPr lang="en-US" sz="14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p</a:t>
            </a:r>
            <a:r>
              <a:rPr lang="en-US" sz="1400" baseline="-250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T</a:t>
            </a:r>
            <a:r>
              <a:rPr lang="en-US" sz="1400" baseline="30000" dirty="0" err="1">
                <a:solidFill>
                  <a:srgbClr val="000000"/>
                </a:solidFill>
                <a:latin typeface="Symbol" charset="2"/>
                <a:ea typeface="ＭＳ Ｐゴシック" pitchFamily="1" charset="-128"/>
                <a:cs typeface="Symbol" charset="2"/>
              </a:rPr>
              <a:t>g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 &gt; 25 </a:t>
            </a:r>
            <a:r>
              <a:rPr lang="en-US" sz="14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GeV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 and 1.6 &lt; |</a:t>
            </a:r>
            <a:r>
              <a:rPr lang="en-US" sz="14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η</a:t>
            </a:r>
            <a:r>
              <a:rPr lang="en-US" sz="1400" baseline="-25000" dirty="0" err="1">
                <a:solidFill>
                  <a:srgbClr val="000000"/>
                </a:solidFill>
                <a:latin typeface="Symbol" charset="2"/>
                <a:ea typeface="ＭＳ Ｐゴシック" pitchFamily="1" charset="-128"/>
                <a:cs typeface="Symbol" charset="2"/>
              </a:rPr>
              <a:t>g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| &lt; 2.8. Misidentified photons are defined as reconstructed photons found in the same kinematic phase space but not matched to an isolated generated photon.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The performance of a Run 2 cut-based ID is also presented, evaluated on a similar sample of </a:t>
            </a:r>
            <a:r>
              <a:rPr lang="en-US" sz="1400" dirty="0">
                <a:solidFill>
                  <a:srgbClr val="000000"/>
                </a:solidFill>
                <a:latin typeface="Symbol" charset="2"/>
                <a:ea typeface="ＭＳ Ｐゴシック" pitchFamily="1" charset="-128"/>
                <a:cs typeface="Symbol" charset="2"/>
              </a:rPr>
              <a:t>g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 + jets produced using the Run 2 conditions (average pileup of 25 </a:t>
            </a:r>
            <a:r>
              <a:rPr lang="en-US" sz="14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pp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 collisions at √s = 13 </a:t>
            </a:r>
            <a:r>
              <a:rPr lang="en-US" sz="1400" dirty="0" err="1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TeV</a:t>
            </a:r>
            <a:r>
              <a:rPr lang="en-US" sz="1400" dirty="0">
                <a:solidFill>
                  <a:srgbClr val="000000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2854942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066925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Images and cartoons:</a:t>
            </a:r>
            <a:br>
              <a:rPr lang="en-US" b="1" dirty="0"/>
            </a:br>
            <a:r>
              <a:rPr lang="en-US" dirty="0"/>
              <a:t>Can be great. but be careful not to lose your main message(s)!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8888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6858000"/>
          </a:xfrm>
        </p:spPr>
        <p:txBody>
          <a:bodyPr>
            <a:normAutofit/>
          </a:bodyPr>
          <a:lstStyle/>
          <a:p>
            <a:r>
              <a:rPr lang="en-US" b="1" dirty="0"/>
              <a:t>Exercise 1</a:t>
            </a:r>
            <a:r>
              <a:rPr lang="en-US" dirty="0"/>
              <a:t>: You have 10 minutes to prepare a 1-minute presentation on your </a:t>
            </a:r>
            <a:r>
              <a:rPr lang="en-US" dirty="0" err="1"/>
              <a:t>favourite</a:t>
            </a:r>
            <a:r>
              <a:rPr lang="en-US" dirty="0"/>
              <a:t> topic (not necessarily particle physics!) </a:t>
            </a:r>
            <a:br>
              <a:rPr lang="en-US" sz="1800" dirty="0"/>
            </a:br>
            <a:br>
              <a:rPr lang="en-US" sz="1800" dirty="0"/>
            </a:br>
            <a:r>
              <a:rPr lang="en-US" sz="3600" dirty="0"/>
              <a:t>Send any slides to </a:t>
            </a:r>
            <a:r>
              <a:rPr lang="en-US" sz="3600" dirty="0">
                <a:hlinkClick r:id="rId3"/>
              </a:rPr>
              <a:t>David.Barney@cern.ch</a:t>
            </a:r>
            <a:r>
              <a:rPr lang="en-US" sz="3600" dirty="0"/>
              <a:t>  using filename: </a:t>
            </a:r>
            <a:r>
              <a:rPr lang="en-US" sz="3600" b="1" dirty="0">
                <a:solidFill>
                  <a:srgbClr val="0000FF"/>
                </a:solidFill>
              </a:rPr>
              <a:t>1_&lt;</a:t>
            </a:r>
            <a:r>
              <a:rPr lang="en-US" sz="3600" b="1" dirty="0" err="1">
                <a:solidFill>
                  <a:srgbClr val="0000FF"/>
                </a:solidFill>
              </a:rPr>
              <a:t>Yourname</a:t>
            </a:r>
            <a:r>
              <a:rPr lang="en-US" sz="3600" b="1" dirty="0">
                <a:solidFill>
                  <a:srgbClr val="0000FF"/>
                </a:solidFill>
              </a:rPr>
              <a:t>&gt;.&lt;extension&gt; </a:t>
            </a:r>
            <a:br>
              <a:rPr lang="en-US" sz="3600" b="1" dirty="0">
                <a:solidFill>
                  <a:srgbClr val="0000FF"/>
                </a:solidFill>
              </a:rPr>
            </a:br>
            <a:r>
              <a:rPr lang="en-US" sz="3600" dirty="0"/>
              <a:t>(or you can use your own laptop)</a:t>
            </a:r>
            <a:br>
              <a:rPr lang="en-US" sz="3600" dirty="0"/>
            </a:br>
            <a:br>
              <a:rPr lang="en-US" sz="3600" dirty="0"/>
            </a:br>
            <a:r>
              <a:rPr lang="en-US" sz="3600" i="1" dirty="0"/>
              <a:t>I will choose some at random for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33271734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171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DE92D9-56BD-F1D5-D2CC-BA76963AC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535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8D0178-01F2-ACA7-50F9-C6BB46142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41</a:t>
            </a:fld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44450"/>
            <a:ext cx="8964612" cy="6381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4000" dirty="0">
                <a:latin typeface="Arial" charset="0"/>
                <a:ea typeface="ＭＳ Ｐゴシック" charset="0"/>
                <a:cs typeface="ＭＳ Ｐゴシック" charset="0"/>
              </a:rPr>
              <a:t>What we do at CERN: </a:t>
            </a:r>
          </a:p>
        </p:txBody>
      </p:sp>
      <p:pic>
        <p:nvPicPr>
          <p:cNvPr id="16386" name="Content Placeholder 2" descr="SmashThings_EN.png"/>
          <p:cNvPicPr>
            <a:picLocks noGrp="1" noChangeAspect="1"/>
          </p:cNvPicPr>
          <p:nvPr>
            <p:ph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21" r="-1036"/>
          <a:stretch>
            <a:fillRect/>
          </a:stretch>
        </p:blipFill>
        <p:spPr>
          <a:xfrm>
            <a:off x="2032000" y="1235140"/>
            <a:ext cx="5080000" cy="52085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EEA83D-D2D1-D727-3305-DBA20282518B}"/>
              </a:ext>
            </a:extLst>
          </p:cNvPr>
          <p:cNvSpPr txBox="1"/>
          <p:nvPr/>
        </p:nvSpPr>
        <p:spPr>
          <a:xfrm>
            <a:off x="312198" y="737743"/>
            <a:ext cx="86989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Smash things together, see what happens!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672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537831"/>
            <a:ext cx="8092440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Guideline 3: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don’t make the audience work too hard to understand plots/figures. Use images carefully.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and dare to be (a little!) different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64C355-4DDB-82CE-50B7-8E7E41917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518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9" descr="figaux_004a.png">
            <a:extLst>
              <a:ext uri="{FF2B5EF4-FFF2-40B4-BE49-F238E27FC236}">
                <a16:creationId xmlns:a16="http://schemas.microsoft.com/office/drawing/2014/main" id="{F729FF7D-438C-276F-F8A1-2E2610A97C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35" b="-783"/>
          <a:stretch/>
        </p:blipFill>
        <p:spPr>
          <a:xfrm>
            <a:off x="1396028" y="1526216"/>
            <a:ext cx="6358799" cy="50929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944A7D-69BE-CC7E-4455-62D45930FED3}"/>
              </a:ext>
            </a:extLst>
          </p:cNvPr>
          <p:cNvSpPr txBox="1"/>
          <p:nvPr/>
        </p:nvSpPr>
        <p:spPr>
          <a:xfrm>
            <a:off x="221226" y="202777"/>
            <a:ext cx="87457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We are all familiar with the concept of signal-to-background (or s-to-noise)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1B124-EC5C-8044-EBAD-4CA373ACA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779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ECAL Electronics Chain</a:t>
            </a:r>
          </a:p>
        </p:txBody>
      </p:sp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8" t="2145"/>
          <a:stretch>
            <a:fillRect/>
          </a:stretch>
        </p:blipFill>
        <p:spPr bwMode="auto">
          <a:xfrm>
            <a:off x="2256057" y="2598008"/>
            <a:ext cx="5207434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9" descr="FEC-CCS 02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186" y="949949"/>
            <a:ext cx="1808270" cy="158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dcc_v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042" y="4613242"/>
            <a:ext cx="2073956" cy="180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 descr="tcc68_top_vlr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186" y="4800586"/>
            <a:ext cx="1886112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24"/>
          <p:cNvSpPr>
            <a:spLocks noChangeShapeType="1"/>
          </p:cNvSpPr>
          <p:nvPr/>
        </p:nvSpPr>
        <p:spPr bwMode="auto">
          <a:xfrm>
            <a:off x="6321424" y="4586515"/>
            <a:ext cx="1335722" cy="52989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12" name="Line 26"/>
          <p:cNvSpPr>
            <a:spLocks noChangeShapeType="1"/>
          </p:cNvSpPr>
          <p:nvPr/>
        </p:nvSpPr>
        <p:spPr bwMode="auto">
          <a:xfrm flipH="1">
            <a:off x="2706929" y="4672396"/>
            <a:ext cx="64770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1136186" y="2539887"/>
            <a:ext cx="1655763" cy="66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GB" sz="1600" b="1" dirty="0">
                <a:solidFill>
                  <a:srgbClr val="000000"/>
                </a:solidFill>
              </a:rPr>
              <a:t>Clock &amp; Control System Card (CCS)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6961042" y="4335293"/>
            <a:ext cx="2146327" cy="44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GB" sz="1600" b="1" dirty="0">
                <a:solidFill>
                  <a:srgbClr val="000000"/>
                </a:solidFill>
              </a:rPr>
              <a:t>Data Concentrator Card (DCC)</a:t>
            </a: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1195412" y="4127705"/>
            <a:ext cx="1293812" cy="66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GB" sz="1600" b="1" dirty="0">
                <a:solidFill>
                  <a:srgbClr val="000000"/>
                </a:solidFill>
              </a:rPr>
              <a:t>Trigger Concentrator Card (TCC)</a:t>
            </a:r>
          </a:p>
        </p:txBody>
      </p:sp>
      <p:sp>
        <p:nvSpPr>
          <p:cNvPr id="16" name="Text Box 41"/>
          <p:cNvSpPr txBox="1">
            <a:spLocks noChangeArrowheads="1"/>
          </p:cNvSpPr>
          <p:nvPr/>
        </p:nvSpPr>
        <p:spPr bwMode="auto">
          <a:xfrm>
            <a:off x="3690320" y="5124592"/>
            <a:ext cx="2159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Selective Readout Processor (SRP)</a:t>
            </a:r>
          </a:p>
        </p:txBody>
      </p:sp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3354629" y="5677326"/>
            <a:ext cx="3208562" cy="93871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100" dirty="0">
                <a:solidFill>
                  <a:srgbClr val="000000"/>
                </a:solidFill>
              </a:rPr>
              <a:t>TTC:  Trigger and Timing Card</a:t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TTS:  Trigger Throttling System</a:t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 err="1">
                <a:solidFill>
                  <a:srgbClr val="000000"/>
                </a:solidFill>
              </a:rPr>
              <a:t>mFEC</a:t>
            </a:r>
            <a:r>
              <a:rPr lang="en-US" sz="1100" dirty="0">
                <a:solidFill>
                  <a:srgbClr val="000000"/>
                </a:solidFill>
              </a:rPr>
              <a:t>: mezzanine Front End Controller card</a:t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        (connects to FE card via token ring)</a:t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SLB: Synchronization and Link Board mezzanine</a:t>
            </a:r>
          </a:p>
        </p:txBody>
      </p:sp>
      <p:sp>
        <p:nvSpPr>
          <p:cNvPr id="19" name="Text Box 198"/>
          <p:cNvSpPr txBox="1">
            <a:spLocks noChangeArrowheads="1"/>
          </p:cNvSpPr>
          <p:nvPr/>
        </p:nvSpPr>
        <p:spPr bwMode="auto">
          <a:xfrm>
            <a:off x="3022298" y="959541"/>
            <a:ext cx="6012700" cy="141577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36000"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000000"/>
                </a:solidFill>
                <a:cs typeface="Arial" charset="0"/>
              </a:rPr>
              <a:t>Trigger Concentrator Cards (TCCs) receive FE card trigger primitives</a:t>
            </a:r>
          </a:p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000000"/>
                </a:solidFill>
                <a:cs typeface="Arial" charset="0"/>
              </a:rPr>
              <a:t>TCCs send trigger tower energy sums to Regional Calorimeter Trigger (RCT) at 40 MHz</a:t>
            </a:r>
          </a:p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000000"/>
                </a:solidFill>
                <a:cs typeface="Arial" charset="0"/>
              </a:rPr>
              <a:t>Data Concentrator Card (DCC) reads FE data and TCC information upon L1 accept; performs data reduction and transfers to DAQ</a:t>
            </a: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Line 22"/>
          <p:cNvSpPr>
            <a:spLocks noChangeShapeType="1"/>
          </p:cNvSpPr>
          <p:nvPr/>
        </p:nvSpPr>
        <p:spPr bwMode="auto">
          <a:xfrm flipH="1" flipV="1">
            <a:off x="2484814" y="2251075"/>
            <a:ext cx="1944688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98672" y="6276453"/>
            <a:ext cx="2165677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  <a:latin typeface="Times New Roman"/>
                <a:ea typeface="ＭＳ Ｐゴシック"/>
              </a:rPr>
              <a:t>(also known as</a:t>
            </a:r>
            <a:r>
              <a:rPr lang="en-GB" b="1" dirty="0">
                <a:solidFill>
                  <a:srgbClr val="000000"/>
                </a:solidFill>
                <a:latin typeface="Times New Roman"/>
                <a:ea typeface="ＭＳ Ｐゴシック"/>
              </a:rPr>
              <a:t> FED</a:t>
            </a:r>
            <a:r>
              <a:rPr lang="en-GB" dirty="0">
                <a:solidFill>
                  <a:srgbClr val="000000"/>
                </a:solidFill>
                <a:latin typeface="Times New Roman"/>
                <a:ea typeface="ＭＳ Ｐゴシック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690" y="2552080"/>
            <a:ext cx="1111339" cy="1564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808080"/>
                </a:solidFill>
                <a:latin typeface="Arial Unicode MS"/>
                <a:ea typeface="ＭＳ Ｐゴシック"/>
              </a:rPr>
              <a:t>Basics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808080"/>
                </a:solidFill>
                <a:latin typeface="Arial Unicode MS"/>
                <a:ea typeface="ＭＳ Ｐゴシック"/>
              </a:rPr>
              <a:t>Technology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000000"/>
                </a:solidFill>
                <a:latin typeface="Arial Unicode MS"/>
                <a:ea typeface="ＭＳ Ｐゴシック"/>
              </a:rPr>
              <a:t>Data Acquisition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808080"/>
                </a:solidFill>
                <a:latin typeface="Arial Unicode MS"/>
                <a:ea typeface="ＭＳ Ｐゴシック"/>
              </a:rPr>
              <a:t>Construction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808080"/>
                </a:solidFill>
                <a:latin typeface="Arial Unicode MS"/>
                <a:ea typeface="ＭＳ Ｐゴシック"/>
              </a:rPr>
              <a:t>Issues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808080"/>
                </a:solidFill>
                <a:latin typeface="Arial Unicode MS"/>
                <a:ea typeface="ＭＳ Ｐゴシック"/>
              </a:rPr>
              <a:t>Performance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808080"/>
                </a:solidFill>
                <a:latin typeface="Arial Unicode MS"/>
                <a:ea typeface="ＭＳ Ｐゴシック"/>
              </a:rPr>
              <a:t>Long-term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rgbClr val="808080"/>
                </a:solidFill>
                <a:latin typeface="Arial Unicode MS"/>
                <a:ea typeface="ＭＳ Ｐゴシック"/>
              </a:rPr>
              <a:t>Organization</a:t>
            </a:r>
          </a:p>
        </p:txBody>
      </p:sp>
    </p:spTree>
    <p:extLst>
      <p:ext uri="{BB962C8B-B14F-4D97-AF65-F5344CB8AC3E}">
        <p14:creationId xmlns:p14="http://schemas.microsoft.com/office/powerpoint/2010/main" val="35049848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0" y="0"/>
            <a:ext cx="9144000" cy="835260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0" y="816031"/>
            <a:ext cx="1075428" cy="5648653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0" y="6579102"/>
            <a:ext cx="9144000" cy="278897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544498" y="1464566"/>
            <a:ext cx="630397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Only 70% area can be used for something useful!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3C3F0C-D335-EDF5-6DE5-FC2AF040C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992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6944520" y="4672592"/>
            <a:ext cx="2199480" cy="1830707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1109751" y="987661"/>
            <a:ext cx="1864838" cy="150667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1109751" y="4771280"/>
            <a:ext cx="1956363" cy="1766345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956364" y="3432576"/>
            <a:ext cx="612785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Do these photos actually bring anything useful?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4D7FC6-0083-F6D1-9AD2-BFA306D1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729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1041106" y="869586"/>
            <a:ext cx="8102894" cy="5988414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642807" y="2734619"/>
            <a:ext cx="414954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Background image is distracting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1318F7-3DBB-51D0-2E56-A4DE0A45F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98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3329251" y="5640866"/>
            <a:ext cx="3306370" cy="1018331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311026" y="4210627"/>
            <a:ext cx="5288527" cy="1200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So many abbreviations - need a glossary!</a:t>
            </a:r>
            <a:br>
              <a:rPr lang="en-US" sz="2400" dirty="0"/>
            </a:br>
            <a:r>
              <a:rPr lang="en-US" sz="2400" dirty="0"/>
              <a:t>People will read this and perhaps miss </a:t>
            </a:r>
            <a:br>
              <a:rPr lang="en-US" sz="2400" dirty="0"/>
            </a:br>
            <a:r>
              <a:rPr lang="en-US" sz="2400" dirty="0"/>
              <a:t>the main message!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26ADA9-1A68-9429-0795-C28520BE4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549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42807" y="2734619"/>
            <a:ext cx="4385786" cy="1200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Where should the audience look?</a:t>
            </a:r>
          </a:p>
          <a:p>
            <a:r>
              <a:rPr lang="en-US" sz="2400" dirty="0"/>
              <a:t>What is important?</a:t>
            </a:r>
          </a:p>
          <a:p>
            <a:r>
              <a:rPr lang="en-US" sz="2400" dirty="0"/>
              <a:t>Where is the message?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C9FFB6-A4A6-0CC6-7DCB-AC392E52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32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DEA31B-844D-2518-6D54-6366BBD3E0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67" y="234600"/>
            <a:ext cx="8162333" cy="6121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B40318-EEE3-A8BC-A845-FC3CD665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204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0406" y="2577535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Guideline 4: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Maximize your s/n ratio!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3EF2AB-327C-7AA6-CEE7-1C6E30F0A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862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87195"/>
            <a:ext cx="7772400" cy="1470025"/>
          </a:xfrm>
        </p:spPr>
        <p:txBody>
          <a:bodyPr/>
          <a:lstStyle/>
          <a:p>
            <a:r>
              <a:rPr lang="en-US" dirty="0"/>
              <a:t>Content ordering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416" y="2014697"/>
            <a:ext cx="7772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Most presentations follow a standard format:</a:t>
            </a:r>
          </a:p>
          <a:p>
            <a:r>
              <a:rPr lang="en-US" sz="3200" dirty="0"/>
              <a:t> - title</a:t>
            </a:r>
          </a:p>
          <a:p>
            <a:r>
              <a:rPr lang="en-US" sz="3200" dirty="0"/>
              <a:t> - overview of talk</a:t>
            </a:r>
          </a:p>
          <a:p>
            <a:r>
              <a:rPr lang="en-US" sz="3200" dirty="0"/>
              <a:t> - what we did</a:t>
            </a:r>
          </a:p>
          <a:p>
            <a:r>
              <a:rPr lang="en-US" sz="3200" dirty="0"/>
              <a:t> - what we found</a:t>
            </a:r>
          </a:p>
          <a:p>
            <a:r>
              <a:rPr lang="en-US" sz="3200" dirty="0"/>
              <a:t> - what this means</a:t>
            </a:r>
          </a:p>
          <a:p>
            <a:r>
              <a:rPr lang="en-US" sz="3200" dirty="0"/>
              <a:t> - what do we do next</a:t>
            </a:r>
          </a:p>
        </p:txBody>
      </p:sp>
      <p:sp>
        <p:nvSpPr>
          <p:cNvPr id="5" name="Oval 4"/>
          <p:cNvSpPr/>
          <p:nvPr/>
        </p:nvSpPr>
        <p:spPr>
          <a:xfrm>
            <a:off x="248171" y="3981174"/>
            <a:ext cx="3926939" cy="108034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36407" y="3782384"/>
            <a:ext cx="3708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This is the exciting stuff!</a:t>
            </a:r>
          </a:p>
        </p:txBody>
      </p:sp>
      <p:cxnSp>
        <p:nvCxnSpPr>
          <p:cNvPr id="8" name="Straight Arrow Connector 7"/>
          <p:cNvCxnSpPr>
            <a:stCxn id="6" idx="1"/>
            <a:endCxn id="5" idx="7"/>
          </p:cNvCxnSpPr>
          <p:nvPr/>
        </p:nvCxnSpPr>
        <p:spPr>
          <a:xfrm flipH="1">
            <a:off x="3600023" y="4043994"/>
            <a:ext cx="1436384" cy="9539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4470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E3B6F-64BA-EBD4-3CBE-1DBF71ED8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Higgs-discovery talk</a:t>
            </a:r>
          </a:p>
        </p:txBody>
      </p:sp>
      <p:sp>
        <p:nvSpPr>
          <p:cNvPr id="4" name="Subtitle 1">
            <a:extLst>
              <a:ext uri="{FF2B5EF4-FFF2-40B4-BE49-F238E27FC236}">
                <a16:creationId xmlns:a16="http://schemas.microsoft.com/office/drawing/2014/main" id="{BFA6BC88-1D86-B24E-F23E-174927EBE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>
                <a:hlinkClick r:id="rId2"/>
              </a:rPr>
              <a:t>https://indico.cern.ch/event/197461/contributions/1478916/attachments/290953/406672/ATLAS_Higgs-CERN-seminar-2012.pptx</a:t>
            </a:r>
            <a:r>
              <a:rPr lang="en-US" sz="2400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AF378-4302-E7D5-0344-A0D1BBC5F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834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2446"/>
          </a:xfrm>
        </p:spPr>
        <p:txBody>
          <a:bodyPr/>
          <a:lstStyle/>
          <a:p>
            <a:r>
              <a:rPr lang="en-US" dirty="0"/>
              <a:t>But compare to a newspaper</a:t>
            </a:r>
            <a:r>
              <a:rPr lang="is-IS" dirty="0"/>
              <a:t>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572" y="922446"/>
            <a:ext cx="4695289" cy="59355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28861" y="2813415"/>
            <a:ext cx="42151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 - Headline – get attention!</a:t>
            </a:r>
          </a:p>
          <a:p>
            <a:r>
              <a:rPr lang="en-US" sz="2800" dirty="0"/>
              <a:t> - Image – get attention!</a:t>
            </a:r>
          </a:p>
          <a:p>
            <a:r>
              <a:rPr lang="en-US" sz="2800" dirty="0"/>
              <a:t> - Give the main message(s)</a:t>
            </a:r>
          </a:p>
          <a:p>
            <a:r>
              <a:rPr lang="en-US" sz="2800" dirty="0"/>
              <a:t> - details</a:t>
            </a:r>
          </a:p>
          <a:p>
            <a:r>
              <a:rPr lang="en-US" sz="2800" dirty="0"/>
              <a:t> - links to more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8CFCF4-A3E8-551C-F147-16566910A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5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588"/>
            <a:ext cx="8229600" cy="805707"/>
          </a:xfrm>
        </p:spPr>
        <p:txBody>
          <a:bodyPr>
            <a:normAutofit fontScale="90000"/>
          </a:bodyPr>
          <a:lstStyle/>
          <a:p>
            <a:r>
              <a:rPr lang="en-US" dirty="0"/>
              <a:t>So how *could* the Higgs discovery have been announced?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018926-57B7-734F-AC78-0A0D515F8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516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304747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Guideline 5: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Don’t be afraid to be different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83F944-E381-36A0-0848-CE53D9C70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437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66775"/>
            <a:ext cx="7772400" cy="1470025"/>
          </a:xfrm>
        </p:spPr>
        <p:txBody>
          <a:bodyPr/>
          <a:lstStyle/>
          <a:p>
            <a:r>
              <a:rPr lang="en-US" dirty="0"/>
              <a:t>How to finish a talk?</a:t>
            </a:r>
          </a:p>
        </p:txBody>
      </p:sp>
    </p:spTree>
    <p:extLst>
      <p:ext uri="{BB962C8B-B14F-4D97-AF65-F5344CB8AC3E}">
        <p14:creationId xmlns:p14="http://schemas.microsoft.com/office/powerpoint/2010/main" val="39357705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81" y="176403"/>
            <a:ext cx="2719581" cy="204035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04" y="272362"/>
            <a:ext cx="2936228" cy="164612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10" y="2338427"/>
            <a:ext cx="2853052" cy="21371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04" y="2216757"/>
            <a:ext cx="2849637" cy="213346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163" y="2620318"/>
            <a:ext cx="2881334" cy="161814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10" y="4817912"/>
            <a:ext cx="3109818" cy="175082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128" y="4475610"/>
            <a:ext cx="2971837" cy="223366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163" y="243623"/>
            <a:ext cx="2793794" cy="209480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921" y="4475610"/>
            <a:ext cx="2722576" cy="203645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BA1AD2-1689-FACC-76BB-72AFE7F91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279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086" y="759041"/>
            <a:ext cx="6976327" cy="520827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D0FDA6-06A2-91A1-CD9C-87DD7CB2D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729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23776"/>
          </a:xfrm>
        </p:spPr>
        <p:txBody>
          <a:bodyPr/>
          <a:lstStyle/>
          <a:p>
            <a:r>
              <a:rPr lang="en-US" dirty="0"/>
              <a:t>How to finish a talk?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BA261D-C973-5C49-8A42-AEB19796F8E7}"/>
              </a:ext>
            </a:extLst>
          </p:cNvPr>
          <p:cNvSpPr txBox="1"/>
          <p:nvPr/>
        </p:nvSpPr>
        <p:spPr>
          <a:xfrm>
            <a:off x="376518" y="2958353"/>
            <a:ext cx="8560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Could include in a summary an overall “so what”? </a:t>
            </a:r>
          </a:p>
        </p:txBody>
      </p:sp>
    </p:spTree>
    <p:extLst>
      <p:ext uri="{BB962C8B-B14F-4D97-AF65-F5344CB8AC3E}">
        <p14:creationId xmlns:p14="http://schemas.microsoft.com/office/powerpoint/2010/main" val="1539545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9C6A88E-3EB1-EEB3-4A20-3AF8C048B4C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78612" y="1139793"/>
            <a:ext cx="5799328" cy="4349496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DB229AF-2D9B-F85C-DAA5-8B32E7F4CF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23282" y="1139793"/>
            <a:ext cx="5799330" cy="434949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1CCD8-2EF8-FE37-5FC2-703C09A43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3696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3222" y="81855"/>
            <a:ext cx="8580543" cy="64400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/>
              <a:t>Guideline #1: </a:t>
            </a:r>
            <a:br>
              <a:rPr lang="en-US" sz="2800" dirty="0"/>
            </a:br>
            <a:r>
              <a:rPr lang="en-US" sz="2800" b="1" dirty="0"/>
              <a:t>the presentation is for the audience</a:t>
            </a:r>
          </a:p>
          <a:p>
            <a:pPr algn="l"/>
            <a:endParaRPr lang="en-US" sz="1400" dirty="0"/>
          </a:p>
          <a:p>
            <a:pPr algn="l"/>
            <a:r>
              <a:rPr lang="en-US" sz="2800" dirty="0"/>
              <a:t>Guideline #2: </a:t>
            </a:r>
            <a:br>
              <a:rPr lang="en-US" sz="2800" dirty="0"/>
            </a:br>
            <a:r>
              <a:rPr lang="en-US" sz="2800" b="1" dirty="0"/>
              <a:t>focus on your main messages</a:t>
            </a:r>
            <a:br>
              <a:rPr lang="en-US" sz="2800" b="1" dirty="0"/>
            </a:br>
            <a:r>
              <a:rPr lang="en-US" sz="1800" b="1" dirty="0"/>
              <a:t>	</a:t>
            </a:r>
            <a:r>
              <a:rPr lang="en-US" sz="2400" b="1" dirty="0"/>
              <a:t>spend 70% of your time in planning; 30% in using </a:t>
            </a:r>
            <a:r>
              <a:rPr lang="en-US" sz="2400" b="1" dirty="0" err="1"/>
              <a:t>ppt</a:t>
            </a:r>
            <a:endParaRPr lang="en-US" sz="3600" b="1" dirty="0"/>
          </a:p>
          <a:p>
            <a:pPr algn="l"/>
            <a:endParaRPr lang="en-US" sz="1400" dirty="0"/>
          </a:p>
          <a:p>
            <a:pPr algn="l"/>
            <a:r>
              <a:rPr lang="en-US" sz="2800" dirty="0"/>
              <a:t>Guideline 3: </a:t>
            </a:r>
            <a:br>
              <a:rPr lang="en-US" sz="2800" dirty="0"/>
            </a:br>
            <a:r>
              <a:rPr lang="en-US" sz="2800" b="1" dirty="0"/>
              <a:t>don’t make the audience work too hard to understand plots/figures</a:t>
            </a:r>
          </a:p>
          <a:p>
            <a:pPr algn="l"/>
            <a:endParaRPr lang="en-US" sz="1400" dirty="0"/>
          </a:p>
          <a:p>
            <a:pPr algn="l"/>
            <a:r>
              <a:rPr lang="en-US" sz="2800" dirty="0"/>
              <a:t>Guideline #4: </a:t>
            </a:r>
            <a:br>
              <a:rPr lang="en-US" sz="2800" dirty="0"/>
            </a:br>
            <a:r>
              <a:rPr lang="en-US" sz="2800" b="1" dirty="0"/>
              <a:t>maximize your s/n ratio (&amp; don’t be afraid to use more slides!)</a:t>
            </a:r>
          </a:p>
          <a:p>
            <a:pPr algn="l"/>
            <a:endParaRPr lang="en-US" sz="1400" b="1" dirty="0"/>
          </a:p>
          <a:p>
            <a:pPr algn="l"/>
            <a:r>
              <a:rPr lang="en-US" sz="2800" dirty="0"/>
              <a:t>Guideline #5:</a:t>
            </a:r>
          </a:p>
          <a:p>
            <a:pPr algn="l"/>
            <a:r>
              <a:rPr lang="en-US" sz="2800" b="1" dirty="0"/>
              <a:t>Don’t be afraid to be different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B61F1A-F22D-AE77-224D-E663C65D9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356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31922"/>
            <a:ext cx="9143999" cy="5851169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Exercise 3</a:t>
            </a:r>
            <a:r>
              <a:rPr lang="en-US" sz="4000" dirty="0"/>
              <a:t>: Working in pairs: you have 15 minutes to produce a max. 3-minute presentation with max. 5 slides based on one of the lectures or lab courses at </a:t>
            </a:r>
            <a:r>
              <a:rPr lang="en-US" sz="4000" dirty="0" err="1"/>
              <a:t>Eurizon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Send any slides to </a:t>
            </a:r>
            <a:r>
              <a:rPr lang="en-US" dirty="0">
                <a:hlinkClick r:id="rId3"/>
              </a:rPr>
              <a:t>David.Barney@cern.ch</a:t>
            </a:r>
            <a:r>
              <a:rPr lang="en-US" dirty="0"/>
              <a:t>   using filename: </a:t>
            </a:r>
            <a:r>
              <a:rPr lang="en-US" b="1" dirty="0">
                <a:solidFill>
                  <a:srgbClr val="0000FF"/>
                </a:solidFill>
              </a:rPr>
              <a:t>3_&lt;</a:t>
            </a:r>
            <a:r>
              <a:rPr lang="en-US" b="1" dirty="0" err="1">
                <a:solidFill>
                  <a:srgbClr val="0000FF"/>
                </a:solidFill>
              </a:rPr>
              <a:t>Yourname</a:t>
            </a:r>
            <a:r>
              <a:rPr lang="en-US" b="1" dirty="0">
                <a:solidFill>
                  <a:srgbClr val="0000FF"/>
                </a:solidFill>
              </a:rPr>
              <a:t>&gt;.&lt;extension&gt;</a:t>
            </a:r>
            <a:br>
              <a:rPr lang="en-US" dirty="0"/>
            </a:br>
            <a:br>
              <a:rPr lang="en-US" sz="1800" dirty="0"/>
            </a:br>
            <a:br>
              <a:rPr lang="en-US" sz="1800" dirty="0"/>
            </a:br>
            <a:r>
              <a:rPr lang="en-US" i="1" dirty="0"/>
              <a:t>I will choose some at random for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415023592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what about posters?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Even more important to grab the attention as you do not have a captive audience!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poster is essentially an abstract for a paper: summarize main points and show reader where to get more information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C45CF-CD23-36CF-D5A6-DD194AEFD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188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103" y="0"/>
            <a:ext cx="484557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943C40-39CA-BC7B-05E2-6425F5477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4194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300" y="0"/>
            <a:ext cx="4839935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C8B831-7938-313F-93F0-4E7FD935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10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A8515F-B64E-3F45-8603-781D1D7AD0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640" y="0"/>
            <a:ext cx="4858719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FDF2CC-0179-E50A-663C-A407EF404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156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E921EF-2169-8D42-983A-9A480653970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4500"/>
            <a:ext cx="9144000" cy="646899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67F605-EB62-901A-34C0-9D730D590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410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89AFB3-F790-FD36-72C1-D0203514B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67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260DB0-44AB-8534-AAB3-C4E350756C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7938" y="959644"/>
            <a:ext cx="6584950" cy="49387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E5456-9220-712C-148C-4EE4A7E3AB6B}"/>
              </a:ext>
            </a:extLst>
          </p:cNvPr>
          <p:cNvSpPr txBox="1"/>
          <p:nvPr/>
        </p:nvSpPr>
        <p:spPr>
          <a:xfrm>
            <a:off x="5423004" y="2767280"/>
            <a:ext cx="3574568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000" dirty="0"/>
              <a:t>The “blackboard” part is real –</a:t>
            </a:r>
            <a:br>
              <a:rPr lang="en-GB" sz="2000" dirty="0"/>
            </a:br>
            <a:r>
              <a:rPr lang="en-GB" sz="2000" dirty="0"/>
              <a:t>stuck on to the poster. Presenter</a:t>
            </a:r>
            <a:br>
              <a:rPr lang="en-GB" sz="2000" dirty="0"/>
            </a:br>
            <a:r>
              <a:rPr lang="en-GB" sz="2000" dirty="0"/>
              <a:t>can interact with people whilst</a:t>
            </a:r>
            <a:br>
              <a:rPr lang="en-GB" sz="2000" dirty="0"/>
            </a:br>
            <a:r>
              <a:rPr lang="en-GB" sz="2000" dirty="0"/>
              <a:t>describing the poster!</a:t>
            </a:r>
          </a:p>
        </p:txBody>
      </p:sp>
    </p:spTree>
    <p:extLst>
      <p:ext uri="{BB962C8B-B14F-4D97-AF65-F5344CB8AC3E}">
        <p14:creationId xmlns:p14="http://schemas.microsoft.com/office/powerpoint/2010/main" val="2306414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31922"/>
            <a:ext cx="9143999" cy="585116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Exercise 4</a:t>
            </a:r>
            <a:r>
              <a:rPr lang="en-US" dirty="0"/>
              <a:t>: You have 15 minutes to modify and simplify a presentation </a:t>
            </a:r>
            <a:r>
              <a:rPr lang="en-US" b="1" dirty="0"/>
              <a:t>you have made </a:t>
            </a:r>
            <a:r>
              <a:rPr lang="en-US" dirty="0"/>
              <a:t>in the last six months, to max. 5 slides (3 minutes)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Send any slides to </a:t>
            </a:r>
            <a:r>
              <a:rPr lang="en-US" dirty="0">
                <a:hlinkClick r:id="rId3"/>
              </a:rPr>
              <a:t>David.Barney@cern.ch</a:t>
            </a:r>
            <a:r>
              <a:rPr lang="en-US" dirty="0"/>
              <a:t>   using filename: </a:t>
            </a:r>
            <a:r>
              <a:rPr lang="en-US" b="1" dirty="0">
                <a:solidFill>
                  <a:srgbClr val="0000FF"/>
                </a:solidFill>
              </a:rPr>
              <a:t>4_&lt;</a:t>
            </a:r>
            <a:r>
              <a:rPr lang="en-US" b="1" dirty="0" err="1">
                <a:solidFill>
                  <a:srgbClr val="0000FF"/>
                </a:solidFill>
              </a:rPr>
              <a:t>Yourname</a:t>
            </a:r>
            <a:r>
              <a:rPr lang="en-US" b="1" dirty="0">
                <a:solidFill>
                  <a:srgbClr val="0000FF"/>
                </a:solidFill>
              </a:rPr>
              <a:t>&gt;.&lt;extension&gt;</a:t>
            </a:r>
            <a:br>
              <a:rPr lang="en-US" dirty="0"/>
            </a:br>
            <a:br>
              <a:rPr lang="en-US" sz="1800" dirty="0"/>
            </a:br>
            <a:br>
              <a:rPr lang="en-US" sz="1800" dirty="0"/>
            </a:br>
            <a:r>
              <a:rPr lang="en-US" i="1" dirty="0"/>
              <a:t>I will choose some at random for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51798444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31923"/>
            <a:ext cx="9143999" cy="507179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Exercise 5</a:t>
            </a:r>
            <a:r>
              <a:rPr lang="en-US" dirty="0"/>
              <a:t>: You have 10 minutes to modify the 1-minute presentation you made earlier. </a:t>
            </a:r>
            <a:br>
              <a:rPr lang="en-US" dirty="0"/>
            </a:br>
            <a:br>
              <a:rPr lang="en-US" dirty="0"/>
            </a:br>
            <a:r>
              <a:rPr lang="en-US" sz="4000" dirty="0"/>
              <a:t>Upload any slides to Dropbox using filename: </a:t>
            </a:r>
            <a:r>
              <a:rPr lang="en-US" sz="4000" b="1" dirty="0">
                <a:solidFill>
                  <a:srgbClr val="0000FF"/>
                </a:solidFill>
              </a:rPr>
              <a:t>5_&lt;</a:t>
            </a:r>
            <a:r>
              <a:rPr lang="en-US" sz="4000" b="1" dirty="0" err="1">
                <a:solidFill>
                  <a:srgbClr val="0000FF"/>
                </a:solidFill>
              </a:rPr>
              <a:t>Yourname</a:t>
            </a:r>
            <a:r>
              <a:rPr lang="en-US" sz="4000" b="1" dirty="0">
                <a:solidFill>
                  <a:srgbClr val="0000FF"/>
                </a:solidFill>
              </a:rPr>
              <a:t>&gt;.&lt;extension&gt;</a:t>
            </a:r>
            <a:br>
              <a:rPr lang="en-US" sz="1800" b="1" dirty="0">
                <a:solidFill>
                  <a:srgbClr val="0000FF"/>
                </a:solidFill>
              </a:rPr>
            </a:br>
            <a:br>
              <a:rPr lang="en-US" sz="1800" dirty="0"/>
            </a:br>
            <a:br>
              <a:rPr lang="en-US" sz="1800" dirty="0"/>
            </a:br>
            <a:r>
              <a:rPr lang="en-US" i="1" dirty="0"/>
              <a:t>I will choose 3 at random for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1963243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CE8D704-2B56-490A-4FBF-72D03A12AA1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10922" y="1119675"/>
            <a:ext cx="5836254" cy="4377191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198F308-BA42-78CC-7973-7DF31AB3B0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18667" y="1119674"/>
            <a:ext cx="5836255" cy="437719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1CCD8-2EF8-FE37-5FC2-703C09A43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4267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3222" y="81855"/>
            <a:ext cx="8580543" cy="64400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/>
              <a:t>Guideline #1: </a:t>
            </a:r>
            <a:br>
              <a:rPr lang="en-US" sz="2800" dirty="0"/>
            </a:br>
            <a:r>
              <a:rPr lang="en-US" sz="2800" b="1" dirty="0"/>
              <a:t>the presentation is for the audience</a:t>
            </a:r>
          </a:p>
          <a:p>
            <a:pPr algn="l"/>
            <a:endParaRPr lang="en-US" sz="1400" dirty="0"/>
          </a:p>
          <a:p>
            <a:pPr algn="l"/>
            <a:r>
              <a:rPr lang="en-US" sz="2800" dirty="0"/>
              <a:t>Guideline #2: </a:t>
            </a:r>
            <a:br>
              <a:rPr lang="en-US" sz="2800" dirty="0"/>
            </a:br>
            <a:r>
              <a:rPr lang="en-US" sz="2800" b="1" dirty="0"/>
              <a:t>focus on your main messages</a:t>
            </a:r>
            <a:br>
              <a:rPr lang="en-US" sz="2800" b="1" dirty="0"/>
            </a:br>
            <a:r>
              <a:rPr lang="en-US" sz="1800" b="1" dirty="0"/>
              <a:t>	</a:t>
            </a:r>
            <a:r>
              <a:rPr lang="en-US" sz="2400" b="1" dirty="0"/>
              <a:t>spend 70% of your time in planning; 30% in using ppt etc.</a:t>
            </a:r>
            <a:endParaRPr lang="en-US" sz="3600" b="1" dirty="0"/>
          </a:p>
          <a:p>
            <a:pPr algn="l"/>
            <a:endParaRPr lang="en-US" sz="1400" dirty="0"/>
          </a:p>
          <a:p>
            <a:pPr algn="l"/>
            <a:r>
              <a:rPr lang="en-US" sz="2800" dirty="0"/>
              <a:t>Guideline 3: </a:t>
            </a:r>
            <a:br>
              <a:rPr lang="en-US" sz="2800" dirty="0"/>
            </a:br>
            <a:r>
              <a:rPr lang="en-US" sz="2800" b="1" dirty="0"/>
              <a:t>don’t make the audience work too hard to understand plots/figures</a:t>
            </a:r>
          </a:p>
          <a:p>
            <a:pPr algn="l"/>
            <a:endParaRPr lang="en-US" sz="1400" dirty="0"/>
          </a:p>
          <a:p>
            <a:pPr algn="l"/>
            <a:r>
              <a:rPr lang="en-US" sz="2800" dirty="0"/>
              <a:t>Guideline #4: </a:t>
            </a:r>
            <a:br>
              <a:rPr lang="en-US" sz="2800" dirty="0"/>
            </a:br>
            <a:r>
              <a:rPr lang="en-US" sz="2800" b="1" dirty="0"/>
              <a:t>maximize your s/n ratio &amp; don’t be afraid to use more slides!</a:t>
            </a:r>
          </a:p>
          <a:p>
            <a:pPr algn="l"/>
            <a:endParaRPr lang="en-US" sz="1400" b="1" dirty="0"/>
          </a:p>
          <a:p>
            <a:pPr algn="l"/>
            <a:r>
              <a:rPr lang="en-US" sz="2800" dirty="0"/>
              <a:t>Guideline #5:</a:t>
            </a:r>
          </a:p>
          <a:p>
            <a:pPr algn="l"/>
            <a:r>
              <a:rPr lang="en-US" sz="2800" b="1" dirty="0"/>
              <a:t>don’t be afraid to be different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C6B728-51AD-78D9-F624-5F6E41B88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0701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BD1B8-37F3-3D9B-9ACD-BEDB0831C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622345"/>
            <a:ext cx="7772400" cy="1362075"/>
          </a:xfrm>
        </p:spPr>
        <p:txBody>
          <a:bodyPr/>
          <a:lstStyle/>
          <a:p>
            <a:r>
              <a:rPr lang="en-GB" dirty="0"/>
              <a:t>Thank you for staying awake!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5762F-9DC7-8C36-E2C4-253E39A1E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7691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A5AC7-E7E7-1333-C8A3-F9FAA336B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 presentations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811BE-AD7D-AE37-1B50-C18C127475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BDC5B9-1121-C2C7-06A6-AA20FD1E2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2583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EE6A9FD-3E35-D61F-78A3-DBF12EA69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Iveta </a:t>
            </a:r>
            <a:r>
              <a:rPr lang="en-GB" dirty="0" err="1"/>
              <a:t>Zatocilova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ADA5103-A390-1154-B5F6-6E399C48C7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23" y="1600200"/>
            <a:ext cx="8122754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89213-FE9C-5C99-034F-E4A72819C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0320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EE6A9FD-3E35-D61F-78A3-DBF12EA69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Iveta </a:t>
            </a:r>
            <a:r>
              <a:rPr lang="en-GB" dirty="0" err="1"/>
              <a:t>Zatocilova</a:t>
            </a:r>
            <a:endParaRPr lang="en-GB" dirty="0"/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C391D8F6-BFDF-25AA-B1DE-AA2588FE9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71" y="1600200"/>
            <a:ext cx="8042858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89213-FE9C-5C99-034F-E4A72819C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4288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EE6A9FD-3E35-D61F-78A3-DBF12EA69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Iveta </a:t>
            </a:r>
            <a:r>
              <a:rPr lang="en-GB" dirty="0" err="1"/>
              <a:t>Zatocilova</a:t>
            </a:r>
            <a:endParaRPr lang="en-GB" dirty="0"/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A8FED47E-BD7E-FEA0-A510-44EA88BDFE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29" y="1600200"/>
            <a:ext cx="8068342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89213-FE9C-5C99-034F-E4A72819C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164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5FB1-66C1-F6A8-50B4-7EB5F58C6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Fabian Hummer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34F7F2-3C23-4978-8B84-841A47650D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014" y="1600200"/>
            <a:ext cx="8085971" cy="4525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27003-16B9-1790-0D2E-0489A967B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123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5FB1-66C1-F6A8-50B4-7EB5F58C6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Fabian Hummer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9B46FF-3BFE-AF8B-523C-6013459F61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48" y="1600200"/>
            <a:ext cx="8077103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27003-16B9-1790-0D2E-0489A967B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0354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5FB1-66C1-F6A8-50B4-7EB5F58C6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Fabian Hummer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3E4968-D216-3FAE-972C-44091F4CB5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53" y="1600200"/>
            <a:ext cx="8053893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27003-16B9-1790-0D2E-0489A967B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4537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5FB1-66C1-F6A8-50B4-7EB5F58C6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Fabian Hummer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36DC05-9947-2DBE-F39D-F46B218868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76" y="1600200"/>
            <a:ext cx="8097048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27003-16B9-1790-0D2E-0489A967B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FBEF2B5A-903F-7B63-09A5-49273E18CD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78612" y="1481169"/>
            <a:ext cx="5799328" cy="4349496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789D4C-16AA-FD64-E929-D026E0540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Common themes:</a:t>
            </a:r>
          </a:p>
          <a:p>
            <a:r>
              <a:rPr lang="en-GB" dirty="0"/>
              <a:t>Not too much text</a:t>
            </a:r>
          </a:p>
          <a:p>
            <a:r>
              <a:rPr lang="en-GB" dirty="0"/>
              <a:t>Body language</a:t>
            </a:r>
          </a:p>
          <a:p>
            <a:r>
              <a:rPr lang="en-GB" dirty="0"/>
              <a:t>Simple</a:t>
            </a:r>
          </a:p>
          <a:p>
            <a:r>
              <a:rPr lang="en-GB" dirty="0"/>
              <a:t>Humour</a:t>
            </a:r>
          </a:p>
          <a:p>
            <a:r>
              <a:rPr lang="en-GB" dirty="0"/>
              <a:t>Personal</a:t>
            </a:r>
          </a:p>
          <a:p>
            <a:r>
              <a:rPr lang="en-GB" dirty="0"/>
              <a:t>Clear message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1CCD8-2EF8-FE37-5FC2-703C09A43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286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5FB1-66C1-F6A8-50B4-7EB5F58C6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Matei</a:t>
            </a:r>
            <a:r>
              <a:rPr lang="en-GB" dirty="0"/>
              <a:t> </a:t>
            </a:r>
            <a:r>
              <a:rPr lang="en-GB" dirty="0" err="1"/>
              <a:t>Climescu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EC43D6E-A9FE-CCAB-7B75-123EF88AD2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242" y="1600200"/>
            <a:ext cx="6087515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27003-16B9-1790-0D2E-0489A967B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169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37210-1FFC-BC5F-C03C-A6AD3AD7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Matei</a:t>
            </a:r>
            <a:r>
              <a:rPr lang="en-GB" dirty="0"/>
              <a:t> </a:t>
            </a:r>
            <a:r>
              <a:rPr lang="en-GB" dirty="0" err="1"/>
              <a:t>Climescu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DD49C0-46CD-DC8D-ECA9-AFF95519C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674" y="1600200"/>
            <a:ext cx="6074651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25B38-2548-4E2B-A2D1-C3AEF142A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20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37210-1FFC-BC5F-C03C-A6AD3AD7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Matei</a:t>
            </a:r>
            <a:r>
              <a:rPr lang="en-GB" dirty="0"/>
              <a:t> </a:t>
            </a:r>
            <a:r>
              <a:rPr lang="en-GB" dirty="0" err="1"/>
              <a:t>Climescu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4A3FA9-8641-F261-B84B-D51A442F97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590" y="1600200"/>
            <a:ext cx="6038819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25B38-2548-4E2B-A2D1-C3AEF142A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5590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37210-1FFC-BC5F-C03C-A6AD3AD7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Matei</a:t>
            </a:r>
            <a:r>
              <a:rPr lang="en-GB" dirty="0"/>
              <a:t> </a:t>
            </a:r>
            <a:r>
              <a:rPr lang="en-GB" dirty="0" err="1"/>
              <a:t>Climescu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0707807-87B0-9BA7-7012-51537082BD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995" y="1600200"/>
            <a:ext cx="6062009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25B38-2548-4E2B-A2D1-C3AEF142A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6056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37210-1FFC-BC5F-C03C-A6AD3AD7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Martina </a:t>
            </a:r>
            <a:r>
              <a:rPr lang="en-GB" dirty="0" err="1"/>
              <a:t>Kopitz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1441CF-D08E-0FE5-4AC3-45868279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23" y="1600200"/>
            <a:ext cx="8075153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25B38-2548-4E2B-A2D1-C3AEF142A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5591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37210-1FFC-BC5F-C03C-A6AD3AD7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Martina </a:t>
            </a:r>
            <a:r>
              <a:rPr lang="en-GB" dirty="0" err="1"/>
              <a:t>Kopitz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25B38-2548-4E2B-A2D1-C3AEF142A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667BB2A-1D7B-945E-D800-69657DD0D3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98" y="1600200"/>
            <a:ext cx="808420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7076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4C89B-D61D-2189-0418-297559983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39EB01-32F7-8728-C0E3-985741D833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15468"/>
            <a:ext cx="8302752" cy="622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319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C6D5B-99E5-8B4C-A570-E0C33DCF5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341"/>
            <a:ext cx="8229600" cy="72602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the most common problems with presentations?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EBB967-E6F6-5442-0E40-577FD2B7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B2E3AD-66AC-386E-8251-D55A649484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23315" y="1596118"/>
            <a:ext cx="5497368" cy="466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78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MS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C0DFF"/>
      </a:hlink>
      <a:folHlink>
        <a:srgbClr val="130FB2"/>
      </a:folHlink>
    </a:clrScheme>
    <a:fontScheme name="1_CMSpresentation">
      <a:majorFont>
        <a:latin typeface="Arial Unicode MS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1_CMS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MS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78876</TotalTime>
  <Words>2879</Words>
  <Application>Microsoft Macintosh PowerPoint</Application>
  <PresentationFormat>On-screen Show (4:3)</PresentationFormat>
  <Paragraphs>398</Paragraphs>
  <Slides>86</Slides>
  <Notes>21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86</vt:i4>
      </vt:variant>
    </vt:vector>
  </HeadingPairs>
  <TitlesOfParts>
    <vt:vector size="99" baseType="lpstr">
      <vt:lpstr>Arial Unicode MS</vt:lpstr>
      <vt:lpstr>Arial</vt:lpstr>
      <vt:lpstr>Arial Black</vt:lpstr>
      <vt:lpstr>Calibri</vt:lpstr>
      <vt:lpstr>Courier New</vt:lpstr>
      <vt:lpstr>Helvetica</vt:lpstr>
      <vt:lpstr>Symbol</vt:lpstr>
      <vt:lpstr>Times New Roman</vt:lpstr>
      <vt:lpstr>Wingdings</vt:lpstr>
      <vt:lpstr>Office Theme</vt:lpstr>
      <vt:lpstr>2_Office Theme</vt:lpstr>
      <vt:lpstr>Blank Presentation</vt:lpstr>
      <vt:lpstr>1_CMSpresentation</vt:lpstr>
      <vt:lpstr>Making the most of your 10 minutes of fame</vt:lpstr>
      <vt:lpstr>PowerPoint Presentation</vt:lpstr>
      <vt:lpstr>Presentation skill ≠ soft skill </vt:lpstr>
      <vt:lpstr>Exercise 1: You have 10 minutes to prepare a 1-minute presentation on your favourite topic (not necessarily particle physics!)   Send any slides to David.Barney@cern.ch  using filename: 1_&lt;Yourname&gt;.&lt;extension&gt;  (or you can use your own laptop)  I will choose some at random for presentation!</vt:lpstr>
      <vt:lpstr>PowerPoint Presentation</vt:lpstr>
      <vt:lpstr>PowerPoint Presentation</vt:lpstr>
      <vt:lpstr>PowerPoint Presentation</vt:lpstr>
      <vt:lpstr>PowerPoint Presentation</vt:lpstr>
      <vt:lpstr>What are the most common problems with presentations?</vt:lpstr>
      <vt:lpstr>Why do people put too much information into a presentation?</vt:lpstr>
      <vt:lpstr>Your audience is intelligent But not knowledgeable</vt:lpstr>
      <vt:lpstr>Guideline #1:   the presentation is for the audience make sure you know your audience!</vt:lpstr>
      <vt:lpstr>What is the purpose of a presentation?</vt:lpstr>
      <vt:lpstr>What is the purpose of a presentation?</vt:lpstr>
      <vt:lpstr>PowerPoint Presentation</vt:lpstr>
      <vt:lpstr>Supercars of Wuppertal (1/3)</vt:lpstr>
      <vt:lpstr>Koenigsegg Agera in Wuppertal</vt:lpstr>
      <vt:lpstr>The only Koenigsegg Agera  in Wuppertal is the official Eurizon taxi!</vt:lpstr>
      <vt:lpstr>What is a message?</vt:lpstr>
      <vt:lpstr>The “title” part of your slide is perfect for putting the “so what?”</vt:lpstr>
      <vt:lpstr>HGCAL Beamtest 2017</vt:lpstr>
      <vt:lpstr>Full prototype HGCAL is at the limit of what can be placed on the CERN SPS H2 moving table</vt:lpstr>
      <vt:lpstr>Omitting the “so what?” or not being clear can have serious consequences…</vt:lpstr>
      <vt:lpstr>Review of Test Data Indicates Conservatism for Tiles Penetration</vt:lpstr>
      <vt:lpstr>Exercise 2: Decoding NASA</vt:lpstr>
      <vt:lpstr>1) The “Crater” simulation is not a realistic representation of what happened  2) A penetration of the tile cannot be ruled out  3) If this happened, the consequences could be catastrophic</vt:lpstr>
      <vt:lpstr>PowerPoint Presentation</vt:lpstr>
      <vt:lpstr>PowerPoint Presentation</vt:lpstr>
      <vt:lpstr>Bullet lists have their uses, but don’t overdo it!</vt:lpstr>
      <vt:lpstr>PowerPoint Presentation</vt:lpstr>
      <vt:lpstr>Practical Aspects in irradiation-test organization </vt:lpstr>
      <vt:lpstr>Anecdotes can be even more memorable than messages</vt:lpstr>
      <vt:lpstr>PowerPoint Presentation</vt:lpstr>
      <vt:lpstr>Guideline #2:   focus on your main messages (and anecdotes when appropriate) and don’t let powerpoint control how your messages appear</vt:lpstr>
      <vt:lpstr>Plots</vt:lpstr>
      <vt:lpstr>PowerPoint Presentation</vt:lpstr>
      <vt:lpstr>PowerPoint Presentation</vt:lpstr>
      <vt:lpstr>Global Reconstruction - Full Simulation Reconstruction and Detector Performance: Photons</vt:lpstr>
      <vt:lpstr>Images and cartoons: Can be great. but be careful not to lose your main message(s)!</vt:lpstr>
      <vt:lpstr>PowerPoint Presentation</vt:lpstr>
      <vt:lpstr>What we do at CERN: </vt:lpstr>
      <vt:lpstr>Guideline 3:   don’t make the audience work too hard to understand plots/figures. Use images carefully.  and dare to be (a little!) different</vt:lpstr>
      <vt:lpstr>PowerPoint Presentation</vt:lpstr>
      <vt:lpstr>ECAL Electronics Chain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Guideline 4:   Maximize your s/n ratio!</vt:lpstr>
      <vt:lpstr>Content ordering</vt:lpstr>
      <vt:lpstr>Higgs-discovery talk</vt:lpstr>
      <vt:lpstr>But compare to a newspaper…</vt:lpstr>
      <vt:lpstr>So how *could* the Higgs discovery have been announced?</vt:lpstr>
      <vt:lpstr>Guideline 5:   Don’t be afraid to be different</vt:lpstr>
      <vt:lpstr>How to finish a talk?</vt:lpstr>
      <vt:lpstr>PowerPoint Presentation</vt:lpstr>
      <vt:lpstr>PowerPoint Presentation</vt:lpstr>
      <vt:lpstr>How to finish a talk?</vt:lpstr>
      <vt:lpstr>PowerPoint Presentation</vt:lpstr>
      <vt:lpstr>Exercise 3: Working in pairs: you have 15 minutes to produce a max. 3-minute presentation with max. 5 slides based on one of the lectures or lab courses at Eurizon  Send any slides to David.Barney@cern.ch   using filename: 3_&lt;Yourname&gt;.&lt;extension&gt;   I will choose some at random for presentation!</vt:lpstr>
      <vt:lpstr>And what about posters?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Exercise 4: You have 15 minutes to modify and simplify a presentation you have made in the last six months, to max. 5 slides (3 minutes)   Send any slides to David.Barney@cern.ch   using filename: 4_&lt;Yourname&gt;.&lt;extension&gt;   I will choose some at random for presentation!</vt:lpstr>
      <vt:lpstr>Exercise 5: You have 10 minutes to modify the 1-minute presentation you made earlier.   Upload any slides to Dropbox using filename: 5_&lt;Yourname&gt;.&lt;extension&gt;   I will choose 3 at random for presentation!</vt:lpstr>
      <vt:lpstr>PowerPoint Presentation</vt:lpstr>
      <vt:lpstr>Thank you for staying awake!</vt:lpstr>
      <vt:lpstr>Participant presentations</vt:lpstr>
      <vt:lpstr>Iveta Zatocilova</vt:lpstr>
      <vt:lpstr>Iveta Zatocilova</vt:lpstr>
      <vt:lpstr>Iveta Zatocilova</vt:lpstr>
      <vt:lpstr>Fabian Hummer</vt:lpstr>
      <vt:lpstr>Fabian Hummer</vt:lpstr>
      <vt:lpstr>Fabian Hummer</vt:lpstr>
      <vt:lpstr>Fabian Hummer</vt:lpstr>
      <vt:lpstr>Matei Climescu</vt:lpstr>
      <vt:lpstr>Matei Climescu</vt:lpstr>
      <vt:lpstr>Matei Climescu</vt:lpstr>
      <vt:lpstr>Matei Climescu</vt:lpstr>
      <vt:lpstr>Martina Kopitz</vt:lpstr>
      <vt:lpstr>Martina Kopitz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111</cp:revision>
  <dcterms:created xsi:type="dcterms:W3CDTF">2017-12-28T15:00:58Z</dcterms:created>
  <dcterms:modified xsi:type="dcterms:W3CDTF">2023-07-28T10:14:09Z</dcterms:modified>
</cp:coreProperties>
</file>