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31" r:id="rId3"/>
    <p:sldId id="335" r:id="rId4"/>
    <p:sldId id="333" r:id="rId5"/>
    <p:sldId id="336" r:id="rId6"/>
    <p:sldId id="337" r:id="rId7"/>
    <p:sldId id="339" r:id="rId8"/>
    <p:sldId id="334" r:id="rId9"/>
    <p:sldId id="33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60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2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697D9-3FC5-4783-888E-E14D9978BBB0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2B6A6-163D-4182-A7BF-2D4CAD5B3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426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FD99F-02C0-47C6-A379-0CD6DA9D1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C0DADD-7DFC-4F59-9EB3-9CC7E2A18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C974D-0417-411E-A7F8-D1E6060F6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CD7E7-9F87-4AF2-A44C-E931E5EA4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86ACE-1DFD-43AB-B76A-7F0A22723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19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71F39-6774-436F-A1D9-7F726440E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B7F061-54BF-4D9D-8827-CEAD2B5E3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48F49-ED51-49FB-8733-E668EF421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EE594-C4E9-4892-A960-E37CD3666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B89BD-89BA-4C1E-9D7F-64F44CDF7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48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370915-0E86-427F-9A10-41E4C6E5C3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725B6C-3041-4EC7-8B3C-A21DFF9B54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9A984-91D1-4DDE-B6CB-14FE4E646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C827B-FBA9-4FEC-B021-7FCD5E27A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B8824-A9CD-4ABE-9AEA-91B12AD7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69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90699"/>
            <a:ext cx="10515600" cy="4177801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595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E722E-9E1A-4DE5-9C30-4C4B6C770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0EAB4-21A2-41F8-804F-D7E047682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2D36E-CD06-471D-A808-692623893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C66AB-695B-4D20-A16E-48C968A9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82E10-A913-4A14-BFEF-C414B01B6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624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ED75B-C5D1-4E09-94A6-DCCC2FA8B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B1A236-26D8-4A0A-A832-68978DDD5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78E44-295C-4056-B938-920A1AB2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A0CFD-9D05-47A0-8B1B-1FF72E362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4985D-8FC7-4DFA-95D1-5F05F3005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76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552D3-B859-49F8-A031-660678019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DF633-6433-4DEE-8ECA-AC3FAD004E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383C07-4DB5-4949-9D02-56D4A039A1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518338-17EB-4CDB-B893-7258EE5BA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F6BB67-B091-4E60-A195-EA133E6C4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8B49F-59D1-44C4-9851-6B42AC27F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376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F8E60-D3DE-4698-A412-7FF52EF96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14FC7D-1C27-4310-84F7-650C96E84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EEACB7-EDB9-4D7C-8626-2FFB035FA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3CC5E1-D059-4F94-BD4E-CD7704457D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5F759-A3C6-4D0A-B02A-6F4B2CB3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03624C-5103-4B2A-99D7-54CB74C7A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B66EB6-85B3-4B0E-B72C-C70CB0998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B195E8-338B-4006-A040-30F92EE00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832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F8D6B-6348-4D14-821E-F47F36653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6755AF-AFE4-4011-8768-CDB6069DE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39A115-E63E-4F50-9B9A-7E38EBDB0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57B64D-AEBE-477E-B6BF-8943DC577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439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957011-EC00-407C-84F6-0AF86329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26B8A0-B4B6-4367-B6E3-9EDC0FF75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67BB89-BA1A-4373-B5FA-B63E6E52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78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AEBFD-FE24-4F58-BCC3-D6383D8B3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0D32F-63DA-4046-9EEF-7E0B8325D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232431-8E82-4820-BE51-EDBD2858DB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D7BB4-8E97-4569-B02B-BC243324B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861DD4-8E96-47A7-917A-5523BBC55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D3731-D8CB-4B7A-A268-D2874BCB2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16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E2849-BE04-4CDD-9033-07390FB2D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FE83CF-55D7-4614-A9CD-83024A8123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FFAEB-CAE1-443C-8E75-D74AE92FF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FBAB8A-11EC-400C-8A28-4958BD1E4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09A447-1545-4819-92DA-295DA2AE6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A7598-ACBB-4B65-8647-7FF12CA79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84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AF185A-82A1-4C7E-A57A-998CACC38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9173E8-5561-4678-9269-404E2A28B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5C338-C674-4DCA-829E-AFB779F30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DB904-BDCE-4FF0-B6A1-204DE3ACD412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76CC5-F8A3-4A5E-ADAD-25C76C015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3DA5F-D3FB-4244-AAC0-D5634ADAA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40937-3ED9-44EF-B7F5-8E0C0F357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31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alumni.cern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sv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gif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sv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sv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svg"/><Relationship Id="rId4" Type="http://schemas.openxmlformats.org/officeDocument/2006/relationships/image" Target="../media/image33.sv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6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5F9284FE-BC1A-4CFF-A909-E06CB5BE9B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3" t="6484" r="23133" b="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4" name="Rectangle 18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070FA1-B3B4-4590-B761-A8BD85B8BB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122363"/>
            <a:ext cx="6275157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HR D.E.A.L.</a:t>
            </a:r>
            <a:br>
              <a:rPr lang="en-US" sz="4800" dirty="0"/>
            </a:br>
            <a:r>
              <a:rPr lang="en-US" sz="4800" dirty="0"/>
              <a:t>CERN Alumni Mentoring</a:t>
            </a:r>
            <a:br>
              <a:rPr lang="en-US" sz="4800" dirty="0"/>
            </a:br>
            <a:r>
              <a:rPr lang="en-US" sz="4800" dirty="0"/>
              <a:t>24 Nov 2022</a:t>
            </a:r>
            <a:endParaRPr lang="en-GB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049963-2FA6-4580-8223-F1C0E07C8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5520148" cy="1208141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Rachel Bray </a:t>
            </a:r>
            <a:br>
              <a:rPr lang="en-US" sz="2000" dirty="0"/>
            </a:br>
            <a:r>
              <a:rPr lang="en-US" sz="2000" dirty="0"/>
              <a:t>CERN Office for Alumni Relations (IR-DS-AR)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24388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013" y="490226"/>
            <a:ext cx="5167311" cy="11887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/>
              </a:rPr>
              <a:t>CERN Alumni Programme - Background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2" y="1879134"/>
            <a:ext cx="5450005" cy="2910979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85750" indent="-285750"/>
            <a:r>
              <a:rPr lang="en-GB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Demonstrate impact</a:t>
            </a:r>
          </a:p>
          <a:p>
            <a:pPr marL="285750" indent="-285750"/>
            <a:r>
              <a:rPr lang="en-GB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Stay connected</a:t>
            </a:r>
          </a:p>
          <a:p>
            <a:pPr marL="285750" indent="-285750"/>
            <a:r>
              <a:rPr lang="en-GB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Network of ambassadors</a:t>
            </a:r>
          </a:p>
          <a:p>
            <a:pPr marL="285750" indent="-285750"/>
            <a:r>
              <a:rPr lang="en-GB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Support early careers</a:t>
            </a:r>
            <a:br>
              <a:rPr lang="en-GB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endParaRPr lang="en-GB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buNone/>
            </a:pPr>
            <a:r>
              <a:rPr lang="en-GB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Launched in June 2017</a:t>
            </a:r>
          </a:p>
          <a:p>
            <a:pPr marL="0" indent="0">
              <a:buNone/>
            </a:pPr>
            <a:r>
              <a:rPr lang="en-GB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2"/>
              </a:rPr>
              <a:t>https://alumni.cern</a:t>
            </a:r>
            <a:r>
              <a:rPr lang="en-GB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06651AC-045B-4F51-AE6E-803E71A702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2" r="28292"/>
          <a:stretch/>
        </p:blipFill>
        <p:spPr>
          <a:xfrm>
            <a:off x="5721536" y="1"/>
            <a:ext cx="6470464" cy="6856412"/>
          </a:xfrm>
          <a:custGeom>
            <a:avLst/>
            <a:gdLst/>
            <a:ahLst/>
            <a:cxnLst/>
            <a:rect l="l" t="t" r="r" b="b"/>
            <a:pathLst>
              <a:path w="6470464" h="6856412">
                <a:moveTo>
                  <a:pt x="0" y="0"/>
                </a:moveTo>
                <a:lnTo>
                  <a:pt x="6470464" y="0"/>
                </a:lnTo>
                <a:lnTo>
                  <a:pt x="6470464" y="6856412"/>
                </a:lnTo>
                <a:lnTo>
                  <a:pt x="753" y="6856412"/>
                </a:lnTo>
                <a:lnTo>
                  <a:pt x="83736" y="6682434"/>
                </a:lnTo>
                <a:cubicBezTo>
                  <a:pt x="534353" y="5654674"/>
                  <a:pt x="777103" y="4561946"/>
                  <a:pt x="777103" y="3428997"/>
                </a:cubicBezTo>
                <a:cubicBezTo>
                  <a:pt x="777103" y="2296047"/>
                  <a:pt x="534353" y="1203318"/>
                  <a:pt x="83736" y="175558"/>
                </a:cubicBezTo>
                <a:close/>
              </a:path>
            </a:pathLst>
          </a:custGeom>
        </p:spPr>
      </p:pic>
      <p:sp>
        <p:nvSpPr>
          <p:cNvPr id="5" name="Rounded Rectangle 13">
            <a:extLst>
              <a:ext uri="{FF2B5EF4-FFF2-40B4-BE49-F238E27FC236}">
                <a16:creationId xmlns:a16="http://schemas.microsoft.com/office/drawing/2014/main" id="{900571A6-BF1D-4760-8051-6CE61E5846FC}"/>
              </a:ext>
            </a:extLst>
          </p:cNvPr>
          <p:cNvSpPr/>
          <p:nvPr/>
        </p:nvSpPr>
        <p:spPr>
          <a:xfrm>
            <a:off x="481012" y="4737019"/>
            <a:ext cx="2441321" cy="11151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/>
              <a:t>&gt;8,440</a:t>
            </a:r>
            <a:br>
              <a:rPr lang="en-GB" sz="2000" dirty="0"/>
            </a:br>
            <a:r>
              <a:rPr lang="en-GB" sz="2000" dirty="0"/>
              <a:t>active members</a:t>
            </a:r>
          </a:p>
        </p:txBody>
      </p:sp>
      <p:pic>
        <p:nvPicPr>
          <p:cNvPr id="7" name="Picture 6" descr="Shape, arrow&#10;&#10;Description automatically generated">
            <a:extLst>
              <a:ext uri="{FF2B5EF4-FFF2-40B4-BE49-F238E27FC236}">
                <a16:creationId xmlns:a16="http://schemas.microsoft.com/office/drawing/2014/main" id="{26B73708-6A7A-BF1E-A91A-8E7730DB76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949" y="4170843"/>
            <a:ext cx="1555619" cy="14981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21D4D-2B55-6349-E794-FAC5D2648F97}"/>
              </a:ext>
            </a:extLst>
          </p:cNvPr>
          <p:cNvSpPr txBox="1"/>
          <p:nvPr/>
        </p:nvSpPr>
        <p:spPr>
          <a:xfrm>
            <a:off x="3832161" y="5605919"/>
            <a:ext cx="18161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25 by 22</a:t>
            </a:r>
            <a:endParaRPr lang="en-GB" sz="2600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68429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309" y="143452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chemeClr val="accent1"/>
                </a:solidFill>
              </a:rPr>
              <a:t>Why mentoring?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309" y="1212273"/>
            <a:ext cx="8026045" cy="4433454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GB" sz="26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Mentorship:</a:t>
            </a:r>
            <a:r>
              <a:rPr lang="en-GB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GB" sz="2600" i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“a strategy where a more experienced person assists, supports or encourages a less experienced person or group of people</a:t>
            </a:r>
            <a:r>
              <a:rPr lang="en-GB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” </a:t>
            </a:r>
            <a:r>
              <a:rPr lang="en-GB" sz="12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Elliott, Beltman, &amp; Lynch (2011)</a:t>
            </a:r>
          </a:p>
          <a:p>
            <a:pPr marL="0" indent="0">
              <a:lnSpc>
                <a:spcPct val="70000"/>
              </a:lnSpc>
              <a:buNone/>
            </a:pPr>
            <a:endParaRPr lang="en-GB" sz="2400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" name="Picture 6" descr="A picture containing toilet, bathroom&#10;&#10;Description automatically generated">
            <a:extLst>
              <a:ext uri="{FF2B5EF4-FFF2-40B4-BE49-F238E27FC236}">
                <a16:creationId xmlns:a16="http://schemas.microsoft.com/office/drawing/2014/main" id="{C6BA0EFE-91BA-C2C3-B2E4-6A22C14F7B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808" y="1632661"/>
            <a:ext cx="3312000" cy="3592678"/>
          </a:xfrm>
          <a:prstGeom prst="roundRect">
            <a:avLst/>
          </a:prstGeom>
        </p:spPr>
      </p:pic>
      <p:pic>
        <p:nvPicPr>
          <p:cNvPr id="10" name="Graphic 9" descr="Trophy outline">
            <a:extLst>
              <a:ext uri="{FF2B5EF4-FFF2-40B4-BE49-F238E27FC236}">
                <a16:creationId xmlns:a16="http://schemas.microsoft.com/office/drawing/2014/main" id="{7E71F959-8E0B-373D-F6D1-D3D4384E363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56309" y="4294529"/>
            <a:ext cx="914400" cy="9144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077EEFD-3B1A-D65B-E74B-8983E8F7C2CD}"/>
              </a:ext>
            </a:extLst>
          </p:cNvPr>
          <p:cNvGrpSpPr/>
          <p:nvPr/>
        </p:nvGrpSpPr>
        <p:grpSpPr>
          <a:xfrm>
            <a:off x="256309" y="3368959"/>
            <a:ext cx="8149863" cy="914400"/>
            <a:chOff x="301069" y="2348943"/>
            <a:chExt cx="8149863" cy="914400"/>
          </a:xfrm>
        </p:grpSpPr>
        <p:pic>
          <p:nvPicPr>
            <p:cNvPr id="8" name="Graphic 7" descr="Boardroom outline">
              <a:extLst>
                <a:ext uri="{FF2B5EF4-FFF2-40B4-BE49-F238E27FC236}">
                  <a16:creationId xmlns:a16="http://schemas.microsoft.com/office/drawing/2014/main" id="{6C7934D9-AE59-8061-C4C1-1F48D83F3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01069" y="2348943"/>
              <a:ext cx="914400" cy="9144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327B67D-AD78-D849-603E-4DA60CC35327}"/>
                </a:ext>
              </a:extLst>
            </p:cNvPr>
            <p:cNvSpPr txBox="1"/>
            <p:nvPr/>
          </p:nvSpPr>
          <p:spPr>
            <a:xfrm>
              <a:off x="1260229" y="2559922"/>
              <a:ext cx="719070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Supports goals of the </a:t>
              </a:r>
              <a:r>
                <a:rPr lang="en-US" sz="2600" dirty="0" err="1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programme</a:t>
              </a:r>
              <a:r>
                <a:rPr lang="en-US" sz="2600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lang="en-GB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pic>
        <p:nvPicPr>
          <p:cNvPr id="13" name="Graphic 12" descr="Connections outline">
            <a:extLst>
              <a:ext uri="{FF2B5EF4-FFF2-40B4-BE49-F238E27FC236}">
                <a16:creationId xmlns:a16="http://schemas.microsoft.com/office/drawing/2014/main" id="{592B133E-4260-EB17-66D9-AE9DC82B131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6309" y="2443389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E70CC58-4F88-58E0-3673-2D0B587C0C5F}"/>
              </a:ext>
            </a:extLst>
          </p:cNvPr>
          <p:cNvSpPr txBox="1"/>
          <p:nvPr/>
        </p:nvSpPr>
        <p:spPr>
          <a:xfrm>
            <a:off x="1260230" y="2505600"/>
            <a:ext cx="751257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Mentoring: customary within alumni communities 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FD8C89-8ECB-75E7-B13C-4CF65BD1A98C}"/>
              </a:ext>
            </a:extLst>
          </p:cNvPr>
          <p:cNvSpPr txBox="1"/>
          <p:nvPr/>
        </p:nvSpPr>
        <p:spPr>
          <a:xfrm>
            <a:off x="1260230" y="4505507"/>
            <a:ext cx="751257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Benefits mentees and mentors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3B62BF-9529-B7FB-F84B-8BD9D574DB0A}"/>
              </a:ext>
            </a:extLst>
          </p:cNvPr>
          <p:cNvSpPr txBox="1"/>
          <p:nvPr/>
        </p:nvSpPr>
        <p:spPr>
          <a:xfrm>
            <a:off x="126749" y="5405091"/>
            <a:ext cx="91439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Launch of the CERN Alumni Mentoring module: </a:t>
            </a:r>
            <a:r>
              <a:rPr lang="en-US" sz="26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8 June 2021</a:t>
            </a:r>
            <a:endParaRPr lang="en-GB" sz="2600" b="1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Graphic 18" descr="Fireworks with solid fill">
            <a:extLst>
              <a:ext uri="{FF2B5EF4-FFF2-40B4-BE49-F238E27FC236}">
                <a16:creationId xmlns:a16="http://schemas.microsoft.com/office/drawing/2014/main" id="{D07595F4-A6CB-BDE2-7C52-8B3F9325BE17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43925" y="530759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93075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Clipboard outline">
            <a:extLst>
              <a:ext uri="{FF2B5EF4-FFF2-40B4-BE49-F238E27FC236}">
                <a16:creationId xmlns:a16="http://schemas.microsoft.com/office/drawing/2014/main" id="{7EE76A28-CBE8-4D49-6BF3-36BE174915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9691" y="1290528"/>
            <a:ext cx="719480" cy="719480"/>
          </a:xfrm>
        </p:spPr>
      </p:pic>
      <p:pic>
        <p:nvPicPr>
          <p:cNvPr id="6" name="Picture 5" descr="A person wearing a garment&#10;&#10;Description automatically generated with medium confidence">
            <a:extLst>
              <a:ext uri="{FF2B5EF4-FFF2-40B4-BE49-F238E27FC236}">
                <a16:creationId xmlns:a16="http://schemas.microsoft.com/office/drawing/2014/main" id="{5F4CD938-9BAF-94CD-4843-5F353856FF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08" y="1057275"/>
            <a:ext cx="3571875" cy="4743450"/>
          </a:xfrm>
          <a:prstGeom prst="round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D2C6991-E910-0F2F-9001-399D4769BF05}"/>
              </a:ext>
            </a:extLst>
          </p:cNvPr>
          <p:cNvSpPr txBox="1">
            <a:spLocks/>
          </p:cNvSpPr>
          <p:nvPr/>
        </p:nvSpPr>
        <p:spPr>
          <a:xfrm>
            <a:off x="256309" y="1434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75A8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chemeClr val="accent1"/>
                </a:solidFill>
              </a:rPr>
              <a:t>Implementation of the CERN Alumni Mentoring Module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332A1E-53B2-3DFA-76E6-00905BC3ACAE}"/>
              </a:ext>
            </a:extLst>
          </p:cNvPr>
          <p:cNvSpPr txBox="1"/>
          <p:nvPr/>
        </p:nvSpPr>
        <p:spPr>
          <a:xfrm>
            <a:off x="5250679" y="1404046"/>
            <a:ext cx="301749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2020</a:t>
            </a:r>
            <a:r>
              <a:rPr lang="en-US" dirty="0"/>
              <a:t> </a:t>
            </a:r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survey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12" name="Graphic 11" descr="Scales of justice outline">
            <a:extLst>
              <a:ext uri="{FF2B5EF4-FFF2-40B4-BE49-F238E27FC236}">
                <a16:creationId xmlns:a16="http://schemas.microsoft.com/office/drawing/2014/main" id="{FCB43DA6-84F3-E5A9-C912-909209324D5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79691" y="2055505"/>
            <a:ext cx="719480" cy="7194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15E2B7-7AA8-F70D-88D9-A944FD6C6FFD}"/>
              </a:ext>
            </a:extLst>
          </p:cNvPr>
          <p:cNvSpPr txBox="1"/>
          <p:nvPr/>
        </p:nvSpPr>
        <p:spPr>
          <a:xfrm>
            <a:off x="5250679" y="2168340"/>
            <a:ext cx="301749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Legal Service</a:t>
            </a:r>
            <a:endParaRPr lang="en-GB" dirty="0"/>
          </a:p>
        </p:txBody>
      </p:sp>
      <p:pic>
        <p:nvPicPr>
          <p:cNvPr id="14" name="Graphic 13" descr="Vlog outline">
            <a:extLst>
              <a:ext uri="{FF2B5EF4-FFF2-40B4-BE49-F238E27FC236}">
                <a16:creationId xmlns:a16="http://schemas.microsoft.com/office/drawing/2014/main" id="{96782A4B-E923-9348-DB03-2C9F51E5A2C8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4179691" y="2817360"/>
            <a:ext cx="719480" cy="7194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EF9E93D-B486-C240-A7BE-0DAF09D5E994}"/>
              </a:ext>
            </a:extLst>
          </p:cNvPr>
          <p:cNvSpPr txBox="1"/>
          <p:nvPr/>
        </p:nvSpPr>
        <p:spPr>
          <a:xfrm>
            <a:off x="5250679" y="2927777"/>
            <a:ext cx="41849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Software (Hivebrite)</a:t>
            </a:r>
            <a:endParaRPr lang="en-GB" sz="2600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Graphic 18" descr="Clipboard Partially Crossed outline">
            <a:extLst>
              <a:ext uri="{FF2B5EF4-FFF2-40B4-BE49-F238E27FC236}">
                <a16:creationId xmlns:a16="http://schemas.microsoft.com/office/drawing/2014/main" id="{D551FA45-8560-9C1F-A554-77ED14E72915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79691" y="3579215"/>
            <a:ext cx="719480" cy="7194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046D53-A9A5-C32A-6378-BEA3937A6A63}"/>
              </a:ext>
            </a:extLst>
          </p:cNvPr>
          <p:cNvSpPr txBox="1"/>
          <p:nvPr/>
        </p:nvSpPr>
        <p:spPr>
          <a:xfrm>
            <a:off x="5250679" y="3692733"/>
            <a:ext cx="41849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Test phase (inc. WIT)</a:t>
            </a:r>
            <a:endParaRPr lang="en-GB" sz="2600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0A7662-82E6-A11B-FCB9-D5B774887077}"/>
              </a:ext>
            </a:extLst>
          </p:cNvPr>
          <p:cNvGrpSpPr/>
          <p:nvPr/>
        </p:nvGrpSpPr>
        <p:grpSpPr>
          <a:xfrm>
            <a:off x="4179691" y="4390793"/>
            <a:ext cx="5255951" cy="720000"/>
            <a:chOff x="4179691" y="4390793"/>
            <a:chExt cx="5255951" cy="720000"/>
          </a:xfrm>
        </p:grpSpPr>
        <p:pic>
          <p:nvPicPr>
            <p:cNvPr id="22" name="Graphic 21" descr="Marketing outline">
              <a:extLst>
                <a:ext uri="{FF2B5EF4-FFF2-40B4-BE49-F238E27FC236}">
                  <a16:creationId xmlns:a16="http://schemas.microsoft.com/office/drawing/2014/main" id="{7BFBE76E-4CBA-F36A-6554-CE967BE84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179691" y="4390793"/>
              <a:ext cx="720000" cy="720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B6E34B-4908-FDA4-C79F-8257AB0E8147}"/>
                </a:ext>
              </a:extLst>
            </p:cNvPr>
            <p:cNvSpPr txBox="1"/>
            <p:nvPr/>
          </p:nvSpPr>
          <p:spPr>
            <a:xfrm>
              <a:off x="5250679" y="4451508"/>
              <a:ext cx="418496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Communications</a:t>
              </a:r>
              <a:endParaRPr lang="en-GB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489851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wearing a garment&#10;&#10;Description automatically generated with medium confidence">
            <a:extLst>
              <a:ext uri="{FF2B5EF4-FFF2-40B4-BE49-F238E27FC236}">
                <a16:creationId xmlns:a16="http://schemas.microsoft.com/office/drawing/2014/main" id="{5F4CD938-9BAF-94CD-4843-5F353856F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09" y="1057275"/>
            <a:ext cx="3571875" cy="4743450"/>
          </a:xfrm>
          <a:prstGeom prst="round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D2C6991-E910-0F2F-9001-399D4769BF05}"/>
              </a:ext>
            </a:extLst>
          </p:cNvPr>
          <p:cNvSpPr txBox="1">
            <a:spLocks/>
          </p:cNvSpPr>
          <p:nvPr/>
        </p:nvSpPr>
        <p:spPr>
          <a:xfrm>
            <a:off x="256309" y="1434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75A8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chemeClr val="accent1"/>
                </a:solidFill>
              </a:rPr>
              <a:t>Implementation of the CERN Alumni Mentoring Module 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C05B398-8DE3-88BC-0E1B-59F0F69B54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84816" y="2055303"/>
            <a:ext cx="7653010" cy="3317779"/>
          </a:xfrm>
        </p:spPr>
      </p:pic>
      <p:pic>
        <p:nvPicPr>
          <p:cNvPr id="8" name="Graphic 7" descr="Scales of justice outline">
            <a:extLst>
              <a:ext uri="{FF2B5EF4-FFF2-40B4-BE49-F238E27FC236}">
                <a16:creationId xmlns:a16="http://schemas.microsoft.com/office/drawing/2014/main" id="{71D766FC-6426-7AAF-AC4C-565640E81DB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84816" y="1183050"/>
            <a:ext cx="719480" cy="7194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6009AC-6DA0-476F-E8BD-04F4328AB208}"/>
              </a:ext>
            </a:extLst>
          </p:cNvPr>
          <p:cNvSpPr txBox="1"/>
          <p:nvPr/>
        </p:nvSpPr>
        <p:spPr>
          <a:xfrm>
            <a:off x="5255804" y="1295885"/>
            <a:ext cx="301749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Legal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87939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D2C6991-E910-0F2F-9001-399D4769BF05}"/>
              </a:ext>
            </a:extLst>
          </p:cNvPr>
          <p:cNvSpPr txBox="1">
            <a:spLocks/>
          </p:cNvSpPr>
          <p:nvPr/>
        </p:nvSpPr>
        <p:spPr>
          <a:xfrm>
            <a:off x="256309" y="1434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75A8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chemeClr val="accent1"/>
                </a:solidFill>
              </a:rPr>
              <a:t>Implementation of the CERN Alumni Mentoring Module 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222C4EC-96B8-2AC6-78E0-9D20370D2DBB}"/>
              </a:ext>
            </a:extLst>
          </p:cNvPr>
          <p:cNvGrpSpPr/>
          <p:nvPr/>
        </p:nvGrpSpPr>
        <p:grpSpPr>
          <a:xfrm>
            <a:off x="256309" y="1109015"/>
            <a:ext cx="5255951" cy="720000"/>
            <a:chOff x="4179691" y="4390793"/>
            <a:chExt cx="5255951" cy="720000"/>
          </a:xfrm>
        </p:grpSpPr>
        <p:pic>
          <p:nvPicPr>
            <p:cNvPr id="13" name="Graphic 12" descr="Marketing outline">
              <a:extLst>
                <a:ext uri="{FF2B5EF4-FFF2-40B4-BE49-F238E27FC236}">
                  <a16:creationId xmlns:a16="http://schemas.microsoft.com/office/drawing/2014/main" id="{A9AF4A37-90B9-C316-5C96-1A3CE15C2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79691" y="4390793"/>
              <a:ext cx="720000" cy="7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631D7A5-AB8A-FEC9-F5DE-948D47A1EF87}"/>
                </a:ext>
              </a:extLst>
            </p:cNvPr>
            <p:cNvSpPr txBox="1"/>
            <p:nvPr/>
          </p:nvSpPr>
          <p:spPr>
            <a:xfrm>
              <a:off x="5250679" y="4451508"/>
              <a:ext cx="418496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Communications</a:t>
              </a:r>
              <a:endParaRPr lang="en-GB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C3FDC3B-334E-8836-7A26-AFC13DF3EF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067" y="1829015"/>
            <a:ext cx="5506041" cy="2880000"/>
          </a:xfrm>
          <a:prstGeom prst="round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1BD8C6C-1698-723B-B452-486A3C604F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6737" y="2525970"/>
            <a:ext cx="5598261" cy="2880000"/>
          </a:xfrm>
          <a:prstGeom prst="round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75CEDEA-A2F7-C115-0272-90EFE7ED4573}"/>
              </a:ext>
            </a:extLst>
          </p:cNvPr>
          <p:cNvSpPr txBox="1"/>
          <p:nvPr/>
        </p:nvSpPr>
        <p:spPr>
          <a:xfrm>
            <a:off x="578840" y="4957894"/>
            <a:ext cx="5016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Testimonials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65E6AA-8762-DD15-BA88-730CF24F5E74}"/>
              </a:ext>
            </a:extLst>
          </p:cNvPr>
          <p:cNvSpPr txBox="1"/>
          <p:nvPr/>
        </p:nvSpPr>
        <p:spPr>
          <a:xfrm>
            <a:off x="6687558" y="1751271"/>
            <a:ext cx="5016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LinkedIn Live launch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33880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D2C6991-E910-0F2F-9001-399D4769BF05}"/>
              </a:ext>
            </a:extLst>
          </p:cNvPr>
          <p:cNvSpPr txBox="1">
            <a:spLocks/>
          </p:cNvSpPr>
          <p:nvPr/>
        </p:nvSpPr>
        <p:spPr>
          <a:xfrm>
            <a:off x="256309" y="1434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75A8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chemeClr val="accent1"/>
                </a:solidFill>
              </a:rPr>
              <a:t>Implementation of the CERN Alumni Mentoring Module 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222C4EC-96B8-2AC6-78E0-9D20370D2DBB}"/>
              </a:ext>
            </a:extLst>
          </p:cNvPr>
          <p:cNvGrpSpPr/>
          <p:nvPr/>
        </p:nvGrpSpPr>
        <p:grpSpPr>
          <a:xfrm>
            <a:off x="256309" y="1109015"/>
            <a:ext cx="5255951" cy="720000"/>
            <a:chOff x="4179691" y="4390793"/>
            <a:chExt cx="5255951" cy="720000"/>
          </a:xfrm>
        </p:grpSpPr>
        <p:pic>
          <p:nvPicPr>
            <p:cNvPr id="13" name="Graphic 12" descr="Marketing outline">
              <a:extLst>
                <a:ext uri="{FF2B5EF4-FFF2-40B4-BE49-F238E27FC236}">
                  <a16:creationId xmlns:a16="http://schemas.microsoft.com/office/drawing/2014/main" id="{A9AF4A37-90B9-C316-5C96-1A3CE15C2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79691" y="4390793"/>
              <a:ext cx="720000" cy="7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631D7A5-AB8A-FEC9-F5DE-948D47A1EF87}"/>
                </a:ext>
              </a:extLst>
            </p:cNvPr>
            <p:cNvSpPr txBox="1"/>
            <p:nvPr/>
          </p:nvSpPr>
          <p:spPr>
            <a:xfrm>
              <a:off x="5250679" y="4451508"/>
              <a:ext cx="418496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Communications</a:t>
              </a:r>
              <a:endParaRPr lang="en-GB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75CEDEA-A2F7-C115-0272-90EFE7ED4573}"/>
              </a:ext>
            </a:extLst>
          </p:cNvPr>
          <p:cNvSpPr txBox="1"/>
          <p:nvPr/>
        </p:nvSpPr>
        <p:spPr>
          <a:xfrm>
            <a:off x="578840" y="4957894"/>
            <a:ext cx="50166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Testimonials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4C2002-FA79-54BC-B407-7CEA86C286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309" y="1751271"/>
            <a:ext cx="923925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1734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E78396C-A1BA-71CA-7C85-3F9A91420234}"/>
              </a:ext>
            </a:extLst>
          </p:cNvPr>
          <p:cNvSpPr txBox="1">
            <a:spLocks/>
          </p:cNvSpPr>
          <p:nvPr/>
        </p:nvSpPr>
        <p:spPr>
          <a:xfrm>
            <a:off x="256309" y="1434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75A8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accent1"/>
                </a:solidFill>
              </a:rPr>
              <a:t>W</a:t>
            </a:r>
            <a:r>
              <a:rPr lang="en-GB" sz="3600" b="1" dirty="0">
                <a:solidFill>
                  <a:schemeClr val="accent1"/>
                </a:solidFill>
              </a:rPr>
              <a:t>here are we now?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AD93B3-B034-AEB2-7511-18CC00C0C3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6378"/>
          <a:stretch/>
        </p:blipFill>
        <p:spPr>
          <a:xfrm>
            <a:off x="197586" y="1341359"/>
            <a:ext cx="7939735" cy="4175282"/>
          </a:xfrm>
          <a:prstGeom prst="round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8E5779-52C2-C0F4-4990-39F88C106A27}"/>
              </a:ext>
            </a:extLst>
          </p:cNvPr>
          <p:cNvSpPr txBox="1"/>
          <p:nvPr/>
        </p:nvSpPr>
        <p:spPr>
          <a:xfrm>
            <a:off x="8464492" y="2644170"/>
            <a:ext cx="3229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One year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38 mentors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7 partnerships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85464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indoor, cat, laying&#10;&#10;Description automatically generated">
            <a:extLst>
              <a:ext uri="{FF2B5EF4-FFF2-40B4-BE49-F238E27FC236}">
                <a16:creationId xmlns:a16="http://schemas.microsoft.com/office/drawing/2014/main" id="{26D619F0-0FC7-0D7E-00C5-3FE65A00D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530" y="1809000"/>
            <a:ext cx="3240000" cy="3240000"/>
          </a:xfrm>
          <a:prstGeom prst="round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E78396C-A1BA-71CA-7C85-3F9A91420234}"/>
              </a:ext>
            </a:extLst>
          </p:cNvPr>
          <p:cNvSpPr txBox="1">
            <a:spLocks/>
          </p:cNvSpPr>
          <p:nvPr/>
        </p:nvSpPr>
        <p:spPr>
          <a:xfrm>
            <a:off x="239531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75A8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accent1"/>
                </a:solidFill>
              </a:rPr>
              <a:t>Conclusions</a:t>
            </a:r>
            <a:r>
              <a:rPr lang="en-GB" sz="3600" b="1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3" name="Graphic 2" descr="Users outline">
            <a:extLst>
              <a:ext uri="{FF2B5EF4-FFF2-40B4-BE49-F238E27FC236}">
                <a16:creationId xmlns:a16="http://schemas.microsoft.com/office/drawing/2014/main" id="{D93068E8-829B-FBE5-F209-B05877E969C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5406" y="2939054"/>
            <a:ext cx="914400" cy="914400"/>
          </a:xfrm>
          <a:prstGeom prst="rect">
            <a:avLst/>
          </a:prstGeom>
        </p:spPr>
      </p:pic>
      <p:pic>
        <p:nvPicPr>
          <p:cNvPr id="6" name="Graphic 5" descr="User network outline">
            <a:extLst>
              <a:ext uri="{FF2B5EF4-FFF2-40B4-BE49-F238E27FC236}">
                <a16:creationId xmlns:a16="http://schemas.microsoft.com/office/drawing/2014/main" id="{2FEE4E6E-D1B8-8402-53F6-94E8561B370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5406" y="3965838"/>
            <a:ext cx="914400" cy="914400"/>
          </a:xfrm>
          <a:prstGeom prst="rect">
            <a:avLst/>
          </a:prstGeom>
        </p:spPr>
      </p:pic>
      <p:pic>
        <p:nvPicPr>
          <p:cNvPr id="9" name="Graphic 8" descr="Presentation with pie chart outline">
            <a:extLst>
              <a:ext uri="{FF2B5EF4-FFF2-40B4-BE49-F238E27FC236}">
                <a16:creationId xmlns:a16="http://schemas.microsoft.com/office/drawing/2014/main" id="{BEBADB17-E602-2D93-AABB-AA21E92FA8C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5406" y="4992622"/>
            <a:ext cx="914400" cy="914400"/>
          </a:xfrm>
          <a:prstGeom prst="rect">
            <a:avLst/>
          </a:prstGeom>
        </p:spPr>
      </p:pic>
      <p:pic>
        <p:nvPicPr>
          <p:cNvPr id="11" name="Graphic 10" descr="Thumbs up sign outline">
            <a:extLst>
              <a:ext uri="{FF2B5EF4-FFF2-40B4-BE49-F238E27FC236}">
                <a16:creationId xmlns:a16="http://schemas.microsoft.com/office/drawing/2014/main" id="{0FB3AF20-65BB-8CCB-3621-39367EB1909B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05406" y="885486"/>
            <a:ext cx="914400" cy="914400"/>
          </a:xfrm>
          <a:prstGeom prst="rect">
            <a:avLst/>
          </a:prstGeom>
        </p:spPr>
      </p:pic>
      <p:pic>
        <p:nvPicPr>
          <p:cNvPr id="14" name="Graphic 13" descr="Splash outline">
            <a:extLst>
              <a:ext uri="{FF2B5EF4-FFF2-40B4-BE49-F238E27FC236}">
                <a16:creationId xmlns:a16="http://schemas.microsoft.com/office/drawing/2014/main" id="{6A3AAA95-A420-435F-84A9-E7E5227C899F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05406" y="1912270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450AF25-9585-5EDD-F24B-37F015432D99}"/>
              </a:ext>
            </a:extLst>
          </p:cNvPr>
          <p:cNvSpPr txBox="1"/>
          <p:nvPr/>
        </p:nvSpPr>
        <p:spPr>
          <a:xfrm>
            <a:off x="2072080" y="1174459"/>
            <a:ext cx="5704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Positive response from alumni</a:t>
            </a: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485CFB-AC46-FD9A-0520-F69B8E5C2538}"/>
              </a:ext>
            </a:extLst>
          </p:cNvPr>
          <p:cNvSpPr txBox="1"/>
          <p:nvPr/>
        </p:nvSpPr>
        <p:spPr>
          <a:xfrm>
            <a:off x="2072080" y="2184804"/>
            <a:ext cx="5704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Unstructured ‘hands-off’ approach</a:t>
            </a: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60CCD0-1A39-9C3D-F3F2-3F323B08AE6E}"/>
              </a:ext>
            </a:extLst>
          </p:cNvPr>
          <p:cNvSpPr txBox="1"/>
          <p:nvPr/>
        </p:nvSpPr>
        <p:spPr>
          <a:xfrm>
            <a:off x="2072080" y="3213760"/>
            <a:ext cx="6477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Resources: OAR = team of three (8,400+ members)</a:t>
            </a: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458803-5B05-DE4E-1478-989E58CEB95D}"/>
              </a:ext>
            </a:extLst>
          </p:cNvPr>
          <p:cNvSpPr txBox="1"/>
          <p:nvPr/>
        </p:nvSpPr>
        <p:spPr>
          <a:xfrm>
            <a:off x="2072080" y="4237077"/>
            <a:ext cx="6392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More awareness in mentee community required</a:t>
            </a: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06AB73-52F6-FA75-38DC-7AA66A7C0FD8}"/>
              </a:ext>
            </a:extLst>
          </p:cNvPr>
          <p:cNvSpPr txBox="1"/>
          <p:nvPr/>
        </p:nvSpPr>
        <p:spPr>
          <a:xfrm>
            <a:off x="2072080" y="5265156"/>
            <a:ext cx="5704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Reporting very manual</a:t>
            </a:r>
            <a:endParaRPr lang="en-GB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05409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6553</TotalTime>
  <Words>221</Words>
  <Application>Microsoft Office PowerPoint</Application>
  <PresentationFormat>Widescreen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Roboto</vt:lpstr>
      <vt:lpstr>Office Theme</vt:lpstr>
      <vt:lpstr>HR D.E.A.L. CERN Alumni Mentoring 24 Nov 2022</vt:lpstr>
      <vt:lpstr>CERN Alumni Programme - Background</vt:lpstr>
      <vt:lpstr>Why mentoring?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Alumni Group Managers Meeting</dc:title>
  <dc:creator>Rachel Bray</dc:creator>
  <cp:lastModifiedBy>Rachel Bray</cp:lastModifiedBy>
  <cp:revision>139</cp:revision>
  <dcterms:created xsi:type="dcterms:W3CDTF">2021-02-19T10:29:45Z</dcterms:created>
  <dcterms:modified xsi:type="dcterms:W3CDTF">2022-11-24T12:21:37Z</dcterms:modified>
</cp:coreProperties>
</file>