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0"/>
  </p:notesMasterIdLst>
  <p:handoutMasterIdLst>
    <p:handoutMasterId r:id="rId11"/>
  </p:handoutMasterIdLst>
  <p:sldIdLst>
    <p:sldId id="809" r:id="rId5"/>
    <p:sldId id="863" r:id="rId6"/>
    <p:sldId id="864" r:id="rId7"/>
    <p:sldId id="866" r:id="rId8"/>
    <p:sldId id="865" r:id="rId9"/>
  </p:sldIdLst>
  <p:sldSz cx="9144000" cy="6858000" type="screen4x3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76A6F2"/>
    <a:srgbClr val="BBD3F8"/>
    <a:srgbClr val="000000"/>
    <a:srgbClr val="6B0002"/>
    <a:srgbClr val="A5EA5A"/>
    <a:srgbClr val="0C377B"/>
    <a:srgbClr val="FF9933"/>
    <a:srgbClr val="E7E8EC"/>
    <a:srgbClr val="CCCE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1560" y="7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1536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13AF2E3-CDCC-A44B-BE57-B15F2F4F51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738B50-CC95-F941-84B8-69B96CDA12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863" y="0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F5E40-0A3F-9047-8253-184E3B36A1A8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B4A987-90AA-DD40-A665-A975E9B132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377163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6B61DB-0E25-C741-8598-C40B4F75BE5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863" y="9377163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EC12D-1990-8548-A217-4F2E86E4A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7334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30B180-8248-A842-A3E2-65E862FAB26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2A27AA-6803-2842-AB1E-474168520C5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2981FCB-51BC-4D44-AD35-C67AE62E0D4C}" type="datetimeFigureOut">
              <a:rPr lang="en-US"/>
              <a:pPr>
                <a:defRPr/>
              </a:pPr>
              <a:t>11/30/2022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81B9A0C-0740-4643-B9DC-6658D136116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1235075"/>
            <a:ext cx="4438650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B53DD3C-9705-B244-BFBA-C5B3C9FF87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2" y="4751391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0B7B5F-3E28-954A-920E-A4FAA39D011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77365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900A17-D600-4147-9CAE-1FC6B46CC4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377365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CB1EA44-DF11-4165-BA8D-EB5CDD1B63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72B7FA-71BB-9C4D-B673-6C77367F2F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4474" y="5536607"/>
            <a:ext cx="4308475" cy="11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94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5B4A8780-CD88-46D9-81C5-48CD2ABE06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759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37BAE17A-C92C-43B6-92D4-FDFC364290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771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1A8DF-FF31-439B-A574-899FE112F5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200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1D615-3C2A-4C54-AFA8-A3F2627FD5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354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3FC6F-5EE4-40B3-89C1-2ABAD8BC42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629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D3961-E818-48D8-B7AD-D72E032403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220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2797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91C715-A977-C045-9107-8B3821500C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28081" y="2768600"/>
            <a:ext cx="4308475" cy="11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6715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503CF3-9DE3-334A-93C9-6119E5E66A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09.11.2022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EEA953-9474-7747-8CC6-46286D1376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B20BC4-BE90-6A48-9CDF-97D1FB83E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A6B550C3-3B4F-45E1-A770-772400B8BD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first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1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second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2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third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3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fourth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4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fifth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BCA575C-E4A3-E049-B418-AA840BF44791}"/>
              </a:ext>
            </a:extLst>
          </p:cNvPr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48388E23-1F2C-464D-BA3A-ED29AC06EECB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395288" y="6334126"/>
            <a:ext cx="1595437" cy="4334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49" r:id="rId1"/>
    <p:sldLayoutId id="2147484550" r:id="rId2"/>
    <p:sldLayoutId id="2147484551" r:id="rId3"/>
    <p:sldLayoutId id="2147484552" r:id="rId4"/>
    <p:sldLayoutId id="2147484553" r:id="rId5"/>
    <p:sldLayoutId id="2147484554" r:id="rId6"/>
    <p:sldLayoutId id="2147484555" r:id="rId7"/>
    <p:sldLayoutId id="2147484556" r:id="rId8"/>
    <p:sldLayoutId id="2147484557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hyperlink" Target="https://beams.cern/" TargetMode="Externa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oss-coordination.web.cern.ch/gantt/latest?facilities=North%20Area&amp;scale=week&amp;worktypeproject=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hyperlink" Target="https://beams.cern/" TargetMode="Externa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F538C-72BF-D348-8006-F4E285731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3A3F7C-B8BF-2043-B9F5-EEDC2BDC6E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059391-C9EB-A845-95B4-B878087D8B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E54CF480-6B2D-EC46-A20C-558CE67839A2}"/>
              </a:ext>
            </a:extLst>
          </p:cNvPr>
          <p:cNvSpPr txBox="1">
            <a:spLocks/>
          </p:cNvSpPr>
          <p:nvPr/>
        </p:nvSpPr>
        <p:spPr bwMode="auto">
          <a:xfrm>
            <a:off x="365315" y="660694"/>
            <a:ext cx="8265984" cy="3286962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  <a:normAutofit fontScale="92500" lnSpcReduction="10000"/>
          </a:bodyPr>
          <a:lstStyle>
            <a:lvl1pPr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rgbClr val="5AA3D9"/>
                </a:solidFill>
                <a:effectLst/>
                <a:latin typeface="+mj-lt"/>
                <a:ea typeface="+mj-ea"/>
                <a:cs typeface="Ubuntu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r>
              <a:rPr lang="en-US" altLang="en-US" sz="4800" dirty="0">
                <a:ln>
                  <a:noFill/>
                </a:ln>
                <a:ea typeface="Ubuntu"/>
              </a:rPr>
              <a:t>North Area Consolidation</a:t>
            </a:r>
          </a:p>
          <a:p>
            <a:endParaRPr lang="en-US" altLang="en-US" dirty="0">
              <a:ln>
                <a:noFill/>
              </a:ln>
              <a:ea typeface="Ubuntu"/>
            </a:endParaRPr>
          </a:p>
          <a:p>
            <a:r>
              <a:rPr lang="en-US" altLang="en-US" dirty="0">
                <a:ln>
                  <a:noFill/>
                </a:ln>
                <a:latin typeface="Abadi" panose="020B0604020104020204" pitchFamily="34" charset="0"/>
                <a:ea typeface="Ubuntu"/>
              </a:rPr>
              <a:t>Decabling </a:t>
            </a:r>
            <a:r>
              <a:rPr lang="en-US" altLang="en-US" dirty="0">
                <a:ln>
                  <a:noFill/>
                </a:ln>
                <a:solidFill>
                  <a:schemeClr val="accent4"/>
                </a:solidFill>
                <a:latin typeface="Abadi" panose="020B0604020104020204" pitchFamily="34" charset="0"/>
                <a:ea typeface="Ubuntu"/>
              </a:rPr>
              <a:t>Working Group</a:t>
            </a:r>
          </a:p>
          <a:p>
            <a:endParaRPr lang="en-US" altLang="en-US" dirty="0">
              <a:ln>
                <a:noFill/>
              </a:ln>
              <a:latin typeface="Abadi" panose="020B0604020104020204" pitchFamily="34" charset="0"/>
              <a:ea typeface="Ubuntu"/>
            </a:endParaRPr>
          </a:p>
          <a:p>
            <a:r>
              <a:rPr lang="en-US" altLang="en-US" dirty="0">
                <a:ln>
                  <a:noFill/>
                </a:ln>
                <a:latin typeface="Abadi" panose="020B0604020104020204" pitchFamily="34" charset="0"/>
                <a:ea typeface="Ubuntu"/>
              </a:rPr>
              <a:t>Meeting #15</a:t>
            </a:r>
          </a:p>
          <a:p>
            <a:endParaRPr lang="en-US" altLang="en-US" dirty="0">
              <a:ln>
                <a:noFill/>
              </a:ln>
              <a:latin typeface="Abadi" panose="020B0604020104020204" pitchFamily="34" charset="0"/>
              <a:ea typeface="Ubuntu"/>
            </a:endParaRPr>
          </a:p>
          <a:p>
            <a:r>
              <a:rPr lang="en-US" altLang="en-US" sz="1700" dirty="0">
                <a:ln>
                  <a:noFill/>
                </a:ln>
                <a:latin typeface="Abadi" panose="020B0604020104020204" pitchFamily="34" charset="0"/>
                <a:ea typeface="Ubuntu"/>
              </a:rPr>
              <a:t>30</a:t>
            </a:r>
            <a:r>
              <a:rPr lang="en-US" altLang="en-US" sz="1700" baseline="30000" dirty="0">
                <a:ln>
                  <a:noFill/>
                </a:ln>
                <a:latin typeface="Abadi" panose="020B0604020104020204" pitchFamily="34" charset="0"/>
                <a:ea typeface="Ubuntu"/>
              </a:rPr>
              <a:t>th</a:t>
            </a:r>
            <a:r>
              <a:rPr lang="en-US" altLang="en-US" sz="1700" dirty="0">
                <a:ln>
                  <a:noFill/>
                </a:ln>
                <a:latin typeface="Abadi" panose="020B0604020104020204" pitchFamily="34" charset="0"/>
                <a:ea typeface="Ubuntu"/>
              </a:rPr>
              <a:t> of November2022</a:t>
            </a:r>
          </a:p>
          <a:p>
            <a:endParaRPr lang="en-US" dirty="0"/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19BD5942-6E67-9D49-A677-870E0764ACF8}"/>
              </a:ext>
            </a:extLst>
          </p:cNvPr>
          <p:cNvSpPr txBox="1">
            <a:spLocks/>
          </p:cNvSpPr>
          <p:nvPr/>
        </p:nvSpPr>
        <p:spPr bwMode="auto">
          <a:xfrm>
            <a:off x="365315" y="3783729"/>
            <a:ext cx="4472156" cy="10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800" b="0" i="0" kern="1200">
                <a:solidFill>
                  <a:srgbClr val="4D4D4D"/>
                </a:solidFill>
                <a:effectLst/>
                <a:latin typeface="+mn-lt"/>
                <a:ea typeface="Ubuntu Light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D.Kandhol</a:t>
            </a:r>
            <a:b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behalf of NA-CONS, BE-EA Planning Team </a:t>
            </a:r>
            <a:endParaRPr lang="en-GB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4539EAC7-C052-B44C-8BC4-98A858ADF3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8348663" cy="0"/>
          </a:xfrm>
          <a:prstGeom prst="rect">
            <a:avLst/>
          </a:prstGeom>
          <a:solidFill>
            <a:srgbClr val="2222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>
              <a:ln>
                <a:noFill/>
              </a:ln>
              <a:solidFill>
                <a:srgbClr val="999999"/>
              </a:solidFill>
              <a:effectLst/>
              <a:latin typeface="PT Sans" panose="020B0503020203020204" pitchFamily="34" charset="7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155EDF-167E-6F4A-9F15-4BF62AD20A6D}"/>
              </a:ext>
            </a:extLst>
          </p:cNvPr>
          <p:cNvSpPr txBox="1"/>
          <p:nvPr/>
        </p:nvSpPr>
        <p:spPr>
          <a:xfrm>
            <a:off x="1490870" y="5469255"/>
            <a:ext cx="477078" cy="42464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62EC3CD-0C18-7246-BA66-FE68526AB6EE}"/>
              </a:ext>
            </a:extLst>
          </p:cNvPr>
          <p:cNvGrpSpPr/>
          <p:nvPr/>
        </p:nvGrpSpPr>
        <p:grpSpPr>
          <a:xfrm>
            <a:off x="170637" y="5362278"/>
            <a:ext cx="3354554" cy="911626"/>
            <a:chOff x="170637" y="5362278"/>
            <a:chExt cx="3354554" cy="91162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40B076E-96EC-3741-8E2F-43C8434FCB16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415211" y="5453114"/>
              <a:ext cx="1109980" cy="717550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118FB62-71E1-C744-8D63-B53E64C8501F}"/>
                </a:ext>
              </a:extLst>
            </p:cNvPr>
            <p:cNvGrpSpPr/>
            <p:nvPr/>
          </p:nvGrpSpPr>
          <p:grpSpPr>
            <a:xfrm>
              <a:off x="170637" y="5362278"/>
              <a:ext cx="2433415" cy="911626"/>
              <a:chOff x="170637" y="5362278"/>
              <a:chExt cx="2433415" cy="911626"/>
            </a:xfrm>
          </p:grpSpPr>
          <p:pic>
            <p:nvPicPr>
              <p:cNvPr id="8" name="Picture 7" descr="2015-01-13_CERN_ENdept 36% h32mm 300dpi.png">
                <a:extLst>
                  <a:ext uri="{FF2B5EF4-FFF2-40B4-BE49-F238E27FC236}">
                    <a16:creationId xmlns:a16="http://schemas.microsoft.com/office/drawing/2014/main" id="{E81167C3-035D-E045-94FB-635643ADE9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0637" y="5362278"/>
                <a:ext cx="2433415" cy="911626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47EABE8-652B-CF4E-87A7-E8B9B51691EC}"/>
                  </a:ext>
                </a:extLst>
              </p:cNvPr>
              <p:cNvSpPr txBox="1"/>
              <p:nvPr/>
            </p:nvSpPr>
            <p:spPr>
              <a:xfrm>
                <a:off x="1441179" y="5887034"/>
                <a:ext cx="964092" cy="35394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85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BEAMS</a:t>
                </a:r>
              </a:p>
              <a:p>
                <a:r>
                  <a:rPr lang="en-US" sz="85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DEPARTMENT</a:t>
                </a:r>
              </a:p>
            </p:txBody>
          </p:sp>
          <p:pic>
            <p:nvPicPr>
              <p:cNvPr id="1027" name="Picture 3" descr="home">
                <a:hlinkClick r:id="rId5" tooltip="Home"/>
                <a:extLst>
                  <a:ext uri="{FF2B5EF4-FFF2-40B4-BE49-F238E27FC236}">
                    <a16:creationId xmlns:a16="http://schemas.microsoft.com/office/drawing/2014/main" id="{04918606-A5C7-EF44-A62F-17D6B3377B0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42067" y="5463053"/>
                <a:ext cx="449573" cy="4495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857995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DC41555-2FD4-6A94-3523-CE8D855C378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554360" y="0"/>
            <a:ext cx="5361039" cy="62902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30.11.2022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North Area – De-cabling Working Group Meeting #15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1" y="176955"/>
            <a:ext cx="3038167" cy="811212"/>
          </a:xfrm>
        </p:spPr>
        <p:txBody>
          <a:bodyPr/>
          <a:lstStyle/>
          <a:p>
            <a:r>
              <a:rPr lang="en-US" sz="2000" dirty="0"/>
              <a:t>North Area YETS22-23 </a:t>
            </a:r>
            <a:br>
              <a:rPr lang="en-US" sz="2000" dirty="0"/>
            </a:br>
            <a:r>
              <a:rPr lang="en-US" sz="2000" dirty="0"/>
              <a:t>Linear Planning</a:t>
            </a:r>
            <a:r>
              <a:rPr lang="en-US" sz="1100" dirty="0">
                <a:solidFill>
                  <a:srgbClr val="FF0000"/>
                </a:solidFill>
              </a:rPr>
              <a:t>(extract 30.11.2022) 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103793-32F2-D441-3DE1-F54F77C8636E}"/>
              </a:ext>
            </a:extLst>
          </p:cNvPr>
          <p:cNvSpPr txBox="1"/>
          <p:nvPr/>
        </p:nvSpPr>
        <p:spPr>
          <a:xfrm>
            <a:off x="68517" y="6013201"/>
            <a:ext cx="365760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3"/>
              </a:rPr>
              <a:t>EN-ACE Scheduling Tool - Gantt View (cern.ch)</a:t>
            </a:r>
            <a:endParaRPr lang="en-GB" sz="12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426620D-054D-A06E-2838-E82EAD4129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1" y="2585848"/>
            <a:ext cx="2617839" cy="34658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547CAB4-88EB-7ECF-DB86-4BDB8A9A825D}"/>
              </a:ext>
            </a:extLst>
          </p:cNvPr>
          <p:cNvSpPr txBox="1"/>
          <p:nvPr/>
        </p:nvSpPr>
        <p:spPr>
          <a:xfrm>
            <a:off x="62682" y="2953330"/>
            <a:ext cx="3041854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/>
              <a:t>HW Commissioning: 27.02.2023 – 14.04.2023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/>
              <a:t>Beam Commissioning: 07.04.2023 – 28.04.2023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/>
              <a:t>NA Physics (Protons &amp; Ions):  01.05.2023 – 26.10.2023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/>
              <a:t>Power Lock-out for de-cabling: 19.01.2023 -10.03.2023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/>
              <a:t>De-cabling EHN2: 23.01.2023 -07.03.2023 </a:t>
            </a:r>
            <a:endParaRPr lang="en-GB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61810C-A59D-20D0-47BD-1B6D4257133A}"/>
              </a:ext>
            </a:extLst>
          </p:cNvPr>
          <p:cNvSpPr txBox="1"/>
          <p:nvPr/>
        </p:nvSpPr>
        <p:spPr>
          <a:xfrm>
            <a:off x="62681" y="1116436"/>
            <a:ext cx="332944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00B0F0"/>
                </a:solidFill>
              </a:rPr>
              <a:t>Important dates: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/>
              <a:t>First activities began: 14.11.2022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/>
              <a:t>Access to EHN2 after Yellow door: 14.11.2022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/>
              <a:t>NA YETS22-23 began: 28.11.2022</a:t>
            </a:r>
            <a:endParaRPr lang="en-US" sz="12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31F77E8-0047-6543-3E55-E1DD53B21A6A}"/>
              </a:ext>
            </a:extLst>
          </p:cNvPr>
          <p:cNvCxnSpPr>
            <a:cxnSpLocks/>
          </p:cNvCxnSpPr>
          <p:nvPr/>
        </p:nvCxnSpPr>
        <p:spPr>
          <a:xfrm>
            <a:off x="2900208" y="2759142"/>
            <a:ext cx="2977699" cy="4929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2666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D00EACE1-8045-5153-2428-AA23E16BBF8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295525" y="1044574"/>
            <a:ext cx="6460688" cy="524040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Co-activities during De-cabling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30.11.2022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North Area – De-cabling Working Group Meeting #15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4FFBDA-3067-61E1-E72E-77ACFCF60CDA}"/>
              </a:ext>
            </a:extLst>
          </p:cNvPr>
          <p:cNvSpPr txBox="1"/>
          <p:nvPr/>
        </p:nvSpPr>
        <p:spPr>
          <a:xfrm>
            <a:off x="-1" y="1044575"/>
            <a:ext cx="2236531" cy="530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>
                <a:solidFill>
                  <a:srgbClr val="FF0000"/>
                </a:solidFill>
              </a:rPr>
              <a:t>Co-activities in </a:t>
            </a:r>
          </a:p>
          <a:p>
            <a:r>
              <a:rPr lang="en-US" sz="1600" u="sng" dirty="0">
                <a:solidFill>
                  <a:srgbClr val="FF0000"/>
                </a:solidFill>
              </a:rPr>
              <a:t>EHN2 M2 /BA82</a:t>
            </a:r>
          </a:p>
          <a:p>
            <a:endParaRPr lang="en-US" sz="1400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400" dirty="0"/>
              <a:t>Replacement electrolytical capacitors (SY-EPC): 12.12.2022 – 24.02.2023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400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400" dirty="0"/>
              <a:t>Chilled Water Pipe replacement EHN2: 05.12.2022 – 07.04.2023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400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400" dirty="0"/>
              <a:t>Fire Detection Installation: 09.01.2023 – 27.01.2023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400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400" dirty="0"/>
              <a:t>After XCED removal - Installation </a:t>
            </a:r>
            <a:r>
              <a:rPr lang="en-US" sz="1400" dirty="0" err="1"/>
              <a:t>Echafaudage</a:t>
            </a:r>
            <a:r>
              <a:rPr lang="en-US" sz="1400" dirty="0"/>
              <a:t> TT84/EHN2: 17.01.2023 – 19.01.2023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100" dirty="0"/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100" dirty="0"/>
          </a:p>
          <a:p>
            <a:endParaRPr lang="en-US" sz="1100" dirty="0"/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100" dirty="0"/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sz="11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0A8D20-86A4-ADFC-B264-984FD5879E21}"/>
              </a:ext>
            </a:extLst>
          </p:cNvPr>
          <p:cNvSpPr txBox="1"/>
          <p:nvPr/>
        </p:nvSpPr>
        <p:spPr>
          <a:xfrm>
            <a:off x="6023384" y="2908253"/>
            <a:ext cx="203922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1000" dirty="0">
              <a:solidFill>
                <a:srgbClr val="00B0F0"/>
              </a:solidFill>
            </a:endParaRPr>
          </a:p>
          <a:p>
            <a:r>
              <a:rPr lang="en-GB" sz="1000" b="1" dirty="0">
                <a:solidFill>
                  <a:srgbClr val="00B0F0"/>
                </a:solidFill>
              </a:rPr>
              <a:t>Chilled Water Pipe replacement EHN2: 05.01.2022 – 07.04.2023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05F61F-8594-6285-D8EF-FEDDC6582C63}"/>
              </a:ext>
            </a:extLst>
          </p:cNvPr>
          <p:cNvSpPr txBox="1"/>
          <p:nvPr/>
        </p:nvSpPr>
        <p:spPr>
          <a:xfrm>
            <a:off x="3740724" y="1376127"/>
            <a:ext cx="237248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00B0F0"/>
                </a:solidFill>
              </a:rPr>
              <a:t>Replacement electrolytical capacitors BA80-BA81-BA82 12.12.2022 – 24.02.2023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874FC9D-A681-2281-9151-BFA3B89E4F7D}"/>
              </a:ext>
            </a:extLst>
          </p:cNvPr>
          <p:cNvCxnSpPr>
            <a:cxnSpLocks/>
          </p:cNvCxnSpPr>
          <p:nvPr/>
        </p:nvCxnSpPr>
        <p:spPr>
          <a:xfrm flipV="1">
            <a:off x="2127731" y="3604598"/>
            <a:ext cx="3985475" cy="13648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19367ED-040B-6210-1C89-95D5BCE7E71B}"/>
              </a:ext>
            </a:extLst>
          </p:cNvPr>
          <p:cNvSpPr txBox="1"/>
          <p:nvPr/>
        </p:nvSpPr>
        <p:spPr>
          <a:xfrm>
            <a:off x="6977523" y="3717766"/>
            <a:ext cx="1861574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1100" dirty="0">
              <a:solidFill>
                <a:srgbClr val="00B0F0"/>
              </a:solidFill>
            </a:endParaRPr>
          </a:p>
          <a:p>
            <a:r>
              <a:rPr lang="en-US" sz="1000" b="1" dirty="0">
                <a:solidFill>
                  <a:srgbClr val="00B0F0"/>
                </a:solidFill>
              </a:rPr>
              <a:t>Fire Detection Installation – 09.01.2023 – 27.01.2023 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C5BE280-F154-78BB-A942-D3314A6462A7}"/>
              </a:ext>
            </a:extLst>
          </p:cNvPr>
          <p:cNvCxnSpPr>
            <a:cxnSpLocks/>
          </p:cNvCxnSpPr>
          <p:nvPr/>
        </p:nvCxnSpPr>
        <p:spPr>
          <a:xfrm>
            <a:off x="6581056" y="4002460"/>
            <a:ext cx="396467" cy="1123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CB20055-6306-7589-0D15-E0903AEF0878}"/>
              </a:ext>
            </a:extLst>
          </p:cNvPr>
          <p:cNvCxnSpPr>
            <a:cxnSpLocks/>
          </p:cNvCxnSpPr>
          <p:nvPr/>
        </p:nvCxnSpPr>
        <p:spPr>
          <a:xfrm>
            <a:off x="6742176" y="2979174"/>
            <a:ext cx="396043" cy="1106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ACB2626B-463B-14F1-BE33-75432B9B747E}"/>
              </a:ext>
            </a:extLst>
          </p:cNvPr>
          <p:cNvSpPr/>
          <p:nvPr/>
        </p:nvSpPr>
        <p:spPr>
          <a:xfrm>
            <a:off x="2919984" y="2517324"/>
            <a:ext cx="1969302" cy="28593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D614DCD-1818-0A6E-9EE7-62FE2FE31BC5}"/>
              </a:ext>
            </a:extLst>
          </p:cNvPr>
          <p:cNvCxnSpPr>
            <a:cxnSpLocks/>
          </p:cNvCxnSpPr>
          <p:nvPr/>
        </p:nvCxnSpPr>
        <p:spPr>
          <a:xfrm>
            <a:off x="4096512" y="1904537"/>
            <a:ext cx="122805" cy="5539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82B47CD5-47B7-2F1A-7678-C27A9A5C5EF0}"/>
              </a:ext>
            </a:extLst>
          </p:cNvPr>
          <p:cNvSpPr/>
          <p:nvPr/>
        </p:nvSpPr>
        <p:spPr>
          <a:xfrm>
            <a:off x="5815255" y="2517325"/>
            <a:ext cx="1018361" cy="28593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94DE73F-8C69-A826-8B32-9AC6D878A690}"/>
              </a:ext>
            </a:extLst>
          </p:cNvPr>
          <p:cNvCxnSpPr/>
          <p:nvPr/>
        </p:nvCxnSpPr>
        <p:spPr>
          <a:xfrm>
            <a:off x="5358384" y="1706880"/>
            <a:ext cx="1017119" cy="7516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4574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FCC2B-1AA6-2515-D78C-0654045F0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EN-CV planning- Chilled water </a:t>
            </a:r>
            <a:r>
              <a:rPr lang="en-GB" sz="2400" dirty="0"/>
              <a:t>piping consolidation at EHN2</a:t>
            </a:r>
            <a:r>
              <a:rPr lang="en-US" sz="2400" dirty="0"/>
              <a:t> </a:t>
            </a:r>
            <a:endParaRPr lang="en-GB" sz="2400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C8E5906-7114-855F-66D1-3B0383583C5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95865" y="793852"/>
            <a:ext cx="8893277" cy="5164496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5FA4A4-143E-422E-D96C-1A4F9A210BD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30.11.2022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5B1051-E021-A65E-F8AB-2F344A2D4BA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North Area – De-cabling Working Group Meeting #15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784E46-9DFC-8FB8-E343-3C01C89D88B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F1AD47-6C99-1DE7-D2D0-EF7DD3612FBC}"/>
              </a:ext>
            </a:extLst>
          </p:cNvPr>
          <p:cNvSpPr txBox="1"/>
          <p:nvPr/>
        </p:nvSpPr>
        <p:spPr>
          <a:xfrm>
            <a:off x="6817826" y="6018721"/>
            <a:ext cx="30076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Provided by </a:t>
            </a:r>
            <a:r>
              <a:rPr lang="en-US" sz="1100" dirty="0" err="1"/>
              <a:t>B.Bannister</a:t>
            </a:r>
            <a:r>
              <a:rPr lang="en-US" sz="1100" dirty="0"/>
              <a:t> (24.11.2022)</a:t>
            </a:r>
            <a:endParaRPr lang="en-GB"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6C4F1E-3415-369F-5A31-98E3212C8EDC}"/>
              </a:ext>
            </a:extLst>
          </p:cNvPr>
          <p:cNvSpPr txBox="1"/>
          <p:nvPr/>
        </p:nvSpPr>
        <p:spPr>
          <a:xfrm>
            <a:off x="209652" y="4711723"/>
            <a:ext cx="82264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Crane Lock-out to be done before laying the scaffolding for Chilled water piping works</a:t>
            </a:r>
          </a:p>
          <a:p>
            <a:r>
              <a:rPr lang="en-US" sz="1400" dirty="0">
                <a:solidFill>
                  <a:srgbClr val="002060"/>
                </a:solidFill>
              </a:rPr>
              <a:t>Scaffoldings for Chilled water piping replacement  – 15.12.2022 (tentatively)</a:t>
            </a:r>
          </a:p>
          <a:p>
            <a:r>
              <a:rPr lang="en-US" sz="1400" dirty="0">
                <a:solidFill>
                  <a:srgbClr val="002060"/>
                </a:solidFill>
              </a:rPr>
              <a:t>VIC is done by </a:t>
            </a:r>
            <a:r>
              <a:rPr lang="en-US" sz="1400" dirty="0" err="1">
                <a:solidFill>
                  <a:srgbClr val="002060"/>
                </a:solidFill>
              </a:rPr>
              <a:t>Celim</a:t>
            </a:r>
            <a:r>
              <a:rPr lang="en-US" sz="1400" dirty="0">
                <a:solidFill>
                  <a:srgbClr val="002060"/>
                </a:solidFill>
              </a:rPr>
              <a:t> (BE-EA)</a:t>
            </a:r>
            <a:endParaRPr lang="en-GB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17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F538C-72BF-D348-8006-F4E285731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3A3F7C-B8BF-2043-B9F5-EEDC2BDC6E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059391-C9EB-A845-95B4-B878087D8B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E54CF480-6B2D-EC46-A20C-558CE67839A2}"/>
              </a:ext>
            </a:extLst>
          </p:cNvPr>
          <p:cNvSpPr txBox="1">
            <a:spLocks/>
          </p:cNvSpPr>
          <p:nvPr/>
        </p:nvSpPr>
        <p:spPr bwMode="auto">
          <a:xfrm>
            <a:off x="298948" y="149460"/>
            <a:ext cx="8265984" cy="3286962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rgbClr val="5AA3D9"/>
                </a:solidFill>
                <a:effectLst/>
                <a:latin typeface="+mj-lt"/>
                <a:ea typeface="+mj-ea"/>
                <a:cs typeface="Ubuntu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endParaRPr lang="en-US" altLang="en-US" dirty="0">
              <a:ln>
                <a:noFill/>
              </a:ln>
              <a:latin typeface="Abadi" panose="020B0604020104020204" pitchFamily="34" charset="0"/>
              <a:ea typeface="Ubuntu"/>
            </a:endParaRPr>
          </a:p>
          <a:p>
            <a:r>
              <a:rPr lang="en-US" dirty="0"/>
              <a:t>THANK YOU!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4539EAC7-C052-B44C-8BC4-98A858ADF3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8348663" cy="0"/>
          </a:xfrm>
          <a:prstGeom prst="rect">
            <a:avLst/>
          </a:prstGeom>
          <a:solidFill>
            <a:srgbClr val="2222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>
              <a:ln>
                <a:noFill/>
              </a:ln>
              <a:solidFill>
                <a:srgbClr val="999999"/>
              </a:solidFill>
              <a:effectLst/>
              <a:latin typeface="PT Sans" panose="020B0503020203020204" pitchFamily="34" charset="7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155EDF-167E-6F4A-9F15-4BF62AD20A6D}"/>
              </a:ext>
            </a:extLst>
          </p:cNvPr>
          <p:cNvSpPr txBox="1"/>
          <p:nvPr/>
        </p:nvSpPr>
        <p:spPr>
          <a:xfrm>
            <a:off x="1490870" y="5469255"/>
            <a:ext cx="477078" cy="42464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62EC3CD-0C18-7246-BA66-FE68526AB6EE}"/>
              </a:ext>
            </a:extLst>
          </p:cNvPr>
          <p:cNvGrpSpPr/>
          <p:nvPr/>
        </p:nvGrpSpPr>
        <p:grpSpPr>
          <a:xfrm>
            <a:off x="170637" y="5362278"/>
            <a:ext cx="3354554" cy="911626"/>
            <a:chOff x="170637" y="5362278"/>
            <a:chExt cx="3354554" cy="91162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40B076E-96EC-3741-8E2F-43C8434FCB16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415211" y="5453114"/>
              <a:ext cx="1109980" cy="717550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118FB62-71E1-C744-8D63-B53E64C8501F}"/>
                </a:ext>
              </a:extLst>
            </p:cNvPr>
            <p:cNvGrpSpPr/>
            <p:nvPr/>
          </p:nvGrpSpPr>
          <p:grpSpPr>
            <a:xfrm>
              <a:off x="170637" y="5362278"/>
              <a:ext cx="2433415" cy="911626"/>
              <a:chOff x="170637" y="5362278"/>
              <a:chExt cx="2433415" cy="911626"/>
            </a:xfrm>
          </p:grpSpPr>
          <p:pic>
            <p:nvPicPr>
              <p:cNvPr id="8" name="Picture 7" descr="2015-01-13_CERN_ENdept 36% h32mm 300dpi.png">
                <a:extLst>
                  <a:ext uri="{FF2B5EF4-FFF2-40B4-BE49-F238E27FC236}">
                    <a16:creationId xmlns:a16="http://schemas.microsoft.com/office/drawing/2014/main" id="{E81167C3-035D-E045-94FB-635643ADE9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0637" y="5362278"/>
                <a:ext cx="2433415" cy="911626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47EABE8-652B-CF4E-87A7-E8B9B51691EC}"/>
                  </a:ext>
                </a:extLst>
              </p:cNvPr>
              <p:cNvSpPr txBox="1"/>
              <p:nvPr/>
            </p:nvSpPr>
            <p:spPr>
              <a:xfrm>
                <a:off x="1441179" y="5887034"/>
                <a:ext cx="964092" cy="35394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85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BEAMS</a:t>
                </a:r>
              </a:p>
              <a:p>
                <a:r>
                  <a:rPr lang="en-US" sz="85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DEPARTMENT</a:t>
                </a:r>
              </a:p>
            </p:txBody>
          </p:sp>
          <p:pic>
            <p:nvPicPr>
              <p:cNvPr id="1027" name="Picture 3" descr="home">
                <a:hlinkClick r:id="rId5" tooltip="Home"/>
                <a:extLst>
                  <a:ext uri="{FF2B5EF4-FFF2-40B4-BE49-F238E27FC236}">
                    <a16:creationId xmlns:a16="http://schemas.microsoft.com/office/drawing/2014/main" id="{04918606-A5C7-EF44-A62F-17D6B3377B0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42067" y="5463053"/>
                <a:ext cx="449573" cy="4495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73058417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400B74B876FB49BC1C86FB4980054A" ma:contentTypeVersion="1" ma:contentTypeDescription="Create a new document." ma:contentTypeScope="" ma:versionID="e46381c0026b80e60e65bb2b263bb230">
  <xsd:schema xmlns:xsd="http://www.w3.org/2001/XMLSchema" xmlns:xs="http://www.w3.org/2001/XMLSchema" xmlns:p="http://schemas.microsoft.com/office/2006/metadata/properties" xmlns:ns2="edc1ee27-aed1-4c77-8244-dbdc39fe47ab" targetNamespace="http://schemas.microsoft.com/office/2006/metadata/properties" ma:root="true" ma:fieldsID="9ecbf57ebf9f2ac4a13df2f4033777cd" ns2:_="">
    <xsd:import namespace="edc1ee27-aed1-4c77-8244-dbdc39fe47ab"/>
    <xsd:element name="properties">
      <xsd:complexType>
        <xsd:sequence>
          <xsd:element name="documentManagement">
            <xsd:complexType>
              <xsd:all>
                <xsd:element ref="ns2:xiqb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c1ee27-aed1-4c77-8244-dbdc39fe47ab" elementFormDefault="qualified">
    <xsd:import namespace="http://schemas.microsoft.com/office/2006/documentManagement/types"/>
    <xsd:import namespace="http://schemas.microsoft.com/office/infopath/2007/PartnerControls"/>
    <xsd:element name="xiqb" ma:index="8" nillable="true" ma:displayName="Version" ma:internalName="xiqb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xiqb xmlns="edc1ee27-aed1-4c77-8244-dbdc39fe47ab" xsi:nil="true"/>
  </documentManagement>
</p:properties>
</file>

<file path=customXml/itemProps1.xml><?xml version="1.0" encoding="utf-8"?>
<ds:datastoreItem xmlns:ds="http://schemas.openxmlformats.org/officeDocument/2006/customXml" ds:itemID="{D9180434-D128-41E7-8125-23AFCBF935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CA9E950-9E29-4590-844B-74A91BCD88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dc1ee27-aed1-4c77-8244-dbdc39fe47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8318508-66A9-4352-B956-2AC1CBCC2B5E}">
  <ds:schemaRefs>
    <ds:schemaRef ds:uri="http://purl.org/dc/elements/1.1/"/>
    <ds:schemaRef ds:uri="edc1ee27-aed1-4c77-8244-dbdc39fe47ab"/>
    <ds:schemaRef ds:uri="http://schemas.microsoft.com/office/2006/documentManagement/types"/>
    <ds:schemaRef ds:uri="http://purl.org/dc/terms/"/>
    <ds:schemaRef ds:uri="http://www.w3.org/XML/1998/namespace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33483</TotalTime>
  <Words>261</Words>
  <Application>Microsoft Office PowerPoint</Application>
  <PresentationFormat>On-screen Show (4:3)</PresentationFormat>
  <Paragraphs>65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Abadi</vt:lpstr>
      <vt:lpstr>Arial</vt:lpstr>
      <vt:lpstr>Calibri</vt:lpstr>
      <vt:lpstr>Corbel</vt:lpstr>
      <vt:lpstr>PT Sans</vt:lpstr>
      <vt:lpstr>Verdana</vt:lpstr>
      <vt:lpstr>Wingdings</vt:lpstr>
      <vt:lpstr>CERN_ENdept_Presentation_ArialFont copy</vt:lpstr>
      <vt:lpstr>PowerPoint Presentation</vt:lpstr>
      <vt:lpstr>North Area YETS22-23  Linear Planning(extract 30.11.2022) </vt:lpstr>
      <vt:lpstr>Co-activities during De-cabling </vt:lpstr>
      <vt:lpstr>EN-CV planning- Chilled water piping consolidation at EHN2 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NA-CONS ATSMB presentation</dc:title>
  <dc:creator>Roberto Losito</dc:creator>
  <cp:lastModifiedBy>Deepti Kandhol</cp:lastModifiedBy>
  <cp:revision>1564</cp:revision>
  <cp:lastPrinted>2021-11-24T13:40:50Z</cp:lastPrinted>
  <dcterms:created xsi:type="dcterms:W3CDTF">2016-04-11T07:30:05Z</dcterms:created>
  <dcterms:modified xsi:type="dcterms:W3CDTF">2022-11-30T14:51:46Z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0x0101000B400B74B876FB49BC1C86FB4980054A</vt:lpwstr>
  </property>
</Properties>
</file>