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handoutMasterIdLst>
    <p:handoutMasterId r:id="rId21"/>
  </p:handoutMasterIdLst>
  <p:sldIdLst>
    <p:sldId id="809" r:id="rId5"/>
    <p:sldId id="853" r:id="rId6"/>
    <p:sldId id="861" r:id="rId7"/>
    <p:sldId id="854" r:id="rId8"/>
    <p:sldId id="857" r:id="rId9"/>
    <p:sldId id="859" r:id="rId10"/>
    <p:sldId id="860" r:id="rId11"/>
    <p:sldId id="871" r:id="rId12"/>
    <p:sldId id="855" r:id="rId13"/>
    <p:sldId id="856" r:id="rId14"/>
    <p:sldId id="864" r:id="rId15"/>
    <p:sldId id="869" r:id="rId16"/>
    <p:sldId id="872" r:id="rId17"/>
    <p:sldId id="870" r:id="rId18"/>
    <p:sldId id="852" r:id="rId19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0000"/>
    <a:srgbClr val="76A6F2"/>
    <a:srgbClr val="BBD3F8"/>
    <a:srgbClr val="000000"/>
    <a:srgbClr val="6B0002"/>
    <a:srgbClr val="A5EA5A"/>
    <a:srgbClr val="0C377B"/>
    <a:srgbClr val="E7E8EC"/>
    <a:srgbClr val="CCC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96" y="87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15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3AF2E3-CDCC-A44B-BE57-B15F2F4F5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38B50-CC95-F941-84B8-69B96CDA12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3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F5E40-0A3F-9047-8253-184E3B36A1A8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4A987-90AA-DD40-A665-A975E9B13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B61DB-0E25-C741-8598-C40B4F75B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3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C12D-1990-8548-A217-4F2E86E4A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11/29/2022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2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474" y="5536607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8081" y="2768600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95288" y="6334126"/>
            <a:ext cx="1595437" cy="4334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beams.cern/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edms.cern.ch/document/2775911" TargetMode="External"/><Relationship Id="rId7" Type="http://schemas.openxmlformats.org/officeDocument/2006/relationships/image" Target="../media/image14.png"/><Relationship Id="rId2" Type="http://schemas.openxmlformats.org/officeDocument/2006/relationships/hyperlink" Target="https://edms.cern.ch/document/278883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778127" TargetMode="External"/><Relationship Id="rId11" Type="http://schemas.openxmlformats.org/officeDocument/2006/relationships/image" Target="../media/image18.png"/><Relationship Id="rId5" Type="http://schemas.openxmlformats.org/officeDocument/2006/relationships/hyperlink" Target="https://edms.cern.ch/document/2796609" TargetMode="External"/><Relationship Id="rId10" Type="http://schemas.openxmlformats.org/officeDocument/2006/relationships/image" Target="../media/image17.png"/><Relationship Id="rId4" Type="http://schemas.openxmlformats.org/officeDocument/2006/relationships/hyperlink" Target="https://edms.cern.ch/document/2790872" TargetMode="External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F538C-72BF-D348-8006-F4E285731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A3F7C-B8BF-2043-B9F5-EEDC2BDC6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059391-C9EB-A845-95B4-B878087D8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E54CF480-6B2D-EC46-A20C-558CE67839A2}"/>
              </a:ext>
            </a:extLst>
          </p:cNvPr>
          <p:cNvSpPr txBox="1">
            <a:spLocks/>
          </p:cNvSpPr>
          <p:nvPr/>
        </p:nvSpPr>
        <p:spPr bwMode="auto">
          <a:xfrm>
            <a:off x="365315" y="660694"/>
            <a:ext cx="8265984" cy="3286962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 fontScale="92500" lnSpcReduction="10000"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r>
              <a:rPr lang="en-US" altLang="en-US" sz="4800" dirty="0">
                <a:ln>
                  <a:noFill/>
                </a:ln>
                <a:ea typeface="Ubuntu"/>
              </a:rPr>
              <a:t>North Area Consolidation</a:t>
            </a:r>
          </a:p>
          <a:p>
            <a:endParaRPr lang="en-US" altLang="en-US" dirty="0">
              <a:ln>
                <a:noFill/>
              </a:ln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Decabling Working Group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Meeting #15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30</a:t>
            </a:r>
            <a:r>
              <a:rPr lang="en-US" altLang="en-US" sz="1700" baseline="30000" dirty="0">
                <a:ln>
                  <a:noFill/>
                </a:ln>
                <a:latin typeface="Abadi" panose="020B0604020104020204" pitchFamily="34" charset="0"/>
                <a:ea typeface="Ubuntu"/>
              </a:rPr>
              <a:t>th</a:t>
            </a:r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 of November2022</a:t>
            </a:r>
          </a:p>
          <a:p>
            <a:endParaRPr lang="en-US" dirty="0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9BD5942-6E67-9D49-A677-870E0764ACF8}"/>
              </a:ext>
            </a:extLst>
          </p:cNvPr>
          <p:cNvSpPr txBox="1">
            <a:spLocks/>
          </p:cNvSpPr>
          <p:nvPr/>
        </p:nvSpPr>
        <p:spPr bwMode="auto">
          <a:xfrm>
            <a:off x="365315" y="3783729"/>
            <a:ext cx="8265984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800" b="0" i="0" kern="1200">
                <a:solidFill>
                  <a:srgbClr val="4D4D4D"/>
                </a:solidFill>
                <a:effectLst/>
                <a:latin typeface="+mn-lt"/>
                <a:ea typeface="Ubuntu Light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 JECKEL</a:t>
            </a:r>
            <a:b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behalf of NA-CONS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539EAC7-C052-B44C-8BC4-98A858ADF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348663" cy="0"/>
          </a:xfrm>
          <a:prstGeom prst="rect">
            <a:avLst/>
          </a:prstGeom>
          <a:solidFill>
            <a:srgbClr val="2222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PT Sans" panose="020B0503020203020204" pitchFamily="34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155EDF-167E-6F4A-9F15-4BF62AD20A6D}"/>
              </a:ext>
            </a:extLst>
          </p:cNvPr>
          <p:cNvSpPr txBox="1"/>
          <p:nvPr/>
        </p:nvSpPr>
        <p:spPr>
          <a:xfrm>
            <a:off x="1490870" y="5469255"/>
            <a:ext cx="477078" cy="4246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62EC3CD-0C18-7246-BA66-FE68526AB6EE}"/>
              </a:ext>
            </a:extLst>
          </p:cNvPr>
          <p:cNvGrpSpPr/>
          <p:nvPr/>
        </p:nvGrpSpPr>
        <p:grpSpPr>
          <a:xfrm>
            <a:off x="170637" y="5362278"/>
            <a:ext cx="3354554" cy="911626"/>
            <a:chOff x="170637" y="5362278"/>
            <a:chExt cx="3354554" cy="91162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40B076E-96EC-3741-8E2F-43C8434FCB16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15211" y="5453114"/>
              <a:ext cx="1109980" cy="717550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118FB62-71E1-C744-8D63-B53E64C8501F}"/>
                </a:ext>
              </a:extLst>
            </p:cNvPr>
            <p:cNvGrpSpPr/>
            <p:nvPr/>
          </p:nvGrpSpPr>
          <p:grpSpPr>
            <a:xfrm>
              <a:off x="170637" y="5362278"/>
              <a:ext cx="2433415" cy="911626"/>
              <a:chOff x="170637" y="5362278"/>
              <a:chExt cx="2433415" cy="911626"/>
            </a:xfrm>
          </p:grpSpPr>
          <p:pic>
            <p:nvPicPr>
              <p:cNvPr id="8" name="Picture 7" descr="2015-01-13_CERN_ENdept 36% h32mm 300dpi.png">
                <a:extLst>
                  <a:ext uri="{FF2B5EF4-FFF2-40B4-BE49-F238E27FC236}">
                    <a16:creationId xmlns:a16="http://schemas.microsoft.com/office/drawing/2014/main" id="{E81167C3-035D-E045-94FB-635643ADE9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0637" y="5362278"/>
                <a:ext cx="2433415" cy="911626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7EABE8-652B-CF4E-87A7-E8B9B51691EC}"/>
                  </a:ext>
                </a:extLst>
              </p:cNvPr>
              <p:cNvSpPr txBox="1"/>
              <p:nvPr/>
            </p:nvSpPr>
            <p:spPr>
              <a:xfrm>
                <a:off x="1441179" y="5887034"/>
                <a:ext cx="964092" cy="3539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BEAMS</a:t>
                </a:r>
              </a:p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DEPARTMENT</a:t>
                </a:r>
              </a:p>
            </p:txBody>
          </p:sp>
          <p:pic>
            <p:nvPicPr>
              <p:cNvPr id="1027" name="Picture 3" descr="home">
                <a:hlinkClick r:id="rId5" tooltip="Home"/>
                <a:extLst>
                  <a:ext uri="{FF2B5EF4-FFF2-40B4-BE49-F238E27FC236}">
                    <a16:creationId xmlns:a16="http://schemas.microsoft.com/office/drawing/2014/main" id="{04918606-A5C7-EF44-A62F-17D6B3377B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2067" y="5463053"/>
                <a:ext cx="449573" cy="449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857995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de-DE"/>
              <a:t>Lockout EHN2 &amp; BA82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D89189-0A20-B2AA-4BB6-9F7839751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6" y="1023311"/>
            <a:ext cx="8223702" cy="52595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D4ABDC-81FD-DA4D-3055-DFAD475C7676}"/>
              </a:ext>
            </a:extLst>
          </p:cNvPr>
          <p:cNvSpPr txBox="1"/>
          <p:nvPr/>
        </p:nvSpPr>
        <p:spPr>
          <a:xfrm>
            <a:off x="7288653" y="5960989"/>
            <a:ext cx="18081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dirty="0"/>
              <a:t>Marcin Szewczyk</a:t>
            </a:r>
            <a:endParaRPr lang="de-DE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976BF9-B993-FCC7-CA1C-7FCC3AB97A61}"/>
              </a:ext>
            </a:extLst>
          </p:cNvPr>
          <p:cNvSpPr txBox="1"/>
          <p:nvPr/>
        </p:nvSpPr>
        <p:spPr>
          <a:xfrm>
            <a:off x="3617453" y="5870610"/>
            <a:ext cx="1286250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Not Locked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AEFF6A-6EFB-BCD0-F6FA-8631A27D14FA}"/>
              </a:ext>
            </a:extLst>
          </p:cNvPr>
          <p:cNvSpPr txBox="1"/>
          <p:nvPr/>
        </p:nvSpPr>
        <p:spPr>
          <a:xfrm>
            <a:off x="4995447" y="5864473"/>
            <a:ext cx="875881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Locked</a:t>
            </a:r>
          </a:p>
        </p:txBody>
      </p:sp>
    </p:spTree>
    <p:extLst>
      <p:ext uri="{BB962C8B-B14F-4D97-AF65-F5344CB8AC3E}">
        <p14:creationId xmlns:p14="http://schemas.microsoft.com/office/powerpoint/2010/main" val="2216410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03E50-2378-A97A-2837-095B75048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Lockout EHN2 &amp; BA82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0999384-0C01-94A7-C502-459751050C3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67771" y="1179706"/>
            <a:ext cx="2833744" cy="502761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C85E-27FF-938B-C415-608BD6E6D48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A2E31-DF35-5A40-6DBF-31A508265D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81F98-2F2F-62F3-BE1E-3DCC716363C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4651E6-4597-BC3A-D705-D20767E62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263" y="1179706"/>
            <a:ext cx="2741596" cy="50409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677AB2-5D05-1E99-4956-9396DDD0FFC6}"/>
              </a:ext>
            </a:extLst>
          </p:cNvPr>
          <p:cNvSpPr txBox="1"/>
          <p:nvPr/>
        </p:nvSpPr>
        <p:spPr>
          <a:xfrm>
            <a:off x="7607218" y="5984933"/>
            <a:ext cx="18081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dirty="0"/>
              <a:t>Marcin Szewczyk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955199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 crane in EHN2 &amp; BA82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E0D453-17F4-C61D-0AF3-3F9CB483D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25" y="1148856"/>
            <a:ext cx="2304096" cy="51182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D122E0-DD14-0E8A-C8EB-A178B66C7463}"/>
              </a:ext>
            </a:extLst>
          </p:cNvPr>
          <p:cNvSpPr txBox="1"/>
          <p:nvPr/>
        </p:nvSpPr>
        <p:spPr>
          <a:xfrm>
            <a:off x="296164" y="4947462"/>
            <a:ext cx="3871573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The crane in EHN2 &amp; BA82 will be</a:t>
            </a:r>
          </a:p>
          <a:p>
            <a:pPr algn="ctr"/>
            <a:r>
              <a:rPr lang="en-GB" dirty="0">
                <a:latin typeface="Abadi" panose="020B0604020104020204" pitchFamily="34" charset="0"/>
              </a:rPr>
              <a:t>NOT operational during the entire </a:t>
            </a:r>
          </a:p>
          <a:p>
            <a:pPr algn="ctr"/>
            <a:r>
              <a:rPr lang="en-GB" dirty="0">
                <a:latin typeface="Abadi" panose="020B0604020104020204" pitchFamily="34" charset="0"/>
              </a:rPr>
              <a:t>lock-out for the decabling campaign </a:t>
            </a:r>
          </a:p>
          <a:p>
            <a:pPr algn="ctr"/>
            <a:r>
              <a:rPr lang="en-GB" dirty="0">
                <a:latin typeface="Abadi" panose="020B0604020104020204" pitchFamily="34" charset="0"/>
              </a:rPr>
              <a:t>Thu 19.01.23 - Fri 10.03.23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196EAE-F6EC-53D9-68A7-E80FF0186D04}"/>
              </a:ext>
            </a:extLst>
          </p:cNvPr>
          <p:cNvSpPr txBox="1"/>
          <p:nvPr/>
        </p:nvSpPr>
        <p:spPr>
          <a:xfrm>
            <a:off x="457200" y="2010283"/>
            <a:ext cx="3320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No crane for during the </a:t>
            </a:r>
          </a:p>
          <a:p>
            <a:pPr algn="ctr"/>
            <a:r>
              <a:rPr lang="en-GB" sz="2400" b="1" dirty="0"/>
              <a:t>EN-CV intervention </a:t>
            </a:r>
          </a:p>
          <a:p>
            <a:pPr algn="ctr"/>
            <a:r>
              <a:rPr lang="en-GB" sz="2400" b="1" dirty="0"/>
              <a:t>dates to be confirmed</a:t>
            </a:r>
          </a:p>
        </p:txBody>
      </p:sp>
    </p:spTree>
    <p:extLst>
      <p:ext uri="{BB962C8B-B14F-4D97-AF65-F5344CB8AC3E}">
        <p14:creationId xmlns:p14="http://schemas.microsoft.com/office/powerpoint/2010/main" val="2365103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TT81 – TT85 @ YETS 2023-2024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ECFEF1-2F75-E383-05AC-ED942B0383B4}"/>
              </a:ext>
            </a:extLst>
          </p:cNvPr>
          <p:cNvSpPr txBox="1"/>
          <p:nvPr/>
        </p:nvSpPr>
        <p:spPr>
          <a:xfrm>
            <a:off x="681291" y="4888964"/>
            <a:ext cx="7797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>
                <a:solidFill>
                  <a:srgbClr val="FF0000"/>
                </a:solidFill>
              </a:rPr>
              <a:t>Deadline to provide „proper” DEC is the end of this YETS </a:t>
            </a:r>
            <a:r>
              <a:rPr lang="en-GB" sz="20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2022 – 2023 </a:t>
            </a:r>
          </a:p>
          <a:p>
            <a:pPr algn="ctr"/>
            <a:r>
              <a:rPr lang="en-GB" sz="20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GB" sz="2000" b="1" u="sng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0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February 2023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B7DF4D0-3E8D-4DB2-2566-1E982735AF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204563"/>
              </p:ext>
            </p:extLst>
          </p:nvPr>
        </p:nvGraphicFramePr>
        <p:xfrm>
          <a:off x="887413" y="1480083"/>
          <a:ext cx="7365999" cy="2924175"/>
        </p:xfrm>
        <a:graphic>
          <a:graphicData uri="http://schemas.openxmlformats.org/drawingml/2006/table">
            <a:tbl>
              <a:tblPr/>
              <a:tblGrid>
                <a:gridCol w="218886">
                  <a:extLst>
                    <a:ext uri="{9D8B030D-6E8A-4147-A177-3AD203B41FA5}">
                      <a16:colId xmlns:a16="http://schemas.microsoft.com/office/drawing/2014/main" val="3698984258"/>
                    </a:ext>
                  </a:extLst>
                </a:gridCol>
                <a:gridCol w="523424">
                  <a:extLst>
                    <a:ext uri="{9D8B030D-6E8A-4147-A177-3AD203B41FA5}">
                      <a16:colId xmlns:a16="http://schemas.microsoft.com/office/drawing/2014/main" val="3461384957"/>
                    </a:ext>
                  </a:extLst>
                </a:gridCol>
                <a:gridCol w="2502917">
                  <a:extLst>
                    <a:ext uri="{9D8B030D-6E8A-4147-A177-3AD203B41FA5}">
                      <a16:colId xmlns:a16="http://schemas.microsoft.com/office/drawing/2014/main" val="3390895377"/>
                    </a:ext>
                  </a:extLst>
                </a:gridCol>
                <a:gridCol w="1332351">
                  <a:extLst>
                    <a:ext uri="{9D8B030D-6E8A-4147-A177-3AD203B41FA5}">
                      <a16:colId xmlns:a16="http://schemas.microsoft.com/office/drawing/2014/main" val="521064892"/>
                    </a:ext>
                  </a:extLst>
                </a:gridCol>
                <a:gridCol w="932646">
                  <a:extLst>
                    <a:ext uri="{9D8B030D-6E8A-4147-A177-3AD203B41FA5}">
                      <a16:colId xmlns:a16="http://schemas.microsoft.com/office/drawing/2014/main" val="649283915"/>
                    </a:ext>
                  </a:extLst>
                </a:gridCol>
                <a:gridCol w="1855775">
                  <a:extLst>
                    <a:ext uri="{9D8B030D-6E8A-4147-A177-3AD203B41FA5}">
                      <a16:colId xmlns:a16="http://schemas.microsoft.com/office/drawing/2014/main" val="3988363741"/>
                    </a:ext>
                  </a:extLst>
                </a:gridCol>
              </a:tblGrid>
              <a:tr h="2381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 identification campaign in TT81 - TT85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24242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 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Link Person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 list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 date in tunnel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6037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BE-CEM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Controls Infrastructure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Ioan Kozsar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4157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Access &amp; Alarms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 Ramos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3336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&amp; Ventilation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Frederic Juban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4202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Engineering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Marcin Szewczyk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1533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Radiation Protection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Guillaume Michet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5866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IT-CS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Communication Systems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Maryse da Costa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7740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Instrumentation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Stephane Deschamps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2106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Power Converters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Yves Gaillard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667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TE-CRG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Thomas Barbe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5781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Protection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Mathieu Favre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6944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Magnets, Superconductors and Cryostats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Philip Schwarz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6625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Vacuum, Surfaces and Coatings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Abel Gutierrez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0666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Experimental Areas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 Jeckel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19123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0832EF8-D6FD-9F1A-6D81-8E8D2D4E1047}"/>
              </a:ext>
            </a:extLst>
          </p:cNvPr>
          <p:cNvSpPr txBox="1"/>
          <p:nvPr/>
        </p:nvSpPr>
        <p:spPr>
          <a:xfrm>
            <a:off x="7476596" y="4404258"/>
            <a:ext cx="867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E. Dumont</a:t>
            </a:r>
          </a:p>
        </p:txBody>
      </p:sp>
    </p:spTree>
    <p:extLst>
      <p:ext uri="{BB962C8B-B14F-4D97-AF65-F5344CB8AC3E}">
        <p14:creationId xmlns:p14="http://schemas.microsoft.com/office/powerpoint/2010/main" val="1992721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Next NA-DWG Meeting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941427-728B-B4FE-07BB-7E7E9380057D}"/>
              </a:ext>
            </a:extLst>
          </p:cNvPr>
          <p:cNvSpPr txBox="1"/>
          <p:nvPr/>
        </p:nvSpPr>
        <p:spPr>
          <a:xfrm>
            <a:off x="259572" y="2755000"/>
            <a:ext cx="80797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Wednesday </a:t>
            </a:r>
            <a:r>
              <a:rPr lang="en-GB" sz="4000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25</a:t>
            </a:r>
            <a:r>
              <a:rPr lang="en-GB" sz="4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 of January </a:t>
            </a:r>
            <a:r>
              <a:rPr lang="en-GB" sz="4000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290871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14489-2829-45B5-A4B7-72FDB879194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sz="4000" b="1" dirty="0"/>
              <a:t> </a:t>
            </a:r>
            <a:r>
              <a:rPr lang="en-GB" sz="4800" b="1" dirty="0"/>
              <a:t>Thank you for your attention !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660C-8D10-423A-9574-96D8843D2C6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7A868-F4C2-4817-9639-CD3A2CF09A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067665" y="6356350"/>
            <a:ext cx="4888885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703B8-9B1B-49B6-941E-DE0C70469A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2AA3F35-93CB-4CF1-89DB-0F9B2B1BE6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38914"/>
            <a:ext cx="150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026255-BD06-4DD7-84C5-97836D935304}"/>
              </a:ext>
            </a:extLst>
          </p:cNvPr>
          <p:cNvSpPr txBox="1"/>
          <p:nvPr/>
        </p:nvSpPr>
        <p:spPr>
          <a:xfrm>
            <a:off x="3218601" y="3825694"/>
            <a:ext cx="31785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latin typeface="Calibri" panose="020F0502020204030204" pitchFamily="34" charset="0"/>
                <a:cs typeface="Calibri" panose="020F0502020204030204" pitchFamily="34" charset="0"/>
              </a:rPr>
              <a:t>Questions ?</a:t>
            </a:r>
          </a:p>
        </p:txBody>
      </p:sp>
    </p:spTree>
    <p:extLst>
      <p:ext uri="{BB962C8B-B14F-4D97-AF65-F5344CB8AC3E}">
        <p14:creationId xmlns:p14="http://schemas.microsoft.com/office/powerpoint/2010/main" val="1905594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5EA062A-9CF8-5D09-00AC-98D3B327714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605983" y="1246188"/>
            <a:ext cx="5928858" cy="5027612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362B8D-4923-78CC-00BC-11DD0E683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846" y="939800"/>
            <a:ext cx="1242263" cy="135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473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Approval of minutes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91DFB99-3241-0879-9352-66B409B47C1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67601" y="1214323"/>
            <a:ext cx="7647711" cy="374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6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 of actions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D17F2A1D-4645-85C1-75B1-979EA74F347F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77894402"/>
              </p:ext>
            </p:extLst>
          </p:nvPr>
        </p:nvGraphicFramePr>
        <p:xfrm>
          <a:off x="2308222" y="1246189"/>
          <a:ext cx="4524380" cy="502760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1568">
                  <a:extLst>
                    <a:ext uri="{9D8B030D-6E8A-4147-A177-3AD203B41FA5}">
                      <a16:colId xmlns:a16="http://schemas.microsoft.com/office/drawing/2014/main" val="1084742501"/>
                    </a:ext>
                  </a:extLst>
                </a:gridCol>
                <a:gridCol w="2443730">
                  <a:extLst>
                    <a:ext uri="{9D8B030D-6E8A-4147-A177-3AD203B41FA5}">
                      <a16:colId xmlns:a16="http://schemas.microsoft.com/office/drawing/2014/main" val="3690037437"/>
                    </a:ext>
                  </a:extLst>
                </a:gridCol>
                <a:gridCol w="985299">
                  <a:extLst>
                    <a:ext uri="{9D8B030D-6E8A-4147-A177-3AD203B41FA5}">
                      <a16:colId xmlns:a16="http://schemas.microsoft.com/office/drawing/2014/main" val="764993036"/>
                    </a:ext>
                  </a:extLst>
                </a:gridCol>
                <a:gridCol w="763783">
                  <a:extLst>
                    <a:ext uri="{9D8B030D-6E8A-4147-A177-3AD203B41FA5}">
                      <a16:colId xmlns:a16="http://schemas.microsoft.com/office/drawing/2014/main" val="1977970073"/>
                    </a:ext>
                  </a:extLst>
                </a:gridCol>
              </a:tblGrid>
              <a:tr h="184361">
                <a:tc>
                  <a:txBody>
                    <a:bodyPr/>
                    <a:lstStyle/>
                    <a:p>
                      <a:pPr algn="ctr"/>
                      <a:r>
                        <a:rPr lang="en-US" sz="8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Action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Description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Responsible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Status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869486"/>
                  </a:ext>
                </a:extLst>
              </a:tr>
              <a:tr h="25537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</a:t>
                      </a:r>
                      <a:endParaRPr lang="en-GB" sz="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8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ECR to remove SPS INTERCOM &amp; PAGE 1 TV systems in the NA</a:t>
                      </a:r>
                      <a:endParaRPr lang="en-GB" sz="800" dirty="0">
                        <a:effectLst/>
                        <a:highlight>
                          <a:srgbClr val="FFFF00"/>
                        </a:highlight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I. Kozsar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622143"/>
                  </a:ext>
                </a:extLst>
              </a:tr>
              <a:tr h="23139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2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GB" sz="8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Collect DECs from different groups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M. Jeckel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624138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3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list of systems together with corresponding electrical circuits that need to remain operational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S. Levorato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080896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4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circuits that need to remain operational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Szewczyk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034103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5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circuits that need to remain operational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T. Barbe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6737021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6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circuits that need to remain operational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J. Ramos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232007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7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list of systems together with corresponding electrical circuits that need to remain operational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F. Juban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4704102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8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Investigate on Liquid Krypton control cables from ECN3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F. Duval 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2966591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9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Investigate on SPS-EPO DATAPLEX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Y. Gaillard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7024662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10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Investigate on power needs for the gas system (BG82) 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D. Jaillet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732187"/>
                  </a:ext>
                </a:extLst>
              </a:tr>
              <a:tr h="379540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11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identification, labelling and disconnection procedure for obsolete cables in EHN2/BA82 during YETS22/23 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8461264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12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Safety Request Form (SRF) for decabling in EHN2/BA82 during YETS22/23 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GB" sz="800" strike="sng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  <a:p>
                      <a:pPr algn="just"/>
                      <a:endParaRPr lang="en-GB" sz="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210442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13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ECR for decabling in EHN2/BA82 during YETS22/23 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A. Charalambous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5458295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14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Lockout procedure for EHN2/BA82 Decabling during YETS22/23 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2253508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15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workplan for EHN2/BA82 Decabling during YETS22/23 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981950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16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Check access conditions for decabling (if it’s necessary to use scaffolding to access cables at height)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5074556"/>
                  </a:ext>
                </a:extLst>
              </a:tr>
              <a:tr h="284067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17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Label all fire and gas detection cables to be removed until 1</a:t>
                      </a:r>
                      <a:r>
                        <a:rPr lang="en-US" sz="800" baseline="300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st</a:t>
                      </a:r>
                      <a:r>
                        <a:rPr lang="en-US" sz="800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 December.</a:t>
                      </a:r>
                      <a:endParaRPr lang="en-GB" sz="800" dirty="0">
                        <a:effectLst/>
                        <a:highlight>
                          <a:srgbClr val="FFFF00"/>
                        </a:highlight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J. Ramos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055" marR="7055" marT="70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529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370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Actions reminder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94087-5BEF-D3DF-5E84-BBC074D25E0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245523"/>
            <a:ext cx="8686799" cy="5028279"/>
          </a:xfrm>
        </p:spPr>
        <p:txBody>
          <a:bodyPr/>
          <a:lstStyle/>
          <a:p>
            <a:r>
              <a:rPr lang="en-GB" dirty="0"/>
              <a:t>P.  Durand		Label all Fire Detection cables to be removed 				with a “</a:t>
            </a:r>
            <a:r>
              <a:rPr lang="en-GB" dirty="0" err="1"/>
              <a:t>privat</a:t>
            </a:r>
            <a:r>
              <a:rPr lang="en-GB" dirty="0"/>
              <a:t>” cable number PD</a:t>
            </a:r>
            <a:r>
              <a:rPr lang="en-GB" dirty="0">
                <a:latin typeface="Abadi" panose="020B0604020104020204" pitchFamily="34" charset="0"/>
              </a:rPr>
              <a:t>01</a:t>
            </a:r>
            <a:r>
              <a:rPr lang="en-GB" dirty="0"/>
              <a:t>-PD</a:t>
            </a:r>
            <a:r>
              <a:rPr lang="en-GB" dirty="0">
                <a:latin typeface="Abadi" panose="020B0604020104020204" pitchFamily="34" charset="0"/>
              </a:rPr>
              <a:t>88</a:t>
            </a:r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All Link Persons</a:t>
            </a:r>
            <a:r>
              <a:rPr lang="en-GB" dirty="0"/>
              <a:t>	Prepare “proper” DEC latest by </a:t>
            </a: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b="1" baseline="30000" dirty="0">
                <a:solidFill>
                  <a:srgbClr val="FF0000"/>
                </a:solidFill>
              </a:rPr>
              <a:t>st</a:t>
            </a:r>
            <a:r>
              <a:rPr lang="en-GB" b="1" dirty="0">
                <a:solidFill>
                  <a:srgbClr val="FF0000"/>
                </a:solidFill>
              </a:rPr>
              <a:t> of December </a:t>
            </a:r>
            <a:r>
              <a:rPr lang="en-GB" dirty="0"/>
              <a:t>			including column </a:t>
            </a:r>
            <a:r>
              <a:rPr lang="en-GB" dirty="0">
                <a:solidFill>
                  <a:srgbClr val="FF0000"/>
                </a:solidFill>
              </a:rPr>
              <a:t>M, X,AI &amp; AJ</a:t>
            </a:r>
            <a:r>
              <a:rPr lang="en-GB" dirty="0"/>
              <a:t>		</a:t>
            </a:r>
          </a:p>
          <a:p>
            <a:pPr marL="0" indent="0">
              <a:buNone/>
            </a:pPr>
            <a:r>
              <a:rPr lang="en-GB" dirty="0"/>
              <a:t>			Ideally: </a:t>
            </a:r>
            <a:r>
              <a:rPr lang="en-GB" dirty="0">
                <a:solidFill>
                  <a:srgbClr val="FF0000"/>
                </a:solidFill>
              </a:rPr>
              <a:t>M</a:t>
            </a:r>
            <a:r>
              <a:rPr lang="en-GB" dirty="0"/>
              <a:t> = </a:t>
            </a:r>
            <a:r>
              <a:rPr lang="en-GB" b="1" dirty="0"/>
              <a:t>AD</a:t>
            </a:r>
            <a:r>
              <a:rPr lang="en-GB" dirty="0"/>
              <a:t>: Evalué, à déposer					</a:t>
            </a:r>
            <a:r>
              <a:rPr lang="en-GB" dirty="0">
                <a:solidFill>
                  <a:srgbClr val="FF0000"/>
                </a:solidFill>
              </a:rPr>
              <a:t>X &amp; AI</a:t>
            </a:r>
            <a:r>
              <a:rPr lang="en-GB" dirty="0"/>
              <a:t>: </a:t>
            </a:r>
            <a:r>
              <a:rPr lang="en-GB" b="1" dirty="0"/>
              <a:t>DOV</a:t>
            </a:r>
            <a:r>
              <a:rPr lang="en-GB" dirty="0"/>
              <a:t>: Trouvé- obsolete-</a:t>
            </a:r>
            <a:r>
              <a:rPr lang="en-GB" dirty="0" err="1"/>
              <a:t>deconnecté</a:t>
            </a:r>
            <a:r>
              <a:rPr lang="en-GB" dirty="0"/>
              <a:t>-violet</a:t>
            </a:r>
          </a:p>
          <a:p>
            <a:pPr marL="0" indent="0">
              <a:buNone/>
            </a:pPr>
            <a:r>
              <a:rPr lang="en-GB" dirty="0"/>
              <a:t>			</a:t>
            </a:r>
            <a:r>
              <a:rPr lang="en-GB" dirty="0">
                <a:solidFill>
                  <a:srgbClr val="FF0000"/>
                </a:solidFill>
              </a:rPr>
              <a:t>AJ</a:t>
            </a:r>
            <a:r>
              <a:rPr lang="en-GB" dirty="0"/>
              <a:t>: Cable length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821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132D2E-AC56-5583-AAED-D69596ADE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89A4B8-69BF-C447-CABA-684B07B85D6E}"/>
              </a:ext>
            </a:extLst>
          </p:cNvPr>
          <p:cNvSpPr txBox="1"/>
          <p:nvPr/>
        </p:nvSpPr>
        <p:spPr>
          <a:xfrm>
            <a:off x="182880" y="5705905"/>
            <a:ext cx="90024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Ideally: DOV</a:t>
            </a:r>
            <a:r>
              <a:rPr lang="en-GB" sz="2400" dirty="0"/>
              <a:t> </a:t>
            </a:r>
            <a:r>
              <a:rPr lang="en-GB" sz="2400" u="sng" dirty="0"/>
              <a:t>disconnected and labeled  </a:t>
            </a:r>
            <a:r>
              <a:rPr lang="en-GB" sz="2400" dirty="0"/>
              <a:t>in column X &amp; AI in the DEC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EFBE0FD-94B8-49D1-35E4-DB63BF03E4E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989509"/>
          <a:ext cx="8226426" cy="3440958"/>
        </p:xfrm>
        <a:graphic>
          <a:graphicData uri="http://schemas.openxmlformats.org/drawingml/2006/table">
            <a:tbl>
              <a:tblPr/>
              <a:tblGrid>
                <a:gridCol w="244260">
                  <a:extLst>
                    <a:ext uri="{9D8B030D-6E8A-4147-A177-3AD203B41FA5}">
                      <a16:colId xmlns:a16="http://schemas.microsoft.com/office/drawing/2014/main" val="1753723275"/>
                    </a:ext>
                  </a:extLst>
                </a:gridCol>
                <a:gridCol w="289493">
                  <a:extLst>
                    <a:ext uri="{9D8B030D-6E8A-4147-A177-3AD203B41FA5}">
                      <a16:colId xmlns:a16="http://schemas.microsoft.com/office/drawing/2014/main" val="2924762089"/>
                    </a:ext>
                  </a:extLst>
                </a:gridCol>
                <a:gridCol w="2967303">
                  <a:extLst>
                    <a:ext uri="{9D8B030D-6E8A-4147-A177-3AD203B41FA5}">
                      <a16:colId xmlns:a16="http://schemas.microsoft.com/office/drawing/2014/main" val="3325089445"/>
                    </a:ext>
                  </a:extLst>
                </a:gridCol>
                <a:gridCol w="639297">
                  <a:extLst>
                    <a:ext uri="{9D8B030D-6E8A-4147-A177-3AD203B41FA5}">
                      <a16:colId xmlns:a16="http://schemas.microsoft.com/office/drawing/2014/main" val="2090621542"/>
                    </a:ext>
                  </a:extLst>
                </a:gridCol>
                <a:gridCol w="1402231">
                  <a:extLst>
                    <a:ext uri="{9D8B030D-6E8A-4147-A177-3AD203B41FA5}">
                      <a16:colId xmlns:a16="http://schemas.microsoft.com/office/drawing/2014/main" val="1423404887"/>
                    </a:ext>
                  </a:extLst>
                </a:gridCol>
                <a:gridCol w="533753">
                  <a:extLst>
                    <a:ext uri="{9D8B030D-6E8A-4147-A177-3AD203B41FA5}">
                      <a16:colId xmlns:a16="http://schemas.microsoft.com/office/drawing/2014/main" val="1798951141"/>
                    </a:ext>
                  </a:extLst>
                </a:gridCol>
                <a:gridCol w="787059">
                  <a:extLst>
                    <a:ext uri="{9D8B030D-6E8A-4147-A177-3AD203B41FA5}">
                      <a16:colId xmlns:a16="http://schemas.microsoft.com/office/drawing/2014/main" val="3398621947"/>
                    </a:ext>
                  </a:extLst>
                </a:gridCol>
                <a:gridCol w="1363030">
                  <a:extLst>
                    <a:ext uri="{9D8B030D-6E8A-4147-A177-3AD203B41FA5}">
                      <a16:colId xmlns:a16="http://schemas.microsoft.com/office/drawing/2014/main" val="3973365518"/>
                    </a:ext>
                  </a:extLst>
                </a:gridCol>
              </a:tblGrid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N°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CC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[m]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Final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9813205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Mickael Azevedo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BE/CEM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Intercom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9060" marR="9060" marT="9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30.916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Ready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241937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Guillaume Michet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HSE/RP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ARCON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9.036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Ready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068980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Nicolas Broca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EN/AA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 Detection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6.400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943760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Pierre Durand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EN/AA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Detection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9.600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46835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 Ramos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EN/AA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Alarm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233410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Didier Vaxelaire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EN/AA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Access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7.879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958571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Yves Gaillard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SY/EPC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Converters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28.716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6426245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5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Philip Schwarz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TE/MSC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4.754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66594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42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Marcin Szewczyk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EN/EL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Eletrical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2.147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Almost done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324476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Stephane Deschamps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SY/BI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Instrumen.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21.596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Ready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339628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Francesco Devito &amp; Enguerrand Dumont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BE/EA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Instrumen.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570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31.452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Ready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323411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Stefano Levorato 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EP/SME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COMPASS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11.740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Ready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2550469"/>
                  </a:ext>
                </a:extLst>
              </a:tr>
              <a:tr h="22649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060" marR="9060" marT="90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Francesco Devito &amp; Enguerrand Dumont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EN/EA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ORPHAN CABLES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2.046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Ready</a:t>
                      </a:r>
                    </a:p>
                  </a:txBody>
                  <a:tcPr marL="9060" marR="9060" marT="90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832590"/>
                  </a:ext>
                </a:extLst>
              </a:tr>
              <a:tr h="269986">
                <a:tc>
                  <a:txBody>
                    <a:bodyPr/>
                    <a:lstStyle/>
                    <a:p>
                      <a:pPr algn="l" fontAlgn="b"/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60" marR="9060" marT="90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60" marR="9060" marT="90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60" marR="9060" marT="90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60" marR="9060" marT="90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060" marR="9060" marT="90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1.791</a:t>
                      </a:r>
                    </a:p>
                  </a:txBody>
                  <a:tcPr marL="9060" marR="9060" marT="90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166.551</a:t>
                      </a:r>
                    </a:p>
                  </a:txBody>
                  <a:tcPr marL="9060" marR="9060" marT="90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0" marR="9060" marT="90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0918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036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42F69-4662-3279-ACF8-49E796661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076" y="233363"/>
            <a:ext cx="8913924" cy="811212"/>
          </a:xfrm>
        </p:spPr>
        <p:txBody>
          <a:bodyPr/>
          <a:lstStyle/>
          <a:p>
            <a:r>
              <a:rPr lang="en-GB" dirty="0"/>
              <a:t>Access condition: </a:t>
            </a:r>
            <a:r>
              <a:rPr lang="en-GB" dirty="0">
                <a:solidFill>
                  <a:srgbClr val="FF0000"/>
                </a:solidFill>
              </a:rPr>
              <a:t>scaffolding</a:t>
            </a:r>
            <a:r>
              <a:rPr lang="en-GB" dirty="0"/>
              <a:t> &amp; </a:t>
            </a:r>
            <a:r>
              <a:rPr lang="en-GB" dirty="0">
                <a:solidFill>
                  <a:srgbClr val="7030A0"/>
                </a:solidFill>
              </a:rPr>
              <a:t>cherry picker </a:t>
            </a:r>
            <a:endParaRPr lang="de-DE" dirty="0">
              <a:solidFill>
                <a:srgbClr val="7030A0"/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AA79CF0-DE30-2C21-2A3B-0E3EEA24F2F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589592"/>
            <a:ext cx="8226425" cy="434080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714B0-E45A-A548-056D-C707BA37629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91FD8-B3FC-ED79-BDD3-116A89FFC53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943779" y="6356350"/>
            <a:ext cx="5012772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00516-0ED6-52B0-0427-19D80539A1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32BCE5-6305-7EC7-53F4-9F63F55097A2}"/>
              </a:ext>
            </a:extLst>
          </p:cNvPr>
          <p:cNvSpPr/>
          <p:nvPr/>
        </p:nvSpPr>
        <p:spPr>
          <a:xfrm>
            <a:off x="2295526" y="2129666"/>
            <a:ext cx="129110" cy="18936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EDA82B-7AAC-56A4-D7E3-485506360CA4}"/>
              </a:ext>
            </a:extLst>
          </p:cNvPr>
          <p:cNvSpPr/>
          <p:nvPr/>
        </p:nvSpPr>
        <p:spPr>
          <a:xfrm>
            <a:off x="2295526" y="4036704"/>
            <a:ext cx="129110" cy="121962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B206F4-BD69-20D7-53BF-E44278323A55}"/>
              </a:ext>
            </a:extLst>
          </p:cNvPr>
          <p:cNvSpPr/>
          <p:nvPr/>
        </p:nvSpPr>
        <p:spPr>
          <a:xfrm rot="5400000">
            <a:off x="3369235" y="4182617"/>
            <a:ext cx="129110" cy="201830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421682-870C-95CC-871C-2FFA2DFEB5FA}"/>
              </a:ext>
            </a:extLst>
          </p:cNvPr>
          <p:cNvCxnSpPr>
            <a:cxnSpLocks/>
          </p:cNvCxnSpPr>
          <p:nvPr/>
        </p:nvCxnSpPr>
        <p:spPr>
          <a:xfrm flipH="1">
            <a:off x="2507226" y="843608"/>
            <a:ext cx="2159164" cy="21060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F8A8D40-4F64-7751-7C7A-A1643003A633}"/>
              </a:ext>
            </a:extLst>
          </p:cNvPr>
          <p:cNvCxnSpPr>
            <a:cxnSpLocks/>
          </p:cNvCxnSpPr>
          <p:nvPr/>
        </p:nvCxnSpPr>
        <p:spPr>
          <a:xfrm flipH="1">
            <a:off x="3403928" y="843608"/>
            <a:ext cx="3955517" cy="424163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908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42F69-4662-3279-ACF8-49E796661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076" y="233363"/>
            <a:ext cx="8913924" cy="811212"/>
          </a:xfrm>
        </p:spPr>
        <p:txBody>
          <a:bodyPr/>
          <a:lstStyle/>
          <a:p>
            <a:r>
              <a:rPr lang="en-GB" dirty="0"/>
              <a:t>Co-activity with EN-CV</a:t>
            </a:r>
            <a:endParaRPr lang="de-DE" dirty="0">
              <a:solidFill>
                <a:srgbClr val="7030A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714B0-E45A-A548-056D-C707BA37629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91FD8-B3FC-ED79-BDD3-116A89FFC53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943779" y="6356350"/>
            <a:ext cx="5012772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00516-0ED6-52B0-0427-19D80539A1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F72973-BEF5-7D96-A922-8D3688CC88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90" y="1141172"/>
            <a:ext cx="7044538" cy="3170042"/>
          </a:xfrm>
          <a:prstGeom prst="rect">
            <a:avLst/>
          </a:prstGeom>
        </p:spPr>
      </p:pic>
      <p:pic>
        <p:nvPicPr>
          <p:cNvPr id="15" name="Picture 14" descr="A picture containing indoor&#10;&#10;Description automatically generated">
            <a:extLst>
              <a:ext uri="{FF2B5EF4-FFF2-40B4-BE49-F238E27FC236}">
                <a16:creationId xmlns:a16="http://schemas.microsoft.com/office/drawing/2014/main" id="{BCE70996-1A79-A297-31C7-4A1BC98CCD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623" y="3920947"/>
            <a:ext cx="5218177" cy="234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338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Documentation for EHN2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94087-5BEF-D3DF-5E84-BBC074D25E0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NACONS - PROCEDURE IDENTIFICATION, ETIQUETAGE ET DECONNEXION DES CABLES OBSOLETES       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			Deadline 2022-12-08	    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EDMS: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2788834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ECR De-cabling Campaign EHN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YETS 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2022/23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Deadline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2022-12-02	     EDMS: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2775911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Lock out procedure for EHN2 decabling 						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Deadline: 2022-11-23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     EDMS: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2790872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Request Form (SRF) - Decabling activity in EHN2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     	     EDMS: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2796609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DECs on EDMS for 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approval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 by Group Leader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fr-FR" dirty="0"/>
              <a:t>			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In progress </a:t>
            </a:r>
            <a:r>
              <a:rPr lang="fr-FR" dirty="0"/>
              <a:t>		     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EDMS: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2778127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30.11.2022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713517-1A73-1510-1003-E5D1A55013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2513" y="2757522"/>
            <a:ext cx="2036222" cy="3068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23C0C2-2F71-9B3B-6194-73C431F62D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513" y="4245444"/>
            <a:ext cx="1314450" cy="3714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F6671A-A1B8-1175-0367-FBA041118C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8416" y="1952597"/>
            <a:ext cx="1857375" cy="342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78ED012-7855-8A26-080A-9A888B2B245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2513" y="3506740"/>
            <a:ext cx="2036240" cy="3109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F7EDE6-3D5C-4C12-CE0B-7B26DDF678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96795" y="5473702"/>
            <a:ext cx="461962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0445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00B74B876FB49BC1C86FB4980054A" ma:contentTypeVersion="1" ma:contentTypeDescription="Create a new document." ma:contentTypeScope="" ma:versionID="e46381c0026b80e60e65bb2b263bb230">
  <xsd:schema xmlns:xsd="http://www.w3.org/2001/XMLSchema" xmlns:xs="http://www.w3.org/2001/XMLSchema" xmlns:p="http://schemas.microsoft.com/office/2006/metadata/properties" xmlns:ns2="edc1ee27-aed1-4c77-8244-dbdc39fe47ab" targetNamespace="http://schemas.microsoft.com/office/2006/metadata/properties" ma:root="true" ma:fieldsID="9ecbf57ebf9f2ac4a13df2f4033777cd" ns2:_="">
    <xsd:import namespace="edc1ee27-aed1-4c77-8244-dbdc39fe47ab"/>
    <xsd:element name="properties">
      <xsd:complexType>
        <xsd:sequence>
          <xsd:element name="documentManagement">
            <xsd:complexType>
              <xsd:all>
                <xsd:element ref="ns2:xiq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1ee27-aed1-4c77-8244-dbdc39fe47ab" elementFormDefault="qualified">
    <xsd:import namespace="http://schemas.microsoft.com/office/2006/documentManagement/types"/>
    <xsd:import namespace="http://schemas.microsoft.com/office/infopath/2007/PartnerControls"/>
    <xsd:element name="xiqb" ma:index="8" nillable="true" ma:displayName="Version" ma:internalName="xiqb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xiqb xmlns="edc1ee27-aed1-4c77-8244-dbdc39fe47a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A9E950-9E29-4590-844B-74A91BCD8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1ee27-aed1-4c77-8244-dbdc39fe4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318508-66A9-4352-B956-2AC1CBCC2B5E}">
  <ds:schemaRefs>
    <ds:schemaRef ds:uri="http://purl.org/dc/elements/1.1/"/>
    <ds:schemaRef ds:uri="edc1ee27-aed1-4c77-8244-dbdc39fe47ab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34857</TotalTime>
  <Words>1214</Words>
  <Application>Microsoft Office PowerPoint</Application>
  <PresentationFormat>On-screen Show (4:3)</PresentationFormat>
  <Paragraphs>370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Abadi</vt:lpstr>
      <vt:lpstr>Arial</vt:lpstr>
      <vt:lpstr>Calibri</vt:lpstr>
      <vt:lpstr>Cambria</vt:lpstr>
      <vt:lpstr>Corbel</vt:lpstr>
      <vt:lpstr>PT Sans</vt:lpstr>
      <vt:lpstr>Verdana</vt:lpstr>
      <vt:lpstr>CERN_ENdept_Presentation_ArialFont copy</vt:lpstr>
      <vt:lpstr>PowerPoint Presentation</vt:lpstr>
      <vt:lpstr>Agenda:</vt:lpstr>
      <vt:lpstr>Approval of minutes</vt:lpstr>
      <vt:lpstr>Review of actions</vt:lpstr>
      <vt:lpstr>Actions reminder</vt:lpstr>
      <vt:lpstr>Summary</vt:lpstr>
      <vt:lpstr>Access condition: scaffolding &amp; cherry picker </vt:lpstr>
      <vt:lpstr>Co-activity with EN-CV</vt:lpstr>
      <vt:lpstr>Documentation for EHN2</vt:lpstr>
      <vt:lpstr>Lockout EHN2 &amp; BA82</vt:lpstr>
      <vt:lpstr>Lockout EHN2 &amp; BA82</vt:lpstr>
      <vt:lpstr>No crane in EHN2 &amp; BA82</vt:lpstr>
      <vt:lpstr>TT81 – TT85 @ YETS 2023-2024</vt:lpstr>
      <vt:lpstr>Next NA-DWG Meeting</vt:lpstr>
      <vt:lpstr>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Michael Jeckel</cp:lastModifiedBy>
  <cp:revision>1558</cp:revision>
  <cp:lastPrinted>2021-11-24T13:40:50Z</cp:lastPrinted>
  <dcterms:created xsi:type="dcterms:W3CDTF">2016-04-11T07:30:05Z</dcterms:created>
  <dcterms:modified xsi:type="dcterms:W3CDTF">2022-11-30T14:54:09Z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0x0101000B400B74B876FB49BC1C86FB4980054A</vt:lpwstr>
  </property>
</Properties>
</file>