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9"/>
  </p:notesMasterIdLst>
  <p:sldIdLst>
    <p:sldId id="257" r:id="rId4"/>
    <p:sldId id="1491" r:id="rId5"/>
    <p:sldId id="1492" r:id="rId6"/>
    <p:sldId id="1493" r:id="rId7"/>
    <p:sldId id="1494" r:id="rId8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1491"/>
            <p14:sldId id="1492"/>
            <p14:sldId id="1493"/>
            <p14:sldId id="149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138" d="100"/>
          <a:sy n="138" d="100"/>
        </p:scale>
        <p:origin x="1242" y="6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03.11.2022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637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687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9363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6561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1_Title +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23006" y="94965"/>
            <a:ext cx="411774" cy="25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>
                <a:solidFill>
                  <a:srgbClr val="0F124A"/>
                </a:solidFill>
              </a:defRPr>
            </a:lvl3pPr>
            <a:lvl4pPr marL="1828800" lvl="3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653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4327/contributions/4887402/" TargetMode="External"/><Relationship Id="rId7" Type="http://schemas.openxmlformats.org/officeDocument/2006/relationships/hyperlink" Target="https://indico.cern.ch/event/121309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edms.cern.ch/document/1399820" TargetMode="External"/><Relationship Id="rId5" Type="http://schemas.openxmlformats.org/officeDocument/2006/relationships/hyperlink" Target="https://indico.cern.ch/event/1085318/" TargetMode="External"/><Relationship Id="rId4" Type="http://schemas.openxmlformats.org/officeDocument/2006/relationships/hyperlink" Target="https://indico.cern.ch/event/1213083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950" y="781050"/>
            <a:ext cx="8263350" cy="1790700"/>
          </a:xfrm>
        </p:spPr>
        <p:txBody>
          <a:bodyPr/>
          <a:lstStyle/>
          <a:p>
            <a:r>
              <a:rPr lang="en-US" dirty="0"/>
              <a:t>Arc half-cell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Spec &amp; Requirements</a:t>
            </a:r>
          </a:p>
        </p:txBody>
      </p:sp>
      <p:sp>
        <p:nvSpPr>
          <p:cNvPr id="3" name="Untertitel 6">
            <a:extLst>
              <a:ext uri="{FF2B5EF4-FFF2-40B4-BE49-F238E27FC236}">
                <a16:creationId xmlns:a16="http://schemas.microsoft.com/office/drawing/2014/main" id="{5ABF02D7-604D-8B40-193C-2B4326363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520" y="3206637"/>
            <a:ext cx="8640960" cy="1241822"/>
          </a:xfrm>
        </p:spPr>
        <p:txBody>
          <a:bodyPr/>
          <a:lstStyle/>
          <a:p>
            <a:pPr algn="l">
              <a:lnSpc>
                <a:spcPts val="2400"/>
              </a:lnSpc>
            </a:pPr>
            <a:r>
              <a:rPr lang="en-US" sz="1600" dirty="0"/>
              <a:t>F. Carra, L. Baudin </a:t>
            </a:r>
            <a:r>
              <a:rPr lang="en-US" sz="1600" i="1" dirty="0"/>
              <a:t>with inputs from the Arc half-cell project members, Accelerators &amp; Technical Infrastructures Pillars</a:t>
            </a:r>
          </a:p>
        </p:txBody>
      </p:sp>
      <p:pic>
        <p:nvPicPr>
          <p:cNvPr id="5" name="Picture 13" descr="Icon&#10;&#10;Description automatically generated">
            <a:extLst>
              <a:ext uri="{FF2B5EF4-FFF2-40B4-BE49-F238E27FC236}">
                <a16:creationId xmlns:a16="http://schemas.microsoft.com/office/drawing/2014/main" id="{79DC6C01-B518-C577-4064-1E9D28A168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4" r="18397" b="4176"/>
          <a:stretch/>
        </p:blipFill>
        <p:spPr>
          <a:xfrm>
            <a:off x="8107465" y="0"/>
            <a:ext cx="1014556" cy="100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676456" y="94965"/>
            <a:ext cx="358323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 dirty="0"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51520" y="400990"/>
            <a:ext cx="8424936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2400" dirty="0"/>
              <a:t>Alignment &amp; Stability – Collider Regular Arcs</a:t>
            </a:r>
            <a:endParaRPr sz="2400" dirty="0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687C5A73-C53F-8AFF-6153-2373BDE9CA0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Carra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4BF603-FDE1-0671-FF81-AD27814B9A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0341"/>
          <a:stretch/>
        </p:blipFill>
        <p:spPr>
          <a:xfrm>
            <a:off x="330936" y="2708017"/>
            <a:ext cx="2768600" cy="1666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E6B7A7-DA24-8033-0001-C2C785F66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73" y="942863"/>
            <a:ext cx="6443080" cy="16564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F7B8FC-EAEA-8CAC-49B6-7C9839428DFA}"/>
              </a:ext>
            </a:extLst>
          </p:cNvPr>
          <p:cNvSpPr txBox="1"/>
          <p:nvPr/>
        </p:nvSpPr>
        <p:spPr>
          <a:xfrm>
            <a:off x="2963713" y="2599307"/>
            <a:ext cx="3456384" cy="275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000" i="1" baseline="30000" dirty="0"/>
              <a:t>1</a:t>
            </a:r>
            <a:r>
              <a:rPr lang="en-US" sz="1000" i="1" dirty="0"/>
              <a:t>T. Charles, Optics Correction Studies, FCC week 2022.</a:t>
            </a:r>
            <a:endParaRPr lang="en-GB" sz="1000" i="1" dirty="0"/>
          </a:p>
        </p:txBody>
      </p:sp>
      <p:sp>
        <p:nvSpPr>
          <p:cNvPr id="8" name="Arrow: Bent-Up 7">
            <a:extLst>
              <a:ext uri="{FF2B5EF4-FFF2-40B4-BE49-F238E27FC236}">
                <a16:creationId xmlns:a16="http://schemas.microsoft.com/office/drawing/2014/main" id="{0EC4CD56-726D-AF5E-E722-1E869CF1D9D7}"/>
              </a:ext>
            </a:extLst>
          </p:cNvPr>
          <p:cNvSpPr/>
          <p:nvPr/>
        </p:nvSpPr>
        <p:spPr>
          <a:xfrm rot="5400000">
            <a:off x="431540" y="3255826"/>
            <a:ext cx="936104" cy="57606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F01BC1-680F-421C-1691-294E4DE78177}"/>
              </a:ext>
            </a:extLst>
          </p:cNvPr>
          <p:cNvSpPr txBox="1"/>
          <p:nvPr/>
        </p:nvSpPr>
        <p:spPr>
          <a:xfrm>
            <a:off x="1187624" y="2960756"/>
            <a:ext cx="3504281" cy="2102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600"/>
              </a:lnSpc>
              <a:spcAft>
                <a:spcPts val="600"/>
              </a:spcAft>
            </a:pPr>
            <a:r>
              <a:rPr lang="en-US" sz="1200" dirty="0"/>
              <a:t>Translate to </a:t>
            </a:r>
            <a:r>
              <a:rPr lang="en-US" sz="1200" b="1" dirty="0"/>
              <a:t>alignment spec</a:t>
            </a:r>
            <a:r>
              <a:rPr lang="en-US" sz="1200" dirty="0"/>
              <a:t>, considering the case of SSS on girders </a:t>
            </a:r>
            <a:r>
              <a:rPr lang="en-US" sz="1200" baseline="30000" dirty="0"/>
              <a:t>2</a:t>
            </a:r>
            <a:endParaRPr lang="en-US" sz="1200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Mechanical alignment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Girder elements </a:t>
            </a:r>
            <a:r>
              <a:rPr lang="en-GB" sz="1200" dirty="0">
                <a:sym typeface="Wingdings" panose="05000000000000000000" pitchFamily="2" charset="2"/>
              </a:rPr>
              <a:t></a:t>
            </a:r>
            <a:r>
              <a:rPr lang="en-GB" sz="1200" dirty="0"/>
              <a:t> 20 µm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Girders over 200 m </a:t>
            </a:r>
            <a:r>
              <a:rPr lang="en-GB" sz="1200" dirty="0">
                <a:sym typeface="Wingdings" panose="05000000000000000000" pitchFamily="2" charset="2"/>
              </a:rPr>
              <a:t> 200 µm</a:t>
            </a:r>
          </a:p>
          <a:p>
            <a:pPr marL="228600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Beam-based alignment 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Girders relative positioning  10 µm		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66B3F1-56E0-82C6-7639-F752DC60ED4A}"/>
              </a:ext>
            </a:extLst>
          </p:cNvPr>
          <p:cNvSpPr txBox="1"/>
          <p:nvPr/>
        </p:nvSpPr>
        <p:spPr>
          <a:xfrm>
            <a:off x="4848894" y="2941737"/>
            <a:ext cx="4295106" cy="2384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600"/>
              </a:lnSpc>
              <a:spcAft>
                <a:spcPts val="600"/>
              </a:spcAft>
            </a:pPr>
            <a:r>
              <a:rPr lang="en-US" sz="1200" b="1" dirty="0"/>
              <a:t>Stability spec </a:t>
            </a:r>
            <a:r>
              <a:rPr lang="en-US" sz="1200" baseline="30000" dirty="0"/>
              <a:t>3</a:t>
            </a:r>
            <a:endParaRPr lang="en-US" sz="1200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Maximum allowed magnetic centre motion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Integrated RMS  10 nm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Ground motion  start with LHC reference EDMS 1399820 </a:t>
            </a:r>
            <a:r>
              <a:rPr lang="en-GB" sz="1200" baseline="30000" dirty="0">
                <a:sym typeface="Wingdings" panose="05000000000000000000" pitchFamily="2" charset="2"/>
              </a:rPr>
              <a:t>4</a:t>
            </a:r>
            <a:endParaRPr lang="en-GB" sz="1200" dirty="0">
              <a:sym typeface="Wingdings" panose="05000000000000000000" pitchFamily="2" charset="2"/>
            </a:endParaRPr>
          </a:p>
          <a:p>
            <a:pPr marL="228600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Relevant frequency range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10 ÷ 100 Hz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Orbit feedback, oscillation suppression up to 10 Hz	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7631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676456" y="94965"/>
            <a:ext cx="358323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dirty="0"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51520" y="400990"/>
            <a:ext cx="8424936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2400" dirty="0"/>
              <a:t>Alignment &amp; Stability – Booster Regular Arcs</a:t>
            </a:r>
            <a:endParaRPr sz="2400" dirty="0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687C5A73-C53F-8AFF-6153-2373BDE9CA0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Carra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F01BC1-680F-421C-1691-294E4DE78177}"/>
              </a:ext>
            </a:extLst>
          </p:cNvPr>
          <p:cNvSpPr txBox="1"/>
          <p:nvPr/>
        </p:nvSpPr>
        <p:spPr>
          <a:xfrm>
            <a:off x="467544" y="1379532"/>
            <a:ext cx="3504281" cy="2102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600"/>
              </a:lnSpc>
              <a:spcAft>
                <a:spcPts val="600"/>
              </a:spcAft>
            </a:pPr>
            <a:r>
              <a:rPr lang="en-US" sz="1200" dirty="0"/>
              <a:t>Translate to </a:t>
            </a:r>
            <a:r>
              <a:rPr lang="en-US" sz="1200" b="1" dirty="0"/>
              <a:t>alignment spec</a:t>
            </a:r>
            <a:r>
              <a:rPr lang="en-US" sz="1200" dirty="0"/>
              <a:t>, considering the case of SSS on girders </a:t>
            </a:r>
            <a:r>
              <a:rPr lang="en-US" sz="1200" baseline="30000" dirty="0"/>
              <a:t>5</a:t>
            </a:r>
            <a:endParaRPr lang="en-US" sz="1200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Similar order of magnitude for mechanical alignment as for collider </a:t>
            </a:r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Mechanical alignment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Girder elements </a:t>
            </a:r>
            <a:r>
              <a:rPr lang="en-GB" sz="1200" dirty="0">
                <a:sym typeface="Wingdings" panose="05000000000000000000" pitchFamily="2" charset="2"/>
              </a:rPr>
              <a:t></a:t>
            </a:r>
            <a:r>
              <a:rPr lang="en-GB" sz="1200" dirty="0"/>
              <a:t> 50 µm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Girders over 200 m </a:t>
            </a:r>
            <a:r>
              <a:rPr lang="en-GB" sz="1200" dirty="0">
                <a:sym typeface="Wingdings" panose="05000000000000000000" pitchFamily="2" charset="2"/>
              </a:rPr>
              <a:t> 150 µm		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66B3F1-56E0-82C6-7639-F752DC60ED4A}"/>
              </a:ext>
            </a:extLst>
          </p:cNvPr>
          <p:cNvSpPr txBox="1"/>
          <p:nvPr/>
        </p:nvSpPr>
        <p:spPr>
          <a:xfrm>
            <a:off x="4739673" y="1379532"/>
            <a:ext cx="4295106" cy="315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600"/>
              </a:lnSpc>
              <a:spcAft>
                <a:spcPts val="600"/>
              </a:spcAft>
            </a:pPr>
            <a:r>
              <a:rPr lang="en-US" sz="1200" b="1" dirty="0"/>
              <a:t>Stability spec</a:t>
            </a:r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i="1" dirty="0"/>
              <a:t>More relaxed than collider, but not by an order of magnitude (possibly factor 2) </a:t>
            </a:r>
            <a:r>
              <a:rPr lang="en-GB" sz="1200" i="1" baseline="30000" dirty="0"/>
              <a:t>6</a:t>
            </a: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/>
              <a:t>Maximum allowed magnetic centre motion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Integrated RMS  20 nm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Ground motion  start with LHC reference EDMS 1399820</a:t>
            </a:r>
          </a:p>
          <a:p>
            <a:pPr marL="228600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Relevant frequency range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10 ÷ 100 Hz</a:t>
            </a:r>
          </a:p>
          <a:p>
            <a:pPr marL="571463" lvl="1" indent="-228600">
              <a:lnSpc>
                <a:spcPts val="16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ym typeface="Wingdings" panose="05000000000000000000" pitchFamily="2" charset="2"/>
              </a:rPr>
              <a:t>Orbit feedback, oscillation suppression up to 10 Hz</a:t>
            </a:r>
          </a:p>
          <a:p>
            <a:pPr>
              <a:lnSpc>
                <a:spcPts val="1600"/>
              </a:lnSpc>
              <a:spcAft>
                <a:spcPts val="600"/>
              </a:spcAft>
            </a:pPr>
            <a:r>
              <a:rPr lang="en-GB" sz="1200" i="1" dirty="0">
                <a:sym typeface="Wingdings" panose="05000000000000000000" pitchFamily="2" charset="2"/>
              </a:rPr>
              <a:t>Comment: with booster vertically placed on collider, similar spec in terms of vibration is very challenging!</a:t>
            </a:r>
            <a:r>
              <a:rPr lang="en-GB" sz="1200" dirty="0">
                <a:sym typeface="Wingdings" panose="05000000000000000000" pitchFamily="2" charset="2"/>
              </a:rPr>
              <a:t>	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63124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676456" y="94965"/>
            <a:ext cx="358323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51520" y="400990"/>
            <a:ext cx="8424936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2400" dirty="0"/>
              <a:t>References for alignment &amp; stability assumptions</a:t>
            </a:r>
            <a:endParaRPr sz="2400" dirty="0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687C5A73-C53F-8AFF-6153-2373BDE9CA0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Carra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0B6393-41FD-B6B2-F725-9402E6661926}"/>
              </a:ext>
            </a:extLst>
          </p:cNvPr>
          <p:cNvSpPr txBox="1"/>
          <p:nvPr/>
        </p:nvSpPr>
        <p:spPr>
          <a:xfrm>
            <a:off x="179513" y="1059582"/>
            <a:ext cx="8712968" cy="343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00" i="1" dirty="0"/>
              <a:t>T. Charles, “Optics Correction Studies”, FCC week 2022, </a:t>
            </a:r>
            <a:r>
              <a:rPr lang="en-US" sz="1200" i="1" dirty="0">
                <a:hlinkClick r:id="rId3"/>
              </a:rPr>
              <a:t>https://indico.cern.ch/event/1064327/contributions/4887402/</a:t>
            </a:r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00" i="1" dirty="0"/>
              <a:t>Preliminary discussions between T. Raubenheimer, H. Mainaud-Durand, L. Baudin, F. Carra, </a:t>
            </a:r>
            <a:r>
              <a:rPr lang="en-GB" sz="1200" i="1" dirty="0"/>
              <a:t>“</a:t>
            </a:r>
            <a:r>
              <a:rPr lang="en-GB" sz="1200" i="1" dirty="0" err="1"/>
              <a:t>ArcHalfCellMock</a:t>
            </a:r>
            <a:r>
              <a:rPr lang="en-GB" sz="1200" i="1" dirty="0"/>
              <a:t>-up Meeting - Alignment and girder”, 26</a:t>
            </a:r>
            <a:r>
              <a:rPr lang="en-GB" sz="1200" i="1" baseline="30000" dirty="0"/>
              <a:t>th</a:t>
            </a:r>
            <a:r>
              <a:rPr lang="en-GB" sz="1200" i="1" dirty="0"/>
              <a:t> October 2022, </a:t>
            </a:r>
            <a:r>
              <a:rPr lang="en-GB" sz="1200" i="1" dirty="0">
                <a:hlinkClick r:id="rId4"/>
              </a:rPr>
              <a:t>https://indico.cern.ch/event/1213083/</a:t>
            </a:r>
            <a:r>
              <a:rPr lang="en-GB" sz="1200" i="1" dirty="0"/>
              <a:t> </a:t>
            </a:r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200" i="1" dirty="0"/>
              <a:t>K. Oide, “Tolerances for vibration”, FCCIS 2021, </a:t>
            </a:r>
            <a:r>
              <a:rPr lang="en-GB" sz="1200" i="1" dirty="0">
                <a:hlinkClick r:id="rId5"/>
              </a:rPr>
              <a:t>https://indico.cern.ch/event/1085318/</a:t>
            </a: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200" i="1" dirty="0"/>
              <a:t>M. Guinchard, “Ground motion measurements in LHC accelerator on both sides of CMS experiment - Coherence length measurements”, EDMS 1399820, </a:t>
            </a:r>
            <a:r>
              <a:rPr lang="en-GB" sz="1200" i="1" dirty="0">
                <a:hlinkClick r:id="rId6"/>
              </a:rPr>
              <a:t>https://edms.cern.ch/document/1399820</a:t>
            </a: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200" i="1" dirty="0"/>
              <a:t>B. </a:t>
            </a:r>
            <a:r>
              <a:rPr lang="en-GB" sz="1200" i="1" dirty="0" err="1"/>
              <a:t>Dalena</a:t>
            </a:r>
            <a:r>
              <a:rPr lang="en-GB" sz="1200" i="1" dirty="0"/>
              <a:t>, “Overview on the High Energy Booster”, </a:t>
            </a:r>
            <a:r>
              <a:rPr lang="en-GB" sz="1200" i="1" dirty="0" err="1"/>
              <a:t>ArcHalfCellMock</a:t>
            </a:r>
            <a:r>
              <a:rPr lang="en-GB" sz="1200" i="1" dirty="0"/>
              <a:t>-up Meeting - Booster #1, 2</a:t>
            </a:r>
            <a:r>
              <a:rPr lang="en-GB" sz="1200" i="1" baseline="30000" dirty="0"/>
              <a:t>nd</a:t>
            </a:r>
            <a:r>
              <a:rPr lang="en-GB" sz="1200" i="1" dirty="0"/>
              <a:t> November 2022, </a:t>
            </a:r>
            <a:r>
              <a:rPr lang="en-GB" sz="1200" i="1" dirty="0">
                <a:hlinkClick r:id="rId7"/>
              </a:rPr>
              <a:t>https://indico.cern.ch/event/1213096/</a:t>
            </a: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200" i="1" dirty="0"/>
              <a:t>Preliminary discussions L. Baudin and F. Carra with B. </a:t>
            </a:r>
            <a:r>
              <a:rPr lang="en-GB" sz="1200" i="1" dirty="0" err="1"/>
              <a:t>Dalena</a:t>
            </a:r>
            <a:r>
              <a:rPr lang="en-GB" sz="1200" i="1" dirty="0"/>
              <a:t> and T. Raubenheimer</a:t>
            </a:r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endParaRPr lang="en-GB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endParaRPr lang="en-US" sz="1200" i="1" dirty="0"/>
          </a:p>
          <a:p>
            <a:pPr marL="228600" indent="-228600" algn="l">
              <a:lnSpc>
                <a:spcPts val="1600"/>
              </a:lnSpc>
              <a:spcAft>
                <a:spcPts val="600"/>
              </a:spcAft>
              <a:buFont typeface="+mj-lt"/>
              <a:buAutoNum type="arabicPeriod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676456" y="94965"/>
            <a:ext cx="358323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dirty="0"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51520" y="400990"/>
            <a:ext cx="8424936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2400" dirty="0"/>
              <a:t>Add table with possible strategies for aligning over different lengths &amp; state of the art?</a:t>
            </a:r>
            <a:endParaRPr sz="2400" dirty="0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687C5A73-C53F-8AFF-6153-2373BDE9CA0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Carra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41852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20277</TotalTime>
  <Words>467</Words>
  <Application>Microsoft Office PowerPoint</Application>
  <PresentationFormat>On-screen Show (16:9)</PresentationFormat>
  <Paragraphs>50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Introslides</vt:lpstr>
      <vt:lpstr>Titleslides, Conclusion</vt:lpstr>
      <vt:lpstr>Content Slides - Deep Blue</vt:lpstr>
      <vt:lpstr>Arc half-cell  Spec &amp; Requirements</vt:lpstr>
      <vt:lpstr>Alignment &amp; Stability – Collider Regular Arcs</vt:lpstr>
      <vt:lpstr>Alignment &amp; Stability – Booster Regular Arcs</vt:lpstr>
      <vt:lpstr>References for alignment &amp; stability assumptions</vt:lpstr>
      <vt:lpstr>Add table with possible strategies for aligning over different lengths &amp; state of the art?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Federico Carra</cp:lastModifiedBy>
  <cp:revision>180</cp:revision>
  <cp:lastPrinted>2022-09-29T09:55:41Z</cp:lastPrinted>
  <dcterms:created xsi:type="dcterms:W3CDTF">2020-10-27T09:23:42Z</dcterms:created>
  <dcterms:modified xsi:type="dcterms:W3CDTF">2022-11-10T10:47:02Z</dcterms:modified>
</cp:coreProperties>
</file>