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78" r:id="rId3"/>
    <p:sldId id="279" r:id="rId4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67BD"/>
    <a:srgbClr val="FFFFFF"/>
    <a:srgbClr val="1D75B3"/>
    <a:srgbClr val="FF7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33" autoAdjust="0"/>
    <p:restoredTop sz="97505"/>
  </p:normalViewPr>
  <p:slideViewPr>
    <p:cSldViewPr>
      <p:cViewPr varScale="1">
        <p:scale>
          <a:sx n="113" d="100"/>
          <a:sy n="113" d="100"/>
        </p:scale>
        <p:origin x="114" y="35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12/2/2022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12/2/2022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12/2/2022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12/2/2022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12/2/2022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12/2/2022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12/2/2022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12/2/2022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12/2/2022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12/2/2022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12/2/2022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12/2/2022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12/2/2022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12/2/2022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12/2/2022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12/2/2022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12/2/2022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Beam Intercepting Devices: Interlocking requirements </a:t>
            </a:r>
            <a:br>
              <a:rPr lang="en-US" dirty="0"/>
            </a:br>
            <a:r>
              <a:rPr lang="en-GB" sz="3600" dirty="0">
                <a:solidFill>
                  <a:schemeClr val="bg1">
                    <a:lumMod val="50000"/>
                  </a:schemeClr>
                </a:solidFill>
              </a:rPr>
              <a:t>North Area Interlocking Task Force - 4th meeting</a:t>
            </a:r>
            <a:endParaRPr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445223"/>
            <a:ext cx="11376026" cy="1058815"/>
          </a:xfrm>
        </p:spPr>
        <p:txBody>
          <a:bodyPr/>
          <a:lstStyle/>
          <a:p>
            <a:pPr algn="l">
              <a:defRPr/>
            </a:pPr>
            <a:r>
              <a:rPr lang="en-US" sz="1800" b="1" dirty="0"/>
              <a:t>Rui Franqueira Ximenes</a:t>
            </a:r>
            <a:r>
              <a:rPr lang="en-US" sz="1800" dirty="0"/>
              <a:t>, </a:t>
            </a:r>
            <a:r>
              <a:rPr lang="it-IT" sz="1800" dirty="0"/>
              <a:t>Marco Calviani, Jean-Louis Grenard, Nicola Solieri </a:t>
            </a:r>
            <a:r>
              <a:rPr lang="en-US" sz="1800" b="1" dirty="0"/>
              <a:t>(STI-TCD) </a:t>
            </a:r>
            <a:r>
              <a:rPr lang="it-IT" sz="1800" dirty="0"/>
              <a:t>w/ some inputs from BE-EA, BE-CEM, SY-BI, TE-VSC </a:t>
            </a:r>
            <a:r>
              <a:rPr lang="en-US" sz="1800" b="1" dirty="0"/>
              <a:t>(STI-TCD)</a:t>
            </a:r>
            <a:endParaRPr lang="de-DE" sz="1800" dirty="0"/>
          </a:p>
          <a:p>
            <a:pPr algn="l">
              <a:defRPr/>
            </a:pPr>
            <a:r>
              <a:rPr lang="de-DE" sz="1800" dirty="0"/>
              <a:t>2022/12/02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C40D7BB-3566-D04B-1BF2-915900133A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This draft proposal is for discussion </a:t>
            </a:r>
          </a:p>
          <a:p>
            <a:pPr marL="0" indent="0">
              <a:buNone/>
            </a:pPr>
            <a:r>
              <a:rPr lang="en-GB" dirty="0"/>
              <a:t>Compiles primary BID in NA and transfer line from SPS.</a:t>
            </a:r>
          </a:p>
          <a:p>
            <a:pPr marL="0" indent="0">
              <a:buNone/>
            </a:pPr>
            <a:r>
              <a:rPr lang="en-GB" dirty="0"/>
              <a:t>XTAXs and TBIU/Ds included to ease iterations, but interlock requirements shall be defined together with SY-BI, TE-VSC and BE-EA.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419783-071D-6B1C-CF2E-40D19E296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8401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C40D7BB-3566-D04B-1BF2-915900133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255963" cy="4608512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2000" b="0" dirty="0">
                <a:solidFill>
                  <a:schemeClr val="tx1"/>
                </a:solidFill>
              </a:rPr>
              <a:t>TT20 TED 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2000" b="0" dirty="0">
                <a:solidFill>
                  <a:schemeClr val="tx1"/>
                </a:solidFill>
              </a:rPr>
              <a:t>TT20 TBSE (beam stopper)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2000" b="0" dirty="0">
                <a:solidFill>
                  <a:schemeClr val="tx1"/>
                </a:solidFill>
              </a:rPr>
              <a:t>TT20 </a:t>
            </a:r>
            <a:r>
              <a:rPr lang="en-GB" sz="1800" b="0" dirty="0">
                <a:solidFill>
                  <a:schemeClr val="tx1"/>
                </a:solidFill>
              </a:rPr>
              <a:t>TCSC</a:t>
            </a:r>
            <a:r>
              <a:rPr lang="en-GB" sz="2000" b="0" dirty="0">
                <a:solidFill>
                  <a:schemeClr val="tx1"/>
                </a:solidFill>
              </a:rPr>
              <a:t> (1st splitter collimator)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2000" b="0" dirty="0">
                <a:solidFill>
                  <a:schemeClr val="tx1"/>
                </a:solidFill>
              </a:rPr>
              <a:t>TT20 TCSC (2nd splitter collimator)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2000" b="0" dirty="0">
                <a:solidFill>
                  <a:schemeClr val="tx1"/>
                </a:solidFill>
              </a:rPr>
              <a:t>T2 Target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2000" b="0" dirty="0">
                <a:solidFill>
                  <a:schemeClr val="tx1"/>
                </a:solidFill>
              </a:rPr>
              <a:t>T2 </a:t>
            </a:r>
            <a:r>
              <a:rPr lang="en-GB" sz="2000" b="0" dirty="0" err="1">
                <a:solidFill>
                  <a:schemeClr val="tx1"/>
                </a:solidFill>
              </a:rPr>
              <a:t>Dwn</a:t>
            </a:r>
            <a:r>
              <a:rPr lang="en-GB" sz="2000" b="0" dirty="0">
                <a:solidFill>
                  <a:schemeClr val="tx1"/>
                </a:solidFill>
              </a:rPr>
              <a:t> Collimator Mask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2000" b="0" dirty="0">
                <a:solidFill>
                  <a:schemeClr val="tx1"/>
                </a:solidFill>
              </a:rPr>
              <a:t>T4 Target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2000" b="0" dirty="0">
                <a:solidFill>
                  <a:schemeClr val="tx1"/>
                </a:solidFill>
              </a:rPr>
              <a:t>T4 </a:t>
            </a:r>
            <a:r>
              <a:rPr lang="en-GB" sz="2000" b="0" dirty="0" err="1">
                <a:solidFill>
                  <a:schemeClr val="tx1"/>
                </a:solidFill>
              </a:rPr>
              <a:t>Dwn</a:t>
            </a:r>
            <a:r>
              <a:rPr lang="en-GB" sz="2000" b="0" dirty="0">
                <a:solidFill>
                  <a:schemeClr val="tx1"/>
                </a:solidFill>
              </a:rPr>
              <a:t> Collimator Mask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2000" b="0" dirty="0">
                <a:solidFill>
                  <a:schemeClr val="tx1"/>
                </a:solidFill>
              </a:rPr>
              <a:t>T6 Target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2000" b="0" dirty="0">
                <a:solidFill>
                  <a:schemeClr val="tx1"/>
                </a:solidFill>
              </a:rPr>
              <a:t>T6 </a:t>
            </a:r>
            <a:r>
              <a:rPr lang="en-GB" sz="2000" b="0" dirty="0" err="1">
                <a:solidFill>
                  <a:schemeClr val="tx1"/>
                </a:solidFill>
              </a:rPr>
              <a:t>Dwn</a:t>
            </a:r>
            <a:r>
              <a:rPr lang="en-GB" sz="2000" b="0" dirty="0">
                <a:solidFill>
                  <a:schemeClr val="tx1"/>
                </a:solidFill>
              </a:rPr>
              <a:t> Collimator Mask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2000" b="0" dirty="0">
                <a:solidFill>
                  <a:schemeClr val="tx1"/>
                </a:solidFill>
              </a:rPr>
              <a:t>T10 Target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2000" b="0" dirty="0">
                <a:solidFill>
                  <a:schemeClr val="tx1"/>
                </a:solidFill>
              </a:rPr>
              <a:t>T10 Shielding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2000" b="0" dirty="0">
                <a:solidFill>
                  <a:schemeClr val="tx1"/>
                </a:solidFill>
              </a:rPr>
              <a:t>T10 Mov Collimator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2000" b="0" dirty="0">
                <a:solidFill>
                  <a:schemeClr val="tx1"/>
                </a:solidFill>
              </a:rPr>
              <a:t>T10 </a:t>
            </a:r>
            <a:r>
              <a:rPr lang="en-GB" sz="2000" b="0" dirty="0" err="1">
                <a:solidFill>
                  <a:schemeClr val="tx1"/>
                </a:solidFill>
              </a:rPr>
              <a:t>Dwn</a:t>
            </a:r>
            <a:r>
              <a:rPr lang="en-GB" sz="2000" b="0" dirty="0">
                <a:solidFill>
                  <a:schemeClr val="tx1"/>
                </a:solidFill>
              </a:rPr>
              <a:t> Collimator Mask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endParaRPr lang="en-GB" sz="2000" b="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419783-071D-6B1C-CF2E-40D19E296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Devices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A1C2E1-393D-5101-CF49-A10999F424E7}"/>
              </a:ext>
            </a:extLst>
          </p:cNvPr>
          <p:cNvSpPr txBox="1"/>
          <p:nvPr/>
        </p:nvSpPr>
        <p:spPr bwMode="auto">
          <a:xfrm>
            <a:off x="5447928" y="1700808"/>
            <a:ext cx="6097508" cy="30931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1800" dirty="0"/>
              <a:t>T2 XTAX (Up H2, </a:t>
            </a:r>
            <a:r>
              <a:rPr lang="en-GB" sz="1800" dirty="0" err="1"/>
              <a:t>Dwn</a:t>
            </a:r>
            <a:r>
              <a:rPr lang="en-GB" sz="1800" dirty="0"/>
              <a:t> H2, Up H4, Up H4)</a:t>
            </a:r>
          </a:p>
          <a:p>
            <a:pPr marL="0" indent="0"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1800" dirty="0"/>
              <a:t>T4 XTAX (Up H6/H8, </a:t>
            </a:r>
            <a:r>
              <a:rPr lang="en-GB" sz="1800" dirty="0" err="1"/>
              <a:t>Dwn</a:t>
            </a:r>
            <a:r>
              <a:rPr lang="en-GB" sz="1800" dirty="0"/>
              <a:t> H6/H8, Up P42, </a:t>
            </a:r>
            <a:r>
              <a:rPr lang="en-GB" sz="1800" dirty="0" err="1"/>
              <a:t>Dwn</a:t>
            </a:r>
            <a:r>
              <a:rPr lang="en-GB" sz="1800" dirty="0"/>
              <a:t> P42)</a:t>
            </a:r>
          </a:p>
          <a:p>
            <a:pPr marL="0" indent="0"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1800" dirty="0"/>
              <a:t>T6 XTAX (Up P6, </a:t>
            </a:r>
            <a:r>
              <a:rPr lang="en-GB" sz="1800" dirty="0" err="1"/>
              <a:t>Dwn</a:t>
            </a:r>
            <a:r>
              <a:rPr lang="en-GB" sz="1800" dirty="0"/>
              <a:t> P6, Up M2, </a:t>
            </a:r>
            <a:r>
              <a:rPr lang="en-GB" sz="1800" dirty="0" err="1"/>
              <a:t>Dwn</a:t>
            </a:r>
            <a:r>
              <a:rPr lang="en-GB" sz="1800" dirty="0"/>
              <a:t> M2)</a:t>
            </a:r>
          </a:p>
          <a:p>
            <a:pPr marL="0" indent="0"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1800" dirty="0"/>
              <a:t>T10 XTAX (Up K12, </a:t>
            </a:r>
            <a:r>
              <a:rPr lang="en-GB" sz="1800" dirty="0" err="1"/>
              <a:t>Dwn</a:t>
            </a:r>
            <a:r>
              <a:rPr lang="en-GB" sz="1800" dirty="0"/>
              <a:t> K12)</a:t>
            </a:r>
          </a:p>
          <a:p>
            <a:pPr marL="0" indent="0">
              <a:spcBef>
                <a:spcPts val="200"/>
              </a:spcBef>
              <a:spcAft>
                <a:spcPts val="0"/>
              </a:spcAft>
              <a:buNone/>
            </a:pPr>
            <a:endParaRPr lang="en-GB" sz="1800" dirty="0"/>
          </a:p>
          <a:p>
            <a:pPr marL="0" indent="0"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1800" dirty="0"/>
              <a:t>T2 TBIU/D</a:t>
            </a:r>
          </a:p>
          <a:p>
            <a:pPr marL="0" indent="0"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1800" dirty="0"/>
              <a:t>T4 TBIU/D</a:t>
            </a:r>
          </a:p>
          <a:p>
            <a:pPr marL="0" indent="0"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1800" dirty="0"/>
              <a:t>T6 TBIU/D (confirmed)</a:t>
            </a:r>
          </a:p>
          <a:p>
            <a:pPr marL="0" indent="0"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1800" dirty="0"/>
              <a:t>T10 TBIU</a:t>
            </a:r>
          </a:p>
          <a:p>
            <a:pPr marL="0" indent="0">
              <a:spcBef>
                <a:spcPts val="200"/>
              </a:spcBef>
              <a:spcAft>
                <a:spcPts val="0"/>
              </a:spcAft>
              <a:buNone/>
            </a:pPr>
            <a:endParaRPr lang="en-GB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AA5A4B-7E6B-47B0-B2D7-99178A4277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60287"/>
          <a:stretch/>
        </p:blipFill>
        <p:spPr>
          <a:xfrm>
            <a:off x="4818702" y="4469985"/>
            <a:ext cx="6745580" cy="183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454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9699</TotalTime>
  <Words>215</Words>
  <Application>Microsoft Office PowerPoint</Application>
  <DocSecurity>0</DocSecurity>
  <PresentationFormat>Widescreen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Beam Intercepting Devices: Interlocking requirements  North Area Interlocking Task Force - 4th meeting</vt:lpstr>
      <vt:lpstr>Comment</vt:lpstr>
      <vt:lpstr>Devices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Rui Franqueira Ximenes</cp:lastModifiedBy>
  <cp:revision>138</cp:revision>
  <dcterms:created xsi:type="dcterms:W3CDTF">2021-11-08T12:53:02Z</dcterms:created>
  <dcterms:modified xsi:type="dcterms:W3CDTF">2022-12-02T09:06:17Z</dcterms:modified>
  <cp:category/>
  <dc:identifier/>
  <cp:contentStatus/>
  <dc:language/>
  <cp:version/>
</cp:coreProperties>
</file>