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3" r:id="rId4"/>
    <p:sldId id="264" r:id="rId5"/>
    <p:sldId id="265" r:id="rId6"/>
    <p:sldId id="266" r:id="rId7"/>
    <p:sldId id="267" r:id="rId8"/>
    <p:sldId id="269" r:id="rId9"/>
    <p:sldId id="268" r:id="rId10"/>
    <p:sldId id="257" r:id="rId11"/>
    <p:sldId id="259" r:id="rId12"/>
    <p:sldId id="258" r:id="rId13"/>
    <p:sldId id="261" r:id="rId14"/>
    <p:sldId id="262" r:id="rId15"/>
    <p:sldId id="270" r:id="rId1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96" d="100"/>
          <a:sy n="96" d="100"/>
        </p:scale>
        <p:origin x="96" y="5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B396855B-51A8-4B2F-A1AF-23D2A9389EA0}" type="datetimeFigureOut">
              <a:rPr lang="it-IT" smtClean="0"/>
              <a:t>22/11/2022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15900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96855B-51A8-4B2F-A1AF-23D2A9389EA0}" type="datetimeFigureOut">
              <a:rPr lang="it-IT" smtClean="0"/>
              <a:t>22/11/2022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71465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96855B-51A8-4B2F-A1AF-23D2A9389EA0}" type="datetimeFigureOut">
              <a:rPr lang="it-IT" smtClean="0"/>
              <a:t>22/11/2022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1260451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396855B-51A8-4B2F-A1AF-23D2A9389EA0}" type="datetimeFigureOut">
              <a:rPr lang="it-IT" smtClean="0"/>
              <a:t>22/11/2022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2676165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B396855B-51A8-4B2F-A1AF-23D2A9389EA0}" type="datetimeFigureOut">
              <a:rPr lang="it-IT" smtClean="0"/>
              <a:t>22/11/2022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1732314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B396855B-51A8-4B2F-A1AF-23D2A9389EA0}" type="datetimeFigureOut">
              <a:rPr lang="it-IT" smtClean="0"/>
              <a:t>22/11/2022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3527152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B396855B-51A8-4B2F-A1AF-23D2A9389EA0}" type="datetimeFigureOut">
              <a:rPr lang="it-IT" smtClean="0"/>
              <a:t>22/11/2022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863765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B396855B-51A8-4B2F-A1AF-23D2A9389EA0}" type="datetimeFigureOut">
              <a:rPr lang="it-IT" smtClean="0"/>
              <a:t>22/11/2022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2751397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96855B-51A8-4B2F-A1AF-23D2A9389EA0}" type="datetimeFigureOut">
              <a:rPr lang="it-IT" smtClean="0"/>
              <a:t>22/11/2022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117339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396855B-51A8-4B2F-A1AF-23D2A9389EA0}" type="datetimeFigureOut">
              <a:rPr lang="it-IT" smtClean="0"/>
              <a:t>22/11/2022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3714094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B396855B-51A8-4B2F-A1AF-23D2A9389EA0}" type="datetimeFigureOut">
              <a:rPr lang="it-IT" smtClean="0"/>
              <a:t>22/11/2022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5FC2D1D8-8AEF-422A-9E61-0BAB46AFE932}" type="slidenum">
              <a:rPr lang="it-IT" smtClean="0"/>
              <a:t>‹N›</a:t>
            </a:fld>
            <a:endParaRPr lang="it-IT"/>
          </a:p>
        </p:txBody>
      </p:sp>
    </p:spTree>
    <p:extLst>
      <p:ext uri="{BB962C8B-B14F-4D97-AF65-F5344CB8AC3E}">
        <p14:creationId xmlns:p14="http://schemas.microsoft.com/office/powerpoint/2010/main" val="1042115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96855B-51A8-4B2F-A1AF-23D2A9389EA0}" type="datetimeFigureOut">
              <a:rPr lang="it-IT" smtClean="0"/>
              <a:t>22/11/2022</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C2D1D8-8AEF-422A-9E61-0BAB46AFE932}" type="slidenum">
              <a:rPr lang="it-IT" smtClean="0"/>
              <a:t>‹N›</a:t>
            </a:fld>
            <a:endParaRPr lang="it-IT"/>
          </a:p>
        </p:txBody>
      </p:sp>
    </p:spTree>
    <p:extLst>
      <p:ext uri="{BB962C8B-B14F-4D97-AF65-F5344CB8AC3E}">
        <p14:creationId xmlns:p14="http://schemas.microsoft.com/office/powerpoint/2010/main" val="27283045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usern.tums.ac.ir/"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github.com/mode-collaboration/document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ep-news.web.cern.ch/"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699846" y="2769831"/>
            <a:ext cx="9144000" cy="1338263"/>
          </a:xfrm>
        </p:spPr>
        <p:txBody>
          <a:bodyPr>
            <a:normAutofit fontScale="90000"/>
          </a:bodyPr>
          <a:lstStyle/>
          <a:p>
            <a:r>
              <a:rPr lang="it-IT" b="1" smtClean="0">
                <a:solidFill>
                  <a:srgbClr val="C00000"/>
                </a:solidFill>
              </a:rPr>
              <a:t>MODE Collaboration </a:t>
            </a:r>
            <a:r>
              <a:rPr lang="it-IT" b="1" smtClean="0">
                <a:solidFill>
                  <a:srgbClr val="C00000"/>
                </a:solidFill>
              </a:rPr>
              <a:t>Meeting</a:t>
            </a:r>
            <a:br>
              <a:rPr lang="it-IT" b="1" smtClean="0">
                <a:solidFill>
                  <a:srgbClr val="C00000"/>
                </a:solidFill>
              </a:rPr>
            </a:br>
            <a:r>
              <a:rPr lang="it-IT" b="1" smtClean="0">
                <a:solidFill>
                  <a:srgbClr val="C00000"/>
                </a:solidFill>
              </a:rPr>
              <a:t>News</a:t>
            </a:r>
            <a:endParaRPr lang="it-IT" b="1">
              <a:solidFill>
                <a:srgbClr val="C00000"/>
              </a:solidFill>
            </a:endParaRPr>
          </a:p>
        </p:txBody>
      </p:sp>
      <p:sp>
        <p:nvSpPr>
          <p:cNvPr id="3" name="Sottotitolo 2"/>
          <p:cNvSpPr>
            <a:spLocks noGrp="1"/>
          </p:cNvSpPr>
          <p:nvPr>
            <p:ph type="subTitle" idx="1"/>
          </p:nvPr>
        </p:nvSpPr>
        <p:spPr>
          <a:xfrm>
            <a:off x="1699846" y="5135251"/>
            <a:ext cx="9144000" cy="1655762"/>
          </a:xfrm>
        </p:spPr>
        <p:txBody>
          <a:bodyPr/>
          <a:lstStyle/>
          <a:p>
            <a:r>
              <a:rPr lang="it-IT" smtClean="0"/>
              <a:t>Tommaso Dorigo</a:t>
            </a:r>
          </a:p>
          <a:p>
            <a:r>
              <a:rPr lang="it-IT" smtClean="0"/>
              <a:t>INFN, Sezione di Padova</a:t>
            </a:r>
          </a:p>
          <a:p>
            <a:r>
              <a:rPr lang="it-IT" smtClean="0"/>
              <a:t>USERN </a:t>
            </a:r>
            <a:endParaRPr lang="it-IT"/>
          </a:p>
        </p:txBody>
      </p:sp>
      <p:pic>
        <p:nvPicPr>
          <p:cNvPr id="4" name="Immagin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846" y="4956371"/>
            <a:ext cx="4325815" cy="1808811"/>
          </a:xfrm>
          <a:prstGeom prst="rect">
            <a:avLst/>
          </a:prstGeom>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78106" y="5161084"/>
            <a:ext cx="2516773" cy="1604097"/>
          </a:xfrm>
          <a:prstGeom prst="rect">
            <a:avLst/>
          </a:prstGeom>
        </p:spPr>
      </p:pic>
      <p:sp>
        <p:nvSpPr>
          <p:cNvPr id="6" name="CasellaDiTesto 5"/>
          <p:cNvSpPr txBox="1"/>
          <p:nvPr/>
        </p:nvSpPr>
        <p:spPr>
          <a:xfrm>
            <a:off x="8387862" y="738554"/>
            <a:ext cx="2039276" cy="369332"/>
          </a:xfrm>
          <a:prstGeom prst="rect">
            <a:avLst/>
          </a:prstGeom>
          <a:noFill/>
        </p:spPr>
        <p:txBody>
          <a:bodyPr wrap="none" rtlCol="0">
            <a:spAutoFit/>
          </a:bodyPr>
          <a:lstStyle/>
          <a:p>
            <a:r>
              <a:rPr lang="it-IT" smtClean="0"/>
              <a:t>November 25, 2022</a:t>
            </a:r>
            <a:endParaRPr lang="it-IT"/>
          </a:p>
        </p:txBody>
      </p:sp>
    </p:spTree>
    <p:extLst>
      <p:ext uri="{BB962C8B-B14F-4D97-AF65-F5344CB8AC3E}">
        <p14:creationId xmlns:p14="http://schemas.microsoft.com/office/powerpoint/2010/main" val="26542471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Mail from ECFA-NuPECC-APPEC</a:t>
            </a:r>
            <a:endParaRPr lang="it-IT" b="1">
              <a:solidFill>
                <a:srgbClr val="C00000"/>
              </a:solidFill>
            </a:endParaRPr>
          </a:p>
        </p:txBody>
      </p:sp>
      <p:sp>
        <p:nvSpPr>
          <p:cNvPr id="4" name="Rectangle 1"/>
          <p:cNvSpPr>
            <a:spLocks noGrp="1" noChangeArrowheads="1"/>
          </p:cNvSpPr>
          <p:nvPr>
            <p:ph idx="1"/>
          </p:nvPr>
        </p:nvSpPr>
        <p:spPr bwMode="auto">
          <a:xfrm>
            <a:off x="280818" y="1595021"/>
            <a:ext cx="11630363"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Dear coordinators of Joint ECFA-NuPECC-APPEC Initiatives (EoI),</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after the successful kick-off of our common activities, and also as a follow-up on your presentations at our Joint Seminar in Madrid earlier this year, we would like to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assess the status and further plans of your topical initiatives. In order to allow for constructive and fruitful discussions, we suggest to have zoom meetings with you as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coordinators (separate meetings with each initiative) in early January 2023.</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We suggest to use the </a:t>
            </a:r>
            <a:r>
              <a:rPr kumimoji="0" lang="it-IT" altLang="it-IT" sz="1200" b="1" i="0" u="none" strike="noStrike" cap="none" normalizeH="0" baseline="0" smtClean="0">
                <a:ln>
                  <a:noFill/>
                </a:ln>
                <a:solidFill>
                  <a:schemeClr val="tx1"/>
                </a:solidFill>
                <a:effectLst/>
                <a:latin typeface="Arial" panose="020B0604020202020204" pitchFamily="34" charset="0"/>
              </a:rPr>
              <a:t>Friday 13. January</a:t>
            </a:r>
            <a:r>
              <a:rPr kumimoji="0" lang="it-IT" altLang="it-IT" sz="1200" b="0" i="0" u="none" strike="noStrike" cap="none" normalizeH="0" baseline="0" smtClean="0">
                <a:ln>
                  <a:noFill/>
                </a:ln>
                <a:solidFill>
                  <a:schemeClr val="tx1"/>
                </a:solidFill>
                <a:effectLst/>
                <a:latin typeface="Arial" panose="020B0604020202020204" pitchFamily="34" charset="0"/>
              </a:rPr>
              <a:t> (full day) and/or </a:t>
            </a:r>
            <a:r>
              <a:rPr kumimoji="0" lang="it-IT" altLang="it-IT" sz="1200" b="1" i="0" u="none" strike="noStrike" cap="none" normalizeH="0" baseline="0" smtClean="0">
                <a:ln>
                  <a:noFill/>
                </a:ln>
                <a:solidFill>
                  <a:schemeClr val="tx1"/>
                </a:solidFill>
                <a:effectLst/>
                <a:latin typeface="Arial" panose="020B0604020202020204" pitchFamily="34" charset="0"/>
              </a:rPr>
              <a:t>Tuesday 17. January</a:t>
            </a:r>
            <a:r>
              <a:rPr kumimoji="0" lang="it-IT" altLang="it-IT" sz="1200" b="0" i="0" u="none" strike="noStrike" cap="none" normalizeH="0" baseline="0" smtClean="0">
                <a:ln>
                  <a:noFill/>
                </a:ln>
                <a:solidFill>
                  <a:schemeClr val="tx1"/>
                </a:solidFill>
                <a:effectLst/>
                <a:latin typeface="Arial" panose="020B0604020202020204" pitchFamily="34" charset="0"/>
              </a:rPr>
              <a:t> (afternoon) for these discussions. In order to fix the meeting slots soon, we would like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to ask you, i.e. one reply per EoI/initiative, to send us two possible 1-hour time-slots for each of these two days. We will then try to arrange the full programme and will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get back to you as soon as possible.</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We propose to discuss at the meeting in some detail the following issues:</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What do you consider as your main achievements (so far)?</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Development of the activity: list of participating institutes; number of scientists participating;</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Organisational issues: Web/Indico pages, meetings, structure of your internal organisation;</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Plans for the next year 2023 (meetings, major project milestones, etc.)</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Requests for financial support for APPEC / NuPECC / (ECFA)</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Where can APPEC/ECFA/NuPECC help?</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Please feel also free to raise any other issues you would like to see addressed. Since this could be of common interest, please "reply-to-all" in this email.</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In order to allow as well for a proper preparation, we would very much appreciate if you would send us a </a:t>
            </a:r>
            <a:r>
              <a:rPr kumimoji="0" lang="it-IT" altLang="it-IT" sz="1200" b="0" i="0" u="none" strike="noStrike" cap="none" normalizeH="0" baseline="0" smtClean="0">
                <a:ln>
                  <a:noFill/>
                </a:ln>
                <a:solidFill>
                  <a:srgbClr val="FF0000"/>
                </a:solidFill>
                <a:effectLst/>
                <a:latin typeface="Arial" panose="020B0604020202020204" pitchFamily="34" charset="0"/>
              </a:rPr>
              <a:t>short document covering the items listed above</a:t>
            </a:r>
            <a:r>
              <a:rPr kumimoji="0" lang="it-IT" altLang="it-IT" sz="1200" b="0" i="0" u="none" strike="noStrike" cap="none" normalizeH="0" baseline="0" smtClean="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200" b="0" i="0" u="none" strike="noStrike" cap="none" normalizeH="0" baseline="0" smtClean="0">
                <a:ln>
                  <a:noFill/>
                </a:ln>
                <a:solidFill>
                  <a:schemeClr val="tx1"/>
                </a:solidFill>
                <a:effectLst/>
                <a:latin typeface="Arial" panose="020B0604020202020204" pitchFamily="34" charset="0"/>
              </a:rPr>
              <a:t>Receiving such a document a few days before the meeting, i.e. until 11 January 2023 would be highly appreciated.</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We are looking forward to the meetings and discussions with you in early January.</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With best regards,</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Andreas Haungs (APPEC Chair)</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Karl Jakobs (ECFA Chair)</a:t>
            </a:r>
            <a:br>
              <a:rPr kumimoji="0" lang="it-IT" altLang="it-IT" sz="1200" b="0" i="0" u="none" strike="noStrike" cap="none" normalizeH="0" baseline="0" smtClean="0">
                <a:ln>
                  <a:noFill/>
                </a:ln>
                <a:solidFill>
                  <a:schemeClr val="tx1"/>
                </a:solidFill>
                <a:effectLst/>
                <a:latin typeface="Arial" panose="020B0604020202020204" pitchFamily="34" charset="0"/>
              </a:rPr>
            </a:br>
            <a:r>
              <a:rPr kumimoji="0" lang="it-IT" altLang="it-IT" sz="1200" b="0" i="0" u="none" strike="noStrike" cap="none" normalizeH="0" baseline="0" smtClean="0">
                <a:ln>
                  <a:noFill/>
                </a:ln>
                <a:solidFill>
                  <a:schemeClr val="tx1"/>
                </a:solidFill>
                <a:effectLst/>
                <a:latin typeface="Arial" panose="020B0604020202020204" pitchFamily="34" charset="0"/>
              </a:rPr>
              <a:t>Marek Lewitowicz (NuPECC Chair</a:t>
            </a:r>
          </a:p>
        </p:txBody>
      </p:sp>
    </p:spTree>
    <p:extLst>
      <p:ext uri="{BB962C8B-B14F-4D97-AF65-F5344CB8AC3E}">
        <p14:creationId xmlns:p14="http://schemas.microsoft.com/office/powerpoint/2010/main" val="8043556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Collaboration with BRAID</a:t>
            </a:r>
            <a:endParaRPr lang="it-IT" b="1">
              <a:solidFill>
                <a:srgbClr val="C00000"/>
              </a:solidFill>
            </a:endParaRPr>
          </a:p>
        </p:txBody>
      </p:sp>
      <p:sp>
        <p:nvSpPr>
          <p:cNvPr id="3" name="Segnaposto contenuto 2"/>
          <p:cNvSpPr>
            <a:spLocks noGrp="1"/>
          </p:cNvSpPr>
          <p:nvPr>
            <p:ph idx="1"/>
          </p:nvPr>
        </p:nvSpPr>
        <p:spPr>
          <a:xfrm>
            <a:off x="653562" y="2036640"/>
            <a:ext cx="5712069" cy="4351338"/>
          </a:xfrm>
        </p:spPr>
        <p:txBody>
          <a:bodyPr>
            <a:normAutofit fontScale="55000" lnSpcReduction="20000"/>
          </a:bodyPr>
          <a:lstStyle/>
          <a:p>
            <a:pPr marL="0" indent="0">
              <a:buNone/>
            </a:pPr>
            <a:r>
              <a:rPr lang="en-US" smtClean="0"/>
              <a:t>BRAID technologies is a newborn Start-up in Japan</a:t>
            </a:r>
          </a:p>
          <a:p>
            <a:pPr marL="0" indent="0">
              <a:buNone/>
            </a:pPr>
            <a:endParaRPr lang="en-US" smtClean="0"/>
          </a:p>
          <a:p>
            <a:pPr marL="0" indent="0">
              <a:buNone/>
            </a:pPr>
            <a:r>
              <a:rPr lang="en-US" smtClean="0"/>
              <a:t>Mail from Guido Cossu after a chat we had last month:</a:t>
            </a:r>
          </a:p>
          <a:p>
            <a:pPr marL="0" indent="0">
              <a:buNone/>
            </a:pPr>
            <a:endParaRPr lang="en-US"/>
          </a:p>
          <a:p>
            <a:pPr marL="0" indent="0">
              <a:buNone/>
            </a:pPr>
            <a:r>
              <a:rPr lang="en-US" smtClean="0"/>
              <a:t>As </a:t>
            </a:r>
            <a:r>
              <a:rPr lang="en-US"/>
              <a:t>promised, let me send you a summary of the various ways we could interact:</a:t>
            </a:r>
          </a:p>
          <a:p>
            <a:pPr marL="0" indent="0">
              <a:buNone/>
            </a:pPr>
            <a:r>
              <a:rPr lang="en-US"/>
              <a:t>- being part of a grant</a:t>
            </a:r>
          </a:p>
          <a:p>
            <a:pPr marL="0" indent="0">
              <a:buNone/>
            </a:pPr>
            <a:r>
              <a:rPr lang="en-US"/>
              <a:t>- direct collaboration with industries on specific projects</a:t>
            </a:r>
          </a:p>
          <a:p>
            <a:pPr marL="0" indent="0">
              <a:buNone/>
            </a:pPr>
            <a:r>
              <a:rPr lang="en-US"/>
              <a:t>- we can offer a residence period for you here in Tokyo (duration depending on your availability). </a:t>
            </a:r>
          </a:p>
          <a:p>
            <a:pPr marL="0" indent="0">
              <a:buNone/>
            </a:pPr>
            <a:r>
              <a:rPr lang="en-US"/>
              <a:t>- collaboration on interesting and high impact research projects regardless of the </a:t>
            </a:r>
            <a:r>
              <a:rPr lang="en-US"/>
              <a:t>financial </a:t>
            </a:r>
            <a:r>
              <a:rPr lang="en-US" smtClean="0"/>
              <a:t>returns</a:t>
            </a:r>
            <a:r>
              <a:rPr lang="en-US"/>
              <a:t/>
            </a:r>
            <a:br>
              <a:rPr lang="en-US"/>
            </a:br>
            <a:endParaRPr lang="en-US"/>
          </a:p>
          <a:p>
            <a:pPr marL="0" indent="0">
              <a:buNone/>
            </a:pPr>
            <a:r>
              <a:rPr lang="en-US"/>
              <a:t>We think that we are very aligned in many different ways so we would like to keep in touch. </a:t>
            </a:r>
          </a:p>
          <a:p>
            <a:pPr marL="0" indent="0">
              <a:buNone/>
            </a:pPr>
            <a:r>
              <a:rPr lang="en-US"/>
              <a:t>Feel free to reach us if you have projects that could benefit from our </a:t>
            </a:r>
            <a:r>
              <a:rPr lang="en-US"/>
              <a:t>collaboration</a:t>
            </a:r>
            <a:r>
              <a:rPr lang="en-US" smtClean="0"/>
              <a:t>.</a:t>
            </a:r>
            <a:endParaRPr lang="it-IT"/>
          </a:p>
        </p:txBody>
      </p:sp>
      <p:pic>
        <p:nvPicPr>
          <p:cNvPr id="4" name="Immagine 3"/>
          <p:cNvPicPr>
            <a:picLocks noChangeAspect="1"/>
          </p:cNvPicPr>
          <p:nvPr/>
        </p:nvPicPr>
        <p:blipFill>
          <a:blip r:embed="rId2"/>
          <a:stretch>
            <a:fillRect/>
          </a:stretch>
        </p:blipFill>
        <p:spPr>
          <a:xfrm>
            <a:off x="6850528" y="3015762"/>
            <a:ext cx="5202260" cy="3770129"/>
          </a:xfrm>
          <a:prstGeom prst="rect">
            <a:avLst/>
          </a:prstGeom>
        </p:spPr>
      </p:pic>
    </p:spTree>
    <p:extLst>
      <p:ext uri="{BB962C8B-B14F-4D97-AF65-F5344CB8AC3E}">
        <p14:creationId xmlns:p14="http://schemas.microsoft.com/office/powerpoint/2010/main" val="2511633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USERN</a:t>
            </a:r>
            <a:endParaRPr lang="it-IT" b="1">
              <a:solidFill>
                <a:srgbClr val="C00000"/>
              </a:solidFill>
            </a:endParaRPr>
          </a:p>
        </p:txBody>
      </p:sp>
      <p:sp>
        <p:nvSpPr>
          <p:cNvPr id="3" name="Segnaposto contenuto 2"/>
          <p:cNvSpPr>
            <a:spLocks noGrp="1"/>
          </p:cNvSpPr>
          <p:nvPr>
            <p:ph idx="1"/>
          </p:nvPr>
        </p:nvSpPr>
        <p:spPr>
          <a:xfrm>
            <a:off x="934915" y="2275058"/>
            <a:ext cx="10521462" cy="4351338"/>
          </a:xfrm>
        </p:spPr>
        <p:txBody>
          <a:bodyPr>
            <a:normAutofit fontScale="92500" lnSpcReduction="10000"/>
          </a:bodyPr>
          <a:lstStyle/>
          <a:p>
            <a:pPr marL="0" indent="0">
              <a:buNone/>
            </a:pPr>
            <a:r>
              <a:rPr lang="it-IT" smtClean="0"/>
              <a:t>USERN (Universal Scientific Education and Research Network) is a network with over 20,000 members spread around most of the world, whose goal is to do interdisciplinary science across borders. It has an advisory board of over 600 top-1% scientists (according to h-index metrics) in 21 disciplines. It distributes cash prizes to best U40 scientists, publishes interdisciplinary research and science policy articles, and organizes schools and events</a:t>
            </a:r>
          </a:p>
          <a:p>
            <a:pPr marL="0" indent="0">
              <a:buNone/>
            </a:pPr>
            <a:r>
              <a:rPr lang="it-IT" smtClean="0"/>
              <a:t>I have been elected as its president for the period Jan 2023 – dec 2025.</a:t>
            </a:r>
          </a:p>
          <a:p>
            <a:pPr marL="0" indent="0">
              <a:buNone/>
            </a:pPr>
            <a:r>
              <a:rPr lang="it-IT" smtClean="0"/>
              <a:t>I am mentioning it here because there might be ways to cooperate with it, given my double role. E.g. Pietro Vischia wants to create a USERN group focusing on AI applications.</a:t>
            </a:r>
          </a:p>
          <a:p>
            <a:pPr marL="0" indent="0">
              <a:buNone/>
            </a:pPr>
            <a:r>
              <a:rPr lang="it-IT"/>
              <a:t>For more information see  </a:t>
            </a:r>
            <a:r>
              <a:rPr lang="it-IT">
                <a:hlinkClick r:id="rId2"/>
              </a:rPr>
              <a:t>https://</a:t>
            </a:r>
            <a:r>
              <a:rPr lang="it-IT">
                <a:hlinkClick r:id="rId2"/>
              </a:rPr>
              <a:t>usern.tums.ac.ir</a:t>
            </a:r>
            <a:r>
              <a:rPr lang="it-IT" smtClean="0">
                <a:hlinkClick r:id="rId2"/>
              </a:rPr>
              <a:t>/</a:t>
            </a:r>
            <a:r>
              <a:rPr lang="it-IT" smtClean="0"/>
              <a:t> </a:t>
            </a:r>
            <a:endParaRPr lang="it-IT"/>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5731" y="197981"/>
            <a:ext cx="4519246" cy="1889693"/>
          </a:xfrm>
          <a:prstGeom prst="rect">
            <a:avLst/>
          </a:prstGeom>
        </p:spPr>
      </p:pic>
    </p:spTree>
    <p:extLst>
      <p:ext uri="{BB962C8B-B14F-4D97-AF65-F5344CB8AC3E}">
        <p14:creationId xmlns:p14="http://schemas.microsoft.com/office/powerpoint/2010/main" val="13407190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Next workshop, July 24-26 2023</a:t>
            </a:r>
            <a:endParaRPr lang="it-IT" b="1">
              <a:solidFill>
                <a:srgbClr val="C00000"/>
              </a:solidFill>
            </a:endParaRPr>
          </a:p>
        </p:txBody>
      </p:sp>
      <p:sp>
        <p:nvSpPr>
          <p:cNvPr id="3" name="Segnaposto contenuto 2"/>
          <p:cNvSpPr>
            <a:spLocks noGrp="1"/>
          </p:cNvSpPr>
          <p:nvPr>
            <p:ph idx="1"/>
          </p:nvPr>
        </p:nvSpPr>
        <p:spPr/>
        <p:txBody>
          <a:bodyPr/>
          <a:lstStyle/>
          <a:p>
            <a:pPr marL="0" indent="0">
              <a:buNone/>
            </a:pPr>
            <a:r>
              <a:rPr lang="it-IT" smtClean="0"/>
              <a:t>We decided to accept the kind invitation of Peter Elmer and colleagues from IRIS-HEP, who have been sponsoring our past events, to hold the 3rd MODE workshop in Princeton next July.</a:t>
            </a:r>
          </a:p>
          <a:p>
            <a:pPr marL="0" indent="0">
              <a:buNone/>
            </a:pPr>
            <a:endParaRPr lang="it-IT" smtClean="0"/>
          </a:p>
          <a:p>
            <a:pPr marL="0" indent="0">
              <a:buNone/>
            </a:pPr>
            <a:r>
              <a:rPr lang="it-IT" smtClean="0"/>
              <a:t>Lecture hall and hotel are being reserved. Aim for O(75) in-person participation.</a:t>
            </a:r>
            <a:endParaRPr lang="it-IT"/>
          </a:p>
          <a:p>
            <a:pPr marL="0" indent="0">
              <a:buNone/>
            </a:pPr>
            <a:endParaRPr lang="it-IT"/>
          </a:p>
          <a:p>
            <a:pPr marL="0" indent="0">
              <a:buNone/>
            </a:pPr>
            <a:r>
              <a:rPr lang="it-IT" smtClean="0"/>
              <a:t>For the 4th edition there may be Valencia and other sites who could be considered.  </a:t>
            </a:r>
            <a:endParaRPr lang="it-IT"/>
          </a:p>
        </p:txBody>
      </p:sp>
    </p:spTree>
    <p:extLst>
      <p:ext uri="{BB962C8B-B14F-4D97-AF65-F5344CB8AC3E}">
        <p14:creationId xmlns:p14="http://schemas.microsoft.com/office/powerpoint/2010/main" val="28986251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NuPECC Community input</a:t>
            </a:r>
            <a:endParaRPr lang="it-IT" b="1">
              <a:solidFill>
                <a:srgbClr val="C00000"/>
              </a:solidFill>
            </a:endParaRPr>
          </a:p>
        </p:txBody>
      </p:sp>
      <p:sp>
        <p:nvSpPr>
          <p:cNvPr id="3" name="Segnaposto contenuto 2"/>
          <p:cNvSpPr>
            <a:spLocks noGrp="1"/>
          </p:cNvSpPr>
          <p:nvPr>
            <p:ph idx="1"/>
          </p:nvPr>
        </p:nvSpPr>
        <p:spPr>
          <a:xfrm>
            <a:off x="838200" y="1825625"/>
            <a:ext cx="6248400" cy="4351338"/>
          </a:xfrm>
        </p:spPr>
        <p:txBody>
          <a:bodyPr>
            <a:normAutofit fontScale="92500" lnSpcReduction="10000"/>
          </a:bodyPr>
          <a:lstStyle/>
          <a:p>
            <a:pPr marL="0" indent="0">
              <a:buNone/>
            </a:pPr>
            <a:r>
              <a:rPr lang="it-IT" smtClean="0"/>
              <a:t>On Oct 24 NuPeCC let us know that we had 3 days to produce a 5-page document </a:t>
            </a:r>
            <a:r>
              <a:rPr lang="it-IT"/>
              <a:t>for the NuPECC LRP2024 Community input process</a:t>
            </a:r>
            <a:r>
              <a:rPr lang="it-IT" smtClean="0"/>
              <a:t>. </a:t>
            </a:r>
          </a:p>
          <a:p>
            <a:pPr marL="0" indent="0">
              <a:buNone/>
            </a:pPr>
            <a:r>
              <a:rPr lang="it-IT" smtClean="0">
                <a:sym typeface="Wingdings" panose="05000000000000000000" pitchFamily="2" charset="2"/>
              </a:rPr>
              <a:t> </a:t>
            </a:r>
            <a:r>
              <a:rPr lang="it-IT" smtClean="0"/>
              <a:t>You should have received a call for opt-in to author that document, adding name and affiliation to overleaf. Sorry for the short notice, but we had a deadline...</a:t>
            </a:r>
          </a:p>
          <a:p>
            <a:pPr marL="0" indent="0">
              <a:buNone/>
            </a:pPr>
            <a:r>
              <a:rPr lang="it-IT" smtClean="0"/>
              <a:t>I then submitted it through their system.</a:t>
            </a:r>
          </a:p>
          <a:p>
            <a:pPr marL="0" indent="0">
              <a:buNone/>
            </a:pPr>
            <a:r>
              <a:rPr lang="it-IT" smtClean="0"/>
              <a:t>Just received news that our abstract «Plans for End-to-End Optimization of Experiments» (ID#79) was accepted.</a:t>
            </a:r>
          </a:p>
          <a:p>
            <a:pPr marL="0" indent="0">
              <a:buNone/>
            </a:pPr>
            <a:endParaRPr lang="it-IT"/>
          </a:p>
          <a:p>
            <a:pPr marL="0" indent="0">
              <a:buNone/>
            </a:pPr>
            <a:endParaRPr lang="it-IT"/>
          </a:p>
        </p:txBody>
      </p:sp>
      <p:pic>
        <p:nvPicPr>
          <p:cNvPr id="4" name="Immagine 3"/>
          <p:cNvPicPr>
            <a:picLocks noChangeAspect="1"/>
          </p:cNvPicPr>
          <p:nvPr/>
        </p:nvPicPr>
        <p:blipFill>
          <a:blip r:embed="rId2"/>
          <a:stretch>
            <a:fillRect/>
          </a:stretch>
        </p:blipFill>
        <p:spPr>
          <a:xfrm>
            <a:off x="7532444" y="4226103"/>
            <a:ext cx="4659556" cy="2517231"/>
          </a:xfrm>
          <a:prstGeom prst="rect">
            <a:avLst/>
          </a:prstGeom>
        </p:spPr>
      </p:pic>
      <p:pic>
        <p:nvPicPr>
          <p:cNvPr id="5" name="Immagine 4"/>
          <p:cNvPicPr>
            <a:picLocks noChangeAspect="1"/>
          </p:cNvPicPr>
          <p:nvPr/>
        </p:nvPicPr>
        <p:blipFill>
          <a:blip r:embed="rId3"/>
          <a:stretch>
            <a:fillRect/>
          </a:stretch>
        </p:blipFill>
        <p:spPr>
          <a:xfrm>
            <a:off x="7304480" y="0"/>
            <a:ext cx="4887519" cy="4501662"/>
          </a:xfrm>
          <a:prstGeom prst="rect">
            <a:avLst/>
          </a:prstGeom>
        </p:spPr>
      </p:pic>
    </p:spTree>
    <p:extLst>
      <p:ext uri="{BB962C8B-B14F-4D97-AF65-F5344CB8AC3E}">
        <p14:creationId xmlns:p14="http://schemas.microsoft.com/office/powerpoint/2010/main" val="14133802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Other news?</a:t>
            </a:r>
            <a:endParaRPr lang="it-IT" b="1">
              <a:solidFill>
                <a:srgbClr val="C00000"/>
              </a:solidFill>
            </a:endParaRPr>
          </a:p>
        </p:txBody>
      </p:sp>
      <p:sp>
        <p:nvSpPr>
          <p:cNvPr id="3" name="Segnaposto contenuto 2"/>
          <p:cNvSpPr>
            <a:spLocks noGrp="1"/>
          </p:cNvSpPr>
          <p:nvPr>
            <p:ph idx="1"/>
          </p:nvPr>
        </p:nvSpPr>
        <p:spPr/>
        <p:txBody>
          <a:bodyPr/>
          <a:lstStyle/>
          <a:p>
            <a:pPr marL="0" indent="0">
              <a:buNone/>
            </a:pPr>
            <a:r>
              <a:rPr lang="it-IT" smtClean="0"/>
              <a:t>Please take a minute to report of anything of interest of MODE members that you know has happened recently (since our last May meeting) or that is going to happen soon</a:t>
            </a:r>
          </a:p>
          <a:p>
            <a:pPr marL="0" indent="0">
              <a:buNone/>
            </a:pPr>
            <a:r>
              <a:rPr lang="it-IT" smtClean="0"/>
              <a:t>Of course you can also use the ML...</a:t>
            </a:r>
          </a:p>
          <a:p>
            <a:pPr marL="0" indent="0">
              <a:buNone/>
            </a:pPr>
            <a:endParaRPr lang="it-IT" smtClean="0"/>
          </a:p>
          <a:p>
            <a:pPr marL="0" indent="0">
              <a:buNone/>
            </a:pPr>
            <a:r>
              <a:rPr lang="it-IT" smtClean="0"/>
              <a:t>E.g. Lukas Heinrich and Atilim Gunes Baydin are organizing a workshop next year </a:t>
            </a:r>
            <a:r>
              <a:rPr lang="it-IT" smtClean="0">
                <a:sym typeface="Wingdings" panose="05000000000000000000" pitchFamily="2" charset="2"/>
              </a:rPr>
              <a:t> there were ideas to merge it with ours, but in the end it looked better to not interrupt the series we started in 2021, and Princeton’s offer was too good to refuse</a:t>
            </a:r>
            <a:endParaRPr lang="it-IT"/>
          </a:p>
          <a:p>
            <a:pPr marL="0" indent="0">
              <a:buNone/>
            </a:pPr>
            <a:endParaRPr lang="it-IT"/>
          </a:p>
        </p:txBody>
      </p:sp>
    </p:spTree>
    <p:extLst>
      <p:ext uri="{BB962C8B-B14F-4D97-AF65-F5344CB8AC3E}">
        <p14:creationId xmlns:p14="http://schemas.microsoft.com/office/powerpoint/2010/main" val="1211943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Agenda</a:t>
            </a:r>
            <a:endParaRPr lang="it-IT" b="1">
              <a:solidFill>
                <a:srgbClr val="C00000"/>
              </a:solidFill>
            </a:endParaRPr>
          </a:p>
        </p:txBody>
      </p:sp>
      <p:sp>
        <p:nvSpPr>
          <p:cNvPr id="3" name="Segnaposto contenuto 2"/>
          <p:cNvSpPr>
            <a:spLocks noGrp="1"/>
          </p:cNvSpPr>
          <p:nvPr>
            <p:ph idx="1"/>
          </p:nvPr>
        </p:nvSpPr>
        <p:spPr/>
        <p:txBody>
          <a:bodyPr>
            <a:normAutofit fontScale="92500" lnSpcReduction="10000"/>
          </a:bodyPr>
          <a:lstStyle/>
          <a:p>
            <a:pPr>
              <a:buFontTx/>
              <a:buChar char="-"/>
            </a:pPr>
            <a:r>
              <a:rPr lang="it-IT" smtClean="0"/>
              <a:t>Status of TomOpt</a:t>
            </a:r>
          </a:p>
          <a:p>
            <a:pPr>
              <a:buFontTx/>
              <a:buChar char="-"/>
            </a:pPr>
            <a:r>
              <a:rPr lang="it-IT" smtClean="0"/>
              <a:t>Status of White Paper submission</a:t>
            </a:r>
          </a:p>
          <a:p>
            <a:pPr>
              <a:buFontTx/>
              <a:buChar char="-"/>
            </a:pPr>
            <a:r>
              <a:rPr lang="it-IT" smtClean="0"/>
              <a:t>Vote on new members</a:t>
            </a:r>
          </a:p>
          <a:p>
            <a:pPr>
              <a:buFontTx/>
              <a:buChar char="-"/>
            </a:pPr>
            <a:r>
              <a:rPr lang="it-IT" smtClean="0"/>
              <a:t>2nd MODE workshop post-mortem</a:t>
            </a:r>
          </a:p>
          <a:p>
            <a:pPr>
              <a:buFontTx/>
              <a:buChar char="-"/>
            </a:pPr>
            <a:r>
              <a:rPr lang="it-IT" smtClean="0"/>
              <a:t>Neuromorphic AI</a:t>
            </a:r>
          </a:p>
          <a:p>
            <a:pPr>
              <a:buFontTx/>
              <a:buChar char="-"/>
            </a:pPr>
            <a:r>
              <a:rPr lang="it-IT" smtClean="0"/>
              <a:t>LEGEND</a:t>
            </a:r>
          </a:p>
          <a:p>
            <a:pPr>
              <a:buFontTx/>
              <a:buChar char="-"/>
            </a:pPr>
            <a:r>
              <a:rPr lang="it-IT" smtClean="0"/>
              <a:t>SWGO</a:t>
            </a:r>
          </a:p>
          <a:p>
            <a:pPr>
              <a:buFontTx/>
              <a:buChar char="-"/>
            </a:pPr>
            <a:r>
              <a:rPr lang="it-IT" smtClean="0"/>
              <a:t>Organization of new article «Progress in Differentiable Programming for Experiment Design»</a:t>
            </a:r>
          </a:p>
          <a:p>
            <a:pPr>
              <a:buFontTx/>
              <a:buChar char="-"/>
            </a:pPr>
            <a:r>
              <a:rPr lang="it-IT" smtClean="0"/>
              <a:t>AOB</a:t>
            </a:r>
          </a:p>
          <a:p>
            <a:pPr>
              <a:buFontTx/>
              <a:buChar char="-"/>
            </a:pPr>
            <a:endParaRPr lang="it-IT"/>
          </a:p>
        </p:txBody>
      </p:sp>
    </p:spTree>
    <p:extLst>
      <p:ext uri="{BB962C8B-B14F-4D97-AF65-F5344CB8AC3E}">
        <p14:creationId xmlns:p14="http://schemas.microsoft.com/office/powerpoint/2010/main" val="3609542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JENAA Meeting, Madrid May 3-6 </a:t>
            </a:r>
            <a:endParaRPr lang="it-IT" b="1">
              <a:solidFill>
                <a:srgbClr val="C00000"/>
              </a:solidFill>
            </a:endParaRPr>
          </a:p>
        </p:txBody>
      </p:sp>
      <p:sp>
        <p:nvSpPr>
          <p:cNvPr id="3" name="Segnaposto contenuto 2"/>
          <p:cNvSpPr>
            <a:spLocks noGrp="1"/>
          </p:cNvSpPr>
          <p:nvPr>
            <p:ph idx="1"/>
          </p:nvPr>
        </p:nvSpPr>
        <p:spPr>
          <a:xfrm>
            <a:off x="838200" y="1825625"/>
            <a:ext cx="3575538" cy="4351338"/>
          </a:xfrm>
        </p:spPr>
        <p:txBody>
          <a:bodyPr>
            <a:normAutofit lnSpcReduction="10000"/>
          </a:bodyPr>
          <a:lstStyle/>
          <a:p>
            <a:pPr marL="0" indent="0">
              <a:buNone/>
            </a:pPr>
            <a:r>
              <a:rPr lang="it-IT" smtClean="0"/>
              <a:t>A few of us attended the JENAA symposium in Madrid. Pietro gave a talk on the MODE activities (we are one of their EoIs), and we presented several posters:</a:t>
            </a:r>
          </a:p>
          <a:p>
            <a:r>
              <a:rPr lang="it-IT" smtClean="0"/>
              <a:t>M. Lagrange</a:t>
            </a:r>
          </a:p>
          <a:p>
            <a:r>
              <a:rPr lang="it-IT" smtClean="0"/>
              <a:t>L.  Layer</a:t>
            </a:r>
          </a:p>
          <a:p>
            <a:r>
              <a:rPr lang="it-IT" smtClean="0"/>
              <a:t>A. Boldyrev</a:t>
            </a:r>
          </a:p>
          <a:p>
            <a:pPr marL="514350" indent="-514350">
              <a:buAutoNum type="alphaUcPeriod"/>
            </a:pPr>
            <a:endParaRPr lang="it-IT" smtClean="0"/>
          </a:p>
          <a:p>
            <a:pPr marL="0" indent="0">
              <a:buNone/>
            </a:pPr>
            <a:endParaRPr lang="it-IT"/>
          </a:p>
          <a:p>
            <a:pPr marL="0" indent="0">
              <a:buNone/>
            </a:pPr>
            <a:endParaRPr lang="it-IT"/>
          </a:p>
        </p:txBody>
      </p:sp>
      <p:pic>
        <p:nvPicPr>
          <p:cNvPr id="1026" name="Picture 2" descr="JENAS picks up the pace in Spain – CERN Cour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3015" y="2685118"/>
            <a:ext cx="7286137" cy="4098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1984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149123" y="254977"/>
            <a:ext cx="4577841" cy="6400434"/>
          </a:xfrm>
          <a:prstGeom prst="rect">
            <a:avLst/>
          </a:prstGeom>
        </p:spPr>
      </p:pic>
      <p:pic>
        <p:nvPicPr>
          <p:cNvPr id="5" name="Immagine 4"/>
          <p:cNvPicPr>
            <a:picLocks noChangeAspect="1"/>
          </p:cNvPicPr>
          <p:nvPr/>
        </p:nvPicPr>
        <p:blipFill>
          <a:blip r:embed="rId3"/>
          <a:stretch>
            <a:fillRect/>
          </a:stretch>
        </p:blipFill>
        <p:spPr>
          <a:xfrm>
            <a:off x="6335956" y="254977"/>
            <a:ext cx="4489437" cy="6400434"/>
          </a:xfrm>
          <a:prstGeom prst="rect">
            <a:avLst/>
          </a:prstGeom>
        </p:spPr>
      </p:pic>
    </p:spTree>
    <p:extLst>
      <p:ext uri="{BB962C8B-B14F-4D97-AF65-F5344CB8AC3E}">
        <p14:creationId xmlns:p14="http://schemas.microsoft.com/office/powerpoint/2010/main" val="683441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0" y="1"/>
            <a:ext cx="4536946" cy="6858000"/>
          </a:xfrm>
          <a:prstGeom prst="rect">
            <a:avLst/>
          </a:prstGeom>
        </p:spPr>
      </p:pic>
      <p:pic>
        <p:nvPicPr>
          <p:cNvPr id="3" name="Immagine 2"/>
          <p:cNvPicPr>
            <a:picLocks noChangeAspect="1"/>
          </p:cNvPicPr>
          <p:nvPr/>
        </p:nvPicPr>
        <p:blipFill>
          <a:blip r:embed="rId3"/>
          <a:stretch>
            <a:fillRect/>
          </a:stretch>
        </p:blipFill>
        <p:spPr>
          <a:xfrm>
            <a:off x="5389106" y="1104718"/>
            <a:ext cx="6159223" cy="4648566"/>
          </a:xfrm>
          <a:prstGeom prst="rect">
            <a:avLst/>
          </a:prstGeom>
        </p:spPr>
      </p:pic>
    </p:spTree>
    <p:extLst>
      <p:ext uri="{BB962C8B-B14F-4D97-AF65-F5344CB8AC3E}">
        <p14:creationId xmlns:p14="http://schemas.microsoft.com/office/powerpoint/2010/main" val="2292747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b="1" smtClean="0">
                <a:solidFill>
                  <a:srgbClr val="C00000"/>
                </a:solidFill>
              </a:rPr>
              <a:t>ELBA meeting on </a:t>
            </a:r>
            <a:br>
              <a:rPr lang="it-IT" b="1" smtClean="0">
                <a:solidFill>
                  <a:srgbClr val="C00000"/>
                </a:solidFill>
              </a:rPr>
            </a:br>
            <a:r>
              <a:rPr lang="it-IT" b="1" smtClean="0">
                <a:solidFill>
                  <a:srgbClr val="C00000"/>
                </a:solidFill>
              </a:rPr>
              <a:t>Frontier Detectors</a:t>
            </a:r>
            <a:endParaRPr lang="it-IT" b="1">
              <a:solidFill>
                <a:srgbClr val="C00000"/>
              </a:solidFill>
            </a:endParaRPr>
          </a:p>
        </p:txBody>
      </p:sp>
      <p:sp>
        <p:nvSpPr>
          <p:cNvPr id="5" name="Segnaposto contenuto 4"/>
          <p:cNvSpPr>
            <a:spLocks noGrp="1"/>
          </p:cNvSpPr>
          <p:nvPr>
            <p:ph idx="1"/>
          </p:nvPr>
        </p:nvSpPr>
        <p:spPr>
          <a:xfrm>
            <a:off x="650631" y="1825625"/>
            <a:ext cx="6488723" cy="2095744"/>
          </a:xfrm>
        </p:spPr>
        <p:txBody>
          <a:bodyPr>
            <a:normAutofit fontScale="92500"/>
          </a:bodyPr>
          <a:lstStyle/>
          <a:p>
            <a:pPr marL="0" indent="0">
              <a:buNone/>
            </a:pPr>
            <a:r>
              <a:rPr lang="it-IT" smtClean="0"/>
              <a:t>At end of May I participated in the Elba meeting on Frontier Detectors for Frontier Physics with a poster (a talk was not granted...)</a:t>
            </a:r>
          </a:p>
          <a:p>
            <a:pPr marL="0" indent="0">
              <a:buNone/>
            </a:pPr>
            <a:r>
              <a:rPr lang="it-IT" smtClean="0"/>
              <a:t>Recently the proceedings paper has been accepted for publication to Nucl. instr. Meth. A</a:t>
            </a:r>
            <a:endParaRPr lang="it-IT"/>
          </a:p>
        </p:txBody>
      </p:sp>
      <p:pic>
        <p:nvPicPr>
          <p:cNvPr id="6" name="Immagine 5"/>
          <p:cNvPicPr>
            <a:picLocks noChangeAspect="1"/>
          </p:cNvPicPr>
          <p:nvPr/>
        </p:nvPicPr>
        <p:blipFill>
          <a:blip r:embed="rId2"/>
          <a:stretch>
            <a:fillRect/>
          </a:stretch>
        </p:blipFill>
        <p:spPr>
          <a:xfrm>
            <a:off x="7359162" y="-3024"/>
            <a:ext cx="4832838" cy="6861024"/>
          </a:xfrm>
          <a:prstGeom prst="rect">
            <a:avLst/>
          </a:prstGeom>
        </p:spPr>
      </p:pic>
      <p:pic>
        <p:nvPicPr>
          <p:cNvPr id="7" name="Immagine 6"/>
          <p:cNvPicPr>
            <a:picLocks noChangeAspect="1"/>
          </p:cNvPicPr>
          <p:nvPr/>
        </p:nvPicPr>
        <p:blipFill>
          <a:blip r:embed="rId3"/>
          <a:stretch>
            <a:fillRect/>
          </a:stretch>
        </p:blipFill>
        <p:spPr>
          <a:xfrm>
            <a:off x="917330" y="3989203"/>
            <a:ext cx="5905500" cy="2868797"/>
          </a:xfrm>
          <a:prstGeom prst="rect">
            <a:avLst/>
          </a:prstGeom>
        </p:spPr>
      </p:pic>
    </p:spTree>
    <p:extLst>
      <p:ext uri="{BB962C8B-B14F-4D97-AF65-F5344CB8AC3E}">
        <p14:creationId xmlns:p14="http://schemas.microsoft.com/office/powerpoint/2010/main" val="308877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Other events?</a:t>
            </a:r>
            <a:endParaRPr lang="it-IT" b="1">
              <a:solidFill>
                <a:srgbClr val="C00000"/>
              </a:solidFill>
            </a:endParaRPr>
          </a:p>
        </p:txBody>
      </p:sp>
      <p:sp>
        <p:nvSpPr>
          <p:cNvPr id="3" name="Segnaposto contenuto 2"/>
          <p:cNvSpPr>
            <a:spLocks noGrp="1"/>
          </p:cNvSpPr>
          <p:nvPr>
            <p:ph idx="1"/>
          </p:nvPr>
        </p:nvSpPr>
        <p:spPr>
          <a:xfrm>
            <a:off x="838201" y="1825625"/>
            <a:ext cx="5194852" cy="4351338"/>
          </a:xfrm>
        </p:spPr>
        <p:txBody>
          <a:bodyPr>
            <a:normAutofit fontScale="62500" lnSpcReduction="20000"/>
          </a:bodyPr>
          <a:lstStyle/>
          <a:p>
            <a:r>
              <a:rPr lang="it-IT" smtClean="0"/>
              <a:t>We will hear later from Pietro about our 2nd workshop in Crete</a:t>
            </a:r>
          </a:p>
          <a:p>
            <a:r>
              <a:rPr lang="it-IT" smtClean="0"/>
              <a:t>Since May gave a few seminars here and there (RUHL, Padova, Muon Collider collaboration, SWGO, ...). Others ?</a:t>
            </a:r>
          </a:p>
          <a:p>
            <a:pPr marL="0" indent="0">
              <a:buNone/>
            </a:pPr>
            <a:endParaRPr lang="it-IT" smtClean="0"/>
          </a:p>
          <a:p>
            <a:pPr marL="0" indent="0">
              <a:buNone/>
            </a:pPr>
            <a:r>
              <a:rPr lang="it-IT" smtClean="0"/>
              <a:t>I know of many other participations to conferences, seminars, events that have taken place, but it is hard to keep track of them and proactively ask speakers to provide material – which we want to store in our web site on GitHub,</a:t>
            </a:r>
          </a:p>
          <a:p>
            <a:pPr marL="0" indent="0">
              <a:buNone/>
            </a:pPr>
            <a:r>
              <a:rPr lang="it-IT"/>
              <a:t>https://github.com/mode-collaboration/documents/blob/master/talks.md</a:t>
            </a:r>
          </a:p>
          <a:p>
            <a:pPr>
              <a:buFont typeface="Wingdings" panose="05000000000000000000" pitchFamily="2" charset="2"/>
              <a:buChar char="à"/>
            </a:pPr>
            <a:r>
              <a:rPr lang="it-IT" smtClean="0">
                <a:sym typeface="Wingdings" panose="05000000000000000000" pitchFamily="2" charset="2"/>
              </a:rPr>
              <a:t>please contribute by submitting the material!</a:t>
            </a:r>
          </a:p>
          <a:p>
            <a:pPr marL="0" indent="0">
              <a:buNone/>
            </a:pPr>
            <a:r>
              <a:rPr lang="it-IT" smtClean="0">
                <a:sym typeface="Wingdings" panose="05000000000000000000" pitchFamily="2" charset="2"/>
              </a:rPr>
              <a:t>(this is also to myself, as the list hasn’t been populated recently... hard to keep up with everything!)</a:t>
            </a:r>
          </a:p>
        </p:txBody>
      </p:sp>
      <p:pic>
        <p:nvPicPr>
          <p:cNvPr id="4" name="Immagine 3"/>
          <p:cNvPicPr>
            <a:picLocks noChangeAspect="1"/>
          </p:cNvPicPr>
          <p:nvPr/>
        </p:nvPicPr>
        <p:blipFill>
          <a:blip r:embed="rId2"/>
          <a:stretch>
            <a:fillRect/>
          </a:stretch>
        </p:blipFill>
        <p:spPr>
          <a:xfrm>
            <a:off x="6499156" y="1825625"/>
            <a:ext cx="5474183" cy="2980744"/>
          </a:xfrm>
          <a:prstGeom prst="rect">
            <a:avLst/>
          </a:prstGeom>
        </p:spPr>
      </p:pic>
    </p:spTree>
    <p:extLst>
      <p:ext uri="{BB962C8B-B14F-4D97-AF65-F5344CB8AC3E}">
        <p14:creationId xmlns:p14="http://schemas.microsoft.com/office/powerpoint/2010/main" val="3074825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Our «projects» web page</a:t>
            </a:r>
            <a:endParaRPr lang="it-IT" b="1">
              <a:solidFill>
                <a:srgbClr val="C00000"/>
              </a:solidFill>
            </a:endParaRPr>
          </a:p>
        </p:txBody>
      </p:sp>
      <p:sp>
        <p:nvSpPr>
          <p:cNvPr id="3" name="Segnaposto contenuto 2"/>
          <p:cNvSpPr>
            <a:spLocks noGrp="1"/>
          </p:cNvSpPr>
          <p:nvPr>
            <p:ph idx="1"/>
          </p:nvPr>
        </p:nvSpPr>
        <p:spPr>
          <a:xfrm>
            <a:off x="490330" y="1758155"/>
            <a:ext cx="5035827" cy="4862341"/>
          </a:xfrm>
        </p:spPr>
        <p:txBody>
          <a:bodyPr>
            <a:normAutofit fontScale="62500" lnSpcReduction="20000"/>
          </a:bodyPr>
          <a:lstStyle/>
          <a:p>
            <a:pPr marL="0" indent="0">
              <a:buNone/>
            </a:pPr>
            <a:r>
              <a:rPr lang="it-IT" smtClean="0"/>
              <a:t>One of the purposes of keeping an internal area on GitHub is to put there ideas for possible collaborative work – so that if you have a student and/or time to devote to MODE activities, you can look there for inspiration and to contact the group.</a:t>
            </a:r>
          </a:p>
          <a:p>
            <a:pPr>
              <a:buFont typeface="Wingdings" panose="05000000000000000000" pitchFamily="2" charset="2"/>
              <a:buChar char="à"/>
            </a:pPr>
            <a:r>
              <a:rPr lang="it-IT" smtClean="0">
                <a:sym typeface="Wingdings" panose="05000000000000000000" pitchFamily="2" charset="2"/>
              </a:rPr>
              <a:t>but </a:t>
            </a:r>
            <a:r>
              <a:rPr lang="it-IT">
                <a:sym typeface="Wingdings" panose="05000000000000000000" pitchFamily="2" charset="2"/>
              </a:rPr>
              <a:t>we have been a bit lazy until now... We have however started to populate those pages with proposals, see </a:t>
            </a:r>
            <a:r>
              <a:rPr lang="it-IT">
                <a:sym typeface="Wingdings" panose="05000000000000000000" pitchFamily="2" charset="2"/>
                <a:hlinkClick r:id="rId2"/>
              </a:rPr>
              <a:t>https</a:t>
            </a:r>
            <a:r>
              <a:rPr lang="it-IT">
                <a:sym typeface="Wingdings" panose="05000000000000000000" pitchFamily="2" charset="2"/>
                <a:hlinkClick r:id="rId2"/>
              </a:rPr>
              <a:t>://</a:t>
            </a:r>
            <a:r>
              <a:rPr lang="it-IT" smtClean="0">
                <a:sym typeface="Wingdings" panose="05000000000000000000" pitchFamily="2" charset="2"/>
                <a:hlinkClick r:id="rId2"/>
              </a:rPr>
              <a:t>github.com/mode-collaboration/documents</a:t>
            </a:r>
            <a:endParaRPr lang="it-IT" smtClean="0">
              <a:sym typeface="Wingdings" panose="05000000000000000000" pitchFamily="2" charset="2"/>
            </a:endParaRPr>
          </a:p>
          <a:p>
            <a:r>
              <a:rPr lang="en-US" b="1"/>
              <a:t>Optimization of a muon scanner for </a:t>
            </a:r>
            <a:r>
              <a:rPr lang="en-US" b="1"/>
              <a:t>border </a:t>
            </a:r>
            <a:r>
              <a:rPr lang="en-US" b="1" smtClean="0"/>
              <a:t>controls</a:t>
            </a:r>
          </a:p>
          <a:p>
            <a:r>
              <a:rPr lang="en-US" b="1"/>
              <a:t>Optimization of the EM calorimeter for a future muon </a:t>
            </a:r>
            <a:r>
              <a:rPr lang="en-US" b="1"/>
              <a:t>collider </a:t>
            </a:r>
            <a:r>
              <a:rPr lang="en-US" b="1" smtClean="0"/>
              <a:t>detector</a:t>
            </a:r>
          </a:p>
          <a:p>
            <a:r>
              <a:rPr lang="en-US" b="1"/>
              <a:t>Optimization of the layout of the </a:t>
            </a:r>
            <a:r>
              <a:rPr lang="en-US" b="1"/>
              <a:t>SWGO </a:t>
            </a:r>
            <a:r>
              <a:rPr lang="en-US" b="1" smtClean="0"/>
              <a:t>detector</a:t>
            </a:r>
          </a:p>
          <a:p>
            <a:pPr marL="0" indent="0">
              <a:buNone/>
            </a:pPr>
            <a:endParaRPr lang="en-US" b="1"/>
          </a:p>
          <a:p>
            <a:pPr marL="0" indent="0">
              <a:buNone/>
            </a:pPr>
            <a:r>
              <a:rPr lang="en-US" smtClean="0"/>
              <a:t>If you don’t have access ask Pietro for it</a:t>
            </a:r>
            <a:endParaRPr lang="it-IT"/>
          </a:p>
        </p:txBody>
      </p:sp>
      <p:pic>
        <p:nvPicPr>
          <p:cNvPr id="4" name="Immagine 3"/>
          <p:cNvPicPr>
            <a:picLocks noChangeAspect="1"/>
          </p:cNvPicPr>
          <p:nvPr/>
        </p:nvPicPr>
        <p:blipFill>
          <a:blip r:embed="rId3"/>
          <a:stretch>
            <a:fillRect/>
          </a:stretch>
        </p:blipFill>
        <p:spPr>
          <a:xfrm>
            <a:off x="5946161" y="1690688"/>
            <a:ext cx="6245839" cy="4929809"/>
          </a:xfrm>
          <a:prstGeom prst="rect">
            <a:avLst/>
          </a:prstGeom>
        </p:spPr>
      </p:pic>
    </p:spTree>
    <p:extLst>
      <p:ext uri="{BB962C8B-B14F-4D97-AF65-F5344CB8AC3E}">
        <p14:creationId xmlns:p14="http://schemas.microsoft.com/office/powerpoint/2010/main" val="3712303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smtClean="0">
                <a:solidFill>
                  <a:srgbClr val="C00000"/>
                </a:solidFill>
              </a:rPr>
              <a:t>Feture in CERN EP Newsletter</a:t>
            </a:r>
            <a:endParaRPr lang="it-IT" b="1">
              <a:solidFill>
                <a:srgbClr val="C00000"/>
              </a:solidFill>
            </a:endParaRPr>
          </a:p>
        </p:txBody>
      </p:sp>
      <p:sp>
        <p:nvSpPr>
          <p:cNvPr id="3" name="Segnaposto contenuto 2"/>
          <p:cNvSpPr>
            <a:spLocks noGrp="1"/>
          </p:cNvSpPr>
          <p:nvPr>
            <p:ph idx="1"/>
          </p:nvPr>
        </p:nvSpPr>
        <p:spPr>
          <a:xfrm>
            <a:off x="755374" y="1790079"/>
            <a:ext cx="10681252" cy="4030111"/>
          </a:xfrm>
        </p:spPr>
        <p:txBody>
          <a:bodyPr/>
          <a:lstStyle/>
          <a:p>
            <a:pPr marL="0" indent="0">
              <a:buNone/>
            </a:pPr>
            <a:r>
              <a:rPr lang="it-IT"/>
              <a:t>A nice piece from some of our members appeared in June’s CERN EP newsletter, </a:t>
            </a:r>
            <a:r>
              <a:rPr lang="it-IT"/>
              <a:t>see </a:t>
            </a:r>
            <a:endParaRPr lang="it-IT" smtClean="0"/>
          </a:p>
          <a:p>
            <a:pPr marL="0" indent="0">
              <a:buNone/>
            </a:pPr>
            <a:r>
              <a:rPr lang="it-IT" smtClean="0">
                <a:hlinkClick r:id="rId2"/>
              </a:rPr>
              <a:t>https</a:t>
            </a:r>
            <a:r>
              <a:rPr lang="it-IT">
                <a:hlinkClick r:id="rId2"/>
              </a:rPr>
              <a:t>://</a:t>
            </a:r>
            <a:r>
              <a:rPr lang="it-IT">
                <a:hlinkClick r:id="rId2"/>
              </a:rPr>
              <a:t>ep-news.web.cern.ch</a:t>
            </a:r>
            <a:r>
              <a:rPr lang="it-IT" smtClean="0">
                <a:hlinkClick r:id="rId2"/>
              </a:rPr>
              <a:t>/</a:t>
            </a:r>
            <a:endParaRPr lang="it-IT" smtClean="0"/>
          </a:p>
          <a:p>
            <a:pPr marL="0" indent="0">
              <a:buNone/>
            </a:pPr>
            <a:r>
              <a:rPr lang="it-IT" smtClean="0"/>
              <a:t>Unfortunately the article contains a nice gif that the pdf does not show!</a:t>
            </a:r>
            <a:endParaRPr lang="it-IT"/>
          </a:p>
        </p:txBody>
      </p:sp>
      <p:pic>
        <p:nvPicPr>
          <p:cNvPr id="4" name="Immagine 3"/>
          <p:cNvPicPr>
            <a:picLocks noChangeAspect="1"/>
          </p:cNvPicPr>
          <p:nvPr/>
        </p:nvPicPr>
        <p:blipFill>
          <a:blip r:embed="rId3"/>
          <a:stretch>
            <a:fillRect/>
          </a:stretch>
        </p:blipFill>
        <p:spPr>
          <a:xfrm>
            <a:off x="1232452" y="4117171"/>
            <a:ext cx="10482469" cy="2740829"/>
          </a:xfrm>
          <a:prstGeom prst="rect">
            <a:avLst/>
          </a:prstGeom>
        </p:spPr>
      </p:pic>
    </p:spTree>
    <p:extLst>
      <p:ext uri="{BB962C8B-B14F-4D97-AF65-F5344CB8AC3E}">
        <p14:creationId xmlns:p14="http://schemas.microsoft.com/office/powerpoint/2010/main" val="208213834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4111</TotalTime>
  <Words>854</Words>
  <Application>Microsoft Office PowerPoint</Application>
  <PresentationFormat>Widescreen</PresentationFormat>
  <Paragraphs>84</Paragraphs>
  <Slides>15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15</vt:i4>
      </vt:variant>
    </vt:vector>
  </HeadingPairs>
  <TitlesOfParts>
    <vt:vector size="20" baseType="lpstr">
      <vt:lpstr>Arial</vt:lpstr>
      <vt:lpstr>Calibri</vt:lpstr>
      <vt:lpstr>Calibri Light</vt:lpstr>
      <vt:lpstr>Wingdings</vt:lpstr>
      <vt:lpstr>Tema di Office</vt:lpstr>
      <vt:lpstr>MODE Collaboration Meeting News</vt:lpstr>
      <vt:lpstr>Agenda</vt:lpstr>
      <vt:lpstr>JENAA Meeting, Madrid May 3-6 </vt:lpstr>
      <vt:lpstr>Presentazione standard di PowerPoint</vt:lpstr>
      <vt:lpstr>Presentazione standard di PowerPoint</vt:lpstr>
      <vt:lpstr>ELBA meeting on  Frontier Detectors</vt:lpstr>
      <vt:lpstr>Other events?</vt:lpstr>
      <vt:lpstr>Our «projects» web page</vt:lpstr>
      <vt:lpstr>Feture in CERN EP Newsletter</vt:lpstr>
      <vt:lpstr>Mail from ECFA-NuPECC-APPEC</vt:lpstr>
      <vt:lpstr>Collaboration with BRAID</vt:lpstr>
      <vt:lpstr>USERN</vt:lpstr>
      <vt:lpstr>Next workshop, July 24-26 2023</vt:lpstr>
      <vt:lpstr>NuPECC Community input</vt:lpstr>
      <vt:lpstr>Other news?</vt:lpstr>
    </vt:vector>
  </TitlesOfParts>
  <Company>INFN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 Collaboration Meeting</dc:title>
  <dc:creator>Dorigo</dc:creator>
  <cp:lastModifiedBy>Dorigo</cp:lastModifiedBy>
  <cp:revision>11</cp:revision>
  <dcterms:created xsi:type="dcterms:W3CDTF">2022-11-20T09:51:41Z</dcterms:created>
  <dcterms:modified xsi:type="dcterms:W3CDTF">2022-11-25T07:38:22Z</dcterms:modified>
</cp:coreProperties>
</file>