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9" r:id="rId8"/>
    <p:sldId id="266" r:id="rId9"/>
    <p:sldId id="262" r:id="rId10"/>
    <p:sldId id="263" r:id="rId11"/>
    <p:sldId id="264" r:id="rId12"/>
    <p:sldId id="265" r:id="rId13"/>
    <p:sldId id="267"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varScale="1">
        <p:scale>
          <a:sx n="109" d="100"/>
          <a:sy n="109" d="100"/>
        </p:scale>
        <p:origin x="138"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6663A9FC-E074-4C3E-BB82-94B966E0DEAA}" type="datetimeFigureOut">
              <a:rPr lang="it-IT" smtClean="0"/>
              <a:t>25/11/2022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3070798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663A9FC-E074-4C3E-BB82-94B966E0DEAA}" type="datetimeFigureOut">
              <a:rPr lang="it-IT" smtClean="0"/>
              <a:t>25/11/2022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3843620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663A9FC-E074-4C3E-BB82-94B966E0DEAA}" type="datetimeFigureOut">
              <a:rPr lang="it-IT" smtClean="0"/>
              <a:t>25/11/2022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2558189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663A9FC-E074-4C3E-BB82-94B966E0DEAA}" type="datetimeFigureOut">
              <a:rPr lang="it-IT" smtClean="0"/>
              <a:t>25/11/2022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329371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6663A9FC-E074-4C3E-BB82-94B966E0DEAA}" type="datetimeFigureOut">
              <a:rPr lang="it-IT" smtClean="0"/>
              <a:t>25/11/2022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4128631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6663A9FC-E074-4C3E-BB82-94B966E0DEAA}" type="datetimeFigureOut">
              <a:rPr lang="it-IT" smtClean="0"/>
              <a:t>25/11/2022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4103888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6663A9FC-E074-4C3E-BB82-94B966E0DEAA}" type="datetimeFigureOut">
              <a:rPr lang="it-IT" smtClean="0"/>
              <a:t>25/11/2022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2265532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6663A9FC-E074-4C3E-BB82-94B966E0DEAA}" type="datetimeFigureOut">
              <a:rPr lang="it-IT" smtClean="0"/>
              <a:t>25/11/2022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3553484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663A9FC-E074-4C3E-BB82-94B966E0DEAA}" type="datetimeFigureOut">
              <a:rPr lang="it-IT" smtClean="0"/>
              <a:t>25/11/2022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139093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663A9FC-E074-4C3E-BB82-94B966E0DEAA}" type="datetimeFigureOut">
              <a:rPr lang="it-IT" smtClean="0"/>
              <a:t>25/11/2022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3275915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663A9FC-E074-4C3E-BB82-94B966E0DEAA}" type="datetimeFigureOut">
              <a:rPr lang="it-IT" smtClean="0"/>
              <a:t>25/11/2022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3B540DA-9DB3-48C8-A0D6-C8033C4F9CE1}" type="slidenum">
              <a:rPr lang="it-IT" smtClean="0"/>
              <a:t>‹N›</a:t>
            </a:fld>
            <a:endParaRPr lang="it-IT"/>
          </a:p>
        </p:txBody>
      </p:sp>
    </p:spTree>
    <p:extLst>
      <p:ext uri="{BB962C8B-B14F-4D97-AF65-F5344CB8AC3E}">
        <p14:creationId xmlns:p14="http://schemas.microsoft.com/office/powerpoint/2010/main" val="2971469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63A9FC-E074-4C3E-BB82-94B966E0DEAA}" type="datetimeFigureOut">
              <a:rPr lang="it-IT" smtClean="0"/>
              <a:t>25/11/2022</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540DA-9DB3-48C8-A0D6-C8033C4F9CE1}" type="slidenum">
              <a:rPr lang="it-IT" smtClean="0"/>
              <a:t>‹N›</a:t>
            </a:fld>
            <a:endParaRPr lang="it-IT"/>
          </a:p>
        </p:txBody>
      </p:sp>
    </p:spTree>
    <p:extLst>
      <p:ext uri="{BB962C8B-B14F-4D97-AF65-F5344CB8AC3E}">
        <p14:creationId xmlns:p14="http://schemas.microsoft.com/office/powerpoint/2010/main" val="1921386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b="1" smtClean="0">
                <a:solidFill>
                  <a:srgbClr val="C00000"/>
                </a:solidFill>
              </a:rPr>
              <a:t>Toward the Optimization </a:t>
            </a:r>
            <a:br>
              <a:rPr lang="it-IT" b="1" smtClean="0">
                <a:solidFill>
                  <a:srgbClr val="C00000"/>
                </a:solidFill>
              </a:rPr>
            </a:br>
            <a:r>
              <a:rPr lang="it-IT" b="1" smtClean="0">
                <a:solidFill>
                  <a:srgbClr val="C00000"/>
                </a:solidFill>
              </a:rPr>
              <a:t>of the SWGO Layout</a:t>
            </a:r>
            <a:endParaRPr lang="it-IT" b="1">
              <a:solidFill>
                <a:srgbClr val="C00000"/>
              </a:solidFill>
            </a:endParaRPr>
          </a:p>
        </p:txBody>
      </p:sp>
      <p:sp>
        <p:nvSpPr>
          <p:cNvPr id="3" name="Sottotitolo 2"/>
          <p:cNvSpPr>
            <a:spLocks noGrp="1"/>
          </p:cNvSpPr>
          <p:nvPr>
            <p:ph type="subTitle" idx="1"/>
          </p:nvPr>
        </p:nvSpPr>
        <p:spPr>
          <a:xfrm>
            <a:off x="1242646" y="4404945"/>
            <a:ext cx="9144000" cy="1011115"/>
          </a:xfrm>
        </p:spPr>
        <p:txBody>
          <a:bodyPr/>
          <a:lstStyle/>
          <a:p>
            <a:pPr algn="r"/>
            <a:r>
              <a:rPr lang="it-IT" smtClean="0"/>
              <a:t>Tommaso Dorigo, Michele Doro, Tommaso Guercio, Riccardo Lui</a:t>
            </a:r>
            <a:endParaRPr lang="it-IT"/>
          </a:p>
        </p:txBody>
      </p:sp>
      <p:sp>
        <p:nvSpPr>
          <p:cNvPr id="4" name="CasellaDiTesto 3"/>
          <p:cNvSpPr txBox="1"/>
          <p:nvPr/>
        </p:nvSpPr>
        <p:spPr>
          <a:xfrm>
            <a:off x="6805247" y="385642"/>
            <a:ext cx="4814651" cy="369332"/>
          </a:xfrm>
          <a:prstGeom prst="rect">
            <a:avLst/>
          </a:prstGeom>
          <a:noFill/>
        </p:spPr>
        <p:txBody>
          <a:bodyPr wrap="none" rtlCol="0">
            <a:spAutoFit/>
          </a:bodyPr>
          <a:lstStyle/>
          <a:p>
            <a:r>
              <a:rPr lang="it-IT" smtClean="0"/>
              <a:t>MODE collaboration meeting, </a:t>
            </a:r>
            <a:r>
              <a:rPr lang="it-IT" smtClean="0"/>
              <a:t>November </a:t>
            </a:r>
            <a:r>
              <a:rPr lang="it-IT" smtClean="0"/>
              <a:t>25 </a:t>
            </a:r>
            <a:r>
              <a:rPr lang="it-IT" smtClean="0"/>
              <a:t>2022</a:t>
            </a:r>
            <a:endParaRPr lang="it-IT"/>
          </a:p>
        </p:txBody>
      </p:sp>
    </p:spTree>
    <p:extLst>
      <p:ext uri="{BB962C8B-B14F-4D97-AF65-F5344CB8AC3E}">
        <p14:creationId xmlns:p14="http://schemas.microsoft.com/office/powerpoint/2010/main" val="3940862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A glimpse of the calculations in swgolo.C</a:t>
            </a:r>
            <a:endParaRPr lang="it-IT" b="1">
              <a:solidFill>
                <a:srgbClr val="C00000"/>
              </a:solidFill>
            </a:endParaRPr>
          </a:p>
        </p:txBody>
      </p:sp>
      <p:pic>
        <p:nvPicPr>
          <p:cNvPr id="4" name="Immagine 3"/>
          <p:cNvPicPr>
            <a:picLocks noChangeAspect="1"/>
          </p:cNvPicPr>
          <p:nvPr/>
        </p:nvPicPr>
        <p:blipFill>
          <a:blip r:embed="rId2"/>
          <a:stretch>
            <a:fillRect/>
          </a:stretch>
        </p:blipFill>
        <p:spPr>
          <a:xfrm>
            <a:off x="0" y="1767254"/>
            <a:ext cx="3446806" cy="4673844"/>
          </a:xfrm>
          <a:prstGeom prst="rect">
            <a:avLst/>
          </a:prstGeom>
        </p:spPr>
      </p:pic>
      <p:pic>
        <p:nvPicPr>
          <p:cNvPr id="5" name="Immagine 4"/>
          <p:cNvPicPr>
            <a:picLocks noChangeAspect="1"/>
          </p:cNvPicPr>
          <p:nvPr/>
        </p:nvPicPr>
        <p:blipFill>
          <a:blip r:embed="rId3"/>
          <a:stretch>
            <a:fillRect/>
          </a:stretch>
        </p:blipFill>
        <p:spPr>
          <a:xfrm>
            <a:off x="3535056" y="1767254"/>
            <a:ext cx="3124626" cy="5090746"/>
          </a:xfrm>
          <a:prstGeom prst="rect">
            <a:avLst/>
          </a:prstGeom>
        </p:spPr>
      </p:pic>
      <p:pic>
        <p:nvPicPr>
          <p:cNvPr id="6" name="Immagine 5"/>
          <p:cNvPicPr>
            <a:picLocks noChangeAspect="1"/>
          </p:cNvPicPr>
          <p:nvPr/>
        </p:nvPicPr>
        <p:blipFill>
          <a:blip r:embed="rId4"/>
          <a:stretch>
            <a:fillRect/>
          </a:stretch>
        </p:blipFill>
        <p:spPr>
          <a:xfrm>
            <a:off x="6747932" y="1767254"/>
            <a:ext cx="3486123" cy="5090746"/>
          </a:xfrm>
          <a:prstGeom prst="rect">
            <a:avLst/>
          </a:prstGeom>
        </p:spPr>
      </p:pic>
      <p:sp>
        <p:nvSpPr>
          <p:cNvPr id="7" name="CasellaDiTesto 6"/>
          <p:cNvSpPr txBox="1"/>
          <p:nvPr/>
        </p:nvSpPr>
        <p:spPr>
          <a:xfrm>
            <a:off x="10515600" y="3842238"/>
            <a:ext cx="1542474" cy="1477328"/>
          </a:xfrm>
          <a:prstGeom prst="rect">
            <a:avLst/>
          </a:prstGeom>
          <a:noFill/>
        </p:spPr>
        <p:txBody>
          <a:bodyPr wrap="none" rtlCol="0">
            <a:spAutoFit/>
          </a:bodyPr>
          <a:lstStyle/>
          <a:p>
            <a:r>
              <a:rPr lang="it-IT" smtClean="0"/>
              <a:t>eccetera...</a:t>
            </a:r>
          </a:p>
          <a:p>
            <a:endParaRPr lang="it-IT"/>
          </a:p>
          <a:p>
            <a:r>
              <a:rPr lang="it-IT" smtClean="0"/>
              <a:t>Ecco perché</a:t>
            </a:r>
          </a:p>
          <a:p>
            <a:r>
              <a:rPr lang="it-IT" smtClean="0"/>
              <a:t>sto imparando</a:t>
            </a:r>
          </a:p>
          <a:p>
            <a:r>
              <a:rPr lang="it-IT" smtClean="0"/>
              <a:t>pytorch!!!!!</a:t>
            </a:r>
            <a:endParaRPr lang="it-IT"/>
          </a:p>
        </p:txBody>
      </p:sp>
    </p:spTree>
    <p:extLst>
      <p:ext uri="{BB962C8B-B14F-4D97-AF65-F5344CB8AC3E}">
        <p14:creationId xmlns:p14="http://schemas.microsoft.com/office/powerpoint/2010/main" val="911515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First test runs</a:t>
            </a:r>
            <a:endParaRPr lang="it-IT" b="1">
              <a:solidFill>
                <a:srgbClr val="C00000"/>
              </a:solidFill>
            </a:endParaRPr>
          </a:p>
        </p:txBody>
      </p:sp>
      <p:sp>
        <p:nvSpPr>
          <p:cNvPr id="3" name="Segnaposto contenuto 2"/>
          <p:cNvSpPr>
            <a:spLocks noGrp="1"/>
          </p:cNvSpPr>
          <p:nvPr>
            <p:ph idx="1"/>
          </p:nvPr>
        </p:nvSpPr>
        <p:spPr/>
        <p:txBody>
          <a:bodyPr>
            <a:normAutofit fontScale="92500" lnSpcReduction="10000"/>
          </a:bodyPr>
          <a:lstStyle/>
          <a:p>
            <a:pPr marL="0" indent="0">
              <a:buNone/>
            </a:pPr>
            <a:r>
              <a:rPr lang="it-IT" smtClean="0"/>
              <a:t>The code runs, but it is of course very slow. If we update the detector positions too much at each step, we do not actually get an increase of U. In any case, the high stochasticity of the problem (showers falling anywhere at each batch, with varying number of muons and electrons) make the gradient descent very bumpy</a:t>
            </a:r>
          </a:p>
          <a:p>
            <a:pPr marL="0" indent="0">
              <a:buNone/>
            </a:pPr>
            <a:endParaRPr lang="it-IT" smtClean="0"/>
          </a:p>
          <a:p>
            <a:pPr marL="0" indent="0">
              <a:buNone/>
            </a:pPr>
            <a:r>
              <a:rPr lang="it-IT" smtClean="0"/>
              <a:t>But it works – and seems to already </a:t>
            </a:r>
            <a:r>
              <a:rPr lang="it-IT" smtClean="0">
                <a:solidFill>
                  <a:srgbClr val="0070C0"/>
                </a:solidFill>
              </a:rPr>
              <a:t>indicate non-trivial solutions</a:t>
            </a:r>
            <a:r>
              <a:rPr lang="it-IT" smtClean="0"/>
              <a:t>. Of course these have no real meaning: the parametrization is rough, it does not account for the need to estimate the shower energy and direction. These factors play in determining the best layouts. But we already saw through them the possibility that the proposed layouts are sub-optimal. </a:t>
            </a:r>
          </a:p>
          <a:p>
            <a:pPr marL="0" indent="0">
              <a:buNone/>
            </a:pPr>
            <a:r>
              <a:rPr lang="it-IT" smtClean="0"/>
              <a:t>So there is a lot of work ahead... But </a:t>
            </a:r>
            <a:r>
              <a:rPr lang="it-IT" smtClean="0">
                <a:solidFill>
                  <a:srgbClr val="0070C0"/>
                </a:solidFill>
              </a:rPr>
              <a:t>we have started it</a:t>
            </a:r>
            <a:r>
              <a:rPr lang="it-IT" smtClean="0"/>
              <a:t>!</a:t>
            </a:r>
            <a:endParaRPr lang="it-IT"/>
          </a:p>
        </p:txBody>
      </p:sp>
    </p:spTree>
    <p:extLst>
      <p:ext uri="{BB962C8B-B14F-4D97-AF65-F5344CB8AC3E}">
        <p14:creationId xmlns:p14="http://schemas.microsoft.com/office/powerpoint/2010/main" val="2867944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9507" y="34671"/>
            <a:ext cx="10058400" cy="1810512"/>
          </a:xfrm>
          <a:prstGeom prst="rect">
            <a:avLst/>
          </a:prstGeo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105025"/>
            <a:ext cx="10058400" cy="2330196"/>
          </a:xfrm>
          <a:prstGeom prst="rect">
            <a:avLst/>
          </a:prstGeom>
        </p:spPr>
      </p:pic>
      <p:pic>
        <p:nvPicPr>
          <p:cNvPr id="6" name="Immagin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9507" y="4435221"/>
            <a:ext cx="10058400" cy="2330196"/>
          </a:xfrm>
          <a:prstGeom prst="rect">
            <a:avLst/>
          </a:prstGeom>
        </p:spPr>
      </p:pic>
    </p:spTree>
    <p:extLst>
      <p:ext uri="{BB962C8B-B14F-4D97-AF65-F5344CB8AC3E}">
        <p14:creationId xmlns:p14="http://schemas.microsoft.com/office/powerpoint/2010/main" val="3121615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Outlook</a:t>
            </a:r>
            <a:endParaRPr lang="it-IT" b="1">
              <a:solidFill>
                <a:srgbClr val="C00000"/>
              </a:solidFill>
            </a:endParaRPr>
          </a:p>
        </p:txBody>
      </p:sp>
      <p:sp>
        <p:nvSpPr>
          <p:cNvPr id="3" name="Segnaposto contenuto 2"/>
          <p:cNvSpPr>
            <a:spLocks noGrp="1"/>
          </p:cNvSpPr>
          <p:nvPr>
            <p:ph idx="1"/>
          </p:nvPr>
        </p:nvSpPr>
        <p:spPr/>
        <p:txBody>
          <a:bodyPr>
            <a:normAutofit lnSpcReduction="10000"/>
          </a:bodyPr>
          <a:lstStyle/>
          <a:p>
            <a:pPr marL="0" indent="0">
              <a:buNone/>
            </a:pPr>
            <a:r>
              <a:rPr lang="it-IT" smtClean="0"/>
              <a:t>What we showed today is a proof of principle – a few corners have been cut. We need to</a:t>
            </a:r>
          </a:p>
          <a:p>
            <a:pPr>
              <a:buFontTx/>
              <a:buChar char="-"/>
            </a:pPr>
            <a:r>
              <a:rPr lang="it-IT" smtClean="0"/>
              <a:t>improve parametrizations</a:t>
            </a:r>
          </a:p>
          <a:p>
            <a:pPr>
              <a:buFontTx/>
              <a:buChar char="-"/>
            </a:pPr>
            <a:r>
              <a:rPr lang="it-IT" smtClean="0"/>
              <a:t>include angle and energy in the fits (and time?)</a:t>
            </a:r>
          </a:p>
          <a:p>
            <a:pPr>
              <a:buFontTx/>
              <a:buChar char="-"/>
            </a:pPr>
            <a:r>
              <a:rPr lang="it-IT" smtClean="0"/>
              <a:t>move the code to PyTorch</a:t>
            </a:r>
          </a:p>
          <a:p>
            <a:pPr>
              <a:buFontTx/>
              <a:buChar char="-"/>
            </a:pPr>
            <a:endParaRPr lang="it-IT"/>
          </a:p>
          <a:p>
            <a:pPr marL="0" indent="0">
              <a:buNone/>
            </a:pPr>
            <a:r>
              <a:rPr lang="it-IT" smtClean="0"/>
              <a:t>In the meantime we can try to</a:t>
            </a:r>
          </a:p>
          <a:p>
            <a:pPr>
              <a:buFontTx/>
              <a:buChar char="-"/>
            </a:pPr>
            <a:r>
              <a:rPr lang="it-IT" smtClean="0"/>
              <a:t>evaluate the merit of existing layouts with parametrizations</a:t>
            </a:r>
          </a:p>
          <a:p>
            <a:pPr>
              <a:buFontTx/>
              <a:buChar char="-"/>
            </a:pPr>
            <a:r>
              <a:rPr lang="it-IT" smtClean="0"/>
              <a:t>compare to full sim results</a:t>
            </a:r>
          </a:p>
          <a:p>
            <a:pPr marL="0" indent="0">
              <a:buNone/>
            </a:pPr>
            <a:endParaRPr lang="it-IT"/>
          </a:p>
        </p:txBody>
      </p:sp>
    </p:spTree>
    <p:extLst>
      <p:ext uri="{BB962C8B-B14F-4D97-AF65-F5344CB8AC3E}">
        <p14:creationId xmlns:p14="http://schemas.microsoft.com/office/powerpoint/2010/main" val="487357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The problem</a:t>
            </a:r>
            <a:endParaRPr lang="it-IT" b="1">
              <a:solidFill>
                <a:srgbClr val="C00000"/>
              </a:solidFill>
            </a:endParaRPr>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p:txBody>
              <a:bodyPr>
                <a:normAutofit fontScale="77500" lnSpcReduction="20000"/>
              </a:bodyPr>
              <a:lstStyle/>
              <a:p>
                <a:pPr marL="0" indent="0">
                  <a:buNone/>
                </a:pPr>
                <a:r>
                  <a:rPr lang="it-IT" smtClean="0"/>
                  <a:t>Many layouts have been proposed for the Cherenkov tanks of SWGO. They all share a radial symmetry and a favor for a dense center and decreasing density toward edges.</a:t>
                </a:r>
              </a:p>
              <a:p>
                <a:pPr marL="0" indent="0">
                  <a:buNone/>
                </a:pPr>
                <a:endParaRPr lang="it-IT" smtClean="0"/>
              </a:p>
              <a:p>
                <a:pPr marL="0" indent="0">
                  <a:buNone/>
                </a:pPr>
                <a:r>
                  <a:rPr lang="it-IT" smtClean="0">
                    <a:solidFill>
                      <a:srgbClr val="C00000"/>
                    </a:solidFill>
                  </a:rPr>
                  <a:t>Which one is the best design among the ones proposed</a:t>
                </a:r>
                <a:r>
                  <a:rPr lang="it-IT" smtClean="0"/>
                  <a:t>? We can simulate showers and reconstruct them with the different layouts, and obtain an answer, if we define a Utility function, e.g.</a:t>
                </a:r>
                <a:endParaRPr lang="it-IT"/>
              </a:p>
              <a:p>
                <a:pPr marL="0" indent="0">
                  <a:buNone/>
                </a:pPr>
                <a:r>
                  <a:rPr lang="it-IT" smtClean="0"/>
                  <a:t>		</a:t>
                </a:r>
                <a14:m>
                  <m:oMath xmlns:m="http://schemas.openxmlformats.org/officeDocument/2006/math">
                    <m:r>
                      <a:rPr lang="it-IT" b="0" i="1" smtClean="0">
                        <a:latin typeface="Cambria Math" panose="02040503050406030204" pitchFamily="18" charset="0"/>
                      </a:rPr>
                      <m:t>𝑈</m:t>
                    </m:r>
                    <m:r>
                      <a:rPr lang="it-IT" b="0" i="1" smtClean="0">
                        <a:latin typeface="Cambria Math" panose="02040503050406030204" pitchFamily="18" charset="0"/>
                      </a:rPr>
                      <m:t>=</m:t>
                    </m:r>
                    <m:nary>
                      <m:naryPr>
                        <m:chr m:val="∑"/>
                        <m:ctrlPr>
                          <a:rPr lang="it-IT" b="0" i="1" smtClean="0">
                            <a:latin typeface="Cambria Math" panose="02040503050406030204" pitchFamily="18" charset="0"/>
                          </a:rPr>
                        </m:ctrlPr>
                      </m:naryPr>
                      <m:sub>
                        <m:r>
                          <m:rPr>
                            <m:brk m:alnAt="23"/>
                          </m:rPr>
                          <a:rPr lang="it-IT" b="0" i="1" smtClean="0">
                            <a:latin typeface="Cambria Math" panose="02040503050406030204" pitchFamily="18" charset="0"/>
                          </a:rPr>
                          <m:t>𝐸</m:t>
                        </m:r>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𝐸</m:t>
                            </m:r>
                          </m:e>
                          <m:sub>
                            <m:r>
                              <a:rPr lang="it-IT" b="0" i="1" smtClean="0">
                                <a:latin typeface="Cambria Math" panose="02040503050406030204" pitchFamily="18" charset="0"/>
                              </a:rPr>
                              <m:t>1</m:t>
                            </m:r>
                          </m:sub>
                        </m:sSub>
                      </m:sub>
                      <m:sup>
                        <m:sSub>
                          <m:sSubPr>
                            <m:ctrlPr>
                              <a:rPr lang="it-IT" b="0" i="1" smtClean="0">
                                <a:latin typeface="Cambria Math" panose="02040503050406030204" pitchFamily="18" charset="0"/>
                              </a:rPr>
                            </m:ctrlPr>
                          </m:sSubPr>
                          <m:e>
                            <m:r>
                              <a:rPr lang="it-IT" b="0" i="1" smtClean="0">
                                <a:latin typeface="Cambria Math" panose="02040503050406030204" pitchFamily="18" charset="0"/>
                              </a:rPr>
                              <m:t>𝐸</m:t>
                            </m:r>
                          </m:e>
                          <m:sub>
                            <m:r>
                              <a:rPr lang="it-IT" b="0" i="1" smtClean="0">
                                <a:latin typeface="Cambria Math" panose="02040503050406030204" pitchFamily="18" charset="0"/>
                              </a:rPr>
                              <m:t>𝑛</m:t>
                            </m:r>
                          </m:sub>
                        </m:sSub>
                      </m:sup>
                      <m:e>
                        <m:sSub>
                          <m:sSubPr>
                            <m:ctrlPr>
                              <a:rPr lang="it-IT" b="0" i="1" smtClean="0">
                                <a:latin typeface="Cambria Math" panose="02040503050406030204" pitchFamily="18" charset="0"/>
                              </a:rPr>
                            </m:ctrlPr>
                          </m:sSubPr>
                          <m:e>
                            <m:r>
                              <a:rPr lang="it-IT" b="0" i="1" smtClean="0">
                                <a:latin typeface="Cambria Math" panose="02040503050406030204" pitchFamily="18" charset="0"/>
                              </a:rPr>
                              <m:t>𝑤</m:t>
                            </m:r>
                          </m:e>
                          <m:sub>
                            <m:sSub>
                              <m:sSubPr>
                                <m:ctrlPr>
                                  <a:rPr lang="it-IT" b="0" i="1" smtClean="0">
                                    <a:latin typeface="Cambria Math" panose="02040503050406030204" pitchFamily="18" charset="0"/>
                                  </a:rPr>
                                </m:ctrlPr>
                              </m:sSubPr>
                              <m:e>
                                <m:r>
                                  <a:rPr lang="it-IT" b="0" i="1" smtClean="0">
                                    <a:latin typeface="Cambria Math" panose="02040503050406030204" pitchFamily="18" charset="0"/>
                                  </a:rPr>
                                  <m:t>𝐸</m:t>
                                </m:r>
                              </m:e>
                              <m:sub>
                                <m:r>
                                  <a:rPr lang="it-IT" b="0" i="1" smtClean="0">
                                    <a:latin typeface="Cambria Math" panose="02040503050406030204" pitchFamily="18" charset="0"/>
                                  </a:rPr>
                                  <m:t>𝑖</m:t>
                                </m:r>
                              </m:sub>
                            </m:sSub>
                          </m:sub>
                        </m:sSub>
                      </m:e>
                    </m:nary>
                    <m:f>
                      <m:fPr>
                        <m:ctrlPr>
                          <a:rPr lang="it-IT" b="0" i="1" smtClean="0">
                            <a:latin typeface="Cambria Math" panose="02040503050406030204" pitchFamily="18" charset="0"/>
                          </a:rPr>
                        </m:ctrlPr>
                      </m:fPr>
                      <m:num>
                        <m:sSub>
                          <m:sSubPr>
                            <m:ctrlPr>
                              <a:rPr lang="it-IT" b="0" i="1" smtClean="0">
                                <a:latin typeface="Cambria Math" panose="02040503050406030204" pitchFamily="18" charset="0"/>
                              </a:rPr>
                            </m:ctrlPr>
                          </m:sSubPr>
                          <m:e>
                            <m:r>
                              <m:rPr>
                                <m:sty m:val="p"/>
                              </m:rPr>
                              <a:rPr lang="el-GR" b="0" i="0" smtClean="0">
                                <a:latin typeface="Cambria Math" panose="02040503050406030204" pitchFamily="18" charset="0"/>
                              </a:rPr>
                              <m:t>Φ</m:t>
                            </m:r>
                          </m:e>
                          <m:sub>
                            <m:r>
                              <a:rPr lang="it-IT" b="0" i="1" smtClean="0">
                                <a:latin typeface="Cambria Math" panose="02040503050406030204" pitchFamily="18" charset="0"/>
                              </a:rPr>
                              <m:t>𝑖</m:t>
                            </m:r>
                          </m:sub>
                        </m:sSub>
                      </m:num>
                      <m:den>
                        <m:sSub>
                          <m:sSubPr>
                            <m:ctrlPr>
                              <a:rPr lang="it-IT" b="0" i="1" smtClean="0">
                                <a:latin typeface="Cambria Math" panose="02040503050406030204" pitchFamily="18" charset="0"/>
                              </a:rPr>
                            </m:ctrlPr>
                          </m:sSubPr>
                          <m:e>
                            <m:r>
                              <a:rPr lang="it-IT" b="0" i="1" smtClean="0">
                                <a:latin typeface="Cambria Math" panose="02040503050406030204" pitchFamily="18" charset="0"/>
                                <a:ea typeface="Cambria Math" panose="02040503050406030204" pitchFamily="18" charset="0"/>
                              </a:rPr>
                              <m:t>𝜎</m:t>
                            </m:r>
                          </m:e>
                          <m:sub>
                            <m:sSub>
                              <m:sSubPr>
                                <m:ctrlPr>
                                  <a:rPr lang="it-IT" b="0" i="1" smtClean="0">
                                    <a:latin typeface="Cambria Math" panose="02040503050406030204" pitchFamily="18" charset="0"/>
                                  </a:rPr>
                                </m:ctrlPr>
                              </m:sSubPr>
                              <m:e>
                                <m:r>
                                  <m:rPr>
                                    <m:sty m:val="p"/>
                                  </m:rPr>
                                  <a:rPr lang="el-GR" b="0" i="0" smtClean="0">
                                    <a:latin typeface="Cambria Math" panose="02040503050406030204" pitchFamily="18" charset="0"/>
                                  </a:rPr>
                                  <m:t>Φ</m:t>
                                </m:r>
                              </m:e>
                              <m:sub>
                                <m:r>
                                  <a:rPr lang="it-IT" b="0" i="1" smtClean="0">
                                    <a:latin typeface="Cambria Math" panose="02040503050406030204" pitchFamily="18" charset="0"/>
                                  </a:rPr>
                                  <m:t>𝑖</m:t>
                                </m:r>
                              </m:sub>
                            </m:sSub>
                          </m:sub>
                        </m:sSub>
                      </m:den>
                    </m:f>
                  </m:oMath>
                </a14:m>
                <a:endParaRPr lang="it-IT" smtClean="0"/>
              </a:p>
              <a:p>
                <a:pPr marL="0" indent="0">
                  <a:buNone/>
                </a:pPr>
                <a:r>
                  <a:rPr lang="it-IT" smtClean="0"/>
                  <a:t>The above is a proxy to the relative precision of the gamma flux, weighted as desired to give more or less importance at different energy points.</a:t>
                </a:r>
                <a:endParaRPr lang="it-IT"/>
              </a:p>
              <a:p>
                <a:pPr marL="0" indent="0">
                  <a:buNone/>
                </a:pPr>
                <a:endParaRPr lang="it-IT" smtClean="0"/>
              </a:p>
              <a:p>
                <a:pPr marL="0" indent="0">
                  <a:buNone/>
                </a:pPr>
                <a:r>
                  <a:rPr lang="it-IT" smtClean="0"/>
                  <a:t>Yet the more principled question, «</a:t>
                </a:r>
                <a:r>
                  <a:rPr lang="it-IT" smtClean="0">
                    <a:solidFill>
                      <a:srgbClr val="C00000"/>
                    </a:solidFill>
                  </a:rPr>
                  <a:t>what is the best possible design given N detectors</a:t>
                </a:r>
                <a:r>
                  <a:rPr lang="it-IT" smtClean="0"/>
                  <a:t>» can NOT be answered by the above discrete-sampling technique.</a:t>
                </a:r>
                <a:endParaRPr lang="it-IT"/>
              </a:p>
              <a:p>
                <a:pPr marL="0" indent="0">
                  <a:buNone/>
                </a:pPr>
                <a:endParaRPr lang="it-IT"/>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blipFill>
                <a:blip r:embed="rId2"/>
                <a:stretch>
                  <a:fillRect l="-754" t="-2801" r="-1217"/>
                </a:stretch>
              </a:blipFill>
            </p:spPr>
            <p:txBody>
              <a:bodyPr/>
              <a:lstStyle/>
              <a:p>
                <a:r>
                  <a:rPr lang="it-IT">
                    <a:noFill/>
                  </a:rPr>
                  <a:t> </a:t>
                </a:r>
              </a:p>
            </p:txBody>
          </p:sp>
        </mc:Fallback>
      </mc:AlternateContent>
    </p:spTree>
    <p:extLst>
      <p:ext uri="{BB962C8B-B14F-4D97-AF65-F5344CB8AC3E}">
        <p14:creationId xmlns:p14="http://schemas.microsoft.com/office/powerpoint/2010/main" val="2091026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A proposed solution</a:t>
            </a:r>
            <a:endParaRPr lang="it-IT" b="1">
              <a:solidFill>
                <a:srgbClr val="C00000"/>
              </a:solidFill>
            </a:endParaRPr>
          </a:p>
        </p:txBody>
      </p:sp>
      <p:sp>
        <p:nvSpPr>
          <p:cNvPr id="3" name="Segnaposto contenuto 2"/>
          <p:cNvSpPr>
            <a:spLocks noGrp="1"/>
          </p:cNvSpPr>
          <p:nvPr>
            <p:ph idx="1"/>
          </p:nvPr>
        </p:nvSpPr>
        <p:spPr/>
        <p:txBody>
          <a:bodyPr>
            <a:normAutofit fontScale="85000" lnSpcReduction="20000"/>
          </a:bodyPr>
          <a:lstStyle/>
          <a:p>
            <a:pPr marL="0" indent="0">
              <a:buNone/>
            </a:pPr>
            <a:r>
              <a:rPr lang="it-IT" smtClean="0"/>
              <a:t>Particle showers are very complex to simulate. Yet the quantities we need – the number of muons and electrons/photons that can be detected on the ground in a Cherenkov tank –are simple enough that we can cook up a parametric model</a:t>
            </a:r>
          </a:p>
          <a:p>
            <a:pPr marL="0" indent="0">
              <a:buNone/>
            </a:pPr>
            <a:endParaRPr lang="it-IT" smtClean="0"/>
          </a:p>
          <a:p>
            <a:pPr marL="0" indent="0">
              <a:buNone/>
            </a:pPr>
            <a:r>
              <a:rPr lang="it-IT"/>
              <a:t>	</a:t>
            </a:r>
            <a:r>
              <a:rPr lang="it-IT" smtClean="0">
                <a:sym typeface="Wingdings" panose="05000000000000000000" pitchFamily="2" charset="2"/>
              </a:rPr>
              <a:t> this will be a «very crude» approximation of the real fluxes</a:t>
            </a:r>
          </a:p>
          <a:p>
            <a:pPr marL="0" indent="0">
              <a:buNone/>
            </a:pPr>
            <a:r>
              <a:rPr lang="it-IT">
                <a:sym typeface="Wingdings" panose="05000000000000000000" pitchFamily="2" charset="2"/>
              </a:rPr>
              <a:t>	</a:t>
            </a:r>
            <a:r>
              <a:rPr lang="it-IT" smtClean="0">
                <a:sym typeface="Wingdings" panose="05000000000000000000" pitchFamily="2" charset="2"/>
              </a:rPr>
              <a:t> yet I argue this will not impair the results we can obtain from 		its use, to first order</a:t>
            </a:r>
          </a:p>
          <a:p>
            <a:pPr marL="0" indent="0">
              <a:buNone/>
            </a:pPr>
            <a:r>
              <a:rPr lang="it-IT">
                <a:sym typeface="Wingdings" panose="05000000000000000000" pitchFamily="2" charset="2"/>
              </a:rPr>
              <a:t>	</a:t>
            </a:r>
            <a:r>
              <a:rPr lang="it-IT" smtClean="0">
                <a:sym typeface="Wingdings" panose="05000000000000000000" pitchFamily="2" charset="2"/>
              </a:rPr>
              <a:t>	 one will always be able to go back to full simulation to recalibrate 		and verify</a:t>
            </a:r>
          </a:p>
          <a:p>
            <a:pPr marL="0" indent="0">
              <a:buNone/>
            </a:pPr>
            <a:endParaRPr lang="it-IT" smtClean="0">
              <a:sym typeface="Wingdings" panose="05000000000000000000" pitchFamily="2" charset="2"/>
            </a:endParaRPr>
          </a:p>
          <a:p>
            <a:pPr marL="0" indent="0">
              <a:buNone/>
            </a:pPr>
            <a:r>
              <a:rPr lang="it-IT" smtClean="0">
                <a:sym typeface="Wingdings" panose="05000000000000000000" pitchFamily="2" charset="2"/>
              </a:rPr>
              <a:t>If we have a parametric model of showers, a whole new world opens up, as we can </a:t>
            </a:r>
            <a:r>
              <a:rPr lang="it-IT" smtClean="0">
                <a:solidFill>
                  <a:srgbClr val="C00000"/>
                </a:solidFill>
                <a:sym typeface="Wingdings" panose="05000000000000000000" pitchFamily="2" charset="2"/>
              </a:rPr>
              <a:t>compute in closed form the utility function for any given detector configuration</a:t>
            </a:r>
            <a:r>
              <a:rPr lang="it-IT" smtClean="0">
                <a:sym typeface="Wingdings" panose="05000000000000000000" pitchFamily="2" charset="2"/>
              </a:rPr>
              <a:t>. This enables gradient descent to the maximum of –U !</a:t>
            </a:r>
            <a:endParaRPr lang="it-IT"/>
          </a:p>
        </p:txBody>
      </p:sp>
    </p:spTree>
    <p:extLst>
      <p:ext uri="{BB962C8B-B14F-4D97-AF65-F5344CB8AC3E}">
        <p14:creationId xmlns:p14="http://schemas.microsoft.com/office/powerpoint/2010/main" val="2925670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Fluxes</a:t>
            </a:r>
            <a:endParaRPr lang="it-IT" b="1">
              <a:solidFill>
                <a:srgbClr val="C00000"/>
              </a:solidFill>
            </a:endParaRPr>
          </a:p>
        </p:txBody>
      </p:sp>
      <p:sp>
        <p:nvSpPr>
          <p:cNvPr id="3" name="Segnaposto contenuto 2"/>
          <p:cNvSpPr>
            <a:spLocks noGrp="1"/>
          </p:cNvSpPr>
          <p:nvPr>
            <p:ph idx="1"/>
          </p:nvPr>
        </p:nvSpPr>
        <p:spPr/>
        <p:txBody>
          <a:bodyPr>
            <a:normAutofit fontScale="77500" lnSpcReduction="20000"/>
          </a:bodyPr>
          <a:lstStyle/>
          <a:p>
            <a:r>
              <a:rPr lang="it-IT" smtClean="0"/>
              <a:t>Tommaso Guercio has produced nice graphs of the flux of particles of different species from gamma and proton showers of different energies</a:t>
            </a:r>
          </a:p>
          <a:p>
            <a:r>
              <a:rPr lang="it-IT" smtClean="0"/>
              <a:t>We took those graphs and we interpolated them with smooth functions</a:t>
            </a:r>
          </a:p>
          <a:p>
            <a:r>
              <a:rPr lang="it-IT" smtClean="0"/>
              <a:t>This allows to extract the </a:t>
            </a:r>
            <a:r>
              <a:rPr lang="it-IT" smtClean="0">
                <a:solidFill>
                  <a:srgbClr val="0070C0"/>
                </a:solidFill>
              </a:rPr>
              <a:t>relevant parameters for the optimization of the layout: number of muons and electrons/photons crossing a cylindrical tank </a:t>
            </a:r>
            <a:r>
              <a:rPr lang="it-IT" smtClean="0"/>
              <a:t>as a function of distance from shower center</a:t>
            </a:r>
          </a:p>
          <a:p>
            <a:r>
              <a:rPr lang="it-IT" smtClean="0"/>
              <a:t>For the time being, and for the purpose of developing the algorithm, we are using showers incident normally on the ground, and we assume known the energy of the primary particle.</a:t>
            </a:r>
          </a:p>
          <a:p>
            <a:r>
              <a:rPr lang="it-IT" smtClean="0"/>
              <a:t>We are NOT using timing information for the time being.</a:t>
            </a:r>
          </a:p>
          <a:p>
            <a:r>
              <a:rPr lang="it-IT" smtClean="0"/>
              <a:t>Adding a reconstruction of the energy, accounting of the angle, etcetera is a minor complication to the program.</a:t>
            </a:r>
          </a:p>
          <a:p>
            <a:r>
              <a:rPr lang="it-IT" smtClean="0"/>
              <a:t>Using for the time being 5 energy points (1 TeV /10/100/ 1 PeV / 10 PeV), but quick runs are done with a single one (10 PeV), to check behaviour and convergence.</a:t>
            </a:r>
            <a:endParaRPr lang="it-IT"/>
          </a:p>
        </p:txBody>
      </p:sp>
    </p:spTree>
    <p:extLst>
      <p:ext uri="{BB962C8B-B14F-4D97-AF65-F5344CB8AC3E}">
        <p14:creationId xmlns:p14="http://schemas.microsoft.com/office/powerpoint/2010/main" val="134992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Fluxes functions</a:t>
            </a:r>
            <a:endParaRPr lang="it-IT" b="1">
              <a:solidFill>
                <a:srgbClr val="C00000"/>
              </a:solidFill>
            </a:endParaRPr>
          </a:p>
        </p:txBody>
      </p:sp>
      <p:pic>
        <p:nvPicPr>
          <p:cNvPr id="4" name="Immagine 3"/>
          <p:cNvPicPr>
            <a:picLocks noChangeAspect="1"/>
          </p:cNvPicPr>
          <p:nvPr/>
        </p:nvPicPr>
        <p:blipFill>
          <a:blip r:embed="rId2"/>
          <a:stretch>
            <a:fillRect/>
          </a:stretch>
        </p:blipFill>
        <p:spPr>
          <a:xfrm>
            <a:off x="7746023" y="2615395"/>
            <a:ext cx="4315557" cy="4167138"/>
          </a:xfrm>
          <a:prstGeom prst="rect">
            <a:avLst/>
          </a:prstGeom>
        </p:spPr>
      </p:pic>
      <p:pic>
        <p:nvPicPr>
          <p:cNvPr id="5" name="Immagine 4"/>
          <p:cNvPicPr>
            <a:picLocks noChangeAspect="1"/>
          </p:cNvPicPr>
          <p:nvPr/>
        </p:nvPicPr>
        <p:blipFill>
          <a:blip r:embed="rId3"/>
          <a:stretch>
            <a:fillRect/>
          </a:stretch>
        </p:blipFill>
        <p:spPr>
          <a:xfrm>
            <a:off x="0" y="4096512"/>
            <a:ext cx="7610297" cy="2761488"/>
          </a:xfrm>
          <a:prstGeom prst="rect">
            <a:avLst/>
          </a:prstGeom>
        </p:spPr>
      </p:pic>
      <p:pic>
        <p:nvPicPr>
          <p:cNvPr id="6" name="Immagine 5"/>
          <p:cNvPicPr>
            <a:picLocks noChangeAspect="1"/>
          </p:cNvPicPr>
          <p:nvPr/>
        </p:nvPicPr>
        <p:blipFill>
          <a:blip r:embed="rId4"/>
          <a:stretch>
            <a:fillRect/>
          </a:stretch>
        </p:blipFill>
        <p:spPr>
          <a:xfrm>
            <a:off x="0" y="1345085"/>
            <a:ext cx="7610297" cy="2779809"/>
          </a:xfrm>
          <a:prstGeom prst="rect">
            <a:avLst/>
          </a:prstGeom>
        </p:spPr>
      </p:pic>
      <p:sp>
        <p:nvSpPr>
          <p:cNvPr id="7" name="CasellaDiTesto 6"/>
          <p:cNvSpPr txBox="1"/>
          <p:nvPr/>
        </p:nvSpPr>
        <p:spPr>
          <a:xfrm>
            <a:off x="7746023" y="668678"/>
            <a:ext cx="4269823" cy="1754326"/>
          </a:xfrm>
          <a:prstGeom prst="rect">
            <a:avLst/>
          </a:prstGeom>
          <a:noFill/>
        </p:spPr>
        <p:txBody>
          <a:bodyPr wrap="none" rtlCol="0">
            <a:spAutoFit/>
          </a:bodyPr>
          <a:lstStyle/>
          <a:p>
            <a:r>
              <a:rPr lang="it-IT" smtClean="0"/>
              <a:t>Left: fluxes from proton showers (top)</a:t>
            </a:r>
          </a:p>
          <a:p>
            <a:r>
              <a:rPr lang="it-IT" smtClean="0"/>
              <a:t>and gamma showers (bottom) for four</a:t>
            </a:r>
          </a:p>
          <a:p>
            <a:r>
              <a:rPr lang="it-IT" smtClean="0"/>
              <a:t>incident energy values.</a:t>
            </a:r>
          </a:p>
          <a:p>
            <a:r>
              <a:rPr lang="it-IT" smtClean="0"/>
              <a:t>Bottom: parametrization for 10 PeV</a:t>
            </a:r>
          </a:p>
          <a:p>
            <a:r>
              <a:rPr lang="it-IT" smtClean="0"/>
              <a:t>proton showers (top) and gamma (bottom).</a:t>
            </a:r>
          </a:p>
          <a:p>
            <a:r>
              <a:rPr lang="it-IT" smtClean="0"/>
              <a:t>Left: electrons/photons; right: muons</a:t>
            </a:r>
            <a:endParaRPr lang="it-IT"/>
          </a:p>
        </p:txBody>
      </p:sp>
    </p:spTree>
    <p:extLst>
      <p:ext uri="{BB962C8B-B14F-4D97-AF65-F5344CB8AC3E}">
        <p14:creationId xmlns:p14="http://schemas.microsoft.com/office/powerpoint/2010/main" val="3366524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Skeleton of the program</a:t>
            </a:r>
            <a:endParaRPr lang="it-IT" b="1">
              <a:solidFill>
                <a:srgbClr val="C00000"/>
              </a:solidFill>
            </a:endParaRPr>
          </a:p>
        </p:txBody>
      </p:sp>
      <p:sp>
        <p:nvSpPr>
          <p:cNvPr id="5" name="Rettangolo arrotondato 4"/>
          <p:cNvSpPr/>
          <p:nvPr/>
        </p:nvSpPr>
        <p:spPr>
          <a:xfrm>
            <a:off x="984738" y="1589576"/>
            <a:ext cx="2026627"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Simulate an initial layout</a:t>
            </a:r>
            <a:endParaRPr lang="it-IT"/>
          </a:p>
        </p:txBody>
      </p:sp>
      <p:sp>
        <p:nvSpPr>
          <p:cNvPr id="6" name="Rettangolo arrotondato 5"/>
          <p:cNvSpPr/>
          <p:nvPr/>
        </p:nvSpPr>
        <p:spPr>
          <a:xfrm>
            <a:off x="984738" y="2927838"/>
            <a:ext cx="1978269" cy="1547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Simulate a set of gamma and proton showers</a:t>
            </a:r>
            <a:endParaRPr lang="it-IT"/>
          </a:p>
        </p:txBody>
      </p:sp>
      <p:sp>
        <p:nvSpPr>
          <p:cNvPr id="7" name="Rettangolo arrotondato 6"/>
          <p:cNvSpPr/>
          <p:nvPr/>
        </p:nvSpPr>
        <p:spPr>
          <a:xfrm>
            <a:off x="1024303" y="4674943"/>
            <a:ext cx="1899138" cy="19518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Reconstruct the center of the shower in each of the two hypotheses with a likelihood maximization</a:t>
            </a:r>
            <a:endParaRPr lang="it-IT"/>
          </a:p>
        </p:txBody>
      </p:sp>
      <p:sp>
        <p:nvSpPr>
          <p:cNvPr id="8" name="Rettangolo arrotondato 7"/>
          <p:cNvSpPr/>
          <p:nvPr/>
        </p:nvSpPr>
        <p:spPr>
          <a:xfrm>
            <a:off x="3301511" y="5299197"/>
            <a:ext cx="2782766" cy="13302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Derive a log-likelihood ratio of the two simple hypotheses (most powerful test statistic according to NP lemma)</a:t>
            </a:r>
            <a:endParaRPr lang="it-IT"/>
          </a:p>
        </p:txBody>
      </p:sp>
      <p:sp>
        <p:nvSpPr>
          <p:cNvPr id="9" name="Rettangolo arrotondato 8"/>
          <p:cNvSpPr/>
          <p:nvPr/>
        </p:nvSpPr>
        <p:spPr>
          <a:xfrm>
            <a:off x="6462345" y="5299198"/>
            <a:ext cx="1969477" cy="13276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Obtain PDF of the TS for the gamma and proton hypotheses</a:t>
            </a:r>
            <a:endParaRPr lang="it-IT"/>
          </a:p>
        </p:txBody>
      </p:sp>
      <p:sp>
        <p:nvSpPr>
          <p:cNvPr id="10" name="Rettangolo arrotondato 9"/>
          <p:cNvSpPr/>
          <p:nvPr/>
        </p:nvSpPr>
        <p:spPr>
          <a:xfrm>
            <a:off x="8809891" y="5301763"/>
            <a:ext cx="2822332" cy="13250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Simulate a batch of gammas and protons and reconstruct them, obtain the TS of each shower</a:t>
            </a:r>
            <a:endParaRPr lang="it-IT"/>
          </a:p>
        </p:txBody>
      </p:sp>
      <p:sp>
        <p:nvSpPr>
          <p:cNvPr id="11" name="Rettangolo arrotondato 10"/>
          <p:cNvSpPr/>
          <p:nvPr/>
        </p:nvSpPr>
        <p:spPr>
          <a:xfrm>
            <a:off x="8625254" y="2409092"/>
            <a:ext cx="3006969" cy="2391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Compute the likelihood of the observed batch as a function of the fraction of gammas in the batch; compute the second derivative of the likelihood</a:t>
            </a:r>
            <a:endParaRPr lang="it-IT"/>
          </a:p>
        </p:txBody>
      </p:sp>
      <p:sp>
        <p:nvSpPr>
          <p:cNvPr id="12" name="Rettangolo arrotondato 11"/>
          <p:cNvSpPr/>
          <p:nvPr/>
        </p:nvSpPr>
        <p:spPr>
          <a:xfrm>
            <a:off x="6374423" y="2409092"/>
            <a:ext cx="2057399" cy="2391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Use the RCF bound to estimate the variance of the signal fraction measurement</a:t>
            </a:r>
            <a:endParaRPr lang="it-IT"/>
          </a:p>
        </p:txBody>
      </p:sp>
      <p:sp>
        <p:nvSpPr>
          <p:cNvPr id="13" name="Rettangolo arrotondato 12"/>
          <p:cNvSpPr/>
          <p:nvPr/>
        </p:nvSpPr>
        <p:spPr>
          <a:xfrm>
            <a:off x="4659923" y="2409092"/>
            <a:ext cx="1424354" cy="239150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Obtain the Utility and its gradient with respect to each detector x,y position</a:t>
            </a:r>
            <a:endParaRPr lang="it-IT"/>
          </a:p>
        </p:txBody>
      </p:sp>
      <p:sp>
        <p:nvSpPr>
          <p:cNvPr id="14" name="Rettangolo arrotondato 13"/>
          <p:cNvSpPr/>
          <p:nvPr/>
        </p:nvSpPr>
        <p:spPr>
          <a:xfrm>
            <a:off x="3301511" y="2409092"/>
            <a:ext cx="1182566" cy="2391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Update layout following gradient of U</a:t>
            </a:r>
            <a:endParaRPr lang="it-IT"/>
          </a:p>
        </p:txBody>
      </p:sp>
      <p:sp>
        <p:nvSpPr>
          <p:cNvPr id="15" name="Freccia a destra 14"/>
          <p:cNvSpPr/>
          <p:nvPr/>
        </p:nvSpPr>
        <p:spPr>
          <a:xfrm>
            <a:off x="2923441"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6084276"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p:cNvSpPr/>
          <p:nvPr/>
        </p:nvSpPr>
        <p:spPr>
          <a:xfrm>
            <a:off x="8427423"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p:cNvSpPr/>
          <p:nvPr/>
        </p:nvSpPr>
        <p:spPr>
          <a:xfrm rot="10800000">
            <a:off x="8238391" y="328392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a destra 18"/>
          <p:cNvSpPr/>
          <p:nvPr/>
        </p:nvSpPr>
        <p:spPr>
          <a:xfrm rot="10800000">
            <a:off x="5974373" y="328392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reccia a destra 19"/>
          <p:cNvSpPr/>
          <p:nvPr/>
        </p:nvSpPr>
        <p:spPr>
          <a:xfrm rot="10800000">
            <a:off x="4295043" y="328392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Freccia a destra 20"/>
          <p:cNvSpPr/>
          <p:nvPr/>
        </p:nvSpPr>
        <p:spPr>
          <a:xfrm rot="10800000">
            <a:off x="2820133" y="3261946"/>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1712301" y="2604721"/>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712301" y="4133301"/>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p:cNvSpPr/>
          <p:nvPr/>
        </p:nvSpPr>
        <p:spPr>
          <a:xfrm rot="16200000">
            <a:off x="9935307" y="4704801"/>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383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70339" y="243996"/>
            <a:ext cx="8584222" cy="6334115"/>
          </a:xfrm>
          <a:prstGeom prst="rect">
            <a:avLst/>
          </a:prstGeom>
        </p:spPr>
      </p:pic>
      <p:pic>
        <p:nvPicPr>
          <p:cNvPr id="5" name="Immagine 4"/>
          <p:cNvPicPr>
            <a:picLocks noChangeAspect="1"/>
          </p:cNvPicPr>
          <p:nvPr/>
        </p:nvPicPr>
        <p:blipFill>
          <a:blip r:embed="rId3"/>
          <a:stretch>
            <a:fillRect/>
          </a:stretch>
        </p:blipFill>
        <p:spPr>
          <a:xfrm>
            <a:off x="4702054" y="2699238"/>
            <a:ext cx="7373815" cy="4079631"/>
          </a:xfrm>
          <a:prstGeom prst="rect">
            <a:avLst/>
          </a:prstGeom>
        </p:spPr>
      </p:pic>
    </p:spTree>
    <p:extLst>
      <p:ext uri="{BB962C8B-B14F-4D97-AF65-F5344CB8AC3E}">
        <p14:creationId xmlns:p14="http://schemas.microsoft.com/office/powerpoint/2010/main" val="1201162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Reconstruction</a:t>
            </a:r>
            <a:endParaRPr lang="it-IT" b="1">
              <a:solidFill>
                <a:srgbClr val="C00000"/>
              </a:solidFill>
            </a:endParaRPr>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p:txBody>
              <a:bodyPr>
                <a:normAutofit fontScale="92500" lnSpcReduction="20000"/>
              </a:bodyPr>
              <a:lstStyle/>
              <a:p>
                <a:pPr marL="0" indent="0">
                  <a:buNone/>
                </a:pPr>
                <a:r>
                  <a:rPr lang="it-IT" smtClean="0"/>
                  <a:t>For the time being, we limit to considering unknown the shower center. We then have, for each of the two hypotheses, fluxes N</a:t>
                </a:r>
                <a:r>
                  <a:rPr lang="it-IT" baseline="-25000" smtClean="0"/>
                  <a:t>m</a:t>
                </a:r>
                <a:r>
                  <a:rPr lang="it-IT" smtClean="0"/>
                  <a:t>(x</a:t>
                </a:r>
                <a:r>
                  <a:rPr lang="it-IT" baseline="-25000" smtClean="0"/>
                  <a:t>i</a:t>
                </a:r>
                <a:r>
                  <a:rPr lang="it-IT" smtClean="0"/>
                  <a:t>,y</a:t>
                </a:r>
                <a:r>
                  <a:rPr lang="it-IT" baseline="-25000" smtClean="0"/>
                  <a:t>i</a:t>
                </a:r>
                <a:r>
                  <a:rPr lang="it-IT" smtClean="0"/>
                  <a:t>), N</a:t>
                </a:r>
                <a:r>
                  <a:rPr lang="it-IT" baseline="-25000" smtClean="0"/>
                  <a:t>e</a:t>
                </a:r>
                <a:r>
                  <a:rPr lang="it-IT" smtClean="0"/>
                  <a:t>(x</a:t>
                </a:r>
                <a:r>
                  <a:rPr lang="it-IT" baseline="-25000" smtClean="0"/>
                  <a:t>i</a:t>
                </a:r>
                <a:r>
                  <a:rPr lang="it-IT" smtClean="0"/>
                  <a:t>,y</a:t>
                </a:r>
                <a:r>
                  <a:rPr lang="it-IT" baseline="-25000" smtClean="0"/>
                  <a:t>i</a:t>
                </a:r>
                <a:r>
                  <a:rPr lang="it-IT" smtClean="0"/>
                  <a:t>) in each tank with which we fit to the shower center x</a:t>
                </a:r>
                <a:r>
                  <a:rPr lang="it-IT" baseline="-25000" smtClean="0"/>
                  <a:t>0</a:t>
                </a:r>
                <a:r>
                  <a:rPr lang="it-IT" smtClean="0"/>
                  <a:t>,y</a:t>
                </a:r>
                <a:r>
                  <a:rPr lang="it-IT" baseline="-25000" smtClean="0"/>
                  <a:t>0</a:t>
                </a:r>
                <a:r>
                  <a:rPr lang="it-IT" smtClean="0"/>
                  <a:t>.</a:t>
                </a:r>
              </a:p>
              <a:p>
                <a:pPr marL="0" indent="0">
                  <a:buNone/>
                </a:pPr>
                <a:r>
                  <a:rPr lang="it-IT" smtClean="0"/>
                  <a:t>We maximize the likelihood</a:t>
                </a:r>
              </a:p>
              <a:p>
                <a:pPr marL="0" indent="0">
                  <a:buNone/>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𝐿</m:t>
                      </m:r>
                      <m:r>
                        <a:rPr lang="it-IT" b="0" i="1" smtClean="0">
                          <a:latin typeface="Cambria Math" panose="02040503050406030204" pitchFamily="18" charset="0"/>
                        </a:rPr>
                        <m:t>=</m:t>
                      </m:r>
                      <m:nary>
                        <m:naryPr>
                          <m:chr m:val="∏"/>
                          <m:limLoc m:val="subSup"/>
                          <m:ctrlPr>
                            <a:rPr lang="it-IT" b="0" i="1" smtClean="0">
                              <a:latin typeface="Cambria Math" panose="02040503050406030204" pitchFamily="18" charset="0"/>
                            </a:rPr>
                          </m:ctrlPr>
                        </m:naryPr>
                        <m:sub>
                          <m:r>
                            <m:rPr>
                              <m:brk m:alnAt="25"/>
                            </m:rPr>
                            <a:rPr lang="it-IT" b="0" i="1" smtClean="0">
                              <a:latin typeface="Cambria Math" panose="02040503050406030204" pitchFamily="18" charset="0"/>
                            </a:rPr>
                            <m:t>𝑖</m:t>
                          </m:r>
                          <m:r>
                            <a:rPr lang="it-IT" b="0" i="1" smtClean="0">
                              <a:latin typeface="Cambria Math" panose="02040503050406030204" pitchFamily="18" charset="0"/>
                            </a:rPr>
                            <m:t>=1</m:t>
                          </m:r>
                        </m:sub>
                        <m:sup>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it-IT" b="0" i="1" smtClean="0">
                                  <a:latin typeface="Cambria Math" panose="02040503050406030204" pitchFamily="18" charset="0"/>
                                </a:rPr>
                                <m:t>𝑑𝑒𝑡</m:t>
                              </m:r>
                            </m:sub>
                          </m:sSub>
                        </m:sup>
                        <m:e>
                          <m:d>
                            <m:dPr>
                              <m:begChr m:val="["/>
                              <m:endChr m:val="]"/>
                              <m:ctrlPr>
                                <a:rPr lang="it-IT" b="0" i="1" smtClean="0">
                                  <a:latin typeface="Cambria Math" panose="02040503050406030204" pitchFamily="18" charset="0"/>
                                </a:rPr>
                              </m:ctrlPr>
                            </m:dPr>
                            <m:e>
                              <m:f>
                                <m:fPr>
                                  <m:ctrlPr>
                                    <a:rPr lang="it-IT" b="0" i="1" smtClean="0">
                                      <a:latin typeface="Cambria Math" panose="02040503050406030204" pitchFamily="18" charset="0"/>
                                    </a:rPr>
                                  </m:ctrlPr>
                                </m:fPr>
                                <m:num>
                                  <m:sSup>
                                    <m:sSupPr>
                                      <m:ctrlPr>
                                        <a:rPr lang="it-IT" b="0" i="1" smtClean="0">
                                          <a:latin typeface="Cambria Math" panose="02040503050406030204" pitchFamily="18" charset="0"/>
                                        </a:rPr>
                                      </m:ctrlPr>
                                    </m:sSupPr>
                                    <m:e>
                                      <m:r>
                                        <a:rPr lang="it-IT" b="0" i="1" smtClean="0">
                                          <a:latin typeface="Cambria Math" panose="02040503050406030204" pitchFamily="18" charset="0"/>
                                        </a:rPr>
                                        <m:t>𝑒</m:t>
                                      </m:r>
                                    </m:e>
                                    <m:sup>
                                      <m:r>
                                        <a:rPr lang="it-IT" b="0" i="1" smtClean="0">
                                          <a:latin typeface="Cambria Math" panose="02040503050406030204" pitchFamily="18" charset="0"/>
                                        </a:rPr>
                                        <m:t>−</m:t>
                                      </m:r>
                                      <m:sSubSup>
                                        <m:sSubSupPr>
                                          <m:ctrlPr>
                                            <a:rPr lang="it-IT" b="0" i="1" smtClean="0">
                                              <a:latin typeface="Cambria Math" panose="02040503050406030204" pitchFamily="18" charset="0"/>
                                            </a:rPr>
                                          </m:ctrlPr>
                                        </m:sSubSupPr>
                                        <m:e>
                                          <m:r>
                                            <a:rPr lang="el-GR" b="0" i="1" smtClean="0">
                                              <a:latin typeface="Cambria Math" panose="02040503050406030204" pitchFamily="18" charset="0"/>
                                            </a:rPr>
                                            <m:t>𝜆</m:t>
                                          </m:r>
                                        </m:e>
                                        <m:sub>
                                          <m:r>
                                            <a:rPr lang="el-GR" b="0" i="1" smtClean="0">
                                              <a:latin typeface="Cambria Math" panose="02040503050406030204" pitchFamily="18" charset="0"/>
                                            </a:rPr>
                                            <m:t>𝜇</m:t>
                                          </m:r>
                                        </m:sub>
                                        <m:sup>
                                          <m:r>
                                            <a:rPr lang="it-IT" b="0" i="1" smtClean="0">
                                              <a:latin typeface="Cambria Math" panose="02040503050406030204" pitchFamily="18" charset="0"/>
                                            </a:rPr>
                                            <m:t>𝑖</m:t>
                                          </m:r>
                                        </m:sup>
                                      </m:sSubSup>
                                    </m:sup>
                                  </m:sSup>
                                  <m:sSup>
                                    <m:sSupPr>
                                      <m:ctrlPr>
                                        <a:rPr lang="it-IT" b="0" i="1" smtClean="0">
                                          <a:latin typeface="Cambria Math" panose="02040503050406030204" pitchFamily="18" charset="0"/>
                                        </a:rPr>
                                      </m:ctrlPr>
                                    </m:sSupPr>
                                    <m:e>
                                      <m:sSub>
                                        <m:sSubPr>
                                          <m:ctrlPr>
                                            <a:rPr lang="it-IT" b="0" i="1" smtClean="0">
                                              <a:latin typeface="Cambria Math" panose="02040503050406030204" pitchFamily="18" charset="0"/>
                                            </a:rPr>
                                          </m:ctrlPr>
                                        </m:sSubPr>
                                        <m:e>
                                          <m:r>
                                            <a:rPr lang="el-GR" b="0" i="1" smtClean="0">
                                              <a:latin typeface="Cambria Math" panose="02040503050406030204" pitchFamily="18" charset="0"/>
                                            </a:rPr>
                                            <m:t>𝜆</m:t>
                                          </m:r>
                                        </m:e>
                                        <m:sub>
                                          <m:r>
                                            <a:rPr lang="el-GR" b="0" i="1" smtClean="0">
                                              <a:latin typeface="Cambria Math" panose="02040503050406030204" pitchFamily="18" charset="0"/>
                                            </a:rPr>
                                            <m:t>𝜇</m:t>
                                          </m:r>
                                        </m:sub>
                                      </m:sSub>
                                    </m:e>
                                    <m:sup>
                                      <m:sSubSup>
                                        <m:sSubSupPr>
                                          <m:ctrlPr>
                                            <a:rPr lang="it-IT" b="0" i="1" smtClean="0">
                                              <a:latin typeface="Cambria Math" panose="02040503050406030204" pitchFamily="18" charset="0"/>
                                            </a:rPr>
                                          </m:ctrlPr>
                                        </m:sSubSupPr>
                                        <m:e>
                                          <m:r>
                                            <m:rPr>
                                              <m:sty m:val="p"/>
                                            </m:rPr>
                                            <a:rPr lang="it-IT" b="0" i="0" smtClean="0">
                                              <a:latin typeface="Cambria Math" panose="02040503050406030204" pitchFamily="18" charset="0"/>
                                            </a:rPr>
                                            <m:t>N</m:t>
                                          </m:r>
                                        </m:e>
                                        <m:sub>
                                          <m:r>
                                            <a:rPr lang="el-GR" b="0" i="1" smtClean="0">
                                              <a:latin typeface="Cambria Math" panose="02040503050406030204" pitchFamily="18" charset="0"/>
                                            </a:rPr>
                                            <m:t>𝜇</m:t>
                                          </m:r>
                                        </m:sub>
                                        <m:sup>
                                          <m:r>
                                            <a:rPr lang="it-IT" b="0" i="1" smtClean="0">
                                              <a:latin typeface="Cambria Math" panose="02040503050406030204" pitchFamily="18" charset="0"/>
                                            </a:rPr>
                                            <m:t>𝑖</m:t>
                                          </m:r>
                                        </m:sup>
                                      </m:sSubSup>
                                    </m:sup>
                                  </m:sSup>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el-GR" b="0" i="1" smtClean="0">
                                          <a:latin typeface="Cambria Math" panose="02040503050406030204" pitchFamily="18" charset="0"/>
                                        </a:rPr>
                                        <m:t>𝜇</m:t>
                                      </m:r>
                                    </m:sub>
                                  </m:sSub>
                                  <m:r>
                                    <a:rPr lang="it-IT" b="0" i="1" smtClean="0">
                                      <a:latin typeface="Cambria Math" panose="02040503050406030204" pitchFamily="18" charset="0"/>
                                    </a:rPr>
                                    <m:t>!</m:t>
                                  </m:r>
                                </m:den>
                              </m:f>
                              <m:f>
                                <m:fPr>
                                  <m:ctrlPr>
                                    <a:rPr lang="it-IT" b="0" i="1" smtClean="0">
                                      <a:latin typeface="Cambria Math" panose="02040503050406030204" pitchFamily="18" charset="0"/>
                                    </a:rPr>
                                  </m:ctrlPr>
                                </m:fPr>
                                <m:num>
                                  <m:sSup>
                                    <m:sSupPr>
                                      <m:ctrlPr>
                                        <a:rPr lang="it-IT" b="0" i="1" smtClean="0">
                                          <a:latin typeface="Cambria Math" panose="02040503050406030204" pitchFamily="18" charset="0"/>
                                        </a:rPr>
                                      </m:ctrlPr>
                                    </m:sSupPr>
                                    <m:e>
                                      <m:r>
                                        <a:rPr lang="it-IT" b="0" i="1" smtClean="0">
                                          <a:latin typeface="Cambria Math" panose="02040503050406030204" pitchFamily="18" charset="0"/>
                                        </a:rPr>
                                        <m:t>𝑒</m:t>
                                      </m:r>
                                    </m:e>
                                    <m:sup>
                                      <m:r>
                                        <a:rPr lang="it-IT" b="0" i="1" smtClean="0">
                                          <a:latin typeface="Cambria Math" panose="02040503050406030204" pitchFamily="18" charset="0"/>
                                        </a:rPr>
                                        <m:t>−</m:t>
                                      </m:r>
                                      <m:sSubSup>
                                        <m:sSubSupPr>
                                          <m:ctrlPr>
                                            <a:rPr lang="it-IT" b="0" i="1" smtClean="0">
                                              <a:latin typeface="Cambria Math" panose="02040503050406030204" pitchFamily="18" charset="0"/>
                                            </a:rPr>
                                          </m:ctrlPr>
                                        </m:sSubSupPr>
                                        <m:e>
                                          <m:r>
                                            <a:rPr lang="el-GR" b="0" i="1" smtClean="0">
                                              <a:latin typeface="Cambria Math" panose="02040503050406030204" pitchFamily="18" charset="0"/>
                                            </a:rPr>
                                            <m:t>𝜆</m:t>
                                          </m:r>
                                        </m:e>
                                        <m:sub>
                                          <m:r>
                                            <a:rPr lang="it-IT" b="0" i="1" smtClean="0">
                                              <a:latin typeface="Cambria Math" panose="02040503050406030204" pitchFamily="18" charset="0"/>
                                            </a:rPr>
                                            <m:t>𝑒</m:t>
                                          </m:r>
                                        </m:sub>
                                        <m:sup>
                                          <m:r>
                                            <a:rPr lang="it-IT" b="0" i="1" smtClean="0">
                                              <a:latin typeface="Cambria Math" panose="02040503050406030204" pitchFamily="18" charset="0"/>
                                            </a:rPr>
                                            <m:t>𝑖</m:t>
                                          </m:r>
                                        </m:sup>
                                      </m:sSubSup>
                                    </m:sup>
                                  </m:sSup>
                                  <m:sSup>
                                    <m:sSupPr>
                                      <m:ctrlPr>
                                        <a:rPr lang="it-IT" b="0" i="1" smtClean="0">
                                          <a:latin typeface="Cambria Math" panose="02040503050406030204" pitchFamily="18" charset="0"/>
                                        </a:rPr>
                                      </m:ctrlPr>
                                    </m:sSupPr>
                                    <m:e>
                                      <m:sSub>
                                        <m:sSubPr>
                                          <m:ctrlPr>
                                            <a:rPr lang="it-IT" b="0" i="1" smtClean="0">
                                              <a:latin typeface="Cambria Math" panose="02040503050406030204" pitchFamily="18" charset="0"/>
                                            </a:rPr>
                                          </m:ctrlPr>
                                        </m:sSubPr>
                                        <m:e>
                                          <m:r>
                                            <a:rPr lang="el-GR" b="0" i="1" smtClean="0">
                                              <a:latin typeface="Cambria Math" panose="02040503050406030204" pitchFamily="18" charset="0"/>
                                            </a:rPr>
                                            <m:t>𝜆</m:t>
                                          </m:r>
                                        </m:e>
                                        <m:sub>
                                          <m:r>
                                            <a:rPr lang="it-IT" b="0" i="1" smtClean="0">
                                              <a:latin typeface="Cambria Math" panose="02040503050406030204" pitchFamily="18" charset="0"/>
                                            </a:rPr>
                                            <m:t>𝑒</m:t>
                                          </m:r>
                                        </m:sub>
                                      </m:sSub>
                                    </m:e>
                                    <m:sup>
                                      <m:sSubSup>
                                        <m:sSubSupPr>
                                          <m:ctrlPr>
                                            <a:rPr lang="it-IT" b="0" i="1" smtClean="0">
                                              <a:latin typeface="Cambria Math" panose="02040503050406030204" pitchFamily="18" charset="0"/>
                                            </a:rPr>
                                          </m:ctrlPr>
                                        </m:sSubSupPr>
                                        <m:e>
                                          <m:r>
                                            <m:rPr>
                                              <m:sty m:val="p"/>
                                            </m:rPr>
                                            <a:rPr lang="it-IT" b="0" i="0" smtClean="0">
                                              <a:latin typeface="Cambria Math" panose="02040503050406030204" pitchFamily="18" charset="0"/>
                                            </a:rPr>
                                            <m:t>N</m:t>
                                          </m:r>
                                        </m:e>
                                        <m:sub>
                                          <m:r>
                                            <a:rPr lang="it-IT" b="0" i="1" smtClean="0">
                                              <a:latin typeface="Cambria Math" panose="02040503050406030204" pitchFamily="18" charset="0"/>
                                            </a:rPr>
                                            <m:t>𝑒</m:t>
                                          </m:r>
                                        </m:sub>
                                        <m:sup>
                                          <m:r>
                                            <a:rPr lang="it-IT" b="0" i="1" smtClean="0">
                                              <a:latin typeface="Cambria Math" panose="02040503050406030204" pitchFamily="18" charset="0"/>
                                            </a:rPr>
                                            <m:t>𝑖</m:t>
                                          </m:r>
                                        </m:sup>
                                      </m:sSubSup>
                                    </m:sup>
                                  </m:sSup>
                                </m:num>
                                <m:den>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it-IT" b="0" i="1" smtClean="0">
                                          <a:latin typeface="Cambria Math" panose="02040503050406030204" pitchFamily="18" charset="0"/>
                                        </a:rPr>
                                        <m:t>𝑒</m:t>
                                      </m:r>
                                    </m:sub>
                                  </m:sSub>
                                  <m:r>
                                    <a:rPr lang="it-IT" b="0" i="1" smtClean="0">
                                      <a:latin typeface="Cambria Math" panose="02040503050406030204" pitchFamily="18" charset="0"/>
                                    </a:rPr>
                                    <m:t>!</m:t>
                                  </m:r>
                                </m:den>
                              </m:f>
                            </m:e>
                          </m:d>
                        </m:e>
                      </m:nary>
                    </m:oMath>
                  </m:oMathPara>
                </a14:m>
                <a:endParaRPr lang="it-IT"/>
              </a:p>
              <a:p>
                <a:pPr marL="0" indent="0">
                  <a:buNone/>
                </a:pPr>
                <a:r>
                  <a:rPr lang="it-IT" smtClean="0"/>
                  <a:t>and then compute the profile likelihood ratio</a:t>
                </a:r>
              </a:p>
              <a:p>
                <a:pPr marL="0" indent="0">
                  <a:buNone/>
                </a:pPr>
                <a:endParaRPr lang="it-IT" smtClean="0"/>
              </a:p>
              <a:p>
                <a:pPr marL="0" indent="0">
                  <a:buNone/>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𝑇</m:t>
                      </m:r>
                      <m:r>
                        <a:rPr lang="it-IT" b="0" i="1" smtClean="0">
                          <a:latin typeface="Cambria Math" panose="02040503050406030204" pitchFamily="18" charset="0"/>
                        </a:rPr>
                        <m:t>=</m:t>
                      </m:r>
                      <m:f>
                        <m:fPr>
                          <m:ctrlPr>
                            <a:rPr lang="it-IT" b="0" i="1" smtClean="0">
                              <a:latin typeface="Cambria Math" panose="02040503050406030204" pitchFamily="18" charset="0"/>
                            </a:rPr>
                          </m:ctrlPr>
                        </m:fPr>
                        <m:num>
                          <m:r>
                            <a:rPr lang="it-IT" b="0" i="1" smtClean="0">
                              <a:latin typeface="Cambria Math" panose="02040503050406030204" pitchFamily="18" charset="0"/>
                            </a:rPr>
                            <m:t>𝑙𝑜𝑔</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𝐿</m:t>
                              </m:r>
                            </m:e>
                            <m:sub>
                              <m:r>
                                <a:rPr lang="it-IT" b="0" i="1" smtClean="0">
                                  <a:latin typeface="Cambria Math" panose="02040503050406030204" pitchFamily="18" charset="0"/>
                                </a:rPr>
                                <m:t>𝑚𝑎𝑥</m:t>
                              </m:r>
                            </m:sub>
                          </m:sSub>
                          <m:d>
                            <m:dPr>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𝑥</m:t>
                                  </m:r>
                                </m:e>
                                <m:sub>
                                  <m:r>
                                    <a:rPr lang="it-IT" b="0" i="1" smtClean="0">
                                      <a:latin typeface="Cambria Math" panose="02040503050406030204" pitchFamily="18" charset="0"/>
                                    </a:rPr>
                                    <m:t>0</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𝑦</m:t>
                                  </m:r>
                                </m:e>
                                <m:sub>
                                  <m:r>
                                    <a:rPr lang="it-IT" b="0" i="1" smtClean="0">
                                      <a:latin typeface="Cambria Math" panose="02040503050406030204" pitchFamily="18" charset="0"/>
                                    </a:rPr>
                                    <m:t>0</m:t>
                                  </m:r>
                                </m:sub>
                              </m:sSub>
                            </m:e>
                            <m:e>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el-GR" b="0" i="1" smtClean="0">
                                      <a:latin typeface="Cambria Math" panose="02040503050406030204" pitchFamily="18" charset="0"/>
                                    </a:rPr>
                                    <m:t>𝜇</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it-IT" b="0" i="1" smtClean="0">
                                      <a:latin typeface="Cambria Math" panose="02040503050406030204" pitchFamily="18" charset="0"/>
                                    </a:rPr>
                                    <m:t>𝑒</m:t>
                                  </m:r>
                                </m:sub>
                              </m:sSub>
                            </m:e>
                          </m:d>
                          <m:r>
                            <a:rPr lang="el-GR" b="0" i="1" smtClean="0">
                              <a:latin typeface="Cambria Math" panose="02040503050406030204" pitchFamily="18" charset="0"/>
                            </a:rPr>
                            <m:t>𝛾</m:t>
                          </m:r>
                        </m:num>
                        <m:den>
                          <m:r>
                            <a:rPr lang="it-IT" b="0" i="1" smtClean="0">
                              <a:latin typeface="Cambria Math" panose="02040503050406030204" pitchFamily="18" charset="0"/>
                            </a:rPr>
                            <m:t>𝑙𝑜𝑔</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𝐿</m:t>
                              </m:r>
                            </m:e>
                            <m:sub>
                              <m:r>
                                <a:rPr lang="it-IT" b="0" i="1" smtClean="0">
                                  <a:latin typeface="Cambria Math" panose="02040503050406030204" pitchFamily="18" charset="0"/>
                                </a:rPr>
                                <m:t>𝑚𝑎𝑥</m:t>
                              </m:r>
                            </m:sub>
                          </m:sSub>
                          <m:d>
                            <m:dPr>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𝑥</m:t>
                                  </m:r>
                                </m:e>
                                <m:sub>
                                  <m:r>
                                    <a:rPr lang="it-IT" b="0" i="1" smtClean="0">
                                      <a:latin typeface="Cambria Math" panose="02040503050406030204" pitchFamily="18" charset="0"/>
                                    </a:rPr>
                                    <m:t>0</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𝑦</m:t>
                                  </m:r>
                                </m:e>
                                <m:sub>
                                  <m:r>
                                    <a:rPr lang="it-IT" b="0" i="1" smtClean="0">
                                      <a:latin typeface="Cambria Math" panose="02040503050406030204" pitchFamily="18" charset="0"/>
                                    </a:rPr>
                                    <m:t>0</m:t>
                                  </m:r>
                                </m:sub>
                              </m:sSub>
                            </m:e>
                            <m:e>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el-GR" b="0" i="1" smtClean="0">
                                      <a:latin typeface="Cambria Math" panose="02040503050406030204" pitchFamily="18" charset="0"/>
                                    </a:rPr>
                                    <m:t>𝜇</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𝑁</m:t>
                                  </m:r>
                                </m:e>
                                <m:sub>
                                  <m:r>
                                    <a:rPr lang="it-IT" b="0" i="1" smtClean="0">
                                      <a:latin typeface="Cambria Math" panose="02040503050406030204" pitchFamily="18" charset="0"/>
                                    </a:rPr>
                                    <m:t>𝑒</m:t>
                                  </m:r>
                                </m:sub>
                              </m:sSub>
                            </m:e>
                          </m:d>
                          <m:r>
                            <a:rPr lang="it-IT" b="0" i="1" smtClean="0">
                              <a:latin typeface="Cambria Math" panose="02040503050406030204" pitchFamily="18" charset="0"/>
                            </a:rPr>
                            <m:t>𝑝</m:t>
                          </m:r>
                        </m:den>
                      </m:f>
                    </m:oMath>
                  </m:oMathPara>
                </a14:m>
                <a:endParaRPr lang="it-IT" smtClean="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blipFill>
                <a:blip r:embed="rId2"/>
                <a:stretch>
                  <a:fillRect l="-1043" t="-3501"/>
                </a:stretch>
              </a:blipFill>
            </p:spPr>
            <p:txBody>
              <a:bodyPr/>
              <a:lstStyle/>
              <a:p>
                <a:r>
                  <a:rPr lang="it-IT">
                    <a:noFill/>
                  </a:rPr>
                  <a:t> </a:t>
                </a:r>
              </a:p>
            </p:txBody>
          </p:sp>
        </mc:Fallback>
      </mc:AlternateContent>
    </p:spTree>
    <p:extLst>
      <p:ext uri="{BB962C8B-B14F-4D97-AF65-F5344CB8AC3E}">
        <p14:creationId xmlns:p14="http://schemas.microsoft.com/office/powerpoint/2010/main" val="2379291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The problem: computing gradients</a:t>
            </a:r>
            <a:endParaRPr lang="it-IT" b="1">
              <a:solidFill>
                <a:srgbClr val="C00000"/>
              </a:solidFill>
            </a:endParaRPr>
          </a:p>
        </p:txBody>
      </p:sp>
      <p:sp>
        <p:nvSpPr>
          <p:cNvPr id="3" name="Segnaposto contenuto 2"/>
          <p:cNvSpPr>
            <a:spLocks noGrp="1"/>
          </p:cNvSpPr>
          <p:nvPr>
            <p:ph idx="1"/>
          </p:nvPr>
        </p:nvSpPr>
        <p:spPr/>
        <p:txBody>
          <a:bodyPr>
            <a:normAutofit lnSpcReduction="10000"/>
          </a:bodyPr>
          <a:lstStyle/>
          <a:p>
            <a:pPr marL="0" indent="0">
              <a:buNone/>
            </a:pPr>
            <a:r>
              <a:rPr lang="it-IT" smtClean="0"/>
              <a:t>Using PyTorch, TensorFlow, Jax it is possible to write functions in a way that the gradient of whatever is calculated is kept track of. This simplifies hugely the problem of computing the gradient of U with respect to detector positions. If only.</a:t>
            </a:r>
          </a:p>
          <a:p>
            <a:pPr marL="0" indent="0">
              <a:buNone/>
            </a:pPr>
            <a:endParaRPr lang="it-IT"/>
          </a:p>
          <a:p>
            <a:pPr marL="0" indent="0">
              <a:buNone/>
            </a:pPr>
            <a:r>
              <a:rPr lang="it-IT" smtClean="0"/>
              <a:t>To do this by hand, one would otherwise had to:</a:t>
            </a:r>
          </a:p>
          <a:p>
            <a:pPr marL="0" indent="0">
              <a:buNone/>
            </a:pPr>
            <a:r>
              <a:rPr lang="it-IT" smtClean="0"/>
              <a:t>Compute dU/dx</a:t>
            </a:r>
            <a:r>
              <a:rPr lang="it-IT" baseline="-25000" smtClean="0"/>
              <a:t>i</a:t>
            </a:r>
            <a:r>
              <a:rPr lang="it-IT" smtClean="0"/>
              <a:t> = Sum</a:t>
            </a:r>
            <a:r>
              <a:rPr lang="it-IT" baseline="-25000" smtClean="0"/>
              <a:t>k</a:t>
            </a:r>
            <a:r>
              <a:rPr lang="it-IT" smtClean="0"/>
              <a:t>(dU/dR</a:t>
            </a:r>
            <a:r>
              <a:rPr lang="it-IT" baseline="-25000" smtClean="0"/>
              <a:t>ik</a:t>
            </a:r>
            <a:r>
              <a:rPr lang="it-IT" smtClean="0"/>
              <a:t> dR</a:t>
            </a:r>
            <a:r>
              <a:rPr lang="it-IT" baseline="-25000" smtClean="0"/>
              <a:t>ik</a:t>
            </a:r>
            <a:r>
              <a:rPr lang="it-IT" smtClean="0"/>
              <a:t>/dx</a:t>
            </a:r>
            <a:r>
              <a:rPr lang="it-IT" baseline="-25000" smtClean="0"/>
              <a:t>i</a:t>
            </a:r>
            <a:r>
              <a:rPr lang="it-IT" smtClean="0"/>
              <a:t>) </a:t>
            </a:r>
          </a:p>
          <a:p>
            <a:pPr marL="0" indent="0">
              <a:buNone/>
            </a:pPr>
            <a:r>
              <a:rPr lang="it-IT" smtClean="0"/>
              <a:t>This requires dU/dRik which requires dsigma_fs/dRik</a:t>
            </a:r>
          </a:p>
          <a:p>
            <a:pPr marL="0" indent="0">
              <a:buNone/>
            </a:pPr>
            <a:r>
              <a:rPr lang="it-IT" smtClean="0"/>
              <a:t>dsigma(f</a:t>
            </a:r>
            <a:r>
              <a:rPr lang="el-GR" baseline="-25000" smtClean="0"/>
              <a:t>γ</a:t>
            </a:r>
            <a:r>
              <a:rPr lang="it-IT" smtClean="0"/>
              <a:t>)/dR</a:t>
            </a:r>
            <a:r>
              <a:rPr lang="it-IT" baseline="-25000" smtClean="0"/>
              <a:t>ik</a:t>
            </a:r>
            <a:r>
              <a:rPr lang="it-IT" smtClean="0"/>
              <a:t> requires derivatives of the LLR, of the PDF of the TS, etcetera... It is quite complicated!</a:t>
            </a:r>
            <a:endParaRPr lang="it-IT"/>
          </a:p>
        </p:txBody>
      </p:sp>
    </p:spTree>
    <p:extLst>
      <p:ext uri="{BB962C8B-B14F-4D97-AF65-F5344CB8AC3E}">
        <p14:creationId xmlns:p14="http://schemas.microsoft.com/office/powerpoint/2010/main" val="389656929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902</TotalTime>
  <Words>867</Words>
  <Application>Microsoft Office PowerPoint</Application>
  <PresentationFormat>Widescreen</PresentationFormat>
  <Paragraphs>79</Paragraphs>
  <Slides>13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13</vt:i4>
      </vt:variant>
    </vt:vector>
  </HeadingPairs>
  <TitlesOfParts>
    <vt:vector size="19" baseType="lpstr">
      <vt:lpstr>Arial</vt:lpstr>
      <vt:lpstr>Calibri</vt:lpstr>
      <vt:lpstr>Calibri Light</vt:lpstr>
      <vt:lpstr>Cambria Math</vt:lpstr>
      <vt:lpstr>Wingdings</vt:lpstr>
      <vt:lpstr>Tema di Office</vt:lpstr>
      <vt:lpstr>Toward the Optimization  of the SWGO Layout</vt:lpstr>
      <vt:lpstr>The problem</vt:lpstr>
      <vt:lpstr>A proposed solution</vt:lpstr>
      <vt:lpstr>Fluxes</vt:lpstr>
      <vt:lpstr>Fluxes functions</vt:lpstr>
      <vt:lpstr>Skeleton of the program</vt:lpstr>
      <vt:lpstr>Presentazione standard di PowerPoint</vt:lpstr>
      <vt:lpstr>Reconstruction</vt:lpstr>
      <vt:lpstr>The problem: computing gradients</vt:lpstr>
      <vt:lpstr>A glimpse of the calculations in swgolo.C</vt:lpstr>
      <vt:lpstr>First test runs</vt:lpstr>
      <vt:lpstr>Presentazione standard di PowerPoint</vt:lpstr>
      <vt:lpstr>Outlook</vt:lpstr>
    </vt:vector>
  </TitlesOfParts>
  <Company>INFN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 the Optimization  of the SWGO Layout</dc:title>
  <dc:creator>Dorigo</dc:creator>
  <cp:lastModifiedBy>Dorigo</cp:lastModifiedBy>
  <cp:revision>13</cp:revision>
  <dcterms:created xsi:type="dcterms:W3CDTF">2022-11-23T17:50:49Z</dcterms:created>
  <dcterms:modified xsi:type="dcterms:W3CDTF">2022-11-25T07:41:46Z</dcterms:modified>
</cp:coreProperties>
</file>