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4" r:id="rId3"/>
    <p:sldId id="266" r:id="rId4"/>
    <p:sldId id="712" r:id="rId5"/>
    <p:sldId id="713" r:id="rId6"/>
    <p:sldId id="714" r:id="rId7"/>
    <p:sldId id="276" r:id="rId8"/>
    <p:sldId id="692" r:id="rId9"/>
    <p:sldId id="705" r:id="rId10"/>
    <p:sldId id="292" r:id="rId11"/>
    <p:sldId id="693" r:id="rId12"/>
    <p:sldId id="288" r:id="rId13"/>
    <p:sldId id="290" r:id="rId14"/>
    <p:sldId id="691" r:id="rId15"/>
    <p:sldId id="291" r:id="rId16"/>
    <p:sldId id="694" r:id="rId17"/>
    <p:sldId id="695" r:id="rId18"/>
    <p:sldId id="715" r:id="rId19"/>
    <p:sldId id="280" r:id="rId20"/>
    <p:sldId id="299" r:id="rId21"/>
    <p:sldId id="275" r:id="rId22"/>
    <p:sldId id="709" r:id="rId23"/>
    <p:sldId id="708" r:id="rId24"/>
    <p:sldId id="707" r:id="rId25"/>
    <p:sldId id="700" r:id="rId26"/>
    <p:sldId id="289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4"/>
    <p:restoredTop sz="69164"/>
  </p:normalViewPr>
  <p:slideViewPr>
    <p:cSldViewPr snapToGrid="0" snapToObjects="1">
      <p:cViewPr varScale="1">
        <p:scale>
          <a:sx n="108" d="100"/>
          <a:sy n="108" d="100"/>
        </p:scale>
        <p:origin x="178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4-17T11:39:47.42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52 213 16383,'32'-17'0,"0"0"0,-19 16 0,5-7 0,14 7 0,-11-7 0,18 7 0,-20-3 0,30 4 0,-25 0 0,18 0 0,-10 0 0,-16 0 0,15 0 0,-18 0 0,20 0 0,2-6 0,1 5 0,11-10 0,-19 9 0,20-9 0,4 10 0,-14-5 0,4 6 0,-9 0 0,3 0 0,-1 0 0,-2 0 0,9 0 0,-4 0 0,3 0 0,4 0 0,-33 0 0,19 0 0,-3 0 0,-7 0 0,11-4 0,0 3 0,-15-3 0,28-2 0,-28 5 0,15-5 0,0 6 0,-10 0 0,24-5 0,-24 3 0,16-8 0,-12 9 0,24-10 0,-13 9 0,42-5 0,-39 7 0,21 0 0,-29-4 0,30 2 0,-23-2 0,16 4 0,-24 0 0,12 0 0,-6 0 0,13 0 0,-24 0 0,4 0 0,14 0 0,-7 0 0,21-4 0,-24 3 0,6-3 0,34 4 0,-31 0 0,32-5 0,-43 4 0,0-4 0,43-3 0,-39 6 0,37-6 0,-54 4 0,5 3 0,-11-3 0,4 4 0,-4 0 0,5 0 0,6 0 0,1 0 0,1 0 0,-2 0 0,0 0 0,2 0 0,6 0 0,9 0 0,1 0 0,0 0 0,6 0 0,-5 5 0,-1-3 0,6 3 0,-13-5 0,23 0 0,-33 0 0,22 5 0,-37-4 0,13 4 0,-10-1 0,0-3 0,8 3 0,-9-1 0,16-2 0,-15 2 0,5-3 0,-2 3 0,-75 18 0,12-13 0,-1 5 0,-3 0 0,-21-6 0,12 7 0,-3-7 0,-9 6 0,0-5 0,-12 7 0,-3-7 0,-11 0 0,42-8 0,0 0 0,5 3 0,1 1 0,-32-2 0,29 1 0,2 1 0,-21-4 0,-28 0 0,4 0 0,45 0 0,-38 0 0,48 0 0,-31 0 0,30 5 0,8-4 0,14 4 0,-11 0 0,8 1 0,-46 1 0,11 4 0,-1-9 0,-8 4 0,43-6 0,-42 0 0,42 0 0,-32 0 0,34 4 0,-25-3 0,26 3 0,-26-4 0,26 0 0,-26 0 0,25 0 0,-10 4 0,8-3 0,9 3 0,-22 1 0,20-3 0,-15 3 0,8 0 0,4-4 0,-11 9 0,12-9 0,-5 8 0,6-8 0,-14 8 0,10-3 0,-16 0 0,4 9 0,-1-12 0,2 12 0,-16-7 0,19-3 0,-14 5 0,20-9 0,-9 9 0,12-9 0,-18 5 0,20-6 0,-5 0 0,-18 6 0,18-4 0,-25 4 0,30-6 0,-20 6 0,11-5 0,-1 8 0,6-8 0,10 2 0,0 0 0,-10 2 0,13 3 0,-8 0 0,8 2 0,-3 3 0,-3 3 0,-2-2 0,1 2 0,4-7 0,-4 8 0,4-4 0,0 0 0,1-2 0,0 1 0,4-1 0,-4 5 0,2-5 0,-1-1 0,62-45 0,-39 28 0,36-20 0,7 0 0,-19 18 0,21-7 0,-25 11 0,-8 0 0,10-2 0,9 1 0,7-5 0,0 9 0,1-9 0,-1 9 0,-8-3 0,7 5 0,-7 0 0,0 0 0,7 0 0,3 0 0,10 0 0,-14 0 0,19 0 0,-37 0 0,13 0 0,-12 0 0,-16 0 0,22 0 0,-6 5 0,5-3 0,-4 3 0,0-5 0,4 6 0,0-5 0,21 5 0,-27-1 0,13-4 0,-4 4 0,7-5 0,-8 0 0,4 0 0,-10 0 0,-10 0 0,24 0 0,-24 0 0,10 0 0,10 0 0,-18 0 0,32-6 0,-28 5 0,6-9 0,-4 9 0,-4-3 0,6 4 0,-11 0 0,8 0 0,1 0 0,4 0 0,24 0 0,-28 0 0,36 0 0,-42 0 0,42 0 0,-6 0 0,-9 0 0,38 7 0,-62-5 0,41 11 0,-23-5 0,-6-1 0,17 0 0,-35-7 0,26 0 0,-26 0 0,12 3 0,-9-2 0,-5 3 0,5-4 0,-11 0 0,10 0 0,-13 0 0,19 0 0,-14 0 0,4 0 0,12 0 0,-14 0 0,21 0 0,-23 0 0,3 0 0,-3 0 0,2-4 0,7 3 0,4-7 0,-10 6 0,5-6 0,-15 7 0,15-8 0,-14 8 0,17-8 0,-17 8 0,6-6 0,3 2 0,-8 1 0,11-3 0,-9 6 0,14-2 0,-6-1 0,2 3 0,-5-3 0,-6 4 0,4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signorate.com/creative-problem-solving/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9060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CAD: takes more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939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62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Problem-solving: 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The role-play improves </a:t>
            </a:r>
            <a:r>
              <a:rPr lang="en-GB" b="0" i="0" u="sng" dirty="0">
                <a:solidFill>
                  <a:srgbClr val="29ADB7"/>
                </a:solidFill>
                <a:effectLst/>
                <a:latin typeface="-apple-system"/>
                <a:hlinkClick r:id="rId3"/>
              </a:rPr>
              <a:t>problem-solving skills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within the group.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Fuels creatively: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With multiple participants in the activity, it lets all the participants think and generate ideas quickly. It also lets the participants experiment with their creative vision.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Improves communication and social skills: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Actively participating in the role-play requires basic communication skills. </a:t>
            </a:r>
          </a:p>
          <a:p>
            <a:r>
              <a:rPr lang="en-GB" b="1" i="0" u="none" strike="noStrike" dirty="0">
                <a:solidFill>
                  <a:srgbClr val="444444"/>
                </a:solidFill>
                <a:effectLst/>
                <a:latin typeface="-apple-system"/>
              </a:rPr>
              <a:t>Insights:</a:t>
            </a: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 The participants can get distinct ideas and inputs from other participants.</a:t>
            </a:r>
          </a:p>
          <a:p>
            <a:endParaRPr lang="en-GB" b="0" i="0" u="none" strike="noStrike" dirty="0">
              <a:solidFill>
                <a:srgbClr val="444444"/>
              </a:solidFill>
              <a:effectLst/>
              <a:latin typeface="-apple-system"/>
            </a:endParaRPr>
          </a:p>
          <a:p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The purpose today: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have fun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play</a:t>
            </a:r>
          </a:p>
          <a:p>
            <a:pPr marL="171450" indent="-171450">
              <a:buFontTx/>
              <a:buChar char="-"/>
            </a:pPr>
            <a:r>
              <a:rPr lang="en-GB" b="0" i="0" u="none" strike="noStrike" dirty="0">
                <a:solidFill>
                  <a:srgbClr val="444444"/>
                </a:solidFill>
                <a:effectLst/>
                <a:latin typeface="-apple-system"/>
              </a:rPr>
              <a:t>To talk about the system in a new way, spark new ideas. 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177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GIVE EVERYONE A POST-IT/SHEET OF PAPER AND PEN</a:t>
            </a:r>
          </a:p>
          <a:p>
            <a:r>
              <a:rPr lang="en-CH" dirty="0"/>
              <a:t>5 MIN</a:t>
            </a:r>
          </a:p>
          <a:p>
            <a:endParaRPr lang="en-CH" dirty="0"/>
          </a:p>
          <a:p>
            <a:r>
              <a:rPr lang="en-CH" dirty="0"/>
              <a:t>I asked you to bring your own ideas, but before we get into the ideas.</a:t>
            </a:r>
          </a:p>
          <a:p>
            <a:endParaRPr lang="en-CH" dirty="0"/>
          </a:p>
          <a:p>
            <a:r>
              <a:rPr lang="en-CH" dirty="0"/>
              <a:t>One sentence per point</a:t>
            </a:r>
          </a:p>
          <a:p>
            <a:endParaRPr lang="en-CH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Contextualize the problem. What do we already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Describe the exact issue your research will address. What do we still need to know?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D405F"/>
                </a:solidFill>
                <a:effectLst/>
                <a:latin typeface="Inter"/>
              </a:rPr>
              <a:t>Show the relevance of the problem. Why do we need to know more about this?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027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Maybe you get something like this in your mind? Building a cardboard prototype and evolving into a clay prototype, and finally moving into a 3D printed plastic prototype?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03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Sabon"/>
              </a:rPr>
              <a:t>“Role” refers to questions about the function that an artifact serves in a user’s life—the way in which it is useful to them.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Sabon"/>
              </a:rPr>
              <a:t>“Look and feel” denotes questions about the concrete sensory experience of using an arti- fact—what the user looks at, feels and hears while using it.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Sabon"/>
              </a:rPr>
              <a:t>“Implementation” refers to questions about the techniques and components through which an artifact performs its function—the “nuts and bolts” of how it actually works. 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727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577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And communication.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78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ATLAS Phase II Upgrade for High-Luminosity LHC from 2025-2027. Alt skal skje på disse to årene og alt må planlegges veldig nøye. Hver oppgave får en tidsramme som må følges. Dermed er det viktig å gjøre alle oppgavene veldig effektivt. En av gruppene har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oppgave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åpne</a:t>
            </a:r>
            <a:r>
              <a:rPr lang="en-GB" dirty="0"/>
              <a:t> alle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til</a:t>
            </a:r>
            <a:r>
              <a:rPr lang="en-GB" dirty="0"/>
              <a:t> all </a:t>
            </a:r>
            <a:r>
              <a:rPr lang="en-GB" dirty="0" err="1"/>
              <a:t>elektronikken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</a:t>
            </a:r>
            <a:r>
              <a:rPr lang="en-GB" dirty="0" err="1"/>
              <a:t>gjøre</a:t>
            </a:r>
            <a:r>
              <a:rPr lang="en-GB" dirty="0"/>
              <a:t> </a:t>
            </a:r>
            <a:r>
              <a:rPr lang="en-GB" dirty="0" err="1"/>
              <a:t>oppgradering</a:t>
            </a:r>
            <a:r>
              <a:rPr lang="en-GB" dirty="0"/>
              <a:t> </a:t>
            </a:r>
            <a:r>
              <a:rPr lang="en-GB" dirty="0" err="1"/>
              <a:t>av</a:t>
            </a:r>
            <a:r>
              <a:rPr lang="en-GB" dirty="0"/>
              <a:t> </a:t>
            </a:r>
            <a:r>
              <a:rPr lang="en-GB" dirty="0" err="1"/>
              <a:t>elektronikkne</a:t>
            </a:r>
            <a:r>
              <a:rPr lang="en-GB" dirty="0"/>
              <a:t>. </a:t>
            </a:r>
          </a:p>
          <a:p>
            <a:r>
              <a:rPr lang="en-GB" dirty="0" err="1"/>
              <a:t>Hvor</a:t>
            </a:r>
            <a:r>
              <a:rPr lang="en-GB" dirty="0"/>
              <a:t> </a:t>
            </a:r>
            <a:r>
              <a:rPr lang="en-GB" dirty="0" err="1"/>
              <a:t>vanskelig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det </a:t>
            </a:r>
            <a:r>
              <a:rPr lang="en-GB" dirty="0" err="1"/>
              <a:t>være</a:t>
            </a:r>
            <a:r>
              <a:rPr lang="en-GB" dirty="0"/>
              <a:t>?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noen</a:t>
            </a:r>
            <a:r>
              <a:rPr lang="en-GB" dirty="0"/>
              <a:t> </a:t>
            </a:r>
            <a:r>
              <a:rPr lang="en-GB" dirty="0" err="1"/>
              <a:t>skruer</a:t>
            </a:r>
            <a:r>
              <a:rPr lang="en-GB" dirty="0"/>
              <a:t>?</a:t>
            </a:r>
          </a:p>
          <a:p>
            <a:r>
              <a:rPr lang="en-GB" dirty="0"/>
              <a:t>Det er 1150 </a:t>
            </a:r>
            <a:r>
              <a:rPr lang="en-GB" dirty="0" err="1"/>
              <a:t>deksler</a:t>
            </a:r>
            <a:r>
              <a:rPr lang="en-GB" dirty="0"/>
              <a:t>. </a:t>
            </a:r>
            <a:r>
              <a:rPr lang="en-GB" dirty="0" err="1"/>
              <a:t>Dermed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du se for </a:t>
            </a:r>
            <a:r>
              <a:rPr lang="en-GB" dirty="0" err="1"/>
              <a:t>deg</a:t>
            </a:r>
            <a:r>
              <a:rPr lang="en-GB" dirty="0"/>
              <a:t> at det </a:t>
            </a:r>
            <a:r>
              <a:rPr lang="en-GB" dirty="0" err="1"/>
              <a:t>vil</a:t>
            </a:r>
            <a:r>
              <a:rPr lang="en-GB" dirty="0"/>
              <a:t> ta </a:t>
            </a:r>
            <a:r>
              <a:rPr lang="en-GB" dirty="0" err="1"/>
              <a:t>en</a:t>
            </a:r>
            <a:r>
              <a:rPr lang="en-GB" dirty="0"/>
              <a:t> del </a:t>
            </a:r>
            <a:r>
              <a:rPr lang="en-GB" dirty="0" err="1"/>
              <a:t>tid</a:t>
            </a:r>
            <a:r>
              <a:rPr lang="en-GB" dirty="0"/>
              <a:t> </a:t>
            </a:r>
            <a:r>
              <a:rPr lang="en-GB" dirty="0" err="1"/>
              <a:t>å</a:t>
            </a:r>
            <a:r>
              <a:rPr lang="en-GB" dirty="0"/>
              <a:t> </a:t>
            </a:r>
            <a:r>
              <a:rPr lang="en-GB" dirty="0" err="1"/>
              <a:t>skru</a:t>
            </a:r>
            <a:r>
              <a:rPr lang="en-GB" dirty="0"/>
              <a:t> </a:t>
            </a:r>
            <a:r>
              <a:rPr lang="en-GB" dirty="0" err="1"/>
              <a:t>opp</a:t>
            </a:r>
            <a:r>
              <a:rPr lang="en-GB" dirty="0"/>
              <a:t> alle </a:t>
            </a:r>
            <a:r>
              <a:rPr lang="en-GB" dirty="0" err="1"/>
              <a:t>skruene</a:t>
            </a:r>
            <a:r>
              <a:rPr lang="en-GB" dirty="0"/>
              <a:t> </a:t>
            </a:r>
            <a:r>
              <a:rPr lang="en-GB" dirty="0" err="1"/>
              <a:t>som</a:t>
            </a:r>
            <a:r>
              <a:rPr lang="en-GB" dirty="0"/>
              <a:t> holder </a:t>
            </a:r>
            <a:r>
              <a:rPr lang="en-GB" dirty="0" err="1"/>
              <a:t>dekslene</a:t>
            </a:r>
            <a:r>
              <a:rPr lang="en-GB" dirty="0"/>
              <a:t> </a:t>
            </a:r>
            <a:r>
              <a:rPr lang="en-GB" dirty="0" err="1"/>
              <a:t>på</a:t>
            </a:r>
            <a:r>
              <a:rPr lang="en-GB" dirty="0"/>
              <a:t> </a:t>
            </a:r>
            <a:r>
              <a:rPr lang="en-GB" dirty="0" err="1"/>
              <a:t>plass</a:t>
            </a:r>
            <a:r>
              <a:rPr lang="en-GB" dirty="0"/>
              <a:t>. To formal: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Effektivisere</a:t>
            </a:r>
            <a:r>
              <a:rPr lang="en-GB" dirty="0"/>
              <a:t> (</a:t>
            </a:r>
            <a:r>
              <a:rPr lang="en-GB" dirty="0" err="1"/>
              <a:t>Raskt</a:t>
            </a:r>
            <a:r>
              <a:rPr lang="en-GB" dirty="0"/>
              <a:t> </a:t>
            </a:r>
            <a:r>
              <a:rPr lang="en-GB" dirty="0" err="1"/>
              <a:t>matche</a:t>
            </a:r>
            <a:r>
              <a:rPr lang="en-GB" dirty="0"/>
              <a:t> </a:t>
            </a:r>
            <a:r>
              <a:rPr lang="en-GB" dirty="0" err="1"/>
              <a:t>skrue</a:t>
            </a:r>
            <a:r>
              <a:rPr lang="en-GB" dirty="0"/>
              <a:t> med </a:t>
            </a:r>
            <a:r>
              <a:rPr lang="en-GB" dirty="0" err="1"/>
              <a:t>skrutrekker</a:t>
            </a:r>
            <a:r>
              <a:rPr lang="en-GB" dirty="0"/>
              <a:t>)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Unngå</a:t>
            </a:r>
            <a:r>
              <a:rPr lang="en-GB" dirty="0"/>
              <a:t> at </a:t>
            </a:r>
            <a:r>
              <a:rPr lang="en-GB" dirty="0" err="1"/>
              <a:t>skruer</a:t>
            </a:r>
            <a:r>
              <a:rPr lang="en-GB" dirty="0"/>
              <a:t> faller </a:t>
            </a:r>
            <a:r>
              <a:rPr lang="en-GB" dirty="0" err="1"/>
              <a:t>ut</a:t>
            </a:r>
            <a:r>
              <a:rPr lang="en-GB" dirty="0"/>
              <a:t> </a:t>
            </a:r>
            <a:r>
              <a:rPr lang="en-GB" dirty="0" err="1"/>
              <a:t>og</a:t>
            </a:r>
            <a:r>
              <a:rPr lang="en-GB" dirty="0"/>
              <a:t> at man mister de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 err="1"/>
              <a:t>Myoner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Linker: https://</a:t>
            </a:r>
            <a:r>
              <a:rPr lang="en-GB" dirty="0" err="1"/>
              <a:t>cds.cern.ch</a:t>
            </a:r>
            <a:r>
              <a:rPr lang="en-GB" dirty="0"/>
              <a:t>/record/2732959/files/ATL-UPGRADE-PROC-2020-001.pdf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atlas.cern</a:t>
            </a:r>
            <a:r>
              <a:rPr lang="en-GB" dirty="0"/>
              <a:t>/Discover/Detector/Muon-Spectrometer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/>
              <a:t>https://</a:t>
            </a:r>
            <a:r>
              <a:rPr lang="en-GB" dirty="0" err="1"/>
              <a:t>cds.cern.ch</a:t>
            </a:r>
            <a:r>
              <a:rPr lang="en-GB" dirty="0"/>
              <a:t>/record/2770861/files/ATL-MUON-SLIDE-2021-175.pdf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02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Utfordringer: 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566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Fortsatt utfordringer:</a:t>
            </a:r>
          </a:p>
          <a:p>
            <a:pPr marL="171450" indent="-171450">
              <a:buFontTx/>
              <a:buChar char="-"/>
            </a:pPr>
            <a:r>
              <a:rPr lang="en-GB" dirty="0"/>
              <a:t>L</a:t>
            </a:r>
            <a:r>
              <a:rPr lang="en-CH" dirty="0"/>
              <a:t>ett å miste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423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Low fidelity –&gt; usually materials easy to work with, play-dooh, lego, cardboard, paper. Cheap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434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779786"/>
            <a:ext cx="3922801" cy="1433553"/>
          </a:xfrm>
        </p:spPr>
        <p:txBody>
          <a:bodyPr>
            <a:normAutofit/>
          </a:bodyPr>
          <a:lstStyle/>
          <a:p>
            <a:r>
              <a:rPr lang="en-GB" dirty="0"/>
              <a:t>Introduction to prototyping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79709" y="3384373"/>
            <a:ext cx="3464291" cy="872594"/>
          </a:xfrm>
        </p:spPr>
        <p:txBody>
          <a:bodyPr/>
          <a:lstStyle/>
          <a:p>
            <a:r>
              <a:rPr lang="en-GB" dirty="0"/>
              <a:t>Dina Zimmermann</a:t>
            </a:r>
          </a:p>
          <a:p>
            <a:r>
              <a:rPr lang="en-GB" dirty="0"/>
              <a:t>08.06.23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ACC0A390-80C6-9749-8BDA-1D5FD308624D}"/>
              </a:ext>
            </a:extLst>
          </p:cNvPr>
          <p:cNvSpPr/>
          <p:nvPr/>
        </p:nvSpPr>
        <p:spPr>
          <a:xfrm>
            <a:off x="4856950" y="1476917"/>
            <a:ext cx="3380076" cy="33800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046840-7F54-8245-8B99-D0D530C35596}"/>
              </a:ext>
            </a:extLst>
          </p:cNvPr>
          <p:cNvSpPr/>
          <p:nvPr/>
        </p:nvSpPr>
        <p:spPr>
          <a:xfrm>
            <a:off x="700499" y="1476917"/>
            <a:ext cx="3380076" cy="338007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125553" cy="500549"/>
          </a:xfrm>
        </p:spPr>
        <p:txBody>
          <a:bodyPr/>
          <a:lstStyle/>
          <a:p>
            <a:r>
              <a:rPr lang="en-GB" dirty="0"/>
              <a:t>Team dynamics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1D9996-C106-E046-A43A-AD589A962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974" y="2384455"/>
            <a:ext cx="2967126" cy="1565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595DCB-AC9B-D443-8BD1-218D3BF79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201" y="1940002"/>
            <a:ext cx="2283574" cy="2235426"/>
          </a:xfrm>
          <a:prstGeom prst="rect">
            <a:avLst/>
          </a:prstGeom>
        </p:spPr>
      </p:pic>
      <p:sp>
        <p:nvSpPr>
          <p:cNvPr id="17" name="Marcador de texto 7">
            <a:extLst>
              <a:ext uri="{FF2B5EF4-FFF2-40B4-BE49-F238E27FC236}">
                <a16:creationId xmlns:a16="http://schemas.microsoft.com/office/drawing/2014/main" id="{FEB4D24F-A3ED-1846-A4D7-7CCFF9FBEC8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16443" y="4496063"/>
            <a:ext cx="2793916" cy="497530"/>
          </a:xfrm>
        </p:spPr>
        <p:txBody>
          <a:bodyPr/>
          <a:lstStyle/>
          <a:p>
            <a:r>
              <a:rPr lang="en-GB"/>
              <a:t>© Matti </a:t>
            </a:r>
            <a:r>
              <a:rPr lang="en-GB" err="1"/>
              <a:t>Hämäläinen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82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7520-B6DE-3C93-C5A7-11D8FA0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029" y="1693321"/>
            <a:ext cx="3528721" cy="1756858"/>
          </a:xfrm>
        </p:spPr>
        <p:txBody>
          <a:bodyPr/>
          <a:lstStyle/>
          <a:p>
            <a:r>
              <a:rPr lang="en-CH" dirty="0"/>
              <a:t>Product prototypes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2CCE10CC-343C-41E7-4AC9-3F87688BD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50" y="1239944"/>
            <a:ext cx="1602994" cy="7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2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33DEE-1FD0-CE36-D81C-311BD0FF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ATLAS MDT detector disassembly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7EDB2B-00CA-FE79-0FB2-E1027237A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00" y="1118092"/>
            <a:ext cx="4293870" cy="32224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9B1DED-9A65-CA3D-0131-E21DC07BB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594" y="1260056"/>
            <a:ext cx="2449426" cy="32659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74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88620-3D13-D96A-BF7B-9DCF0BDA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First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1453DD-72CA-0F3E-D19D-DABAD0FF98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52" b="12114"/>
          <a:stretch/>
        </p:blipFill>
        <p:spPr>
          <a:xfrm>
            <a:off x="565200" y="1118091"/>
            <a:ext cx="3153360" cy="351217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7A18CD5A-280F-A36E-8814-5E1D8D9B4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850" y="1118091"/>
            <a:ext cx="3402329" cy="35046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780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64" y="4224411"/>
            <a:ext cx="6697896" cy="500549"/>
          </a:xfrm>
        </p:spPr>
        <p:txBody>
          <a:bodyPr/>
          <a:lstStyle/>
          <a:p>
            <a:pPr algn="ctr"/>
            <a:r>
              <a:rPr lang="en-GB" dirty="0"/>
              <a:t>The iterative process of prototyping</a:t>
            </a:r>
          </a:p>
        </p:txBody>
      </p:sp>
      <p:pic>
        <p:nvPicPr>
          <p:cNvPr id="4" name="Picture 2" descr="Iterative Design and Rapid Prototyping with 3D Printing">
            <a:extLst>
              <a:ext uri="{FF2B5EF4-FFF2-40B4-BE49-F238E27FC236}">
                <a16:creationId xmlns:a16="http://schemas.microsoft.com/office/drawing/2014/main" id="{3FB93780-9264-23A4-58D1-51191EA2A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76" y="668814"/>
            <a:ext cx="6697896" cy="342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A720FF-216F-925F-A8C6-B5629EA5175E}"/>
              </a:ext>
            </a:extLst>
          </p:cNvPr>
          <p:cNvSpPr txBox="1"/>
          <p:nvPr/>
        </p:nvSpPr>
        <p:spPr>
          <a:xfrm>
            <a:off x="4745736" y="119786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Build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378E0A-2AAF-AD0C-D651-96702CA00A2E}"/>
              </a:ext>
            </a:extLst>
          </p:cNvPr>
          <p:cNvSpPr txBox="1"/>
          <p:nvPr/>
        </p:nvSpPr>
        <p:spPr>
          <a:xfrm>
            <a:off x="4745736" y="3127248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C01AC5-8954-D602-F476-5AA2DDC7BA44}"/>
              </a:ext>
            </a:extLst>
          </p:cNvPr>
          <p:cNvSpPr txBox="1"/>
          <p:nvPr/>
        </p:nvSpPr>
        <p:spPr>
          <a:xfrm>
            <a:off x="2286471" y="312724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40552D-0A54-E47B-23EB-AEA7104FB555}"/>
              </a:ext>
            </a:extLst>
          </p:cNvPr>
          <p:cNvSpPr txBox="1"/>
          <p:nvPr/>
        </p:nvSpPr>
        <p:spPr>
          <a:xfrm>
            <a:off x="2010396" y="120143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Repeat</a:t>
            </a:r>
          </a:p>
        </p:txBody>
      </p:sp>
    </p:spTree>
    <p:extLst>
      <p:ext uri="{BB962C8B-B14F-4D97-AF65-F5344CB8AC3E}">
        <p14:creationId xmlns:p14="http://schemas.microsoft.com/office/powerpoint/2010/main" val="4285870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B106E-48FB-8B6A-7E03-848D9AC61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Second prototype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83D566-FBFF-2961-A07D-7FA30EBF22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18" t="12274" r="9951" b="8353"/>
          <a:stretch/>
        </p:blipFill>
        <p:spPr>
          <a:xfrm>
            <a:off x="565200" y="1118092"/>
            <a:ext cx="5177232" cy="353656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08003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0ACE8-653C-3C29-73EB-C37F5D0EE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653" y="1532232"/>
            <a:ext cx="3528721" cy="1756858"/>
          </a:xfrm>
        </p:spPr>
        <p:txBody>
          <a:bodyPr/>
          <a:lstStyle/>
          <a:p>
            <a:r>
              <a:rPr lang="en-CH" dirty="0"/>
              <a:t>The fidelity of the prototype</a:t>
            </a:r>
          </a:p>
        </p:txBody>
      </p:sp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2FB1DFA2-1ED9-1E40-4BB1-0D8AC3B88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4288" y="3289090"/>
            <a:ext cx="1371600" cy="58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49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02156" y="3697930"/>
            <a:ext cx="6539688" cy="1349557"/>
          </a:xfrm>
        </p:spPr>
        <p:txBody>
          <a:bodyPr>
            <a:normAutofit/>
          </a:bodyPr>
          <a:lstStyle/>
          <a:p>
            <a:pPr algn="ctr"/>
            <a:r>
              <a:rPr lang="en-GB" sz="2400" dirty="0"/>
              <a:t>“</a:t>
            </a:r>
            <a:r>
              <a:rPr lang="en-GB" sz="2400" i="1" dirty="0"/>
              <a:t>Fidelity</a:t>
            </a:r>
            <a:r>
              <a:rPr lang="en-GB" sz="2400" dirty="0"/>
              <a:t> refers to how close a prototype is to the final product”</a:t>
            </a:r>
          </a:p>
        </p:txBody>
      </p:sp>
      <p:pic>
        <p:nvPicPr>
          <p:cNvPr id="2050" name="Picture 2" descr="Low fidelity prototyping: The cheapest corrections in design stage ever! |  Infosec Resources">
            <a:extLst>
              <a:ext uri="{FF2B5EF4-FFF2-40B4-BE49-F238E27FC236}">
                <a16:creationId xmlns:a16="http://schemas.microsoft.com/office/drawing/2014/main" id="{70351072-C619-DBC4-DB91-C77DA0BD4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467" y="342901"/>
            <a:ext cx="4031381" cy="30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35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0397-5267-4AFE-89B2-2CC997336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Fidelity of the prototype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79D779-538E-4BEA-D5C0-5A5C1C8BF1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4483490"/>
              </p:ext>
            </p:extLst>
          </p:nvPr>
        </p:nvGraphicFramePr>
        <p:xfrm>
          <a:off x="977734" y="1714022"/>
          <a:ext cx="6930980" cy="20623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32745">
                  <a:extLst>
                    <a:ext uri="{9D8B030D-6E8A-4147-A177-3AD203B41FA5}">
                      <a16:colId xmlns:a16="http://schemas.microsoft.com/office/drawing/2014/main" val="3153239907"/>
                    </a:ext>
                  </a:extLst>
                </a:gridCol>
                <a:gridCol w="1732745">
                  <a:extLst>
                    <a:ext uri="{9D8B030D-6E8A-4147-A177-3AD203B41FA5}">
                      <a16:colId xmlns:a16="http://schemas.microsoft.com/office/drawing/2014/main" val="583707756"/>
                    </a:ext>
                  </a:extLst>
                </a:gridCol>
                <a:gridCol w="1732745">
                  <a:extLst>
                    <a:ext uri="{9D8B030D-6E8A-4147-A177-3AD203B41FA5}">
                      <a16:colId xmlns:a16="http://schemas.microsoft.com/office/drawing/2014/main" val="594136523"/>
                    </a:ext>
                  </a:extLst>
                </a:gridCol>
                <a:gridCol w="1732745">
                  <a:extLst>
                    <a:ext uri="{9D8B030D-6E8A-4147-A177-3AD203B41FA5}">
                      <a16:colId xmlns:a16="http://schemas.microsoft.com/office/drawing/2014/main" val="2029156079"/>
                    </a:ext>
                  </a:extLst>
                </a:gridCol>
              </a:tblGrid>
              <a:tr h="1031166">
                <a:tc>
                  <a:txBody>
                    <a:bodyPr/>
                    <a:lstStyle/>
                    <a:p>
                      <a:r>
                        <a:rPr lang="en-CH" dirty="0"/>
                        <a:t>LOW FIDELITY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Materials easy to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Cheap to make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Quick to make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949542"/>
                  </a:ext>
                </a:extLst>
              </a:tr>
              <a:tr h="1031166">
                <a:tc>
                  <a:txBody>
                    <a:bodyPr/>
                    <a:lstStyle/>
                    <a:p>
                      <a:r>
                        <a:rPr lang="en-CH" dirty="0"/>
                        <a:t>HIGH FIDELITY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Higher quality materials – harder to 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More expensive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More time-consuming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9648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9131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300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63" y="1606991"/>
            <a:ext cx="3528721" cy="1756858"/>
          </a:xfrm>
        </p:spPr>
        <p:txBody>
          <a:bodyPr/>
          <a:lstStyle/>
          <a:p>
            <a:r>
              <a:rPr lang="en-GB" dirty="0"/>
              <a:t>What is a prototype?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15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4" y="620386"/>
            <a:ext cx="7087376" cy="500549"/>
          </a:xfrm>
        </p:spPr>
        <p:txBody>
          <a:bodyPr/>
          <a:lstStyle/>
          <a:p>
            <a:r>
              <a:rPr lang="en-GB" dirty="0"/>
              <a:t>The fidelity of the prototype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BD153F0F-8E03-2D46-AF88-0BA8732A2989}"/>
              </a:ext>
            </a:extLst>
          </p:cNvPr>
          <p:cNvSpPr txBox="1">
            <a:spLocks/>
          </p:cNvSpPr>
          <p:nvPr/>
        </p:nvSpPr>
        <p:spPr>
          <a:xfrm>
            <a:off x="392083" y="17262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Low fidelity</a:t>
            </a:r>
          </a:p>
        </p:txBody>
      </p:sp>
      <p:sp>
        <p:nvSpPr>
          <p:cNvPr id="10" name="Marcador de texto 5">
            <a:extLst>
              <a:ext uri="{FF2B5EF4-FFF2-40B4-BE49-F238E27FC236}">
                <a16:creationId xmlns:a16="http://schemas.microsoft.com/office/drawing/2014/main" id="{43CC1400-087F-2D4C-B258-4BCFB22BCD16}"/>
              </a:ext>
            </a:extLst>
          </p:cNvPr>
          <p:cNvSpPr txBox="1">
            <a:spLocks/>
          </p:cNvSpPr>
          <p:nvPr/>
        </p:nvSpPr>
        <p:spPr>
          <a:xfrm>
            <a:off x="6568778" y="1790089"/>
            <a:ext cx="2016841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High fidelity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C9D5E25-3E18-AE4D-B027-5940822397FB}"/>
              </a:ext>
            </a:extLst>
          </p:cNvPr>
          <p:cNvGrpSpPr/>
          <p:nvPr/>
        </p:nvGrpSpPr>
        <p:grpSpPr>
          <a:xfrm>
            <a:off x="392083" y="2710722"/>
            <a:ext cx="8751917" cy="2262793"/>
            <a:chOff x="48441" y="2678825"/>
            <a:chExt cx="9268676" cy="239640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2345D52-906A-4C44-94BF-5C87251BE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7179" y="2972094"/>
              <a:ext cx="1204476" cy="64080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1E6161C-51CB-4347-A4C2-229DB539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73349" y="2678825"/>
              <a:ext cx="1341781" cy="105652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AAE9C-B27F-1343-A117-C640B81E0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9549" y="2691952"/>
              <a:ext cx="1267692" cy="103026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4F7A5C9-C14D-4A40-9406-C6ED6DA6B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28935" y="2737950"/>
              <a:ext cx="1628869" cy="938267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CFC3BBD-59D3-C044-9961-C43B60E5A139}"/>
                </a:ext>
              </a:extLst>
            </p:cNvPr>
            <p:cNvSpPr/>
            <p:nvPr/>
          </p:nvSpPr>
          <p:spPr>
            <a:xfrm>
              <a:off x="6843369" y="4847060"/>
              <a:ext cx="2436471" cy="228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©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Carlye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 </a:t>
              </a:r>
              <a:r>
                <a:rPr lang="en-GB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Lauff</a:t>
              </a:r>
              <a:r>
                <a:rPr lang="en-GB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</a:rPr>
                <a:t>, University of Colorado Boulder</a:t>
              </a:r>
              <a:endParaRPr lang="en-CH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CA572DA-DF02-BA40-B710-0345055E0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441" y="2908904"/>
              <a:ext cx="1341781" cy="6185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D6592B7-EE92-B544-AF28-76E2CE64F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062457">
              <a:off x="7643389" y="2747706"/>
              <a:ext cx="1673728" cy="918753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901289-A2DE-094C-898C-32DCBCF6CF66}"/>
                </a:ext>
              </a:extLst>
            </p:cNvPr>
            <p:cNvSpPr txBox="1"/>
            <p:nvPr/>
          </p:nvSpPr>
          <p:spPr>
            <a:xfrm rot="19800000">
              <a:off x="83874" y="3956442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Concept</a:t>
              </a:r>
              <a:br>
                <a:rPr lang="en-US" sz="1200"/>
              </a:br>
              <a:r>
                <a:rPr lang="en-US" sz="1200"/>
                <a:t>visualization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86FCF72-2039-084F-B86B-1D487F471AD5}"/>
                </a:ext>
              </a:extLst>
            </p:cNvPr>
            <p:cNvSpPr txBox="1"/>
            <p:nvPr/>
          </p:nvSpPr>
          <p:spPr>
            <a:xfrm rot="19800000">
              <a:off x="1563214" y="4048773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Sketching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0AD0958-CC6F-E845-823A-583B763F7E92}"/>
                </a:ext>
              </a:extLst>
            </p:cNvPr>
            <p:cNvSpPr txBox="1"/>
            <p:nvPr/>
          </p:nvSpPr>
          <p:spPr>
            <a:xfrm rot="19800000">
              <a:off x="2859947" y="3956440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Quick &amp; dirty </a:t>
              </a:r>
              <a:br>
                <a:rPr lang="en-US" sz="1200"/>
              </a:br>
              <a:r>
                <a:rPr lang="en-US" sz="1200"/>
                <a:t>mockup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A7F45D8-205C-B543-BA93-4BC9D2EEBC85}"/>
                </a:ext>
              </a:extLst>
            </p:cNvPr>
            <p:cNvSpPr txBox="1"/>
            <p:nvPr/>
          </p:nvSpPr>
          <p:spPr>
            <a:xfrm rot="19800000">
              <a:off x="4519735" y="4048772"/>
              <a:ext cx="13195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3D model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6BAFB1-1329-ED4A-8462-FA6E171DA95D}"/>
                </a:ext>
              </a:extLst>
            </p:cNvPr>
            <p:cNvSpPr txBox="1"/>
            <p:nvPr/>
          </p:nvSpPr>
          <p:spPr>
            <a:xfrm rot="19800000">
              <a:off x="5835458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Functional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A21CB78-434F-F240-A0B9-EE80CAB845F8}"/>
                </a:ext>
              </a:extLst>
            </p:cNvPr>
            <p:cNvSpPr txBox="1"/>
            <p:nvPr/>
          </p:nvSpPr>
          <p:spPr>
            <a:xfrm rot="19800000">
              <a:off x="7343327" y="3956438"/>
              <a:ext cx="13195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Pre-production</a:t>
              </a:r>
              <a:br>
                <a:rPr lang="en-US" sz="1200"/>
              </a:br>
              <a:r>
                <a:rPr lang="en-US" sz="1200"/>
                <a:t>prototype</a:t>
              </a:r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4ABEBF08-7069-A3DB-8C5A-30F489BF7C61}"/>
              </a:ext>
            </a:extLst>
          </p:cNvPr>
          <p:cNvSpPr/>
          <p:nvPr/>
        </p:nvSpPr>
        <p:spPr>
          <a:xfrm rot="21016214">
            <a:off x="246469" y="2041086"/>
            <a:ext cx="4273113" cy="2941967"/>
          </a:xfrm>
          <a:prstGeom prst="ellipse">
            <a:avLst/>
          </a:prstGeom>
          <a:solidFill>
            <a:schemeClr val="accent3">
              <a:lumMod val="60000"/>
              <a:lumOff val="40000"/>
              <a:alpha val="52223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Marcador de texto 5">
            <a:extLst>
              <a:ext uri="{FF2B5EF4-FFF2-40B4-BE49-F238E27FC236}">
                <a16:creationId xmlns:a16="http://schemas.microsoft.com/office/drawing/2014/main" id="{EF81E7AE-0B3C-86B9-5A54-82999D0CEF04}"/>
              </a:ext>
            </a:extLst>
          </p:cNvPr>
          <p:cNvSpPr txBox="1">
            <a:spLocks/>
          </p:cNvSpPr>
          <p:nvPr/>
        </p:nvSpPr>
        <p:spPr>
          <a:xfrm>
            <a:off x="1067266" y="2453716"/>
            <a:ext cx="4191307" cy="379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rgbClr val="87B918"/>
                </a:solidFill>
              </a:rPr>
              <a:t>FOCUS AREA TODAY</a:t>
            </a:r>
          </a:p>
        </p:txBody>
      </p:sp>
    </p:spTree>
    <p:extLst>
      <p:ext uri="{BB962C8B-B14F-4D97-AF65-F5344CB8AC3E}">
        <p14:creationId xmlns:p14="http://schemas.microsoft.com/office/powerpoint/2010/main" val="2010999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A2E2BC63-178B-804B-8B7A-4969A1C5B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2875" y="317362"/>
            <a:ext cx="3528721" cy="1756858"/>
          </a:xfrm>
        </p:spPr>
        <p:txBody>
          <a:bodyPr/>
          <a:lstStyle/>
          <a:p>
            <a:r>
              <a:rPr lang="en-GB" dirty="0"/>
              <a:t>But…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59640C11-C45B-0365-B34D-1E194CFCC193}"/>
              </a:ext>
            </a:extLst>
          </p:cNvPr>
          <p:cNvSpPr txBox="1">
            <a:spLocks/>
          </p:cNvSpPr>
          <p:nvPr/>
        </p:nvSpPr>
        <p:spPr>
          <a:xfrm>
            <a:off x="4232875" y="2074220"/>
            <a:ext cx="3528721" cy="17568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prototype doesn’t have to be a product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5EB63F-519D-31E4-122E-EA4FB7CA9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715" y="3522921"/>
            <a:ext cx="1463287" cy="82476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14:cNvPr>
              <p14:cNvContentPartPr/>
              <p14:nvPr/>
            </p14:nvContentPartPr>
            <p14:xfrm>
              <a:off x="5308015" y="3446757"/>
              <a:ext cx="1378440" cy="2318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F9C62042-5FAD-FF51-BEAB-CA5D9449AE4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254015" y="3338757"/>
                <a:ext cx="1486080" cy="44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855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n Dresses as a Car Seat in the Name of Self-Driving Science  WIRED.mp4">
            <a:hlinkClick r:id="" action="ppaction://media"/>
            <a:extLst>
              <a:ext uri="{FF2B5EF4-FFF2-40B4-BE49-F238E27FC236}">
                <a16:creationId xmlns:a16="http://schemas.microsoft.com/office/drawing/2014/main" id="{BBF97478-A417-D5BC-B9E5-36C68A7708F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74342.319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1890" y="315831"/>
            <a:ext cx="7080220" cy="434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7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1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835A2B32-F419-E1AA-EBBD-82D7BE70C7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/>
          <a:stretch/>
        </p:blipFill>
        <p:spPr bwMode="auto">
          <a:xfrm>
            <a:off x="427511" y="1805048"/>
            <a:ext cx="4358243" cy="300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4">
            <a:extLst>
              <a:ext uri="{FF2B5EF4-FFF2-40B4-BE49-F238E27FC236}">
                <a16:creationId xmlns:a16="http://schemas.microsoft.com/office/drawing/2014/main" id="{3E0FC939-822A-9EA7-A209-505523908B71}"/>
              </a:ext>
            </a:extLst>
          </p:cNvPr>
          <p:cNvSpPr txBox="1">
            <a:spLocks/>
          </p:cNvSpPr>
          <p:nvPr/>
        </p:nvSpPr>
        <p:spPr>
          <a:xfrm>
            <a:off x="563384" y="620386"/>
            <a:ext cx="3657075" cy="94715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 Role-Play prototype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3EF753-0B64-AA8F-A8DC-0DB9AE1508C1}"/>
              </a:ext>
            </a:extLst>
          </p:cNvPr>
          <p:cNvSpPr txBox="1"/>
          <p:nvPr/>
        </p:nvSpPr>
        <p:spPr>
          <a:xfrm>
            <a:off x="4879618" y="3015631"/>
            <a:ext cx="37051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/>
              <a:t>Playing out the components of a system or an interaction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Get new insights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Play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Communicate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Learn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Spark new ideas</a:t>
            </a:r>
          </a:p>
        </p:txBody>
      </p:sp>
      <p:pic>
        <p:nvPicPr>
          <p:cNvPr id="8" name="Bild 7">
            <a:extLst>
              <a:ext uri="{FF2B5EF4-FFF2-40B4-BE49-F238E27FC236}">
                <a16:creationId xmlns:a16="http://schemas.microsoft.com/office/drawing/2014/main" id="{54D1B401-AAB4-C46C-8028-E2E77BECB151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l="23657" t="13107" r="16672"/>
          <a:stretch/>
        </p:blipFill>
        <p:spPr>
          <a:xfrm>
            <a:off x="5047012" y="327629"/>
            <a:ext cx="2838203" cy="247982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60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87520-B6DE-3C93-C5A7-11D8FA0EF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7029" y="1693321"/>
            <a:ext cx="3528721" cy="1756858"/>
          </a:xfrm>
        </p:spPr>
        <p:txBody>
          <a:bodyPr/>
          <a:lstStyle/>
          <a:p>
            <a:r>
              <a:rPr lang="en-CH" dirty="0"/>
              <a:t>Have you seen the workshops?</a:t>
            </a:r>
          </a:p>
        </p:txBody>
      </p:sp>
      <p:pic>
        <p:nvPicPr>
          <p:cNvPr id="4" name="Picture 3" descr="Shape, square&#10;&#10;Description automatically generated">
            <a:extLst>
              <a:ext uri="{FF2B5EF4-FFF2-40B4-BE49-F238E27FC236}">
                <a16:creationId xmlns:a16="http://schemas.microsoft.com/office/drawing/2014/main" id="{2CCE10CC-343C-41E7-4AC9-3F87688BD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8250" y="1239944"/>
            <a:ext cx="1602994" cy="74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8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7632E8E-1700-1345-BE8F-056F13FE7A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3463" y="1606991"/>
            <a:ext cx="3528721" cy="1756858"/>
          </a:xfrm>
        </p:spPr>
        <p:txBody>
          <a:bodyPr/>
          <a:lstStyle/>
          <a:p>
            <a:r>
              <a:rPr lang="en-GB" dirty="0"/>
              <a:t>Let’s move on to the prototyping session</a:t>
            </a:r>
          </a:p>
        </p:txBody>
      </p:sp>
      <p:pic>
        <p:nvPicPr>
          <p:cNvPr id="3" name="Picture 2" descr="Shape, rectangle&#10;&#10;Description automatically generated">
            <a:extLst>
              <a:ext uri="{FF2B5EF4-FFF2-40B4-BE49-F238E27FC236}">
                <a16:creationId xmlns:a16="http://schemas.microsoft.com/office/drawing/2014/main" id="{E3733ACD-C1FC-3CED-7C36-420BB02EF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54" y="723569"/>
            <a:ext cx="1868069" cy="88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7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CA89D5-110F-C6B8-E615-7F806574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738" y="263470"/>
            <a:ext cx="8276094" cy="46417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7E19B2-40B0-BF69-C32D-A2DD551D83A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1" r="1696" b="3075"/>
          <a:stretch/>
        </p:blipFill>
        <p:spPr>
          <a:xfrm>
            <a:off x="564778" y="413293"/>
            <a:ext cx="897855" cy="13803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E986BEC1-5DBB-A24F-4D8A-35EBF1BDBB6F}"/>
              </a:ext>
            </a:extLst>
          </p:cNvPr>
          <p:cNvSpPr txBox="1">
            <a:spLocks/>
          </p:cNvSpPr>
          <p:nvPr/>
        </p:nvSpPr>
        <p:spPr>
          <a:xfrm>
            <a:off x="657517" y="805995"/>
            <a:ext cx="7362856" cy="524328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Make a Role-Play Prototype!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A46A3-1748-A806-F8C7-5ADEE7A3876F}"/>
              </a:ext>
            </a:extLst>
          </p:cNvPr>
          <p:cNvSpPr txBox="1"/>
          <p:nvPr/>
        </p:nvSpPr>
        <p:spPr>
          <a:xfrm>
            <a:off x="655399" y="171062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AF7A95-B34C-7059-F99E-4CB29E7A1867}"/>
              </a:ext>
            </a:extLst>
          </p:cNvPr>
          <p:cNvSpPr/>
          <p:nvPr/>
        </p:nvSpPr>
        <p:spPr>
          <a:xfrm>
            <a:off x="5768532" y="1465757"/>
            <a:ext cx="2371240" cy="2402236"/>
          </a:xfrm>
          <a:prstGeom prst="ellipse">
            <a:avLst/>
          </a:prstGeom>
          <a:solidFill>
            <a:srgbClr val="FF0000"/>
          </a:solidFill>
          <a:ln>
            <a:solidFill>
              <a:schemeClr val="accent1">
                <a:shade val="95000"/>
                <a:satMod val="10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DF6CF4-0B1C-2940-4CC3-27BFF692B041}"/>
              </a:ext>
            </a:extLst>
          </p:cNvPr>
          <p:cNvSpPr txBox="1"/>
          <p:nvPr/>
        </p:nvSpPr>
        <p:spPr>
          <a:xfrm>
            <a:off x="910183" y="1697927"/>
            <a:ext cx="421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Make a Role-Play prototype with your team</a:t>
            </a:r>
            <a:endParaRPr lang="en-CH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3A65D2C-48D8-6EFC-3D15-83E3F84D1301}"/>
              </a:ext>
            </a:extLst>
          </p:cNvPr>
          <p:cNvSpPr/>
          <p:nvPr/>
        </p:nvSpPr>
        <p:spPr>
          <a:xfrm>
            <a:off x="5799123" y="1504621"/>
            <a:ext cx="2300077" cy="23245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8C6EB7-FDDB-653D-0EDB-29F78649268F}"/>
              </a:ext>
            </a:extLst>
          </p:cNvPr>
          <p:cNvSpPr txBox="1"/>
          <p:nvPr/>
        </p:nvSpPr>
        <p:spPr>
          <a:xfrm>
            <a:off x="6174369" y="3971229"/>
            <a:ext cx="1559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10 minutes</a:t>
            </a:r>
          </a:p>
        </p:txBody>
      </p:sp>
      <p:pic>
        <p:nvPicPr>
          <p:cNvPr id="18" name="Graphic 17" descr="Alarm Ringing with solid fill">
            <a:extLst>
              <a:ext uri="{FF2B5EF4-FFF2-40B4-BE49-F238E27FC236}">
                <a16:creationId xmlns:a16="http://schemas.microsoft.com/office/drawing/2014/main" id="{5EA69423-4125-D2A9-9AB5-DACDE445EB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23309" y="1831386"/>
            <a:ext cx="1207834" cy="120783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04BD902-3D5E-E1F1-6C48-03261F0BD928}"/>
              </a:ext>
            </a:extLst>
          </p:cNvPr>
          <p:cNvSpPr txBox="1"/>
          <p:nvPr/>
        </p:nvSpPr>
        <p:spPr>
          <a:xfrm>
            <a:off x="6105394" y="2973224"/>
            <a:ext cx="1914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Time’s up!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D8F8CD8-9C76-E1A6-C9E2-3E042A57F8D1}"/>
              </a:ext>
            </a:extLst>
          </p:cNvPr>
          <p:cNvSpPr/>
          <p:nvPr/>
        </p:nvSpPr>
        <p:spPr>
          <a:xfrm>
            <a:off x="5760667" y="1465757"/>
            <a:ext cx="2376987" cy="2402236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42B3D8-FDAB-57C7-36B0-8F5DE4BA21E4}"/>
              </a:ext>
            </a:extLst>
          </p:cNvPr>
          <p:cNvSpPr txBox="1"/>
          <p:nvPr/>
        </p:nvSpPr>
        <p:spPr>
          <a:xfrm>
            <a:off x="655399" y="247964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D1F345-FB52-C487-01D5-F09CDB0C0FFC}"/>
              </a:ext>
            </a:extLst>
          </p:cNvPr>
          <p:cNvSpPr txBox="1"/>
          <p:nvPr/>
        </p:nvSpPr>
        <p:spPr>
          <a:xfrm>
            <a:off x="910183" y="2466947"/>
            <a:ext cx="4217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Feel free to use the materials you can find in the low fidelity prototyping area or in the workshops</a:t>
            </a:r>
          </a:p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03F6D-CC5A-8212-19E2-D4D6311058C8}"/>
              </a:ext>
            </a:extLst>
          </p:cNvPr>
          <p:cNvSpPr txBox="1"/>
          <p:nvPr/>
        </p:nvSpPr>
        <p:spPr>
          <a:xfrm>
            <a:off x="653281" y="3447582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318A9D-7974-D686-B0DB-DCAE0B82641E}"/>
              </a:ext>
            </a:extLst>
          </p:cNvPr>
          <p:cNvSpPr txBox="1"/>
          <p:nvPr/>
        </p:nvSpPr>
        <p:spPr>
          <a:xfrm>
            <a:off x="908065" y="3434889"/>
            <a:ext cx="4217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Focus on communication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214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6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 animBg="1"/>
      <p:bldP spid="21" grpId="0"/>
      <p:bldP spid="26" grpId="0" animBg="1"/>
      <p:bldP spid="27" grpId="0"/>
      <p:bldP spid="19" grpId="0"/>
      <p:bldP spid="29" grpId="0" animBg="1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definitions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8027992" cy="823481"/>
          </a:xfrm>
        </p:spPr>
        <p:txBody>
          <a:bodyPr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 prototype is a primitive representation or version of a product that a design team typically creates during the design process”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Rapid prototyping stages">
            <a:extLst>
              <a:ext uri="{FF2B5EF4-FFF2-40B4-BE49-F238E27FC236}">
                <a16:creationId xmlns:a16="http://schemas.microsoft.com/office/drawing/2014/main" id="{4B1A304A-D040-E4F8-DB74-B5EEAE278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601" y="1994453"/>
            <a:ext cx="6935190" cy="242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definitions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3"/>
            <a:ext cx="8027992" cy="847232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“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representation of a design idea, regardless of the medium”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Houde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and Hill, 1997)</a:t>
            </a:r>
          </a:p>
          <a:p>
            <a:endParaRPr lang="en-GB" sz="11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50" name="Picture 2" descr="How We Use Prototyping, And How It Made Us More Efficient — Smashing  Magazine">
            <a:extLst>
              <a:ext uri="{FF2B5EF4-FFF2-40B4-BE49-F238E27FC236}">
                <a16:creationId xmlns:a16="http://schemas.microsoft.com/office/drawing/2014/main" id="{36966B7A-476C-929C-D4D8-3E21CC706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1" y="1872053"/>
            <a:ext cx="5379522" cy="28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8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definitions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400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</a:rPr>
              <a:t>“An approximation of the product along one or more dimensions of interest” (Ulrich &amp; Eppinger, 2016)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 descr="A picture containing line, diagram, text&#10;&#10;Description automatically generated">
            <a:extLst>
              <a:ext uri="{FF2B5EF4-FFF2-40B4-BE49-F238E27FC236}">
                <a16:creationId xmlns:a16="http://schemas.microsoft.com/office/drawing/2014/main" id="{C51ECDE5-E8C6-A966-BAF2-2007034E0C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979"/>
          <a:stretch/>
        </p:blipFill>
        <p:spPr>
          <a:xfrm>
            <a:off x="2196934" y="1842120"/>
            <a:ext cx="4180115" cy="301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88DCD-BA74-6E27-C2A6-AC14FA10D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</a:t>
            </a:r>
          </a:p>
        </p:txBody>
      </p:sp>
      <p:pic>
        <p:nvPicPr>
          <p:cNvPr id="4" name="Picture 3" descr="A drawing of a room&#10;&#10;Description automatically generated with medium confidence">
            <a:extLst>
              <a:ext uri="{FF2B5EF4-FFF2-40B4-BE49-F238E27FC236}">
                <a16:creationId xmlns:a16="http://schemas.microsoft.com/office/drawing/2014/main" id="{6924F0E2-9C11-AF16-778D-2EBD3BC88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5086"/>
            <a:ext cx="3466074" cy="3040635"/>
          </a:xfrm>
          <a:prstGeom prst="rect">
            <a:avLst/>
          </a:prstGeom>
        </p:spPr>
      </p:pic>
      <p:pic>
        <p:nvPicPr>
          <p:cNvPr id="6" name="Picture 5" descr="A picture containing sketch, LEGO, design&#10;&#10;Description automatically generated">
            <a:extLst>
              <a:ext uri="{FF2B5EF4-FFF2-40B4-BE49-F238E27FC236}">
                <a16:creationId xmlns:a16="http://schemas.microsoft.com/office/drawing/2014/main" id="{0AC0EA61-35B6-EEFB-2210-555175C34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745" y="2452138"/>
            <a:ext cx="3077677" cy="2662390"/>
          </a:xfrm>
          <a:prstGeom prst="rect">
            <a:avLst/>
          </a:prstGeom>
        </p:spPr>
      </p:pic>
      <p:pic>
        <p:nvPicPr>
          <p:cNvPr id="8" name="Picture 7" descr="A picture containing text, screenshot, display, multimedia software&#10;&#10;Description automatically generated">
            <a:extLst>
              <a:ext uri="{FF2B5EF4-FFF2-40B4-BE49-F238E27FC236}">
                <a16:creationId xmlns:a16="http://schemas.microsoft.com/office/drawing/2014/main" id="{0872CA5B-0A30-CDE5-9719-2FC6A9026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927" y="335218"/>
            <a:ext cx="3299817" cy="2684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5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FF14558E-A02C-2200-DDEA-A1287B31A4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831" y="504457"/>
            <a:ext cx="1397000" cy="1016000"/>
          </a:xfrm>
          <a:prstGeom prst="rect">
            <a:avLst/>
          </a:prstGeom>
        </p:spPr>
      </p:pic>
      <p:sp>
        <p:nvSpPr>
          <p:cNvPr id="7" name="Título 2">
            <a:extLst>
              <a:ext uri="{FF2B5EF4-FFF2-40B4-BE49-F238E27FC236}">
                <a16:creationId xmlns:a16="http://schemas.microsoft.com/office/drawing/2014/main" id="{03D0048C-FCB3-F37B-52FC-C797F9AC2893}"/>
              </a:ext>
            </a:extLst>
          </p:cNvPr>
          <p:cNvSpPr txBox="1">
            <a:spLocks/>
          </p:cNvSpPr>
          <p:nvPr/>
        </p:nvSpPr>
        <p:spPr>
          <a:xfrm>
            <a:off x="3923664" y="1719072"/>
            <a:ext cx="4388232" cy="15453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FFFFFF"/>
                </a:solidFill>
                <a:latin typeface="Arial" panose="020B0604020202020204" pitchFamily="34" charset="0"/>
              </a:rPr>
              <a:t>What is the purpose of prototyping?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62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0B9D-443F-5018-B1BD-817E318F5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393515"/>
            <a:ext cx="5687567" cy="807861"/>
          </a:xfrm>
        </p:spPr>
        <p:txBody>
          <a:bodyPr/>
          <a:lstStyle/>
          <a:p>
            <a:pPr algn="ctr"/>
            <a:r>
              <a:rPr lang="en-CH" sz="2400" dirty="0"/>
              <a:t>The purposes of prototyping</a:t>
            </a:r>
          </a:p>
        </p:txBody>
      </p:sp>
      <p:pic>
        <p:nvPicPr>
          <p:cNvPr id="1026" name="Picture 2" descr="UID | Prototyping | Ideen einfach erfahrbar machen">
            <a:extLst>
              <a:ext uri="{FF2B5EF4-FFF2-40B4-BE49-F238E27FC236}">
                <a16:creationId xmlns:a16="http://schemas.microsoft.com/office/drawing/2014/main" id="{B73ADCB1-10A3-6E3C-B8B2-BE3B8F1CA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552" y="968375"/>
            <a:ext cx="4352544" cy="239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loud 5">
            <a:extLst>
              <a:ext uri="{FF2B5EF4-FFF2-40B4-BE49-F238E27FC236}">
                <a16:creationId xmlns:a16="http://schemas.microsoft.com/office/drawing/2014/main" id="{F1AEEB17-5FAB-6966-088A-A1F6E13C88DC}"/>
              </a:ext>
            </a:extLst>
          </p:cNvPr>
          <p:cNvSpPr/>
          <p:nvPr/>
        </p:nvSpPr>
        <p:spPr>
          <a:xfrm rot="11180334">
            <a:off x="581975" y="2555924"/>
            <a:ext cx="1813460" cy="1283394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9B25C547-40C2-600C-6F09-6D270E45451D}"/>
              </a:ext>
            </a:extLst>
          </p:cNvPr>
          <p:cNvSpPr/>
          <p:nvPr/>
        </p:nvSpPr>
        <p:spPr>
          <a:xfrm rot="988480">
            <a:off x="2574514" y="3273731"/>
            <a:ext cx="2194531" cy="1314082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A252A0-2203-4F23-4C47-9DA4F17881FE}"/>
              </a:ext>
            </a:extLst>
          </p:cNvPr>
          <p:cNvSpPr txBox="1"/>
          <p:nvPr/>
        </p:nvSpPr>
        <p:spPr>
          <a:xfrm>
            <a:off x="932788" y="301295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Feedback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65949-B73E-6171-814C-CF19D1C7AA84}"/>
              </a:ext>
            </a:extLst>
          </p:cNvPr>
          <p:cNvSpPr txBox="1"/>
          <p:nvPr/>
        </p:nvSpPr>
        <p:spPr>
          <a:xfrm>
            <a:off x="2906185" y="3711181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Commication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C9BB7057-9E90-F5CD-4372-6BD654C78DAA}"/>
              </a:ext>
            </a:extLst>
          </p:cNvPr>
          <p:cNvSpPr/>
          <p:nvPr/>
        </p:nvSpPr>
        <p:spPr>
          <a:xfrm rot="10800000">
            <a:off x="5103417" y="3349375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16602D-7A86-4DD7-26E6-B69388EC317E}"/>
              </a:ext>
            </a:extLst>
          </p:cNvPr>
          <p:cNvSpPr txBox="1"/>
          <p:nvPr/>
        </p:nvSpPr>
        <p:spPr>
          <a:xfrm>
            <a:off x="5754470" y="3756246"/>
            <a:ext cx="60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Test</a:t>
            </a:r>
          </a:p>
        </p:txBody>
      </p:sp>
      <p:sp>
        <p:nvSpPr>
          <p:cNvPr id="12" name="Cloud 11">
            <a:extLst>
              <a:ext uri="{FF2B5EF4-FFF2-40B4-BE49-F238E27FC236}">
                <a16:creationId xmlns:a16="http://schemas.microsoft.com/office/drawing/2014/main" id="{4284B69C-F007-94AA-A827-C51B5233B1C9}"/>
              </a:ext>
            </a:extLst>
          </p:cNvPr>
          <p:cNvSpPr/>
          <p:nvPr/>
        </p:nvSpPr>
        <p:spPr>
          <a:xfrm rot="10800000">
            <a:off x="6483096" y="2147932"/>
            <a:ext cx="1910031" cy="1162793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A63D15-AFAA-9A00-B251-7D93BB1F2539}"/>
              </a:ext>
            </a:extLst>
          </p:cNvPr>
          <p:cNvSpPr txBox="1"/>
          <p:nvPr/>
        </p:nvSpPr>
        <p:spPr>
          <a:xfrm>
            <a:off x="7050826" y="2544662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Learn</a:t>
            </a:r>
          </a:p>
        </p:txBody>
      </p:sp>
    </p:spTree>
    <p:extLst>
      <p:ext uri="{BB962C8B-B14F-4D97-AF65-F5344CB8AC3E}">
        <p14:creationId xmlns:p14="http://schemas.microsoft.com/office/powerpoint/2010/main" val="245802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Get Your Head Out of the Clouds…For Free – Achieve One">
            <a:extLst>
              <a:ext uri="{FF2B5EF4-FFF2-40B4-BE49-F238E27FC236}">
                <a16:creationId xmlns:a16="http://schemas.microsoft.com/office/drawing/2014/main" id="{84F00536-1936-3FA2-B537-C647A07DF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452"/>
            <a:ext cx="9144000" cy="5486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DD151B9-1C63-4CDF-B07B-67DA236E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390"/>
            <a:ext cx="9143999" cy="533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2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787</TotalTime>
  <Words>847</Words>
  <Application>Microsoft Macintosh PowerPoint</Application>
  <PresentationFormat>On-screen Show (16:9)</PresentationFormat>
  <Paragraphs>135</Paragraphs>
  <Slides>26</Slides>
  <Notes>13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-apple-system</vt:lpstr>
      <vt:lpstr>Arial</vt:lpstr>
      <vt:lpstr>Calibri</vt:lpstr>
      <vt:lpstr>Helvetica</vt:lpstr>
      <vt:lpstr>Helvetica 75</vt:lpstr>
      <vt:lpstr>Inter</vt:lpstr>
      <vt:lpstr>Krungthep</vt:lpstr>
      <vt:lpstr>Sabon</vt:lpstr>
      <vt:lpstr>Opcion Foto</vt:lpstr>
      <vt:lpstr>Introduction to prototyping</vt:lpstr>
      <vt:lpstr>What is a prototype?</vt:lpstr>
      <vt:lpstr>Some definitions</vt:lpstr>
      <vt:lpstr>Some definitions</vt:lpstr>
      <vt:lpstr>Some definitions</vt:lpstr>
      <vt:lpstr>Example</vt:lpstr>
      <vt:lpstr>PowerPoint Presentation</vt:lpstr>
      <vt:lpstr>The purposes of prototyping</vt:lpstr>
      <vt:lpstr>PowerPoint Presentation</vt:lpstr>
      <vt:lpstr>Team dynamics</vt:lpstr>
      <vt:lpstr>Product prototypes</vt:lpstr>
      <vt:lpstr>ATLAS MDT detector disassembly</vt:lpstr>
      <vt:lpstr>First prototype</vt:lpstr>
      <vt:lpstr>The iterative process of prototyping</vt:lpstr>
      <vt:lpstr>Second prototype</vt:lpstr>
      <vt:lpstr>The fidelity of the prototype</vt:lpstr>
      <vt:lpstr>PowerPoint Presentation</vt:lpstr>
      <vt:lpstr>Fidelity of the prototype</vt:lpstr>
      <vt:lpstr>The fidelity of the prototype</vt:lpstr>
      <vt:lpstr>The fidelity of the prototype</vt:lpstr>
      <vt:lpstr>But…</vt:lpstr>
      <vt:lpstr>PowerPoint Presentation</vt:lpstr>
      <vt:lpstr>PowerPoint Presentation</vt:lpstr>
      <vt:lpstr>Have you seen the workshops?</vt:lpstr>
      <vt:lpstr>Let’s move on to the prototyping session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Dina Longva Zimmermann</cp:lastModifiedBy>
  <cp:revision>16</cp:revision>
  <dcterms:created xsi:type="dcterms:W3CDTF">2022-01-18T18:56:13Z</dcterms:created>
  <dcterms:modified xsi:type="dcterms:W3CDTF">2023-06-08T08:48:52Z</dcterms:modified>
  <cp:category/>
</cp:coreProperties>
</file>