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0" r:id="rId1"/>
    <p:sldMasterId id="2147483683" r:id="rId2"/>
    <p:sldMasterId id="2147483695" r:id="rId3"/>
  </p:sldMasterIdLst>
  <p:notesMasterIdLst>
    <p:notesMasterId r:id="rId45"/>
  </p:notesMasterIdLst>
  <p:handoutMasterIdLst>
    <p:handoutMasterId r:id="rId46"/>
  </p:handoutMasterIdLst>
  <p:sldIdLst>
    <p:sldId id="256" r:id="rId4"/>
    <p:sldId id="272" r:id="rId5"/>
    <p:sldId id="265" r:id="rId6"/>
    <p:sldId id="267" r:id="rId7"/>
    <p:sldId id="264" r:id="rId8"/>
    <p:sldId id="270" r:id="rId9"/>
    <p:sldId id="259" r:id="rId10"/>
    <p:sldId id="286" r:id="rId11"/>
    <p:sldId id="288" r:id="rId12"/>
    <p:sldId id="258" r:id="rId13"/>
    <p:sldId id="293" r:id="rId14"/>
    <p:sldId id="330" r:id="rId15"/>
    <p:sldId id="332" r:id="rId16"/>
    <p:sldId id="271" r:id="rId17"/>
    <p:sldId id="333" r:id="rId18"/>
    <p:sldId id="260" r:id="rId19"/>
    <p:sldId id="331" r:id="rId20"/>
    <p:sldId id="261" r:id="rId21"/>
    <p:sldId id="266" r:id="rId22"/>
    <p:sldId id="262" r:id="rId23"/>
    <p:sldId id="335" r:id="rId24"/>
    <p:sldId id="334" r:id="rId25"/>
    <p:sldId id="268" r:id="rId26"/>
    <p:sldId id="280" r:id="rId27"/>
    <p:sldId id="275" r:id="rId28"/>
    <p:sldId id="276" r:id="rId29"/>
    <p:sldId id="274" r:id="rId30"/>
    <p:sldId id="281" r:id="rId31"/>
    <p:sldId id="282" r:id="rId32"/>
    <p:sldId id="283" r:id="rId33"/>
    <p:sldId id="284" r:id="rId34"/>
    <p:sldId id="257" r:id="rId35"/>
    <p:sldId id="285" r:id="rId36"/>
    <p:sldId id="277" r:id="rId37"/>
    <p:sldId id="290" r:id="rId38"/>
    <p:sldId id="291" r:id="rId39"/>
    <p:sldId id="292" r:id="rId40"/>
    <p:sldId id="295" r:id="rId41"/>
    <p:sldId id="327" r:id="rId42"/>
    <p:sldId id="289" r:id="rId43"/>
    <p:sldId id="279" r:id="rId44"/>
  </p:sldIdLst>
  <p:sldSz cx="9144000" cy="5143500" type="screen16x9"/>
  <p:notesSz cx="6669088" cy="99266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96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D050"/>
    <a:srgbClr val="1E5AAE"/>
    <a:srgbClr val="FF9966"/>
    <a:srgbClr val="CC9900"/>
    <a:srgbClr val="FF9933"/>
    <a:srgbClr val="B9DEFF"/>
    <a:srgbClr val="FFC000"/>
    <a:srgbClr val="FF0000"/>
    <a:srgbClr val="FFFFFF"/>
    <a:srgbClr val="10428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626" autoAdjust="0"/>
    <p:restoredTop sz="94660"/>
  </p:normalViewPr>
  <p:slideViewPr>
    <p:cSldViewPr snapToGrid="0" snapToObjects="1">
      <p:cViewPr>
        <p:scale>
          <a:sx n="100" d="100"/>
          <a:sy n="100" d="100"/>
        </p:scale>
        <p:origin x="736" y="540"/>
      </p:cViewPr>
      <p:guideLst>
        <p:guide orient="horz" pos="1620"/>
        <p:guide pos="2896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76" d="100"/>
          <a:sy n="76" d="100"/>
        </p:scale>
        <p:origin x="3432" y="6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notesMaster" Target="notesMasters/notes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viewProps" Target="viewProps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handoutMaster" Target="handoutMasters/handoutMaster1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B7B8779-BE60-4870-1DDF-1880A0F3E618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98C986E-352A-0D3F-57DA-8272BB9A46F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BDE2934-0AA7-4FA6-B2E2-8A85BD3996E5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B9796E1-B894-DFBA-B431-EC74A8EE7B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F449DDA-1DEE-8C75-718B-2265CA213D2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FCF6D-A09D-4F5D-BA04-92DEE5D165B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63322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5A391EB-0943-46E2-BCF8-2F0A194A3D14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9AE0570-9E2E-4B07-A149-ABB42E8EDC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57280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E0570-9E2E-4B07-A149-ABB42E8EDC45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012376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E0570-9E2E-4B07-A149-ABB42E8EDC4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388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E0570-9E2E-4B07-A149-ABB42E8EDC4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9130545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E0570-9E2E-4B07-A149-ABB42E8EDC4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956541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E0570-9E2E-4B07-A149-ABB42E8EDC45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49382240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E0570-9E2E-4B07-A149-ABB42E8EDC45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668216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E0570-9E2E-4B07-A149-ABB42E8EDC45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1621790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E0570-9E2E-4B07-A149-ABB42E8EDC45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646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E0570-9E2E-4B07-A149-ABB42E8EDC45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119714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E0570-9E2E-4B07-A149-ABB42E8EDC45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36012392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E0570-9E2E-4B07-A149-ABB42E8EDC45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625648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E0570-9E2E-4B07-A149-ABB42E8EDC4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712515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E0570-9E2E-4B07-A149-ABB42E8EDC4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25090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E0570-9E2E-4B07-A149-ABB42E8EDC4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003697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E0570-9E2E-4B07-A149-ABB42E8EDC4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297598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E0570-9E2E-4B07-A149-ABB42E8EDC4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051201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E0570-9E2E-4B07-A149-ABB42E8EDC4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956208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E0570-9E2E-4B07-A149-ABB42E8EDC4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025409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9AE0570-9E2E-4B07-A149-ABB42E8EDC4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61942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outlin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9355" y="1327799"/>
            <a:ext cx="2520000" cy="2494674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11/29/2022</a:t>
            </a:fld>
            <a:endParaRPr lang="en-US" dirty="0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889146"/>
            <a:ext cx="3200400" cy="547688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160818"/>
            <a:ext cx="2743200" cy="6858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485900"/>
            <a:ext cx="7086600" cy="276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11/29/2022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279282"/>
            <a:ext cx="3053868" cy="940356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601648"/>
            <a:ext cx="4759514" cy="3569636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249074"/>
            <a:ext cx="3053866" cy="199761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11/29/2022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6EE80B31-A8B4-31C4-A931-4F058C4F2CCC}"/>
              </a:ext>
            </a:extLst>
          </p:cNvPr>
          <p:cNvSpPr/>
          <p:nvPr userDrawn="1"/>
        </p:nvSpPr>
        <p:spPr>
          <a:xfrm>
            <a:off x="-1" y="4395788"/>
            <a:ext cx="9144000" cy="74771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BA91ADA-660E-8FF5-BAB9-FC7CD35287DE}"/>
              </a:ext>
            </a:extLst>
          </p:cNvPr>
          <p:cNvSpPr/>
          <p:nvPr userDrawn="1"/>
        </p:nvSpPr>
        <p:spPr>
          <a:xfrm>
            <a:off x="0" y="1"/>
            <a:ext cx="9144000" cy="519112"/>
          </a:xfrm>
          <a:prstGeom prst="rect">
            <a:avLst/>
          </a:prstGeom>
          <a:solidFill>
            <a:srgbClr val="1E5AAE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8373E1E-F592-1C5D-1142-EC27C60AAE1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8653462" y="1"/>
            <a:ext cx="490537" cy="519152"/>
          </a:xfrm>
          <a:prstGeom prst="rect">
            <a:avLst/>
          </a:prstGeom>
        </p:spPr>
      </p:pic>
      <p:sp>
        <p:nvSpPr>
          <p:cNvPr id="11" name="Slide Number Placeholder 3">
            <a:extLst>
              <a:ext uri="{FF2B5EF4-FFF2-40B4-BE49-F238E27FC236}">
                <a16:creationId xmlns:a16="http://schemas.microsoft.com/office/drawing/2014/main" id="{93A16A05-ABD7-109E-A4D5-763346AD1F8B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Titre 1">
            <a:extLst>
              <a:ext uri="{FF2B5EF4-FFF2-40B4-BE49-F238E27FC236}">
                <a16:creationId xmlns:a16="http://schemas.microsoft.com/office/drawing/2014/main" id="{A89C9C0C-AE60-6731-E65E-4811DCBFAD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" y="23267"/>
            <a:ext cx="7072313" cy="472580"/>
          </a:xfrm>
        </p:spPr>
        <p:txBody>
          <a:bodyPr>
            <a:noAutofit/>
          </a:bodyPr>
          <a:lstStyle>
            <a:lvl1pPr algn="l">
              <a:defRPr sz="2800">
                <a:solidFill>
                  <a:schemeClr val="bg1"/>
                </a:solidFill>
              </a:defRPr>
            </a:lvl1pPr>
          </a:lstStyle>
          <a:p>
            <a:r>
              <a:rPr kumimoji="0" lang="en-US" dirty="0"/>
              <a:t>Click to edit Master title style</a:t>
            </a:r>
          </a:p>
        </p:txBody>
      </p:sp>
      <p:sp>
        <p:nvSpPr>
          <p:cNvPr id="13" name="Espace réservé du contenu 2">
            <a:extLst>
              <a:ext uri="{FF2B5EF4-FFF2-40B4-BE49-F238E27FC236}">
                <a16:creationId xmlns:a16="http://schemas.microsoft.com/office/drawing/2014/main" id="{84112FB6-A810-4325-30D7-C6199D9A65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24" y="704304"/>
            <a:ext cx="8820150" cy="3960567"/>
          </a:xfrm>
        </p:spPr>
        <p:txBody>
          <a:bodyPr/>
          <a:lstStyle>
            <a:lvl1pPr marL="284163" indent="-247650">
              <a:defRPr sz="2400">
                <a:solidFill>
                  <a:srgbClr val="1E5AAE"/>
                </a:solidFill>
              </a:defRPr>
            </a:lvl1pPr>
            <a:lvl2pPr marL="684213" indent="-236538">
              <a:defRPr sz="2000">
                <a:solidFill>
                  <a:srgbClr val="1E5AAE"/>
                </a:solidFill>
              </a:defRPr>
            </a:lvl2pPr>
            <a:lvl3pPr marL="973138" indent="-223838">
              <a:defRPr sz="1800">
                <a:solidFill>
                  <a:srgbClr val="1E5AAE"/>
                </a:solidFill>
              </a:defRPr>
            </a:lvl3pPr>
            <a:lvl4pPr marL="1257300" indent="-215900">
              <a:defRPr sz="1600">
                <a:solidFill>
                  <a:srgbClr val="1E5AAE"/>
                </a:solidFill>
              </a:defRPr>
            </a:lvl4pPr>
            <a:lvl5pPr marL="1544638" indent="-238125">
              <a:defRPr sz="1600">
                <a:solidFill>
                  <a:srgbClr val="1E5AAE"/>
                </a:solidFill>
              </a:defRPr>
            </a:lvl5pPr>
          </a:lstStyle>
          <a:p>
            <a:pPr lvl="0" eaLnBrk="1" latinLnBrk="0" hangingPunct="1"/>
            <a:r>
              <a:rPr lang="en-US" dirty="0"/>
              <a:t>Click to edit Master text styles</a:t>
            </a:r>
          </a:p>
          <a:p>
            <a:pPr lvl="1" eaLnBrk="1" latinLnBrk="0" hangingPunct="1"/>
            <a:r>
              <a:rPr lang="en-US" dirty="0"/>
              <a:t>Second level</a:t>
            </a:r>
          </a:p>
          <a:p>
            <a:pPr lvl="2" eaLnBrk="1" latinLnBrk="0" hangingPunct="1"/>
            <a:r>
              <a:rPr lang="en-US" dirty="0"/>
              <a:t>Third level</a:t>
            </a:r>
          </a:p>
          <a:p>
            <a:pPr lvl="3" eaLnBrk="1" latinLnBrk="0" hangingPunct="1"/>
            <a:r>
              <a:rPr lang="en-US" dirty="0"/>
              <a:t>Fourth level</a:t>
            </a:r>
          </a:p>
          <a:p>
            <a:pPr lvl="4" eaLnBrk="1" latinLnBrk="0" hangingPunct="1"/>
            <a:r>
              <a:rPr lang="en-US" dirty="0"/>
              <a:t>Fifth level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19193015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9D0CE-37B0-426E-B518-458D5A260847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AC69-0076-4F5A-A88D-F62FD71DE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606495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9D0CE-37B0-426E-B518-458D5A260847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AC69-0076-4F5A-A88D-F62FD71DE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9113589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9D0CE-37B0-426E-B518-458D5A260847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AC69-0076-4F5A-A88D-F62FD71DE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562898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9D0CE-37B0-426E-B518-458D5A260847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AC69-0076-4F5A-A88D-F62FD71DE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81757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9D0CE-37B0-426E-B518-458D5A260847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AC69-0076-4F5A-A88D-F62FD71DE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55340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Diapositive de titr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 descr="LOGOfin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183333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89461210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9D0CE-37B0-426E-B518-458D5A260847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AC69-0076-4F5A-A88D-F62FD71DE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814696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9D0CE-37B0-426E-B518-458D5A260847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AC69-0076-4F5A-A88D-F62FD71DE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68230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9D0CE-37B0-426E-B518-458D5A260847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AC69-0076-4F5A-A88D-F62FD71DE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7456387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9D0CE-37B0-426E-B518-458D5A260847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AC69-0076-4F5A-A88D-F62FD71DE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5424224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9D0CE-37B0-426E-B518-458D5A260847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AC69-0076-4F5A-A88D-F62FD71DE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714169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59D0CE-37B0-426E-B518-458D5A260847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8AC69-0076-4F5A-A88D-F62FD71DE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794086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40DC5C-A980-1A58-12B1-B0CA2B41FCF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72E3B54-C2F6-F39A-0DDB-4CD07E5624F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5EA8B8-1350-541D-086B-423C5E7C0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F1B7-A83F-4B71-A7E7-184FB52B1441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1EC072-C03F-A162-643A-5F745BF6A2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8BA2B6-BDB5-C324-AD89-EEB386784C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DEE-1003-419C-8B08-17BBDCD0B3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1016502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2E99DF-C942-4B8B-0C52-EDFDE51C2F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F39C151-2ADB-7022-275D-3BFAAB9676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B1A3E2-EFCD-1917-4ECC-F995F67D8E5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F1B7-A83F-4B71-A7E7-184FB52B1441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CD83A32-E69D-DBD7-0E83-E891B4AA71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036698B-20DD-96A7-4DCC-8606B5DACF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DEE-1003-419C-8B08-17BBDCD0B3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386294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F28B67-A555-9E23-67E0-A70719D1D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34711EC-6BF3-8E27-E126-A4E55D2E400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1DAC8A4-32BC-2875-5CF9-CFE475B816E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F1B7-A83F-4B71-A7E7-184FB52B1441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8EFFC1-354A-3DD7-6F73-F4581A182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D5CB86-AB9D-3FFF-319E-B5085709EA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DEE-1003-419C-8B08-17BBDCD0B3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6452937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52CF10-90E6-545D-CF43-7BDBCFB405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EE3EA1D-ED06-D343-1E43-09552E84456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1DA36C2-A89A-D1AC-5EE7-83566F5185A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FAB51A-842B-CA4F-9058-6791B9E63A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F1B7-A83F-4B71-A7E7-184FB52B1441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AF2C01BA-4DB3-D0EC-9EAC-A95669312F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57C3E6-2535-3FE9-31FA-2BF4AEC082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DEE-1003-419C-8B08-17BBDCD0B3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856649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Diapositive de titr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1" descr="LogoOutline.ai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12000" y="1315400"/>
            <a:ext cx="2520000" cy="25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591861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28B09E-1674-7860-2C3B-E19F16E4A9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672CB03-770B-8D6B-2461-D00FC3B4766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DAC1986-D1F0-D4E2-177D-9C382E71D7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333395D-4060-ADCF-0E77-F7B20BCBF44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070DB02-8BEE-FEA2-7FB3-72B19E524D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6007F751-E5F3-8DA6-69ED-C79352306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F1B7-A83F-4B71-A7E7-184FB52B1441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2F61F5A-B0E7-23B7-1462-CA1EE9EF47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D62ABA3-FF3F-F331-3401-87D9141770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DEE-1003-419C-8B08-17BBDCD0B3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7858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DB622-676B-A529-AFAB-FF394A62B90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F40C01-A987-7CE4-809D-DE6FC2C04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F1B7-A83F-4B71-A7E7-184FB52B1441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16E4FD6-2689-66FC-63BA-A09456832E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DD14C5-FA5A-F551-D73F-FCA7E67A57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DEE-1003-419C-8B08-17BBDCD0B3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079882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610AD75-361C-A57F-656B-E0B278B1A9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F1B7-A83F-4B71-A7E7-184FB52B1441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A2AA733-0379-6E91-6D98-D430AD2BF0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E56A409-549A-94CA-02B2-9633EB5FAA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DEE-1003-419C-8B08-17BBDCD0B3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591908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D8293B4-6E27-6D13-3C92-EB280D7AC3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D78F90B-C7DF-01A3-B1A9-51E15983822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95C0B8F-E23A-1658-542A-67AA9529EA8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D9D4F66-7D75-EE3C-EE0C-A55556750F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F1B7-A83F-4B71-A7E7-184FB52B1441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B395232-9D2F-D1C6-98EA-0EF804FF40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310F32B-E643-6F42-516B-254796C2FE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DEE-1003-419C-8B08-17BBDCD0B3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9289951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3BE2C0-12EA-9638-F9B0-9AD87263A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EB55204-D229-2395-0B0F-6A400AEA553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16409F9-8141-5A1A-CA20-647DF5FF22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8E3691-5C45-2131-89DB-E032125FE0F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F1B7-A83F-4B71-A7E7-184FB52B1441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DD44258-F6DF-CDE0-46C0-3C7831AA5E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DB1A7B3-CCD9-4F7A-E857-2CB9FD4959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DEE-1003-419C-8B08-17BBDCD0B3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0137429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CD3EAF-F3DB-29F6-C062-56C923903C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02BD555D-7BB6-5323-3477-3AE0B0CABA9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27A183-2B29-B0CC-83E8-F85A382ABC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F1B7-A83F-4B71-A7E7-184FB52B1441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0F05F5-FA92-C921-F217-77E9D5EE573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BDDE1D-6FB7-C00F-2492-1FC18E0FFA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DEE-1003-419C-8B08-17BBDCD0B3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22620738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B7D887-4DCE-28E7-F4D3-9E3101E0CA9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36DB743-E6CF-D68C-8D8D-A77EB0A745E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FCABA-4A59-7943-88DF-70EB77024A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E7F1B7-A83F-4B71-A7E7-184FB52B1441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257433E-9F01-1621-6761-239FAD3DD2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1680336-8468-61EC-C5B4-DF0BD8F882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C13DEE-1003-419C-8B08-17BBDCD0B3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878063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BadgeWeb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9440" y="1805119"/>
            <a:ext cx="1221946" cy="15358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32507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11/29/2022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70225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833611"/>
            <a:ext cx="8226854" cy="705332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457200" y="2543343"/>
            <a:ext cx="2743200" cy="31474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576372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11/29/2022</a:t>
            </a:fld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7132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7467600" cy="857250"/>
          </a:xfrm>
        </p:spPr>
        <p:txBody>
          <a:bodyPr/>
          <a:lstStyle/>
          <a:p>
            <a:r>
              <a:rPr kumimoji="0" lang="en-US"/>
              <a:t>Click to edit Master title style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3657600" cy="3262788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200150"/>
            <a:ext cx="3657600" cy="3262789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11/29/2022</a:t>
            </a:fld>
            <a:endParaRPr lang="en-US" dirty="0"/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04788"/>
            <a:ext cx="8229600" cy="670483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/>
              <a:t>Click to edit Master title style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55613" y="3826475"/>
            <a:ext cx="8231187" cy="447075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952333"/>
            <a:ext cx="4040188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6" y="952333"/>
            <a:ext cx="4041775" cy="276499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/>
              <a:t>Click to edit Master text styles</a:t>
            </a:r>
          </a:p>
          <a:p>
            <a:pPr lvl="1" eaLnBrk="1" latinLnBrk="0" hangingPunct="1"/>
            <a:r>
              <a:rPr lang="en-US"/>
              <a:t>Second level</a:t>
            </a:r>
          </a:p>
          <a:p>
            <a:pPr lvl="2" eaLnBrk="1" latinLnBrk="0" hangingPunct="1"/>
            <a:r>
              <a:rPr lang="en-US"/>
              <a:t>Third level</a:t>
            </a:r>
          </a:p>
          <a:p>
            <a:pPr lvl="3" eaLnBrk="1" latinLnBrk="0" hangingPunct="1"/>
            <a:r>
              <a:rPr lang="en-US"/>
              <a:t>Fourth level</a:t>
            </a:r>
          </a:p>
          <a:p>
            <a:pPr lvl="4" eaLnBrk="1" latinLnBrk="0" hangingPunct="1"/>
            <a:r>
              <a:rPr lang="en-US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11/29/2022</a:t>
            </a:fld>
            <a:endParaRPr lang="en-US" dirty="0"/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1.emf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2.xml"/><Relationship Id="rId3" Type="http://schemas.openxmlformats.org/officeDocument/2006/relationships/slideLayout" Target="../slideLayouts/slideLayout17.xml"/><Relationship Id="rId7" Type="http://schemas.openxmlformats.org/officeDocument/2006/relationships/slideLayout" Target="../slideLayouts/slideLayout21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5.xml"/><Relationship Id="rId6" Type="http://schemas.openxmlformats.org/officeDocument/2006/relationships/slideLayout" Target="../slideLayouts/slideLayout20.xml"/><Relationship Id="rId11" Type="http://schemas.openxmlformats.org/officeDocument/2006/relationships/slideLayout" Target="../slideLayouts/slideLayout25.xml"/><Relationship Id="rId5" Type="http://schemas.openxmlformats.org/officeDocument/2006/relationships/slideLayout" Target="../slideLayouts/slideLayout19.xml"/><Relationship Id="rId10" Type="http://schemas.openxmlformats.org/officeDocument/2006/relationships/slideLayout" Target="../slideLayouts/slideLayout24.xml"/><Relationship Id="rId4" Type="http://schemas.openxmlformats.org/officeDocument/2006/relationships/slideLayout" Target="../slideLayouts/slideLayout18.xml"/><Relationship Id="rId9" Type="http://schemas.openxmlformats.org/officeDocument/2006/relationships/slideLayout" Target="../slideLayouts/slideLayout23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8.xml"/><Relationship Id="rId7" Type="http://schemas.openxmlformats.org/officeDocument/2006/relationships/slideLayout" Target="../slideLayouts/slideLayout3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7.xml"/><Relationship Id="rId1" Type="http://schemas.openxmlformats.org/officeDocument/2006/relationships/slideLayout" Target="../slideLayouts/slideLayout26.xml"/><Relationship Id="rId6" Type="http://schemas.openxmlformats.org/officeDocument/2006/relationships/slideLayout" Target="../slideLayouts/slideLayout31.xml"/><Relationship Id="rId11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5.xml"/><Relationship Id="rId4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 9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442648"/>
            <a:ext cx="9144000" cy="707202"/>
          </a:xfrm>
          <a:prstGeom prst="rect">
            <a:avLst/>
          </a:prstGeom>
        </p:spPr>
      </p:pic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175120"/>
            <a:ext cx="8226854" cy="705332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994205"/>
            <a:ext cx="8229600" cy="3203145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/>
              <a:t>Deuxième niveau</a:t>
            </a:r>
          </a:p>
          <a:p>
            <a:pPr lvl="2" eaLnBrk="1" latinLnBrk="0" hangingPunct="1"/>
            <a:r>
              <a:rPr kumimoji="0" lang="fr-CH" dirty="0"/>
              <a:t>Troisième niveau</a:t>
            </a:r>
          </a:p>
          <a:p>
            <a:pPr lvl="3" eaLnBrk="1" latinLnBrk="0" hangingPunct="1"/>
            <a:r>
              <a:rPr kumimoji="0" lang="fr-CH" dirty="0"/>
              <a:t>Quatrième niveau</a:t>
            </a:r>
          </a:p>
          <a:p>
            <a:pPr lvl="4" eaLnBrk="1" latinLnBrk="0" hangingPunct="1"/>
            <a:r>
              <a:rPr kumimoji="0" lang="fr-CH" dirty="0"/>
              <a:t>Cinquième niveau</a:t>
            </a:r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2969335" y="477178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BFD808-6B56-4447-9401-2398D08EE3C0}" type="datetime1">
              <a:rPr lang="en-US" smtClean="0"/>
              <a:pPr/>
              <a:t>11/29/2022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182756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Image 7" descr="bande-01.eps"/>
          <p:cNvPicPr>
            <a:picLocks noChangeAspect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57663"/>
            <a:ext cx="9144000" cy="70720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6" r:id="rId2"/>
    <p:sldLayoutId id="2147483677" r:id="rId3"/>
    <p:sldLayoutId id="2147483678" r:id="rId4"/>
    <p:sldLayoutId id="2147483681" r:id="rId5"/>
    <p:sldLayoutId id="2147483680" r:id="rId6"/>
    <p:sldLayoutId id="2147483679" r:id="rId7"/>
    <p:sldLayoutId id="2147483664" r:id="rId8"/>
    <p:sldLayoutId id="2147483665" r:id="rId9"/>
    <p:sldLayoutId id="2147483667" r:id="rId10"/>
    <p:sldLayoutId id="2147483668" r:id="rId11"/>
    <p:sldLayoutId id="2147483669" r:id="rId12"/>
    <p:sldLayoutId id="2147483682" r:id="rId13"/>
    <p:sldLayoutId id="2147483674" r:id="rId14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F59D0CE-37B0-426E-B518-458D5A260847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8AC69-0076-4F5A-A88D-F62FD71DE1CE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6929491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D1CA1B3-35B2-E75A-A8C8-106AC74E12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A9E9035-53F9-6A75-B147-C26C580BC4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458B69C-03DD-8217-D64E-E50232A7684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CE7F1B7-A83F-4B71-A7E7-184FB52B1441}" type="datetimeFigureOut">
              <a:rPr lang="en-GB" smtClean="0"/>
              <a:t>29/11/2022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DE97EAB-0B86-C28D-0AF7-74DE5A6523F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6F39308-D06D-A3B2-046D-7864B369EDE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C13DEE-1003-419C-8B08-17BBDCD0B35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33230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emf"/><Relationship Id="rId3" Type="http://schemas.openxmlformats.org/officeDocument/2006/relationships/image" Target="../media/image29.png"/><Relationship Id="rId7" Type="http://schemas.openxmlformats.org/officeDocument/2006/relationships/image" Target="../media/image33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32.emf"/><Relationship Id="rId5" Type="http://schemas.openxmlformats.org/officeDocument/2006/relationships/image" Target="../media/image31.emf"/><Relationship Id="rId4" Type="http://schemas.openxmlformats.org/officeDocument/2006/relationships/image" Target="../media/image30.emf"/><Relationship Id="rId9" Type="http://schemas.openxmlformats.org/officeDocument/2006/relationships/image" Target="../media/image35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0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44.emf"/><Relationship Id="rId4" Type="http://schemas.openxmlformats.org/officeDocument/2006/relationships/image" Target="../media/image43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3" Type="http://schemas.openxmlformats.org/officeDocument/2006/relationships/image" Target="../media/image48.png"/><Relationship Id="rId18" Type="http://schemas.openxmlformats.org/officeDocument/2006/relationships/image" Target="../media/image53.png"/><Relationship Id="rId3" Type="http://schemas.openxmlformats.org/officeDocument/2006/relationships/image" Target="../media/image46.png"/><Relationship Id="rId12" Type="http://schemas.openxmlformats.org/officeDocument/2006/relationships/image" Target="../media/image890.png"/><Relationship Id="rId17" Type="http://schemas.openxmlformats.org/officeDocument/2006/relationships/image" Target="../media/image52.png"/><Relationship Id="rId2" Type="http://schemas.openxmlformats.org/officeDocument/2006/relationships/notesSlide" Target="../notesSlides/notesSlide18.xml"/><Relationship Id="rId16" Type="http://schemas.openxmlformats.org/officeDocument/2006/relationships/image" Target="../media/image51.png"/><Relationship Id="rId1" Type="http://schemas.openxmlformats.org/officeDocument/2006/relationships/slideLayout" Target="../slideLayouts/slideLayout13.xml"/><Relationship Id="rId11" Type="http://schemas.openxmlformats.org/officeDocument/2006/relationships/image" Target="../media/image880.PNG"/><Relationship Id="rId15" Type="http://schemas.openxmlformats.org/officeDocument/2006/relationships/image" Target="../media/image50.png"/><Relationship Id="rId10" Type="http://schemas.openxmlformats.org/officeDocument/2006/relationships/image" Target="../media/image870.png"/><Relationship Id="rId19" Type="http://schemas.openxmlformats.org/officeDocument/2006/relationships/image" Target="../media/image54.png"/><Relationship Id="rId4" Type="http://schemas.openxmlformats.org/officeDocument/2006/relationships/image" Target="../media/image47.png"/><Relationship Id="rId1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hyperlink" Target="https://cordis.europa.eu/project/id/654305/it" TargetMode="Externa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hyperlink" Target="https://edms.cern.ch/document/2663170" TargetMode="Externa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emf"/><Relationship Id="rId2" Type="http://schemas.openxmlformats.org/officeDocument/2006/relationships/image" Target="../media/image56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9.jpg"/><Relationship Id="rId4" Type="http://schemas.openxmlformats.org/officeDocument/2006/relationships/image" Target="../media/image58.emf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0.png"/><Relationship Id="rId1" Type="http://schemas.openxmlformats.org/officeDocument/2006/relationships/slideLayout" Target="../slideLayouts/slideLayout16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0.png"/><Relationship Id="rId1" Type="http://schemas.openxmlformats.org/officeDocument/2006/relationships/slideLayout" Target="../slideLayouts/slideLayout1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1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0.png"/><Relationship Id="rId2" Type="http://schemas.openxmlformats.org/officeDocument/2006/relationships/image" Target="../media/image60.emf"/><Relationship Id="rId1" Type="http://schemas.openxmlformats.org/officeDocument/2006/relationships/slideLayout" Target="../slideLayouts/slideLayout1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61.emf"/><Relationship Id="rId1" Type="http://schemas.openxmlformats.org/officeDocument/2006/relationships/slideLayout" Target="../slideLayouts/slideLayout1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PNG"/><Relationship Id="rId1" Type="http://schemas.openxmlformats.org/officeDocument/2006/relationships/slideLayout" Target="../slideLayouts/slideLayout16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6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7.emf"/><Relationship Id="rId2" Type="http://schemas.openxmlformats.org/officeDocument/2006/relationships/image" Target="../media/image66.emf"/><Relationship Id="rId1" Type="http://schemas.openxmlformats.org/officeDocument/2006/relationships/slideLayout" Target="../slideLayouts/slideLayout27.xml"/><Relationship Id="rId4" Type="http://schemas.openxmlformats.org/officeDocument/2006/relationships/image" Target="../media/image68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emf"/><Relationship Id="rId2" Type="http://schemas.openxmlformats.org/officeDocument/2006/relationships/image" Target="../media/image44.emf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4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5.png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0.png"/><Relationship Id="rId5" Type="http://schemas.openxmlformats.org/officeDocument/2006/relationships/image" Target="../media/image18.png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4.png"/><Relationship Id="rId5" Type="http://schemas.openxmlformats.org/officeDocument/2006/relationships/image" Target="../media/image23.png"/><Relationship Id="rId4" Type="http://schemas.openxmlformats.org/officeDocument/2006/relationships/image" Target="../media/image22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image" Target="../media/image2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85EB5C-8D65-9EC4-0AF5-144C9C51D9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Overview of the ongoing studies for the 12T robust dipole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54339A-C797-1E27-7677-7D93B79B67AF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457200" y="2186277"/>
            <a:ext cx="4762500" cy="956602"/>
          </a:xfrm>
        </p:spPr>
        <p:txBody>
          <a:bodyPr>
            <a:normAutofit/>
          </a:bodyPr>
          <a:lstStyle/>
          <a:p>
            <a:r>
              <a:rPr lang="en-GB" sz="1600" i="1" dirty="0"/>
              <a:t>(from a student’s point of view)</a:t>
            </a:r>
          </a:p>
        </p:txBody>
      </p:sp>
      <p:sp>
        <p:nvSpPr>
          <p:cNvPr id="4" name="Text Placeholder 2">
            <a:extLst>
              <a:ext uri="{FF2B5EF4-FFF2-40B4-BE49-F238E27FC236}">
                <a16:creationId xmlns:a16="http://schemas.microsoft.com/office/drawing/2014/main" id="{AE7DF53E-D5A9-F796-909A-B978ABCB7816}"/>
              </a:ext>
            </a:extLst>
          </p:cNvPr>
          <p:cNvSpPr txBox="1">
            <a:spLocks/>
          </p:cNvSpPr>
          <p:nvPr/>
        </p:nvSpPr>
        <p:spPr>
          <a:xfrm>
            <a:off x="457200" y="3338175"/>
            <a:ext cx="2743200" cy="314740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/>
              <a:t>Gianluca Vernassa</a:t>
            </a:r>
          </a:p>
        </p:txBody>
      </p:sp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82DC7847-3D51-D667-66E3-C8F88D4F2362}"/>
              </a:ext>
            </a:extLst>
          </p:cNvPr>
          <p:cNvSpPr txBox="1">
            <a:spLocks/>
          </p:cNvSpPr>
          <p:nvPr/>
        </p:nvSpPr>
        <p:spPr>
          <a:xfrm>
            <a:off x="2337066" y="4486361"/>
            <a:ext cx="4469868" cy="314740"/>
          </a:xfrm>
          <a:prstGeom prst="rect">
            <a:avLst/>
          </a:prstGeom>
        </p:spPr>
        <p:txBody>
          <a:bodyPr vert="horz" lIns="45720" tIns="0" rIns="45720" bIns="0" anchor="b">
            <a:normAutofit/>
          </a:bodyPr>
          <a:lstStyle>
            <a:lvl1pPr marL="0" indent="0" algn="l" rtl="0" eaLnBrk="1" latinLnBrk="0" hangingPunct="1">
              <a:spcBef>
                <a:spcPct val="20000"/>
              </a:spcBef>
              <a:buClr>
                <a:schemeClr val="tx1"/>
              </a:buClr>
              <a:buSzPct val="80000"/>
              <a:buFont typeface="Arial"/>
              <a:buNone/>
              <a:defRPr kumimoji="0"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05256" indent="-4572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92708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85000"/>
              <a:buFont typeface="Arial"/>
              <a:buNone/>
              <a:defRPr kumimoji="0" sz="1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85316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9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650492" indent="-342900" algn="l" rtl="0" eaLnBrk="1" latinLnBrk="0" hangingPunct="1">
              <a:spcBef>
                <a:spcPct val="20000"/>
              </a:spcBef>
              <a:buClr>
                <a:schemeClr val="tx1"/>
              </a:buClr>
              <a:buSzPct val="100000"/>
              <a:buFont typeface="Arial"/>
              <a:buNone/>
              <a:defRPr kumimoji="0" sz="9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00784" indent="-182880" algn="l" rtl="0" eaLnBrk="1" latinLnBrk="0" hangingPunct="1">
              <a:spcBef>
                <a:spcPct val="20000"/>
              </a:spcBef>
              <a:buClr>
                <a:schemeClr val="accent5"/>
              </a:buClr>
              <a:buFont typeface="Arial"/>
              <a:buChar char="-"/>
              <a:defRPr kumimoji="0" sz="20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100000"/>
              <a:buFont typeface="Arial"/>
              <a:buChar char="•"/>
              <a:defRPr kumimoji="0" sz="18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39696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▪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33172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Font typeface="Arial"/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en-GB" dirty="0"/>
              <a:t>TE-MSC-SMT  |  Topical meetings 29.11.2022</a:t>
            </a:r>
          </a:p>
        </p:txBody>
      </p:sp>
    </p:spTree>
    <p:extLst>
      <p:ext uri="{BB962C8B-B14F-4D97-AF65-F5344CB8AC3E}">
        <p14:creationId xmlns:p14="http://schemas.microsoft.com/office/powerpoint/2010/main" val="62535120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D2CE8-8BEE-4799-3B3C-8794EC1E0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Electromagnetic design (L. Fiscarelli)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7821BD4-0A9E-C989-D5ED-31AD2792EA1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Started with FalconD values,</a:t>
            </a:r>
            <a:br>
              <a:rPr lang="en-US" dirty="0"/>
            </a:br>
            <a:r>
              <a:rPr lang="en-US" dirty="0"/>
              <a:t>and attempted to propose a</a:t>
            </a:r>
            <a:br>
              <a:rPr lang="en-US" dirty="0"/>
            </a:br>
            <a:r>
              <a:rPr lang="en-US" dirty="0"/>
              <a:t>new design </a:t>
            </a:r>
            <a:endParaRPr lang="en-GB" sz="1600" b="1" dirty="0"/>
          </a:p>
          <a:p>
            <a:pPr lvl="1"/>
            <a:endParaRPr lang="en-GB" sz="1050" b="1" dirty="0"/>
          </a:p>
          <a:p>
            <a:pPr lvl="1"/>
            <a:r>
              <a:rPr lang="en-GB" sz="1600" b="1" dirty="0"/>
              <a:t>40 strands</a:t>
            </a:r>
          </a:p>
          <a:p>
            <a:pPr lvl="1"/>
            <a:r>
              <a:rPr lang="en-GB" sz="1600" dirty="0"/>
              <a:t>Strand diameter 1 mm</a:t>
            </a:r>
          </a:p>
          <a:p>
            <a:pPr lvl="1"/>
            <a:r>
              <a:rPr lang="en-US" sz="1600" b="1" dirty="0"/>
              <a:t>Height</a:t>
            </a:r>
            <a:r>
              <a:rPr lang="en-US" sz="1600" dirty="0"/>
              <a:t> 21.42 mm</a:t>
            </a:r>
          </a:p>
          <a:p>
            <a:pPr lvl="1"/>
            <a:r>
              <a:rPr lang="en-GB" sz="1600" b="1" dirty="0"/>
              <a:t>Width</a:t>
            </a:r>
            <a:r>
              <a:rPr lang="en-GB" sz="1600" dirty="0"/>
              <a:t> 1.797 – 1.989 mm (after reaction)</a:t>
            </a:r>
          </a:p>
          <a:p>
            <a:pPr lvl="1"/>
            <a:endParaRPr lang="en-GB" sz="1600" dirty="0"/>
          </a:p>
          <a:p>
            <a:pPr lvl="1"/>
            <a:r>
              <a:rPr lang="sv-SE" sz="1600" dirty="0"/>
              <a:t>Aperture</a:t>
            </a:r>
            <a:r>
              <a:rPr lang="sv-SE" sz="1600" b="1" dirty="0"/>
              <a:t> diameter </a:t>
            </a:r>
            <a:r>
              <a:rPr lang="sv-SE" sz="1600" dirty="0"/>
              <a:t>50 mm</a:t>
            </a:r>
          </a:p>
          <a:p>
            <a:pPr lvl="1"/>
            <a:r>
              <a:rPr lang="sv-SE" sz="1600" b="1" dirty="0"/>
              <a:t>5 blocks </a:t>
            </a:r>
            <a:r>
              <a:rPr lang="sv-SE" sz="1600" dirty="0"/>
              <a:t>(3 inner + 2 outer)</a:t>
            </a:r>
          </a:p>
          <a:p>
            <a:pPr lvl="1"/>
            <a:r>
              <a:rPr lang="sv-SE" sz="1600" b="1" dirty="0"/>
              <a:t>36 turns</a:t>
            </a:r>
          </a:p>
          <a:p>
            <a:pPr lvl="1"/>
            <a:endParaRPr lang="en-GB" sz="1600" dirty="0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1A951FB6-20A2-40E8-0CE3-B9884E8465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8E9B5325-C4AD-6C90-B600-2EC577C56A30}"/>
              </a:ext>
            </a:extLst>
          </p:cNvPr>
          <p:cNvSpPr txBox="1"/>
          <p:nvPr/>
        </p:nvSpPr>
        <p:spPr>
          <a:xfrm>
            <a:off x="389056" y="4744858"/>
            <a:ext cx="7849402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800" dirty="0"/>
              <a:t>[ref] A. </a:t>
            </a:r>
            <a:r>
              <a:rPr lang="en-GB" sz="800" dirty="0" err="1"/>
              <a:t>Pampaloni</a:t>
            </a:r>
            <a:r>
              <a:rPr lang="en-GB" sz="800" dirty="0"/>
              <a:t> et al., "Preliminary Design of the Nb3Sn $\cos\theta$ Short Model for the FCC," in IEEE Transactions on Applied Superconductivity, vol. 31, no. 5, pp. 1-5, Aug. 2021, Art no. 4900905, </a:t>
            </a:r>
            <a:r>
              <a:rPr lang="en-GB" sz="800" dirty="0" err="1"/>
              <a:t>doi</a:t>
            </a:r>
            <a:r>
              <a:rPr lang="en-GB" sz="800" dirty="0"/>
              <a:t>: 10.1109/TASC.2021.3061334.</a:t>
            </a:r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FBB73429-F821-05EB-393D-193BCA42F440}"/>
              </a:ext>
            </a:extLst>
          </p:cNvPr>
          <p:cNvGrpSpPr/>
          <p:nvPr/>
        </p:nvGrpSpPr>
        <p:grpSpPr>
          <a:xfrm>
            <a:off x="4481307" y="495847"/>
            <a:ext cx="4632462" cy="3919721"/>
            <a:chOff x="4511538" y="763860"/>
            <a:chExt cx="4632462" cy="3919721"/>
          </a:xfrm>
        </p:grpSpPr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14D065EF-FE38-092D-9DFE-C7C5B188C685}"/>
                </a:ext>
              </a:extLst>
            </p:cNvPr>
            <p:cNvGrpSpPr/>
            <p:nvPr/>
          </p:nvGrpSpPr>
          <p:grpSpPr>
            <a:xfrm>
              <a:off x="4977748" y="763860"/>
              <a:ext cx="4166252" cy="3198692"/>
              <a:chOff x="4977748" y="763860"/>
              <a:chExt cx="4166252" cy="3198692"/>
            </a:xfrm>
          </p:grpSpPr>
          <p:grpSp>
            <p:nvGrpSpPr>
              <p:cNvPr id="11" name="Group 10">
                <a:extLst>
                  <a:ext uri="{FF2B5EF4-FFF2-40B4-BE49-F238E27FC236}">
                    <a16:creationId xmlns:a16="http://schemas.microsoft.com/office/drawing/2014/main" id="{393EA956-A2C3-1538-6BC6-3E5E582376E4}"/>
                  </a:ext>
                </a:extLst>
              </p:cNvPr>
              <p:cNvGrpSpPr/>
              <p:nvPr/>
            </p:nvGrpSpPr>
            <p:grpSpPr>
              <a:xfrm>
                <a:off x="4977748" y="763860"/>
                <a:ext cx="4166252" cy="2993024"/>
                <a:chOff x="4977748" y="763860"/>
                <a:chExt cx="4166252" cy="2993024"/>
              </a:xfrm>
            </p:grpSpPr>
            <p:grpSp>
              <p:nvGrpSpPr>
                <p:cNvPr id="9" name="Group 8">
                  <a:extLst>
                    <a:ext uri="{FF2B5EF4-FFF2-40B4-BE49-F238E27FC236}">
                      <a16:creationId xmlns:a16="http://schemas.microsoft.com/office/drawing/2014/main" id="{E72FE7B9-437C-2AF5-D8C5-116B25AC057D}"/>
                    </a:ext>
                  </a:extLst>
                </p:cNvPr>
                <p:cNvGrpSpPr/>
                <p:nvPr/>
              </p:nvGrpSpPr>
              <p:grpSpPr>
                <a:xfrm>
                  <a:off x="4977748" y="763860"/>
                  <a:ext cx="4166252" cy="2993024"/>
                  <a:chOff x="4977748" y="763860"/>
                  <a:chExt cx="4166252" cy="2993024"/>
                </a:xfrm>
              </p:grpSpPr>
              <p:pic>
                <p:nvPicPr>
                  <p:cNvPr id="3" name="Picture 2">
                    <a:extLst>
                      <a:ext uri="{FF2B5EF4-FFF2-40B4-BE49-F238E27FC236}">
                        <a16:creationId xmlns:a16="http://schemas.microsoft.com/office/drawing/2014/main" id="{E9A787BF-3591-CCBB-4328-43063173250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l="19120"/>
                  <a:stretch/>
                </p:blipFill>
                <p:spPr>
                  <a:xfrm>
                    <a:off x="6102417" y="763860"/>
                    <a:ext cx="3041583" cy="2922231"/>
                  </a:xfrm>
                  <a:prstGeom prst="rect">
                    <a:avLst/>
                  </a:prstGeom>
                </p:spPr>
              </p:pic>
              <p:pic>
                <p:nvPicPr>
                  <p:cNvPr id="8" name="Picture 7">
                    <a:extLst>
                      <a:ext uri="{FF2B5EF4-FFF2-40B4-BE49-F238E27FC236}">
                        <a16:creationId xmlns:a16="http://schemas.microsoft.com/office/drawing/2014/main" id="{83A5B4F4-488F-869F-FDB7-F244818DCD67}"/>
                      </a:ext>
                    </a:extLst>
                  </p:cNvPr>
                  <p:cNvPicPr>
                    <a:picLocks noChangeAspect="1"/>
                  </p:cNvPicPr>
                  <p:nvPr/>
                </p:nvPicPr>
                <p:blipFill rotWithShape="1">
                  <a:blip r:embed="rId3"/>
                  <a:srcRect r="80880"/>
                  <a:stretch/>
                </p:blipFill>
                <p:spPr>
                  <a:xfrm>
                    <a:off x="4977748" y="834653"/>
                    <a:ext cx="719043" cy="2922231"/>
                  </a:xfrm>
                  <a:prstGeom prst="rect">
                    <a:avLst/>
                  </a:prstGeom>
                </p:spPr>
              </p:pic>
            </p:grpSp>
            <p:sp>
              <p:nvSpPr>
                <p:cNvPr id="10" name="Rectangle 9">
                  <a:extLst>
                    <a:ext uri="{FF2B5EF4-FFF2-40B4-BE49-F238E27FC236}">
                      <a16:creationId xmlns:a16="http://schemas.microsoft.com/office/drawing/2014/main" id="{34239A84-88F9-3ECA-409A-C2D7AC382F5F}"/>
                    </a:ext>
                  </a:extLst>
                </p:cNvPr>
                <p:cNvSpPr/>
                <p:nvPr/>
              </p:nvSpPr>
              <p:spPr>
                <a:xfrm>
                  <a:off x="5613500" y="3410432"/>
                  <a:ext cx="885525" cy="262772"/>
                </a:xfrm>
                <a:prstGeom prst="rect">
                  <a:avLst/>
                </a:prstGeom>
                <a:solidFill>
                  <a:schemeClr val="bg1"/>
                </a:solidFill>
                <a:ln>
                  <a:solidFill>
                    <a:schemeClr val="bg1"/>
                  </a:solidFill>
                </a:ln>
              </p:spPr>
              <p:style>
                <a:lnRef idx="2">
                  <a:schemeClr val="dk1"/>
                </a:lnRef>
                <a:fillRef idx="1">
                  <a:schemeClr val="lt1"/>
                </a:fillRef>
                <a:effectRef idx="0">
                  <a:schemeClr val="dk1"/>
                </a:effectRef>
                <a:fontRef idx="minor">
                  <a:schemeClr val="dk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</p:grpSp>
          <p:cxnSp>
            <p:nvCxnSpPr>
              <p:cNvPr id="13" name="Straight Arrow Connector 12">
                <a:extLst>
                  <a:ext uri="{FF2B5EF4-FFF2-40B4-BE49-F238E27FC236}">
                    <a16:creationId xmlns:a16="http://schemas.microsoft.com/office/drawing/2014/main" id="{09A0A0F1-1BFF-B003-07A3-DA42392C879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5813859" y="2931575"/>
                <a:ext cx="808523" cy="543237"/>
              </a:xfrm>
              <a:prstGeom prst="straightConnector1">
                <a:avLst/>
              </a:prstGeom>
              <a:ln w="9525" cap="flat" cmpd="sng" algn="ctr">
                <a:solidFill>
                  <a:schemeClr val="dk1"/>
                </a:solidFill>
                <a:prstDash val="solid"/>
                <a:round/>
                <a:headEnd type="triangle" w="med" len="lg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D9977F3F-2BA6-E208-C4E0-9C1BB2BC239D}"/>
                  </a:ext>
                </a:extLst>
              </p:cNvPr>
              <p:cNvSpPr txBox="1"/>
              <p:nvPr/>
            </p:nvSpPr>
            <p:spPr>
              <a:xfrm rot="19461114">
                <a:off x="5749196" y="3064550"/>
                <a:ext cx="482824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/>
                  <a:t>R 25</a:t>
                </a:r>
                <a:endParaRPr lang="en-GB" sz="1050" dirty="0"/>
              </a:p>
            </p:txBody>
          </p:sp>
          <p:cxnSp>
            <p:nvCxnSpPr>
              <p:cNvPr id="20" name="Straight Arrow Connector 19">
                <a:extLst>
                  <a:ext uri="{FF2B5EF4-FFF2-40B4-BE49-F238E27FC236}">
                    <a16:creationId xmlns:a16="http://schemas.microsoft.com/office/drawing/2014/main" id="{9D23588A-D894-6F74-40D8-E23F8174E492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38456" y="3729811"/>
                <a:ext cx="985520" cy="0"/>
              </a:xfrm>
              <a:prstGeom prst="straightConnector1">
                <a:avLst/>
              </a:prstGeom>
              <a:ln w="9525" cap="flat" cmpd="sng" algn="ctr">
                <a:solidFill>
                  <a:schemeClr val="dk1"/>
                </a:solidFill>
                <a:prstDash val="solid"/>
                <a:round/>
                <a:headEnd type="triangle" w="sm" len="med"/>
                <a:tailEnd type="triangle" w="sm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1" name="Straight Arrow Connector 20">
                <a:extLst>
                  <a:ext uri="{FF2B5EF4-FFF2-40B4-BE49-F238E27FC236}">
                    <a16:creationId xmlns:a16="http://schemas.microsoft.com/office/drawing/2014/main" id="{E67ADE23-FDAD-95F6-2D8C-B4BC9B97538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6825687" y="3546931"/>
                <a:ext cx="0" cy="182880"/>
              </a:xfrm>
              <a:prstGeom prst="straightConnector1">
                <a:avLst/>
              </a:prstGeom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lg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cxnSp>
            <p:nvCxnSpPr>
              <p:cNvPr id="22" name="Straight Arrow Connector 21">
                <a:extLst>
                  <a:ext uri="{FF2B5EF4-FFF2-40B4-BE49-F238E27FC236}">
                    <a16:creationId xmlns:a16="http://schemas.microsoft.com/office/drawing/2014/main" id="{8C39602D-52DD-BF33-40CB-A0A66529F0BA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823976" y="3546931"/>
                <a:ext cx="0" cy="182880"/>
              </a:xfrm>
              <a:prstGeom prst="straightConnector1">
                <a:avLst/>
              </a:prstGeom>
              <a:ln w="9525" cap="flat" cmpd="sng" algn="ctr">
                <a:solidFill>
                  <a:schemeClr val="dk1"/>
                </a:solidFill>
                <a:prstDash val="solid"/>
                <a:round/>
                <a:headEnd type="none" w="med" len="lg"/>
                <a:tailEnd type="none" w="med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BA366A1D-FDA6-F311-5673-C55FE0B29BC6}"/>
                  </a:ext>
                </a:extLst>
              </p:cNvPr>
              <p:cNvSpPr txBox="1"/>
              <p:nvPr/>
            </p:nvSpPr>
            <p:spPr>
              <a:xfrm>
                <a:off x="7062553" y="3700942"/>
                <a:ext cx="537327" cy="2616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/>
                  <a:t>21.42</a:t>
                </a:r>
                <a:endParaRPr lang="en-GB" sz="1050" dirty="0"/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DF6979C6-08FA-D54E-1A20-376E0338E260}"/>
                  </a:ext>
                </a:extLst>
              </p:cNvPr>
              <p:cNvSpPr txBox="1"/>
              <p:nvPr/>
            </p:nvSpPr>
            <p:spPr>
              <a:xfrm>
                <a:off x="7190964" y="3221555"/>
                <a:ext cx="242374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1</a:t>
                </a:r>
                <a:endParaRPr lang="en-GB" sz="800" dirty="0"/>
              </a:p>
            </p:txBody>
          </p:sp>
          <p:sp>
            <p:nvSpPr>
              <p:cNvPr id="26" name="TextBox 25">
                <a:extLst>
                  <a:ext uri="{FF2B5EF4-FFF2-40B4-BE49-F238E27FC236}">
                    <a16:creationId xmlns:a16="http://schemas.microsoft.com/office/drawing/2014/main" id="{DF8D62DC-E0FC-0C0E-8EB2-8EF03DD3B897}"/>
                  </a:ext>
                </a:extLst>
              </p:cNvPr>
              <p:cNvSpPr txBox="1"/>
              <p:nvPr/>
            </p:nvSpPr>
            <p:spPr>
              <a:xfrm>
                <a:off x="6889868" y="2446994"/>
                <a:ext cx="242374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2</a:t>
                </a:r>
                <a:endParaRPr lang="en-GB" sz="800" dirty="0"/>
              </a:p>
            </p:txBody>
          </p:sp>
          <p:sp>
            <p:nvSpPr>
              <p:cNvPr id="27" name="TextBox 26">
                <a:extLst>
                  <a:ext uri="{FF2B5EF4-FFF2-40B4-BE49-F238E27FC236}">
                    <a16:creationId xmlns:a16="http://schemas.microsoft.com/office/drawing/2014/main" id="{6B696DAF-89ED-59E3-475E-8D2DC269995C}"/>
                  </a:ext>
                </a:extLst>
              </p:cNvPr>
              <p:cNvSpPr txBox="1"/>
              <p:nvPr/>
            </p:nvSpPr>
            <p:spPr>
              <a:xfrm>
                <a:off x="6235881" y="1946445"/>
                <a:ext cx="242374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3</a:t>
                </a:r>
                <a:endParaRPr lang="en-GB" sz="800" dirty="0"/>
              </a:p>
            </p:txBody>
          </p:sp>
          <p:sp>
            <p:nvSpPr>
              <p:cNvPr id="28" name="TextBox 27">
                <a:extLst>
                  <a:ext uri="{FF2B5EF4-FFF2-40B4-BE49-F238E27FC236}">
                    <a16:creationId xmlns:a16="http://schemas.microsoft.com/office/drawing/2014/main" id="{102C948D-577B-74ED-B40D-F02BCA20E05F}"/>
                  </a:ext>
                </a:extLst>
              </p:cNvPr>
              <p:cNvSpPr txBox="1"/>
              <p:nvPr/>
            </p:nvSpPr>
            <p:spPr>
              <a:xfrm>
                <a:off x="8147502" y="2907537"/>
                <a:ext cx="242374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4</a:t>
                </a:r>
                <a:endParaRPr lang="en-GB" sz="800" dirty="0"/>
              </a:p>
            </p:txBody>
          </p:sp>
          <p:sp>
            <p:nvSpPr>
              <p:cNvPr id="29" name="TextBox 28">
                <a:extLst>
                  <a:ext uri="{FF2B5EF4-FFF2-40B4-BE49-F238E27FC236}">
                    <a16:creationId xmlns:a16="http://schemas.microsoft.com/office/drawing/2014/main" id="{7687A89F-A6EF-E684-6005-196854E73F0C}"/>
                  </a:ext>
                </a:extLst>
              </p:cNvPr>
              <p:cNvSpPr txBox="1"/>
              <p:nvPr/>
            </p:nvSpPr>
            <p:spPr>
              <a:xfrm>
                <a:off x="7312151" y="1508485"/>
                <a:ext cx="242374" cy="215444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lang="en-US" sz="800" dirty="0"/>
                  <a:t>5</a:t>
                </a:r>
                <a:endParaRPr lang="en-GB" sz="800" dirty="0"/>
              </a:p>
            </p:txBody>
          </p:sp>
        </p:grp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38FEC8EC-4706-3AA2-C0B4-45B65F97DA4F}"/>
                </a:ext>
              </a:extLst>
            </p:cNvPr>
            <p:cNvSpPr/>
            <p:nvPr/>
          </p:nvSpPr>
          <p:spPr>
            <a:xfrm>
              <a:off x="4511538" y="2397581"/>
              <a:ext cx="2286000" cy="2286000"/>
            </a:xfrm>
            <a:prstGeom prst="arc">
              <a:avLst>
                <a:gd name="adj1" fmla="val 17736353"/>
                <a:gd name="adj2" fmla="val 21428256"/>
              </a:avLst>
            </a:prstGeom>
            <a:ln w="12700">
              <a:solidFill>
                <a:srgbClr val="1E5AAE"/>
              </a:solidFill>
              <a:prstDash val="lgDash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</p:grpSp>
      <p:pic>
        <p:nvPicPr>
          <p:cNvPr id="6" name="Picture 5">
            <a:extLst>
              <a:ext uri="{FF2B5EF4-FFF2-40B4-BE49-F238E27FC236}">
                <a16:creationId xmlns:a16="http://schemas.microsoft.com/office/drawing/2014/main" id="{0FD9C4F8-67B0-362F-FF3A-300B80DEA036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162" t="80367" r="5315" b="2437"/>
          <a:stretch/>
        </p:blipFill>
        <p:spPr>
          <a:xfrm>
            <a:off x="4604198" y="3705154"/>
            <a:ext cx="4465566" cy="912398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F195FB95-95D3-DFAE-0446-CAAEF39EAE6A}"/>
              </a:ext>
            </a:extLst>
          </p:cNvPr>
          <p:cNvSpPr/>
          <p:nvPr/>
        </p:nvSpPr>
        <p:spPr>
          <a:xfrm>
            <a:off x="5783628" y="3823537"/>
            <a:ext cx="1106570" cy="672017"/>
          </a:xfrm>
          <a:prstGeom prst="rect">
            <a:avLst/>
          </a:prstGeom>
          <a:solidFill>
            <a:srgbClr val="FFC000">
              <a:alpha val="21176"/>
            </a:srgbClr>
          </a:solidFill>
          <a:ln w="28575">
            <a:solidFill>
              <a:srgbClr val="C00000"/>
            </a:solidFill>
            <a:prstDash val="sys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760364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>
            <a:extLst>
              <a:ext uri="{FF2B5EF4-FFF2-40B4-BE49-F238E27FC236}">
                <a16:creationId xmlns:a16="http://schemas.microsoft.com/office/drawing/2014/main" id="{C810325E-29AC-6A1B-8D71-8AF48B80239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920" t="9561" r="13542" b="4167"/>
          <a:stretch/>
        </p:blipFill>
        <p:spPr>
          <a:xfrm>
            <a:off x="6362701" y="2219004"/>
            <a:ext cx="2497354" cy="2530115"/>
          </a:xfrm>
          <a:prstGeom prst="rect">
            <a:avLst/>
          </a:prstGeom>
        </p:spPr>
      </p:pic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DFA6F225-07FF-1483-4E6E-AA9A05FF74E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24" y="704305"/>
            <a:ext cx="8820150" cy="4415928"/>
          </a:xfrm>
        </p:spPr>
        <p:txBody>
          <a:bodyPr>
            <a:normAutofit/>
          </a:bodyPr>
          <a:lstStyle/>
          <a:p>
            <a:r>
              <a:rPr lang="en-US" dirty="0"/>
              <a:t>Many </a:t>
            </a:r>
            <a:r>
              <a:rPr lang="en-US" b="1" dirty="0"/>
              <a:t>optimizations</a:t>
            </a:r>
            <a:r>
              <a:rPr lang="en-US" dirty="0"/>
              <a:t> tried with</a:t>
            </a:r>
            <a:br>
              <a:rPr lang="en-US" dirty="0"/>
            </a:br>
            <a:r>
              <a:rPr lang="en-US" dirty="0"/>
              <a:t>this cable and aperture radius</a:t>
            </a:r>
            <a:br>
              <a:rPr lang="en-US" dirty="0"/>
            </a:br>
            <a:r>
              <a:rPr lang="en-US" sz="1800" dirty="0"/>
              <a:t>(</a:t>
            </a:r>
            <a:r>
              <a:rPr lang="en-US" sz="1800" i="1" dirty="0"/>
              <a:t>for field quality and test sensitivity)</a:t>
            </a:r>
            <a:endParaRPr lang="en-US" sz="1800" dirty="0"/>
          </a:p>
          <a:p>
            <a:pPr lvl="1">
              <a:spcBef>
                <a:spcPts val="1200"/>
              </a:spcBef>
            </a:pPr>
            <a:r>
              <a:rPr lang="en-GB" sz="1800" dirty="0"/>
              <a:t>Introduction of wedges at midplane</a:t>
            </a:r>
          </a:p>
          <a:p>
            <a:pPr lvl="1"/>
            <a:r>
              <a:rPr lang="en-GB" sz="1800" dirty="0"/>
              <a:t>Splitting (i.e. adding) blocks </a:t>
            </a:r>
          </a:p>
          <a:p>
            <a:pPr lvl="1"/>
            <a:r>
              <a:rPr lang="en-GB" sz="1800" dirty="0"/>
              <a:t>Genetic algorithms for angles,...</a:t>
            </a:r>
          </a:p>
          <a:p>
            <a:pPr>
              <a:spcBef>
                <a:spcPts val="1800"/>
              </a:spcBef>
            </a:pPr>
            <a:r>
              <a:rPr lang="en-GB" dirty="0"/>
              <a:t>What we learnt:</a:t>
            </a:r>
          </a:p>
          <a:p>
            <a:pPr lvl="1">
              <a:spcBef>
                <a:spcPts val="800"/>
              </a:spcBef>
            </a:pPr>
            <a:r>
              <a:rPr lang="en-GB" sz="1800" dirty="0"/>
              <a:t>This geometric parameters have strong limitations</a:t>
            </a:r>
          </a:p>
          <a:p>
            <a:pPr lvl="1"/>
            <a:r>
              <a:rPr lang="en-GB" sz="1800" dirty="0"/>
              <a:t>It becomes very difficult to wind and optimize</a:t>
            </a:r>
          </a:p>
          <a:p>
            <a:pPr lvl="1"/>
            <a:r>
              <a:rPr lang="en-GB" sz="1800" dirty="0"/>
              <a:t>Nb-</a:t>
            </a:r>
            <a:r>
              <a:rPr lang="en-GB" sz="1800" dirty="0" err="1"/>
              <a:t>Ti</a:t>
            </a:r>
            <a:r>
              <a:rPr lang="en-GB" sz="1800" dirty="0"/>
              <a:t> internal splice cannot work</a:t>
            </a:r>
          </a:p>
          <a:p>
            <a:pPr lvl="1"/>
            <a:endParaRPr lang="en-GB" sz="1100" dirty="0"/>
          </a:p>
          <a:p>
            <a:pPr lvl="1"/>
            <a:r>
              <a:rPr lang="en-GB" sz="1800" dirty="0"/>
              <a:t>We need to investigate a different parameters’ space!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E4D2CE8-8BEE-4799-3B3C-8794EC1E0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Electromagnetic design (L. Fiscarelli)</a:t>
            </a:r>
            <a:endParaRPr lang="en-GB" dirty="0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1A951FB6-20A2-40E8-0CE3-B9884E8465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103CB54-5069-C50F-1CBF-1F072E5FDE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15539" y="565507"/>
            <a:ext cx="1152762" cy="777240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26FF6A3-FC2D-3348-A5BB-99C3660ED9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725618" y="622033"/>
            <a:ext cx="1089921" cy="777240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DBDDB6D-F001-F707-E8EB-07CD77C347A9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018574" y="578119"/>
            <a:ext cx="1125426" cy="777240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8AF39F63-75F6-A006-3AE5-0CFC8B1D251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735765" y="1455799"/>
            <a:ext cx="1001224" cy="77724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AEFB24F-0676-1170-8DC5-7798BF400F9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8077779" y="1423621"/>
            <a:ext cx="1007016" cy="777240"/>
          </a:xfrm>
          <a:prstGeom prst="rect">
            <a:avLst/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7AF97C58-D9FC-96FE-2E9A-78E2E0BF686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841268" y="1364754"/>
            <a:ext cx="1114257" cy="7772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841225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>
        <mc:Choice xmlns:a14="http://schemas.microsoft.com/office/drawing/2010/main" Requires="a14"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DFA6F225-07FF-1483-4E6E-AA9A05FF74EA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161924" y="704304"/>
                <a:ext cx="8820150" cy="4336803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We investigated:</a:t>
                </a:r>
              </a:p>
              <a:p>
                <a:pPr lvl="1"/>
                <a:r>
                  <a:rPr lang="en-US" dirty="0"/>
                  <a:t>diameters between 50 – 66 mm</a:t>
                </a:r>
              </a:p>
              <a:p>
                <a:pPr lvl="1"/>
                <a:r>
                  <a:rPr lang="en-US" dirty="0"/>
                  <a:t>strands of Ø 0.85-1.00 mm</a:t>
                </a:r>
              </a:p>
              <a:p>
                <a:pPr lvl="1"/>
                <a:r>
                  <a:rPr lang="en-US" dirty="0"/>
                  <a:t>cables of 34-40 strands</a:t>
                </a:r>
                <a:endParaRPr lang="en-GB" dirty="0"/>
              </a:p>
              <a:p>
                <a:r>
                  <a:rPr lang="en-GB" dirty="0"/>
                  <a:t>We checked:</a:t>
                </a:r>
              </a:p>
              <a:p>
                <a:pPr lvl="1"/>
                <a:r>
                  <a:rPr lang="en-GB" dirty="0"/>
                  <a:t>field quality (b3, b5, b7, b9)</a:t>
                </a:r>
              </a:p>
              <a:p>
                <a:pPr lvl="1"/>
                <a:r>
                  <a:rPr lang="en-GB" dirty="0"/>
                  <a:t>operating current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𝐼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𝑜𝑝</m:t>
                        </m:r>
                      </m:sub>
                    </m:sSub>
                  </m:oMath>
                </a14:m>
                <a:endParaRPr lang="en-US" dirty="0"/>
              </a:p>
              <a:p>
                <a:pPr lvl="1"/>
                <a:r>
                  <a:rPr lang="en-US" dirty="0"/>
                  <a:t>margin on </a:t>
                </a:r>
                <a:r>
                  <a:rPr lang="en-US" dirty="0" err="1"/>
                  <a:t>loadline</a:t>
                </a:r>
                <a:endParaRPr lang="en-US" dirty="0"/>
              </a:p>
              <a:p>
                <a:pPr>
                  <a:spcBef>
                    <a:spcPts val="1200"/>
                  </a:spcBef>
                </a:pPr>
                <a:r>
                  <a:rPr lang="en-US" dirty="0"/>
                  <a:t>We miss (in progress):</a:t>
                </a:r>
              </a:p>
              <a:p>
                <a:pPr lvl="1"/>
                <a:r>
                  <a:rPr lang="en-US" dirty="0"/>
                  <a:t>Quench protection studies</a:t>
                </a:r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12" name="Content Placeholder 11">
                <a:extLst>
                  <a:ext uri="{FF2B5EF4-FFF2-40B4-BE49-F238E27FC236}">
                    <a16:creationId xmlns:a16="http://schemas.microsoft.com/office/drawing/2014/main" id="{DFA6F225-07FF-1483-4E6E-AA9A05FF74EA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61924" y="704304"/>
                <a:ext cx="8820150" cy="4336803"/>
              </a:xfrm>
              <a:blipFill>
                <a:blip r:embed="rId3"/>
                <a:stretch>
                  <a:fillRect l="-138" t="-98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Title 1">
            <a:extLst>
              <a:ext uri="{FF2B5EF4-FFF2-40B4-BE49-F238E27FC236}">
                <a16:creationId xmlns:a16="http://schemas.microsoft.com/office/drawing/2014/main" id="{0E4D2CE8-8BEE-4799-3B3C-8794EC1E0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Electromagnetic design (L. Fiscarelli)</a:t>
            </a:r>
            <a:endParaRPr lang="en-GB" dirty="0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1A951FB6-20A2-40E8-0CE3-B9884E84650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12</a:t>
            </a:fld>
            <a:endParaRPr lang="en-US" dirty="0"/>
          </a:p>
        </p:txBody>
      </p:sp>
      <p:grpSp>
        <p:nvGrpSpPr>
          <p:cNvPr id="19" name="Group 18">
            <a:extLst>
              <a:ext uri="{FF2B5EF4-FFF2-40B4-BE49-F238E27FC236}">
                <a16:creationId xmlns:a16="http://schemas.microsoft.com/office/drawing/2014/main" id="{6124C249-9DF9-F2A8-B68F-2DF9450C63F4}"/>
              </a:ext>
            </a:extLst>
          </p:cNvPr>
          <p:cNvGrpSpPr/>
          <p:nvPr/>
        </p:nvGrpSpPr>
        <p:grpSpPr>
          <a:xfrm>
            <a:off x="6301585" y="704304"/>
            <a:ext cx="2181248" cy="1320648"/>
            <a:chOff x="7042915" y="1254290"/>
            <a:chExt cx="1863402" cy="1098156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087F2794-1569-45EB-FD76-05A66F656959}"/>
                </a:ext>
              </a:extLst>
            </p:cNvPr>
            <p:cNvGrpSpPr/>
            <p:nvPr/>
          </p:nvGrpSpPr>
          <p:grpSpPr>
            <a:xfrm>
              <a:off x="7042915" y="1254290"/>
              <a:ext cx="1097280" cy="1097280"/>
              <a:chOff x="7591555" y="778040"/>
              <a:chExt cx="1097280" cy="1097280"/>
            </a:xfrm>
          </p:grpSpPr>
          <p:sp>
            <p:nvSpPr>
              <p:cNvPr id="3" name="Oval 2">
                <a:extLst>
                  <a:ext uri="{FF2B5EF4-FFF2-40B4-BE49-F238E27FC236}">
                    <a16:creationId xmlns:a16="http://schemas.microsoft.com/office/drawing/2014/main" id="{4E555609-DF9C-181A-37D3-150E4C766A43}"/>
                  </a:ext>
                </a:extLst>
              </p:cNvPr>
              <p:cNvSpPr/>
              <p:nvPr/>
            </p:nvSpPr>
            <p:spPr>
              <a:xfrm>
                <a:off x="7591555" y="778040"/>
                <a:ext cx="1097280" cy="1097280"/>
              </a:xfrm>
              <a:prstGeom prst="ellipse">
                <a:avLst/>
              </a:prstGeom>
              <a:solidFill>
                <a:schemeClr val="tx1">
                  <a:lumMod val="20000"/>
                  <a:lumOff val="80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  <p:cxnSp>
            <p:nvCxnSpPr>
              <p:cNvPr id="9" name="Straight Arrow Connector 8">
                <a:extLst>
                  <a:ext uri="{FF2B5EF4-FFF2-40B4-BE49-F238E27FC236}">
                    <a16:creationId xmlns:a16="http://schemas.microsoft.com/office/drawing/2014/main" id="{C5A5C4AD-7AB2-1713-C68F-503126EE36F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7686068" y="1072225"/>
                <a:ext cx="904183" cy="510770"/>
              </a:xfrm>
              <a:prstGeom prst="straightConnector1">
                <a:avLst/>
              </a:prstGeom>
              <a:ln w="9525" cap="flat" cmpd="sng" algn="ctr">
                <a:solidFill>
                  <a:schemeClr val="dk1"/>
                </a:solidFill>
                <a:prstDash val="solid"/>
                <a:round/>
                <a:headEnd type="triangle" w="sm" len="med"/>
                <a:tailEnd type="triangle" w="sm" len="med"/>
              </a:ln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tx1"/>
              </a:fontRef>
            </p:style>
          </p:cxn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9AF296ED-B231-19CF-84AD-DD31D6F97E7E}"/>
                  </a:ext>
                </a:extLst>
              </p:cNvPr>
              <p:cNvSpPr txBox="1"/>
              <p:nvPr/>
            </p:nvSpPr>
            <p:spPr>
              <a:xfrm rot="20115345">
                <a:off x="7742526" y="1096459"/>
                <a:ext cx="671979" cy="253916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050" dirty="0"/>
                  <a:t>Ø 50-66</a:t>
                </a:r>
                <a:endParaRPr lang="en-GB" sz="1050" dirty="0"/>
              </a:p>
            </p:txBody>
          </p:sp>
        </p:grpSp>
        <p:sp>
          <p:nvSpPr>
            <p:cNvPr id="15" name="Trapezoid 14">
              <a:extLst>
                <a:ext uri="{FF2B5EF4-FFF2-40B4-BE49-F238E27FC236}">
                  <a16:creationId xmlns:a16="http://schemas.microsoft.com/office/drawing/2014/main" id="{6E50AF86-E264-3B2F-11D8-23A01F15D6AE}"/>
                </a:ext>
              </a:extLst>
            </p:cNvPr>
            <p:cNvSpPr/>
            <p:nvPr/>
          </p:nvSpPr>
          <p:spPr>
            <a:xfrm rot="16200000">
              <a:off x="8427857" y="1483296"/>
              <a:ext cx="130062" cy="641126"/>
            </a:xfrm>
            <a:prstGeom prst="trapezoid">
              <a:avLst>
                <a:gd name="adj" fmla="val 14950"/>
              </a:avLst>
            </a:prstGeom>
            <a:solidFill>
              <a:srgbClr val="FFC000"/>
            </a:solidFill>
            <a:ln>
              <a:solidFill>
                <a:srgbClr val="FF9933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6" name="Oval 15">
              <a:extLst>
                <a:ext uri="{FF2B5EF4-FFF2-40B4-BE49-F238E27FC236}">
                  <a16:creationId xmlns:a16="http://schemas.microsoft.com/office/drawing/2014/main" id="{2295CB89-E27A-C23C-09F4-C1E1D0DE515B}"/>
                </a:ext>
              </a:extLst>
            </p:cNvPr>
            <p:cNvSpPr/>
            <p:nvPr/>
          </p:nvSpPr>
          <p:spPr>
            <a:xfrm>
              <a:off x="8181071" y="1767283"/>
              <a:ext cx="73152" cy="73152"/>
            </a:xfrm>
            <a:prstGeom prst="ellipse">
              <a:avLst/>
            </a:prstGeom>
            <a:solidFill>
              <a:srgbClr val="FFC000"/>
            </a:solidFill>
            <a:ln>
              <a:solidFill>
                <a:srgbClr val="CC9900"/>
              </a:solidFill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927B609-6A90-F64B-6869-F246544C8217}"/>
                </a:ext>
              </a:extLst>
            </p:cNvPr>
            <p:cNvSpPr txBox="1"/>
            <p:nvPr/>
          </p:nvSpPr>
          <p:spPr>
            <a:xfrm>
              <a:off x="8138158" y="1353316"/>
              <a:ext cx="768159" cy="41549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# strands</a:t>
              </a:r>
            </a:p>
            <a:p>
              <a:r>
                <a:rPr lang="en-US" sz="1050" dirty="0"/>
                <a:t>Ø strands</a:t>
              </a:r>
              <a:endParaRPr lang="en-GB" sz="1050" dirty="0"/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699E870-F6D0-8623-3F5C-FCF91F505E28}"/>
                </a:ext>
              </a:extLst>
            </p:cNvPr>
            <p:cNvSpPr txBox="1"/>
            <p:nvPr/>
          </p:nvSpPr>
          <p:spPr>
            <a:xfrm>
              <a:off x="8140195" y="1872587"/>
              <a:ext cx="542563" cy="47985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/>
                <a:t>cable:</a:t>
              </a:r>
            </a:p>
            <a:p>
              <a:r>
                <a:rPr lang="en-US" sz="1050" dirty="0"/>
                <a:t>- width</a:t>
              </a:r>
            </a:p>
            <a:p>
              <a:r>
                <a:rPr lang="en-US" sz="1050" dirty="0"/>
                <a:t>- height</a:t>
              </a:r>
              <a:endParaRPr lang="en-GB" sz="1050" dirty="0"/>
            </a:p>
          </p:txBody>
        </p:sp>
      </p:grpSp>
      <mc:AlternateContent xmlns:mc="http://schemas.openxmlformats.org/markup-compatibility/2006">
        <mc:Choice xmlns:a14="http://schemas.microsoft.com/office/drawing/2010/main" Requires="a14">
          <p:graphicFrame>
            <p:nvGraphicFramePr>
              <p:cNvPr id="20" name="Table 20">
                <a:extLst>
                  <a:ext uri="{FF2B5EF4-FFF2-40B4-BE49-F238E27FC236}">
                    <a16:creationId xmlns:a16="http://schemas.microsoft.com/office/drawing/2014/main" id="{EECE8155-989D-916F-99F9-00BBC7061D7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97412484"/>
                  </p:ext>
                </p:extLst>
              </p:nvPr>
            </p:nvGraphicFramePr>
            <p:xfrm>
              <a:off x="4466214" y="2564975"/>
              <a:ext cx="4462607" cy="2100478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889000">
                      <a:extLst>
                        <a:ext uri="{9D8B030D-6E8A-4147-A177-3AD203B41FA5}">
                          <a16:colId xmlns:a16="http://schemas.microsoft.com/office/drawing/2014/main" val="33914482"/>
                        </a:ext>
                      </a:extLst>
                    </a:gridCol>
                    <a:gridCol w="1314450">
                      <a:extLst>
                        <a:ext uri="{9D8B030D-6E8A-4147-A177-3AD203B41FA5}">
                          <a16:colId xmlns:a16="http://schemas.microsoft.com/office/drawing/2014/main" val="2405286555"/>
                        </a:ext>
                      </a:extLst>
                    </a:gridCol>
                    <a:gridCol w="889000">
                      <a:extLst>
                        <a:ext uri="{9D8B030D-6E8A-4147-A177-3AD203B41FA5}">
                          <a16:colId xmlns:a16="http://schemas.microsoft.com/office/drawing/2014/main" val="307524182"/>
                        </a:ext>
                      </a:extLst>
                    </a:gridCol>
                    <a:gridCol w="697439">
                      <a:extLst>
                        <a:ext uri="{9D8B030D-6E8A-4147-A177-3AD203B41FA5}">
                          <a16:colId xmlns:a16="http://schemas.microsoft.com/office/drawing/2014/main" val="620760337"/>
                        </a:ext>
                      </a:extLst>
                    </a:gridCol>
                    <a:gridCol w="672718">
                      <a:extLst>
                        <a:ext uri="{9D8B030D-6E8A-4147-A177-3AD203B41FA5}">
                          <a16:colId xmlns:a16="http://schemas.microsoft.com/office/drawing/2014/main" val="95836976"/>
                        </a:ext>
                      </a:extLst>
                    </a:gridCol>
                  </a:tblGrid>
                  <a:tr h="36062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Aperture</a:t>
                          </a:r>
                        </a:p>
                        <a:p>
                          <a:pPr algn="ctr"/>
                          <a:r>
                            <a:rPr lang="en-US" sz="1400" b="0" dirty="0"/>
                            <a:t>Ø [mm]</a:t>
                          </a:r>
                          <a:endParaRPr lang="en-GB" sz="1400" b="0" dirty="0"/>
                        </a:p>
                      </a:txBody>
                      <a:tcPr anchor="ctr">
                        <a:solidFill>
                          <a:srgbClr val="B9DE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Cable spec.’s</a:t>
                          </a:r>
                        </a:p>
                        <a:p>
                          <a:pPr algn="ctr"/>
                          <a:r>
                            <a:rPr lang="en-US" sz="1400" b="0" dirty="0"/>
                            <a:t>[strands × Ø]</a:t>
                          </a:r>
                          <a:endParaRPr lang="en-GB" sz="1400" b="0" dirty="0"/>
                        </a:p>
                      </a:txBody>
                      <a:tcPr anchor="ctr">
                        <a:solidFill>
                          <a:srgbClr val="B9DE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 err="1"/>
                            <a:t>Loadline</a:t>
                          </a:r>
                          <a:br>
                            <a:rPr lang="en-US" sz="1400" b="0" dirty="0"/>
                          </a:br>
                          <a:r>
                            <a:rPr lang="en-US" sz="1400" b="0" dirty="0"/>
                            <a:t>fraction</a:t>
                          </a:r>
                          <a:endParaRPr lang="en-GB" sz="1400" b="0" dirty="0"/>
                        </a:p>
                      </a:txBody>
                      <a:tcPr anchor="ctr">
                        <a:solidFill>
                          <a:srgbClr val="B9DE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14:m>
                            <m:oMathPara xmlns:m="http://schemas.openxmlformats.org/officeDocument/2006/math">
                              <m:oMathParaPr>
                                <m:jc m:val="centerGroup"/>
                              </m:oMathParaPr>
                              <m:oMath xmlns:m="http://schemas.openxmlformats.org/officeDocument/2006/math">
                                <m:sSub>
                                  <m:sSubPr>
                                    <m:ctrlPr>
                                      <a:rPr lang="en-GB" sz="14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sSubPr>
                                  <m:e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𝐼</m:t>
                                    </m:r>
                                  </m:e>
                                  <m:sub>
                                    <m:r>
                                      <a:rPr lang="en-US" sz="1400" b="0" i="1" smtClean="0">
                                        <a:latin typeface="Cambria Math" panose="02040503050406030204" pitchFamily="18" charset="0"/>
                                      </a:rPr>
                                      <m:t>𝑜𝑝</m:t>
                                    </m:r>
                                  </m:sub>
                                </m:sSub>
                              </m:oMath>
                            </m:oMathPara>
                          </a14:m>
                          <a:endParaRPr lang="en-GB" sz="1400" b="0" dirty="0"/>
                        </a:p>
                        <a:p>
                          <a:pPr algn="ctr"/>
                          <a:r>
                            <a:rPr lang="en-GB" sz="1400" b="0" dirty="0"/>
                            <a:t>[kA]</a:t>
                          </a:r>
                        </a:p>
                      </a:txBody>
                      <a:tcPr anchor="ctr">
                        <a:solidFill>
                          <a:srgbClr val="B9DE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turns</a:t>
                          </a:r>
                          <a:endParaRPr lang="en-GB" sz="1400" b="0" dirty="0"/>
                        </a:p>
                      </a:txBody>
                      <a:tcPr anchor="ctr">
                        <a:solidFill>
                          <a:srgbClr val="B9DE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5050522"/>
                      </a:ext>
                    </a:extLst>
                  </a:tr>
                  <a:tr h="5219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50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40 × 0.85 mm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83.2 %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17.6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37</a:t>
                          </a:r>
                          <a:endParaRPr lang="en-GB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79404709"/>
                      </a:ext>
                    </a:extLst>
                  </a:tr>
                  <a:tr h="5219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56</a:t>
                          </a:r>
                          <a:endParaRPr lang="en-GB" sz="1400" dirty="0"/>
                        </a:p>
                      </a:txBody>
                      <a:tcPr anchor="ctr">
                        <a:solidFill>
                          <a:srgbClr val="92D050">
                            <a:alpha val="6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40 × 0.85 mm</a:t>
                          </a:r>
                          <a:endParaRPr lang="en-GB" sz="1400" dirty="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82 %</a:t>
                          </a:r>
                          <a:endParaRPr lang="en-GB" sz="1400" dirty="0"/>
                        </a:p>
                      </a:txBody>
                      <a:tcPr anchor="ctr">
                        <a:solidFill>
                          <a:srgbClr val="92D050">
                            <a:alpha val="6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17</a:t>
                          </a:r>
                          <a:endParaRPr lang="en-GB" sz="1400" dirty="0"/>
                        </a:p>
                      </a:txBody>
                      <a:tcPr anchor="ctr">
                        <a:solidFill>
                          <a:srgbClr val="92D050">
                            <a:alpha val="6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41</a:t>
                          </a:r>
                          <a:endParaRPr lang="en-GB" sz="1400" dirty="0"/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34798308"/>
                      </a:ext>
                    </a:extLst>
                  </a:tr>
                  <a:tr h="5219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60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34 × 1.00 mm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78.6 %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19.5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35</a:t>
                          </a:r>
                          <a:endParaRPr lang="en-GB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90782731"/>
                      </a:ext>
                    </a:extLst>
                  </a:tr>
                </a:tbl>
              </a:graphicData>
            </a:graphic>
          </p:graphicFrame>
        </mc:Choice>
        <mc:Fallback>
          <p:graphicFrame>
            <p:nvGraphicFramePr>
              <p:cNvPr id="20" name="Table 20">
                <a:extLst>
                  <a:ext uri="{FF2B5EF4-FFF2-40B4-BE49-F238E27FC236}">
                    <a16:creationId xmlns:a16="http://schemas.microsoft.com/office/drawing/2014/main" id="{EECE8155-989D-916F-99F9-00BBC7061D71}"/>
                  </a:ext>
                </a:extLst>
              </p:cNvPr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2097412484"/>
                  </p:ext>
                </p:extLst>
              </p:nvPr>
            </p:nvGraphicFramePr>
            <p:xfrm>
              <a:off x="4466214" y="2564975"/>
              <a:ext cx="4462607" cy="2100478"/>
            </p:xfrm>
            <a:graphic>
              <a:graphicData uri="http://schemas.openxmlformats.org/drawingml/2006/table">
                <a:tbl>
                  <a:tblPr firstRow="1" bandRow="1"/>
                  <a:tblGrid>
                    <a:gridCol w="889000">
                      <a:extLst>
                        <a:ext uri="{9D8B030D-6E8A-4147-A177-3AD203B41FA5}">
                          <a16:colId xmlns:a16="http://schemas.microsoft.com/office/drawing/2014/main" val="33914482"/>
                        </a:ext>
                      </a:extLst>
                    </a:gridCol>
                    <a:gridCol w="1314450">
                      <a:extLst>
                        <a:ext uri="{9D8B030D-6E8A-4147-A177-3AD203B41FA5}">
                          <a16:colId xmlns:a16="http://schemas.microsoft.com/office/drawing/2014/main" val="2405286555"/>
                        </a:ext>
                      </a:extLst>
                    </a:gridCol>
                    <a:gridCol w="889000">
                      <a:extLst>
                        <a:ext uri="{9D8B030D-6E8A-4147-A177-3AD203B41FA5}">
                          <a16:colId xmlns:a16="http://schemas.microsoft.com/office/drawing/2014/main" val="307524182"/>
                        </a:ext>
                      </a:extLst>
                    </a:gridCol>
                    <a:gridCol w="697439">
                      <a:extLst>
                        <a:ext uri="{9D8B030D-6E8A-4147-A177-3AD203B41FA5}">
                          <a16:colId xmlns:a16="http://schemas.microsoft.com/office/drawing/2014/main" val="620760337"/>
                        </a:ext>
                      </a:extLst>
                    </a:gridCol>
                    <a:gridCol w="672718">
                      <a:extLst>
                        <a:ext uri="{9D8B030D-6E8A-4147-A177-3AD203B41FA5}">
                          <a16:colId xmlns:a16="http://schemas.microsoft.com/office/drawing/2014/main" val="95836976"/>
                        </a:ext>
                      </a:extLst>
                    </a:gridCol>
                  </a:tblGrid>
                  <a:tr h="53460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Aperture</a:t>
                          </a:r>
                        </a:p>
                        <a:p>
                          <a:pPr algn="ctr"/>
                          <a:r>
                            <a:rPr lang="en-US" sz="1400" b="0" dirty="0"/>
                            <a:t>Ø [mm]</a:t>
                          </a:r>
                          <a:endParaRPr lang="en-GB" sz="1400" b="0" dirty="0"/>
                        </a:p>
                      </a:txBody>
                      <a:tcPr anchor="ctr">
                        <a:solidFill>
                          <a:srgbClr val="B9DE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Cable spec.’s</a:t>
                          </a:r>
                        </a:p>
                        <a:p>
                          <a:pPr algn="ctr"/>
                          <a:r>
                            <a:rPr lang="en-US" sz="1400" b="0" dirty="0"/>
                            <a:t>[strands × Ø]</a:t>
                          </a:r>
                          <a:endParaRPr lang="en-GB" sz="1400" b="0" dirty="0"/>
                        </a:p>
                      </a:txBody>
                      <a:tcPr anchor="ctr">
                        <a:solidFill>
                          <a:srgbClr val="B9DE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b="0" dirty="0" err="1"/>
                            <a:t>Loadline</a:t>
                          </a:r>
                          <a:br>
                            <a:rPr lang="en-US" sz="1400" b="0" dirty="0"/>
                          </a:br>
                          <a:r>
                            <a:rPr lang="en-US" sz="1400" b="0" dirty="0"/>
                            <a:t>fraction</a:t>
                          </a:r>
                          <a:endParaRPr lang="en-GB" sz="1400" b="0" dirty="0"/>
                        </a:p>
                      </a:txBody>
                      <a:tcPr anchor="ctr">
                        <a:solidFill>
                          <a:srgbClr val="B9DEFF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anchor="ctr">
                        <a:blipFill>
                          <a:blip r:embed="rId4"/>
                          <a:stretch>
                            <a:fillRect l="-442609" t="-1136" r="-97391" b="-2954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turns</a:t>
                          </a:r>
                          <a:endParaRPr lang="en-GB" sz="1400" b="0" dirty="0"/>
                        </a:p>
                      </a:txBody>
                      <a:tcPr anchor="ctr">
                        <a:solidFill>
                          <a:srgbClr val="B9DEFF"/>
                        </a:solidFill>
                      </a:tcPr>
                    </a:tc>
                    <a:extLst>
                      <a:ext uri="{0D108BD9-81ED-4DB2-BD59-A6C34878D82A}">
                        <a16:rowId xmlns:a16="http://schemas.microsoft.com/office/drawing/2014/main" val="1125050522"/>
                      </a:ext>
                    </a:extLst>
                  </a:tr>
                  <a:tr h="5219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50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40 × 0.85 mm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83.2 %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17.6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marL="0" marR="0" lvl="0" indent="0" algn="ctr" defTabSz="9144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400" dirty="0"/>
                            <a:t>37</a:t>
                          </a:r>
                          <a:endParaRPr lang="en-GB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3179404709"/>
                      </a:ext>
                    </a:extLst>
                  </a:tr>
                  <a:tr h="5219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56</a:t>
                          </a:r>
                          <a:endParaRPr lang="en-GB" sz="1400" dirty="0"/>
                        </a:p>
                      </a:txBody>
                      <a:tcPr anchor="ctr">
                        <a:solidFill>
                          <a:srgbClr val="92D050">
                            <a:alpha val="6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40 × 0.85 mm</a:t>
                          </a:r>
                          <a:endParaRPr lang="en-GB" sz="1400" dirty="0"/>
                        </a:p>
                      </a:txBody>
                      <a:tcPr anchor="ctr">
                        <a:noFill/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82 %</a:t>
                          </a:r>
                          <a:endParaRPr lang="en-GB" sz="1400" dirty="0"/>
                        </a:p>
                      </a:txBody>
                      <a:tcPr anchor="ctr">
                        <a:solidFill>
                          <a:srgbClr val="92D050">
                            <a:alpha val="6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17</a:t>
                          </a:r>
                          <a:endParaRPr lang="en-GB" sz="1400" dirty="0"/>
                        </a:p>
                      </a:txBody>
                      <a:tcPr anchor="ctr">
                        <a:solidFill>
                          <a:srgbClr val="92D050">
                            <a:alpha val="60000"/>
                          </a:srgbClr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41</a:t>
                          </a:r>
                          <a:endParaRPr lang="en-GB" sz="1400" dirty="0"/>
                        </a:p>
                      </a:txBody>
                      <a:tcPr anchor="ctr">
                        <a:noFill/>
                      </a:tcPr>
                    </a:tc>
                    <a:extLst>
                      <a:ext uri="{0D108BD9-81ED-4DB2-BD59-A6C34878D82A}">
                        <a16:rowId xmlns:a16="http://schemas.microsoft.com/office/drawing/2014/main" val="2834798308"/>
                      </a:ext>
                    </a:extLst>
                  </a:tr>
                  <a:tr h="521957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60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34 × 1.00 mm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78.6 %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19.5</a:t>
                          </a:r>
                          <a:endParaRPr lang="en-GB" sz="1400" dirty="0"/>
                        </a:p>
                      </a:txBody>
                      <a:tcPr anchor="ctr"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400" dirty="0"/>
                            <a:t>35</a:t>
                          </a:r>
                          <a:endParaRPr lang="en-GB" sz="1400" dirty="0"/>
                        </a:p>
                      </a:txBody>
                      <a:tcPr anchor="ctr"/>
                    </a:tc>
                    <a:extLst>
                      <a:ext uri="{0D108BD9-81ED-4DB2-BD59-A6C34878D82A}">
                        <a16:rowId xmlns:a16="http://schemas.microsoft.com/office/drawing/2014/main" val="490782731"/>
                      </a:ext>
                    </a:extLst>
                  </a:tr>
                </a:tbl>
              </a:graphicData>
            </a:graphic>
          </p:graphicFrame>
        </mc:Fallback>
      </mc:AlternateContent>
      <p:sp>
        <p:nvSpPr>
          <p:cNvPr id="24" name="TextBox 23">
            <a:extLst>
              <a:ext uri="{FF2B5EF4-FFF2-40B4-BE49-F238E27FC236}">
                <a16:creationId xmlns:a16="http://schemas.microsoft.com/office/drawing/2014/main" id="{A8DEE235-8B51-CBCE-114D-532F00676FD3}"/>
              </a:ext>
            </a:extLst>
          </p:cNvPr>
          <p:cNvSpPr txBox="1"/>
          <p:nvPr/>
        </p:nvSpPr>
        <p:spPr>
          <a:xfrm>
            <a:off x="4384531" y="2256226"/>
            <a:ext cx="4625974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1200" b="0" i="1" dirty="0"/>
              <a:t>Proposed solutions from ELM design</a:t>
            </a:r>
            <a:endParaRPr lang="en-GB" sz="1200" b="0" i="1" dirty="0"/>
          </a:p>
        </p:txBody>
      </p:sp>
    </p:spTree>
    <p:extLst>
      <p:ext uri="{BB962C8B-B14F-4D97-AF65-F5344CB8AC3E}">
        <p14:creationId xmlns:p14="http://schemas.microsoft.com/office/powerpoint/2010/main" val="48127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34C2D1-D794-9EFA-E6FD-868E7FB3F0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6F0136-B69C-A77E-B95A-B103036DB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" y="23267"/>
            <a:ext cx="7641167" cy="472580"/>
          </a:xfrm>
        </p:spPr>
        <p:txBody>
          <a:bodyPr/>
          <a:lstStyle/>
          <a:p>
            <a:r>
              <a:rPr lang="en-US" dirty="0"/>
              <a:t>Mechanical design: two pre-stress paradigms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BCF2D10-5C28-43CA-530E-90FC0319206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94541" y="922880"/>
            <a:ext cx="6957273" cy="641192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US" dirty="0"/>
              <a:t>          Collared 		    bladders &amp; keys</a:t>
            </a:r>
            <a:endParaRPr lang="en-GB" dirty="0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8A022536-74E4-609A-8E12-DE0EA0157876}"/>
              </a:ext>
            </a:extLst>
          </p:cNvPr>
          <p:cNvGrpSpPr/>
          <p:nvPr/>
        </p:nvGrpSpPr>
        <p:grpSpPr>
          <a:xfrm>
            <a:off x="339136" y="1466180"/>
            <a:ext cx="2880360" cy="2880360"/>
            <a:chOff x="6766560" y="733229"/>
            <a:chExt cx="1922357" cy="1948220"/>
          </a:xfrm>
        </p:grpSpPr>
        <p:grpSp>
          <p:nvGrpSpPr>
            <p:cNvPr id="6" name="Group 5">
              <a:extLst>
                <a:ext uri="{FF2B5EF4-FFF2-40B4-BE49-F238E27FC236}">
                  <a16:creationId xmlns:a16="http://schemas.microsoft.com/office/drawing/2014/main" id="{BFF8D06D-A25C-8031-6864-175ADD730C14}"/>
                </a:ext>
              </a:extLst>
            </p:cNvPr>
            <p:cNvGrpSpPr/>
            <p:nvPr/>
          </p:nvGrpSpPr>
          <p:grpSpPr>
            <a:xfrm>
              <a:off x="6766560" y="733229"/>
              <a:ext cx="1920240" cy="1005840"/>
              <a:chOff x="5218684" y="733228"/>
              <a:chExt cx="3840437" cy="1978622"/>
            </a:xfrm>
          </p:grpSpPr>
          <p:pic>
            <p:nvPicPr>
              <p:cNvPr id="9" name="Picture 8" descr="A picture containing chart&#10;&#10;Description automatically generated">
                <a:extLst>
                  <a:ext uri="{FF2B5EF4-FFF2-40B4-BE49-F238E27FC236}">
                    <a16:creationId xmlns:a16="http://schemas.microsoft.com/office/drawing/2014/main" id="{51320D9B-EA6A-C9C0-FD2B-3E95A5389D1E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6540" t="2527" r="13814" b="1991"/>
              <a:stretch/>
            </p:blipFill>
            <p:spPr>
              <a:xfrm flipH="1">
                <a:off x="5218684" y="733229"/>
                <a:ext cx="1922336" cy="1978621"/>
              </a:xfrm>
              <a:prstGeom prst="rect">
                <a:avLst/>
              </a:prstGeom>
            </p:spPr>
          </p:pic>
          <p:pic>
            <p:nvPicPr>
              <p:cNvPr id="10" name="Picture 9" descr="A picture containing chart&#10;&#10;Description automatically generated">
                <a:extLst>
                  <a:ext uri="{FF2B5EF4-FFF2-40B4-BE49-F238E27FC236}">
                    <a16:creationId xmlns:a16="http://schemas.microsoft.com/office/drawing/2014/main" id="{E368FC56-831A-F646-BEAD-0DC2B3FF9D07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2"/>
              <a:srcRect l="16616" t="2527" r="13814" b="1991"/>
              <a:stretch/>
            </p:blipFill>
            <p:spPr>
              <a:xfrm>
                <a:off x="7138902" y="733228"/>
                <a:ext cx="1920219" cy="1978621"/>
              </a:xfrm>
              <a:prstGeom prst="rect">
                <a:avLst/>
              </a:prstGeom>
            </p:spPr>
          </p:pic>
        </p:grpSp>
        <p:pic>
          <p:nvPicPr>
            <p:cNvPr id="7" name="Picture 6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F8847C42-F512-BEAD-78A1-447C2F1E4C7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616" t="2527" r="13814" b="4829"/>
            <a:stretch/>
          </p:blipFill>
          <p:spPr>
            <a:xfrm rot="10800000">
              <a:off x="6768677" y="1705504"/>
              <a:ext cx="960120" cy="975945"/>
            </a:xfrm>
            <a:prstGeom prst="rect">
              <a:avLst/>
            </a:prstGeom>
          </p:spPr>
        </p:pic>
        <p:pic>
          <p:nvPicPr>
            <p:cNvPr id="8" name="Picture 7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B367F715-71DC-36AF-D36D-558E252434D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/>
            <a:srcRect l="16616" t="2527" r="13814" b="4829"/>
            <a:stretch/>
          </p:blipFill>
          <p:spPr>
            <a:xfrm rot="10800000" flipH="1">
              <a:off x="7728797" y="1705503"/>
              <a:ext cx="960120" cy="975945"/>
            </a:xfrm>
            <a:prstGeom prst="rect">
              <a:avLst/>
            </a:prstGeom>
          </p:spPr>
        </p:pic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3B7BC8E-CEF7-2685-E301-0679DCE1FE49}"/>
              </a:ext>
            </a:extLst>
          </p:cNvPr>
          <p:cNvGrpSpPr/>
          <p:nvPr/>
        </p:nvGrpSpPr>
        <p:grpSpPr>
          <a:xfrm>
            <a:off x="3858683" y="1466180"/>
            <a:ext cx="2880360" cy="2880360"/>
            <a:chOff x="6768677" y="2859804"/>
            <a:chExt cx="2006995" cy="2011680"/>
          </a:xfrm>
        </p:grpSpPr>
        <p:pic>
          <p:nvPicPr>
            <p:cNvPr id="12" name="Picture 11" descr="Diagram&#10;&#10;Description automatically generated">
              <a:extLst>
                <a:ext uri="{FF2B5EF4-FFF2-40B4-BE49-F238E27FC236}">
                  <a16:creationId xmlns:a16="http://schemas.microsoft.com/office/drawing/2014/main" id="{A8CC506D-DD65-C855-33ED-B5B00077E76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508" t="2528" r="13666" b="4728"/>
            <a:stretch/>
          </p:blipFill>
          <p:spPr>
            <a:xfrm>
              <a:off x="7767024" y="2859804"/>
              <a:ext cx="1008648" cy="1005840"/>
            </a:xfrm>
            <a:prstGeom prst="rect">
              <a:avLst/>
            </a:prstGeom>
          </p:spPr>
        </p:pic>
        <p:pic>
          <p:nvPicPr>
            <p:cNvPr id="13" name="Picture 12" descr="Diagram&#10;&#10;Description automatically generated">
              <a:extLst>
                <a:ext uri="{FF2B5EF4-FFF2-40B4-BE49-F238E27FC236}">
                  <a16:creationId xmlns:a16="http://schemas.microsoft.com/office/drawing/2014/main" id="{E619D913-513C-190B-B988-19C627077B3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508" t="2528" r="13666" b="4728"/>
            <a:stretch/>
          </p:blipFill>
          <p:spPr>
            <a:xfrm flipV="1">
              <a:off x="7767024" y="3865644"/>
              <a:ext cx="1008648" cy="1005840"/>
            </a:xfrm>
            <a:prstGeom prst="rect">
              <a:avLst/>
            </a:prstGeom>
          </p:spPr>
        </p:pic>
        <p:pic>
          <p:nvPicPr>
            <p:cNvPr id="14" name="Picture 13" descr="Diagram&#10;&#10;Description automatically generated">
              <a:extLst>
                <a:ext uri="{FF2B5EF4-FFF2-40B4-BE49-F238E27FC236}">
                  <a16:creationId xmlns:a16="http://schemas.microsoft.com/office/drawing/2014/main" id="{9E370C1E-E868-EB04-84E3-D11619326AE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508" t="2528" r="13666" b="4728"/>
            <a:stretch/>
          </p:blipFill>
          <p:spPr>
            <a:xfrm flipH="1">
              <a:off x="6768677" y="2859804"/>
              <a:ext cx="1008648" cy="1005840"/>
            </a:xfrm>
            <a:prstGeom prst="rect">
              <a:avLst/>
            </a:prstGeom>
          </p:spPr>
        </p:pic>
        <p:pic>
          <p:nvPicPr>
            <p:cNvPr id="15" name="Picture 14" descr="Diagram&#10;&#10;Description automatically generated">
              <a:extLst>
                <a:ext uri="{FF2B5EF4-FFF2-40B4-BE49-F238E27FC236}">
                  <a16:creationId xmlns:a16="http://schemas.microsoft.com/office/drawing/2014/main" id="{A138E2DF-E1FD-3FB3-58FB-BDAB7288270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/>
            <a:srcRect l="16508" t="2528" r="13666" b="4728"/>
            <a:stretch/>
          </p:blipFill>
          <p:spPr>
            <a:xfrm flipH="1" flipV="1">
              <a:off x="6768677" y="3865644"/>
              <a:ext cx="1008648" cy="1005840"/>
            </a:xfrm>
            <a:prstGeom prst="rect">
              <a:avLst/>
            </a:prstGeom>
          </p:spPr>
        </p:pic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0770B17-6DD5-9524-B1C6-B5AF6FBE252F}"/>
              </a:ext>
            </a:extLst>
          </p:cNvPr>
          <p:cNvGrpSpPr/>
          <p:nvPr/>
        </p:nvGrpSpPr>
        <p:grpSpPr>
          <a:xfrm>
            <a:off x="7530217" y="489844"/>
            <a:ext cx="1498755" cy="1930769"/>
            <a:chOff x="9114124" y="1214670"/>
            <a:chExt cx="1498755" cy="1930769"/>
          </a:xfrm>
        </p:grpSpPr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63AA185-C53B-A307-07D1-8DF656C7A57E}"/>
                </a:ext>
              </a:extLst>
            </p:cNvPr>
            <p:cNvSpPr/>
            <p:nvPr/>
          </p:nvSpPr>
          <p:spPr>
            <a:xfrm>
              <a:off x="9454045" y="1638226"/>
              <a:ext cx="1158834" cy="1507213"/>
            </a:xfrm>
            <a:custGeom>
              <a:avLst/>
              <a:gdLst>
                <a:gd name="connsiteX0" fmla="*/ 364913 w 1158834"/>
                <a:gd name="connsiteY0" fmla="*/ 0 h 1507213"/>
                <a:gd name="connsiteX1" fmla="*/ 493321 w 1158834"/>
                <a:gd name="connsiteY1" fmla="*/ 96022 h 1507213"/>
                <a:gd name="connsiteX2" fmla="*/ 1158834 w 1158834"/>
                <a:gd name="connsiteY2" fmla="*/ 1507213 h 1507213"/>
                <a:gd name="connsiteX3" fmla="*/ 473034 w 1158834"/>
                <a:gd name="connsiteY3" fmla="*/ 1507213 h 1507213"/>
                <a:gd name="connsiteX4" fmla="*/ 57088 w 1158834"/>
                <a:gd name="connsiteY4" fmla="*/ 625219 h 1507213"/>
                <a:gd name="connsiteX5" fmla="*/ 0 w 1158834"/>
                <a:gd name="connsiteY5" fmla="*/ 582529 h 1507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58834" h="1507213">
                  <a:moveTo>
                    <a:pt x="364913" y="0"/>
                  </a:moveTo>
                  <a:lnTo>
                    <a:pt x="493321" y="96022"/>
                  </a:lnTo>
                  <a:cubicBezTo>
                    <a:pt x="899767" y="431451"/>
                    <a:pt x="1158834" y="939078"/>
                    <a:pt x="1158834" y="1507213"/>
                  </a:cubicBezTo>
                  <a:lnTo>
                    <a:pt x="473034" y="1507213"/>
                  </a:lnTo>
                  <a:cubicBezTo>
                    <a:pt x="473034" y="1152129"/>
                    <a:pt x="311117" y="834862"/>
                    <a:pt x="57088" y="625219"/>
                  </a:cubicBezTo>
                  <a:lnTo>
                    <a:pt x="0" y="582529"/>
                  </a:lnTo>
                  <a:close/>
                </a:path>
              </a:pathLst>
            </a:custGeom>
            <a:solidFill>
              <a:srgbClr val="FF9933">
                <a:alpha val="51000"/>
              </a:srgbClr>
            </a:solidFill>
            <a:ln w="25400"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GB"/>
            </a:p>
          </p:txBody>
        </p: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287E030-7CA9-76A4-E2E7-C5DA551E6555}"/>
                </a:ext>
              </a:extLst>
            </p:cNvPr>
            <p:cNvCxnSpPr>
              <a:cxnSpLocks/>
            </p:cNvCxnSpPr>
            <p:nvPr/>
          </p:nvCxnSpPr>
          <p:spPr>
            <a:xfrm>
              <a:off x="9225445" y="1958730"/>
              <a:ext cx="228600" cy="148166"/>
            </a:xfrm>
            <a:prstGeom prst="straightConnector1">
              <a:avLst/>
            </a:prstGeom>
            <a:ln w="38100">
              <a:solidFill>
                <a:srgbClr val="FF9966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9" name="Straight Arrow Connector 18">
              <a:extLst>
                <a:ext uri="{FF2B5EF4-FFF2-40B4-BE49-F238E27FC236}">
                  <a16:creationId xmlns:a16="http://schemas.microsoft.com/office/drawing/2014/main" id="{18077EBD-22D3-1757-C7C3-7766CCE3846E}"/>
                </a:ext>
              </a:extLst>
            </p:cNvPr>
            <p:cNvCxnSpPr>
              <a:cxnSpLocks/>
            </p:cNvCxnSpPr>
            <p:nvPr/>
          </p:nvCxnSpPr>
          <p:spPr>
            <a:xfrm>
              <a:off x="9339745" y="1776697"/>
              <a:ext cx="228600" cy="148166"/>
            </a:xfrm>
            <a:prstGeom prst="straightConnector1">
              <a:avLst/>
            </a:prstGeom>
            <a:ln w="38100">
              <a:solidFill>
                <a:srgbClr val="FF9966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183B41C5-BCB0-C95B-0C6D-2FBA993B0417}"/>
                </a:ext>
              </a:extLst>
            </p:cNvPr>
            <p:cNvCxnSpPr>
              <a:cxnSpLocks/>
            </p:cNvCxnSpPr>
            <p:nvPr/>
          </p:nvCxnSpPr>
          <p:spPr>
            <a:xfrm>
              <a:off x="9431067" y="1607365"/>
              <a:ext cx="228600" cy="148166"/>
            </a:xfrm>
            <a:prstGeom prst="straightConnector1">
              <a:avLst/>
            </a:prstGeom>
            <a:ln w="38100">
              <a:solidFill>
                <a:srgbClr val="FF9966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72ECE43B-812C-72C8-B2D4-ECD7130EAE89}"/>
                </a:ext>
              </a:extLst>
            </p:cNvPr>
            <p:cNvCxnSpPr>
              <a:cxnSpLocks/>
            </p:cNvCxnSpPr>
            <p:nvPr/>
          </p:nvCxnSpPr>
          <p:spPr>
            <a:xfrm>
              <a:off x="9537612" y="1468894"/>
              <a:ext cx="228600" cy="148166"/>
            </a:xfrm>
            <a:prstGeom prst="straightConnector1">
              <a:avLst/>
            </a:prstGeom>
            <a:ln w="38100">
              <a:solidFill>
                <a:srgbClr val="FF9966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C3FAA8DA-3D6E-43CF-6009-30060B5C594E}"/>
                </a:ext>
              </a:extLst>
            </p:cNvPr>
            <p:cNvSpPr txBox="1"/>
            <p:nvPr/>
          </p:nvSpPr>
          <p:spPr>
            <a:xfrm rot="18222457">
              <a:off x="8844499" y="1484295"/>
              <a:ext cx="816249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i="1" dirty="0">
                  <a:solidFill>
                    <a:srgbClr val="C00000"/>
                  </a:solidFill>
                </a:rPr>
                <a:t>prestress</a:t>
              </a: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E20631C8-850E-4A6C-34EB-4C3F9A0E0774}"/>
              </a:ext>
            </a:extLst>
          </p:cNvPr>
          <p:cNvSpPr/>
          <p:nvPr/>
        </p:nvSpPr>
        <p:spPr>
          <a:xfrm>
            <a:off x="7327010" y="481596"/>
            <a:ext cx="2048766" cy="2287004"/>
          </a:xfrm>
          <a:prstGeom prst="rect">
            <a:avLst/>
          </a:prstGeom>
          <a:noFill/>
          <a:ln>
            <a:solidFill>
              <a:schemeClr val="tx1"/>
            </a:solidFill>
            <a:prstDash val="sysDot"/>
            <a:extLst>
              <a:ext uri="{C807C97D-BFC1-408E-A445-0C87EB9F89A2}">
                <ask:lineSketchStyleProps xmlns:ask="http://schemas.microsoft.com/office/drawing/2018/sketchyshapes" sd="2830469077">
                  <a:custGeom>
                    <a:avLst/>
                    <a:gdLst>
                      <a:gd name="connsiteX0" fmla="*/ 0 w 2048766"/>
                      <a:gd name="connsiteY0" fmla="*/ 0 h 2287004"/>
                      <a:gd name="connsiteX1" fmla="*/ 471216 w 2048766"/>
                      <a:gd name="connsiteY1" fmla="*/ 0 h 2287004"/>
                      <a:gd name="connsiteX2" fmla="*/ 1003895 w 2048766"/>
                      <a:gd name="connsiteY2" fmla="*/ 0 h 2287004"/>
                      <a:gd name="connsiteX3" fmla="*/ 1475112 w 2048766"/>
                      <a:gd name="connsiteY3" fmla="*/ 0 h 2287004"/>
                      <a:gd name="connsiteX4" fmla="*/ 2048766 w 2048766"/>
                      <a:gd name="connsiteY4" fmla="*/ 0 h 2287004"/>
                      <a:gd name="connsiteX5" fmla="*/ 2048766 w 2048766"/>
                      <a:gd name="connsiteY5" fmla="*/ 594621 h 2287004"/>
                      <a:gd name="connsiteX6" fmla="*/ 2048766 w 2048766"/>
                      <a:gd name="connsiteY6" fmla="*/ 1143502 h 2287004"/>
                      <a:gd name="connsiteX7" fmla="*/ 2048766 w 2048766"/>
                      <a:gd name="connsiteY7" fmla="*/ 1760993 h 2287004"/>
                      <a:gd name="connsiteX8" fmla="*/ 2048766 w 2048766"/>
                      <a:gd name="connsiteY8" fmla="*/ 2287004 h 2287004"/>
                      <a:gd name="connsiteX9" fmla="*/ 1577550 w 2048766"/>
                      <a:gd name="connsiteY9" fmla="*/ 2287004 h 2287004"/>
                      <a:gd name="connsiteX10" fmla="*/ 1106334 w 2048766"/>
                      <a:gd name="connsiteY10" fmla="*/ 2287004 h 2287004"/>
                      <a:gd name="connsiteX11" fmla="*/ 655605 w 2048766"/>
                      <a:gd name="connsiteY11" fmla="*/ 2287004 h 2287004"/>
                      <a:gd name="connsiteX12" fmla="*/ 0 w 2048766"/>
                      <a:gd name="connsiteY12" fmla="*/ 2287004 h 2287004"/>
                      <a:gd name="connsiteX13" fmla="*/ 0 w 2048766"/>
                      <a:gd name="connsiteY13" fmla="*/ 1692383 h 2287004"/>
                      <a:gd name="connsiteX14" fmla="*/ 0 w 2048766"/>
                      <a:gd name="connsiteY14" fmla="*/ 1074892 h 2287004"/>
                      <a:gd name="connsiteX15" fmla="*/ 0 w 2048766"/>
                      <a:gd name="connsiteY15" fmla="*/ 503141 h 2287004"/>
                      <a:gd name="connsiteX16" fmla="*/ 0 w 2048766"/>
                      <a:gd name="connsiteY16" fmla="*/ 0 h 228700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</a:cxnLst>
                    <a:rect l="l" t="t" r="r" b="b"/>
                    <a:pathLst>
                      <a:path w="2048766" h="2287004" extrusionOk="0">
                        <a:moveTo>
                          <a:pt x="0" y="0"/>
                        </a:moveTo>
                        <a:cubicBezTo>
                          <a:pt x="136649" y="-26027"/>
                          <a:pt x="337511" y="37101"/>
                          <a:pt x="471216" y="0"/>
                        </a:cubicBezTo>
                        <a:cubicBezTo>
                          <a:pt x="604921" y="-37101"/>
                          <a:pt x="755557" y="46609"/>
                          <a:pt x="1003895" y="0"/>
                        </a:cubicBezTo>
                        <a:cubicBezTo>
                          <a:pt x="1252233" y="-46609"/>
                          <a:pt x="1341652" y="8956"/>
                          <a:pt x="1475112" y="0"/>
                        </a:cubicBezTo>
                        <a:cubicBezTo>
                          <a:pt x="1608572" y="-8956"/>
                          <a:pt x="1833454" y="34362"/>
                          <a:pt x="2048766" y="0"/>
                        </a:cubicBezTo>
                        <a:cubicBezTo>
                          <a:pt x="2071683" y="226993"/>
                          <a:pt x="2008748" y="423018"/>
                          <a:pt x="2048766" y="594621"/>
                        </a:cubicBezTo>
                        <a:cubicBezTo>
                          <a:pt x="2088784" y="766224"/>
                          <a:pt x="2035737" y="901183"/>
                          <a:pt x="2048766" y="1143502"/>
                        </a:cubicBezTo>
                        <a:cubicBezTo>
                          <a:pt x="2061795" y="1385821"/>
                          <a:pt x="2026453" y="1547437"/>
                          <a:pt x="2048766" y="1760993"/>
                        </a:cubicBezTo>
                        <a:cubicBezTo>
                          <a:pt x="2071079" y="1974549"/>
                          <a:pt x="2018702" y="2084649"/>
                          <a:pt x="2048766" y="2287004"/>
                        </a:cubicBezTo>
                        <a:cubicBezTo>
                          <a:pt x="1867360" y="2331011"/>
                          <a:pt x="1777962" y="2240142"/>
                          <a:pt x="1577550" y="2287004"/>
                        </a:cubicBezTo>
                        <a:cubicBezTo>
                          <a:pt x="1377138" y="2333866"/>
                          <a:pt x="1210420" y="2271633"/>
                          <a:pt x="1106334" y="2287004"/>
                        </a:cubicBezTo>
                        <a:cubicBezTo>
                          <a:pt x="1002248" y="2302375"/>
                          <a:pt x="757569" y="2242390"/>
                          <a:pt x="655605" y="2287004"/>
                        </a:cubicBezTo>
                        <a:cubicBezTo>
                          <a:pt x="553641" y="2331618"/>
                          <a:pt x="199229" y="2216052"/>
                          <a:pt x="0" y="2287004"/>
                        </a:cubicBezTo>
                        <a:cubicBezTo>
                          <a:pt x="-47323" y="2040398"/>
                          <a:pt x="29338" y="1850254"/>
                          <a:pt x="0" y="1692383"/>
                        </a:cubicBezTo>
                        <a:cubicBezTo>
                          <a:pt x="-29338" y="1534512"/>
                          <a:pt x="60095" y="1345721"/>
                          <a:pt x="0" y="1074892"/>
                        </a:cubicBezTo>
                        <a:cubicBezTo>
                          <a:pt x="-60095" y="804063"/>
                          <a:pt x="60567" y="660432"/>
                          <a:pt x="0" y="503141"/>
                        </a:cubicBezTo>
                        <a:cubicBezTo>
                          <a:pt x="-60567" y="345850"/>
                          <a:pt x="8717" y="169191"/>
                          <a:pt x="0" y="0"/>
                        </a:cubicBezTo>
                        <a:close/>
                      </a:path>
                    </a:pathLst>
                  </a:custGeom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262708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7461C6-AA3A-9BD9-80B1-6A368FD91A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B8343D-472B-FB4E-6083-AF2942116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" y="23267"/>
            <a:ext cx="8458200" cy="472580"/>
          </a:xfrm>
        </p:spPr>
        <p:txBody>
          <a:bodyPr/>
          <a:lstStyle/>
          <a:p>
            <a:r>
              <a:rPr lang="en-GB" dirty="0"/>
              <a:t>Functional specification (</a:t>
            </a:r>
            <a:r>
              <a:rPr lang="en-GB" i="1" dirty="0"/>
              <a:t>In Work</a:t>
            </a:r>
            <a:r>
              <a:rPr lang="en-GB" dirty="0"/>
              <a:t>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B28968-BA86-5E1B-4134-BFEFB83FF8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000" dirty="0"/>
              <a:t>Mechanical specifications:</a:t>
            </a:r>
          </a:p>
          <a:p>
            <a:pPr lvl="1">
              <a:spcBef>
                <a:spcPts val="1200"/>
              </a:spcBef>
            </a:pPr>
            <a:r>
              <a:rPr lang="en-GB" sz="1800" dirty="0"/>
              <a:t>Maximum value of </a:t>
            </a:r>
            <a:r>
              <a:rPr lang="en-GB" sz="1800" b="1" dirty="0"/>
              <a:t>compressive stress </a:t>
            </a:r>
            <a:r>
              <a:rPr lang="en-GB" sz="1800" dirty="0"/>
              <a:t>at RT : 100 MPa (σ</a:t>
            </a:r>
            <a:r>
              <a:rPr lang="en-GB" sz="1800" baseline="-25000" dirty="0"/>
              <a:t>3</a:t>
            </a:r>
            <a:r>
              <a:rPr lang="en-GB" sz="1800" dirty="0"/>
              <a:t> &gt; -100 MPa)</a:t>
            </a:r>
          </a:p>
          <a:p>
            <a:pPr lvl="1"/>
            <a:r>
              <a:rPr lang="en-GB" sz="1800" dirty="0"/>
              <a:t>Maximum value of compressive stress at cold : 120 MPa (σ</a:t>
            </a:r>
            <a:r>
              <a:rPr lang="en-GB" sz="1800" baseline="-25000" dirty="0"/>
              <a:t>3</a:t>
            </a:r>
            <a:r>
              <a:rPr lang="en-GB" sz="1800" dirty="0"/>
              <a:t> &gt; -120 MPa)</a:t>
            </a:r>
          </a:p>
          <a:p>
            <a:pPr lvl="1"/>
            <a:r>
              <a:rPr lang="en-GB" sz="1800" dirty="0"/>
              <a:t>Not clear in terms of </a:t>
            </a:r>
            <a:r>
              <a:rPr lang="en-GB" sz="1800" b="1" dirty="0"/>
              <a:t>Von Mises </a:t>
            </a:r>
            <a:r>
              <a:rPr lang="en-GB" sz="1800" dirty="0"/>
              <a:t>equivalent stress, but limit around 120 MPa</a:t>
            </a:r>
          </a:p>
          <a:p>
            <a:pPr lvl="1"/>
            <a:r>
              <a:rPr lang="en-GB" sz="1800" dirty="0"/>
              <a:t>Other materials’ properties and limits (in parenthesis at cold):</a:t>
            </a:r>
          </a:p>
          <a:p>
            <a:pPr lvl="1"/>
            <a:endParaRPr lang="en-GB" sz="1800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953C2F5-D8B4-7F8E-9569-A6962F62700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579"/>
          <a:stretch/>
        </p:blipFill>
        <p:spPr>
          <a:xfrm>
            <a:off x="695325" y="2909097"/>
            <a:ext cx="7991475" cy="1781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97402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3D34C2D1-D794-9EFA-E6FD-868E7FB3F0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36F0136-B69C-A77E-B95A-B103036DBC4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" y="23267"/>
            <a:ext cx="7641167" cy="472580"/>
          </a:xfrm>
        </p:spPr>
        <p:txBody>
          <a:bodyPr/>
          <a:lstStyle/>
          <a:p>
            <a:r>
              <a:rPr lang="en-US" dirty="0"/>
              <a:t>Mechanical design: two pre-stress paradigms</a:t>
            </a:r>
            <a:endParaRPr lang="en-GB" dirty="0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06DAB705-BB0C-9185-42F8-1C1C6FE49E44}"/>
              </a:ext>
            </a:extLst>
          </p:cNvPr>
          <p:cNvGrpSpPr/>
          <p:nvPr/>
        </p:nvGrpSpPr>
        <p:grpSpPr>
          <a:xfrm>
            <a:off x="250367" y="1637806"/>
            <a:ext cx="4238407" cy="2490849"/>
            <a:chOff x="250367" y="1637806"/>
            <a:chExt cx="4238407" cy="2490849"/>
          </a:xfrm>
        </p:grpSpPr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7B070C46-86D8-3E53-9D45-85491209BBA8}"/>
                </a:ext>
              </a:extLst>
            </p:cNvPr>
            <p:cNvGrpSpPr/>
            <p:nvPr/>
          </p:nvGrpSpPr>
          <p:grpSpPr>
            <a:xfrm>
              <a:off x="250367" y="1637806"/>
              <a:ext cx="4143833" cy="2490849"/>
              <a:chOff x="250367" y="1637806"/>
              <a:chExt cx="4143833" cy="2490849"/>
            </a:xfrm>
          </p:grpSpPr>
          <p:pic>
            <p:nvPicPr>
              <p:cNvPr id="28" name="Picture 27">
                <a:extLst>
                  <a:ext uri="{FF2B5EF4-FFF2-40B4-BE49-F238E27FC236}">
                    <a16:creationId xmlns:a16="http://schemas.microsoft.com/office/drawing/2014/main" id="{50B531D1-561F-752C-E323-5BFB25BF0C2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250367" y="1637806"/>
                <a:ext cx="4143833" cy="2490849"/>
              </a:xfrm>
              <a:prstGeom prst="rect">
                <a:avLst/>
              </a:prstGeom>
            </p:spPr>
          </p:pic>
          <p:cxnSp>
            <p:nvCxnSpPr>
              <p:cNvPr id="29" name="Straight Connector 28">
                <a:extLst>
                  <a:ext uri="{FF2B5EF4-FFF2-40B4-BE49-F238E27FC236}">
                    <a16:creationId xmlns:a16="http://schemas.microsoft.com/office/drawing/2014/main" id="{4EF878A1-5848-CD30-43A2-0FD35F80A582}"/>
                  </a:ext>
                </a:extLst>
              </p:cNvPr>
              <p:cNvCxnSpPr/>
              <p:nvPr/>
            </p:nvCxnSpPr>
            <p:spPr>
              <a:xfrm flipV="1">
                <a:off x="900545" y="2452255"/>
                <a:ext cx="240146" cy="1117600"/>
              </a:xfrm>
              <a:prstGeom prst="line">
                <a:avLst/>
              </a:prstGeom>
              <a:noFill/>
              <a:ln w="38100" cap="flat" cmpd="sng" algn="ctr">
                <a:solidFill>
                  <a:srgbClr val="4472C4"/>
                </a:solidFill>
                <a:prstDash val="dash"/>
                <a:miter lim="800000"/>
              </a:ln>
              <a:effectLst/>
            </p:spPr>
          </p:cxnSp>
        </p:grp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9D98B79A-643F-89F7-F826-737B08F7F168}"/>
                </a:ext>
              </a:extLst>
            </p:cNvPr>
            <p:cNvCxnSpPr/>
            <p:nvPr/>
          </p:nvCxnSpPr>
          <p:spPr>
            <a:xfrm flipH="1">
              <a:off x="3272817" y="2780735"/>
              <a:ext cx="428017" cy="422417"/>
            </a:xfrm>
            <a:prstGeom prst="straightConnector1">
              <a:avLst/>
            </a:prstGeom>
            <a:noFill/>
            <a:ln w="6350" cap="flat" cmpd="sng" algn="ctr">
              <a:solidFill>
                <a:srgbClr val="4472C4"/>
              </a:solidFill>
              <a:prstDash val="solid"/>
              <a:miter lim="800000"/>
              <a:tailEnd type="triangle"/>
            </a:ln>
            <a:effectLst/>
          </p:spPr>
        </p:cxn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609B77E0-B8AD-184B-5255-ABC8C3C8D0D7}"/>
                </a:ext>
              </a:extLst>
            </p:cNvPr>
            <p:cNvSpPr txBox="1"/>
            <p:nvPr/>
          </p:nvSpPr>
          <p:spPr>
            <a:xfrm>
              <a:off x="3272817" y="2468560"/>
              <a:ext cx="121595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>
                  <a:ln>
                    <a:noFill/>
                  </a:ln>
                  <a:solidFill>
                    <a:srgbClr val="1E5AAE"/>
                  </a:solidFill>
                  <a:effectLst/>
                  <a:uLnTx/>
                  <a:uFillTx/>
                  <a:latin typeface="Calibri" panose="020F0502020204030204"/>
                </a:rPr>
                <a:t>40-50 MPa</a:t>
              </a:r>
            </a:p>
          </p:txBody>
        </p:sp>
      </p:grpSp>
      <p:sp>
        <p:nvSpPr>
          <p:cNvPr id="30" name="Content Placeholder 3">
            <a:extLst>
              <a:ext uri="{FF2B5EF4-FFF2-40B4-BE49-F238E27FC236}">
                <a16:creationId xmlns:a16="http://schemas.microsoft.com/office/drawing/2014/main" id="{46FAC2C1-AAE8-99E7-EB41-2807A279A9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458" y="806696"/>
            <a:ext cx="7940676" cy="3960567"/>
          </a:xfrm>
        </p:spPr>
        <p:txBody>
          <a:bodyPr/>
          <a:lstStyle/>
          <a:p>
            <a:pPr marL="36513" indent="0">
              <a:buNone/>
            </a:pPr>
            <a:r>
              <a:rPr lang="en-US" dirty="0"/>
              <a:t>	Collared 			   bladders &amp; keys</a:t>
            </a:r>
            <a:endParaRPr lang="en-GB" dirty="0"/>
          </a:p>
        </p:txBody>
      </p:sp>
      <p:pic>
        <p:nvPicPr>
          <p:cNvPr id="32" name="Picture 31">
            <a:extLst>
              <a:ext uri="{FF2B5EF4-FFF2-40B4-BE49-F238E27FC236}">
                <a16:creationId xmlns:a16="http://schemas.microsoft.com/office/drawing/2014/main" id="{BE4788F9-D36C-C870-7509-76767F076E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32258" y="1348647"/>
            <a:ext cx="3377284" cy="3069166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4FBA4166-479D-E278-E228-DB724AFD6E2C}"/>
              </a:ext>
            </a:extLst>
          </p:cNvPr>
          <p:cNvSpPr txBox="1"/>
          <p:nvPr/>
        </p:nvSpPr>
        <p:spPr>
          <a:xfrm>
            <a:off x="244701" y="4524585"/>
            <a:ext cx="794067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[graph1] D. Perini - Mechanical structures for superconducting dipoles. Different configurations for different applications. https://indico.cern.ch/event/1192313/</a:t>
            </a:r>
          </a:p>
          <a:p>
            <a:r>
              <a:rPr lang="en-US" sz="1000" dirty="0"/>
              <a:t>[graph2] </a:t>
            </a:r>
            <a:r>
              <a:rPr lang="en-GB" sz="1000" dirty="0">
                <a:effectLst/>
                <a:latin typeface="Arial" panose="020B0604020202020204" pitchFamily="34" charset="0"/>
              </a:rPr>
              <a:t>Mechanical Simulation of Nb3Sn Coils - G. Vallone - 37th </a:t>
            </a:r>
            <a:r>
              <a:rPr lang="en-GB" sz="1000" dirty="0" err="1">
                <a:effectLst/>
                <a:latin typeface="Arial" panose="020B0604020202020204" pitchFamily="34" charset="0"/>
              </a:rPr>
              <a:t>EuroCirCol</a:t>
            </a:r>
            <a:r>
              <a:rPr lang="en-GB" sz="1000" dirty="0">
                <a:effectLst/>
                <a:latin typeface="Arial" panose="020B0604020202020204" pitchFamily="34" charset="0"/>
              </a:rPr>
              <a:t> WP5 Coordination Meeting CERN, 22/05/2018</a:t>
            </a:r>
            <a:endParaRPr lang="en-GB" sz="1000" dirty="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FAEC94EA-9EED-5FAF-8A92-5CC86CED4556}"/>
              </a:ext>
            </a:extLst>
          </p:cNvPr>
          <p:cNvGrpSpPr/>
          <p:nvPr/>
        </p:nvGrpSpPr>
        <p:grpSpPr>
          <a:xfrm>
            <a:off x="3479800" y="3412220"/>
            <a:ext cx="914400" cy="914400"/>
            <a:chOff x="6766560" y="733229"/>
            <a:chExt cx="1922357" cy="1948220"/>
          </a:xfrm>
        </p:grpSpPr>
        <p:grpSp>
          <p:nvGrpSpPr>
            <p:cNvPr id="36" name="Group 35">
              <a:extLst>
                <a:ext uri="{FF2B5EF4-FFF2-40B4-BE49-F238E27FC236}">
                  <a16:creationId xmlns:a16="http://schemas.microsoft.com/office/drawing/2014/main" id="{F11B43D3-64FD-EDB8-EA5E-2C9E6183469A}"/>
                </a:ext>
              </a:extLst>
            </p:cNvPr>
            <p:cNvGrpSpPr/>
            <p:nvPr/>
          </p:nvGrpSpPr>
          <p:grpSpPr>
            <a:xfrm>
              <a:off x="6766560" y="733229"/>
              <a:ext cx="1920240" cy="1005840"/>
              <a:chOff x="5218684" y="733228"/>
              <a:chExt cx="3840437" cy="1978622"/>
            </a:xfrm>
          </p:grpSpPr>
          <p:pic>
            <p:nvPicPr>
              <p:cNvPr id="39" name="Picture 38" descr="A picture containing chart&#10;&#10;Description automatically generated">
                <a:extLst>
                  <a:ext uri="{FF2B5EF4-FFF2-40B4-BE49-F238E27FC236}">
                    <a16:creationId xmlns:a16="http://schemas.microsoft.com/office/drawing/2014/main" id="{5BA5BD31-9172-04C5-E8AB-AD275B924829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6540" t="2527" r="13814" b="1991"/>
              <a:stretch/>
            </p:blipFill>
            <p:spPr>
              <a:xfrm flipH="1">
                <a:off x="5218684" y="733229"/>
                <a:ext cx="1922336" cy="1978621"/>
              </a:xfrm>
              <a:prstGeom prst="rect">
                <a:avLst/>
              </a:prstGeom>
            </p:spPr>
          </p:pic>
          <p:pic>
            <p:nvPicPr>
              <p:cNvPr id="40" name="Picture 39" descr="A picture containing chart&#10;&#10;Description automatically generated">
                <a:extLst>
                  <a:ext uri="{FF2B5EF4-FFF2-40B4-BE49-F238E27FC236}">
                    <a16:creationId xmlns:a16="http://schemas.microsoft.com/office/drawing/2014/main" id="{59BF1E8A-59B2-C8A4-AB10-EE496D02016D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6616" t="2527" r="13814" b="1991"/>
              <a:stretch/>
            </p:blipFill>
            <p:spPr>
              <a:xfrm>
                <a:off x="7138902" y="733228"/>
                <a:ext cx="1920219" cy="1978621"/>
              </a:xfrm>
              <a:prstGeom prst="rect">
                <a:avLst/>
              </a:prstGeom>
            </p:spPr>
          </p:pic>
        </p:grpSp>
        <p:pic>
          <p:nvPicPr>
            <p:cNvPr id="37" name="Picture 36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5D471CB0-5861-E4A0-414E-F36909994D8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616" t="2527" r="13814" b="4829"/>
            <a:stretch/>
          </p:blipFill>
          <p:spPr>
            <a:xfrm rot="10800000">
              <a:off x="6768677" y="1705504"/>
              <a:ext cx="960120" cy="975945"/>
            </a:xfrm>
            <a:prstGeom prst="rect">
              <a:avLst/>
            </a:prstGeom>
          </p:spPr>
        </p:pic>
        <p:pic>
          <p:nvPicPr>
            <p:cNvPr id="38" name="Picture 37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9F32A2CC-8B16-FED1-5B4A-6A8A499EF6B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616" t="2527" r="13814" b="4829"/>
            <a:stretch/>
          </p:blipFill>
          <p:spPr>
            <a:xfrm rot="10800000" flipH="1">
              <a:off x="7728797" y="1705503"/>
              <a:ext cx="960120" cy="975945"/>
            </a:xfrm>
            <a:prstGeom prst="rect">
              <a:avLst/>
            </a:prstGeom>
          </p:spPr>
        </p:pic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AEFF26E-81EA-6ECB-0A2C-5CB38FAB2C69}"/>
              </a:ext>
            </a:extLst>
          </p:cNvPr>
          <p:cNvGrpSpPr/>
          <p:nvPr/>
        </p:nvGrpSpPr>
        <p:grpSpPr>
          <a:xfrm>
            <a:off x="7329055" y="3412220"/>
            <a:ext cx="914400" cy="914400"/>
            <a:chOff x="6768677" y="2859804"/>
            <a:chExt cx="2006995" cy="2011680"/>
          </a:xfrm>
        </p:grpSpPr>
        <p:pic>
          <p:nvPicPr>
            <p:cNvPr id="42" name="Picture 41" descr="Diagram&#10;&#10;Description automatically generated">
              <a:extLst>
                <a:ext uri="{FF2B5EF4-FFF2-40B4-BE49-F238E27FC236}">
                  <a16:creationId xmlns:a16="http://schemas.microsoft.com/office/drawing/2014/main" id="{C7C217BF-C600-25A6-9FDB-771FAADBD10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508" t="2528" r="13666" b="4728"/>
            <a:stretch/>
          </p:blipFill>
          <p:spPr>
            <a:xfrm>
              <a:off x="7767024" y="2859804"/>
              <a:ext cx="1008648" cy="1005840"/>
            </a:xfrm>
            <a:prstGeom prst="rect">
              <a:avLst/>
            </a:prstGeom>
          </p:spPr>
        </p:pic>
        <p:pic>
          <p:nvPicPr>
            <p:cNvPr id="43" name="Picture 42" descr="Diagram&#10;&#10;Description automatically generated">
              <a:extLst>
                <a:ext uri="{FF2B5EF4-FFF2-40B4-BE49-F238E27FC236}">
                  <a16:creationId xmlns:a16="http://schemas.microsoft.com/office/drawing/2014/main" id="{FF65B3EA-A18B-6815-C92A-CA847E46326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508" t="2528" r="13666" b="4728"/>
            <a:stretch/>
          </p:blipFill>
          <p:spPr>
            <a:xfrm flipV="1">
              <a:off x="7767024" y="3865644"/>
              <a:ext cx="1008648" cy="1005840"/>
            </a:xfrm>
            <a:prstGeom prst="rect">
              <a:avLst/>
            </a:prstGeom>
          </p:spPr>
        </p:pic>
        <p:pic>
          <p:nvPicPr>
            <p:cNvPr id="44" name="Picture 43" descr="Diagram&#10;&#10;Description automatically generated">
              <a:extLst>
                <a:ext uri="{FF2B5EF4-FFF2-40B4-BE49-F238E27FC236}">
                  <a16:creationId xmlns:a16="http://schemas.microsoft.com/office/drawing/2014/main" id="{665D5B6E-C075-A9FC-2CFC-867A78E1600C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508" t="2528" r="13666" b="4728"/>
            <a:stretch/>
          </p:blipFill>
          <p:spPr>
            <a:xfrm flipH="1">
              <a:off x="6768677" y="2859804"/>
              <a:ext cx="1008648" cy="1005840"/>
            </a:xfrm>
            <a:prstGeom prst="rect">
              <a:avLst/>
            </a:prstGeom>
          </p:spPr>
        </p:pic>
        <p:pic>
          <p:nvPicPr>
            <p:cNvPr id="45" name="Picture 44" descr="Diagram&#10;&#10;Description automatically generated">
              <a:extLst>
                <a:ext uri="{FF2B5EF4-FFF2-40B4-BE49-F238E27FC236}">
                  <a16:creationId xmlns:a16="http://schemas.microsoft.com/office/drawing/2014/main" id="{2C1841B8-8E6C-E0EB-CF0C-9AF1D7BF0FB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508" t="2528" r="13666" b="4728"/>
            <a:stretch/>
          </p:blipFill>
          <p:spPr>
            <a:xfrm flipH="1" flipV="1">
              <a:off x="6768677" y="3865644"/>
              <a:ext cx="1008648" cy="1005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2148605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D2CE8-8BEE-4799-3B3C-8794EC1E0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Mechanical design</a:t>
            </a:r>
            <a:endParaRPr lang="en-GB" dirty="0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6165F84D-AD43-B296-2AAC-F9C18083B0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A38AF67-147C-D81A-8F92-53E9824EC7E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100" y="625210"/>
            <a:ext cx="8820150" cy="4511163"/>
          </a:xfrm>
        </p:spPr>
        <p:txBody>
          <a:bodyPr>
            <a:normAutofit lnSpcReduction="10000"/>
          </a:bodyPr>
          <a:lstStyle/>
          <a:p>
            <a:r>
              <a:rPr lang="en-US" dirty="0"/>
              <a:t>Mock-ups as part of the 12T Robust Dipole</a:t>
            </a:r>
            <a:br>
              <a:rPr lang="en-US" dirty="0"/>
            </a:br>
            <a:r>
              <a:rPr lang="en-US" dirty="0"/>
              <a:t>program</a:t>
            </a:r>
          </a:p>
          <a:p>
            <a:endParaRPr lang="en-US" sz="1500" dirty="0"/>
          </a:p>
          <a:p>
            <a:r>
              <a:rPr lang="en-GB" dirty="0"/>
              <a:t>Our mock-ups will be slices of the whole </a:t>
            </a:r>
            <a:br>
              <a:rPr lang="en-GB" dirty="0"/>
            </a:br>
            <a:r>
              <a:rPr lang="en-GB" dirty="0"/>
              <a:t>X-sections of the two magnets.</a:t>
            </a:r>
          </a:p>
          <a:p>
            <a:endParaRPr lang="en-GB" sz="1300" dirty="0"/>
          </a:p>
          <a:p>
            <a:r>
              <a:rPr lang="en-GB" dirty="0"/>
              <a:t>DAHLIA11: we start taking </a:t>
            </a:r>
            <a:br>
              <a:rPr lang="en-GB" dirty="0"/>
            </a:br>
            <a:r>
              <a:rPr lang="en-GB" dirty="0"/>
              <a:t>the coils of the 11T magnet </a:t>
            </a:r>
            <a:br>
              <a:rPr lang="en-GB" dirty="0"/>
            </a:br>
            <a:r>
              <a:rPr lang="en-GB" dirty="0"/>
              <a:t>and we re-design the </a:t>
            </a:r>
            <a:br>
              <a:rPr lang="en-GB" dirty="0"/>
            </a:br>
            <a:r>
              <a:rPr lang="en-GB" dirty="0"/>
              <a:t>structure around.</a:t>
            </a:r>
          </a:p>
          <a:p>
            <a:endParaRPr lang="en-GB" sz="1500" dirty="0"/>
          </a:p>
          <a:p>
            <a:r>
              <a:rPr lang="en-GB" dirty="0"/>
              <a:t>Finally, we will move to the</a:t>
            </a:r>
            <a:br>
              <a:rPr lang="en-GB" dirty="0"/>
            </a:br>
            <a:r>
              <a:rPr lang="en-GB" dirty="0"/>
              <a:t>chosen X-section of the 12 T</a:t>
            </a:r>
          </a:p>
        </p:txBody>
      </p:sp>
      <p:pic>
        <p:nvPicPr>
          <p:cNvPr id="9" name="Picture 8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4EA9DBBD-940A-65BE-CC9A-F7BB7D2B023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27163" t="9768" r="43700" b="19053"/>
          <a:stretch/>
        </p:blipFill>
        <p:spPr>
          <a:xfrm>
            <a:off x="6723849" y="598241"/>
            <a:ext cx="1962951" cy="2440426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71EED4A-F14B-B5A3-7488-7B49EC1EFA5A}"/>
              </a:ext>
            </a:extLst>
          </p:cNvPr>
          <p:cNvGrpSpPr/>
          <p:nvPr/>
        </p:nvGrpSpPr>
        <p:grpSpPr>
          <a:xfrm>
            <a:off x="4468808" y="3038666"/>
            <a:ext cx="1922357" cy="1948220"/>
            <a:chOff x="6766560" y="733229"/>
            <a:chExt cx="1922357" cy="1948220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EA6A25FC-22EE-DD26-D4BE-206700FB8733}"/>
                </a:ext>
              </a:extLst>
            </p:cNvPr>
            <p:cNvGrpSpPr/>
            <p:nvPr/>
          </p:nvGrpSpPr>
          <p:grpSpPr>
            <a:xfrm>
              <a:off x="6766560" y="733229"/>
              <a:ext cx="1920240" cy="1005840"/>
              <a:chOff x="5218684" y="733228"/>
              <a:chExt cx="3840437" cy="1978622"/>
            </a:xfrm>
          </p:grpSpPr>
          <p:pic>
            <p:nvPicPr>
              <p:cNvPr id="14" name="Picture 13" descr="A picture containing chart&#10;&#10;Description automatically generated">
                <a:extLst>
                  <a:ext uri="{FF2B5EF4-FFF2-40B4-BE49-F238E27FC236}">
                    <a16:creationId xmlns:a16="http://schemas.microsoft.com/office/drawing/2014/main" id="{A84760B1-05F5-7AF8-4405-37F5F8D71D4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6540" t="2527" r="13814" b="1991"/>
              <a:stretch/>
            </p:blipFill>
            <p:spPr>
              <a:xfrm flipH="1">
                <a:off x="5218684" y="733229"/>
                <a:ext cx="1922336" cy="1978621"/>
              </a:xfrm>
              <a:prstGeom prst="rect">
                <a:avLst/>
              </a:prstGeom>
            </p:spPr>
          </p:pic>
          <p:pic>
            <p:nvPicPr>
              <p:cNvPr id="15" name="Picture 14" descr="A picture containing chart&#10;&#10;Description automatically generated">
                <a:extLst>
                  <a:ext uri="{FF2B5EF4-FFF2-40B4-BE49-F238E27FC236}">
                    <a16:creationId xmlns:a16="http://schemas.microsoft.com/office/drawing/2014/main" id="{56A7605F-D841-7060-8A0F-06D832C427FC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6616" t="2527" r="13814" b="1991"/>
              <a:stretch/>
            </p:blipFill>
            <p:spPr>
              <a:xfrm>
                <a:off x="7138902" y="733228"/>
                <a:ext cx="1920219" cy="1978621"/>
              </a:xfrm>
              <a:prstGeom prst="rect">
                <a:avLst/>
              </a:prstGeom>
            </p:spPr>
          </p:pic>
        </p:grpSp>
        <p:pic>
          <p:nvPicPr>
            <p:cNvPr id="12" name="Picture 11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53912D4A-D997-426C-F3D4-061535CF0A4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616" t="2527" r="13814" b="4829"/>
            <a:stretch/>
          </p:blipFill>
          <p:spPr>
            <a:xfrm rot="10800000">
              <a:off x="6768677" y="1705504"/>
              <a:ext cx="960120" cy="975945"/>
            </a:xfrm>
            <a:prstGeom prst="rect">
              <a:avLst/>
            </a:prstGeom>
          </p:spPr>
        </p:pic>
        <p:pic>
          <p:nvPicPr>
            <p:cNvPr id="13" name="Picture 12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773090AF-377D-1C9C-74D2-655C46E5A70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616" t="2527" r="13814" b="4829"/>
            <a:stretch/>
          </p:blipFill>
          <p:spPr>
            <a:xfrm rot="10800000" flipH="1">
              <a:off x="7728797" y="1705503"/>
              <a:ext cx="960120" cy="975945"/>
            </a:xfrm>
            <a:prstGeom prst="rect">
              <a:avLst/>
            </a:prstGeom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4CA0FBA-70AF-50F2-6A3D-BA8CC7D2302E}"/>
              </a:ext>
            </a:extLst>
          </p:cNvPr>
          <p:cNvGrpSpPr/>
          <p:nvPr/>
        </p:nvGrpSpPr>
        <p:grpSpPr>
          <a:xfrm>
            <a:off x="6413175" y="3005101"/>
            <a:ext cx="2006995" cy="2011680"/>
            <a:chOff x="6768677" y="2859804"/>
            <a:chExt cx="2006995" cy="2011680"/>
          </a:xfrm>
        </p:grpSpPr>
        <p:pic>
          <p:nvPicPr>
            <p:cNvPr id="17" name="Picture 16" descr="Diagram&#10;&#10;Description automatically generated">
              <a:extLst>
                <a:ext uri="{FF2B5EF4-FFF2-40B4-BE49-F238E27FC236}">
                  <a16:creationId xmlns:a16="http://schemas.microsoft.com/office/drawing/2014/main" id="{85FBE059-C87A-AFF8-5A59-F937C464CCD4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508" t="2528" r="13666" b="4728"/>
            <a:stretch/>
          </p:blipFill>
          <p:spPr>
            <a:xfrm>
              <a:off x="7767024" y="2859804"/>
              <a:ext cx="1008648" cy="1005840"/>
            </a:xfrm>
            <a:prstGeom prst="rect">
              <a:avLst/>
            </a:prstGeom>
          </p:spPr>
        </p:pic>
        <p:pic>
          <p:nvPicPr>
            <p:cNvPr id="18" name="Picture 17" descr="Diagram&#10;&#10;Description automatically generated">
              <a:extLst>
                <a:ext uri="{FF2B5EF4-FFF2-40B4-BE49-F238E27FC236}">
                  <a16:creationId xmlns:a16="http://schemas.microsoft.com/office/drawing/2014/main" id="{CF798FE2-2338-1D13-57ED-F252889A116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508" t="2528" r="13666" b="4728"/>
            <a:stretch/>
          </p:blipFill>
          <p:spPr>
            <a:xfrm flipV="1">
              <a:off x="7767024" y="3865644"/>
              <a:ext cx="1008648" cy="1005840"/>
            </a:xfrm>
            <a:prstGeom prst="rect">
              <a:avLst/>
            </a:prstGeom>
          </p:spPr>
        </p:pic>
        <p:pic>
          <p:nvPicPr>
            <p:cNvPr id="19" name="Picture 18" descr="Diagram&#10;&#10;Description automatically generated">
              <a:extLst>
                <a:ext uri="{FF2B5EF4-FFF2-40B4-BE49-F238E27FC236}">
                  <a16:creationId xmlns:a16="http://schemas.microsoft.com/office/drawing/2014/main" id="{B0C8A464-7DB8-09EF-F57F-69A4FDAA013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508" t="2528" r="13666" b="4728"/>
            <a:stretch/>
          </p:blipFill>
          <p:spPr>
            <a:xfrm flipH="1">
              <a:off x="6768677" y="2859804"/>
              <a:ext cx="1008648" cy="1005840"/>
            </a:xfrm>
            <a:prstGeom prst="rect">
              <a:avLst/>
            </a:prstGeom>
          </p:spPr>
        </p:pic>
        <p:pic>
          <p:nvPicPr>
            <p:cNvPr id="20" name="Picture 19" descr="Diagram&#10;&#10;Description automatically generated">
              <a:extLst>
                <a:ext uri="{FF2B5EF4-FFF2-40B4-BE49-F238E27FC236}">
                  <a16:creationId xmlns:a16="http://schemas.microsoft.com/office/drawing/2014/main" id="{F9925CF7-BB75-4192-773E-0CFAF77786F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508" t="2528" r="13666" b="4728"/>
            <a:stretch/>
          </p:blipFill>
          <p:spPr>
            <a:xfrm flipH="1" flipV="1">
              <a:off x="6768677" y="3865644"/>
              <a:ext cx="1008648" cy="100584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171179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5" descr="Diagram&#10;&#10;Description automatically generated">
            <a:extLst>
              <a:ext uri="{FF2B5EF4-FFF2-40B4-BE49-F238E27FC236}">
                <a16:creationId xmlns:a16="http://schemas.microsoft.com/office/drawing/2014/main" id="{3398DD28-CE77-9520-FCA0-42FA205F4DD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2826"/>
          <a:stretch/>
        </p:blipFill>
        <p:spPr>
          <a:xfrm>
            <a:off x="4571999" y="1290243"/>
            <a:ext cx="4246888" cy="3657600"/>
          </a:xfrm>
          <a:prstGeom prst="rect">
            <a:avLst/>
          </a:prstGeom>
        </p:spPr>
      </p:pic>
      <p:pic>
        <p:nvPicPr>
          <p:cNvPr id="7" name="Picture 6" descr="A picture containing chart&#10;&#10;Description automatically generated">
            <a:extLst>
              <a:ext uri="{FF2B5EF4-FFF2-40B4-BE49-F238E27FC236}">
                <a16:creationId xmlns:a16="http://schemas.microsoft.com/office/drawing/2014/main" id="{B931D1D7-23DC-0168-8833-6BFED767C20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15380"/>
          <a:stretch/>
        </p:blipFill>
        <p:spPr>
          <a:xfrm>
            <a:off x="195026" y="1290243"/>
            <a:ext cx="4122441" cy="365760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4D2CE8-8BEE-4799-3B3C-8794EC1E0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Mechanical design</a:t>
            </a:r>
            <a:endParaRPr lang="en-GB" dirty="0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6165F84D-AD43-B296-2AAC-F9C18083B0A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6" name="Content Placeholder 3">
            <a:extLst>
              <a:ext uri="{FF2B5EF4-FFF2-40B4-BE49-F238E27FC236}">
                <a16:creationId xmlns:a16="http://schemas.microsoft.com/office/drawing/2014/main" id="{47CE443E-4BEA-986A-645F-A0C802A0132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61458" y="806696"/>
            <a:ext cx="7940676" cy="3960567"/>
          </a:xfrm>
        </p:spPr>
        <p:txBody>
          <a:bodyPr/>
          <a:lstStyle/>
          <a:p>
            <a:pPr marL="36513" indent="0">
              <a:buNone/>
            </a:pPr>
            <a:r>
              <a:rPr lang="en-US" dirty="0"/>
              <a:t>	Collared 			   bladders &amp; keys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950614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4657F80-2D46-B918-F1B3-74D61C518D2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391" t="1066" r="27720" b="-1066"/>
          <a:stretch/>
        </p:blipFill>
        <p:spPr>
          <a:xfrm>
            <a:off x="6528078" y="762724"/>
            <a:ext cx="2524028" cy="407763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5D4DDC69-1D50-CB64-6AF3-E9D8DCBF2E1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5732" y="2684587"/>
            <a:ext cx="2524029" cy="1701841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0E4D2CE8-8BEE-4799-3B3C-8794EC1E0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Splices: conceptual design (O. Bahmane)</a:t>
            </a:r>
            <a:endParaRPr lang="en-GB" dirty="0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E143F9E1-57DD-7ADB-6BBD-AAB66283F74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BAC6B75-CC52-46F2-A266-57AAD13FBF7F}"/>
              </a:ext>
            </a:extLst>
          </p:cNvPr>
          <p:cNvSpPr txBox="1"/>
          <p:nvPr/>
        </p:nvSpPr>
        <p:spPr>
          <a:xfrm>
            <a:off x="1804443" y="4834299"/>
            <a:ext cx="567890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GB" sz="1000" dirty="0">
                <a:solidFill>
                  <a:srgbClr val="1E5AAE"/>
                </a:solidFill>
              </a:rPr>
              <a:t>https://indico.cern.ch/event/1185610/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AC133E9-F789-5C7B-B076-FA0AC464FB6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9401" t="19607" r="28975" b="1608"/>
          <a:stretch/>
        </p:blipFill>
        <p:spPr>
          <a:xfrm>
            <a:off x="3216906" y="825827"/>
            <a:ext cx="3768365" cy="4020288"/>
          </a:xfrm>
          <a:prstGeom prst="rect">
            <a:avLst/>
          </a:prstGeom>
        </p:spPr>
      </p:pic>
      <p:sp>
        <p:nvSpPr>
          <p:cNvPr id="8" name="Content Placeholder 3">
            <a:extLst>
              <a:ext uri="{FF2B5EF4-FFF2-40B4-BE49-F238E27FC236}">
                <a16:creationId xmlns:a16="http://schemas.microsoft.com/office/drawing/2014/main" id="{21488970-2D00-98E5-9B7D-B76FD158633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61924" y="704304"/>
            <a:ext cx="8820150" cy="3960567"/>
          </a:xfrm>
        </p:spPr>
        <p:txBody>
          <a:bodyPr/>
          <a:lstStyle/>
          <a:p>
            <a:r>
              <a:rPr lang="en-US" dirty="0"/>
              <a:t>We would prefer </a:t>
            </a:r>
            <a:r>
              <a:rPr lang="en-US" b="1" dirty="0"/>
              <a:t>separate coils </a:t>
            </a:r>
            <a:br>
              <a:rPr lang="en-US" dirty="0"/>
            </a:br>
            <a:r>
              <a:rPr lang="en-US" dirty="0"/>
              <a:t>for inner and outer layer</a:t>
            </a:r>
          </a:p>
          <a:p>
            <a:r>
              <a:rPr lang="en-US" dirty="0"/>
              <a:t>Here the option of </a:t>
            </a:r>
            <a:br>
              <a:rPr lang="en-US" dirty="0"/>
            </a:br>
            <a:r>
              <a:rPr lang="en-US" dirty="0"/>
              <a:t>external splice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0751794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D2CE8-8BEE-4799-3B3C-8794EC1E0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Probabilistic approach to magnet design</a:t>
            </a:r>
            <a:endParaRPr lang="en-GB" dirty="0"/>
          </a:p>
        </p:txBody>
      </p:sp>
      <p:pic>
        <p:nvPicPr>
          <p:cNvPr id="163" name="Picture 162">
            <a:extLst>
              <a:ext uri="{FF2B5EF4-FFF2-40B4-BE49-F238E27FC236}">
                <a16:creationId xmlns:a16="http://schemas.microsoft.com/office/drawing/2014/main" id="{83B4D453-3255-6BA6-5773-DA6D696410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8166" y="1623718"/>
            <a:ext cx="8847667" cy="3145386"/>
          </a:xfrm>
          <a:prstGeom prst="rect">
            <a:avLst/>
          </a:prstGeom>
        </p:spPr>
      </p:pic>
      <p:sp>
        <p:nvSpPr>
          <p:cNvPr id="164" name="Content Placeholder 3">
            <a:extLst>
              <a:ext uri="{FF2B5EF4-FFF2-40B4-BE49-F238E27FC236}">
                <a16:creationId xmlns:a16="http://schemas.microsoft.com/office/drawing/2014/main" id="{B59F22F7-6E60-A788-605E-52D5036BD7E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099" y="625210"/>
            <a:ext cx="9038167" cy="4511163"/>
          </a:xfrm>
        </p:spPr>
        <p:txBody>
          <a:bodyPr>
            <a:normAutofit/>
          </a:bodyPr>
          <a:lstStyle/>
          <a:p>
            <a:r>
              <a:rPr lang="en-US" dirty="0"/>
              <a:t>Many unknowns inside a Nb</a:t>
            </a:r>
            <a:r>
              <a:rPr lang="en-US" baseline="-25000" dirty="0"/>
              <a:t>3</a:t>
            </a:r>
            <a:r>
              <a:rPr lang="en-US" dirty="0"/>
              <a:t>Sn magnet</a:t>
            </a:r>
          </a:p>
          <a:p>
            <a:r>
              <a:rPr lang="en-US" dirty="0"/>
              <a:t>For a </a:t>
            </a:r>
            <a:r>
              <a:rPr lang="en-US" b="1" dirty="0"/>
              <a:t>robust</a:t>
            </a:r>
            <a:r>
              <a:rPr lang="en-US" dirty="0"/>
              <a:t> magnet  we must consider them since the design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74100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7C28A88-02C6-37F0-AA6F-602B434077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Outline</a:t>
            </a:r>
            <a:endParaRPr lang="en-GB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81323E1A-BFB3-D07F-83E3-3F39BD1ED3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/>
              <a:t>HFM and DAHLIA12 </a:t>
            </a:r>
          </a:p>
          <a:p>
            <a:pPr>
              <a:lnSpc>
                <a:spcPct val="150000"/>
              </a:lnSpc>
            </a:pPr>
            <a:r>
              <a:rPr lang="en-GB" dirty="0"/>
              <a:t>Quench protection</a:t>
            </a:r>
            <a:endParaRPr lang="en-US" dirty="0"/>
          </a:p>
          <a:p>
            <a:pPr>
              <a:lnSpc>
                <a:spcPct val="150000"/>
              </a:lnSpc>
            </a:pPr>
            <a:r>
              <a:rPr lang="en-US" dirty="0"/>
              <a:t>Electromagnetic design</a:t>
            </a:r>
          </a:p>
          <a:p>
            <a:pPr>
              <a:lnSpc>
                <a:spcPct val="150000"/>
              </a:lnSpc>
            </a:pPr>
            <a:r>
              <a:rPr lang="en-GB" dirty="0"/>
              <a:t>Mechanical design</a:t>
            </a:r>
          </a:p>
          <a:p>
            <a:pPr>
              <a:lnSpc>
                <a:spcPct val="150000"/>
              </a:lnSpc>
            </a:pPr>
            <a:r>
              <a:rPr lang="en-GB" dirty="0"/>
              <a:t>Introduction to the probabilistic approach </a:t>
            </a:r>
            <a:r>
              <a:rPr lang="en-GB" dirty="0">
                <a:sym typeface="Wingdings" panose="05000000000000000000" pitchFamily="2" charset="2"/>
              </a:rPr>
              <a:t>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96477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D2CE8-8BEE-4799-3B3C-8794EC1E0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Probabilistic approach to magnet design</a:t>
            </a:r>
            <a:endParaRPr lang="en-GB" dirty="0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AC5EDC60-515E-6F23-AA3C-B4815C28B62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20" name="Content Placeholder 6">
            <a:extLst>
              <a:ext uri="{FF2B5EF4-FFF2-40B4-BE49-F238E27FC236}">
                <a16:creationId xmlns:a16="http://schemas.microsoft.com/office/drawing/2014/main" id="{7950C0AA-E931-EEA9-32B2-73E17FD98513}"/>
              </a:ext>
            </a:extLst>
          </p:cNvPr>
          <p:cNvSpPr txBox="1">
            <a:spLocks/>
          </p:cNvSpPr>
          <p:nvPr/>
        </p:nvSpPr>
        <p:spPr bwMode="auto">
          <a:xfrm>
            <a:off x="202094" y="630837"/>
            <a:ext cx="8173866" cy="1593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94000"/>
              <a:buFont typeface="Wingdings" pitchFamily="2" charset="2"/>
              <a:buChar char="è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1pPr>
            <a:lvl2pPr marL="628650" indent="-261938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2pPr>
            <a:lvl3pPr marL="889000" indent="-26035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3pPr>
            <a:lvl4pPr marL="1209675" indent="-269875">
              <a:spcBef>
                <a:spcPts val="500"/>
              </a:spcBef>
              <a:buClr>
                <a:srgbClr val="000000"/>
              </a:buClr>
              <a:buSzPct val="100000"/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4pPr>
            <a:lvl5pPr marL="2057400" indent="-228600">
              <a:lnSpc>
                <a:spcPts val="2000"/>
              </a:lnSpc>
              <a:spcBef>
                <a:spcPts val="1200"/>
              </a:spcBef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5pPr>
            <a:lvl6pPr marL="25146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6pPr>
            <a:lvl7pPr marL="29718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7pPr>
            <a:lvl8pPr marL="34290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8pPr>
            <a:lvl9pPr marL="3886200" indent="-228600" eaLnBrk="0" fontAlgn="base" hangingPunct="0">
              <a:lnSpc>
                <a:spcPts val="2000"/>
              </a:lnSpc>
              <a:spcBef>
                <a:spcPts val="1200"/>
              </a:spcBef>
              <a:spcAft>
                <a:spcPct val="0"/>
              </a:spcAft>
              <a:buClr>
                <a:srgbClr val="013469"/>
              </a:buClr>
              <a:buSzPct val="100000"/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defRPr>
            </a:lvl9pPr>
          </a:lstStyle>
          <a:p>
            <a:pPr marR="0" lvl="0" defTabSz="91440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300" b="1" i="0" u="none" strike="noStrike" kern="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Reliability analyses</a:t>
            </a:r>
            <a:r>
              <a:rPr kumimoji="0" lang="en-US" altLang="en-US" sz="2300" b="0" i="0" u="none" strike="noStrike" kern="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: manipulation of the uncertainties to assess the system’s probability of failure.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300" b="0" i="0" u="none" strike="noStrike" kern="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Uncertain mechanical properties of the </a:t>
            </a:r>
            <a:r>
              <a:rPr kumimoji="0" lang="en-US" altLang="en-US" sz="2300" b="1" i="0" u="none" strike="noStrike" kern="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materials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altLang="en-US" sz="2300" b="0" i="0" u="none" strike="noStrike" kern="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Uncertain </a:t>
            </a:r>
            <a:r>
              <a:rPr kumimoji="0" lang="en-US" altLang="en-US" sz="2300" b="1" i="0" u="none" strike="noStrike" kern="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geometry</a:t>
            </a:r>
            <a:r>
              <a:rPr kumimoji="0" lang="en-US" altLang="en-US" sz="2300" b="0" i="0" u="none" strike="noStrike" kern="0" cap="none" spc="0" normalizeH="0" baseline="0" noProof="0" dirty="0">
                <a:ln>
                  <a:noFill/>
                </a:ln>
                <a:solidFill>
                  <a:srgbClr val="1E5AAE"/>
                </a:solidFill>
                <a:effectLst/>
                <a:uLnTx/>
                <a:uFillTx/>
                <a:latin typeface="Calibri" panose="020F0502020204030204" pitchFamily="34" charset="0"/>
                <a:ea typeface="ＭＳ Ｐゴシック" panose="020B0600070205080204" pitchFamily="34" charset="-128"/>
                <a:sym typeface="Arial" panose="020B0604020202020204" pitchFamily="34" charset="0"/>
              </a:rPr>
              <a:t> of the components</a:t>
            </a: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2400" b="0" i="0" u="none" strike="noStrike" kern="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sym typeface="Arial" panose="020B0604020202020204" pitchFamily="34" charset="0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altLang="en-US" sz="2400" b="0" i="0" u="none" strike="noStrike" kern="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sym typeface="Arial" panose="020B0604020202020204" pitchFamily="34" charset="0"/>
            </a:endParaRPr>
          </a:p>
          <a:p>
            <a:pPr marL="342900" marR="0" lvl="0" indent="-342900" defTabSz="914400" eaLnBrk="1" fontAlgn="auto" latinLnBrk="0" hangingPunct="1">
              <a:lnSpc>
                <a:spcPct val="100000"/>
              </a:lnSpc>
              <a:spcBef>
                <a:spcPts val="200"/>
              </a:spcBef>
              <a:spcAft>
                <a:spcPts val="4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altLang="en-US" sz="2400" b="0" i="0" u="none" strike="noStrike" kern="0" cap="none" spc="0" normalizeH="0" baseline="0" noProof="0" dirty="0">
              <a:ln>
                <a:noFill/>
              </a:ln>
              <a:solidFill>
                <a:srgbClr val="3333CC"/>
              </a:solidFill>
              <a:effectLst/>
              <a:uLnTx/>
              <a:uFillTx/>
              <a:latin typeface="Calibri" panose="020F0502020204030204" pitchFamily="34" charset="0"/>
              <a:ea typeface="ＭＳ Ｐゴシック" panose="020B0600070205080204" pitchFamily="34" charset="-128"/>
              <a:sym typeface="Arial" panose="020B0604020202020204" pitchFamily="34" charset="0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64172C65-807F-54A9-4E6E-FFCCF2B652A5}"/>
              </a:ext>
            </a:extLst>
          </p:cNvPr>
          <p:cNvGrpSpPr/>
          <p:nvPr/>
        </p:nvGrpSpPr>
        <p:grpSpPr>
          <a:xfrm>
            <a:off x="358268" y="1700804"/>
            <a:ext cx="4010610" cy="3066459"/>
            <a:chOff x="6365773" y="1281430"/>
            <a:chExt cx="4010610" cy="3066459"/>
          </a:xfrm>
        </p:grpSpPr>
        <p:grpSp>
          <p:nvGrpSpPr>
            <p:cNvPr id="22" name="Group 21">
              <a:extLst>
                <a:ext uri="{FF2B5EF4-FFF2-40B4-BE49-F238E27FC236}">
                  <a16:creationId xmlns:a16="http://schemas.microsoft.com/office/drawing/2014/main" id="{82B78FB3-66E6-5846-4074-AFB2BA878B45}"/>
                </a:ext>
              </a:extLst>
            </p:cNvPr>
            <p:cNvGrpSpPr/>
            <p:nvPr/>
          </p:nvGrpSpPr>
          <p:grpSpPr>
            <a:xfrm>
              <a:off x="6365773" y="1281430"/>
              <a:ext cx="4010610" cy="3066459"/>
              <a:chOff x="1071643" y="332995"/>
              <a:chExt cx="4010610" cy="3066459"/>
            </a:xfrm>
          </p:grpSpPr>
          <p:grpSp>
            <p:nvGrpSpPr>
              <p:cNvPr id="25" name="Group 24">
                <a:extLst>
                  <a:ext uri="{FF2B5EF4-FFF2-40B4-BE49-F238E27FC236}">
                    <a16:creationId xmlns:a16="http://schemas.microsoft.com/office/drawing/2014/main" id="{CCA05B0E-3065-C7D3-8DDA-C3348A6DC2B8}"/>
                  </a:ext>
                </a:extLst>
              </p:cNvPr>
              <p:cNvGrpSpPr/>
              <p:nvPr/>
            </p:nvGrpSpPr>
            <p:grpSpPr>
              <a:xfrm>
                <a:off x="1071643" y="1469486"/>
                <a:ext cx="2791519" cy="1929968"/>
                <a:chOff x="618477" y="1299777"/>
                <a:chExt cx="2791519" cy="1929968"/>
              </a:xfrm>
            </p:grpSpPr>
            <p:cxnSp>
              <p:nvCxnSpPr>
                <p:cNvPr id="27" name="Straight Arrow Connector 26">
                  <a:extLst>
                    <a:ext uri="{FF2B5EF4-FFF2-40B4-BE49-F238E27FC236}">
                      <a16:creationId xmlns:a16="http://schemas.microsoft.com/office/drawing/2014/main" id="{35007393-0E75-B054-434A-727C9F03148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709153" y="2998287"/>
                  <a:ext cx="1828800" cy="0"/>
                </a:xfrm>
                <a:prstGeom prst="straightConnector1">
                  <a:avLst/>
                </a:prstGeom>
                <a:noFill/>
                <a:ln w="9525" cap="flat" cmpd="sng" algn="ctr">
                  <a:solidFill>
                    <a:srgbClr val="0055A0"/>
                  </a:solidFill>
                  <a:prstDash val="solid"/>
                  <a:tailEnd type="stealth" w="med" len="lg"/>
                </a:ln>
                <a:effectLst/>
              </p:spPr>
            </p:cxnSp>
            <p:cxnSp>
              <p:nvCxnSpPr>
                <p:cNvPr id="28" name="Straight Arrow Connector 27">
                  <a:extLst>
                    <a:ext uri="{FF2B5EF4-FFF2-40B4-BE49-F238E27FC236}">
                      <a16:creationId xmlns:a16="http://schemas.microsoft.com/office/drawing/2014/main" id="{0B50F76B-5337-330B-F8B3-667ACB87ED3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 flipV="1">
                  <a:off x="932990" y="1583825"/>
                  <a:ext cx="0" cy="1645920"/>
                </a:xfrm>
                <a:prstGeom prst="straightConnector1">
                  <a:avLst/>
                </a:prstGeom>
                <a:noFill/>
                <a:ln w="9525" cap="flat" cmpd="sng" algn="ctr">
                  <a:solidFill>
                    <a:srgbClr val="0055A0"/>
                  </a:solidFill>
                  <a:prstDash val="solid"/>
                  <a:tailEnd type="stealth" w="med" len="lg"/>
                </a:ln>
                <a:effectLst/>
              </p:spPr>
            </p:cxnSp>
            <p:sp>
              <p:nvSpPr>
                <p:cNvPr id="29" name="Oval 28">
                  <a:extLst>
                    <a:ext uri="{FF2B5EF4-FFF2-40B4-BE49-F238E27FC236}">
                      <a16:creationId xmlns:a16="http://schemas.microsoft.com/office/drawing/2014/main" id="{9BDE6504-903F-D20F-B0DB-71341A0EF40B}"/>
                    </a:ext>
                  </a:extLst>
                </p:cNvPr>
                <p:cNvSpPr/>
                <p:nvPr/>
              </p:nvSpPr>
              <p:spPr>
                <a:xfrm rot="19485732">
                  <a:off x="1458163" y="1849594"/>
                  <a:ext cx="1137934" cy="561494"/>
                </a:xfrm>
                <a:prstGeom prst="ellipse">
                  <a:avLst/>
                </a:prstGeom>
                <a:noFill/>
                <a:ln w="3175" cap="flat" cmpd="sng" algn="ctr">
                  <a:solidFill>
                    <a:srgbClr val="FDCA7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30" name="Oval 29">
                  <a:extLst>
                    <a:ext uri="{FF2B5EF4-FFF2-40B4-BE49-F238E27FC236}">
                      <a16:creationId xmlns:a16="http://schemas.microsoft.com/office/drawing/2014/main" id="{712D9E40-B7DC-F915-BED6-70DA8D3CB637}"/>
                    </a:ext>
                  </a:extLst>
                </p:cNvPr>
                <p:cNvSpPr/>
                <p:nvPr/>
              </p:nvSpPr>
              <p:spPr>
                <a:xfrm rot="19485732">
                  <a:off x="1587217" y="1991629"/>
                  <a:ext cx="879828" cy="277422"/>
                </a:xfrm>
                <a:prstGeom prst="ellipse">
                  <a:avLst/>
                </a:prstGeom>
                <a:noFill/>
                <a:ln w="3175" cap="flat" cmpd="sng" algn="ctr">
                  <a:solidFill>
                    <a:srgbClr val="FC898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31" name="Oval 30">
                  <a:extLst>
                    <a:ext uri="{FF2B5EF4-FFF2-40B4-BE49-F238E27FC236}">
                      <a16:creationId xmlns:a16="http://schemas.microsoft.com/office/drawing/2014/main" id="{BA664F9E-D192-C019-B622-D50F47016D4C}"/>
                    </a:ext>
                  </a:extLst>
                </p:cNvPr>
                <p:cNvSpPr/>
                <p:nvPr/>
              </p:nvSpPr>
              <p:spPr>
                <a:xfrm rot="19485732">
                  <a:off x="1300887" y="1718866"/>
                  <a:ext cx="1452487" cy="825613"/>
                </a:xfrm>
                <a:prstGeom prst="ellipse">
                  <a:avLst/>
                </a:prstGeom>
                <a:noFill/>
                <a:ln w="3175" cap="flat" cmpd="sng" algn="ctr">
                  <a:solidFill>
                    <a:srgbClr val="A7D5FF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32" name="Oval 31">
                  <a:extLst>
                    <a:ext uri="{FF2B5EF4-FFF2-40B4-BE49-F238E27FC236}">
                      <a16:creationId xmlns:a16="http://schemas.microsoft.com/office/drawing/2014/main" id="{B959A1ED-4EBF-4C7F-792D-D9AEC525C571}"/>
                    </a:ext>
                  </a:extLst>
                </p:cNvPr>
                <p:cNvSpPr/>
                <p:nvPr/>
              </p:nvSpPr>
              <p:spPr>
                <a:xfrm rot="19485732">
                  <a:off x="1076536" y="1510138"/>
                  <a:ext cx="1901185" cy="1240407"/>
                </a:xfrm>
                <a:prstGeom prst="ellipse">
                  <a:avLst/>
                </a:prstGeom>
                <a:noFill/>
                <a:ln w="3175" cap="flat" cmpd="sng" algn="ctr">
                  <a:solidFill>
                    <a:srgbClr val="0055A0">
                      <a:alpha val="43922"/>
                    </a:srgbClr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sp>
              <p:nvSpPr>
                <p:cNvPr id="33" name="Freeform: Shape 32">
                  <a:extLst>
                    <a:ext uri="{FF2B5EF4-FFF2-40B4-BE49-F238E27FC236}">
                      <a16:creationId xmlns:a16="http://schemas.microsoft.com/office/drawing/2014/main" id="{7C25D21D-DAED-B1EF-CD6F-0C70D8E8A22D}"/>
                    </a:ext>
                  </a:extLst>
                </p:cNvPr>
                <p:cNvSpPr/>
                <p:nvPr/>
              </p:nvSpPr>
              <p:spPr>
                <a:xfrm>
                  <a:off x="1607102" y="1308331"/>
                  <a:ext cx="1525777" cy="900284"/>
                </a:xfrm>
                <a:custGeom>
                  <a:avLst/>
                  <a:gdLst>
                    <a:gd name="connsiteX0" fmla="*/ 0 w 1768366"/>
                    <a:gd name="connsiteY0" fmla="*/ 0 h 1466471"/>
                    <a:gd name="connsiteX1" fmla="*/ 1768366 w 1768366"/>
                    <a:gd name="connsiteY1" fmla="*/ 0 h 1466471"/>
                    <a:gd name="connsiteX2" fmla="*/ 1756539 w 1768366"/>
                    <a:gd name="connsiteY2" fmla="*/ 1466471 h 1466471"/>
                    <a:gd name="connsiteX3" fmla="*/ 21934 w 1768366"/>
                    <a:gd name="connsiteY3" fmla="*/ 134128 h 14664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768366" h="1466471">
                      <a:moveTo>
                        <a:pt x="0" y="0"/>
                      </a:moveTo>
                      <a:lnTo>
                        <a:pt x="1768366" y="0"/>
                      </a:lnTo>
                      <a:lnTo>
                        <a:pt x="1756539" y="1466471"/>
                      </a:lnTo>
                      <a:cubicBezTo>
                        <a:pt x="905567" y="1460519"/>
                        <a:pt x="186428" y="897285"/>
                        <a:pt x="21934" y="134128"/>
                      </a:cubicBezTo>
                      <a:close/>
                    </a:path>
                  </a:pathLst>
                </a:custGeom>
                <a:gradFill flip="none" rotWithShape="1">
                  <a:gsLst>
                    <a:gs pos="0">
                      <a:srgbClr val="FF978F">
                        <a:alpha val="36078"/>
                      </a:srgbClr>
                    </a:gs>
                    <a:gs pos="39000">
                      <a:srgbClr val="FF978F">
                        <a:alpha val="50000"/>
                      </a:srgbClr>
                    </a:gs>
                    <a:gs pos="74000">
                      <a:srgbClr val="FFCAC6">
                        <a:alpha val="31000"/>
                      </a:srgbClr>
                    </a:gs>
                    <a:gs pos="100000">
                      <a:srgbClr val="FFFFFF">
                        <a:alpha val="0"/>
                      </a:srgbClr>
                    </a:gs>
                  </a:gsLst>
                  <a:lin ang="18900000" scaled="1"/>
                  <a:tileRect/>
                </a:gradFill>
                <a:ln w="25400" cap="flat" cmpd="sng" algn="ctr">
                  <a:solidFill>
                    <a:sysClr val="window" lastClr="FFFFFF"/>
                  </a:solidFill>
                  <a:prstDash val="solid"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0" lang="en-GB" sz="1800" b="0" i="0" u="none" strike="noStrike" kern="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endParaRPr>
                </a:p>
              </p:txBody>
            </p:sp>
            <p:pic>
              <p:nvPicPr>
                <p:cNvPr id="34" name="Picture 33">
                  <a:extLst>
                    <a:ext uri="{FF2B5EF4-FFF2-40B4-BE49-F238E27FC236}">
                      <a16:creationId xmlns:a16="http://schemas.microsoft.com/office/drawing/2014/main" id="{27C68BAD-1101-0CED-963C-C1E434AC5B6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2568622" y="2961713"/>
                  <a:ext cx="259079" cy="228600"/>
                </a:xfrm>
                <a:prstGeom prst="rect">
                  <a:avLst/>
                </a:prstGeom>
              </p:spPr>
            </p:pic>
            <p:pic>
              <p:nvPicPr>
                <p:cNvPr id="35" name="Picture 34">
                  <a:extLst>
                    <a:ext uri="{FF2B5EF4-FFF2-40B4-BE49-F238E27FC236}">
                      <a16:creationId xmlns:a16="http://schemas.microsoft.com/office/drawing/2014/main" id="{3DD55252-CA5F-5584-9D50-AB5CC0973E97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618477" y="1397916"/>
                  <a:ext cx="285750" cy="228600"/>
                </a:xfrm>
                <a:prstGeom prst="rect">
                  <a:avLst/>
                </a:prstGeom>
              </p:spPr>
            </p:pic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6" name="TextBox 35">
                      <a:extLst>
                        <a:ext uri="{FF2B5EF4-FFF2-40B4-BE49-F238E27FC236}">
                          <a16:creationId xmlns:a16="http://schemas.microsoft.com/office/drawing/2014/main" id="{C6834487-5D84-33DD-8DBF-45BA29D2BD64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3098630" y="2073966"/>
                      <a:ext cx="311366" cy="307777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kumimoji="0" lang="en-US" sz="1400" b="0" i="1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808080">
                                        <a:lumMod val="10000"/>
                                      </a:srgbClr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Latin Modern Math" panose="02000503000000000000" pitchFamily="50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kumimoji="0" lang="en-US" sz="14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808080">
                                        <a:lumMod val="10000"/>
                                      </a:srgbClr>
                                    </a:solidFill>
                                    <a:effectLst/>
                                    <a:uLnTx/>
                                    <a:uFillTx/>
                                    <a:latin typeface="Latin Modern Math" panose="02000503000000000000" pitchFamily="50" charset="0"/>
                                    <a:ea typeface="Latin Modern Math" panose="02000503000000000000" pitchFamily="50" charset="0"/>
                                  </a:rPr>
                                  <m:t>L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kumimoji="0" lang="en-US" sz="1400" b="0" i="0" u="none" strike="noStrike" kern="0" cap="none" spc="0" normalizeH="0" baseline="0" noProof="0" smtClean="0">
                                    <a:ln>
                                      <a:noFill/>
                                    </a:ln>
                                    <a:solidFill>
                                      <a:srgbClr val="808080">
                                        <a:lumMod val="10000"/>
                                      </a:srgbClr>
                                    </a:solidFill>
                                    <a:effectLst/>
                                    <a:uLnTx/>
                                    <a:uFillTx/>
                                    <a:latin typeface="Latin Modern Math" panose="02000503000000000000" pitchFamily="50" charset="0"/>
                                    <a:ea typeface="Latin Modern Math" panose="02000503000000000000" pitchFamily="50" charset="0"/>
                                  </a:rPr>
                                  <m:t>X</m:t>
                                </m:r>
                              </m:sub>
                            </m:sSub>
                          </m:oMath>
                        </m:oMathPara>
                      </a14:m>
                      <a:endParaRPr kumimoji="0" lang="en-GB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srgbClr val="808080">
                            <a:lumMod val="10000"/>
                          </a:srgbClr>
                        </a:solidFill>
                        <a:effectLst/>
                        <a:uLnTx/>
                        <a:uFillTx/>
                      </a:endParaRPr>
                    </a:p>
                  </p:txBody>
                </p:sp>
              </mc:Choice>
              <mc:Fallback xmlns="">
                <p:sp>
                  <p:nvSpPr>
                    <p:cNvPr id="25" name="TextBox 24">
                      <a:extLst>
                        <a:ext uri="{FF2B5EF4-FFF2-40B4-BE49-F238E27FC236}">
                          <a16:creationId xmlns:a16="http://schemas.microsoft.com/office/drawing/2014/main" id="{F0C9B649-BB5C-55A0-23B4-B658D033381F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3098630" y="2073966"/>
                      <a:ext cx="311366" cy="307777"/>
                    </a:xfrm>
                    <a:prstGeom prst="rect">
                      <a:avLst/>
                    </a:prstGeom>
                    <a:blipFill>
                      <a:blip r:embed="rId10"/>
                      <a:stretch>
                        <a:fillRect r="-11765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7" name="TextBox 36">
                      <a:extLst>
                        <a:ext uri="{FF2B5EF4-FFF2-40B4-BE49-F238E27FC236}">
                          <a16:creationId xmlns:a16="http://schemas.microsoft.com/office/drawing/2014/main" id="{6F355DBE-B6AA-F699-7359-AF5C55D52B2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1072716" y="1572759"/>
                      <a:ext cx="41275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kumimoji="0" lang="el-GR" sz="1800" b="0" i="1" u="none" strike="noStrike" kern="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Latin Modern Math" panose="02000503000000000000" pitchFamily="50" charset="0"/>
                                    <a:sym typeface="Wingdings" panose="05000000000000000000" pitchFamily="2" charset="2"/>
                                  </a:rPr>
                                </m:ctrlPr>
                              </m:sSubPr>
                              <m:e>
                                <m:r>
                                  <a:rPr kumimoji="0" lang="el-GR" sz="1800" b="0" i="1" u="none" strike="noStrike" kern="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Latin Modern Math" panose="02000503000000000000" pitchFamily="50" charset="0"/>
                                    <a:ea typeface="Latin Modern Math" panose="02000503000000000000" pitchFamily="50" charset="0"/>
                                    <a:sym typeface="Wingdings" panose="05000000000000000000" pitchFamily="2" charset="2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kumimoji="0" lang="en-US" sz="1800" b="0" i="1" u="none" strike="noStrike" kern="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Latin Modern Math" panose="02000503000000000000" pitchFamily="50" charset="0"/>
                                    <a:sym typeface="Wingdings" panose="05000000000000000000" pitchFamily="2" charset="2"/>
                                  </a:rPr>
                                  <m:t>𝑠</m:t>
                                </m:r>
                              </m:sub>
                            </m:sSub>
                          </m:oMath>
                        </m:oMathPara>
                      </a14:m>
                      <a:endParaRPr kumimoji="0" lang="en-GB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Latin Modern Math" panose="02000503000000000000" pitchFamily="50" charset="0"/>
                        <a:ea typeface="Latin Modern Math" panose="02000503000000000000" pitchFamily="50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6" name="TextBox 25">
                      <a:extLst>
                        <a:ext uri="{FF2B5EF4-FFF2-40B4-BE49-F238E27FC236}">
                          <a16:creationId xmlns:a16="http://schemas.microsoft.com/office/drawing/2014/main" id="{A43726D9-E82D-AC62-2E8E-BCA6754BA47B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1072716" y="1572759"/>
                      <a:ext cx="412750" cy="369332"/>
                    </a:xfrm>
                    <a:prstGeom prst="rect">
                      <a:avLst/>
                    </a:prstGeom>
                    <a:blipFill>
                      <a:blip r:embed="rId11"/>
                      <a:stretch>
                        <a:fillRect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  <mc:AlternateContent xmlns:mc="http://schemas.openxmlformats.org/markup-compatibility/2006" xmlns:a14="http://schemas.microsoft.com/office/drawing/2010/main">
              <mc:Choice Requires="a14">
                <p:sp>
                  <p:nvSpPr>
                    <p:cNvPr id="38" name="TextBox 37">
                      <a:extLst>
                        <a:ext uri="{FF2B5EF4-FFF2-40B4-BE49-F238E27FC236}">
                          <a16:creationId xmlns:a16="http://schemas.microsoft.com/office/drawing/2014/main" id="{1B808A05-E01D-3B60-E42A-83F611F1612E}"/>
                        </a:ext>
                      </a:extLst>
                    </p:cNvPr>
                    <p:cNvSpPr txBox="1"/>
                    <p:nvPr/>
                  </p:nvSpPr>
                  <p:spPr>
                    <a:xfrm>
                      <a:off x="2736840" y="1299777"/>
                      <a:ext cx="412750" cy="369332"/>
                    </a:xfrm>
                    <a:prstGeom prst="rect">
                      <a:avLst/>
                    </a:prstGeom>
                    <a:noFill/>
                  </p:spPr>
                  <p:txBody>
                    <a:bodyPr wrap="square">
                      <a:spAutoFit/>
                    </a:bodyPr>
                    <a:lstStyle/>
                    <a:p>
                      <a:pPr marL="0" marR="0" lvl="0" indent="0" defTabSz="91440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14:m>
                        <m:oMathPara xmlns:m="http://schemas.openxmlformats.org/officeDocument/2006/math">
                          <m:oMathParaPr>
                            <m:jc m:val="centerGroup"/>
                          </m:oMathParaPr>
                          <m:oMath xmlns:m="http://schemas.openxmlformats.org/officeDocument/2006/math">
                            <m:sSub>
                              <m:sSubPr>
                                <m:ctrlPr>
                                  <a:rPr kumimoji="0" lang="el-GR" sz="1800" b="0" i="1" u="none" strike="noStrike" kern="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Latin Modern Math" panose="02000503000000000000" pitchFamily="50" charset="0"/>
                                    <a:sym typeface="Wingdings" panose="05000000000000000000" pitchFamily="2" charset="2"/>
                                  </a:rPr>
                                </m:ctrlPr>
                              </m:sSubPr>
                              <m:e>
                                <m:r>
                                  <a:rPr kumimoji="0" lang="el-GR" sz="1800" b="0" i="1" u="none" strike="noStrike" kern="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Latin Modern Math" panose="02000503000000000000" pitchFamily="50" charset="0"/>
                                    <a:ea typeface="Latin Modern Math" panose="02000503000000000000" pitchFamily="50" charset="0"/>
                                    <a:sym typeface="Wingdings" panose="05000000000000000000" pitchFamily="2" charset="2"/>
                                  </a:rPr>
                                  <m:t>𝜔</m:t>
                                </m:r>
                              </m:e>
                              <m:sub>
                                <m:r>
                                  <a:rPr kumimoji="0" lang="en-US" sz="1800" b="0" i="1" u="none" strike="noStrike" kern="0" cap="none" spc="0" normalizeH="0" baseline="0" noProof="0" dirty="0" smtClean="0">
                                    <a:ln>
                                      <a:noFill/>
                                    </a:ln>
                                    <a:solidFill>
                                      <a:prstClr val="black"/>
                                    </a:solidFill>
                                    <a:effectLst/>
                                    <a:uLnTx/>
                                    <a:uFillTx/>
                                    <a:latin typeface="Cambria Math" panose="02040503050406030204" pitchFamily="18" charset="0"/>
                                    <a:ea typeface="Latin Modern Math" panose="02000503000000000000" pitchFamily="50" charset="0"/>
                                    <a:sym typeface="Wingdings" panose="05000000000000000000" pitchFamily="2" charset="2"/>
                                  </a:rPr>
                                  <m:t>𝑓</m:t>
                                </m:r>
                              </m:sub>
                            </m:sSub>
                          </m:oMath>
                        </m:oMathPara>
                      </a14:m>
                      <a:endParaRPr kumimoji="0" lang="en-GB" sz="1800" b="0" i="0" u="none" strike="noStrike" kern="0" cap="none" spc="0" normalizeH="0" baseline="0" noProof="0" dirty="0">
                        <a:ln>
                          <a:noFill/>
                        </a:ln>
                        <a:solidFill>
                          <a:prstClr val="black"/>
                        </a:solidFill>
                        <a:effectLst/>
                        <a:uLnTx/>
                        <a:uFillTx/>
                        <a:latin typeface="Latin Modern Math" panose="02000503000000000000" pitchFamily="50" charset="0"/>
                        <a:ea typeface="Latin Modern Math" panose="02000503000000000000" pitchFamily="50" charset="0"/>
                      </a:endParaRPr>
                    </a:p>
                  </p:txBody>
                </p:sp>
              </mc:Choice>
              <mc:Fallback xmlns="">
                <p:sp>
                  <p:nvSpPr>
                    <p:cNvPr id="27" name="TextBox 26">
                      <a:extLst>
                        <a:ext uri="{FF2B5EF4-FFF2-40B4-BE49-F238E27FC236}">
                          <a16:creationId xmlns:a16="http://schemas.microsoft.com/office/drawing/2014/main" id="{50AEE340-9379-1011-CCEE-5C1A70C968EA}"/>
                        </a:ext>
                      </a:extLst>
                    </p:cNvPr>
                    <p:cNvSpPr txBox="1">
                      <a:spLocks noRot="1" noChangeAspect="1" noMove="1" noResize="1" noEditPoints="1" noAdjustHandles="1" noChangeArrowheads="1" noChangeShapeType="1" noTextEdit="1"/>
                    </p:cNvSpPr>
                    <p:nvPr/>
                  </p:nvSpPr>
                  <p:spPr>
                    <a:xfrm>
                      <a:off x="2736840" y="1299777"/>
                      <a:ext cx="412750" cy="369332"/>
                    </a:xfrm>
                    <a:prstGeom prst="rect">
                      <a:avLst/>
                    </a:prstGeom>
                    <a:blipFill>
                      <a:blip r:embed="rId12"/>
                      <a:stretch>
                        <a:fillRect b="-8197"/>
                      </a:stretch>
                    </a:blipFill>
                  </p:spPr>
                  <p:txBody>
                    <a:bodyPr/>
                    <a:lstStyle/>
                    <a:p>
                      <a:r>
                        <a:rPr lang="en-GB">
                          <a:noFill/>
                        </a:rPr>
                        <a:t> </a:t>
                      </a:r>
                    </a:p>
                  </p:txBody>
                </p:sp>
              </mc:Fallback>
            </mc:AlternateContent>
          </p:grpSp>
          <p:sp>
            <p:nvSpPr>
              <p:cNvPr id="26" name="Arc 25">
                <a:extLst>
                  <a:ext uri="{FF2B5EF4-FFF2-40B4-BE49-F238E27FC236}">
                    <a16:creationId xmlns:a16="http://schemas.microsoft.com/office/drawing/2014/main" id="{16F1A21E-8A9D-FFD6-A143-982F1E7088EB}"/>
                  </a:ext>
                </a:extLst>
              </p:cNvPr>
              <p:cNvSpPr/>
              <p:nvPr/>
            </p:nvSpPr>
            <p:spPr>
              <a:xfrm>
                <a:off x="2053916" y="332995"/>
                <a:ext cx="3028337" cy="2036028"/>
              </a:xfrm>
              <a:prstGeom prst="arc">
                <a:avLst>
                  <a:gd name="adj1" fmla="val 5427723"/>
                  <a:gd name="adj2" fmla="val 10465669"/>
                </a:avLst>
              </a:prstGeom>
              <a:noFill/>
              <a:ln w="9525" cap="flat" cmpd="sng" algn="ctr">
                <a:solidFill>
                  <a:srgbClr val="00CC99">
                    <a:lumMod val="10000"/>
                  </a:srgbClr>
                </a:solidFill>
                <a:prstDash val="dash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endParaRPr>
              </a:p>
            </p:txBody>
          </p:sp>
        </p:grp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A7DEACA0-3A4F-3999-9A98-7667AFEBD10C}"/>
                </a:ext>
              </a:extLst>
            </p:cNvPr>
            <p:cNvSpPr txBox="1"/>
            <p:nvPr/>
          </p:nvSpPr>
          <p:spPr>
            <a:xfrm>
              <a:off x="6805001" y="2141474"/>
              <a:ext cx="1072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TeXGyrePagella" panose="00000500000000000000" pitchFamily="50" charset="0"/>
                  <a:ea typeface="Latin Modern Math" panose="02000503000000000000" pitchFamily="50" charset="0"/>
                </a:rPr>
                <a:t>Limit state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TeXGyrePagella" panose="00000500000000000000" pitchFamily="50" charset="0"/>
                <a:ea typeface="Latin Modern Math" panose="02000503000000000000" pitchFamily="50" charset="0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EBFA50F9-A211-B6F9-A272-9C5A8DF79DC4}"/>
                </a:ext>
              </a:extLst>
            </p:cNvPr>
            <p:cNvSpPr txBox="1"/>
            <p:nvPr/>
          </p:nvSpPr>
          <p:spPr>
            <a:xfrm>
              <a:off x="7921322" y="3791766"/>
              <a:ext cx="107233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>
                  <a:ln>
                    <a:noFill/>
                  </a:ln>
                  <a:solidFill>
                    <a:srgbClr val="0055A0"/>
                  </a:solidFill>
                  <a:effectLst/>
                  <a:uLnTx/>
                  <a:uFillTx/>
                  <a:latin typeface="TeXGyrePagella" panose="00000500000000000000" pitchFamily="50" charset="0"/>
                  <a:ea typeface="Latin Modern Math" panose="02000503000000000000" pitchFamily="50" charset="0"/>
                </a:rPr>
                <a:t>State space</a:t>
              </a:r>
              <a:endPara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0055A0"/>
                </a:solidFill>
                <a:effectLst/>
                <a:uLnTx/>
                <a:uFillTx/>
                <a:latin typeface="TeXGyrePagella" panose="00000500000000000000" pitchFamily="50" charset="0"/>
                <a:ea typeface="Latin Modern Math" panose="02000503000000000000" pitchFamily="50" charset="0"/>
              </a:endParaRPr>
            </a:p>
          </p:txBody>
        </p:sp>
      </p:grpSp>
      <p:grpSp>
        <p:nvGrpSpPr>
          <p:cNvPr id="39" name="Group 38">
            <a:extLst>
              <a:ext uri="{FF2B5EF4-FFF2-40B4-BE49-F238E27FC236}">
                <a16:creationId xmlns:a16="http://schemas.microsoft.com/office/drawing/2014/main" id="{29F7674D-D868-B65F-627F-0FF847CC971F}"/>
              </a:ext>
            </a:extLst>
          </p:cNvPr>
          <p:cNvGrpSpPr/>
          <p:nvPr/>
        </p:nvGrpSpPr>
        <p:grpSpPr>
          <a:xfrm>
            <a:off x="6112140" y="2481912"/>
            <a:ext cx="2884772" cy="2017319"/>
            <a:chOff x="2890595" y="2190743"/>
            <a:chExt cx="4377280" cy="3239742"/>
          </a:xfrm>
        </p:grpSpPr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7BDF39F3-4CC6-DC37-32E7-CD08C2347ABD}"/>
                </a:ext>
              </a:extLst>
            </p:cNvPr>
            <p:cNvGrpSpPr>
              <a:grpSpLocks noChangeAspect="1"/>
            </p:cNvGrpSpPr>
            <p:nvPr/>
          </p:nvGrpSpPr>
          <p:grpSpPr>
            <a:xfrm>
              <a:off x="2890595" y="2190743"/>
              <a:ext cx="4377280" cy="3239742"/>
              <a:chOff x="2047170" y="325830"/>
              <a:chExt cx="5251369" cy="3886681"/>
            </a:xfrm>
          </p:grpSpPr>
          <p:pic>
            <p:nvPicPr>
              <p:cNvPr id="49" name="Picture 48">
                <a:extLst>
                  <a:ext uri="{FF2B5EF4-FFF2-40B4-BE49-F238E27FC236}">
                    <a16:creationId xmlns:a16="http://schemas.microsoft.com/office/drawing/2014/main" id="{D7CB6C53-FC9A-8825-B18A-2D9F889F692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3"/>
              <a:srcRect/>
              <a:stretch/>
            </p:blipFill>
            <p:spPr>
              <a:xfrm>
                <a:off x="2602466" y="325830"/>
                <a:ext cx="4054115" cy="3802877"/>
              </a:xfrm>
              <a:prstGeom prst="rect">
                <a:avLst/>
              </a:prstGeom>
            </p:spPr>
          </p:pic>
          <p:sp>
            <p:nvSpPr>
              <p:cNvPr id="50" name="Rectangle 49">
                <a:extLst>
                  <a:ext uri="{FF2B5EF4-FFF2-40B4-BE49-F238E27FC236}">
                    <a16:creationId xmlns:a16="http://schemas.microsoft.com/office/drawing/2014/main" id="{98C465CF-040E-E310-FB4E-64DC192589B2}"/>
                  </a:ext>
                </a:extLst>
              </p:cNvPr>
              <p:cNvSpPr/>
              <p:nvPr/>
            </p:nvSpPr>
            <p:spPr>
              <a:xfrm>
                <a:off x="5508843" y="2334694"/>
                <a:ext cx="1655445" cy="1877817"/>
              </a:xfrm>
              <a:prstGeom prst="rect">
                <a:avLst/>
              </a:prstGeom>
              <a:solidFill>
                <a:sysClr val="window" lastClr="FFFFFF"/>
              </a:solidFill>
              <a:ln w="25400" cap="flat" cmpd="sng" algn="ctr">
                <a:noFill/>
                <a:prstDash val="solid"/>
              </a:ln>
              <a:effectLst/>
            </p:spPr>
            <p:txBody>
              <a:bodyPr rtlCol="0" anchor="ctr"/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en-GB" sz="700" b="0" i="0" u="none" strike="noStrike" kern="120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Arial"/>
                </a:endParaRPr>
              </a:p>
            </p:txBody>
          </p:sp>
          <p:pic>
            <p:nvPicPr>
              <p:cNvPr id="51" name="Picture 50">
                <a:extLst>
                  <a:ext uri="{FF2B5EF4-FFF2-40B4-BE49-F238E27FC236}">
                    <a16:creationId xmlns:a16="http://schemas.microsoft.com/office/drawing/2014/main" id="{6C582F61-4258-048F-A31B-B2D2C8A46D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4"/>
              <a:stretch>
                <a:fillRect/>
              </a:stretch>
            </p:blipFill>
            <p:spPr>
              <a:xfrm rot="4250182">
                <a:off x="5638478" y="2326179"/>
                <a:ext cx="1600773" cy="1719349"/>
              </a:xfrm>
              <a:prstGeom prst="rect">
                <a:avLst/>
              </a:prstGeom>
            </p:spPr>
          </p:pic>
          <p:sp>
            <p:nvSpPr>
              <p:cNvPr id="52" name="TextBox 11">
                <a:extLst>
                  <a:ext uri="{FF2B5EF4-FFF2-40B4-BE49-F238E27FC236}">
                    <a16:creationId xmlns:a16="http://schemas.microsoft.com/office/drawing/2014/main" id="{3AA99D92-3947-FC3D-95AA-4CCE168075CE}"/>
                  </a:ext>
                </a:extLst>
              </p:cNvPr>
              <p:cNvSpPr txBox="1"/>
              <p:nvPr/>
            </p:nvSpPr>
            <p:spPr>
              <a:xfrm>
                <a:off x="6002731" y="2992130"/>
                <a:ext cx="742428" cy="5055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CMM Coil 1</a:t>
                </a:r>
              </a:p>
            </p:txBody>
          </p:sp>
          <p:pic>
            <p:nvPicPr>
              <p:cNvPr id="53" name="Picture 52">
                <a:extLst>
                  <a:ext uri="{FF2B5EF4-FFF2-40B4-BE49-F238E27FC236}">
                    <a16:creationId xmlns:a16="http://schemas.microsoft.com/office/drawing/2014/main" id="{49DEC7D9-601F-3BC2-F524-3455D4B603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 rot="10800000">
                <a:off x="2047170" y="2326188"/>
                <a:ext cx="1660734" cy="1802829"/>
              </a:xfrm>
              <a:prstGeom prst="rect">
                <a:avLst/>
              </a:prstGeom>
            </p:spPr>
          </p:pic>
          <p:pic>
            <p:nvPicPr>
              <p:cNvPr id="54" name="Picture 53">
                <a:extLst>
                  <a:ext uri="{FF2B5EF4-FFF2-40B4-BE49-F238E27FC236}">
                    <a16:creationId xmlns:a16="http://schemas.microsoft.com/office/drawing/2014/main" id="{DFDFA2B4-DFFC-4823-A710-C417A7FD925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6"/>
              <a:stretch>
                <a:fillRect/>
              </a:stretch>
            </p:blipFill>
            <p:spPr>
              <a:xfrm>
                <a:off x="5508842" y="650676"/>
                <a:ext cx="1570598" cy="1686938"/>
              </a:xfrm>
              <a:prstGeom prst="rect">
                <a:avLst/>
              </a:prstGeom>
            </p:spPr>
          </p:pic>
          <p:pic>
            <p:nvPicPr>
              <p:cNvPr id="55" name="Picture 54">
                <a:extLst>
                  <a:ext uri="{FF2B5EF4-FFF2-40B4-BE49-F238E27FC236}">
                    <a16:creationId xmlns:a16="http://schemas.microsoft.com/office/drawing/2014/main" id="{52B64036-4DEE-3867-6EF5-D45718DE473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7"/>
              <a:stretch>
                <a:fillRect/>
              </a:stretch>
            </p:blipFill>
            <p:spPr>
              <a:xfrm rot="10800000" flipV="1">
                <a:off x="2128330" y="654830"/>
                <a:ext cx="1579574" cy="1679864"/>
              </a:xfrm>
              <a:prstGeom prst="rect">
                <a:avLst/>
              </a:prstGeom>
            </p:spPr>
          </p:pic>
          <p:sp>
            <p:nvSpPr>
              <p:cNvPr id="56" name="TextBox 51">
                <a:extLst>
                  <a:ext uri="{FF2B5EF4-FFF2-40B4-BE49-F238E27FC236}">
                    <a16:creationId xmlns:a16="http://schemas.microsoft.com/office/drawing/2014/main" id="{51EF42A2-C5A5-6D3A-3044-B4082E03A0CE}"/>
                  </a:ext>
                </a:extLst>
              </p:cNvPr>
              <p:cNvSpPr txBox="1"/>
              <p:nvPr/>
            </p:nvSpPr>
            <p:spPr>
              <a:xfrm>
                <a:off x="5884936" y="1246662"/>
                <a:ext cx="771646" cy="5055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CMM Coil 5</a:t>
                </a:r>
              </a:p>
            </p:txBody>
          </p:sp>
          <p:sp>
            <p:nvSpPr>
              <p:cNvPr id="57" name="TextBox 52">
                <a:extLst>
                  <a:ext uri="{FF2B5EF4-FFF2-40B4-BE49-F238E27FC236}">
                    <a16:creationId xmlns:a16="http://schemas.microsoft.com/office/drawing/2014/main" id="{9BD3E65E-BC30-E546-CA4F-A127DD2DF18C}"/>
                  </a:ext>
                </a:extLst>
              </p:cNvPr>
              <p:cNvSpPr txBox="1"/>
              <p:nvPr/>
            </p:nvSpPr>
            <p:spPr>
              <a:xfrm>
                <a:off x="2474423" y="2992130"/>
                <a:ext cx="702827" cy="5055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CMM Coil 2</a:t>
                </a:r>
              </a:p>
            </p:txBody>
          </p:sp>
          <p:sp>
            <p:nvSpPr>
              <p:cNvPr id="58" name="TextBox 53">
                <a:extLst>
                  <a:ext uri="{FF2B5EF4-FFF2-40B4-BE49-F238E27FC236}">
                    <a16:creationId xmlns:a16="http://schemas.microsoft.com/office/drawing/2014/main" id="{22E5981F-391C-1EEA-B41E-427C077EC975}"/>
                  </a:ext>
                </a:extLst>
              </p:cNvPr>
              <p:cNvSpPr txBox="1"/>
              <p:nvPr/>
            </p:nvSpPr>
            <p:spPr>
              <a:xfrm>
                <a:off x="2482481" y="1283753"/>
                <a:ext cx="762070" cy="505521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CMM Coil 7</a:t>
                </a:r>
              </a:p>
            </p:txBody>
          </p:sp>
        </p:grp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833AAB5D-98FD-272C-EC37-A6810153314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2993507" y="4062693"/>
              <a:ext cx="687756" cy="0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861DD727-B29F-26A4-C40B-BD8141CB79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963082" y="4638755"/>
              <a:ext cx="184660" cy="615107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43" name="Straight Connector 42">
              <a:extLst>
                <a:ext uri="{FF2B5EF4-FFF2-40B4-BE49-F238E27FC236}">
                  <a16:creationId xmlns:a16="http://schemas.microsoft.com/office/drawing/2014/main" id="{6B8CD369-5EFE-4EDE-4638-1CB14B274701}"/>
                </a:ext>
              </a:extLst>
            </p:cNvPr>
            <p:cNvCxnSpPr>
              <a:cxnSpLocks/>
            </p:cNvCxnSpPr>
            <p:nvPr/>
          </p:nvCxnSpPr>
          <p:spPr>
            <a:xfrm>
              <a:off x="4019179" y="2518206"/>
              <a:ext cx="128563" cy="626946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44" name="Straight Connector 43">
              <a:extLst>
                <a:ext uri="{FF2B5EF4-FFF2-40B4-BE49-F238E27FC236}">
                  <a16:creationId xmlns:a16="http://schemas.microsoft.com/office/drawing/2014/main" id="{B893EB9F-9776-80DB-EDEB-7F9CDEA589D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092447" y="3704545"/>
              <a:ext cx="635224" cy="64681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45" name="Straight Connector 44">
              <a:extLst>
                <a:ext uri="{FF2B5EF4-FFF2-40B4-BE49-F238E27FC236}">
                  <a16:creationId xmlns:a16="http://schemas.microsoft.com/office/drawing/2014/main" id="{393F7082-0931-1CFA-C8CC-20B686792D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888728" y="2539526"/>
              <a:ext cx="190134" cy="626105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91D7E2AC-B565-1308-2AE9-11ADFF3199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344125" y="3689299"/>
              <a:ext cx="643204" cy="46320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C4696EBF-BAA0-C164-898F-5D22277EE9D4}"/>
                </a:ext>
              </a:extLst>
            </p:cNvPr>
            <p:cNvCxnSpPr>
              <a:cxnSpLocks/>
            </p:cNvCxnSpPr>
            <p:nvPr/>
          </p:nvCxnSpPr>
          <p:spPr>
            <a:xfrm>
              <a:off x="6332286" y="3944524"/>
              <a:ext cx="678268" cy="151932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</p:cxnSp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5AD850DB-4772-AA1A-9642-5A7027A50EF0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953335" y="4700325"/>
              <a:ext cx="162412" cy="625511"/>
            </a:xfrm>
            <a:prstGeom prst="line">
              <a:avLst/>
            </a:prstGeom>
            <a:noFill/>
            <a:ln w="25400" cap="flat" cmpd="sng" algn="ctr">
              <a:solidFill>
                <a:srgbClr val="FF0000"/>
              </a:solidFill>
              <a:prstDash val="solid"/>
            </a:ln>
            <a:effectLst/>
          </p:spPr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BE472E97-864A-5311-5544-BF1A1B0757D0}"/>
              </a:ext>
            </a:extLst>
          </p:cNvPr>
          <p:cNvGrpSpPr/>
          <p:nvPr/>
        </p:nvGrpSpPr>
        <p:grpSpPr>
          <a:xfrm>
            <a:off x="3677123" y="2335602"/>
            <a:ext cx="2070884" cy="2664511"/>
            <a:chOff x="319881" y="4414363"/>
            <a:chExt cx="2032679" cy="2625967"/>
          </a:xfrm>
        </p:grpSpPr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2B94B073-8C69-897D-714A-FFEA9A617C3A}"/>
                </a:ext>
              </a:extLst>
            </p:cNvPr>
            <p:cNvGrpSpPr/>
            <p:nvPr/>
          </p:nvGrpSpPr>
          <p:grpSpPr>
            <a:xfrm>
              <a:off x="513188" y="4414363"/>
              <a:ext cx="1839372" cy="2625967"/>
              <a:chOff x="513188" y="4414363"/>
              <a:chExt cx="1839372" cy="2625967"/>
            </a:xfrm>
          </p:grpSpPr>
          <p:grpSp>
            <p:nvGrpSpPr>
              <p:cNvPr id="62" name="Group 61">
                <a:extLst>
                  <a:ext uri="{FF2B5EF4-FFF2-40B4-BE49-F238E27FC236}">
                    <a16:creationId xmlns:a16="http://schemas.microsoft.com/office/drawing/2014/main" id="{4B225C3A-0001-89F6-2161-DA437BFDDD6F}"/>
                  </a:ext>
                </a:extLst>
              </p:cNvPr>
              <p:cNvGrpSpPr/>
              <p:nvPr/>
            </p:nvGrpSpPr>
            <p:grpSpPr>
              <a:xfrm>
                <a:off x="513188" y="4414363"/>
                <a:ext cx="1839372" cy="2404857"/>
                <a:chOff x="532015" y="2930003"/>
                <a:chExt cx="2620616" cy="3339746"/>
              </a:xfrm>
            </p:grpSpPr>
            <p:pic>
              <p:nvPicPr>
                <p:cNvPr id="64" name="Picture 63">
                  <a:extLst>
                    <a:ext uri="{FF2B5EF4-FFF2-40B4-BE49-F238E27FC236}">
                      <a16:creationId xmlns:a16="http://schemas.microsoft.com/office/drawing/2014/main" id="{4C227BB3-7657-0355-80A1-5771EABE461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 rotWithShape="1">
                <a:blip r:embed="rId18"/>
                <a:srcRect l="51525" t="15971" r="4884" b="7941"/>
                <a:stretch/>
              </p:blipFill>
              <p:spPr>
                <a:xfrm>
                  <a:off x="559682" y="2930003"/>
                  <a:ext cx="2495493" cy="1620049"/>
                </a:xfrm>
                <a:prstGeom prst="rect">
                  <a:avLst/>
                </a:prstGeom>
              </p:spPr>
            </p:pic>
            <p:pic>
              <p:nvPicPr>
                <p:cNvPr id="66" name="Picture 65">
                  <a:extLst>
                    <a:ext uri="{FF2B5EF4-FFF2-40B4-BE49-F238E27FC236}">
                      <a16:creationId xmlns:a16="http://schemas.microsoft.com/office/drawing/2014/main" id="{F2F6F2B7-47C0-052F-5C90-18327C1A0FD5}"/>
                    </a:ext>
                  </a:extLst>
                </p:cNvPr>
                <p:cNvPicPr>
                  <a:picLocks noChangeAspect="1" noChangeArrowheads="1"/>
                </p:cNvPicPr>
                <p:nvPr/>
              </p:nvPicPr>
              <p:blipFill rotWithShape="1">
                <a:blip r:embed="rId19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53397" t="11151" r="-1465" b="9792"/>
                <a:stretch/>
              </p:blipFill>
              <p:spPr bwMode="auto">
                <a:xfrm>
                  <a:off x="532015" y="4611807"/>
                  <a:ext cx="2620616" cy="1657942"/>
                </a:xfrm>
                <a:prstGeom prst="rect">
                  <a:avLst/>
                </a:prstGeom>
                <a:noFill/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</p:pic>
          </p:grpSp>
          <p:sp>
            <p:nvSpPr>
              <p:cNvPr id="63" name="TextBox 51">
                <a:extLst>
                  <a:ext uri="{FF2B5EF4-FFF2-40B4-BE49-F238E27FC236}">
                    <a16:creationId xmlns:a16="http://schemas.microsoft.com/office/drawing/2014/main" id="{7112185E-8033-09C6-582B-9F80E1CF21CC}"/>
                  </a:ext>
                </a:extLst>
              </p:cNvPr>
              <p:cNvSpPr txBox="1"/>
              <p:nvPr/>
            </p:nvSpPr>
            <p:spPr>
              <a:xfrm>
                <a:off x="1165162" y="6886442"/>
                <a:ext cx="535422" cy="153888"/>
              </a:xfrm>
              <a:prstGeom prst="rect">
                <a:avLst/>
              </a:prstGeom>
              <a:noFill/>
            </p:spPr>
            <p:txBody>
              <a:bodyPr wrap="square" lIns="0" tIns="0" rIns="0" bIns="0" rtlCol="0">
                <a:spAutoFit/>
              </a:bodyPr>
              <a:lstStyle>
                <a:defPPr>
                  <a:defRPr lang="fr-FR"/>
                </a:defPPr>
                <a:lvl1pPr marL="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4572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4572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en-US" sz="1000" b="0" i="0" u="none" strike="noStrike" kern="1200" cap="none" spc="0" normalizeH="0" baseline="0" noProof="0" dirty="0">
                    <a:ln>
                      <a:noFill/>
                    </a:ln>
                    <a:solidFill>
                      <a:prstClr val="black"/>
                    </a:solidFill>
                    <a:effectLst/>
                    <a:uLnTx/>
                    <a:uFillTx/>
                    <a:latin typeface="Arial"/>
                  </a:rPr>
                  <a:t>Strain []</a:t>
                </a:r>
              </a:p>
            </p:txBody>
          </p:sp>
        </p:grpSp>
        <p:sp>
          <p:nvSpPr>
            <p:cNvPr id="61" name="TextBox 51">
              <a:extLst>
                <a:ext uri="{FF2B5EF4-FFF2-40B4-BE49-F238E27FC236}">
                  <a16:creationId xmlns:a16="http://schemas.microsoft.com/office/drawing/2014/main" id="{35E0B4E1-AFBA-126B-C0BA-34C53DA2A560}"/>
                </a:ext>
              </a:extLst>
            </p:cNvPr>
            <p:cNvSpPr txBox="1"/>
            <p:nvPr/>
          </p:nvSpPr>
          <p:spPr>
            <a:xfrm rot="16200000">
              <a:off x="-296348" y="5419804"/>
              <a:ext cx="1386346" cy="153888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fr-FR"/>
              </a:defPPr>
              <a:lvl1pPr marL="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4572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4572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000" b="0" i="0" u="none" strike="noStrike" kern="120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Arial"/>
                </a:rPr>
                <a:t>Stress [MPa]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509906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5ADD3A7-919B-0E4D-305E-8086686389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5496" y="813621"/>
            <a:ext cx="8226854" cy="705332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Thank you!</a:t>
            </a:r>
            <a:endParaRPr lang="en-GB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7375ADF7-A898-E0D8-5FC1-2ECDAC777C3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D055ED2-C786-0FE7-CB1A-19EA130A6F4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0" y="1885951"/>
            <a:ext cx="2286000" cy="228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87795574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E8DA3C-F548-2F07-C542-33D2E9CEF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378328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i="1" dirty="0"/>
              <a:t>messy</a:t>
            </a:r>
            <a:r>
              <a:rPr lang="en-GB" dirty="0"/>
              <a:t> references (sorry)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E5AE01-565F-89C8-287E-A9B8CC8C6D8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321590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DB21E36-AE8B-6B67-AEDD-21AA73284BE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6AAF8DDE-CD71-922A-6EE6-401B8E3A121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B2487AE-1A01-C97E-6D05-FC699B24E8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  <a:p>
            <a:r>
              <a:rPr lang="en-GB" dirty="0" err="1"/>
              <a:t>Eurocircol</a:t>
            </a:r>
            <a:r>
              <a:rPr lang="en-GB" dirty="0"/>
              <a:t>: </a:t>
            </a:r>
            <a:r>
              <a:rPr lang="en-GB" dirty="0">
                <a:hlinkClick r:id="rId3"/>
              </a:rPr>
              <a:t>https://cordis.europa.eu/project/id/654305/it</a:t>
            </a:r>
            <a:endParaRPr lang="en-GB" dirty="0"/>
          </a:p>
          <a:p>
            <a:r>
              <a:rPr lang="en-GB" dirty="0">
                <a:effectLst/>
                <a:latin typeface="Arial" panose="020B0604020202020204" pitchFamily="34" charset="0"/>
              </a:rPr>
              <a:t>B. </a:t>
            </a:r>
            <a:r>
              <a:rPr lang="en-GB" dirty="0" err="1">
                <a:effectLst/>
                <a:latin typeface="Arial" panose="020B0604020202020204" pitchFamily="34" charset="0"/>
              </a:rPr>
              <a:t>Bordini</a:t>
            </a:r>
            <a:r>
              <a:rPr lang="en-GB" dirty="0">
                <a:effectLst/>
                <a:latin typeface="Arial" panose="020B0604020202020204" pitchFamily="34" charset="0"/>
              </a:rPr>
              <a:t> - Conductor Activity within </a:t>
            </a:r>
            <a:r>
              <a:rPr lang="en-GB" dirty="0" err="1">
                <a:effectLst/>
                <a:latin typeface="Arial" panose="020B0604020202020204" pitchFamily="34" charset="0"/>
              </a:rPr>
              <a:t>EuroCirCol</a:t>
            </a:r>
            <a:r>
              <a:rPr lang="en-GB" dirty="0">
                <a:effectLst/>
                <a:latin typeface="Arial" panose="020B0604020202020204" pitchFamily="34" charset="0"/>
              </a:rPr>
              <a:t> - </a:t>
            </a:r>
            <a:r>
              <a:rPr lang="en-GB" dirty="0" err="1"/>
              <a:t>EuroCirCol</a:t>
            </a:r>
            <a:r>
              <a:rPr lang="en-GB" dirty="0"/>
              <a:t> WP5 Workshop - https://indico.cern.ch/event/572501/</a:t>
            </a:r>
          </a:p>
          <a:p>
            <a:r>
              <a:rPr lang="en-GB" dirty="0"/>
              <a:t>Second review of the </a:t>
            </a:r>
            <a:r>
              <a:rPr lang="en-GB" dirty="0" err="1"/>
              <a:t>Eurocircol</a:t>
            </a:r>
            <a:r>
              <a:rPr lang="en-GB" dirty="0"/>
              <a:t> WP5 -https://indico.cern.ch/event/661257/</a:t>
            </a:r>
          </a:p>
        </p:txBody>
      </p:sp>
    </p:spTree>
    <p:extLst>
      <p:ext uri="{BB962C8B-B14F-4D97-AF65-F5344CB8AC3E}">
        <p14:creationId xmlns:p14="http://schemas.microsoft.com/office/powerpoint/2010/main" val="71697230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E8DA3C-F548-2F07-C542-33D2E9CEF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378328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dirty="0"/>
              <a:t>Baseline conductor (S. Hopkins)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E5AE01-565F-89C8-287E-A9B8CC8C6D8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991854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5DCE0A9-83D3-4EB6-8AC0-413E85EC63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Similar Cable/Strand Experience (1)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EED776D-4D30-4C64-812F-1711C89686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400" dirty="0"/>
              <a:t>Baseline: 40-strand cable of 1 mm diameter strands</a:t>
            </a:r>
          </a:p>
          <a:p>
            <a:pPr lvl="1"/>
            <a:r>
              <a:rPr lang="en-GB" sz="2000" dirty="0" err="1"/>
              <a:t>FalconD</a:t>
            </a:r>
            <a:r>
              <a:rPr lang="en-GB" sz="2000" dirty="0"/>
              <a:t> Cable Spec: </a:t>
            </a:r>
            <a:r>
              <a:rPr lang="en-GB" sz="2000" dirty="0">
                <a:hlinkClick r:id="rId2"/>
              </a:rPr>
              <a:t>EDMS 2663170</a:t>
            </a:r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endParaRPr lang="en-GB" sz="2000" dirty="0"/>
          </a:p>
          <a:p>
            <a:pPr lvl="1"/>
            <a:r>
              <a:rPr lang="en-GB" sz="2000" dirty="0"/>
              <a:t>cf. HL-LHC, 108/127</a:t>
            </a:r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  <a:p>
            <a:endParaRPr lang="en-GB" sz="24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5C08B2-0E89-40C9-8FF6-331AD37E243A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14 March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3444E66-9143-45FF-A135-7DFCB890DB3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25</a:t>
            </a:fld>
            <a:endParaRPr 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7E94166F-6217-4EF7-8219-E45BA822F1A5}"/>
              </a:ext>
            </a:extLst>
          </p:cNvPr>
          <p:cNvGraphicFramePr>
            <a:graphicFrameLocks noGrp="1"/>
          </p:cNvGraphicFramePr>
          <p:nvPr/>
        </p:nvGraphicFramePr>
        <p:xfrm>
          <a:off x="457199" y="1857781"/>
          <a:ext cx="8226854" cy="148336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693371">
                  <a:extLst>
                    <a:ext uri="{9D8B030D-6E8A-4147-A177-3AD203B41FA5}">
                      <a16:colId xmlns:a16="http://schemas.microsoft.com/office/drawing/2014/main" val="2918533461"/>
                    </a:ext>
                  </a:extLst>
                </a:gridCol>
                <a:gridCol w="1241404">
                  <a:extLst>
                    <a:ext uri="{9D8B030D-6E8A-4147-A177-3AD203B41FA5}">
                      <a16:colId xmlns:a16="http://schemas.microsoft.com/office/drawing/2014/main" val="1645688337"/>
                    </a:ext>
                  </a:extLst>
                </a:gridCol>
                <a:gridCol w="1229292">
                  <a:extLst>
                    <a:ext uri="{9D8B030D-6E8A-4147-A177-3AD203B41FA5}">
                      <a16:colId xmlns:a16="http://schemas.microsoft.com/office/drawing/2014/main" val="496107945"/>
                    </a:ext>
                  </a:extLst>
                </a:gridCol>
                <a:gridCol w="1507852">
                  <a:extLst>
                    <a:ext uri="{9D8B030D-6E8A-4147-A177-3AD203B41FA5}">
                      <a16:colId xmlns:a16="http://schemas.microsoft.com/office/drawing/2014/main" val="2327503981"/>
                    </a:ext>
                  </a:extLst>
                </a:gridCol>
                <a:gridCol w="3554935">
                  <a:extLst>
                    <a:ext uri="{9D8B030D-6E8A-4147-A177-3AD203B41FA5}">
                      <a16:colId xmlns:a16="http://schemas.microsoft.com/office/drawing/2014/main" val="1929340114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Ref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Name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Keystone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Width (mm)</a:t>
                      </a:r>
                      <a:r>
                        <a:rPr lang="en-GB" baseline="30000" dirty="0"/>
                        <a:t>*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Strand Types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770968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C01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err="1"/>
                        <a:t>FalconD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0.5</a:t>
                      </a:r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°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162/169, R&amp;D (TVEL, KAT)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5207721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H11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FRESCA2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°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132/169, PIT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494662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/>
                        <a:t>H19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ERMC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0</a:t>
                      </a:r>
                      <a:r>
                        <a:rPr kumimoji="0" lang="en-GB" sz="1800" kern="1200" dirty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°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20.95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/>
                        <a:t>150/169, 120/127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6823537"/>
                  </a:ext>
                </a:extLst>
              </a:tr>
            </a:tbl>
          </a:graphicData>
        </a:graphic>
      </p:graphicFrame>
      <p:sp>
        <p:nvSpPr>
          <p:cNvPr id="9" name="TextBox 8">
            <a:extLst>
              <a:ext uri="{FF2B5EF4-FFF2-40B4-BE49-F238E27FC236}">
                <a16:creationId xmlns:a16="http://schemas.microsoft.com/office/drawing/2014/main" id="{EDC5C23C-83C0-4520-BA44-71AA2922524F}"/>
              </a:ext>
            </a:extLst>
          </p:cNvPr>
          <p:cNvSpPr txBox="1"/>
          <p:nvPr/>
        </p:nvSpPr>
        <p:spPr>
          <a:xfrm>
            <a:off x="5126090" y="3838175"/>
            <a:ext cx="356071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* width spec for </a:t>
            </a:r>
            <a:r>
              <a:rPr lang="en-GB" sz="1100" dirty="0" err="1"/>
              <a:t>FalconD</a:t>
            </a:r>
            <a:r>
              <a:rPr lang="en-GB" sz="1100" dirty="0"/>
              <a:t> set to 20.95 mm to match production experience for ERMC, FRESCA2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4103073-58BB-42FD-8F2C-F0B7F6A5DF8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" y="3857202"/>
            <a:ext cx="4681182" cy="461268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94E79B9-3EA2-18FA-B512-D6A3E1B38C93}"/>
              </a:ext>
            </a:extLst>
          </p:cNvPr>
          <p:cNvSpPr txBox="1"/>
          <p:nvPr/>
        </p:nvSpPr>
        <p:spPr>
          <a:xfrm>
            <a:off x="1005840" y="4662012"/>
            <a:ext cx="4572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https://indico.cern.ch/event/1135479/</a:t>
            </a:r>
          </a:p>
        </p:txBody>
      </p:sp>
    </p:spTree>
    <p:extLst>
      <p:ext uri="{BB962C8B-B14F-4D97-AF65-F5344CB8AC3E}">
        <p14:creationId xmlns:p14="http://schemas.microsoft.com/office/powerpoint/2010/main" val="310406315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9163BB0-AB73-4331-84E3-B72517649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600" dirty="0"/>
              <a:t>Similar Cable/Strand Experience (2)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7ED736-715E-45EE-BDF1-852C063B647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sz="2400" dirty="0"/>
              <a:t>RRP layouts with relevant cabling experience at CERN:</a:t>
            </a:r>
          </a:p>
          <a:p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5361C85-DE1C-488F-820C-0404EAB4070B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pPr algn="ctr"/>
            <a:r>
              <a:rPr lang="en-US"/>
              <a:t>14 March 2022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920FE32-D887-47A4-B5C0-0679619EDFE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26</a:t>
            </a:fld>
            <a:endParaRPr lang="en-US" dirty="0"/>
          </a:p>
        </p:txBody>
      </p:sp>
      <p:graphicFrame>
        <p:nvGraphicFramePr>
          <p:cNvPr id="6" name="Table 6">
            <a:extLst>
              <a:ext uri="{FF2B5EF4-FFF2-40B4-BE49-F238E27FC236}">
                <a16:creationId xmlns:a16="http://schemas.microsoft.com/office/drawing/2014/main" id="{5FA5CA94-46B9-42F7-8221-8557D351EF3B}"/>
              </a:ext>
            </a:extLst>
          </p:cNvPr>
          <p:cNvGraphicFramePr>
            <a:graphicFrameLocks noGrp="1"/>
          </p:cNvGraphicFramePr>
          <p:nvPr/>
        </p:nvGraphicFramePr>
        <p:xfrm>
          <a:off x="457200" y="1514705"/>
          <a:ext cx="8229600" cy="230902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645920">
                  <a:extLst>
                    <a:ext uri="{9D8B030D-6E8A-4147-A177-3AD203B41FA5}">
                      <a16:colId xmlns:a16="http://schemas.microsoft.com/office/drawing/2014/main" val="270723772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705961726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3156723448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1106480045"/>
                    </a:ext>
                  </a:extLst>
                </a:gridCol>
                <a:gridCol w="1645920">
                  <a:extLst>
                    <a:ext uri="{9D8B030D-6E8A-4147-A177-3AD203B41FA5}">
                      <a16:colId xmlns:a16="http://schemas.microsoft.com/office/drawing/2014/main" val="2644568112"/>
                    </a:ext>
                  </a:extLst>
                </a:gridCol>
              </a:tblGrid>
              <a:tr h="320151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108/127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dirty="0"/>
                        <a:t>132/169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150/169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162/169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92290550"/>
                  </a:ext>
                </a:extLst>
              </a:tr>
              <a:tr h="1211741">
                <a:tc>
                  <a:txBody>
                    <a:bodyPr/>
                    <a:lstStyle/>
                    <a:p>
                      <a:r>
                        <a:rPr lang="en-GB" dirty="0"/>
                        <a:t>Layout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63839628"/>
                  </a:ext>
                </a:extLst>
              </a:tr>
              <a:tr h="341336">
                <a:tc>
                  <a:txBody>
                    <a:bodyPr/>
                    <a:lstStyle/>
                    <a:p>
                      <a:r>
                        <a:rPr lang="en-GB" dirty="0"/>
                        <a:t>Cu/non-Cu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1.15-1.2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1.25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0.9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10199229"/>
                  </a:ext>
                </a:extLst>
              </a:tr>
              <a:tr h="341336">
                <a:tc>
                  <a:txBody>
                    <a:bodyPr/>
                    <a:lstStyle/>
                    <a:p>
                      <a:r>
                        <a:rPr lang="en-GB" i="1" dirty="0" err="1"/>
                        <a:t>d</a:t>
                      </a:r>
                      <a:r>
                        <a:rPr lang="en-GB" i="1" baseline="-25000" dirty="0" err="1"/>
                        <a:t>eff</a:t>
                      </a:r>
                      <a:r>
                        <a:rPr lang="en-GB" dirty="0"/>
                        <a:t> (µm)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60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dirty="0"/>
                        <a:t>52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6328884"/>
                  </a:ext>
                </a:extLst>
              </a:tr>
            </a:tbl>
          </a:graphicData>
        </a:graphic>
      </p:graphicFrame>
      <p:pic>
        <p:nvPicPr>
          <p:cNvPr id="7" name="Picture 6">
            <a:extLst>
              <a:ext uri="{FF2B5EF4-FFF2-40B4-BE49-F238E27FC236}">
                <a16:creationId xmlns:a16="http://schemas.microsoft.com/office/drawing/2014/main" id="{17C0B65A-D781-4DA2-AA69-79AB76AF1FB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033" t="1259" r="14247" b="1677"/>
          <a:stretch/>
        </p:blipFill>
        <p:spPr bwMode="auto">
          <a:xfrm>
            <a:off x="2377861" y="1951056"/>
            <a:ext cx="1079524" cy="108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C8F8E22-26E4-4FAA-A479-FD3044E6C6F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8666"/>
          <a:stretch/>
        </p:blipFill>
        <p:spPr bwMode="auto">
          <a:xfrm>
            <a:off x="4039068" y="1953022"/>
            <a:ext cx="1063118" cy="108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D2DE318D-630F-4922-AB44-998430A608C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3" t="882" r="2512" b="2315"/>
          <a:stretch/>
        </p:blipFill>
        <p:spPr bwMode="auto">
          <a:xfrm>
            <a:off x="5665996" y="1951056"/>
            <a:ext cx="1135076" cy="108000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648D9372-6B90-476B-A284-267D76FE132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47274" y="1953022"/>
            <a:ext cx="1080954" cy="108000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636A65FC-0087-7B3E-03EE-19E6C90542FD}"/>
              </a:ext>
            </a:extLst>
          </p:cNvPr>
          <p:cNvSpPr txBox="1"/>
          <p:nvPr/>
        </p:nvSpPr>
        <p:spPr>
          <a:xfrm>
            <a:off x="1005840" y="4662012"/>
            <a:ext cx="4572000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https://indico.cern.ch/event/1135479/</a:t>
            </a:r>
          </a:p>
        </p:txBody>
      </p:sp>
    </p:spTree>
    <p:extLst>
      <p:ext uri="{BB962C8B-B14F-4D97-AF65-F5344CB8AC3E}">
        <p14:creationId xmlns:p14="http://schemas.microsoft.com/office/powerpoint/2010/main" val="209314297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E8DA3C-F548-2F07-C542-33D2E9CEF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378328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dirty="0"/>
              <a:t>Quench Protection (F. Mangiarotti)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E5AE01-565F-89C8-287E-A9B8CC8C6D8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27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905823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Adiabatic calculation</a:t>
            </a:r>
            <a:endParaRPr lang="en-GB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628650" y="1117759"/>
                <a:ext cx="7886700" cy="3263504"/>
              </a:xfrm>
            </p:spPr>
            <p:txBody>
              <a:bodyPr>
                <a:normAutofit/>
              </a:bodyPr>
              <a:lstStyle/>
              <a:p>
                <a:r>
                  <a:rPr lang="en-US" dirty="0"/>
                  <a:t>If a small volume L of a cable quenches, the temperature rise can be estimated as follows: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d>
                        <m:d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𝑐𝑢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𝑐𝑢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𝑐𝑢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𝛿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𝑠𝑐</m:t>
                              </m:r>
                            </m:sub>
                          </m:sSub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𝑝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𝑠𝑐</m:t>
                              </m:r>
                            </m:sub>
                          </m:sSub>
                        </m:e>
                      </m:d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𝑑𝑇</m:t>
                          </m:r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𝜌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𝑐𝑢</m:t>
                              </m:r>
                            </m:sub>
                          </m:s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𝐿</m:t>
                          </m:r>
                        </m:num>
                        <m:den>
                          <m:sSub>
                            <m:sSub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𝐴</m:t>
                              </m:r>
                            </m:e>
                            <m:sub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𝑐𝑢</m:t>
                              </m:r>
                            </m:sub>
                          </m:sSub>
                        </m:den>
                      </m:f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p>
                    </m:oMath>
                  </m:oMathPara>
                </a14:m>
                <a:endParaRPr lang="en-GB" dirty="0"/>
              </a:p>
              <a:p>
                <a:r>
                  <a:rPr lang="en-US" dirty="0"/>
                  <a:t>Re-arranging terms and integrating from the time of quench:</a:t>
                </a:r>
              </a:p>
              <a:p>
                <a:endParaRPr lang="en-US" dirty="0"/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Sup>
                        <m:sSubSup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𝑐𝑢</m:t>
                          </m:r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nary>
                        <m:nary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sub>
                          </m:sSub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  <m:e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𝑐𝑢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𝑐𝑢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𝑐𝑢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𝑅𝑅𝑅</m:t>
                                  </m:r>
                                </m:e>
                              </m:d>
                            </m:den>
                          </m:f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𝑑𝑇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  <m:r>
                        <a:rPr lang="en-US" sz="1800" i="1">
                          <a:latin typeface="Cambria Math" panose="02040503050406030204" pitchFamily="18" charset="0"/>
                        </a:rPr>
                        <m:t>+</m:t>
                      </m:r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𝑐𝑢</m:t>
                          </m:r>
                        </m:sub>
                      </m:sSub>
                      <m:sSub>
                        <m:sSub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𝐴</m:t>
                          </m:r>
                        </m:e>
                        <m:sub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𝑠𝑐</m:t>
                          </m:r>
                        </m:sub>
                      </m:sSub>
                      <m:nary>
                        <m:nary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sub>
                          </m:sSub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  <m:e>
                          <m:f>
                            <m:f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𝑠𝑐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𝑠𝑐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𝑐𝑢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p>
                                      <m:r>
                                        <a:rPr lang="en-US" sz="1800" i="1"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𝑅𝑅𝑅</m:t>
                                  </m:r>
                                </m:e>
                              </m:d>
                            </m:den>
                          </m:f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𝑑𝑇</m:t>
                          </m:r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  <m:r>
                        <a:rPr lang="en-US" sz="1800" i="1"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1800" i="1"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sub>
                          </m:sSub>
                        </m:sub>
                        <m:sup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800" i="1"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800" i="1"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1800" i="1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800" i="1"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US" sz="1800" dirty="0"/>
              </a:p>
              <a:p>
                <a:endParaRPr lang="en-GB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28650" y="1117759"/>
                <a:ext cx="7886700" cy="3263504"/>
              </a:xfrm>
              <a:blipFill>
                <a:blip r:embed="rId2"/>
                <a:stretch>
                  <a:fillRect l="-773" t="-205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Oval 4"/>
          <p:cNvSpPr/>
          <p:nvPr/>
        </p:nvSpPr>
        <p:spPr>
          <a:xfrm>
            <a:off x="6822830" y="474785"/>
            <a:ext cx="272562" cy="615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8" name="Chord 7"/>
          <p:cNvSpPr/>
          <p:nvPr/>
        </p:nvSpPr>
        <p:spPr>
          <a:xfrm>
            <a:off x="6822830" y="474785"/>
            <a:ext cx="272562" cy="615462"/>
          </a:xfrm>
          <a:prstGeom prst="chord">
            <a:avLst>
              <a:gd name="adj1" fmla="val 4494171"/>
              <a:gd name="adj2" fmla="val 1594509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6132636" y="589085"/>
            <a:ext cx="896815" cy="455330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6018335" y="474785"/>
            <a:ext cx="940777" cy="615462"/>
          </a:xfrm>
          <a:prstGeom prst="rect">
            <a:avLst/>
          </a:prstGeom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Oval 3"/>
          <p:cNvSpPr/>
          <p:nvPr/>
        </p:nvSpPr>
        <p:spPr>
          <a:xfrm>
            <a:off x="5882054" y="474785"/>
            <a:ext cx="272562" cy="61546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6018335" y="1044416"/>
            <a:ext cx="940777" cy="45830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Chord 6"/>
          <p:cNvSpPr/>
          <p:nvPr/>
        </p:nvSpPr>
        <p:spPr>
          <a:xfrm>
            <a:off x="5882054" y="474785"/>
            <a:ext cx="272562" cy="615462"/>
          </a:xfrm>
          <a:prstGeom prst="chord">
            <a:avLst>
              <a:gd name="adj1" fmla="val 4494171"/>
              <a:gd name="adj2" fmla="val 15945093"/>
            </a:avLst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cxnSp>
        <p:nvCxnSpPr>
          <p:cNvPr id="12" name="Straight Connector 11"/>
          <p:cNvCxnSpPr>
            <a:stCxn id="4" idx="0"/>
            <a:endCxn id="5" idx="0"/>
          </p:cNvCxnSpPr>
          <p:nvPr/>
        </p:nvCxnSpPr>
        <p:spPr>
          <a:xfrm>
            <a:off x="6018335" y="474785"/>
            <a:ext cx="940777" cy="0"/>
          </a:xfrm>
          <a:prstGeom prst="line">
            <a:avLst/>
          </a:prstGeom>
          <a:ln>
            <a:solidFill>
              <a:schemeClr val="accent1">
                <a:lumMod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5070523" y="790331"/>
            <a:ext cx="69923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Copper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69694" y="128735"/>
            <a:ext cx="131234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Superconductor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6" name="Straight Arrow Connector 15"/>
          <p:cNvCxnSpPr>
            <a:stCxn id="4" idx="7"/>
          </p:cNvCxnSpPr>
          <p:nvPr/>
        </p:nvCxnSpPr>
        <p:spPr>
          <a:xfrm flipH="1" flipV="1">
            <a:off x="5882054" y="351681"/>
            <a:ext cx="232646" cy="2132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endCxn id="13" idx="3"/>
          </p:cNvCxnSpPr>
          <p:nvPr/>
        </p:nvCxnSpPr>
        <p:spPr>
          <a:xfrm flipH="1">
            <a:off x="5769753" y="864589"/>
            <a:ext cx="112301" cy="7578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6429753" y="213181"/>
            <a:ext cx="25680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L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Left Brace 19"/>
          <p:cNvSpPr/>
          <p:nvPr/>
        </p:nvSpPr>
        <p:spPr>
          <a:xfrm rot="16200000">
            <a:off x="3478910" y="906400"/>
            <a:ext cx="312420" cy="6012941"/>
          </a:xfrm>
          <a:prstGeom prst="leftBrace">
            <a:avLst>
              <a:gd name="adj1" fmla="val 23850"/>
              <a:gd name="adj2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87216" y="4138888"/>
            <a:ext cx="5867400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This part is (mostly) independent of time. For a given geometry and maximum T, it can be calculated. Assuming constant maximum magnetic field is conservative.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Left Brace 21"/>
          <p:cNvSpPr/>
          <p:nvPr/>
        </p:nvSpPr>
        <p:spPr>
          <a:xfrm rot="16200000">
            <a:off x="7577162" y="3138004"/>
            <a:ext cx="312420" cy="1548523"/>
          </a:xfrm>
          <a:prstGeom prst="leftBrace">
            <a:avLst>
              <a:gd name="adj1" fmla="val 23850"/>
              <a:gd name="adj2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6370320" y="4120067"/>
            <a:ext cx="27621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Quench integral (QI). This part depends on quench prop. velocity, QDS settings and QH effectiveness at quenching the full magnet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C5ED092-46E0-885B-C863-668306D6573C}"/>
              </a:ext>
            </a:extLst>
          </p:cNvPr>
          <p:cNvSpPr txBox="1"/>
          <p:nvPr/>
        </p:nvSpPr>
        <p:spPr>
          <a:xfrm>
            <a:off x="2843914" y="4716526"/>
            <a:ext cx="2681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https://indico.cern.ch/event/1143493/</a:t>
            </a:r>
          </a:p>
        </p:txBody>
      </p:sp>
    </p:spTree>
    <p:extLst>
      <p:ext uri="{BB962C8B-B14F-4D97-AF65-F5344CB8AC3E}">
        <p14:creationId xmlns:p14="http://schemas.microsoft.com/office/powerpoint/2010/main" val="394843579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Material dependent part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628650" y="1209199"/>
          <a:ext cx="7886700" cy="12115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7340">
                  <a:extLst>
                    <a:ext uri="{9D8B030D-6E8A-4147-A177-3AD203B41FA5}">
                      <a16:colId xmlns:a16="http://schemas.microsoft.com/office/drawing/2014/main" val="4230569604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208235562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1072201963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1994908794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2527847042"/>
                    </a:ext>
                  </a:extLst>
                </a:gridCol>
              </a:tblGrid>
              <a:tr h="377190">
                <a:tc>
                  <a:txBody>
                    <a:bodyPr/>
                    <a:lstStyle/>
                    <a:p>
                      <a:r>
                        <a:rPr lang="en-US" sz="1000" dirty="0" err="1"/>
                        <a:t>Z</a:t>
                      </a:r>
                      <a:r>
                        <a:rPr lang="en-US" sz="1000" baseline="-25000" dirty="0" err="1"/>
                        <a:t>cu</a:t>
                      </a:r>
                      <a:r>
                        <a:rPr lang="en-US" sz="1000" dirty="0"/>
                        <a:t> (T,B,100) | </a:t>
                      </a:r>
                    </a:p>
                    <a:p>
                      <a:r>
                        <a:rPr lang="en-US" sz="1000" dirty="0"/>
                        <a:t>               </a:t>
                      </a:r>
                      <a:r>
                        <a:rPr lang="en-US" sz="1000" dirty="0" err="1"/>
                        <a:t>Z</a:t>
                      </a:r>
                      <a:r>
                        <a:rPr lang="en-US" sz="1000" baseline="-25000" dirty="0" err="1"/>
                        <a:t>cu</a:t>
                      </a:r>
                      <a:r>
                        <a:rPr lang="en-US" sz="1000" dirty="0"/>
                        <a:t> (T,B,200)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 = 250 K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 = 280</a:t>
                      </a:r>
                      <a:r>
                        <a:rPr lang="en-US" sz="1000" baseline="0" dirty="0"/>
                        <a:t> K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 = 300 K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 = 330 K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7676134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B</a:t>
                      </a:r>
                      <a:r>
                        <a:rPr lang="en-US" sz="1000" baseline="0" dirty="0"/>
                        <a:t> = 12.0 T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.1042 | .1085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00" dirty="0"/>
                        <a:t>.1110 | .1153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.1151 | .1194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.1207</a:t>
                      </a:r>
                      <a:r>
                        <a:rPr lang="en-US" sz="1000" baseline="0" dirty="0"/>
                        <a:t> | .1251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4263902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B = 12.4 T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.1035 | .1077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.1103 | .1145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.1144 | .1187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.1201 | .1244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6110932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B = 13.0 T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.1026 | .1066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.1094 | .1135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.1135 | .1176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.1191 | .1233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95403352"/>
                  </a:ext>
                </a:extLst>
              </a:tr>
            </a:tbl>
          </a:graphicData>
        </a:graphic>
      </p:graphicFrame>
      <p:graphicFrame>
        <p:nvGraphicFramePr>
          <p:cNvPr id="5" name="Content Placeholder 3"/>
          <p:cNvGraphicFramePr>
            <a:graphicFrameLocks/>
          </p:cNvGraphicFramePr>
          <p:nvPr/>
        </p:nvGraphicFramePr>
        <p:xfrm>
          <a:off x="628650" y="2946559"/>
          <a:ext cx="7886700" cy="12115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577340">
                  <a:extLst>
                    <a:ext uri="{9D8B030D-6E8A-4147-A177-3AD203B41FA5}">
                      <a16:colId xmlns:a16="http://schemas.microsoft.com/office/drawing/2014/main" val="4230569604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208235562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1072201963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1994908794"/>
                    </a:ext>
                  </a:extLst>
                </a:gridCol>
                <a:gridCol w="1577340">
                  <a:extLst>
                    <a:ext uri="{9D8B030D-6E8A-4147-A177-3AD203B41FA5}">
                      <a16:colId xmlns:a16="http://schemas.microsoft.com/office/drawing/2014/main" val="2527847042"/>
                    </a:ext>
                  </a:extLst>
                </a:gridCol>
              </a:tblGrid>
              <a:tr h="377190">
                <a:tc>
                  <a:txBody>
                    <a:bodyPr/>
                    <a:lstStyle/>
                    <a:p>
                      <a:r>
                        <a:rPr lang="en-US" sz="1000" dirty="0" err="1"/>
                        <a:t>Z</a:t>
                      </a:r>
                      <a:r>
                        <a:rPr lang="en-US" sz="1000" baseline="-25000" dirty="0" err="1"/>
                        <a:t>sc</a:t>
                      </a:r>
                      <a:r>
                        <a:rPr lang="en-US" sz="1000" dirty="0"/>
                        <a:t> (T,B,100) | </a:t>
                      </a:r>
                    </a:p>
                    <a:p>
                      <a:r>
                        <a:rPr lang="en-US" sz="1000" dirty="0"/>
                        <a:t>               </a:t>
                      </a:r>
                      <a:r>
                        <a:rPr lang="en-US" sz="1000" dirty="0" err="1"/>
                        <a:t>Z</a:t>
                      </a:r>
                      <a:r>
                        <a:rPr lang="en-US" sz="1000" baseline="-25000" dirty="0" err="1"/>
                        <a:t>sc</a:t>
                      </a:r>
                      <a:r>
                        <a:rPr lang="en-US" sz="1000" dirty="0"/>
                        <a:t> (T,B,200)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 = 250 K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 = 280</a:t>
                      </a:r>
                      <a:r>
                        <a:rPr lang="en-US" sz="1000" baseline="0" dirty="0"/>
                        <a:t> K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 = 300 K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T = 330 K</a:t>
                      </a:r>
                      <a:endParaRPr lang="en-GB" sz="1000" dirty="0"/>
                    </a:p>
                  </a:txBody>
                  <a:tcPr marL="68580" marR="68580" marT="34290" marB="34290" anchor="ctr"/>
                </a:tc>
                <a:extLst>
                  <a:ext uri="{0D108BD9-81ED-4DB2-BD59-A6C34878D82A}">
                    <a16:rowId xmlns:a16="http://schemas.microsoft.com/office/drawing/2014/main" val="17676134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B</a:t>
                      </a:r>
                      <a:r>
                        <a:rPr lang="en-US" sz="1000" baseline="0" dirty="0"/>
                        <a:t> = 12.0 T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.0753 | .0789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.0795 | .0831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.0820 | .0856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.0855 | .0892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542639026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B = 12.4 T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.0747 | .0782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.0789 | .0824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.0814 | .0850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.0849 | .0885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161109327"/>
                  </a:ext>
                </a:extLst>
              </a:tr>
              <a:tr h="278130"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B = 13.0 T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.0739 | .0772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.0781 | .0814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.0806 | .0840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.0841 | .0875</a:t>
                      </a:r>
                      <a:endParaRPr lang="en-GB" sz="1000" dirty="0"/>
                    </a:p>
                  </a:txBody>
                  <a:tcPr marL="68580" marR="68580" marT="34290" marB="34290"/>
                </a:tc>
                <a:extLst>
                  <a:ext uri="{0D108BD9-81ED-4DB2-BD59-A6C34878D82A}">
                    <a16:rowId xmlns:a16="http://schemas.microsoft.com/office/drawing/2014/main" val="3795403352"/>
                  </a:ext>
                </a:extLst>
              </a:tr>
            </a:tbl>
          </a:graphicData>
        </a:graphic>
      </p:graphicFrame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5784682" y="451298"/>
                <a:ext cx="2898935" cy="60369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6858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𝑍</m:t>
                          </m:r>
                        </m:e>
                        <m:sub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𝑥</m:t>
                          </m:r>
                          <m:d>
                            <m:d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𝐵</m:t>
                              </m:r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𝑅𝑅𝑅</m:t>
                              </m:r>
                            </m:e>
                          </m:d>
                        </m:sub>
                      </m:sSub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𝑇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sub>
                          </m:sSub>
                        </m:sub>
                        <m:sup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𝑇</m:t>
                          </m:r>
                        </m:sup>
                        <m:e>
                          <m:f>
                            <m:f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𝛿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sSub>
                                <m:sSubPr>
                                  <m:ctrlP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𝑐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𝑝</m:t>
                                  </m:r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𝑥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35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35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p>
                                      <m:r>
                                        <a:rPr lang="en-US" sz="135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</m:e>
                              </m:d>
                            </m:num>
                            <m:den>
                              <m:sSub>
                                <m:sSubPr>
                                  <m:ctrlP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𝜌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𝑐𝑢</m:t>
                                  </m:r>
                                </m:sub>
                              </m:sSub>
                              <m:d>
                                <m:dPr>
                                  <m:ctrlP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dPr>
                                <m:e>
                                  <m:sSup>
                                    <m:sSupPr>
                                      <m:ctrlPr>
                                        <a:rPr lang="en-US" sz="135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sSupPr>
                                    <m:e>
                                      <m:r>
                                        <a:rPr lang="en-US" sz="135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𝑇</m:t>
                                      </m:r>
                                    </m:e>
                                    <m:sup>
                                      <m:r>
                                        <a:rPr lang="en-US" sz="135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  <m:t>′</m:t>
                                      </m:r>
                                    </m:sup>
                                  </m:sSup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𝐵</m:t>
                                  </m:r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,</m:t>
                                  </m:r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𝑅𝑅𝑅</m:t>
                                  </m:r>
                                </m:e>
                              </m:d>
                            </m:den>
                          </m:f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𝑑𝑇</m:t>
                          </m:r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en-GB" sz="135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784682" y="451298"/>
                <a:ext cx="2898935" cy="603691"/>
              </a:xfrm>
              <a:prstGeom prst="rect">
                <a:avLst/>
              </a:prstGeom>
              <a:blipFill>
                <a:blip r:embed="rId2"/>
                <a:stretch>
                  <a:fillRect t="-133333" b="-1919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/>
          <p:cNvSpPr txBox="1"/>
          <p:nvPr/>
        </p:nvSpPr>
        <p:spPr>
          <a:xfrm>
            <a:off x="2128837" y="4572000"/>
            <a:ext cx="18075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Z values in MA</a:t>
            </a:r>
            <a:r>
              <a:rPr lang="en-US" sz="1350" baseline="30000" dirty="0">
                <a:solidFill>
                  <a:prstClr val="black"/>
                </a:solidFill>
                <a:latin typeface="Calibri" panose="020F0502020204030204"/>
              </a:rPr>
              <a:t>2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s / mm</a:t>
            </a:r>
            <a:r>
              <a:rPr lang="en-US" sz="1350" baseline="30000" dirty="0">
                <a:solidFill>
                  <a:prstClr val="black"/>
                </a:solidFill>
                <a:latin typeface="Calibri" panose="020F0502020204030204"/>
              </a:rPr>
              <a:t>4</a:t>
            </a:r>
            <a:endParaRPr lang="en-GB" sz="1350" baseline="30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37140" y="4739833"/>
            <a:ext cx="2322367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 err="1">
                <a:solidFill>
                  <a:prstClr val="black"/>
                </a:solidFill>
                <a:latin typeface="Calibri" panose="020F0502020204030204"/>
              </a:rPr>
              <a:t>Zsc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 values fixed on 13.05.2022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9869AB-E8AD-27DE-16DE-4E5A67970C44}"/>
              </a:ext>
            </a:extLst>
          </p:cNvPr>
          <p:cNvSpPr txBox="1"/>
          <p:nvPr/>
        </p:nvSpPr>
        <p:spPr>
          <a:xfrm>
            <a:off x="161961" y="4855025"/>
            <a:ext cx="2681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https://indico.cern.ch/event/1143493/</a:t>
            </a:r>
          </a:p>
        </p:txBody>
      </p:sp>
    </p:spTree>
    <p:extLst>
      <p:ext uri="{BB962C8B-B14F-4D97-AF65-F5344CB8AC3E}">
        <p14:creationId xmlns:p14="http://schemas.microsoft.com/office/powerpoint/2010/main" val="22873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D2CE8-8BEE-4799-3B3C-8794EC1E0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Context: MSC HFM activities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2C4E81-2569-A337-C053-E1212539F18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8424" y="565275"/>
            <a:ext cx="8697362" cy="4140746"/>
          </a:xfrm>
        </p:spPr>
        <p:txBody>
          <a:bodyPr>
            <a:noAutofit/>
          </a:bodyPr>
          <a:lstStyle/>
          <a:p>
            <a:pPr marL="379476" indent="-342900"/>
            <a:r>
              <a:rPr lang="en-GB" sz="2000" dirty="0">
                <a:effectLst/>
                <a:latin typeface="+mj-lt"/>
              </a:rPr>
              <a:t>Scope of the 12 T Robust Dipole Magnet Program:</a:t>
            </a:r>
          </a:p>
          <a:p>
            <a:pPr marL="722376" lvl="1" indent="-285750"/>
            <a:r>
              <a:rPr lang="en-GB" sz="1600" dirty="0">
                <a:effectLst/>
                <a:latin typeface="+mj-lt"/>
              </a:rPr>
              <a:t>prove </a:t>
            </a:r>
            <a:r>
              <a:rPr lang="en-GB" sz="1600" b="1" dirty="0">
                <a:effectLst/>
                <a:latin typeface="+mj-lt"/>
              </a:rPr>
              <a:t>robustness</a:t>
            </a:r>
            <a:endParaRPr lang="en-GB" sz="1600" dirty="0">
              <a:effectLst/>
              <a:latin typeface="+mj-lt"/>
            </a:endParaRPr>
          </a:p>
          <a:p>
            <a:pPr marL="722376" lvl="1" indent="-285750"/>
            <a:r>
              <a:rPr lang="en-GB" sz="1600" dirty="0">
                <a:effectLst/>
                <a:latin typeface="+mj-lt"/>
              </a:rPr>
              <a:t>study </a:t>
            </a:r>
            <a:r>
              <a:rPr lang="en-GB" sz="1600" b="1" dirty="0">
                <a:effectLst/>
                <a:latin typeface="+mj-lt"/>
              </a:rPr>
              <a:t>industrialization</a:t>
            </a:r>
            <a:r>
              <a:rPr lang="en-GB" sz="1600" dirty="0">
                <a:effectLst/>
                <a:latin typeface="+mj-lt"/>
              </a:rPr>
              <a:t> </a:t>
            </a:r>
          </a:p>
          <a:p>
            <a:pPr marL="722376" lvl="1" indent="-285750"/>
            <a:r>
              <a:rPr lang="en-GB" sz="1600" dirty="0">
                <a:effectLst/>
                <a:latin typeface="+mj-lt"/>
              </a:rPr>
              <a:t>and </a:t>
            </a:r>
            <a:r>
              <a:rPr lang="en-GB" sz="1600" b="1" dirty="0">
                <a:effectLst/>
                <a:latin typeface="Arial" panose="020B0604020202020204" pitchFamily="34" charset="0"/>
              </a:rPr>
              <a:t>cost effectiveness </a:t>
            </a:r>
          </a:p>
          <a:p>
            <a:pPr marL="436626" lvl="1" indent="0">
              <a:buNone/>
            </a:pPr>
            <a:r>
              <a:rPr lang="en-GB" sz="1600" dirty="0">
                <a:effectLst/>
                <a:latin typeface="Arial" panose="020B0604020202020204" pitchFamily="34" charset="0"/>
              </a:rPr>
              <a:t>of Nb3Sn technology for potential future large scale application</a:t>
            </a:r>
            <a:endParaRPr lang="en-GB" sz="1600" dirty="0">
              <a:latin typeface="Arial" panose="020B0604020202020204" pitchFamily="34" charset="0"/>
            </a:endParaRPr>
          </a:p>
          <a:p>
            <a:pPr marL="379476" indent="-342900">
              <a:spcBef>
                <a:spcPts val="1200"/>
              </a:spcBef>
            </a:pPr>
            <a:r>
              <a:rPr lang="en-GB" sz="2000" b="1" dirty="0">
                <a:latin typeface="Arial" panose="020B0604020202020204" pitchFamily="34" charset="0"/>
              </a:rPr>
              <a:t>Cos-theta</a:t>
            </a:r>
            <a:r>
              <a:rPr lang="en-GB" sz="2000" dirty="0">
                <a:latin typeface="Arial" panose="020B0604020202020204" pitchFamily="34" charset="0"/>
              </a:rPr>
              <a:t> layout: proven maturity in accelerators </a:t>
            </a:r>
            <a:br>
              <a:rPr lang="en-GB" sz="2000" dirty="0">
                <a:latin typeface="Arial" panose="020B0604020202020204" pitchFamily="34" charset="0"/>
              </a:rPr>
            </a:br>
            <a:r>
              <a:rPr lang="en-GB" sz="2000" dirty="0">
                <a:latin typeface="Arial" panose="020B0604020202020204" pitchFamily="34" charset="0"/>
              </a:rPr>
              <a:t>and large scale industrialization </a:t>
            </a:r>
          </a:p>
          <a:p>
            <a:pPr marL="379476" indent="-342900">
              <a:spcBef>
                <a:spcPts val="600"/>
              </a:spcBef>
            </a:pPr>
            <a:r>
              <a:rPr lang="en-GB" sz="2000" dirty="0">
                <a:latin typeface="Arial" panose="020B0604020202020204" pitchFamily="34" charset="0"/>
              </a:rPr>
              <a:t>Considered structures:</a:t>
            </a:r>
          </a:p>
          <a:p>
            <a:pPr marL="779526" lvl="1" indent="-342900">
              <a:spcBef>
                <a:spcPts val="600"/>
              </a:spcBef>
            </a:pPr>
            <a:r>
              <a:rPr lang="en-GB" sz="1600" b="1" dirty="0">
                <a:latin typeface="Arial" panose="020B0604020202020204" pitchFamily="34" charset="0"/>
              </a:rPr>
              <a:t>Collars</a:t>
            </a:r>
            <a:r>
              <a:rPr lang="en-GB" sz="1600" dirty="0">
                <a:latin typeface="Arial" panose="020B0604020202020204" pitchFamily="34" charset="0"/>
              </a:rPr>
              <a:t>-based</a:t>
            </a:r>
          </a:p>
          <a:p>
            <a:pPr marL="779526" lvl="1" indent="-342900">
              <a:spcBef>
                <a:spcPts val="0"/>
              </a:spcBef>
            </a:pPr>
            <a:r>
              <a:rPr lang="en-GB" sz="1600" b="1" dirty="0">
                <a:latin typeface="Arial" panose="020B0604020202020204" pitchFamily="34" charset="0"/>
              </a:rPr>
              <a:t>Bladder &amp; keys </a:t>
            </a:r>
            <a:r>
              <a:rPr lang="en-GB" sz="1600" dirty="0">
                <a:latin typeface="Arial" panose="020B0604020202020204" pitchFamily="34" charset="0"/>
              </a:rPr>
              <a:t>(attempt for a world’s first!)</a:t>
            </a:r>
          </a:p>
          <a:p>
            <a:pPr marL="379476" indent="-342900">
              <a:spcBef>
                <a:spcPts val="600"/>
              </a:spcBef>
            </a:pPr>
            <a:r>
              <a:rPr lang="en-GB" sz="2000" dirty="0"/>
              <a:t>Particular attention on: </a:t>
            </a:r>
          </a:p>
          <a:p>
            <a:pPr marL="779526" lvl="1" indent="-342900">
              <a:spcBef>
                <a:spcPts val="600"/>
              </a:spcBef>
            </a:pPr>
            <a:r>
              <a:rPr lang="en-GB" sz="1600" dirty="0"/>
              <a:t>Effectiveness in coil pre-stress (respecting performance </a:t>
            </a:r>
            <a:r>
              <a:rPr lang="en-GB" sz="1600" b="1" dirty="0"/>
              <a:t>limits</a:t>
            </a:r>
            <a:r>
              <a:rPr lang="en-GB" sz="1600" dirty="0"/>
              <a:t>)</a:t>
            </a:r>
          </a:p>
          <a:p>
            <a:pPr marL="779526" lvl="1" indent="-342900">
              <a:spcBef>
                <a:spcPts val="0"/>
              </a:spcBef>
            </a:pPr>
            <a:r>
              <a:rPr lang="en-GB" sz="1600" dirty="0"/>
              <a:t>Ability to cope with </a:t>
            </a:r>
            <a:r>
              <a:rPr lang="en-GB" sz="1600" b="1" dirty="0"/>
              <a:t>mechanical</a:t>
            </a:r>
            <a:r>
              <a:rPr lang="en-GB" sz="1600" dirty="0"/>
              <a:t> </a:t>
            </a:r>
            <a:r>
              <a:rPr lang="en-GB" sz="1600" b="1" dirty="0"/>
              <a:t>tolerances</a:t>
            </a:r>
            <a:r>
              <a:rPr lang="en-GB" sz="1600" dirty="0"/>
              <a:t> </a:t>
            </a:r>
            <a:endParaRPr lang="en-GB" sz="1600" dirty="0">
              <a:effectLst/>
              <a:latin typeface="Arial" panose="020B0604020202020204" pitchFamily="34" charset="0"/>
            </a:endParaRP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CE57B785-41B9-60B5-7108-7B3A93025A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17" name="Picture 16" descr="A picture containing blue&#10;&#10;Description automatically generated">
            <a:extLst>
              <a:ext uri="{FF2B5EF4-FFF2-40B4-BE49-F238E27FC236}">
                <a16:creationId xmlns:a16="http://schemas.microsoft.com/office/drawing/2014/main" id="{D14CBDA3-CAF3-86B3-8876-E710DA4562DA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8496" r="22762" b="16106"/>
          <a:stretch/>
        </p:blipFill>
        <p:spPr>
          <a:xfrm>
            <a:off x="6661150" y="1906154"/>
            <a:ext cx="2293386" cy="2187629"/>
          </a:xfrm>
          <a:prstGeom prst="rect">
            <a:avLst/>
          </a:prstGeom>
        </p:spPr>
      </p:pic>
      <p:pic>
        <p:nvPicPr>
          <p:cNvPr id="19" name="Picture 18" descr="A picture containing indoor, accessory, case&#10;&#10;Description automatically generated">
            <a:extLst>
              <a:ext uri="{FF2B5EF4-FFF2-40B4-BE49-F238E27FC236}">
                <a16:creationId xmlns:a16="http://schemas.microsoft.com/office/drawing/2014/main" id="{653CBBF3-C242-6699-6A7C-FE5EA388B6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flipH="1">
            <a:off x="6661150" y="635246"/>
            <a:ext cx="2293386" cy="1175959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F5C192F-D63C-1DA4-C9AC-4BAF57B72F8D}"/>
              </a:ext>
            </a:extLst>
          </p:cNvPr>
          <p:cNvSpPr txBox="1"/>
          <p:nvPr/>
        </p:nvSpPr>
        <p:spPr>
          <a:xfrm>
            <a:off x="2523341" y="4781583"/>
            <a:ext cx="384752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800" dirty="0"/>
              <a:t>[image 1] https://td.fnal.gov/wp-content/uploads/2016/02/Picture9-431x221.png</a:t>
            </a:r>
          </a:p>
          <a:p>
            <a:r>
              <a:rPr lang="en-GB" sz="800" dirty="0"/>
              <a:t>[image 2] https://cds.cern.ch/record/2773288/files/coupe%20dip%C3%B4le.JPG</a:t>
            </a:r>
          </a:p>
        </p:txBody>
      </p:sp>
    </p:spTree>
    <p:extLst>
      <p:ext uri="{BB962C8B-B14F-4D97-AF65-F5344CB8AC3E}">
        <p14:creationId xmlns:p14="http://schemas.microsoft.com/office/powerpoint/2010/main" val="6967028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416" r="10012"/>
          <a:stretch/>
        </p:blipFill>
        <p:spPr>
          <a:xfrm>
            <a:off x="323557" y="1"/>
            <a:ext cx="6960977" cy="51434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dirty="0"/>
              <a:t>Quench timeline</a:t>
            </a:r>
            <a:br>
              <a:rPr lang="en-US" dirty="0"/>
            </a:b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1692615" y="3099510"/>
            <a:ext cx="214539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t&lt;0: nearly constant current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169831" y="1248959"/>
            <a:ext cx="7104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quench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0" name="Straight Connector 9"/>
          <p:cNvCxnSpPr/>
          <p:nvPr/>
        </p:nvCxnSpPr>
        <p:spPr>
          <a:xfrm>
            <a:off x="1081893" y="1576814"/>
            <a:ext cx="31828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31078" y="1289529"/>
            <a:ext cx="120186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QDS threshold</a:t>
            </a:r>
          </a:p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(100 mV)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3" name="Straight Connector 12"/>
          <p:cNvCxnSpPr/>
          <p:nvPr/>
        </p:nvCxnSpPr>
        <p:spPr>
          <a:xfrm>
            <a:off x="2776438" y="878809"/>
            <a:ext cx="0" cy="15034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2776438" y="1941811"/>
            <a:ext cx="1027607" cy="681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845036" y="1810127"/>
            <a:ext cx="2475143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QDS validation window (~3 </a:t>
            </a:r>
            <a:r>
              <a:rPr lang="en-US" sz="1350" dirty="0" err="1">
                <a:solidFill>
                  <a:prstClr val="black"/>
                </a:solidFill>
                <a:latin typeface="Calibri" panose="020F0502020204030204"/>
              </a:rPr>
              <a:t>ms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)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627000" y="2871821"/>
            <a:ext cx="2290435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t&gt;0: current decays due to QH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985982" y="2209907"/>
            <a:ext cx="288239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QH fire at around t=0 (typically t~2ms)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1" name="Down Arrow 20"/>
          <p:cNvSpPr/>
          <p:nvPr/>
        </p:nvSpPr>
        <p:spPr>
          <a:xfrm>
            <a:off x="3899672" y="2329918"/>
            <a:ext cx="127802" cy="553334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7" name="Down Arrow 6"/>
          <p:cNvSpPr/>
          <p:nvPr/>
        </p:nvSpPr>
        <p:spPr>
          <a:xfrm rot="20591636">
            <a:off x="1565935" y="1533471"/>
            <a:ext cx="242037" cy="497374"/>
          </a:xfrm>
          <a:prstGeom prst="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3A42E56-03EB-0F92-0B9E-5357380BBECC}"/>
              </a:ext>
            </a:extLst>
          </p:cNvPr>
          <p:cNvSpPr txBox="1"/>
          <p:nvPr/>
        </p:nvSpPr>
        <p:spPr>
          <a:xfrm>
            <a:off x="-8652" y="4838274"/>
            <a:ext cx="2681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https://indico.cern.ch/event/1143493/</a:t>
            </a:r>
          </a:p>
        </p:txBody>
      </p:sp>
    </p:spTree>
    <p:extLst>
      <p:ext uri="{BB962C8B-B14F-4D97-AF65-F5344CB8AC3E}">
        <p14:creationId xmlns:p14="http://schemas.microsoft.com/office/powerpoint/2010/main" val="20893846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" name="Content Placeholder 5"/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l="7415" r="49299"/>
          <a:stretch/>
        </p:blipFill>
        <p:spPr>
          <a:xfrm>
            <a:off x="323558" y="1"/>
            <a:ext cx="3649065" cy="514349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US" dirty="0"/>
              <a:t>Definitions</a:t>
            </a:r>
            <a:br>
              <a:rPr lang="en-US" dirty="0"/>
            </a:br>
            <a:endParaRPr lang="en-GB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081893" y="1576814"/>
            <a:ext cx="318281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231078" y="1289528"/>
            <a:ext cx="38183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V</a:t>
            </a:r>
            <a:r>
              <a:rPr lang="en-US" sz="1350" baseline="-25000" dirty="0">
                <a:solidFill>
                  <a:prstClr val="black"/>
                </a:solidFill>
                <a:latin typeface="Calibri" panose="020F0502020204030204"/>
              </a:rPr>
              <a:t>th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3166289" y="1662049"/>
            <a:ext cx="29527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 err="1">
                <a:solidFill>
                  <a:prstClr val="black"/>
                </a:solidFill>
                <a:latin typeface="Calibri" panose="020F0502020204030204"/>
              </a:rPr>
              <a:t>t</a:t>
            </a:r>
            <a:r>
              <a:rPr lang="en-US" sz="1350" baseline="-25000" dirty="0" err="1">
                <a:solidFill>
                  <a:prstClr val="black"/>
                </a:solidFill>
                <a:latin typeface="Calibri" panose="020F0502020204030204"/>
              </a:rPr>
              <a:t>v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17" name="Straight Connector 16"/>
          <p:cNvCxnSpPr/>
          <p:nvPr/>
        </p:nvCxnSpPr>
        <p:spPr>
          <a:xfrm>
            <a:off x="1797062" y="852559"/>
            <a:ext cx="0" cy="15034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>
            <a:off x="1659884" y="2261543"/>
            <a:ext cx="31931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 err="1">
                <a:solidFill>
                  <a:prstClr val="black"/>
                </a:solidFill>
                <a:latin typeface="Calibri" panose="020F0502020204030204"/>
              </a:rPr>
              <a:t>t</a:t>
            </a:r>
            <a:r>
              <a:rPr lang="en-US" sz="1350" baseline="-25000" dirty="0" err="1">
                <a:solidFill>
                  <a:prstClr val="black"/>
                </a:solidFill>
                <a:latin typeface="Calibri" panose="020F0502020204030204"/>
              </a:rPr>
              <a:t>Q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62167" y="2635860"/>
            <a:ext cx="28565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I</a:t>
            </a:r>
            <a:r>
              <a:rPr lang="en-US" sz="1350" baseline="-25000" dirty="0">
                <a:solidFill>
                  <a:prstClr val="black"/>
                </a:solidFill>
                <a:latin typeface="Calibri" panose="020F0502020204030204"/>
              </a:rPr>
              <a:t>0</a:t>
            </a:r>
            <a:endParaRPr lang="en-GB" sz="1350" baseline="-2500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902175" y="1401825"/>
            <a:ext cx="3968402" cy="15465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dirty="0" err="1">
                <a:solidFill>
                  <a:prstClr val="black"/>
                </a:solidFill>
                <a:latin typeface="Calibri" panose="020F0502020204030204"/>
              </a:rPr>
              <a:t>t</a:t>
            </a:r>
            <a:r>
              <a:rPr lang="en-US" sz="1350" baseline="-25000" dirty="0" err="1">
                <a:solidFill>
                  <a:prstClr val="black"/>
                </a:solidFill>
                <a:latin typeface="Calibri" panose="020F0502020204030204"/>
              </a:rPr>
              <a:t>Q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 = time of quench 	(-7 </a:t>
            </a:r>
            <a:r>
              <a:rPr lang="en-US" sz="1350" dirty="0" err="1">
                <a:solidFill>
                  <a:prstClr val="black"/>
                </a:solidFill>
                <a:latin typeface="Calibri" panose="020F0502020204030204"/>
              </a:rPr>
              <a:t>ms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 in the example)</a:t>
            </a:r>
          </a:p>
          <a:p>
            <a:pPr defTabSz="685800"/>
            <a:r>
              <a:rPr lang="en-US" sz="1350" dirty="0" err="1">
                <a:solidFill>
                  <a:prstClr val="black"/>
                </a:solidFill>
                <a:latin typeface="Calibri" panose="020F0502020204030204"/>
              </a:rPr>
              <a:t>t</a:t>
            </a:r>
            <a:r>
              <a:rPr lang="en-US" sz="1350" baseline="-25000" dirty="0" err="1">
                <a:solidFill>
                  <a:prstClr val="black"/>
                </a:solidFill>
                <a:latin typeface="Calibri" panose="020F0502020204030204"/>
              </a:rPr>
              <a:t>v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 = validation window 	(3 </a:t>
            </a:r>
            <a:r>
              <a:rPr lang="en-US" sz="1350" dirty="0" err="1">
                <a:solidFill>
                  <a:prstClr val="black"/>
                </a:solidFill>
                <a:latin typeface="Calibri" panose="020F0502020204030204"/>
              </a:rPr>
              <a:t>ms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 in the example)</a:t>
            </a:r>
          </a:p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V</a:t>
            </a:r>
            <a:r>
              <a:rPr lang="en-US" sz="1350" baseline="-25000" dirty="0">
                <a:solidFill>
                  <a:prstClr val="black"/>
                </a:solidFill>
                <a:latin typeface="Calibri" panose="020F0502020204030204"/>
              </a:rPr>
              <a:t>th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 = QDS threshold 	(100 mV in the example)</a:t>
            </a:r>
          </a:p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I</a:t>
            </a:r>
            <a:r>
              <a:rPr lang="en-US" sz="1350" baseline="-25000" dirty="0">
                <a:solidFill>
                  <a:prstClr val="black"/>
                </a:solidFill>
                <a:latin typeface="Calibri" panose="020F0502020204030204"/>
              </a:rPr>
              <a:t>0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 = initial current		(11.5 kA in the example)</a:t>
            </a:r>
          </a:p>
          <a:p>
            <a:pPr defTabSz="685800"/>
            <a:endParaRPr lang="en-US" sz="1350" dirty="0">
              <a:solidFill>
                <a:prstClr val="black"/>
              </a:solidFill>
              <a:latin typeface="Calibri" panose="020F0502020204030204"/>
            </a:endParaRPr>
          </a:p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t</a:t>
            </a:r>
            <a:r>
              <a:rPr lang="en-US" sz="1350" baseline="-25000" dirty="0">
                <a:solidFill>
                  <a:prstClr val="black"/>
                </a:solidFill>
                <a:latin typeface="Calibri" panose="020F0502020204030204"/>
              </a:rPr>
              <a:t>Q-100mV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 = the time it takes the resistive voltage to reach 100 mV		(4 </a:t>
            </a:r>
            <a:r>
              <a:rPr lang="en-US" sz="1350" dirty="0" err="1">
                <a:solidFill>
                  <a:prstClr val="black"/>
                </a:solidFill>
                <a:latin typeface="Calibri" panose="020F0502020204030204"/>
              </a:rPr>
              <a:t>ms</a:t>
            </a: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 in the example)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6" name="Rectangle 5"/>
              <p:cNvSpPr/>
              <p:nvPr/>
            </p:nvSpPr>
            <p:spPr>
              <a:xfrm>
                <a:off x="4264709" y="3195877"/>
                <a:ext cx="4809586" cy="60106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defTabSz="6858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𝑄𝐼</m:t>
                      </m:r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nary>
                        <m:nary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sSub>
                            <m:sSub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brk m:alnAt="23"/>
                                </m:r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m:rPr>
                                  <m:brk m:alnAt="23"/>
                                </m:r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</m:sub>
                          </m:sSub>
                        </m:sub>
                        <m:sup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sSup>
                            <m:sSup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nary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Sup>
                        <m:sSubSup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SupPr>
                        <m:e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</m:sup>
                      </m:sSubSup>
                      <m:d>
                        <m:d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𝑄</m:t>
                              </m:r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−100</m:t>
                              </m:r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𝑚𝑉</m:t>
                              </m:r>
                            </m:sub>
                          </m:sSub>
                          <m:f>
                            <m:f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sSub>
                                <m:sSubPr>
                                  <m:ctrlP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𝑉</m:t>
                                  </m:r>
                                </m:e>
                                <m:sub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𝑡h</m:t>
                                  </m:r>
                                </m:sub>
                              </m:sSub>
                            </m:num>
                            <m:den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100</m:t>
                              </m:r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𝑚𝑉</m:t>
                              </m:r>
                            </m:den>
                          </m:f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+</m:t>
                          </m:r>
                          <m:sSub>
                            <m:sSub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b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sub>
                          </m:sSub>
                        </m:e>
                      </m:d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sSup>
                            <m:sSup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p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  <m:d>
                            <m:d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  <m:sSup>
                            <m:sSup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𝑡</m:t>
                              </m:r>
                            </m:e>
                            <m:sup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′</m:t>
                              </m:r>
                            </m:sup>
                          </m:sSup>
                        </m:e>
                      </m:nary>
                    </m:oMath>
                  </m:oMathPara>
                </a14:m>
                <a:endParaRPr lang="en-GB" sz="135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6" name="Rectangle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64709" y="3195877"/>
                <a:ext cx="4809586" cy="601062"/>
              </a:xfrm>
              <a:prstGeom prst="rect">
                <a:avLst/>
              </a:prstGeom>
              <a:blipFill>
                <a:blip r:embed="rId3"/>
                <a:stretch>
                  <a:fillRect l="-4056" t="-133333" r="-4309" b="-191919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12" name="Straight Arrow Connector 11"/>
          <p:cNvCxnSpPr/>
          <p:nvPr/>
        </p:nvCxnSpPr>
        <p:spPr>
          <a:xfrm flipH="1">
            <a:off x="6004560" y="3611880"/>
            <a:ext cx="381000" cy="51054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4376247" y="4122421"/>
            <a:ext cx="1818814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QPV. From simulations and/or measurements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>
            <a:off x="7139940" y="3429000"/>
            <a:ext cx="167640" cy="69342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 flipH="1">
            <a:off x="7338616" y="3601341"/>
            <a:ext cx="289004" cy="52108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6574747" y="4122420"/>
            <a:ext cx="1130387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QDS settings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0" name="TextBox 29"/>
          <p:cNvSpPr txBox="1"/>
          <p:nvPr/>
        </p:nvSpPr>
        <p:spPr>
          <a:xfrm>
            <a:off x="6886375" y="4423202"/>
            <a:ext cx="2047414" cy="7155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QH effectiveness. From simulations and/or measurements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31" name="Straight Arrow Connector 30"/>
          <p:cNvCxnSpPr/>
          <p:nvPr/>
        </p:nvCxnSpPr>
        <p:spPr>
          <a:xfrm>
            <a:off x="8378827" y="3773680"/>
            <a:ext cx="0" cy="6257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1169831" y="1248959"/>
            <a:ext cx="71045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quench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cxnSp>
        <p:nvCxnSpPr>
          <p:cNvPr id="42" name="Straight Connector 41"/>
          <p:cNvCxnSpPr/>
          <p:nvPr/>
        </p:nvCxnSpPr>
        <p:spPr>
          <a:xfrm>
            <a:off x="2776438" y="878809"/>
            <a:ext cx="0" cy="150348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 flipH="1">
            <a:off x="2776438" y="1941811"/>
            <a:ext cx="1027607" cy="6816"/>
          </a:xfrm>
          <a:prstGeom prst="straightConnector1">
            <a:avLst/>
          </a:prstGeom>
          <a:ln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Down Arrow 43"/>
          <p:cNvSpPr/>
          <p:nvPr/>
        </p:nvSpPr>
        <p:spPr>
          <a:xfrm rot="20591636">
            <a:off x="1565935" y="1533471"/>
            <a:ext cx="242037" cy="497374"/>
          </a:xfrm>
          <a:prstGeom prst="downArrow">
            <a:avLst/>
          </a:prstGeom>
          <a:solidFill>
            <a:srgbClr val="FFFF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defTabSz="685800"/>
            <a:endParaRPr lang="en-GB" sz="135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F8EDF171-A3C1-B748-D8C8-88E6E9FF0539}"/>
              </a:ext>
            </a:extLst>
          </p:cNvPr>
          <p:cNvSpPr txBox="1"/>
          <p:nvPr/>
        </p:nvSpPr>
        <p:spPr>
          <a:xfrm>
            <a:off x="4243116" y="4747983"/>
            <a:ext cx="2681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https://indico.cern.ch/event/1143493/</a:t>
            </a:r>
          </a:p>
        </p:txBody>
      </p:sp>
    </p:spTree>
    <p:extLst>
      <p:ext uri="{BB962C8B-B14F-4D97-AF65-F5344CB8AC3E}">
        <p14:creationId xmlns:p14="http://schemas.microsoft.com/office/powerpoint/2010/main" val="249657473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fit after QH trigger</a:t>
            </a:r>
            <a:endParaRPr lang="en-GB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727939" y="969946"/>
            <a:ext cx="5416061" cy="4173554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TextBox 4"/>
              <p:cNvSpPr txBox="1"/>
              <p:nvPr/>
            </p:nvSpPr>
            <p:spPr>
              <a:xfrm>
                <a:off x="474785" y="1354016"/>
                <a:ext cx="3253154" cy="359386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defTabSz="685800"/>
                <a:r>
                  <a:rPr lang="en-US" sz="1350" dirty="0">
                    <a:solidFill>
                      <a:prstClr val="black"/>
                    </a:solidFill>
                    <a:latin typeface="Calibri" panose="020F0502020204030204"/>
                  </a:rPr>
                  <a:t>Mechanism:</a:t>
                </a:r>
              </a:p>
              <a:p>
                <a:pPr marL="257175" indent="-257175" defTabSz="685800">
                  <a:buFontTx/>
                  <a:buAutoNum type="arabicPeriod"/>
                </a:pPr>
                <a:r>
                  <a:rPr lang="en-US" sz="1350" dirty="0">
                    <a:solidFill>
                      <a:prstClr val="black"/>
                    </a:solidFill>
                    <a:latin typeface="Calibri" panose="020F0502020204030204"/>
                  </a:rPr>
                  <a:t>QPS (QH and PC FPA) are triggered</a:t>
                </a:r>
              </a:p>
              <a:p>
                <a:pPr marL="257175" indent="-257175" defTabSz="685800">
                  <a:buFontTx/>
                  <a:buAutoNum type="arabicPeriod"/>
                </a:pPr>
                <a:r>
                  <a:rPr lang="en-US" sz="1350" dirty="0">
                    <a:solidFill>
                      <a:prstClr val="black"/>
                    </a:solidFill>
                    <a:latin typeface="Calibri" panose="020F0502020204030204"/>
                  </a:rPr>
                  <a:t>QH heat up (OL) coil</a:t>
                </a:r>
              </a:p>
              <a:p>
                <a:pPr marL="257175" indent="-257175" defTabSz="685800">
                  <a:buFontTx/>
                  <a:buAutoNum type="arabicPeriod"/>
                </a:pPr>
                <a:r>
                  <a:rPr lang="en-US" sz="1350" dirty="0">
                    <a:solidFill>
                      <a:prstClr val="black"/>
                    </a:solidFill>
                    <a:latin typeface="Calibri" panose="020F0502020204030204"/>
                  </a:rPr>
                  <a:t>As coil gets warmer, it becomes resistive and the current starts decaying</a:t>
                </a:r>
              </a:p>
              <a:p>
                <a:pPr marL="257175" indent="-257175" defTabSz="685800">
                  <a:buFontTx/>
                  <a:buAutoNum type="arabicPeriod"/>
                </a:pPr>
                <a:r>
                  <a:rPr lang="en-US" sz="1350" dirty="0">
                    <a:solidFill>
                      <a:prstClr val="black"/>
                    </a:solidFill>
                    <a:latin typeface="Calibri" panose="020F0502020204030204"/>
                  </a:rPr>
                  <a:t>At some point (almost) all the coil becomes resistive -&gt; this is the peak </a:t>
                </a:r>
                <a:r>
                  <a:rPr lang="en-US" sz="1350" dirty="0" err="1">
                    <a:solidFill>
                      <a:prstClr val="black"/>
                    </a:solidFill>
                    <a:latin typeface="Calibri" panose="020F0502020204030204"/>
                  </a:rPr>
                  <a:t>dI</a:t>
                </a:r>
                <a:r>
                  <a:rPr lang="en-US" sz="1350" dirty="0">
                    <a:solidFill>
                      <a:prstClr val="black"/>
                    </a:solidFill>
                    <a:latin typeface="Calibri" panose="020F0502020204030204"/>
                  </a:rPr>
                  <a:t>/</a:t>
                </a:r>
                <a:r>
                  <a:rPr lang="en-US" sz="1350" dirty="0" err="1">
                    <a:solidFill>
                      <a:prstClr val="black"/>
                    </a:solidFill>
                    <a:latin typeface="Calibri" panose="020F0502020204030204"/>
                  </a:rPr>
                  <a:t>dt</a:t>
                </a:r>
                <a:endParaRPr lang="en-US" sz="135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marL="257175" indent="-257175" defTabSz="685800">
                  <a:buFontTx/>
                  <a:buAutoNum type="arabicPeriod"/>
                </a:pPr>
                <a:r>
                  <a:rPr lang="en-US" sz="1350" dirty="0">
                    <a:solidFill>
                      <a:prstClr val="black"/>
                    </a:solidFill>
                    <a:latin typeface="Calibri" panose="020F0502020204030204"/>
                  </a:rPr>
                  <a:t>From then onwards, the decay is roughly </a:t>
                </a:r>
                <a:r>
                  <a:rPr lang="en-US" sz="1350" dirty="0" err="1">
                    <a:solidFill>
                      <a:prstClr val="black"/>
                    </a:solidFill>
                    <a:latin typeface="Calibri" panose="020F0502020204030204"/>
                  </a:rPr>
                  <a:t>exp</a:t>
                </a:r>
                <a:r>
                  <a:rPr lang="en-US" sz="1350" dirty="0">
                    <a:solidFill>
                      <a:prstClr val="black"/>
                    </a:solidFill>
                    <a:latin typeface="Calibri" panose="020F0502020204030204"/>
                  </a:rPr>
                  <a:t>(-</a:t>
                </a:r>
                <a:r>
                  <a:rPr lang="en-US" sz="1350" dirty="0" err="1">
                    <a:solidFill>
                      <a:prstClr val="black"/>
                    </a:solidFill>
                    <a:latin typeface="Calibri" panose="020F0502020204030204"/>
                  </a:rPr>
                  <a:t>tR</a:t>
                </a:r>
                <a:r>
                  <a:rPr lang="en-US" sz="1350" dirty="0">
                    <a:solidFill>
                      <a:prstClr val="black"/>
                    </a:solidFill>
                    <a:latin typeface="Calibri" panose="020F0502020204030204"/>
                  </a:rPr>
                  <a:t>/L)</a:t>
                </a:r>
              </a:p>
              <a:p>
                <a:pPr marL="257175" indent="-257175" defTabSz="685800">
                  <a:buFontTx/>
                  <a:buAutoNum type="arabicPeriod"/>
                </a:pPr>
                <a:endParaRPr lang="en-US" sz="135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defTabSz="685800"/>
                <a:r>
                  <a:rPr lang="en-US" sz="1350" dirty="0">
                    <a:solidFill>
                      <a:prstClr val="black"/>
                    </a:solidFill>
                    <a:latin typeface="Calibri" panose="020F0502020204030204"/>
                  </a:rPr>
                  <a:t>Phenomenological fit:</a:t>
                </a:r>
              </a:p>
              <a:p>
                <a:pPr defTabSz="6858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f>
                        <m:f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𝑑𝐼</m:t>
                          </m:r>
                        </m:num>
                        <m:den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</m:den>
                      </m:f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f>
                        <m:f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𝐼</m:t>
                              </m:r>
                            </m:e>
                            <m:sub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0</m:t>
                              </m:r>
                            </m:sub>
                          </m:sSub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𝛼</m:t>
                          </m:r>
                        </m:num>
                        <m:den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den>
                      </m:f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⋅</m:t>
                      </m:r>
                      <m:func>
                        <m:func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r>
                            <m:rPr>
                              <m:sty m:val="p"/>
                            </m:rPr>
                            <a:rPr lang="en-US" sz="1350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exp</m:t>
                          </m:r>
                        </m:fName>
                        <m:e>
                          <m:d>
                            <m:dPr>
                              <m:begChr m:val="["/>
                              <m:endChr m:val="]"/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−</m:t>
                              </m:r>
                              <m:f>
                                <m:fPr>
                                  <m:ctrlP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1</m:t>
                                  </m:r>
                                </m:num>
                                <m:den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den>
                              </m:f>
                              <m:sSup>
                                <m:sSupPr>
                                  <m:ctrlP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d>
                                    <m:dPr>
                                      <m:ctrlPr>
                                        <a:rPr lang="en-US" sz="1350" i="1">
                                          <a:solidFill>
                                            <a:prstClr val="black"/>
                                          </a:solidFill>
                                          <a:latin typeface="Cambria Math" panose="02040503050406030204" pitchFamily="18" charset="0"/>
                                        </a:rPr>
                                      </m:ctrlPr>
                                    </m:dPr>
                                    <m:e>
                                      <m:f>
                                        <m:fPr>
                                          <m:ctrlPr>
                                            <a:rPr lang="en-US" sz="1350" i="1">
                                              <a:solidFill>
                                                <a:prstClr val="black"/>
                                              </a:solidFill>
                                              <a:latin typeface="Cambria Math" panose="02040503050406030204" pitchFamily="18" charset="0"/>
                                            </a:rPr>
                                          </m:ctrlPr>
                                        </m:fPr>
                                        <m:num>
                                          <m:func>
                                            <m:funcPr>
                                              <m:ctrlPr>
                                                <a:rPr lang="en-US" sz="1350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350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ln</m:t>
                                              </m:r>
                                            </m:fName>
                                            <m:e>
                                              <m:d>
                                                <m:dPr>
                                                  <m:ctrlPr>
                                                    <a:rPr lang="en-US" sz="135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US" sz="135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𝑡</m:t>
                                                  </m:r>
                                                  <m:r>
                                                    <a:rPr lang="en-US" sz="135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/</m:t>
                                                  </m:r>
                                                  <m:r>
                                                    <a:rPr lang="en-US" sz="135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𝜇</m:t>
                                                  </m:r>
                                                </m:e>
                                              </m:d>
                                            </m:e>
                                          </m:func>
                                        </m:num>
                                        <m:den>
                                          <m:func>
                                            <m:funcPr>
                                              <m:ctrlPr>
                                                <a:rPr lang="en-US" sz="1350" i="1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</m:ctrlPr>
                                            </m:funcPr>
                                            <m:fName>
                                              <m:r>
                                                <m:rPr>
                                                  <m:sty m:val="p"/>
                                                </m:rPr>
                                                <a:rPr lang="en-US" sz="1350">
                                                  <a:solidFill>
                                                    <a:prstClr val="black"/>
                                                  </a:solidFill>
                                                  <a:latin typeface="Cambria Math" panose="02040503050406030204" pitchFamily="18" charset="0"/>
                                                </a:rPr>
                                                <m:t>ln</m:t>
                                              </m:r>
                                            </m:fName>
                                            <m:e>
                                              <m:d>
                                                <m:dPr>
                                                  <m:ctrlPr>
                                                    <a:rPr lang="en-US" sz="135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</m:ctrlPr>
                                                </m:dPr>
                                                <m:e>
                                                  <m:r>
                                                    <a:rPr lang="en-US" sz="1350" i="1">
                                                      <a:solidFill>
                                                        <a:prstClr val="black"/>
                                                      </a:solidFill>
                                                      <a:latin typeface="Cambria Math" panose="02040503050406030204" pitchFamily="18" charset="0"/>
                                                    </a:rPr>
                                                    <m:t>𝜎</m:t>
                                                  </m:r>
                                                </m:e>
                                              </m:d>
                                            </m:e>
                                          </m:func>
                                        </m:den>
                                      </m:f>
                                    </m:e>
                                  </m:d>
                                </m:e>
                                <m:sup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2</m:t>
                                  </m:r>
                                </m:sup>
                              </m:sSup>
                            </m:e>
                          </m:d>
                        </m:e>
                      </m:func>
                    </m:oMath>
                  </m:oMathPara>
                </a14:m>
                <a:endParaRPr lang="en-US" sz="1350" dirty="0">
                  <a:solidFill>
                    <a:prstClr val="black"/>
                  </a:solidFill>
                  <a:latin typeface="Calibri" panose="020F0502020204030204"/>
                </a:endParaRPr>
              </a:p>
              <a:p>
                <a:pPr defTabSz="685800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𝐼</m:t>
                      </m:r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)=</m:t>
                      </m:r>
                      <m:sSub>
                        <m:sSub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𝐼</m:t>
                          </m:r>
                        </m:e>
                        <m:sub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</m:sSub>
                      <m:r>
                        <a:rPr lang="en-US" sz="1350" i="1">
                          <a:solidFill>
                            <a:prstClr val="black"/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nary>
                        <m:naryPr>
                          <m:ctrlP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</m:ctrlPr>
                        </m:naryPr>
                        <m:sub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0</m:t>
                          </m:r>
                        </m:sub>
                        <m:sup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sup>
                        <m:e>
                          <m:f>
                            <m:f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fPr>
                            <m:num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𝑑𝐼</m:t>
                              </m:r>
                            </m:num>
                            <m:den>
                              <m: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  <m:t>𝑑𝑡</m:t>
                              </m:r>
                            </m:den>
                          </m:f>
                          <m:d>
                            <m:dPr>
                              <m:ctrlPr>
                                <a:rPr lang="en-US" sz="1350" i="1">
                                  <a:solidFill>
                                    <a:prstClr val="black"/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p>
                                <m:sSupPr>
                                  <m:ctrlP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sSupPr>
                                <m:e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𝑡</m:t>
                                  </m:r>
                                </m:e>
                                <m:sup>
                                  <m:r>
                                    <a:rPr lang="en-US" sz="1350" i="1">
                                      <a:solidFill>
                                        <a:prstClr val="black"/>
                                      </a:solidFill>
                                      <a:latin typeface="Cambria Math" panose="02040503050406030204" pitchFamily="18" charset="0"/>
                                    </a:rPr>
                                    <m:t>′</m:t>
                                  </m:r>
                                </m:sup>
                              </m:sSup>
                            </m:e>
                          </m:d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𝑑𝑡</m:t>
                          </m:r>
                          <m:r>
                            <a:rPr lang="en-US" sz="1350" i="1">
                              <a:solidFill>
                                <a:prstClr val="black"/>
                              </a:solidFill>
                              <a:latin typeface="Cambria Math" panose="02040503050406030204" pitchFamily="18" charset="0"/>
                            </a:rPr>
                            <m:t>′</m:t>
                          </m:r>
                        </m:e>
                      </m:nary>
                    </m:oMath>
                  </m:oMathPara>
                </a14:m>
                <a:endParaRPr lang="en-US" sz="1350" dirty="0">
                  <a:solidFill>
                    <a:prstClr val="black"/>
                  </a:solidFill>
                  <a:latin typeface="Calibri" panose="020F0502020204030204"/>
                </a:endParaRPr>
              </a:p>
            </p:txBody>
          </p:sp>
        </mc:Choice>
        <mc:Fallback xmlns="">
          <p:sp>
            <p:nvSpPr>
              <p:cNvPr id="5" name="TextBox 4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74785" y="1354016"/>
                <a:ext cx="3253154" cy="3593869"/>
              </a:xfrm>
              <a:prstGeom prst="rect">
                <a:avLst/>
              </a:prstGeom>
              <a:blipFill>
                <a:blip r:embed="rId3"/>
                <a:stretch>
                  <a:fillRect l="-562" t="-169" r="-936" b="-32542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" name="TextBox 2">
            <a:extLst>
              <a:ext uri="{FF2B5EF4-FFF2-40B4-BE49-F238E27FC236}">
                <a16:creationId xmlns:a16="http://schemas.microsoft.com/office/drawing/2014/main" id="{3EF96A5C-C0ED-45E5-E841-C35F9C7EA7E7}"/>
              </a:ext>
            </a:extLst>
          </p:cNvPr>
          <p:cNvSpPr txBox="1"/>
          <p:nvPr/>
        </p:nvSpPr>
        <p:spPr>
          <a:xfrm>
            <a:off x="3727939" y="4809385"/>
            <a:ext cx="2681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https://indico.cern.ch/event/1143493/</a:t>
            </a:r>
          </a:p>
        </p:txBody>
      </p:sp>
    </p:spTree>
    <p:extLst>
      <p:ext uri="{BB962C8B-B14F-4D97-AF65-F5344CB8AC3E}">
        <p14:creationId xmlns:p14="http://schemas.microsoft.com/office/powerpoint/2010/main" val="3193654659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5318" y="980015"/>
            <a:ext cx="6728683" cy="4104941"/>
          </a:xfr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Current fit results</a:t>
            </a:r>
            <a:endParaRPr lang="en-GB" dirty="0"/>
          </a:p>
        </p:txBody>
      </p:sp>
      <p:sp>
        <p:nvSpPr>
          <p:cNvPr id="5" name="TextBox 4"/>
          <p:cNvSpPr txBox="1"/>
          <p:nvPr/>
        </p:nvSpPr>
        <p:spPr>
          <a:xfrm>
            <a:off x="327567" y="1268017"/>
            <a:ext cx="2532721" cy="32085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/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Including data from: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MBH short models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MBH full length magnets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MQXF short models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MQXF prototype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endParaRPr lang="en-US" sz="1350" dirty="0">
              <a:solidFill>
                <a:prstClr val="black"/>
              </a:solidFill>
              <a:latin typeface="Calibri" panose="020F0502020204030204"/>
            </a:endParaRP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Impregnated and non-impregnated QH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RRP and PIT cables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Average coil cu/no-cu from 0.96 to 1.27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Coils with missing QH strips/circuits 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QH current from 150 to 200 A</a:t>
            </a:r>
          </a:p>
          <a:p>
            <a:pPr marL="214313" indent="-214313" defTabSz="685800">
              <a:buFont typeface="Arial" panose="020B0604020202020204" pitchFamily="34" charset="0"/>
              <a:buChar char="•"/>
            </a:pPr>
            <a:r>
              <a:rPr lang="en-US" sz="1350" dirty="0">
                <a:solidFill>
                  <a:prstClr val="black"/>
                </a:solidFill>
                <a:latin typeface="Calibri" panose="020F0502020204030204"/>
              </a:rPr>
              <a:t>Only tests at 1.9 K</a:t>
            </a:r>
            <a:endParaRPr lang="en-GB" sz="1350" dirty="0">
              <a:solidFill>
                <a:prstClr val="black"/>
              </a:solidFill>
              <a:latin typeface="Calibri" panose="020F0502020204030204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D1AD5AA-DB8F-88C5-D382-C20F48E8BA09}"/>
              </a:ext>
            </a:extLst>
          </p:cNvPr>
          <p:cNvSpPr txBox="1"/>
          <p:nvPr/>
        </p:nvSpPr>
        <p:spPr>
          <a:xfrm>
            <a:off x="2670659" y="4807957"/>
            <a:ext cx="2681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https://indico.cern.ch/event/1143493/</a:t>
            </a:r>
          </a:p>
        </p:txBody>
      </p:sp>
    </p:spTree>
    <p:extLst>
      <p:ext uri="{BB962C8B-B14F-4D97-AF65-F5344CB8AC3E}">
        <p14:creationId xmlns:p14="http://schemas.microsoft.com/office/powerpoint/2010/main" val="965170549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E8DA3C-F548-2F07-C542-33D2E9CEF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378328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dirty="0"/>
              <a:t>FalconD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E5AE01-565F-89C8-287E-A9B8CC8C6D8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68565016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8304FE0B-D351-5810-514B-BCE3DCC2B38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42900" y="373561"/>
            <a:ext cx="7848600" cy="4396378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28FEBCC-B764-F80C-DBE7-2A7B7680A4C4}"/>
              </a:ext>
            </a:extLst>
          </p:cNvPr>
          <p:cNvSpPr txBox="1"/>
          <p:nvPr/>
        </p:nvSpPr>
        <p:spPr>
          <a:xfrm>
            <a:off x="1854200" y="4769973"/>
            <a:ext cx="569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[ref] Riccardo U. Valente, Falcon Dipole: Electromagnetic design – 30-06-2020</a:t>
            </a:r>
          </a:p>
        </p:txBody>
      </p:sp>
    </p:spTree>
    <p:extLst>
      <p:ext uri="{BB962C8B-B14F-4D97-AF65-F5344CB8AC3E}">
        <p14:creationId xmlns:p14="http://schemas.microsoft.com/office/powerpoint/2010/main" val="377945644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28FEBCC-B764-F80C-DBE7-2A7B7680A4C4}"/>
              </a:ext>
            </a:extLst>
          </p:cNvPr>
          <p:cNvSpPr txBox="1"/>
          <p:nvPr/>
        </p:nvSpPr>
        <p:spPr>
          <a:xfrm>
            <a:off x="1854200" y="4769973"/>
            <a:ext cx="569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[ref] Riccardo U. Valente, Falcon Dipole: Electromagnetic design – 30-06-2020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11BCEB-AB15-180F-BFBB-2AD8990540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425" y="617535"/>
            <a:ext cx="8439150" cy="39084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4019223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28FEBCC-B764-F80C-DBE7-2A7B7680A4C4}"/>
              </a:ext>
            </a:extLst>
          </p:cNvPr>
          <p:cNvSpPr txBox="1"/>
          <p:nvPr/>
        </p:nvSpPr>
        <p:spPr>
          <a:xfrm>
            <a:off x="1854200" y="4769973"/>
            <a:ext cx="569595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100" dirty="0"/>
              <a:t>[ref] Riccardo U. Valente, Falcon Dipole: Electromagnetic design – 30-06-2020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0740661-6E3D-B1BB-A0BB-B54A81F4B2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8300" y="399790"/>
            <a:ext cx="8407400" cy="43439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245526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E8DA3C-F548-2F07-C542-33D2E9CEF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378328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dirty="0"/>
              <a:t>Electromagnetic design in ROXIE</a:t>
            </a:r>
            <a:br>
              <a:rPr lang="en-GB" dirty="0"/>
            </a:br>
            <a:r>
              <a:rPr lang="en-GB" dirty="0"/>
              <a:t>(L. Fiscarelli)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E5AE01-565F-89C8-287E-A9B8CC8C6D8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38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050859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0D4F67-7FCD-4CDD-A666-9443B27688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Genetic algorithm in ROXIE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28BE453-33E3-457F-B6B4-17B1FFD8E2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34602" y="1063845"/>
            <a:ext cx="3772350" cy="3263504"/>
          </a:xfrm>
        </p:spPr>
        <p:txBody>
          <a:bodyPr/>
          <a:lstStyle/>
          <a:p>
            <a:r>
              <a:rPr lang="en-US" dirty="0"/>
              <a:t>Cable 2x20 strands of 1 mm</a:t>
            </a:r>
          </a:p>
          <a:p>
            <a:r>
              <a:rPr lang="en-US" dirty="0"/>
              <a:t>2 layers, 7 blocks</a:t>
            </a:r>
          </a:p>
          <a:p>
            <a:r>
              <a:rPr lang="en-US" dirty="0"/>
              <a:t>Parameters:</a:t>
            </a:r>
          </a:p>
          <a:p>
            <a:pPr lvl="1"/>
            <a:r>
              <a:rPr lang="en-US" dirty="0"/>
              <a:t>Number of turns per block</a:t>
            </a:r>
          </a:p>
          <a:p>
            <a:pPr lvl="1"/>
            <a:r>
              <a:rPr lang="en-US" dirty="0"/>
              <a:t>Phi angle</a:t>
            </a:r>
          </a:p>
          <a:p>
            <a:pPr lvl="1"/>
            <a:r>
              <a:rPr lang="en-US" dirty="0"/>
              <a:t>Alpha angle</a:t>
            </a:r>
          </a:p>
          <a:p>
            <a:pPr lvl="1"/>
            <a:r>
              <a:rPr lang="en-US" dirty="0"/>
              <a:t>Mid plane wedge on outer layer</a:t>
            </a:r>
          </a:p>
          <a:p>
            <a:r>
              <a:rPr lang="en-GB" dirty="0"/>
              <a:t>Objectives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0F1CF60-CEEA-4AD3-A4F2-40B67F2F5A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defTabSz="685800"/>
            <a:fld id="{CCA3C232-5F40-408F-94C6-BD247199AD7B}" type="slidenum">
              <a:rPr lang="en-GB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defTabSz="685800"/>
              <a:t>39</a:t>
            </a:fld>
            <a:endParaRPr lang="en-GB" dirty="0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FD96AB9-805B-4E7D-A6CA-0D1F4ED828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8650" y="2741195"/>
            <a:ext cx="4132836" cy="2299912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C8CDA23-E252-4CD7-AF10-30D2340366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0000" y="1149288"/>
            <a:ext cx="1850136" cy="149590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B5462EF-BAC2-4287-BDF0-8D37C55182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405851" y="3778513"/>
            <a:ext cx="2893949" cy="11179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21777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D2CE8-8BEE-4799-3B3C-8794EC1E0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Context: MSC HFM activities</a:t>
            </a:r>
            <a:endParaRPr lang="en-GB" dirty="0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CE57B785-41B9-60B5-7108-7B3A93025A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E758CDF6-E81F-B4C0-1084-308F4E90760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1162" y="695892"/>
            <a:ext cx="5569140" cy="2682308"/>
          </a:xfrm>
          <a:prstGeom prst="rect">
            <a:avLst/>
          </a:prstGeom>
          <a:ln>
            <a:noFill/>
          </a:ln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7FE5B79B-A39C-C503-0696-B9F742363525}"/>
              </a:ext>
            </a:extLst>
          </p:cNvPr>
          <p:cNvSpPr txBox="1"/>
          <p:nvPr/>
        </p:nvSpPr>
        <p:spPr>
          <a:xfrm>
            <a:off x="282048" y="4646640"/>
            <a:ext cx="696216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[plan] A. Ballarino, A. Devred – The MSC HFM activities: strategy and milestones – Part 1: Nb</a:t>
            </a:r>
            <a:r>
              <a:rPr lang="en-GB" sz="1000" baseline="-25000" dirty="0"/>
              <a:t>3</a:t>
            </a:r>
            <a:r>
              <a:rPr lang="en-GB" sz="1000" dirty="0"/>
              <a:t>Sn, </a:t>
            </a:r>
            <a:r>
              <a:rPr lang="en-GB" sz="1000" dirty="0">
                <a:effectLst/>
                <a:latin typeface="Arial" panose="020B0604020202020204" pitchFamily="34" charset="0"/>
              </a:rPr>
              <a:t>EDMS Nr: 2680109</a:t>
            </a:r>
          </a:p>
          <a:p>
            <a:r>
              <a:rPr lang="en-GB" sz="1000" dirty="0"/>
              <a:t>[images] M. Masci &amp; P. Wachal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0B7705A-2A8C-0192-C9A6-B3D95D18150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0792" y="3544158"/>
            <a:ext cx="6346481" cy="1096171"/>
          </a:xfrm>
        </p:spPr>
        <p:txBody>
          <a:bodyPr>
            <a:normAutofit/>
          </a:bodyPr>
          <a:lstStyle/>
          <a:p>
            <a:pPr marL="36513" indent="0">
              <a:buNone/>
            </a:pPr>
            <a:r>
              <a:rPr lang="en-GB" sz="1800" dirty="0">
                <a:effectLst/>
                <a:latin typeface="Arial" panose="020B0604020202020204" pitchFamily="34" charset="0"/>
              </a:rPr>
              <a:t>Build two double aperture cos-theta dipole magnet models each 1.5-2 m long</a:t>
            </a:r>
            <a:r>
              <a:rPr lang="en-GB" sz="1800" dirty="0">
                <a:latin typeface="Arial" panose="020B0604020202020204" pitchFamily="34" charset="0"/>
              </a:rPr>
              <a:t>. </a:t>
            </a:r>
            <a:r>
              <a:rPr lang="en-GB" sz="1800" dirty="0"/>
              <a:t>The best solution will be extrapolated to a long magnet (5~6 m), in view of an accelerator application.</a:t>
            </a:r>
            <a:endParaRPr lang="en-GB" sz="1800" dirty="0">
              <a:effectLst/>
              <a:latin typeface="Arial" panose="020B0604020202020204" pitchFamily="34" charset="0"/>
            </a:endParaRP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94ADF709-F374-8C75-45A9-5A4292B832F7}"/>
              </a:ext>
            </a:extLst>
          </p:cNvPr>
          <p:cNvGrpSpPr/>
          <p:nvPr/>
        </p:nvGrpSpPr>
        <p:grpSpPr>
          <a:xfrm>
            <a:off x="6849370" y="635714"/>
            <a:ext cx="1922357" cy="1948220"/>
            <a:chOff x="6766560" y="733229"/>
            <a:chExt cx="1922357" cy="1948220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8BDA87B9-08AE-A588-6E6D-C761582F9B8C}"/>
                </a:ext>
              </a:extLst>
            </p:cNvPr>
            <p:cNvGrpSpPr/>
            <p:nvPr/>
          </p:nvGrpSpPr>
          <p:grpSpPr>
            <a:xfrm>
              <a:off x="6766560" y="733229"/>
              <a:ext cx="1920240" cy="1005840"/>
              <a:chOff x="5218684" y="733228"/>
              <a:chExt cx="3840437" cy="1978622"/>
            </a:xfrm>
          </p:grpSpPr>
          <p:pic>
            <p:nvPicPr>
              <p:cNvPr id="10" name="Picture 9" descr="A picture containing chart&#10;&#10;Description automatically generated">
                <a:extLst>
                  <a:ext uri="{FF2B5EF4-FFF2-40B4-BE49-F238E27FC236}">
                    <a16:creationId xmlns:a16="http://schemas.microsoft.com/office/drawing/2014/main" id="{094EB9D8-A0A2-51A0-CA6F-E80C753A4733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6540" t="2527" r="13814" b="1991"/>
              <a:stretch/>
            </p:blipFill>
            <p:spPr>
              <a:xfrm flipH="1">
                <a:off x="5218684" y="733229"/>
                <a:ext cx="1922336" cy="1978621"/>
              </a:xfrm>
              <a:prstGeom prst="rect">
                <a:avLst/>
              </a:prstGeom>
            </p:spPr>
          </p:pic>
          <p:pic>
            <p:nvPicPr>
              <p:cNvPr id="11" name="Picture 10" descr="A picture containing chart&#10;&#10;Description automatically generated">
                <a:extLst>
                  <a:ext uri="{FF2B5EF4-FFF2-40B4-BE49-F238E27FC236}">
                    <a16:creationId xmlns:a16="http://schemas.microsoft.com/office/drawing/2014/main" id="{2D5DBBFE-C775-03A8-4C1D-A32588B266A5}"/>
                  </a:ext>
                </a:extLst>
              </p:cNvPr>
              <p:cNvPicPr>
                <a:picLocks noChangeAspect="1"/>
              </p:cNvPicPr>
              <p:nvPr/>
            </p:nvPicPr>
            <p:blipFill rotWithShape="1">
              <a:blip r:embed="rId4"/>
              <a:srcRect l="16616" t="2527" r="13814" b="1991"/>
              <a:stretch/>
            </p:blipFill>
            <p:spPr>
              <a:xfrm>
                <a:off x="7138902" y="733228"/>
                <a:ext cx="1920219" cy="1978621"/>
              </a:xfrm>
              <a:prstGeom prst="rect">
                <a:avLst/>
              </a:prstGeom>
            </p:spPr>
          </p:pic>
        </p:grpSp>
        <p:pic>
          <p:nvPicPr>
            <p:cNvPr id="16" name="Picture 15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B26D1F65-CF9F-0348-73DF-036ED431469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616" t="2527" r="13814" b="4829"/>
            <a:stretch/>
          </p:blipFill>
          <p:spPr>
            <a:xfrm rot="10800000">
              <a:off x="6768677" y="1705504"/>
              <a:ext cx="960120" cy="975945"/>
            </a:xfrm>
            <a:prstGeom prst="rect">
              <a:avLst/>
            </a:prstGeom>
          </p:spPr>
        </p:pic>
        <p:pic>
          <p:nvPicPr>
            <p:cNvPr id="17" name="Picture 16" descr="A picture containing chart&#10;&#10;Description automatically generated">
              <a:extLst>
                <a:ext uri="{FF2B5EF4-FFF2-40B4-BE49-F238E27FC236}">
                  <a16:creationId xmlns:a16="http://schemas.microsoft.com/office/drawing/2014/main" id="{11B7B1C1-C6ED-2A4A-A55D-ED6FB1FE0E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616" t="2527" r="13814" b="4829"/>
            <a:stretch/>
          </p:blipFill>
          <p:spPr>
            <a:xfrm rot="10800000" flipH="1">
              <a:off x="7728797" y="1705503"/>
              <a:ext cx="960120" cy="975945"/>
            </a:xfrm>
            <a:prstGeom prst="rect">
              <a:avLst/>
            </a:prstGeom>
          </p:spPr>
        </p:pic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36D8EE4B-211B-FB4E-65B8-C60177AC1EB6}"/>
              </a:ext>
            </a:extLst>
          </p:cNvPr>
          <p:cNvGrpSpPr/>
          <p:nvPr/>
        </p:nvGrpSpPr>
        <p:grpSpPr>
          <a:xfrm>
            <a:off x="6808109" y="2669757"/>
            <a:ext cx="2006995" cy="2011680"/>
            <a:chOff x="6768677" y="2859804"/>
            <a:chExt cx="2006995" cy="2011680"/>
          </a:xfrm>
        </p:grpSpPr>
        <p:pic>
          <p:nvPicPr>
            <p:cNvPr id="8" name="Picture 7" descr="Diagram&#10;&#10;Description automatically generated">
              <a:extLst>
                <a:ext uri="{FF2B5EF4-FFF2-40B4-BE49-F238E27FC236}">
                  <a16:creationId xmlns:a16="http://schemas.microsoft.com/office/drawing/2014/main" id="{8CAD8212-C871-8D85-3C4A-9003AB94D228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508" t="2528" r="13666" b="4728"/>
            <a:stretch/>
          </p:blipFill>
          <p:spPr>
            <a:xfrm>
              <a:off x="7767024" y="2859804"/>
              <a:ext cx="1008648" cy="1005840"/>
            </a:xfrm>
            <a:prstGeom prst="rect">
              <a:avLst/>
            </a:prstGeom>
          </p:spPr>
        </p:pic>
        <p:pic>
          <p:nvPicPr>
            <p:cNvPr id="19" name="Picture 18" descr="Diagram&#10;&#10;Description automatically generated">
              <a:extLst>
                <a:ext uri="{FF2B5EF4-FFF2-40B4-BE49-F238E27FC236}">
                  <a16:creationId xmlns:a16="http://schemas.microsoft.com/office/drawing/2014/main" id="{F2A26AC1-DBC1-00D0-8383-202970757F4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508" t="2528" r="13666" b="4728"/>
            <a:stretch/>
          </p:blipFill>
          <p:spPr>
            <a:xfrm flipV="1">
              <a:off x="7767024" y="3865644"/>
              <a:ext cx="1008648" cy="1005840"/>
            </a:xfrm>
            <a:prstGeom prst="rect">
              <a:avLst/>
            </a:prstGeom>
          </p:spPr>
        </p:pic>
        <p:pic>
          <p:nvPicPr>
            <p:cNvPr id="20" name="Picture 19" descr="Diagram&#10;&#10;Description automatically generated">
              <a:extLst>
                <a:ext uri="{FF2B5EF4-FFF2-40B4-BE49-F238E27FC236}">
                  <a16:creationId xmlns:a16="http://schemas.microsoft.com/office/drawing/2014/main" id="{F5155015-3B76-93AF-8C27-1D0983729A01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508" t="2528" r="13666" b="4728"/>
            <a:stretch/>
          </p:blipFill>
          <p:spPr>
            <a:xfrm flipH="1">
              <a:off x="6768677" y="2859804"/>
              <a:ext cx="1008648" cy="1005840"/>
            </a:xfrm>
            <a:prstGeom prst="rect">
              <a:avLst/>
            </a:prstGeom>
          </p:spPr>
        </p:pic>
        <p:pic>
          <p:nvPicPr>
            <p:cNvPr id="21" name="Picture 20" descr="Diagram&#10;&#10;Description automatically generated">
              <a:extLst>
                <a:ext uri="{FF2B5EF4-FFF2-40B4-BE49-F238E27FC236}">
                  <a16:creationId xmlns:a16="http://schemas.microsoft.com/office/drawing/2014/main" id="{684592BD-181F-1433-253F-C611D4327167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l="16508" t="2528" r="13666" b="4728"/>
            <a:stretch/>
          </p:blipFill>
          <p:spPr>
            <a:xfrm flipH="1" flipV="1">
              <a:off x="6768677" y="3865644"/>
              <a:ext cx="1008648" cy="1005840"/>
            </a:xfrm>
            <a:prstGeom prst="rect">
              <a:avLst/>
            </a:prstGeom>
          </p:spPr>
        </p:pic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DA51F9C-FBF6-916B-558D-AF1C72D6E871}"/>
              </a:ext>
            </a:extLst>
          </p:cNvPr>
          <p:cNvSpPr txBox="1"/>
          <p:nvPr/>
        </p:nvSpPr>
        <p:spPr>
          <a:xfrm>
            <a:off x="8456672" y="635715"/>
            <a:ext cx="7168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Collared </a:t>
            </a:r>
            <a:br>
              <a:rPr lang="en-GB" sz="1000" dirty="0"/>
            </a:br>
            <a:r>
              <a:rPr lang="en-GB" sz="1000" dirty="0"/>
              <a:t>structure 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1A17E60C-4C94-D07F-0192-39BE51AF1AFF}"/>
              </a:ext>
            </a:extLst>
          </p:cNvPr>
          <p:cNvSpPr txBox="1"/>
          <p:nvPr/>
        </p:nvSpPr>
        <p:spPr>
          <a:xfrm>
            <a:off x="8485526" y="2583351"/>
            <a:ext cx="6880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000" dirty="0"/>
              <a:t>Bladders</a:t>
            </a:r>
            <a:br>
              <a:rPr lang="en-GB" sz="1000" dirty="0"/>
            </a:br>
            <a:r>
              <a:rPr lang="en-GB" sz="1000" dirty="0"/>
              <a:t>&amp; keys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0CA47A2-1E03-03B0-91E8-C00062B17441}"/>
              </a:ext>
            </a:extLst>
          </p:cNvPr>
          <p:cNvSpPr/>
          <p:nvPr/>
        </p:nvSpPr>
        <p:spPr>
          <a:xfrm>
            <a:off x="1515533" y="1641555"/>
            <a:ext cx="3158067" cy="930196"/>
          </a:xfrm>
          <a:prstGeom prst="rect">
            <a:avLst/>
          </a:prstGeom>
          <a:noFill/>
          <a:ln w="50800">
            <a:solidFill>
              <a:srgbClr val="92D050"/>
            </a:solidFill>
            <a:extLst>
              <a:ext uri="{C807C97D-BFC1-408E-A445-0C87EB9F89A2}">
                <ask:lineSketchStyleProps xmlns:ask="http://schemas.microsoft.com/office/drawing/2018/sketchyshapes">
                  <ask:type>
                    <ask:lineSketchNone/>
                  </ask:type>
                </ask:lineSketchStyleProps>
              </a:ext>
            </a:extLst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26387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CCE8DA3C-F548-2F07-C542-33D2E9CEF41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573" y="3783280"/>
            <a:ext cx="8226854" cy="705332"/>
          </a:xfrm>
        </p:spPr>
        <p:txBody>
          <a:bodyPr>
            <a:normAutofit fontScale="90000"/>
          </a:bodyPr>
          <a:lstStyle/>
          <a:p>
            <a:r>
              <a:rPr lang="en-GB" dirty="0"/>
              <a:t>Splice design (O.I. Bahmane) 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AE5AE01-565F-89C8-287E-A9B8CC8C6D88}"/>
              </a:ext>
            </a:extLst>
          </p:cNvPr>
          <p:cNvSpPr>
            <a:spLocks noGrp="1"/>
          </p:cNvSpPr>
          <p:nvPr>
            <p:ph type="sldNum" sz="quarter" idx="4294967295"/>
          </p:nvPr>
        </p:nvSpPr>
        <p:spPr>
          <a:xfrm>
            <a:off x="8642350" y="4767263"/>
            <a:ext cx="501650" cy="274637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40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4851367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669BDE3-D325-8091-4227-7DD76041E27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14AFD81F-BA2C-45AF-9BFD-E15C78FD12FB}" type="datetime1">
              <a:rPr lang="en-GB" smtClean="0"/>
              <a:pPr/>
              <a:t>29/11/2022</a:t>
            </a:fld>
            <a:endParaRPr lang="en-GB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2294429D-B583-E497-1BE8-E87D3C3595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9D8515AB-51EB-49D0-90F1-135C4C440B2F}" type="slidenum">
              <a:rPr lang="en-GB" smtClean="0"/>
              <a:pPr/>
              <a:t>41</a:t>
            </a:fld>
            <a:endParaRPr lang="en-GB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6B3DFC41-F47C-BE88-DA8A-47BB35D81DE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9401" t="19607" r="28975" b="1608"/>
          <a:stretch/>
        </p:blipFill>
        <p:spPr>
          <a:xfrm>
            <a:off x="2848613" y="278063"/>
            <a:ext cx="3768365" cy="4020288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0D308CDA-AE2C-BF97-16E2-61E8AB3B1284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37391" t="1066" r="27720" b="-1066"/>
          <a:stretch/>
        </p:blipFill>
        <p:spPr>
          <a:xfrm>
            <a:off x="6581004" y="330062"/>
            <a:ext cx="2524028" cy="407763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1966190-6C6D-0A93-4FEF-6280F03449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24584" y="1348893"/>
            <a:ext cx="2524029" cy="170184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070BDC81-F781-9AD8-EA9B-0037A7DA0524}"/>
              </a:ext>
            </a:extLst>
          </p:cNvPr>
          <p:cNvSpPr txBox="1"/>
          <p:nvPr/>
        </p:nvSpPr>
        <p:spPr>
          <a:xfrm>
            <a:off x="3581400" y="4690327"/>
            <a:ext cx="5678904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</a:rPr>
              <a:t>https://indico.cern.ch/event/1185610/</a:t>
            </a:r>
          </a:p>
        </p:txBody>
      </p:sp>
    </p:spTree>
    <p:extLst>
      <p:ext uri="{BB962C8B-B14F-4D97-AF65-F5344CB8AC3E}">
        <p14:creationId xmlns:p14="http://schemas.microsoft.com/office/powerpoint/2010/main" val="192481537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7461C6-AA3A-9BD9-80B1-6A368FD91A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B8343D-472B-FB4E-6083-AF2942116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" y="23267"/>
            <a:ext cx="8458200" cy="472580"/>
          </a:xfrm>
        </p:spPr>
        <p:txBody>
          <a:bodyPr/>
          <a:lstStyle/>
          <a:p>
            <a:r>
              <a:rPr lang="en-GB" dirty="0"/>
              <a:t>Functional specification (</a:t>
            </a:r>
            <a:r>
              <a:rPr lang="en-GB" i="1" dirty="0"/>
              <a:t>In Work</a:t>
            </a:r>
            <a:r>
              <a:rPr lang="en-GB" dirty="0"/>
              <a:t>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B28968-BA86-5E1B-4134-BFEFB83FF8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sz="2000" dirty="0"/>
              <a:t>Bore </a:t>
            </a:r>
            <a:r>
              <a:rPr lang="en-GB" sz="2000" b="1" dirty="0"/>
              <a:t>field</a:t>
            </a:r>
            <a:r>
              <a:rPr lang="en-GB" sz="2000" dirty="0"/>
              <a:t> and field quality</a:t>
            </a:r>
          </a:p>
          <a:p>
            <a:pPr lvl="1"/>
            <a:r>
              <a:rPr lang="en-GB" sz="1800" dirty="0"/>
              <a:t>Nominal B</a:t>
            </a:r>
            <a:r>
              <a:rPr lang="en-GB" sz="1800" baseline="-25000" dirty="0"/>
              <a:t>1</a:t>
            </a:r>
            <a:r>
              <a:rPr lang="en-GB" sz="1800" dirty="0"/>
              <a:t> = 12 T (at 1.9 K)</a:t>
            </a:r>
          </a:p>
          <a:p>
            <a:pPr lvl="1"/>
            <a:r>
              <a:rPr lang="en-GB" sz="1800" dirty="0"/>
              <a:t>Woundability preferred over of </a:t>
            </a:r>
            <a:r>
              <a:rPr lang="en-GB" sz="1800" b="1" dirty="0"/>
              <a:t>field quality</a:t>
            </a:r>
            <a:br>
              <a:rPr lang="en-GB" sz="1800" dirty="0"/>
            </a:br>
            <a:r>
              <a:rPr lang="en-GB" sz="1800" dirty="0"/>
              <a:t>(still maintaining acceptable values for an</a:t>
            </a:r>
            <a:br>
              <a:rPr lang="en-GB" sz="1800" dirty="0"/>
            </a:br>
            <a:r>
              <a:rPr lang="en-GB" sz="1800" dirty="0"/>
              <a:t>accelerator magnet)</a:t>
            </a:r>
          </a:p>
          <a:p>
            <a:r>
              <a:rPr lang="en-GB" sz="2000" dirty="0"/>
              <a:t>Maximum </a:t>
            </a:r>
            <a:r>
              <a:rPr lang="en-GB" sz="2000" b="1" dirty="0"/>
              <a:t>current</a:t>
            </a:r>
            <a:r>
              <a:rPr lang="en-GB" sz="2000" dirty="0"/>
              <a:t> allowed: 20’000 A </a:t>
            </a:r>
          </a:p>
          <a:p>
            <a:r>
              <a:rPr lang="en-GB" sz="2000" dirty="0"/>
              <a:t>Aiming for high quality </a:t>
            </a:r>
            <a:r>
              <a:rPr lang="en-GB" sz="2000" b="1" dirty="0"/>
              <a:t>coils</a:t>
            </a:r>
            <a:r>
              <a:rPr lang="en-GB" sz="2000" dirty="0"/>
              <a:t>: </a:t>
            </a:r>
            <a:r>
              <a:rPr lang="en-GB" sz="1800" dirty="0"/>
              <a:t>avoiding pop-out’s, </a:t>
            </a:r>
            <a:br>
              <a:rPr lang="en-GB" sz="1800" dirty="0"/>
            </a:br>
            <a:r>
              <a:rPr lang="en-GB" sz="1800" dirty="0"/>
              <a:t>extensive practical tests, manual optimization of pole </a:t>
            </a:r>
            <a:br>
              <a:rPr lang="en-GB" sz="1800" dirty="0"/>
            </a:br>
            <a:r>
              <a:rPr lang="en-GB" sz="1800" dirty="0"/>
              <a:t>ends’ spacers,…</a:t>
            </a:r>
          </a:p>
          <a:p>
            <a:r>
              <a:rPr lang="en-GB" sz="2000" dirty="0"/>
              <a:t>Maximum </a:t>
            </a:r>
            <a:r>
              <a:rPr lang="en-GB" sz="2000" b="1" dirty="0"/>
              <a:t>hotspot</a:t>
            </a:r>
            <a:r>
              <a:rPr lang="en-GB" sz="2000" dirty="0"/>
              <a:t> </a:t>
            </a:r>
            <a:r>
              <a:rPr lang="en-GB" sz="2000" b="1" dirty="0"/>
              <a:t>temperature</a:t>
            </a:r>
            <a:r>
              <a:rPr lang="en-GB" sz="2000" dirty="0"/>
              <a:t>: 150-200 K (as low as possible)</a:t>
            </a:r>
          </a:p>
          <a:p>
            <a:r>
              <a:rPr lang="en-GB" sz="2000" dirty="0"/>
              <a:t>Option for separate layers with external/internal </a:t>
            </a:r>
            <a:br>
              <a:rPr lang="en-GB" sz="2000" dirty="0"/>
            </a:br>
            <a:r>
              <a:rPr lang="en-GB" sz="2000" b="1" dirty="0"/>
              <a:t>splice</a:t>
            </a:r>
            <a:r>
              <a:rPr lang="en-GB" sz="1800" dirty="0"/>
              <a:t> (integrated work with the HFM WP3.1)</a:t>
            </a:r>
          </a:p>
        </p:txBody>
      </p:sp>
      <p:pic>
        <p:nvPicPr>
          <p:cNvPr id="7" name="Picture 6" descr="A picture containing shape&#10;&#10;Description automatically generated">
            <a:extLst>
              <a:ext uri="{FF2B5EF4-FFF2-40B4-BE49-F238E27FC236}">
                <a16:creationId xmlns:a16="http://schemas.microsoft.com/office/drawing/2014/main" id="{4CBB1577-8D3C-4042-1272-014430C6414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22508" y="1278006"/>
            <a:ext cx="986896" cy="982510"/>
          </a:xfrm>
          <a:prstGeom prst="rect">
            <a:avLst/>
          </a:prstGeom>
        </p:spPr>
      </p:pic>
      <p:pic>
        <p:nvPicPr>
          <p:cNvPr id="9" name="Picture 8" descr="Diagram, schematic&#10;&#10;Description automatically generated">
            <a:extLst>
              <a:ext uri="{FF2B5EF4-FFF2-40B4-BE49-F238E27FC236}">
                <a16:creationId xmlns:a16="http://schemas.microsoft.com/office/drawing/2014/main" id="{BC2C105E-F837-F4CF-D4A2-05ED03B93C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509404" y="1278006"/>
            <a:ext cx="986896" cy="986896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93025995-4AAD-AB4B-5BE4-09D4C341964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881016" y="529366"/>
            <a:ext cx="3101058" cy="744254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64C69067-E983-4CC7-CA8A-75F6E67162CE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306608" y="2371307"/>
            <a:ext cx="2405327" cy="1200263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D7E3E8D9-9F4B-9C1E-5E9E-8E3A254982ED}"/>
              </a:ext>
            </a:extLst>
          </p:cNvPr>
          <p:cNvSpPr txBox="1"/>
          <p:nvPr/>
        </p:nvSpPr>
        <p:spPr>
          <a:xfrm>
            <a:off x="1291698" y="4767263"/>
            <a:ext cx="708395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000" dirty="0"/>
              <a:t>[images] P. </a:t>
            </a:r>
            <a:r>
              <a:rPr lang="en-GB" sz="1000" dirty="0" err="1"/>
              <a:t>Ferracin</a:t>
            </a:r>
            <a:r>
              <a:rPr lang="en-GB" sz="1000" dirty="0"/>
              <a:t> - </a:t>
            </a:r>
            <a:r>
              <a:rPr lang="en-GB" sz="1000" dirty="0">
                <a:effectLst/>
                <a:latin typeface="Arial" panose="020B0604020202020204" pitchFamily="34" charset="0"/>
              </a:rPr>
              <a:t>EUCAS 2017 - Superconducting Dipole and Quadrupole Magnets for Particle Accelerators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507854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657461C6-AA3A-9BD9-80B1-6A368FD91A0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89B8343D-472B-FB4E-6083-AF2942116FA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100" y="23267"/>
            <a:ext cx="8458200" cy="472580"/>
          </a:xfrm>
        </p:spPr>
        <p:txBody>
          <a:bodyPr/>
          <a:lstStyle/>
          <a:p>
            <a:r>
              <a:rPr lang="en-GB" dirty="0"/>
              <a:t>Functional specification (</a:t>
            </a:r>
            <a:r>
              <a:rPr lang="en-GB" i="1" dirty="0"/>
              <a:t>In Work</a:t>
            </a:r>
            <a:r>
              <a:rPr lang="en-GB" dirty="0"/>
              <a:t>)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3B28968-BA86-5E1B-4134-BFEFB83FF8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800" dirty="0"/>
              <a:t>Geometrical parameters</a:t>
            </a:r>
            <a:endParaRPr lang="en-GB" sz="1800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22A492D-28B1-6D63-893E-F7F0204645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50513" y="3176500"/>
            <a:ext cx="5541962" cy="1758438"/>
          </a:xfrm>
          <a:prstGeom prst="rect">
            <a:avLst/>
          </a:prstGeom>
        </p:spPr>
      </p:pic>
      <p:grpSp>
        <p:nvGrpSpPr>
          <p:cNvPr id="8" name="Group 7">
            <a:extLst>
              <a:ext uri="{FF2B5EF4-FFF2-40B4-BE49-F238E27FC236}">
                <a16:creationId xmlns:a16="http://schemas.microsoft.com/office/drawing/2014/main" id="{27C80A79-6509-648A-43A1-D8EC60466D7E}"/>
              </a:ext>
            </a:extLst>
          </p:cNvPr>
          <p:cNvGrpSpPr/>
          <p:nvPr/>
        </p:nvGrpSpPr>
        <p:grpSpPr>
          <a:xfrm>
            <a:off x="3568501" y="954116"/>
            <a:ext cx="2006995" cy="2011680"/>
            <a:chOff x="6768677" y="2859804"/>
            <a:chExt cx="2006995" cy="2011680"/>
          </a:xfrm>
        </p:grpSpPr>
        <p:pic>
          <p:nvPicPr>
            <p:cNvPr id="10" name="Picture 9" descr="Diagram&#10;&#10;Description automatically generated">
              <a:extLst>
                <a:ext uri="{FF2B5EF4-FFF2-40B4-BE49-F238E27FC236}">
                  <a16:creationId xmlns:a16="http://schemas.microsoft.com/office/drawing/2014/main" id="{08F175EC-1A15-DF36-5C74-76198EC1045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508" t="2528" r="13666" b="4728"/>
            <a:stretch/>
          </p:blipFill>
          <p:spPr>
            <a:xfrm>
              <a:off x="7767024" y="2859804"/>
              <a:ext cx="1008648" cy="1005840"/>
            </a:xfrm>
            <a:prstGeom prst="rect">
              <a:avLst/>
            </a:prstGeom>
          </p:spPr>
        </p:pic>
        <p:pic>
          <p:nvPicPr>
            <p:cNvPr id="11" name="Picture 10" descr="Diagram&#10;&#10;Description automatically generated">
              <a:extLst>
                <a:ext uri="{FF2B5EF4-FFF2-40B4-BE49-F238E27FC236}">
                  <a16:creationId xmlns:a16="http://schemas.microsoft.com/office/drawing/2014/main" id="{ED0E1678-080E-0918-5F2F-551AB53E0AA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508" t="2528" r="13666" b="4728"/>
            <a:stretch/>
          </p:blipFill>
          <p:spPr>
            <a:xfrm flipV="1">
              <a:off x="7767024" y="3865644"/>
              <a:ext cx="1008648" cy="1005840"/>
            </a:xfrm>
            <a:prstGeom prst="rect">
              <a:avLst/>
            </a:prstGeom>
          </p:spPr>
        </p:pic>
        <p:pic>
          <p:nvPicPr>
            <p:cNvPr id="12" name="Picture 11" descr="Diagram&#10;&#10;Description automatically generated">
              <a:extLst>
                <a:ext uri="{FF2B5EF4-FFF2-40B4-BE49-F238E27FC236}">
                  <a16:creationId xmlns:a16="http://schemas.microsoft.com/office/drawing/2014/main" id="{EAC87539-6815-5BB2-9CD5-ECB2C82214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508" t="2528" r="13666" b="4728"/>
            <a:stretch/>
          </p:blipFill>
          <p:spPr>
            <a:xfrm flipH="1">
              <a:off x="6768677" y="2859804"/>
              <a:ext cx="1008648" cy="1005840"/>
            </a:xfrm>
            <a:prstGeom prst="rect">
              <a:avLst/>
            </a:prstGeom>
          </p:spPr>
        </p:pic>
        <p:pic>
          <p:nvPicPr>
            <p:cNvPr id="14" name="Picture 13" descr="Diagram&#10;&#10;Description automatically generated">
              <a:extLst>
                <a:ext uri="{FF2B5EF4-FFF2-40B4-BE49-F238E27FC236}">
                  <a16:creationId xmlns:a16="http://schemas.microsoft.com/office/drawing/2014/main" id="{F9A40FFB-C119-CB26-6580-344C40B278A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/>
            <a:srcRect l="16508" t="2528" r="13666" b="4728"/>
            <a:stretch/>
          </p:blipFill>
          <p:spPr>
            <a:xfrm flipH="1" flipV="1">
              <a:off x="6768677" y="3865644"/>
              <a:ext cx="1008648" cy="1005840"/>
            </a:xfrm>
            <a:prstGeom prst="rect">
              <a:avLst/>
            </a:prstGeom>
          </p:spPr>
        </p:pic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B3EFE072-81CD-AB7B-B24B-A526B5DA3437}"/>
              </a:ext>
            </a:extLst>
          </p:cNvPr>
          <p:cNvGrpSpPr/>
          <p:nvPr/>
        </p:nvGrpSpPr>
        <p:grpSpPr>
          <a:xfrm flipV="1">
            <a:off x="2748349" y="1959956"/>
            <a:ext cx="2148840" cy="321107"/>
            <a:chOff x="2748349" y="1642096"/>
            <a:chExt cx="2148840" cy="321107"/>
          </a:xfrm>
        </p:grpSpPr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4A548813-C413-4505-5999-1A56824E3A3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3947160" y="1643163"/>
              <a:ext cx="320040" cy="320040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triangle" w="med" len="lg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8500355F-36F2-BF51-064E-052E268B007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77149" y="1643163"/>
              <a:ext cx="320040" cy="320040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triangle" w="med" len="lg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B5D2266C-EBF7-B788-1B36-0F61E727349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748349" y="1642096"/>
              <a:ext cx="1828800" cy="0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lg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9F4366B3-5F19-2906-F170-2C5DB00EC591}"/>
              </a:ext>
            </a:extLst>
          </p:cNvPr>
          <p:cNvSpPr txBox="1"/>
          <p:nvPr/>
        </p:nvSpPr>
        <p:spPr>
          <a:xfrm>
            <a:off x="2660566" y="1978232"/>
            <a:ext cx="93968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apertures</a:t>
            </a:r>
            <a:endParaRPr lang="en-GB" sz="1400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E08B0E17-DE0C-BB20-9967-A070A77C45F6}"/>
              </a:ext>
            </a:extLst>
          </p:cNvPr>
          <p:cNvGrpSpPr/>
          <p:nvPr/>
        </p:nvGrpSpPr>
        <p:grpSpPr>
          <a:xfrm>
            <a:off x="3378200" y="1197372"/>
            <a:ext cx="868608" cy="321107"/>
            <a:chOff x="4028581" y="1642096"/>
            <a:chExt cx="868608" cy="321107"/>
          </a:xfrm>
        </p:grpSpPr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BF644BC2-94BB-7E5B-9874-11DEB1B6D6D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577149" y="1643163"/>
              <a:ext cx="320040" cy="320040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triangle" w="med" len="lg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cxnSp>
          <p:nvCxnSpPr>
            <p:cNvPr id="36" name="Straight Arrow Connector 35">
              <a:extLst>
                <a:ext uri="{FF2B5EF4-FFF2-40B4-BE49-F238E27FC236}">
                  <a16:creationId xmlns:a16="http://schemas.microsoft.com/office/drawing/2014/main" id="{6E20C934-EBD6-A42F-1A14-67ABE418F14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028581" y="1642096"/>
              <a:ext cx="548568" cy="1067"/>
            </a:xfrm>
            <a:prstGeom prst="straightConnector1">
              <a:avLst/>
            </a:prstGeom>
            <a:ln w="9525" cap="flat" cmpd="sng" algn="ctr">
              <a:solidFill>
                <a:schemeClr val="dk1"/>
              </a:solidFill>
              <a:prstDash val="solid"/>
              <a:round/>
              <a:headEnd type="none" w="med" len="lg"/>
              <a:tailEnd type="none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042CB5BD-E872-2177-72EF-CC062CBBB268}"/>
              </a:ext>
            </a:extLst>
          </p:cNvPr>
          <p:cNvSpPr txBox="1"/>
          <p:nvPr/>
        </p:nvSpPr>
        <p:spPr>
          <a:xfrm>
            <a:off x="3284700" y="912430"/>
            <a:ext cx="56297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yoke</a:t>
            </a:r>
            <a:endParaRPr lang="en-GB" sz="1400" dirty="0"/>
          </a:p>
        </p:txBody>
      </p: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157AE442-49BF-4200-C3A1-432A47A4F5D1}"/>
              </a:ext>
            </a:extLst>
          </p:cNvPr>
          <p:cNvCxnSpPr>
            <a:cxnSpLocks/>
          </p:cNvCxnSpPr>
          <p:nvPr/>
        </p:nvCxnSpPr>
        <p:spPr>
          <a:xfrm flipH="1">
            <a:off x="4279969" y="1672996"/>
            <a:ext cx="594714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triangle" w="sm" len="med"/>
            <a:tailEnd type="triangle" w="sm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299406A-0760-BF4D-B295-F3A2375E8440}"/>
              </a:ext>
            </a:extLst>
          </p:cNvPr>
          <p:cNvCxnSpPr>
            <a:cxnSpLocks/>
          </p:cNvCxnSpPr>
          <p:nvPr/>
        </p:nvCxnSpPr>
        <p:spPr>
          <a:xfrm flipH="1">
            <a:off x="4267200" y="1651829"/>
            <a:ext cx="0" cy="27432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lg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98FEB035-2208-D34C-9716-AD194CEA9931}"/>
              </a:ext>
            </a:extLst>
          </p:cNvPr>
          <p:cNvCxnSpPr>
            <a:cxnSpLocks/>
          </p:cNvCxnSpPr>
          <p:nvPr/>
        </p:nvCxnSpPr>
        <p:spPr>
          <a:xfrm flipH="1">
            <a:off x="4897189" y="1651829"/>
            <a:ext cx="0" cy="27432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med" len="lg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DA58B55D-51B0-7D9F-50CC-0468900240AA}"/>
              </a:ext>
            </a:extLst>
          </p:cNvPr>
          <p:cNvCxnSpPr>
            <a:cxnSpLocks/>
          </p:cNvCxnSpPr>
          <p:nvPr/>
        </p:nvCxnSpPr>
        <p:spPr>
          <a:xfrm flipH="1">
            <a:off x="4919203" y="1672996"/>
            <a:ext cx="1765230" cy="0"/>
          </a:xfrm>
          <a:prstGeom prst="straightConnector1">
            <a:avLst/>
          </a:prstGeom>
          <a:ln w="9525" cap="flat" cmpd="sng" algn="ctr">
            <a:solidFill>
              <a:schemeClr val="dk1"/>
            </a:solidFill>
            <a:prstDash val="solid"/>
            <a:round/>
            <a:headEnd type="none" w="sm" len="med"/>
            <a:tailEnd type="none" w="sm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47" name="TextBox 46">
            <a:extLst>
              <a:ext uri="{FF2B5EF4-FFF2-40B4-BE49-F238E27FC236}">
                <a16:creationId xmlns:a16="http://schemas.microsoft.com/office/drawing/2014/main" id="{4A3D6648-5E61-B294-D8DB-BD4250DBB0CA}"/>
              </a:ext>
            </a:extLst>
          </p:cNvPr>
          <p:cNvSpPr txBox="1"/>
          <p:nvPr/>
        </p:nvSpPr>
        <p:spPr>
          <a:xfrm>
            <a:off x="5514763" y="1402929"/>
            <a:ext cx="132760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dirty="0"/>
              <a:t>beam to beam</a:t>
            </a:r>
            <a:br>
              <a:rPr lang="en-US" sz="1400" dirty="0"/>
            </a:br>
            <a:r>
              <a:rPr lang="en-US" sz="1400" dirty="0"/>
              <a:t>distance</a:t>
            </a:r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1121172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D2CE8-8BEE-4799-3B3C-8794EC1E0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Quench protection (F. Mangiarotti)</a:t>
            </a:r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12C4E81-2569-A337-C053-E1212539F18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Adiabatic calculation</a:t>
            </a:r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CE57B785-41B9-60B5-7108-7B3A93025A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EFF9194-3438-9582-6A37-FD3D5D71058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26083" y="598240"/>
            <a:ext cx="2350268" cy="1047312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C879E33-7F8F-E3FA-6E58-3AF955C0AAB5}"/>
                  </a:ext>
                </a:extLst>
              </p:cNvPr>
              <p:cNvSpPr txBox="1"/>
              <p:nvPr/>
            </p:nvSpPr>
            <p:spPr>
              <a:xfrm>
                <a:off x="3847026" y="891792"/>
                <a:ext cx="1449949" cy="527645"/>
              </a:xfrm>
              <a:prstGeom prst="rect">
                <a:avLst/>
              </a:prstGeom>
              <a:noFill/>
            </p:spPr>
            <p:txBody>
              <a:bodyPr wrap="none" lIns="0" tIns="0" rIns="0" bIns="0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acc>
                        <m:accPr>
                          <m:chr m:val="̇"/>
                          <m:ctrlPr>
                            <a:rPr lang="en-US" i="1" smtClean="0">
                              <a:latin typeface="Cambria Math" panose="02040503050406030204" pitchFamily="18" charset="0"/>
                            </a:rPr>
                          </m:ctrlPr>
                        </m:acc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Q</m:t>
                          </m:r>
                        </m:e>
                      </m:acc>
                      <m:d>
                        <m:dPr>
                          <m:ctrlPr>
                            <a:rPr lang="en-US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sty m:val="p"/>
                            </m:rPr>
                            <a:rPr lang="en-US">
                              <a:latin typeface="Cambria Math" panose="02040503050406030204" pitchFamily="18" charset="0"/>
                            </a:rPr>
                            <m:t>T</m:t>
                          </m:r>
                        </m:e>
                      </m:d>
                      <m:r>
                        <a:rPr lang="en-US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GB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r>
                            <m:rPr>
                              <m:sty m:val="p"/>
                            </m:rPr>
                            <a:rPr lang="en-GB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U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(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a:rPr lang="en-US" b="0" i="0" smtClean="0">
                              <a:latin typeface="Cambria Math" panose="02040503050406030204" pitchFamily="18" charset="0"/>
                            </a:rPr>
                            <m:t>)</m:t>
                          </m:r>
                        </m:num>
                        <m:den>
                          <m:r>
                            <m:rPr>
                              <m:sty m:val="p"/>
                            </m:rPr>
                            <a:rPr lang="en-GB" i="0" smtClean="0">
                              <a:latin typeface="Cambria Math" panose="02040503050406030204" pitchFamily="18" charset="0"/>
                            </a:rPr>
                            <m:t>d</m:t>
                          </m:r>
                          <m:r>
                            <m:rPr>
                              <m:sty m:val="p"/>
                            </m:rPr>
                            <a:rPr lang="en-US" b="0" i="0" smtClean="0">
                              <a:latin typeface="Cambria Math" panose="02040503050406030204" pitchFamily="18" charset="0"/>
                            </a:rPr>
                            <m:t>t</m:t>
                          </m:r>
                        </m:den>
                      </m:f>
                    </m:oMath>
                  </m:oMathPara>
                </a14:m>
                <a:endParaRPr lang="en-GB" dirty="0"/>
              </a:p>
            </p:txBody>
          </p:sp>
        </mc:Choice>
        <mc:Fallback xmlns=""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AC879E33-7F8F-E3FA-6E58-3AF955C0AAB5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847026" y="891792"/>
                <a:ext cx="1449949" cy="527645"/>
              </a:xfrm>
              <a:prstGeom prst="rect">
                <a:avLst/>
              </a:prstGeom>
              <a:blipFill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4" name="Group 13">
            <a:extLst>
              <a:ext uri="{FF2B5EF4-FFF2-40B4-BE49-F238E27FC236}">
                <a16:creationId xmlns:a16="http://schemas.microsoft.com/office/drawing/2014/main" id="{431FFA2B-BAB4-7188-2CCF-439453CA7056}"/>
              </a:ext>
            </a:extLst>
          </p:cNvPr>
          <p:cNvGrpSpPr/>
          <p:nvPr/>
        </p:nvGrpSpPr>
        <p:grpSpPr>
          <a:xfrm>
            <a:off x="73625" y="1679091"/>
            <a:ext cx="5028560" cy="1678632"/>
            <a:chOff x="2081088" y="1807914"/>
            <a:chExt cx="5028560" cy="1678632"/>
          </a:xfrm>
        </p:grpSpPr>
        <mc:AlternateContent xmlns:mc="http://schemas.openxmlformats.org/markup-compatibility/2006">
          <mc:Choice xmlns:a14="http://schemas.microsoft.com/office/drawing/2010/main" Requires="a14"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D9140C6-8657-BF84-8BD5-DAF505ADF71F}"/>
                    </a:ext>
                  </a:extLst>
                </p:cNvPr>
                <p:cNvSpPr txBox="1"/>
                <p:nvPr/>
              </p:nvSpPr>
              <p:spPr>
                <a:xfrm>
                  <a:off x="2614251" y="1807914"/>
                  <a:ext cx="4495397" cy="662682"/>
                </a:xfrm>
                <a:prstGeom prst="rect">
                  <a:avLst/>
                </a:prstGeom>
                <a:noFill/>
              </p:spPr>
              <p:txBody>
                <a:bodyPr wrap="none" lIns="0" tIns="0" rIns="0" bIns="0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nary>
                          <m:naryPr>
                            <m:ctrlPr>
                              <a:rPr lang="en-GB" i="1" smtClean="0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</m:e>
                              <m:sub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0</m:t>
                                </m:r>
                              </m:sub>
                            </m:sSub>
                          </m:sub>
                          <m:sup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i="0"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f</m:t>
                                </m:r>
                              </m:sub>
                            </m:sSub>
                          </m:sup>
                          <m:e>
                            <m:sSup>
                              <m:sSup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I</m:t>
                                </m:r>
                              </m:e>
                              <m:sup>
                                <m: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2</m:t>
                                </m:r>
                              </m:sup>
                            </m:sSup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b="0" i="0" smtClean="0">
                                <a:latin typeface="Cambria Math" panose="02040503050406030204" pitchFamily="18" charset="0"/>
                              </a:rPr>
                              <m:t>dt</m:t>
                            </m:r>
                          </m:e>
                        </m:nary>
                        <m:r>
                          <a:rPr lang="en-US" b="0" i="0" smtClean="0">
                            <a:latin typeface="Cambria Math" panose="02040503050406030204" pitchFamily="18" charset="0"/>
                          </a:rPr>
                          <m:t> = </m:t>
                        </m:r>
                        <m:nary>
                          <m:naryPr>
                            <m:ctrlPr>
                              <a:rPr lang="en-GB" i="1">
                                <a:latin typeface="Cambria Math" panose="02040503050406030204" pitchFamily="18" charset="0"/>
                              </a:rPr>
                            </m:ctrlPr>
                          </m:naryPr>
                          <m:sub>
                            <m:sSub>
                              <m:sSubPr>
                                <m:ctrlPr>
                                  <a:rPr lang="en-GB" i="1" smtClean="0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o</m:t>
                                </m:r>
                              </m:sub>
                            </m:sSub>
                          </m:sub>
                          <m:sup>
                            <m:sSub>
                              <m:sSubPr>
                                <m:ctrlPr>
                                  <a:rPr lang="en-GB" i="1">
                                    <a:latin typeface="Cambria Math" panose="02040503050406030204" pitchFamily="18" charset="0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T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b="0" i="0" smtClean="0">
                                    <a:latin typeface="Cambria Math" panose="02040503050406030204" pitchFamily="18" charset="0"/>
                                  </a:rPr>
                                  <m:t>hs</m:t>
                                </m:r>
                              </m:sub>
                            </m:sSub>
                          </m:sup>
                          <m:e>
                            <m:r>
                              <a:rPr lang="en-US" i="1" smtClean="0">
                                <a:latin typeface="Cambria Math" panose="02040503050406030204" pitchFamily="18" charset="0"/>
                              </a:rPr>
                              <m:t>𝑓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(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𝑚𝑎𝑡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𝑝𝑟𝑜𝑝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., 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𝑜𝑝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.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𝑐𝑜𝑛𝑑</m:t>
                            </m:r>
                            <m:r>
                              <a:rPr lang="en-US" b="0" i="1" smtClean="0">
                                <a:latin typeface="Cambria Math" panose="02040503050406030204" pitchFamily="18" charset="0"/>
                              </a:rPr>
                              <m:t>.)</m:t>
                            </m:r>
                            <m:r>
                              <a:rPr lang="en-US" i="0">
                                <a:latin typeface="Cambria Math" panose="02040503050406030204" pitchFamily="18" charset="0"/>
                              </a:rPr>
                              <m:t> </m:t>
                            </m:r>
                            <m:r>
                              <m:rPr>
                                <m:sty m:val="p"/>
                              </m:rPr>
                              <a:rPr lang="en-US" i="0">
                                <a:latin typeface="Cambria Math" panose="02040503050406030204" pitchFamily="18" charset="0"/>
                              </a:rPr>
                              <m:t>dT</m:t>
                            </m:r>
                            <m:r>
                              <a:rPr lang="en-US" b="0" i="0" smtClean="0">
                                <a:latin typeface="Cambria Math" panose="02040503050406030204" pitchFamily="18" charset="0"/>
                              </a:rPr>
                              <m:t>′</m:t>
                            </m:r>
                          </m:e>
                        </m:nary>
                      </m:oMath>
                    </m:oMathPara>
                  </a14:m>
                  <a:endParaRPr lang="en-GB" dirty="0"/>
                </a:p>
              </p:txBody>
            </p:sp>
          </mc:Choice>
          <mc:Fallback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5D9140C6-8657-BF84-8BD5-DAF505ADF71F}"/>
                    </a:ext>
                  </a:extLst>
                </p:cNvPr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2614251" y="1807914"/>
                  <a:ext cx="4495397" cy="662682"/>
                </a:xfrm>
                <a:prstGeom prst="rect">
                  <a:avLst/>
                </a:prstGeom>
                <a:blipFill>
                  <a:blip r:embed="rId5"/>
                  <a:stretch>
                    <a:fillRect/>
                  </a:stretch>
                </a:blipFill>
              </p:spPr>
              <p:txBody>
                <a:bodyPr/>
                <a:lstStyle/>
                <a:p>
                  <a:r>
                    <a:rPr lang="en-GB">
                      <a:noFill/>
                    </a:rPr>
                    <a:t> </a:t>
                  </a:r>
                </a:p>
              </p:txBody>
            </p:sp>
          </mc:Fallback>
        </mc:AlternateContent>
        <p:sp>
          <p:nvSpPr>
            <p:cNvPr id="10" name="Left Brace 9">
              <a:extLst>
                <a:ext uri="{FF2B5EF4-FFF2-40B4-BE49-F238E27FC236}">
                  <a16:creationId xmlns:a16="http://schemas.microsoft.com/office/drawing/2014/main" id="{26EAF32B-7A1A-9F89-5846-C599B992DE96}"/>
                </a:ext>
              </a:extLst>
            </p:cNvPr>
            <p:cNvSpPr/>
            <p:nvPr/>
          </p:nvSpPr>
          <p:spPr>
            <a:xfrm rot="16200000">
              <a:off x="2919070" y="2187729"/>
              <a:ext cx="221955" cy="831593"/>
            </a:xfrm>
            <a:prstGeom prst="leftBrace">
              <a:avLst>
                <a:gd name="adj1" fmla="val 35747"/>
                <a:gd name="adj2" fmla="val 50000"/>
              </a:avLst>
            </a:prstGeom>
            <a:ln w="28575">
              <a:solidFill>
                <a:srgbClr val="1E5AA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Left Brace 10">
              <a:extLst>
                <a:ext uri="{FF2B5EF4-FFF2-40B4-BE49-F238E27FC236}">
                  <a16:creationId xmlns:a16="http://schemas.microsoft.com/office/drawing/2014/main" id="{31DD6D99-A525-B6A3-7A3A-2E655974B9B8}"/>
                </a:ext>
              </a:extLst>
            </p:cNvPr>
            <p:cNvSpPr/>
            <p:nvPr/>
          </p:nvSpPr>
          <p:spPr>
            <a:xfrm rot="16200000">
              <a:off x="5265283" y="1444629"/>
              <a:ext cx="263553" cy="2315488"/>
            </a:xfrm>
            <a:prstGeom prst="leftBrace">
              <a:avLst>
                <a:gd name="adj1" fmla="val 35747"/>
                <a:gd name="adj2" fmla="val 50000"/>
              </a:avLst>
            </a:prstGeom>
            <a:ln w="28575">
              <a:solidFill>
                <a:srgbClr val="1E5AAE"/>
              </a:solidFill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DF2BE263-F377-C057-A8BE-B92D4AEA8D72}"/>
                </a:ext>
              </a:extLst>
            </p:cNvPr>
            <p:cNvSpPr txBox="1"/>
            <p:nvPr/>
          </p:nvSpPr>
          <p:spPr>
            <a:xfrm>
              <a:off x="2081088" y="2752239"/>
              <a:ext cx="1897918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/>
                <a:t>observable </a:t>
              </a:r>
              <a:br>
                <a:rPr lang="en-US" dirty="0"/>
              </a:br>
              <a:r>
                <a:rPr lang="en-US" dirty="0"/>
                <a:t>during tests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72E2C08-F17F-3924-782D-57B7582F71E1}"/>
                </a:ext>
              </a:extLst>
            </p:cNvPr>
            <p:cNvSpPr txBox="1"/>
            <p:nvPr/>
          </p:nvSpPr>
          <p:spPr>
            <a:xfrm>
              <a:off x="4292646" y="2840215"/>
              <a:ext cx="2262158" cy="64633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dirty="0"/>
                <a:t>known under certain</a:t>
              </a:r>
              <a:br>
                <a:rPr lang="en-US" dirty="0"/>
              </a:br>
              <a:r>
                <a:rPr lang="en-US" dirty="0"/>
                <a:t>assumptions</a:t>
              </a:r>
              <a:endParaRPr lang="en-GB" dirty="0"/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D5773AF9-44F1-39EA-1BEB-4EC0FFED71A6}"/>
              </a:ext>
            </a:extLst>
          </p:cNvPr>
          <p:cNvSpPr/>
          <p:nvPr/>
        </p:nvSpPr>
        <p:spPr>
          <a:xfrm>
            <a:off x="1936946" y="1574111"/>
            <a:ext cx="418087" cy="399470"/>
          </a:xfrm>
          <a:prstGeom prst="ellipse">
            <a:avLst/>
          </a:prstGeom>
          <a:solidFill>
            <a:srgbClr val="92D050">
              <a:alpha val="40000"/>
            </a:srgbClr>
          </a:solidFill>
          <a:ln w="57150"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cxnSp>
        <p:nvCxnSpPr>
          <p:cNvPr id="16" name="Straight Arrow Connector 15">
            <a:extLst>
              <a:ext uri="{FF2B5EF4-FFF2-40B4-BE49-F238E27FC236}">
                <a16:creationId xmlns:a16="http://schemas.microsoft.com/office/drawing/2014/main" id="{C7BD63B0-1A4A-3DC1-FE0B-8D5F1F1E6237}"/>
              </a:ext>
            </a:extLst>
          </p:cNvPr>
          <p:cNvCxnSpPr>
            <a:cxnSpLocks/>
          </p:cNvCxnSpPr>
          <p:nvPr/>
        </p:nvCxnSpPr>
        <p:spPr>
          <a:xfrm>
            <a:off x="1037635" y="3335651"/>
            <a:ext cx="0" cy="376879"/>
          </a:xfrm>
          <a:prstGeom prst="straightConnector1">
            <a:avLst/>
          </a:prstGeom>
          <a:ln w="28575" cap="flat" cmpd="sng" algn="ctr">
            <a:solidFill>
              <a:schemeClr val="dk1"/>
            </a:solidFill>
            <a:prstDash val="solid"/>
            <a:round/>
            <a:headEnd type="triangle" w="med" len="lg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451BA5F7-589C-C1CA-78C5-520E70ADE942}"/>
              </a:ext>
            </a:extLst>
          </p:cNvPr>
          <p:cNvSpPr txBox="1"/>
          <p:nvPr/>
        </p:nvSpPr>
        <p:spPr>
          <a:xfrm>
            <a:off x="354820" y="3712530"/>
            <a:ext cx="57715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dirty="0"/>
              <a:t>Depends on:</a:t>
            </a:r>
          </a:p>
          <a:p>
            <a:pPr marL="285750" indent="-285750" algn="just">
              <a:buFontTx/>
              <a:buChar char="-"/>
            </a:pPr>
            <a:r>
              <a:rPr lang="en-US" dirty="0"/>
              <a:t>Quench propagation velocity</a:t>
            </a:r>
          </a:p>
          <a:p>
            <a:pPr marL="285750" indent="-285750" algn="just">
              <a:buFontTx/>
              <a:buChar char="-"/>
            </a:pPr>
            <a:r>
              <a:rPr lang="en-US" dirty="0"/>
              <a:t>Quench Detection system</a:t>
            </a:r>
          </a:p>
          <a:p>
            <a:pPr marL="285750" indent="-285750" algn="just">
              <a:buFontTx/>
              <a:buChar char="-"/>
            </a:pPr>
            <a:r>
              <a:rPr lang="en-US" dirty="0"/>
              <a:t>Quench Protection system “effectiveness”</a:t>
            </a:r>
          </a:p>
        </p:txBody>
      </p:sp>
      <p:pic>
        <p:nvPicPr>
          <p:cNvPr id="25" name="Picture 24">
            <a:extLst>
              <a:ext uri="{FF2B5EF4-FFF2-40B4-BE49-F238E27FC236}">
                <a16:creationId xmlns:a16="http://schemas.microsoft.com/office/drawing/2014/main" id="{C85374FD-4359-4724-3261-12408764F9A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958" b="-1"/>
          <a:stretch/>
        </p:blipFill>
        <p:spPr>
          <a:xfrm>
            <a:off x="5273158" y="1972649"/>
            <a:ext cx="3579576" cy="2726004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CA96697B-9E7A-F07E-CD6B-43C23666EF12}"/>
              </a:ext>
            </a:extLst>
          </p:cNvPr>
          <p:cNvSpPr txBox="1"/>
          <p:nvPr/>
        </p:nvSpPr>
        <p:spPr>
          <a:xfrm>
            <a:off x="5795309" y="2222922"/>
            <a:ext cx="23488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/>
              <a:t>Estimation with FalconD</a:t>
            </a:r>
            <a:br>
              <a:rPr lang="en-US" sz="1200" dirty="0"/>
            </a:br>
            <a:r>
              <a:rPr lang="en-US" sz="1200" dirty="0"/>
              <a:t>cable parameters: 40-54 MIITs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7475102-B234-A834-7A09-C38514FAE87C}"/>
              </a:ext>
            </a:extLst>
          </p:cNvPr>
          <p:cNvSpPr txBox="1"/>
          <p:nvPr/>
        </p:nvSpPr>
        <p:spPr>
          <a:xfrm>
            <a:off x="5628760" y="4733481"/>
            <a:ext cx="268195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/>
              <a:t>https://indico.cern.ch/event/1143493/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758C9A6-5E84-D535-E123-33A4EBC8F8E6}"/>
              </a:ext>
            </a:extLst>
          </p:cNvPr>
          <p:cNvSpPr/>
          <p:nvPr/>
        </p:nvSpPr>
        <p:spPr>
          <a:xfrm>
            <a:off x="5273158" y="1916789"/>
            <a:ext cx="208511" cy="1440934"/>
          </a:xfrm>
          <a:prstGeom prst="rect">
            <a:avLst/>
          </a:prstGeom>
          <a:solidFill>
            <a:srgbClr val="92D050">
              <a:alpha val="30196"/>
            </a:srgbClr>
          </a:solidFill>
          <a:ln>
            <a:solidFill>
              <a:srgbClr val="92D05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734D85A6-1502-1F7D-5C1E-E6DA5E2610DF}"/>
              </a:ext>
            </a:extLst>
          </p:cNvPr>
          <p:cNvCxnSpPr>
            <a:cxnSpLocks/>
            <a:stCxn id="15" idx="6"/>
            <a:endCxn id="6" idx="1"/>
          </p:cNvCxnSpPr>
          <p:nvPr/>
        </p:nvCxnSpPr>
        <p:spPr>
          <a:xfrm>
            <a:off x="2355033" y="1773846"/>
            <a:ext cx="2918125" cy="863410"/>
          </a:xfrm>
          <a:prstGeom prst="line">
            <a:avLst/>
          </a:prstGeom>
          <a:ln w="28575">
            <a:solidFill>
              <a:srgbClr val="92D050"/>
            </a:solidFill>
            <a:prstDash val="sysDash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7031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9" grpId="0"/>
      <p:bldP spid="26" grpId="0"/>
      <p:bldP spid="3" grpId="0"/>
      <p:bldP spid="6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D2CE8-8BEE-4799-3B3C-8794EC1E0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Quench protection (F. Mangiarotti)</a:t>
            </a:r>
            <a:endParaRPr lang="en-GB" dirty="0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CE57B785-41B9-60B5-7108-7B3A93025A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58C93332-4D47-86F8-D74D-425ECB17512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0746" y="1428334"/>
            <a:ext cx="3212429" cy="2535920"/>
          </a:xfrm>
          <a:prstGeom prst="rect">
            <a:avLst/>
          </a:prstGeom>
        </p:spPr>
      </p:pic>
      <p:pic>
        <p:nvPicPr>
          <p:cNvPr id="11" name="Picture 2" descr="Dalaya® Yellow Dahlia">
            <a:extLst>
              <a:ext uri="{FF2B5EF4-FFF2-40B4-BE49-F238E27FC236}">
                <a16:creationId xmlns:a16="http://schemas.microsoft.com/office/drawing/2014/main" id="{277039B6-20C3-B4CC-AFCA-73286740B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963" y="4084237"/>
            <a:ext cx="965928" cy="96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8008294-4921-C17C-9328-0D48E7998E7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440516" y="4092703"/>
            <a:ext cx="965929" cy="965929"/>
          </a:xfrm>
          <a:prstGeom prst="rect">
            <a:avLst/>
          </a:prstGeom>
        </p:spPr>
      </p:pic>
      <p:pic>
        <p:nvPicPr>
          <p:cNvPr id="1026" name="Picture 2" descr="Franco Julio Mangiarotti · GitLab">
            <a:extLst>
              <a:ext uri="{FF2B5EF4-FFF2-40B4-BE49-F238E27FC236}">
                <a16:creationId xmlns:a16="http://schemas.microsoft.com/office/drawing/2014/main" id="{CB5CC685-F78F-1BB1-4C38-59C72E08D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10" y="4088835"/>
            <a:ext cx="965928" cy="96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F94A30-0EA6-1522-AB2E-9343CDF595F3}"/>
              </a:ext>
            </a:extLst>
          </p:cNvPr>
          <p:cNvSpPr txBox="1"/>
          <p:nvPr/>
        </p:nvSpPr>
        <p:spPr>
          <a:xfrm>
            <a:off x="325526" y="662859"/>
            <a:ext cx="2980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Sensitivity: Cu/Non-cu</a:t>
            </a:r>
          </a:p>
          <a:p>
            <a:pPr algn="ctr"/>
            <a:r>
              <a:rPr lang="en-US" dirty="0"/>
              <a:t>we need more Cu!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A72F024-15F5-6BC9-8892-C577B5312AB6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99069" y="1422005"/>
            <a:ext cx="5465219" cy="3334145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0572EB92-2F6A-4DC6-B3D7-EACFCA9B80F5}"/>
              </a:ext>
            </a:extLst>
          </p:cNvPr>
          <p:cNvSpPr txBox="1"/>
          <p:nvPr/>
        </p:nvSpPr>
        <p:spPr>
          <a:xfrm>
            <a:off x="5113426" y="657599"/>
            <a:ext cx="298045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Statistics on QPS:</a:t>
            </a:r>
          </a:p>
          <a:p>
            <a:pPr algn="ctr"/>
            <a:r>
              <a:rPr lang="en-US" dirty="0"/>
              <a:t>above 300K (of AHST)</a:t>
            </a:r>
            <a:br>
              <a:rPr lang="en-US" dirty="0"/>
            </a:br>
            <a:r>
              <a:rPr lang="en-US" dirty="0"/>
              <a:t>magnets show degradation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9B6F750-B0A4-ECD3-EAB5-05C1E3EA7FDD}"/>
              </a:ext>
            </a:extLst>
          </p:cNvPr>
          <p:cNvSpPr/>
          <p:nvPr/>
        </p:nvSpPr>
        <p:spPr>
          <a:xfrm>
            <a:off x="1560052" y="2493706"/>
            <a:ext cx="117987" cy="117987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92F3571-21AA-97E9-FEA1-7916567618C8}"/>
              </a:ext>
            </a:extLst>
          </p:cNvPr>
          <p:cNvSpPr txBox="1"/>
          <p:nvPr/>
        </p:nvSpPr>
        <p:spPr>
          <a:xfrm>
            <a:off x="806374" y="2552699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FalconD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5244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4D2CE8-8BEE-4799-3B3C-8794EC1E06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Quench protection (F. Mangiarotti)</a:t>
            </a:r>
            <a:endParaRPr lang="en-GB" dirty="0"/>
          </a:p>
        </p:txBody>
      </p:sp>
      <p:sp>
        <p:nvSpPr>
          <p:cNvPr id="5" name="Slide Number Placeholder 1">
            <a:extLst>
              <a:ext uri="{FF2B5EF4-FFF2-40B4-BE49-F238E27FC236}">
                <a16:creationId xmlns:a16="http://schemas.microsoft.com/office/drawing/2014/main" id="{CE57B785-41B9-60B5-7108-7B3A93025A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185376" y="4767263"/>
            <a:ext cx="501424" cy="273844"/>
          </a:xfrm>
        </p:spPr>
        <p:txBody>
          <a:bodyPr/>
          <a:lstStyle/>
          <a:p>
            <a:fld id="{17918391-D411-FE40-AAD7-861AE5233E0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9067E1C5-AFDB-CBBB-23A4-7F81679E784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06641" y="1510885"/>
            <a:ext cx="5248656" cy="313882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58C93332-4D47-86F8-D74D-425ECB17512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0746" y="1428334"/>
            <a:ext cx="3212429" cy="2535920"/>
          </a:xfrm>
          <a:prstGeom prst="rect">
            <a:avLst/>
          </a:prstGeom>
        </p:spPr>
      </p:pic>
      <p:pic>
        <p:nvPicPr>
          <p:cNvPr id="11" name="Picture 2" descr="Dalaya® Yellow Dahlia">
            <a:extLst>
              <a:ext uri="{FF2B5EF4-FFF2-40B4-BE49-F238E27FC236}">
                <a16:creationId xmlns:a16="http://schemas.microsoft.com/office/drawing/2014/main" id="{277039B6-20C3-B4CC-AFCA-73286740BF7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81963" y="4084237"/>
            <a:ext cx="965928" cy="96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C8008294-4921-C17C-9328-0D48E7998E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440516" y="4092703"/>
            <a:ext cx="965929" cy="965929"/>
          </a:xfrm>
          <a:prstGeom prst="rect">
            <a:avLst/>
          </a:prstGeom>
        </p:spPr>
      </p:pic>
      <p:pic>
        <p:nvPicPr>
          <p:cNvPr id="1026" name="Picture 2" descr="Franco Julio Mangiarotti · GitLab">
            <a:extLst>
              <a:ext uri="{FF2B5EF4-FFF2-40B4-BE49-F238E27FC236}">
                <a16:creationId xmlns:a16="http://schemas.microsoft.com/office/drawing/2014/main" id="{CB5CC685-F78F-1BB1-4C38-59C72E08D6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410" y="4088835"/>
            <a:ext cx="965928" cy="965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3DF94A30-0EA6-1522-AB2E-9343CDF595F3}"/>
              </a:ext>
            </a:extLst>
          </p:cNvPr>
          <p:cNvSpPr txBox="1"/>
          <p:nvPr/>
        </p:nvSpPr>
        <p:spPr>
          <a:xfrm>
            <a:off x="325526" y="662859"/>
            <a:ext cx="2980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Sensitivity: Cu/Non-cu</a:t>
            </a:r>
          </a:p>
          <a:p>
            <a:pPr algn="ctr"/>
            <a:r>
              <a:rPr lang="en-US" dirty="0"/>
              <a:t>we need more Cu!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572EB92-2F6A-4DC6-B3D7-EACFCA9B80F5}"/>
              </a:ext>
            </a:extLst>
          </p:cNvPr>
          <p:cNvSpPr txBox="1"/>
          <p:nvPr/>
        </p:nvSpPr>
        <p:spPr>
          <a:xfrm>
            <a:off x="5113426" y="657599"/>
            <a:ext cx="29804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Statistics on QPS:</a:t>
            </a:r>
          </a:p>
          <a:p>
            <a:pPr algn="ctr"/>
            <a:r>
              <a:rPr lang="en-US" dirty="0"/>
              <a:t>we need QH + CLIQ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EE730F1D-1F95-51F9-95F3-882728F748E8}"/>
              </a:ext>
            </a:extLst>
          </p:cNvPr>
          <p:cNvSpPr/>
          <p:nvPr/>
        </p:nvSpPr>
        <p:spPr>
          <a:xfrm>
            <a:off x="1560052" y="2493706"/>
            <a:ext cx="117987" cy="117987"/>
          </a:xfrm>
          <a:prstGeom prst="rect">
            <a:avLst/>
          </a:prstGeom>
          <a:solidFill>
            <a:srgbClr val="70AD47"/>
          </a:solidFill>
          <a:ln w="12700" cap="flat" cmpd="sng" algn="ctr">
            <a:solidFill>
              <a:srgbClr val="70AD47">
                <a:shade val="50000"/>
              </a:srgbClr>
            </a:solidFill>
            <a:prstDash val="solid"/>
            <a:miter lim="800000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9449E9F-D9B4-CE46-764E-C989633E0D66}"/>
              </a:ext>
            </a:extLst>
          </p:cNvPr>
          <p:cNvSpPr txBox="1"/>
          <p:nvPr/>
        </p:nvSpPr>
        <p:spPr>
          <a:xfrm>
            <a:off x="806374" y="2552699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>
                <a:solidFill>
                  <a:schemeClr val="bg1"/>
                </a:solidFill>
              </a:rPr>
              <a:t>FalconD</a:t>
            </a:r>
            <a:endParaRPr lang="en-GB" sz="1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32615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CERNCorporate16-9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CERNCorporate16-9</Template>
  <TotalTime>520</TotalTime>
  <Words>2257</Words>
  <Application>Microsoft Office PowerPoint</Application>
  <PresentationFormat>On-screen Show (16:9)</PresentationFormat>
  <Paragraphs>423</Paragraphs>
  <Slides>41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41</vt:i4>
      </vt:variant>
    </vt:vector>
  </HeadingPairs>
  <TitlesOfParts>
    <vt:vector size="50" baseType="lpstr">
      <vt:lpstr>Arial</vt:lpstr>
      <vt:lpstr>Calibri</vt:lpstr>
      <vt:lpstr>Calibri Light</vt:lpstr>
      <vt:lpstr>Cambria Math</vt:lpstr>
      <vt:lpstr>Latin Modern Math</vt:lpstr>
      <vt:lpstr>TeXGyrePagella</vt:lpstr>
      <vt:lpstr>CERNCorporate16-9</vt:lpstr>
      <vt:lpstr>Office Theme</vt:lpstr>
      <vt:lpstr>1_Office Theme</vt:lpstr>
      <vt:lpstr>Overview of the ongoing studies for the 12T robust dipole</vt:lpstr>
      <vt:lpstr>Outline</vt:lpstr>
      <vt:lpstr>Context: MSC HFM activities</vt:lpstr>
      <vt:lpstr>Context: MSC HFM activities</vt:lpstr>
      <vt:lpstr>Functional specification (In Work)</vt:lpstr>
      <vt:lpstr>Functional specification (In Work)</vt:lpstr>
      <vt:lpstr>Quench protection (F. Mangiarotti)</vt:lpstr>
      <vt:lpstr>Quench protection (F. Mangiarotti)</vt:lpstr>
      <vt:lpstr>Quench protection (F. Mangiarotti)</vt:lpstr>
      <vt:lpstr>Electromagnetic design (L. Fiscarelli)</vt:lpstr>
      <vt:lpstr>Electromagnetic design (L. Fiscarelli)</vt:lpstr>
      <vt:lpstr>Electromagnetic design (L. Fiscarelli)</vt:lpstr>
      <vt:lpstr>Mechanical design: two pre-stress paradigms</vt:lpstr>
      <vt:lpstr>Functional specification (In Work)</vt:lpstr>
      <vt:lpstr>Mechanical design: two pre-stress paradigms</vt:lpstr>
      <vt:lpstr>Mechanical design</vt:lpstr>
      <vt:lpstr>Mechanical design</vt:lpstr>
      <vt:lpstr>Splices: conceptual design (O. Bahmane)</vt:lpstr>
      <vt:lpstr>Probabilistic approach to magnet design</vt:lpstr>
      <vt:lpstr>Probabilistic approach to magnet design</vt:lpstr>
      <vt:lpstr>Thank you!</vt:lpstr>
      <vt:lpstr>messy references (sorry)</vt:lpstr>
      <vt:lpstr>PowerPoint Presentation</vt:lpstr>
      <vt:lpstr>Baseline conductor (S. Hopkins)</vt:lpstr>
      <vt:lpstr>Similar Cable/Strand Experience (1)</vt:lpstr>
      <vt:lpstr>Similar Cable/Strand Experience (2)</vt:lpstr>
      <vt:lpstr>Quench Protection (F. Mangiarotti)</vt:lpstr>
      <vt:lpstr>Adiabatic calculation</vt:lpstr>
      <vt:lpstr>Material dependent part</vt:lpstr>
      <vt:lpstr>Quench timeline </vt:lpstr>
      <vt:lpstr>Definitions </vt:lpstr>
      <vt:lpstr>Current fit after QH trigger</vt:lpstr>
      <vt:lpstr>Current fit results</vt:lpstr>
      <vt:lpstr>FalconD</vt:lpstr>
      <vt:lpstr>PowerPoint Presentation</vt:lpstr>
      <vt:lpstr>PowerPoint Presentation</vt:lpstr>
      <vt:lpstr>PowerPoint Presentation</vt:lpstr>
      <vt:lpstr>Electromagnetic design in ROXIE (L. Fiscarelli)</vt:lpstr>
      <vt:lpstr>Genetic algorithm in ROXIE</vt:lpstr>
      <vt:lpstr>Splice design (O.I. Bahmane)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Gianluca Vernassa</dc:creator>
  <cp:lastModifiedBy>Gianluca Vernassa</cp:lastModifiedBy>
  <cp:revision>39</cp:revision>
  <cp:lastPrinted>2022-11-28T19:02:54Z</cp:lastPrinted>
  <dcterms:created xsi:type="dcterms:W3CDTF">2022-11-25T16:41:42Z</dcterms:created>
  <dcterms:modified xsi:type="dcterms:W3CDTF">2022-11-29T13:33:57Z</dcterms:modified>
</cp:coreProperties>
</file>