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34"/>
  </p:notesMasterIdLst>
  <p:handoutMasterIdLst>
    <p:handoutMasterId r:id="rId35"/>
  </p:handoutMasterIdLst>
  <p:sldIdLst>
    <p:sldId id="294" r:id="rId2"/>
    <p:sldId id="295" r:id="rId3"/>
    <p:sldId id="296" r:id="rId4"/>
    <p:sldId id="297" r:id="rId5"/>
    <p:sldId id="298" r:id="rId6"/>
    <p:sldId id="319" r:id="rId7"/>
    <p:sldId id="300" r:id="rId8"/>
    <p:sldId id="302" r:id="rId9"/>
    <p:sldId id="299" r:id="rId10"/>
    <p:sldId id="320" r:id="rId11"/>
    <p:sldId id="303" r:id="rId12"/>
    <p:sldId id="321" r:id="rId13"/>
    <p:sldId id="317" r:id="rId14"/>
    <p:sldId id="322" r:id="rId15"/>
    <p:sldId id="323" r:id="rId16"/>
    <p:sldId id="325" r:id="rId17"/>
    <p:sldId id="324" r:id="rId18"/>
    <p:sldId id="326" r:id="rId19"/>
    <p:sldId id="327" r:id="rId20"/>
    <p:sldId id="328" r:id="rId21"/>
    <p:sldId id="310" r:id="rId22"/>
    <p:sldId id="315" r:id="rId23"/>
    <p:sldId id="312" r:id="rId24"/>
    <p:sldId id="316" r:id="rId25"/>
    <p:sldId id="301" r:id="rId26"/>
    <p:sldId id="314" r:id="rId27"/>
    <p:sldId id="311" r:id="rId28"/>
    <p:sldId id="304" r:id="rId29"/>
    <p:sldId id="305" r:id="rId30"/>
    <p:sldId id="306" r:id="rId31"/>
    <p:sldId id="308" r:id="rId32"/>
    <p:sldId id="318" r:id="rId3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92127"/>
    <a:srgbClr val="B1BBF2"/>
    <a:srgbClr val="505050"/>
    <a:srgbClr val="000000"/>
    <a:srgbClr val="0432FF"/>
    <a:srgbClr val="99D6EA"/>
    <a:srgbClr val="8C9CED"/>
    <a:srgbClr val="50504E"/>
    <a:srgbClr val="4E4E4E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64C202-1D5B-2640-9DE2-CD6C6660DB74}" v="82" dt="2020-11-24T04:18:58.68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6" autoAdjust="0"/>
    <p:restoredTop sz="86482"/>
  </p:normalViewPr>
  <p:slideViewPr>
    <p:cSldViewPr snapToGrid="0" snapToObjects="1" showGuides="1">
      <p:cViewPr varScale="1">
        <p:scale>
          <a:sx n="115" d="100"/>
          <a:sy n="115" d="100"/>
        </p:scale>
        <p:origin x="2400" y="208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4648"/>
            <a:ext cx="8229600" cy="5311518"/>
          </a:xfrm>
        </p:spPr>
        <p:txBody>
          <a:bodyPr/>
          <a:lstStyle>
            <a:lvl1pPr marL="233363" indent="-233363">
              <a:spcBef>
                <a:spcPts val="600"/>
              </a:spcBef>
              <a:defRPr/>
            </a:lvl1pPr>
            <a:lvl2pPr marL="457200" indent="-233363">
              <a:spcBef>
                <a:spcPts val="600"/>
              </a:spcBef>
              <a:buFont typeface="Courier New" panose="02070309020205020404" pitchFamily="49" charset="0"/>
              <a:buChar char="o"/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01/30/23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T. Yang | GPUaaS for Neutrino Experiments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3A4FD28A-2F72-4FA1-AE13-044CB6E98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8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3" r:id="rId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007.10359" TargetMode="External"/><Relationship Id="rId2" Type="http://schemas.openxmlformats.org/officeDocument/2006/relationships/hyperlink" Target="https://github.com/cms-sw/cmssw/tree/master/HeterogeneousCore/SonicTriton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LArSoft/larrecodnn/blob/develop/larrecodnn/ImagePatternAlgs/Tensorflow/PointIdAlgTools/PointIdAlgTrtis_tool.cc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nvidia.com/deeplearning/triton-inference-server/master-user-guide/docs/model_configuration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1.04633" TargetMode="External"/><Relationship Id="rId2" Type="http://schemas.openxmlformats.org/officeDocument/2006/relationships/hyperlink" Target="https://www.frontiersin.org/articles/10.3389/fdata.2020.604083/ful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007.06722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nk.springer.com/article/10.1140/epjc/s10052-022-10791-2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u="sng" dirty="0" err="1"/>
              <a:t>Tingjun</a:t>
            </a:r>
            <a:r>
              <a:rPr lang="en-US" u="sng" dirty="0"/>
              <a:t> Yang</a:t>
            </a:r>
            <a:r>
              <a:rPr lang="en-US" dirty="0"/>
              <a:t>, Maria Acosta, </a:t>
            </a:r>
            <a:r>
              <a:rPr lang="en-US" dirty="0" err="1"/>
              <a:t>Tejin</a:t>
            </a:r>
            <a:r>
              <a:rPr lang="en-US" dirty="0"/>
              <a:t> Cai, Phil Harris, Ben Hawks, Ken </a:t>
            </a:r>
            <a:r>
              <a:rPr lang="en-US" dirty="0" err="1"/>
              <a:t>Herner</a:t>
            </a:r>
            <a:r>
              <a:rPr lang="en-US" dirty="0"/>
              <a:t>, Burt Holzman, Jeff Krupa, Kevin Pedro, </a:t>
            </a:r>
            <a:r>
              <a:rPr lang="en-US" dirty="0" err="1"/>
              <a:t>Nhan</a:t>
            </a:r>
            <a:r>
              <a:rPr lang="en-US" dirty="0"/>
              <a:t> Tran, Mike Wang</a:t>
            </a:r>
          </a:p>
          <a:p>
            <a:r>
              <a:rPr lang="en-US" dirty="0"/>
              <a:t>Accelerating Physics with ML @MIT</a:t>
            </a:r>
          </a:p>
          <a:p>
            <a:r>
              <a:rPr lang="en-US" dirty="0"/>
              <a:t>Jan 30, 2023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GPU-accelerated machine learning inference for offline reconstruction and analysis workflows in neutrino experiments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7AFC1B-867C-2146-9D6B-487D9D2E850C}"/>
              </a:ext>
            </a:extLst>
          </p:cNvPr>
          <p:cNvSpPr/>
          <p:nvPr/>
        </p:nvSpPr>
        <p:spPr>
          <a:xfrm>
            <a:off x="6119348" y="5847097"/>
            <a:ext cx="18533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4000" b="1" kern="0" dirty="0" err="1">
                <a:solidFill>
                  <a:srgbClr val="FF5722"/>
                </a:solidFill>
                <a:latin typeface="Proxima Nova"/>
                <a:ea typeface="Proxima Nova"/>
                <a:cs typeface="Proxima Nova"/>
                <a:sym typeface="Proxima Nova"/>
              </a:rPr>
              <a:t>ν</a:t>
            </a:r>
            <a:r>
              <a:rPr lang="en" sz="4000" kern="0" dirty="0">
                <a:solidFill>
                  <a:srgbClr val="FF5722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4000" kern="0" dirty="0">
                <a:solidFill>
                  <a:srgbClr val="FF5722"/>
                </a:solidFill>
                <a:latin typeface="Alfa Slab One"/>
                <a:sym typeface="Alfa Slab One"/>
              </a:rPr>
              <a:t>SONIC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739C40-49AF-1B45-8B98-A46091F78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9135" y="5671085"/>
            <a:ext cx="808581" cy="1003050"/>
          </a:xfrm>
          <a:prstGeom prst="rect">
            <a:avLst/>
          </a:prstGeom>
        </p:spPr>
      </p:pic>
      <p:pic>
        <p:nvPicPr>
          <p:cNvPr id="3074" name="Picture 2" descr="Fermilab - YouTube">
            <a:extLst>
              <a:ext uri="{FF2B5EF4-FFF2-40B4-BE49-F238E27FC236}">
                <a16:creationId xmlns:a16="http://schemas.microsoft.com/office/drawing/2014/main" id="{36D4935E-4F2F-0547-952C-3D9F04028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362" y="6081887"/>
            <a:ext cx="707887" cy="70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1AA37D88-6C9F-4743-9A02-BFC6133C4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190" y="6172610"/>
            <a:ext cx="912707" cy="47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university logo">
            <a:extLst>
              <a:ext uri="{FF2B5EF4-FFF2-40B4-BE49-F238E27FC236}">
                <a16:creationId xmlns:a16="http://schemas.microsoft.com/office/drawing/2014/main" id="{784B5887-1223-7DCD-2CBB-374B283B5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566" y="6015655"/>
            <a:ext cx="707887" cy="70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BAE7DF-5A33-E245-B748-82494E5CB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4964838"/>
            <a:ext cx="8672513" cy="1213533"/>
          </a:xfrm>
        </p:spPr>
        <p:txBody>
          <a:bodyPr/>
          <a:lstStyle/>
          <a:p>
            <a:r>
              <a:rPr lang="en-US" dirty="0" err="1"/>
              <a:t>LArSoft</a:t>
            </a:r>
            <a:r>
              <a:rPr lang="en-US" dirty="0"/>
              <a:t>: common framework for </a:t>
            </a:r>
            <a:r>
              <a:rPr lang="en-US" dirty="0" err="1"/>
              <a:t>LArTPC</a:t>
            </a:r>
            <a:r>
              <a:rPr lang="en-US" dirty="0"/>
              <a:t> reconstruction</a:t>
            </a:r>
          </a:p>
          <a:p>
            <a:r>
              <a:rPr lang="en-US" dirty="0"/>
              <a:t>Interface added to communicate with the remote Triton inference server.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EF550F-7807-824A-8085-4BFD8F510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GPUaaS</a:t>
            </a:r>
            <a:r>
              <a:rPr lang="en-US" dirty="0"/>
              <a:t> for </a:t>
            </a:r>
            <a:r>
              <a:rPr lang="en-US" dirty="0" err="1"/>
              <a:t>LArSoft</a:t>
            </a:r>
            <a:r>
              <a:rPr lang="en-US" dirty="0"/>
              <a:t>: </a:t>
            </a:r>
            <a:r>
              <a:rPr lang="en-US" dirty="0" err="1">
                <a:latin typeface="Symbol" pitchFamily="2" charset="2"/>
              </a:rPr>
              <a:t>n</a:t>
            </a:r>
            <a:r>
              <a:rPr lang="en-US" dirty="0" err="1"/>
              <a:t>SONIC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D6715-B64C-814F-86AC-2AF19C44FB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427DE3-778F-D94F-8F7D-71D968CEF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19FFB-E4EB-964F-995A-84D21BE508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2C2948-8CD5-044A-A7D5-8092BC9E58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81" t="7843" r="565" b="1995"/>
          <a:stretch/>
        </p:blipFill>
        <p:spPr>
          <a:xfrm>
            <a:off x="736826" y="679628"/>
            <a:ext cx="7741129" cy="428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166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020220-7B9D-6646-9F1C-75A8C1691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827" y="4393672"/>
            <a:ext cx="7418072" cy="815041"/>
          </a:xfrm>
        </p:spPr>
        <p:txBody>
          <a:bodyPr>
            <a:normAutofit/>
          </a:bodyPr>
          <a:lstStyle/>
          <a:p>
            <a:r>
              <a:rPr lang="en-US" altLang="zh-CN" dirty="0"/>
              <a:t>18x</a:t>
            </a:r>
            <a:r>
              <a:rPr lang="en-US" dirty="0"/>
              <a:t> reduction in processing time for </a:t>
            </a:r>
            <a:r>
              <a:rPr lang="en-US" dirty="0" err="1"/>
              <a:t>EmTrkMichelId</a:t>
            </a:r>
            <a:r>
              <a:rPr lang="en-US" dirty="0"/>
              <a:t> module when using SONIC!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2E146B-519B-D74C-8393-39DEF2B6E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Processing time using SONIC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4D4F4-39B4-4242-A297-8907959A88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D8C56-9091-F849-B300-2363AF1DD4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D549B-39DF-4F48-B35F-A646F98F7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7" name="Google Shape;80;p16">
            <a:extLst>
              <a:ext uri="{FF2B5EF4-FFF2-40B4-BE49-F238E27FC236}">
                <a16:creationId xmlns:a16="http://schemas.microsoft.com/office/drawing/2014/main" id="{218E3019-52E9-B34E-86E3-64FF973D68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6901828"/>
              </p:ext>
            </p:extLst>
          </p:nvPr>
        </p:nvGraphicFramePr>
        <p:xfrm>
          <a:off x="228600" y="1180330"/>
          <a:ext cx="7411722" cy="224867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470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0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05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883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CPU time/event</a:t>
                      </a:r>
                      <a:endParaRPr dirty="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SONIC</a:t>
                      </a:r>
                      <a:endParaRPr dirty="0"/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883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Non-ML module</a:t>
                      </a:r>
                      <a:endParaRPr dirty="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110s</a:t>
                      </a:r>
                      <a:endParaRPr dirty="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110s</a:t>
                      </a:r>
                      <a:endParaRPr/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215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/>
                        <a:t>ML module (</a:t>
                      </a:r>
                      <a:r>
                        <a:rPr lang="en-US" dirty="0" err="1"/>
                        <a:t>EmTrkMichelId</a:t>
                      </a:r>
                      <a:r>
                        <a:rPr lang="en" dirty="0"/>
                        <a:t>)</a:t>
                      </a:r>
                      <a:endParaRPr dirty="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0432FF"/>
                          </a:solidFill>
                        </a:rPr>
                        <a:t>220s</a:t>
                      </a:r>
                      <a:endParaRPr dirty="0">
                        <a:solidFill>
                          <a:srgbClr val="0432FF"/>
                        </a:solidFill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>
                          <a:solidFill>
                            <a:srgbClr val="FF0000"/>
                          </a:solidFill>
                        </a:rPr>
                        <a:t>12s</a:t>
                      </a:r>
                      <a:endParaRPr dirty="0">
                        <a:solidFill>
                          <a:srgbClr val="FF0000"/>
                        </a:solidFill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837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Total</a:t>
                      </a:r>
                      <a:endParaRPr dirty="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330s</a:t>
                      </a:r>
                      <a:endParaRPr dirty="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122s</a:t>
                      </a:r>
                      <a:endParaRPr dirty="0"/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8" name="Picture 4">
            <a:extLst>
              <a:ext uri="{FF2B5EF4-FFF2-40B4-BE49-F238E27FC236}">
                <a16:creationId xmlns:a16="http://schemas.microsoft.com/office/drawing/2014/main" id="{6AA98B27-B88A-CE41-99C1-2E095DDA7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851" y="1967781"/>
            <a:ext cx="1401573" cy="118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320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C4F820-BBF9-0542-AEB5-59A50EAFF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studied two batch sizes</a:t>
            </a:r>
          </a:p>
          <a:p>
            <a:pPr lvl="1"/>
            <a:r>
              <a:rPr lang="en-US" dirty="0"/>
              <a:t>Batch size 235, number of batches per event = 235</a:t>
            </a:r>
          </a:p>
          <a:p>
            <a:pPr lvl="1"/>
            <a:r>
              <a:rPr lang="en-US" dirty="0"/>
              <a:t>Batch size 1693, number of batches per event = 32</a:t>
            </a:r>
          </a:p>
          <a:p>
            <a:pPr lvl="1"/>
            <a:r>
              <a:rPr lang="en-US" dirty="0"/>
              <a:t>Big batch is preferred as it increases the inference speed and reduces latency.  </a:t>
            </a:r>
          </a:p>
          <a:p>
            <a:endParaRPr lang="en" dirty="0"/>
          </a:p>
          <a:p>
            <a:r>
              <a:rPr lang="en" dirty="0"/>
              <a:t>The total ML processing time using SONIC is  ~12 s/event</a:t>
            </a:r>
            <a:br>
              <a:rPr lang="en" dirty="0"/>
            </a:br>
            <a:r>
              <a:rPr lang="en" dirty="0"/>
              <a:t>		= 7s (ML model preprocessing on CPU)</a:t>
            </a:r>
            <a:br>
              <a:rPr lang="en" dirty="0"/>
            </a:br>
            <a:r>
              <a:rPr lang="en" dirty="0"/>
              <a:t>		+ 1.9s (Bandwidth latency @ 2Gbps)</a:t>
            </a:r>
            <a:br>
              <a:rPr lang="en" dirty="0"/>
            </a:br>
            <a:r>
              <a:rPr lang="en" dirty="0"/>
              <a:t>		+ 0.4s (Travel latency to GCP in Iowa)</a:t>
            </a:r>
            <a:br>
              <a:rPr lang="en" dirty="0"/>
            </a:br>
            <a:r>
              <a:rPr lang="en" dirty="0"/>
              <a:t>		+ 2.7s (GPU inference time)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A55F83-18CD-B545-B8F3-093759E24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 down of SONIC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01BE6-5F11-2A43-AB97-3D7195AEE6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AA79FA-182B-4348-BFCD-9DF0C372C7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159E4-6B69-0D42-87D4-ECDA99B95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844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2ECB7F-A708-DA4F-9F48-6F1CD067B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4583564"/>
            <a:ext cx="8672513" cy="179465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Processing time is a constant up to 190 (270) processes for small (big) batch size.</a:t>
            </a:r>
          </a:p>
          <a:p>
            <a:r>
              <a:rPr lang="en-US" dirty="0"/>
              <a:t>Optimal ratio of CPU processes to a single GPU is </a:t>
            </a:r>
            <a:r>
              <a:rPr lang="en-US" b="1" dirty="0"/>
              <a:t>68:1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Ratio determined by the CPU time for non-ML module and the SONIC time for ML module.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A12751-3C1B-B54D-A17E-DBB437301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and Time scaling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E2F48-157A-6A4C-9A0C-A9DE73A52B5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4E100-3DA2-EC41-9D4F-773824E442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807E4-3F3B-F540-B73A-453E1B136A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89D59F-FBB8-2743-9472-8E8C9082D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425" y="827086"/>
            <a:ext cx="4847620" cy="360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658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33EE05-E409-4D57-151D-E372548E2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2022, 7.2 M </a:t>
            </a:r>
            <a:r>
              <a:rPr lang="en-US" dirty="0" err="1"/>
              <a:t>ProtoDUNE</a:t>
            </a:r>
            <a:r>
              <a:rPr lang="en-US" dirty="0"/>
              <a:t> real data events were reprocessed with an improved </a:t>
            </a:r>
            <a:r>
              <a:rPr lang="en-US" dirty="0" err="1"/>
              <a:t>EmTrkMichelId</a:t>
            </a:r>
            <a:r>
              <a:rPr lang="en-US" dirty="0"/>
              <a:t> model</a:t>
            </a:r>
          </a:p>
          <a:p>
            <a:pPr lvl="1"/>
            <a:r>
              <a:rPr lang="en-US" dirty="0"/>
              <a:t>6.4 M events processed through the SONIC infrastructure (GPU as a service).</a:t>
            </a:r>
          </a:p>
          <a:p>
            <a:pPr lvl="1"/>
            <a:r>
              <a:rPr lang="en-US" dirty="0"/>
              <a:t>800 k events processed with CPU-only for comparison.</a:t>
            </a:r>
          </a:p>
          <a:p>
            <a:pPr lvl="1"/>
            <a:r>
              <a:rPr lang="en-US" dirty="0"/>
              <a:t>The workflow only consists of one ML algorithm.</a:t>
            </a:r>
          </a:p>
          <a:p>
            <a:pPr lvl="1"/>
            <a:r>
              <a:rPr lang="en-US" dirty="0"/>
              <a:t>A good demonstration of scalability of the </a:t>
            </a:r>
            <a:r>
              <a:rPr lang="en-US" dirty="0" err="1"/>
              <a:t>GPUaaS</a:t>
            </a:r>
            <a:r>
              <a:rPr lang="en-US" dirty="0"/>
              <a:t> method.</a:t>
            </a:r>
          </a:p>
          <a:p>
            <a:pPr lvl="1"/>
            <a:r>
              <a:rPr lang="en-US" dirty="0">
                <a:effectLst/>
                <a:latin typeface="Arial" panose="020B0604020202020204" pitchFamily="34" charset="0"/>
              </a:rPr>
              <a:t>Cloud credits for this study were provided by Internet2 man-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aged Exploring Cloud to accelerate Science (NSF grant PHY-190444).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632E94-920B-9323-F214-228A1D4A0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Large-scale </a:t>
            </a:r>
            <a:r>
              <a:rPr lang="en-US" dirty="0" err="1"/>
              <a:t>ProtoDUNE</a:t>
            </a:r>
            <a:r>
              <a:rPr lang="en-US" dirty="0"/>
              <a:t> processing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0C1DA-7AA6-7B8E-9B99-A35F9B3C9A2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918A6-4F56-6645-C1AE-C173145F7C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5619B-5D43-288C-B1EB-A03F2AC69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4110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F8602C1D-2A5C-885B-FB3D-8C8C2B9D23BC}"/>
              </a:ext>
            </a:extLst>
          </p:cNvPr>
          <p:cNvGrpSpPr/>
          <p:nvPr/>
        </p:nvGrpSpPr>
        <p:grpSpPr>
          <a:xfrm>
            <a:off x="228600" y="373567"/>
            <a:ext cx="3841594" cy="3841594"/>
            <a:chOff x="228600" y="685800"/>
            <a:chExt cx="4237464" cy="423746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2AD1122-767B-C8C4-C925-9C34D1AA9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8600" y="685800"/>
              <a:ext cx="4237464" cy="423746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D88ACDF-AEFC-4FFC-9983-856DE850E337}"/>
                </a:ext>
              </a:extLst>
            </p:cNvPr>
            <p:cNvSpPr txBox="1"/>
            <p:nvPr/>
          </p:nvSpPr>
          <p:spPr>
            <a:xfrm>
              <a:off x="1204333" y="4584710"/>
              <a:ext cx="259212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Processing time per event (s)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DF4DE642-1394-11EC-A631-44B372C2B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CPU-only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A82FB-8E52-0644-C610-B379BA1B78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F9A65A-CB2A-1CFD-5EC3-2C48E21D84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6042B-B4EC-5F45-17FC-E700DAD2F0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0D1CE304-B320-C371-E551-709CA711A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1750" y="1027307"/>
            <a:ext cx="4663650" cy="3132098"/>
          </a:xfrm>
        </p:spPr>
        <p:txBody>
          <a:bodyPr>
            <a:normAutofit/>
          </a:bodyPr>
          <a:lstStyle/>
          <a:p>
            <a:r>
              <a:rPr lang="en-US" dirty="0"/>
              <a:t>Processing time per event for CPU-only jobs.</a:t>
            </a:r>
          </a:p>
          <a:p>
            <a:r>
              <a:rPr lang="en-US" dirty="0"/>
              <a:t>Compared with the 2021 study:</a:t>
            </a:r>
          </a:p>
          <a:p>
            <a:pPr lvl="1"/>
            <a:r>
              <a:rPr lang="en-US" dirty="0"/>
              <a:t>Same types of CPUs were used.</a:t>
            </a:r>
          </a:p>
          <a:p>
            <a:pPr lvl="1"/>
            <a:r>
              <a:rPr lang="en-US" dirty="0" err="1"/>
              <a:t>Tensorflow</a:t>
            </a:r>
            <a:r>
              <a:rPr lang="en-US" dirty="0"/>
              <a:t> version in </a:t>
            </a:r>
            <a:r>
              <a:rPr lang="en-US" dirty="0" err="1"/>
              <a:t>LArSoft</a:t>
            </a:r>
            <a:r>
              <a:rPr lang="en-US" dirty="0"/>
              <a:t> (C++) changed from 1.12.0 to 2.3.1</a:t>
            </a:r>
          </a:p>
          <a:p>
            <a:endParaRPr lang="en-US" dirty="0"/>
          </a:p>
        </p:txBody>
      </p:sp>
      <p:sp>
        <p:nvSpPr>
          <p:cNvPr id="15" name="Content Placeholder 12">
            <a:extLst>
              <a:ext uri="{FF2B5EF4-FFF2-40B4-BE49-F238E27FC236}">
                <a16:creationId xmlns:a16="http://schemas.microsoft.com/office/drawing/2014/main" id="{03DE00D1-BCD3-8782-2AFD-BBA93F7378EA}"/>
              </a:ext>
            </a:extLst>
          </p:cNvPr>
          <p:cNvSpPr txBox="1">
            <a:spLocks/>
          </p:cNvSpPr>
          <p:nvPr/>
        </p:nvSpPr>
        <p:spPr>
          <a:xfrm>
            <a:off x="0" y="4487887"/>
            <a:ext cx="9144000" cy="163208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Oldest CPUs (AMD 6376) still take a long time to process an event (~250 s/event, comparable to the 2021 study).</a:t>
            </a:r>
          </a:p>
          <a:p>
            <a:r>
              <a:rPr lang="en-US" dirty="0"/>
              <a:t>News CPUs are much faster </a:t>
            </a:r>
          </a:p>
          <a:p>
            <a:pPr lvl="1"/>
            <a:r>
              <a:rPr lang="en-US" dirty="0"/>
              <a:t>Newer version of </a:t>
            </a:r>
            <a:r>
              <a:rPr lang="en-US" dirty="0" err="1"/>
              <a:t>Tensorflow</a:t>
            </a:r>
            <a:r>
              <a:rPr lang="en-US" dirty="0"/>
              <a:t> takes advantage of the instruction set</a:t>
            </a:r>
          </a:p>
        </p:txBody>
      </p:sp>
    </p:spTree>
    <p:extLst>
      <p:ext uri="{BB962C8B-B14F-4D97-AF65-F5344CB8AC3E}">
        <p14:creationId xmlns:p14="http://schemas.microsoft.com/office/powerpoint/2010/main" val="33585660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552953-FB7C-30E7-C598-702FE9C9A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4503127"/>
            <a:ext cx="8672513" cy="1351858"/>
          </a:xfrm>
        </p:spPr>
        <p:txBody>
          <a:bodyPr/>
          <a:lstStyle/>
          <a:p>
            <a:r>
              <a:rPr lang="en-US" dirty="0"/>
              <a:t>Used a 100-GPU cluster running Nvidia Triton Inference Server.</a:t>
            </a:r>
          </a:p>
          <a:p>
            <a:r>
              <a:rPr lang="en-US" dirty="0">
                <a:effectLst/>
                <a:latin typeface="Arial" panose="020B0604020202020204" pitchFamily="34" charset="0"/>
              </a:rPr>
              <a:t>One significant improvement: the deployment of metrics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and monitoring through Triton’s built-in metrics endpoint.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F68C27-5418-2727-6981-CB2AF234F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GPUaaS</a:t>
            </a:r>
            <a:r>
              <a:rPr lang="en-US" dirty="0"/>
              <a:t>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AA994-79AF-7806-3BB2-AC71940EF8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36501-5475-A6F8-54BE-3149E57AE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5E1958-D69F-5AA9-93D9-D3F9FAA427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763624-2986-E91C-80D5-AC9FF144A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34" y="827087"/>
            <a:ext cx="4738719" cy="3555342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7866BA3-5DFE-4252-AA5E-402650B51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453" y="1514005"/>
            <a:ext cx="4081686" cy="21815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CC3C53-5F49-C49F-ABE4-CCDC6C02755D}"/>
              </a:ext>
            </a:extLst>
          </p:cNvPr>
          <p:cNvSpPr txBox="1"/>
          <p:nvPr/>
        </p:nvSpPr>
        <p:spPr>
          <a:xfrm>
            <a:off x="4695115" y="121737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</a:rPr>
              <a:t>A real-time monitoring view of a 100-GPU cluster run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98204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EEDD55-07D2-497E-6829-8C991844D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4306995"/>
            <a:ext cx="8672513" cy="197114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Observed a double-peak structure.</a:t>
            </a:r>
          </a:p>
          <a:p>
            <a:r>
              <a:rPr lang="en-US" dirty="0"/>
              <a:t>The first peak shows a much shorter processing time compared with CPU-only runs. But there is a second peak and a long tail.</a:t>
            </a:r>
          </a:p>
          <a:p>
            <a:r>
              <a:rPr lang="en-US" dirty="0"/>
              <a:t>We saw evidence of network saturation. Since Oct 8, 2022, we imposed a 600 concurrent jobs limit, and we only saw the first peak since then.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C8C62F-7FA7-AD06-AD85-B48339D86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SONIC (</a:t>
            </a:r>
            <a:r>
              <a:rPr lang="en-US" dirty="0" err="1"/>
              <a:t>GPUaaS</a:t>
            </a:r>
            <a:r>
              <a:rPr lang="en-US" dirty="0"/>
              <a:t>)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16484-36BA-DB6E-36A2-265B2D6C79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684EE-5933-5993-800C-A8D28D4197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A6408-FE1F-12A4-F554-7CB8372865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590AFF-2B0E-B1DB-AEC0-4697C01BD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33" y="849521"/>
            <a:ext cx="4380276" cy="3287582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B345FE52-99BA-3DDD-AF9D-5AD0234AA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0385" y="849521"/>
            <a:ext cx="4383443" cy="32875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0F9C8A-EEC5-556D-6B52-1A50FE1FCE13}"/>
              </a:ext>
            </a:extLst>
          </p:cNvPr>
          <p:cNvSpPr txBox="1"/>
          <p:nvPr/>
        </p:nvSpPr>
        <p:spPr>
          <a:xfrm>
            <a:off x="5863561" y="1594625"/>
            <a:ext cx="2064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With a 600 concurrent jobs limit</a:t>
            </a:r>
          </a:p>
        </p:txBody>
      </p:sp>
    </p:spTree>
    <p:extLst>
      <p:ext uri="{BB962C8B-B14F-4D97-AF65-F5344CB8AC3E}">
        <p14:creationId xmlns:p14="http://schemas.microsoft.com/office/powerpoint/2010/main" val="3054947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BB5E36-AA3E-0E56-D00D-777B585DB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073805"/>
            <a:ext cx="8672513" cy="957108"/>
          </a:xfrm>
        </p:spPr>
        <p:txBody>
          <a:bodyPr/>
          <a:lstStyle/>
          <a:p>
            <a:r>
              <a:rPr lang="en-US" dirty="0" err="1"/>
              <a:t>Fermigrid</a:t>
            </a:r>
            <a:r>
              <a:rPr lang="en-US" dirty="0"/>
              <a:t> has a 100 Gb/s switch for outbound traffic.</a:t>
            </a:r>
          </a:p>
          <a:p>
            <a:r>
              <a:rPr lang="en-US" dirty="0"/>
              <a:t>Processing time increases as the outbound traffic approaches 100 Gb/s.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6517C3-A69E-445B-CBC5-643D09C22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saturation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B56D1-2262-141C-96AD-5948697CB1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9C90D-3AD4-732D-A867-4BA23C307E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0DE6F-079B-95F7-674D-E73094E34A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E88084-2C81-B6E8-A968-67F1BE28D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602" y="673070"/>
            <a:ext cx="5729687" cy="43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927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2D5507-F83D-A54E-48E6-BA6F693F8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0394" y="959005"/>
            <a:ext cx="3587557" cy="3378820"/>
          </a:xfrm>
        </p:spPr>
        <p:txBody>
          <a:bodyPr>
            <a:normAutofit fontScale="92500"/>
          </a:bodyPr>
          <a:lstStyle/>
          <a:p>
            <a:r>
              <a:rPr lang="en-US" dirty="0"/>
              <a:t>Average started events is a proxy for the number of concurrent jobs.</a:t>
            </a:r>
          </a:p>
          <a:p>
            <a:r>
              <a:rPr lang="en-US" dirty="0"/>
              <a:t>Slope: size of data transfer per event (image size)</a:t>
            </a:r>
          </a:p>
          <a:p>
            <a:r>
              <a:rPr lang="en-US" dirty="0"/>
              <a:t>Intercept: network traffic from non-</a:t>
            </a:r>
            <a:r>
              <a:rPr lang="en-US" dirty="0" err="1"/>
              <a:t>ProtoDUNE</a:t>
            </a:r>
            <a:r>
              <a:rPr lang="en-US" dirty="0"/>
              <a:t> jobs.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B9BE5B-4949-AFB5-D1B9-A6EEAF106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saturation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E330A-8BFC-FBC6-98F0-39866BC354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758E0-3057-5F70-BAA7-8AEE62B128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DEE27-10DC-04AC-A3C2-E5A85F4E47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136063-2300-B89F-9EDD-3BCCDB4B0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6073"/>
            <a:ext cx="5511491" cy="3674327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571A120-8B6D-204F-8866-157C42538F7B}"/>
              </a:ext>
            </a:extLst>
          </p:cNvPr>
          <p:cNvSpPr txBox="1">
            <a:spLocks/>
          </p:cNvSpPr>
          <p:nvPr/>
        </p:nvSpPr>
        <p:spPr>
          <a:xfrm>
            <a:off x="228600" y="4542968"/>
            <a:ext cx="8697951" cy="1655497"/>
          </a:xfrm>
          <a:prstGeom prst="rect">
            <a:avLst/>
          </a:prstGeom>
        </p:spPr>
        <p:txBody>
          <a:bodyPr lIns="0" tIns="0" rIns="0" bIns="0">
            <a:normAutofit fontScale="92500" lnSpcReduction="1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avoid network saturation, the maximum number of concurrent jobs should be: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(100 Gb/s )/(4.1 Gb/event )×(25 s/event)</a:t>
            </a:r>
            <a:r>
              <a:rPr lang="en-US" dirty="0"/>
              <a:t> ≈ 600</a:t>
            </a:r>
          </a:p>
          <a:p>
            <a:endParaRPr lang="en-US" dirty="0"/>
          </a:p>
          <a:p>
            <a:r>
              <a:rPr lang="en-US" dirty="0"/>
              <a:t>This is consistent with the limit we imposed on Oct 8.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43E694-FE81-6645-A3C9-4A23A51EB9CC}"/>
              </a:ext>
            </a:extLst>
          </p:cNvPr>
          <p:cNvSpPr txBox="1"/>
          <p:nvPr/>
        </p:nvSpPr>
        <p:spPr>
          <a:xfrm>
            <a:off x="317808" y="5419495"/>
            <a:ext cx="1885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Switch speed limit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3706FF-688C-2D73-EF4D-E924F47CA862}"/>
              </a:ext>
            </a:extLst>
          </p:cNvPr>
          <p:cNvSpPr txBox="1"/>
          <p:nvPr/>
        </p:nvSpPr>
        <p:spPr>
          <a:xfrm>
            <a:off x="2457180" y="5415781"/>
            <a:ext cx="142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Image size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D2A40B-B59D-3806-A9A2-33B18926BDED}"/>
              </a:ext>
            </a:extLst>
          </p:cNvPr>
          <p:cNvSpPr txBox="1"/>
          <p:nvPr/>
        </p:nvSpPr>
        <p:spPr>
          <a:xfrm>
            <a:off x="3891777" y="5415781"/>
            <a:ext cx="2375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GPU processing time</a:t>
            </a:r>
          </a:p>
        </p:txBody>
      </p:sp>
    </p:spTree>
    <p:extLst>
      <p:ext uri="{BB962C8B-B14F-4D97-AF65-F5344CB8AC3E}">
        <p14:creationId xmlns:p14="http://schemas.microsoft.com/office/powerpoint/2010/main" val="360588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76E966-3FCC-934A-9D83-89B33B88F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Machine learning applications, especially those employing deep neural nets (DNNs) have proven to be effective analysis tools in </a:t>
            </a:r>
            <a:r>
              <a:rPr lang="en-US" dirty="0" err="1"/>
              <a:t>LArTPC</a:t>
            </a:r>
            <a:r>
              <a:rPr lang="en-US" dirty="0"/>
              <a:t>-based neutrino experiments</a:t>
            </a:r>
          </a:p>
          <a:p>
            <a:r>
              <a:rPr lang="en-US" dirty="0"/>
              <a:t>As a consequence, their use has become more common in offline reconstruction chains</a:t>
            </a:r>
          </a:p>
          <a:p>
            <a:r>
              <a:rPr lang="en-US" dirty="0"/>
              <a:t>DNN training has its own computing challenges</a:t>
            </a:r>
          </a:p>
          <a:p>
            <a:pPr lvl="1"/>
            <a:r>
              <a:rPr lang="en-US" dirty="0"/>
              <a:t>But happens ~once/year and outside of compute infrastructure</a:t>
            </a:r>
          </a:p>
          <a:p>
            <a:r>
              <a:rPr lang="en-US" b="1" dirty="0">
                <a:solidFill>
                  <a:srgbClr val="FF0000"/>
                </a:solidFill>
              </a:rPr>
              <a:t>Inference</a:t>
            </a:r>
            <a:r>
              <a:rPr lang="en-US" dirty="0"/>
              <a:t> happens on billions of events many times a year</a:t>
            </a:r>
          </a:p>
          <a:p>
            <a:pPr lvl="1"/>
            <a:r>
              <a:rPr lang="en-US" dirty="0"/>
              <a:t>Massive datasets of statistically independent events</a:t>
            </a:r>
          </a:p>
          <a:p>
            <a:pPr lvl="1"/>
            <a:r>
              <a:rPr lang="en-US" dirty="0"/>
              <a:t>Unique challenge across HEP</a:t>
            </a:r>
          </a:p>
          <a:p>
            <a:pPr lvl="1"/>
            <a:r>
              <a:rPr lang="en-US" dirty="0"/>
              <a:t>Slow on CPUs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59CB11-7C5D-1F40-A910-676763C5F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F96C3-7B9D-3C4D-8127-2F2FC7F89BB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AB957-75BD-0140-B20C-F091EC1691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2F5A0-4E54-754C-A778-8FC3735256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9430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3CCAF7-B6ED-1DF7-B45E-39C0C33DD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Despite of the network saturation in the first few days, most of the grid jobs finished successfully. The produced files are used by many physics analyses. </a:t>
            </a:r>
          </a:p>
          <a:p>
            <a:r>
              <a:rPr lang="en-US" dirty="0"/>
              <a:t>Without network saturation, </a:t>
            </a:r>
            <a:r>
              <a:rPr lang="en-US" dirty="0" err="1"/>
              <a:t>GPUaaS</a:t>
            </a:r>
            <a:r>
              <a:rPr lang="en-US" dirty="0"/>
              <a:t> </a:t>
            </a:r>
            <a:r>
              <a:rPr lang="en-US" dirty="0">
                <a:effectLst/>
                <a:latin typeface="Arial" panose="020B0604020202020204" pitchFamily="34" charset="0"/>
              </a:rPr>
              <a:t>sped up the required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processing time by more than a factor of two, even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comparing to the fastest CPU runs.</a:t>
            </a:r>
            <a:endParaRPr lang="en-US" dirty="0"/>
          </a:p>
          <a:p>
            <a:r>
              <a:rPr lang="en-US" dirty="0"/>
              <a:t>In a more typical workflow where we have both ML and non-ML algorithms, the outbound traffic is reduced, which allows for more concurrent jobs. </a:t>
            </a:r>
          </a:p>
          <a:p>
            <a:r>
              <a:rPr lang="en-US" dirty="0"/>
              <a:t>Possible improvements:</a:t>
            </a:r>
          </a:p>
          <a:p>
            <a:pPr lvl="1"/>
            <a:r>
              <a:rPr lang="en-US" dirty="0"/>
              <a:t>Compress images before sending them to the inference server. </a:t>
            </a:r>
          </a:p>
          <a:p>
            <a:pPr lvl="1"/>
            <a:r>
              <a:rPr lang="en-US" dirty="0"/>
              <a:t>Take advantage of local GPUs if they are available on the worker nodes.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7C7D1F-2220-F143-8E08-949E5E6BE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D89D4-DBA3-5FB5-0D6E-B4C9243AE3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56D00-7B17-5886-014D-143DC7B8E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4955B-49B8-7252-E3F7-BE58111D2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0650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0EB371-3EAC-5743-94EF-61566AAE2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64897-46BA-794E-9744-DD55426255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F6D4B-CEDD-4543-9B10-22A70777AD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5C074-3BFD-6F45-A8AB-80AB1B357F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1" name="Google Shape;157;p25">
            <a:extLst>
              <a:ext uri="{FF2B5EF4-FFF2-40B4-BE49-F238E27FC236}">
                <a16:creationId xmlns:a16="http://schemas.microsoft.com/office/drawing/2014/main" id="{83F19623-7C77-9147-800D-7827F4D5124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28600" y="971550"/>
            <a:ext cx="8672513" cy="53099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SONIC accelerates ML inference for </a:t>
            </a:r>
            <a:r>
              <a:rPr lang="en-US" dirty="0" err="1"/>
              <a:t>ProtoDUNE</a:t>
            </a:r>
            <a:r>
              <a:rPr lang="en-US" dirty="0"/>
              <a:t> reconstruction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" sz="2000" dirty="0"/>
              <a:t>18x speed up of the ML module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" sz="2000" dirty="0"/>
              <a:t>2.7x speed up of full </a:t>
            </a:r>
            <a:r>
              <a:rPr lang="en" sz="2000" dirty="0" err="1"/>
              <a:t>ProtoDUNE</a:t>
            </a:r>
            <a:r>
              <a:rPr lang="en" sz="2000" dirty="0"/>
              <a:t> workflow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200" dirty="0"/>
              <a:t>Acceleration needs: 1 T4 GPU per ~68 CPU processes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200" dirty="0"/>
              <a:t>In the special case where one only runs ML algorithms, the network bandwidth could be a bottleneck to the maximum allowed concurrent jobs.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200" dirty="0"/>
          </a:p>
        </p:txBody>
      </p:sp>
    </p:spTree>
    <p:extLst>
      <p:ext uri="{BB962C8B-B14F-4D97-AF65-F5344CB8AC3E}">
        <p14:creationId xmlns:p14="http://schemas.microsoft.com/office/powerpoint/2010/main" val="28943708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5ECDF-2A07-404E-B32E-D422690A124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0611D-3660-904F-B312-BC2DF57EC0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0F764-8BD9-654B-8C74-98D39E2FF7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07ED6A-366E-0B41-9652-EE0AD1E3CA02}"/>
              </a:ext>
            </a:extLst>
          </p:cNvPr>
          <p:cNvSpPr txBox="1"/>
          <p:nvPr/>
        </p:nvSpPr>
        <p:spPr>
          <a:xfrm>
            <a:off x="1682044" y="2596444"/>
            <a:ext cx="6220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126185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F7046E-2A6D-4642-9E74-0F75F372A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184153"/>
          </a:xfrm>
        </p:spPr>
        <p:txBody>
          <a:bodyPr>
            <a:norm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sz="2400" dirty="0"/>
              <a:t>The CMS triton client is now officially integrated:</a:t>
            </a:r>
            <a:br>
              <a:rPr lang="en-US" sz="2400" dirty="0"/>
            </a:br>
            <a:r>
              <a:rPr lang="en-US" sz="2400" dirty="0">
                <a:hlinkClick r:id="rId2"/>
              </a:rPr>
              <a:t>SonicTriton</a:t>
            </a:r>
            <a:endParaRPr lang="en-US" sz="2400" dirty="0"/>
          </a:p>
          <a:p>
            <a:pPr marL="342900" lvl="1" indent="-342900">
              <a:buFont typeface="Arial" charset="0"/>
              <a:buChar char="•"/>
            </a:pPr>
            <a:r>
              <a:rPr lang="en-US" sz="2400" dirty="0"/>
              <a:t>Inference server “ailab01.fnal.gov” located at Fermilab FCC2:</a:t>
            </a:r>
          </a:p>
          <a:p>
            <a:pPr marL="742950" lvl="2" indent="-342900"/>
            <a:r>
              <a:rPr lang="en-US" dirty="0"/>
              <a:t>server class machine (2 x 10-core Cascade Lake Xeon Silver CPUs)</a:t>
            </a:r>
          </a:p>
          <a:p>
            <a:pPr marL="742950" lvl="2" indent="-342900"/>
            <a:r>
              <a:rPr lang="en-US" dirty="0"/>
              <a:t>running Nvidia Triton inference server (r19.10)</a:t>
            </a:r>
          </a:p>
          <a:p>
            <a:pPr marL="742950" lvl="2" indent="-342900"/>
            <a:r>
              <a:rPr lang="en-US" dirty="0"/>
              <a:t>“Turing” architecture Tesla T4 GPU (2,560 CUDA + 320 Tensor cores, 16GB GDDR6) and FPGA-based accelerators</a:t>
            </a:r>
          </a:p>
          <a:p>
            <a:pPr marL="742950" lvl="2" indent="-342900"/>
            <a:r>
              <a:rPr lang="en-US" dirty="0"/>
              <a:t>T4 is a lower power (and cost) GPU for inference. More powerful GPUs (e.g. V100) are available.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arXiv:2007.10359</a:t>
            </a:r>
            <a:r>
              <a:rPr lang="en-US" dirty="0"/>
              <a:t>: </a:t>
            </a:r>
            <a:r>
              <a:rPr lang="en-US" b="1" dirty="0"/>
              <a:t>GPU coprocessors as a service for deep learning inference in high energy physics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We have recently started applying </a:t>
            </a:r>
            <a:r>
              <a:rPr lang="en-US" dirty="0" err="1"/>
              <a:t>GPUaaS</a:t>
            </a:r>
            <a:r>
              <a:rPr lang="en-US" dirty="0"/>
              <a:t> to the </a:t>
            </a:r>
            <a:r>
              <a:rPr lang="en-US" dirty="0" err="1"/>
              <a:t>LArTPC</a:t>
            </a:r>
            <a:r>
              <a:rPr lang="en-US" dirty="0"/>
              <a:t> reconstruction using </a:t>
            </a:r>
            <a:r>
              <a:rPr lang="en-US" dirty="0" err="1">
                <a:solidFill>
                  <a:srgbClr val="FF0000"/>
                </a:solidFill>
              </a:rPr>
              <a:t>ProtoDUNE</a:t>
            </a:r>
            <a:r>
              <a:rPr lang="en-US" dirty="0"/>
              <a:t> as an example. </a:t>
            </a:r>
          </a:p>
          <a:p>
            <a:pPr marL="0" lvl="1" indent="0">
              <a:buNone/>
            </a:pPr>
            <a:endParaRPr lang="en-US" dirty="0"/>
          </a:p>
          <a:p>
            <a:pPr marL="342900" lvl="1" indent="-342900">
              <a:buFont typeface="Arial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F72F0D-7E0A-0543-A4F8-0F61DE4AF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GPUaaS</a:t>
            </a:r>
            <a:r>
              <a:rPr lang="en-US" dirty="0"/>
              <a:t> for CMS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D96EE-E098-7445-9A96-3271CDB497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10ECC-11D7-9646-9429-6B69E50FE8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D5DD7-903B-764B-BA0E-9F1BDADBA2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4613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C25CC5-DEFB-534B-86DC-6A23A9E92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83C75-0C3F-204C-A0F2-6DC3C5F332D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A30F5-6CF5-5348-93A2-5950BE05CA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E1A62-F9C4-9E4E-8CE2-F7CCEFF778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12" name="Content Placeholder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B3CC67E9-9010-1C46-A48C-9BE3528A74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58952"/>
            <a:ext cx="9148572" cy="4242816"/>
          </a:xfrm>
        </p:spPr>
      </p:pic>
    </p:spTree>
    <p:extLst>
      <p:ext uri="{BB962C8B-B14F-4D97-AF65-F5344CB8AC3E}">
        <p14:creationId xmlns:p14="http://schemas.microsoft.com/office/powerpoint/2010/main" val="18868531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BA5A47-D49E-2E43-BB65-9F61FB55B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1270" y="971550"/>
            <a:ext cx="4209843" cy="50593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Largest </a:t>
            </a:r>
            <a:r>
              <a:rPr lang="en-US" dirty="0" err="1"/>
              <a:t>LArTPC</a:t>
            </a:r>
            <a:r>
              <a:rPr lang="en-US" dirty="0"/>
              <a:t> ever built</a:t>
            </a:r>
          </a:p>
          <a:p>
            <a:pPr lvl="1"/>
            <a:r>
              <a:rPr lang="en-US" dirty="0"/>
              <a:t>7.2 x 6.0 x 6.9 m</a:t>
            </a:r>
            <a:r>
              <a:rPr lang="en-US" baseline="30000" dirty="0"/>
              <a:t>3</a:t>
            </a:r>
          </a:p>
          <a:p>
            <a:pPr lvl="1"/>
            <a:r>
              <a:rPr lang="en-US" dirty="0"/>
              <a:t>15,360 channels</a:t>
            </a:r>
          </a:p>
          <a:p>
            <a:pPr lvl="1"/>
            <a:r>
              <a:rPr lang="en-US" dirty="0"/>
              <a:t>Wire spacing 5 mm</a:t>
            </a:r>
          </a:p>
          <a:p>
            <a:pPr lvl="1"/>
            <a:r>
              <a:rPr lang="en-US" dirty="0"/>
              <a:t>Readout window 3 </a:t>
            </a:r>
            <a:r>
              <a:rPr lang="en-US" dirty="0" err="1"/>
              <a:t>ms</a:t>
            </a:r>
            <a:endParaRPr lang="en-US" dirty="0"/>
          </a:p>
          <a:p>
            <a:r>
              <a:rPr lang="en-US" dirty="0"/>
              <a:t>Lots of activities in the TPC</a:t>
            </a:r>
          </a:p>
          <a:p>
            <a:pPr lvl="1"/>
            <a:r>
              <a:rPr lang="en-US" dirty="0"/>
              <a:t>Cosmic ray muons</a:t>
            </a:r>
          </a:p>
          <a:p>
            <a:pPr lvl="1"/>
            <a:r>
              <a:rPr lang="en-US" dirty="0"/>
              <a:t>Beam particles </a:t>
            </a:r>
          </a:p>
          <a:p>
            <a:r>
              <a:rPr lang="en-US" dirty="0"/>
              <a:t>Reconstruction chain</a:t>
            </a:r>
          </a:p>
          <a:p>
            <a:pPr lvl="1"/>
            <a:r>
              <a:rPr lang="en-US" dirty="0"/>
              <a:t>Noise mitigation and deconvolution</a:t>
            </a:r>
          </a:p>
          <a:p>
            <a:pPr lvl="1"/>
            <a:r>
              <a:rPr lang="en-US" dirty="0"/>
              <a:t>Hit finder</a:t>
            </a:r>
          </a:p>
          <a:p>
            <a:pPr lvl="1"/>
            <a:r>
              <a:rPr lang="en-US" dirty="0"/>
              <a:t>Pandora pattern recognition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CNN </a:t>
            </a:r>
            <a:r>
              <a:rPr lang="en-US" dirty="0" err="1">
                <a:solidFill>
                  <a:srgbClr val="C00000"/>
                </a:solidFill>
              </a:rPr>
              <a:t>EmTrkMichelId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65E50C-26A8-174C-8278-1814C6750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ProtoDUNE</a:t>
            </a:r>
            <a:r>
              <a:rPr lang="en-US" dirty="0"/>
              <a:t> event reconstruction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4B800-AC34-A34A-A8C1-E8A77B853E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B78D9-229A-6147-9B47-42594C7DD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E7289-0022-F846-816C-9423655378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39785D-F868-3B42-9F9E-29CE5DBA5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27" y="751860"/>
            <a:ext cx="2790406" cy="27493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DEC99BF-C739-E540-A01E-4DD7C6B0A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0" y="3514123"/>
            <a:ext cx="4568929" cy="26975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15E241C-C889-E340-8D32-273D2162FCC3}"/>
              </a:ext>
            </a:extLst>
          </p:cNvPr>
          <p:cNvSpPr txBox="1"/>
          <p:nvPr/>
        </p:nvSpPr>
        <p:spPr>
          <a:xfrm>
            <a:off x="1661305" y="6026988"/>
            <a:ext cx="1292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6 GeV/c </a:t>
            </a:r>
            <a:r>
              <a:rPr lang="en-US" sz="1600" dirty="0">
                <a:solidFill>
                  <a:srgbClr val="000000"/>
                </a:solidFill>
                <a:latin typeface="Symbol" pitchFamily="2" charset="2"/>
                <a:cs typeface="Times New Roman" panose="02020603050405020304" pitchFamily="18" charset="0"/>
              </a:rPr>
              <a:t>p</a:t>
            </a:r>
            <a:r>
              <a:rPr lang="en-US" sz="1600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734551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A294B4-F56B-CE44-B61A-8F8FB5256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74564"/>
            <a:ext cx="8672513" cy="5532663"/>
          </a:xfrm>
        </p:spPr>
        <p:txBody>
          <a:bodyPr>
            <a:normAutofit/>
          </a:bodyPr>
          <a:lstStyle/>
          <a:p>
            <a:r>
              <a:rPr lang="en-US" dirty="0"/>
              <a:t>The Triton client is now fully integrated in </a:t>
            </a:r>
            <a:r>
              <a:rPr lang="en-US" dirty="0" err="1"/>
              <a:t>LArSoft</a:t>
            </a:r>
            <a:endParaRPr lang="en-US" dirty="0"/>
          </a:p>
          <a:p>
            <a:pPr lvl="1"/>
            <a:r>
              <a:rPr lang="en-US" dirty="0" err="1"/>
              <a:t>LArSoft</a:t>
            </a:r>
            <a:r>
              <a:rPr lang="en-US" dirty="0"/>
              <a:t>: a common framework for </a:t>
            </a:r>
            <a:r>
              <a:rPr lang="en-US" dirty="0" err="1"/>
              <a:t>LArTPC</a:t>
            </a:r>
            <a:r>
              <a:rPr lang="en-US" dirty="0"/>
              <a:t> simulation and reconstruction, used by many experiments (</a:t>
            </a:r>
            <a:r>
              <a:rPr lang="en-US" dirty="0" err="1"/>
              <a:t>MicroBooNE</a:t>
            </a:r>
            <a:r>
              <a:rPr lang="en-US" dirty="0"/>
              <a:t>, SBN, DUNE/</a:t>
            </a:r>
            <a:r>
              <a:rPr lang="en-US" dirty="0" err="1"/>
              <a:t>ProtoDUNE</a:t>
            </a:r>
            <a:r>
              <a:rPr lang="en-US" dirty="0"/>
              <a:t>, etc.) – </a:t>
            </a:r>
            <a:r>
              <a:rPr lang="en-US" dirty="0" err="1"/>
              <a:t>larsoft.org</a:t>
            </a:r>
            <a:endParaRPr lang="en-US" dirty="0"/>
          </a:p>
          <a:p>
            <a:pPr lvl="1"/>
            <a:r>
              <a:rPr lang="en-US" dirty="0" err="1"/>
              <a:t>TrtIS</a:t>
            </a:r>
            <a:r>
              <a:rPr lang="en-US" dirty="0"/>
              <a:t> (Triton Inference Server) client libraries are available as a UPS product (</a:t>
            </a:r>
            <a:r>
              <a:rPr lang="en-US" dirty="0" err="1"/>
              <a:t>trtis_clients</a:t>
            </a:r>
            <a:r>
              <a:rPr lang="en-US" dirty="0"/>
              <a:t>)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err="1"/>
              <a:t>EmTrkMichelId</a:t>
            </a:r>
            <a:r>
              <a:rPr lang="en-US" dirty="0"/>
              <a:t> is modified to include a new </a:t>
            </a:r>
            <a:r>
              <a:rPr lang="en-US" dirty="0" err="1"/>
              <a:t>Tritis</a:t>
            </a:r>
            <a:r>
              <a:rPr lang="en-US" dirty="0"/>
              <a:t> inference client Model Interface.</a:t>
            </a:r>
          </a:p>
          <a:p>
            <a:pPr lvl="2"/>
            <a:r>
              <a:rPr lang="en-US" dirty="0">
                <a:hlinkClick r:id="rId2"/>
              </a:rPr>
              <a:t>PointIdAlgTrtis_tool.cc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C84717-184F-0F42-B31F-214EBB87A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GPUaaS</a:t>
            </a:r>
            <a:r>
              <a:rPr lang="en-US" dirty="0"/>
              <a:t> for </a:t>
            </a:r>
            <a:r>
              <a:rPr lang="en-US" dirty="0" err="1"/>
              <a:t>LArSoft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04E30-3631-FB48-9B4F-1981922F5B8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F112A-EC8F-7945-A019-5B71392FCF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5FDF5-3854-3F4C-AC90-A2654EE82C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9844A3-3C9C-034D-9766-EBC3661DBEA3}"/>
              </a:ext>
            </a:extLst>
          </p:cNvPr>
          <p:cNvSpPr txBox="1"/>
          <p:nvPr/>
        </p:nvSpPr>
        <p:spPr>
          <a:xfrm>
            <a:off x="429419" y="3169738"/>
            <a:ext cx="8311732" cy="1785104"/>
          </a:xfrm>
          <a:prstGeom prst="rect">
            <a:avLst/>
          </a:prstGeom>
          <a:solidFill>
            <a:srgbClr val="004C97"/>
          </a:solidFill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 err="1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mwts</a:t>
            </a:r>
            <a:r>
              <a:rPr lang="en-US" sz="1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{mwang}1002% setup </a:t>
            </a:r>
            <a:r>
              <a:rPr lang="en-US" sz="1100" dirty="0" err="1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trtis_clients</a:t>
            </a:r>
            <a:r>
              <a:rPr lang="en-US" sz="1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v19_11a -q e19:prof</a:t>
            </a: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 err="1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mwts</a:t>
            </a:r>
            <a:r>
              <a:rPr lang="en-US" sz="1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{mwang}1003% ups active</a:t>
            </a: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Active ups products:</a:t>
            </a: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 err="1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gcc</a:t>
            </a:r>
            <a:r>
              <a:rPr lang="en-US" sz="1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          v8_2_0          -f Linux64bit+3.10-2.17                    -z /products</a:t>
            </a: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 err="1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opencv</a:t>
            </a:r>
            <a:r>
              <a:rPr lang="en-US" sz="1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       v4_2_0          -f Linux64bit+3.10-2.17 -q e19:p372        -z /products</a:t>
            </a: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 err="1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protobuf</a:t>
            </a:r>
            <a:r>
              <a:rPr lang="en-US" sz="1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     v3_11_2a        -f Linux64bit+3.10-2.17 -q e19             -z /products</a:t>
            </a: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python            v3_7_2          -f Linux64bit+3.10-2.17                    -z /products</a:t>
            </a: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 err="1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sqlite</a:t>
            </a:r>
            <a:r>
              <a:rPr lang="en-US" sz="1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       v3_26_00_00     -f Linux64bit+3.10-2.17                    -z /products</a:t>
            </a: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 err="1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trtis_clients</a:t>
            </a:r>
            <a:r>
              <a:rPr lang="en-US" sz="1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     v19_11a         -f Linux64bit+3.10-2.17 -q e19:prof        -z /products</a:t>
            </a: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ups               v6_0_8          -f Linux64bit+3.10-2.17                    -z /products</a:t>
            </a:r>
            <a:endParaRPr lang="en-US" sz="1600" dirty="0">
              <a:solidFill>
                <a:schemeClr val="bg1"/>
              </a:solidFill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905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3F52D1-D562-4A47-8849-6B630BF73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825948" cy="5166013"/>
          </a:xfrm>
        </p:spPr>
        <p:txBody>
          <a:bodyPr>
            <a:normAutofit/>
          </a:bodyPr>
          <a:lstStyle/>
          <a:p>
            <a:r>
              <a:rPr lang="en-US" dirty="0"/>
              <a:t>Small batch vs large batch</a:t>
            </a:r>
          </a:p>
          <a:p>
            <a:pPr lvl="1"/>
            <a:r>
              <a:rPr lang="en-US" dirty="0"/>
              <a:t>Batch size 235, number of batches = 235</a:t>
            </a:r>
          </a:p>
          <a:p>
            <a:pPr lvl="1"/>
            <a:r>
              <a:rPr lang="en-US" dirty="0"/>
              <a:t>Batch size 1693, number of batches = 32</a:t>
            </a:r>
          </a:p>
          <a:p>
            <a:pPr lvl="1"/>
            <a:r>
              <a:rPr lang="en-US" dirty="0"/>
              <a:t>Small batches means more </a:t>
            </a:r>
            <a:r>
              <a:rPr lang="en-US" dirty="0" err="1"/>
              <a:t>gRPC</a:t>
            </a:r>
            <a:r>
              <a:rPr lang="en-US" dirty="0"/>
              <a:t> calls and longer latency</a:t>
            </a:r>
          </a:p>
          <a:p>
            <a:r>
              <a:rPr lang="en-US" dirty="0"/>
              <a:t>Dynamic batching on the Triton server</a:t>
            </a:r>
          </a:p>
          <a:p>
            <a:pPr lvl="1"/>
            <a:r>
              <a:rPr lang="en-US" dirty="0"/>
              <a:t>Accumulate requests from multiple events, then process together</a:t>
            </a:r>
          </a:p>
          <a:p>
            <a:pPr lvl="1"/>
            <a:r>
              <a:rPr lang="en-US" dirty="0"/>
              <a:t>Massive gain in efficiency and throughput</a:t>
            </a:r>
          </a:p>
          <a:p>
            <a:pPr lvl="1"/>
            <a:r>
              <a:rPr lang="en-US" dirty="0"/>
              <a:t>Simple configuration: (</a:t>
            </a:r>
            <a:r>
              <a:rPr lang="en-US" dirty="0">
                <a:hlinkClick r:id="rId2"/>
              </a:rPr>
              <a:t>docs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 err="1">
                <a:latin typeface="Lucida Console" panose="020B0609040504020204" pitchFamily="49" charset="0"/>
              </a:rPr>
              <a:t>dynamic_batching</a:t>
            </a:r>
            <a:r>
              <a:rPr lang="en-US" dirty="0">
                <a:latin typeface="Lucida Console" panose="020B0609040504020204" pitchFamily="49" charset="0"/>
              </a:rPr>
              <a:t> {</a:t>
            </a:r>
            <a:br>
              <a:rPr lang="en-US" dirty="0">
                <a:latin typeface="Lucida Console" panose="020B0609040504020204" pitchFamily="49" charset="0"/>
              </a:rPr>
            </a:b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>
                <a:latin typeface="Lucida Console" panose="020B0609040504020204" pitchFamily="49" charset="0"/>
              </a:rPr>
              <a:t>preferred_batch_size</a:t>
            </a:r>
            <a:r>
              <a:rPr lang="en-US" dirty="0">
                <a:latin typeface="Lucida Console" panose="020B0609040504020204" pitchFamily="49" charset="0"/>
              </a:rPr>
              <a:t>: [ 4, 8 ]</a:t>
            </a:r>
            <a:br>
              <a:rPr lang="en-US" dirty="0">
                <a:latin typeface="Lucida Console" panose="020B0609040504020204" pitchFamily="49" charset="0"/>
              </a:rPr>
            </a:br>
            <a:r>
              <a:rPr lang="en-US" dirty="0">
                <a:latin typeface="Lucida Console" panose="020B0609040504020204" pitchFamily="49" charset="0"/>
              </a:rPr>
              <a:t>    </a:t>
            </a:r>
            <a:r>
              <a:rPr lang="en-US" dirty="0" err="1">
                <a:latin typeface="Lucida Console" panose="020B0609040504020204" pitchFamily="49" charset="0"/>
              </a:rPr>
              <a:t>max_queue_delay_microseconds</a:t>
            </a:r>
            <a:r>
              <a:rPr lang="en-US" dirty="0">
                <a:latin typeface="Lucida Console" panose="020B0609040504020204" pitchFamily="49" charset="0"/>
              </a:rPr>
              <a:t>: 100}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CB9512-9DB7-574B-86E1-C2FC45847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configurations being studied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C1A453-A28B-8C40-AE0A-336B473496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78955-DDD2-EB44-B45D-7C85BE6151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FA1BD-DB3F-6B4A-9234-420E5683F4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3763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B3C716-06E0-B441-955B-C5BFC8FCB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5143844"/>
            <a:ext cx="8672513" cy="887069"/>
          </a:xfrm>
        </p:spPr>
        <p:txBody>
          <a:bodyPr/>
          <a:lstStyle/>
          <a:p>
            <a:r>
              <a:rPr lang="en-US" dirty="0"/>
              <a:t>Preprocessing time: 7 s per event</a:t>
            </a:r>
          </a:p>
          <a:p>
            <a:pPr lvl="1"/>
            <a:r>
              <a:rPr lang="en-US" dirty="0"/>
              <a:t>Retrieve hit information, prepare patches, etc.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1FDD93-4893-9640-84C7-FD3203CF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Preprocessing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3AE47-8F45-2B43-9C24-8988CB4CCA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B9EC3-5DB8-464D-95B2-C9071C0FD1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14FD4-35C9-3F4D-ABFD-292CF1926B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10" name="Google Shape;92;p18">
            <a:extLst>
              <a:ext uri="{FF2B5EF4-FFF2-40B4-BE49-F238E27FC236}">
                <a16:creationId xmlns:a16="http://schemas.microsoft.com/office/drawing/2014/main" id="{965058F4-CD7A-754F-AC48-C5C13C1E49F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2250" y="1152929"/>
            <a:ext cx="5234566" cy="39259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Google Shape;93;p18">
            <a:extLst>
              <a:ext uri="{FF2B5EF4-FFF2-40B4-BE49-F238E27FC236}">
                <a16:creationId xmlns:a16="http://schemas.microsoft.com/office/drawing/2014/main" id="{B2ADD2E3-0EEA-4749-9CFD-569BB2A49BA5}"/>
              </a:ext>
            </a:extLst>
          </p:cNvPr>
          <p:cNvCxnSpPr>
            <a:cxnSpLocks/>
          </p:cNvCxnSpPr>
          <p:nvPr/>
        </p:nvCxnSpPr>
        <p:spPr>
          <a:xfrm rot="10800000" flipH="1">
            <a:off x="492912" y="4155829"/>
            <a:ext cx="6096000" cy="17400"/>
          </a:xfrm>
          <a:prstGeom prst="straightConnector1">
            <a:avLst/>
          </a:prstGeom>
          <a:noFill/>
          <a:ln w="2857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" name="Google Shape;94;p18">
            <a:extLst>
              <a:ext uri="{FF2B5EF4-FFF2-40B4-BE49-F238E27FC236}">
                <a16:creationId xmlns:a16="http://schemas.microsoft.com/office/drawing/2014/main" id="{D3D646DB-6427-C043-AB27-52E5C97B7961}"/>
              </a:ext>
            </a:extLst>
          </p:cNvPr>
          <p:cNvSpPr txBox="1"/>
          <p:nvPr/>
        </p:nvSpPr>
        <p:spPr>
          <a:xfrm>
            <a:off x="5463166" y="2955705"/>
            <a:ext cx="3502133" cy="1091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00FF"/>
                </a:solidFill>
                <a:latin typeface="Open Sans"/>
                <a:ea typeface="Open Sans"/>
                <a:cs typeface="Open Sans"/>
                <a:sym typeface="Open Sans"/>
              </a:rPr>
              <a:t>Preprocessing time should be constant and is around 7 seconds per event</a:t>
            </a:r>
            <a:endParaRPr sz="2000" dirty="0">
              <a:solidFill>
                <a:srgbClr val="FF00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" name="Google Shape;95;p18">
            <a:extLst>
              <a:ext uri="{FF2B5EF4-FFF2-40B4-BE49-F238E27FC236}">
                <a16:creationId xmlns:a16="http://schemas.microsoft.com/office/drawing/2014/main" id="{B4A7BA9F-B97A-A149-85FE-744208054042}"/>
              </a:ext>
            </a:extLst>
          </p:cNvPr>
          <p:cNvSpPr txBox="1"/>
          <p:nvPr/>
        </p:nvSpPr>
        <p:spPr>
          <a:xfrm>
            <a:off x="5826937" y="938179"/>
            <a:ext cx="2462298" cy="92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u="sng" dirty="0">
                <a:latin typeface="Open Sans"/>
                <a:ea typeface="Open Sans"/>
                <a:cs typeface="Open Sans"/>
                <a:sym typeface="Open Sans"/>
              </a:rPr>
              <a:t>Small batch</a:t>
            </a:r>
            <a:endParaRPr b="1" u="sng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5794087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95CE22-D5FA-2643-8B42-589629C02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latency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E6CBD-B06C-5D46-A43D-BEABB48C84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5D79E-32FB-4740-AA05-A20369F477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701A8E-6E97-1C4F-BB5C-85FBD407A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7" name="Google Shape;101;p19">
            <a:extLst>
              <a:ext uri="{FF2B5EF4-FFF2-40B4-BE49-F238E27FC236}">
                <a16:creationId xmlns:a16="http://schemas.microsoft.com/office/drawing/2014/main" id="{A85AEB26-5D23-4F4F-816B-E223800FECE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2249" y="827086"/>
            <a:ext cx="5238089" cy="159806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02;p19">
            <a:extLst>
              <a:ext uri="{FF2B5EF4-FFF2-40B4-BE49-F238E27FC236}">
                <a16:creationId xmlns:a16="http://schemas.microsoft.com/office/drawing/2014/main" id="{2659EC9A-2581-4441-824D-C4B961283E30}"/>
              </a:ext>
            </a:extLst>
          </p:cNvPr>
          <p:cNvSpPr txBox="1"/>
          <p:nvPr/>
        </p:nvSpPr>
        <p:spPr>
          <a:xfrm>
            <a:off x="429419" y="2717068"/>
            <a:ext cx="7680600" cy="3017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Open Sans"/>
                <a:ea typeface="Open Sans"/>
                <a:cs typeface="Open Sans"/>
                <a:sym typeface="Open Sans"/>
              </a:rPr>
              <a:t>Ping time is ~12ms.  </a:t>
            </a:r>
            <a:endParaRPr b="1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Open Sans"/>
                <a:ea typeface="Open Sans"/>
                <a:cs typeface="Open Sans"/>
                <a:sym typeface="Open Sans"/>
              </a:rPr>
              <a:t>Tests are run with large (~1693) and small batch size (~235)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Open Sans"/>
                <a:ea typeface="Open Sans"/>
                <a:cs typeface="Open Sans"/>
                <a:sym typeface="Open Sans"/>
              </a:rPr>
              <a:t>For ~55k inferences per event this means: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Open Sans"/>
                <a:ea typeface="Open Sans"/>
                <a:cs typeface="Open Sans"/>
                <a:sym typeface="Open Sans"/>
              </a:rPr>
              <a:t>~32 </a:t>
            </a:r>
            <a:r>
              <a:rPr lang="en" dirty="0" err="1">
                <a:latin typeface="Open Sans"/>
                <a:ea typeface="Open Sans"/>
                <a:cs typeface="Open Sans"/>
                <a:sym typeface="Open Sans"/>
              </a:rPr>
              <a:t>gRPC</a:t>
            </a:r>
            <a:r>
              <a:rPr lang="en" dirty="0">
                <a:latin typeface="Open Sans"/>
                <a:ea typeface="Open Sans"/>
                <a:cs typeface="Open Sans"/>
                <a:sym typeface="Open Sans"/>
              </a:rPr>
              <a:t> calls per event for large batch size 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Open Sans"/>
                <a:ea typeface="Open Sans"/>
                <a:cs typeface="Open Sans"/>
                <a:sym typeface="Open Sans"/>
              </a:rPr>
              <a:t>~235 </a:t>
            </a:r>
            <a:r>
              <a:rPr lang="en" dirty="0" err="1">
                <a:latin typeface="Open Sans"/>
                <a:ea typeface="Open Sans"/>
                <a:cs typeface="Open Sans"/>
                <a:sym typeface="Open Sans"/>
              </a:rPr>
              <a:t>gRPC</a:t>
            </a:r>
            <a:r>
              <a:rPr lang="en" dirty="0">
                <a:latin typeface="Open Sans"/>
                <a:ea typeface="Open Sans"/>
                <a:cs typeface="Open Sans"/>
                <a:sym typeface="Open Sans"/>
              </a:rPr>
              <a:t> calls per event for small batch size</a:t>
            </a: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</a:rPr>
              <a:t>Travel time (</a:t>
            </a:r>
            <a:r>
              <a:rPr lang="en" sz="1800" b="1" dirty="0" err="1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</a:rPr>
              <a:t>ΔT</a:t>
            </a:r>
            <a:r>
              <a:rPr lang="en" sz="1800" b="1" baseline="-25000" dirty="0" err="1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</a:rPr>
              <a:t>travel</a:t>
            </a:r>
            <a:r>
              <a:rPr lang="en" sz="1800" b="1" dirty="0">
                <a:solidFill>
                  <a:srgbClr val="0000FF"/>
                </a:solidFill>
                <a:latin typeface="Open Sans"/>
                <a:ea typeface="Open Sans"/>
                <a:cs typeface="Open Sans"/>
                <a:sym typeface="Open Sans"/>
              </a:rPr>
              <a:t>) = 0.4 s for large batch and 2.6 s for small batch</a:t>
            </a:r>
            <a:endParaRPr sz="1800" b="1" dirty="0">
              <a:solidFill>
                <a:srgbClr val="0000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248327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4E2E48-847A-9544-8CDE-6F76E029A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Naïve solution: deploy GPUs on every worker node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C1955-E910-F542-BBE1-BC89B4DCAB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83BA43-A0A7-134B-AF7F-6598A34CEB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3109B-3309-6A46-A8B4-31927B48B1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2BC19A-54FF-1744-AF1F-A07F1BAF39FB}"/>
              </a:ext>
            </a:extLst>
          </p:cNvPr>
          <p:cNvSpPr txBox="1"/>
          <p:nvPr/>
        </p:nvSpPr>
        <p:spPr>
          <a:xfrm>
            <a:off x="3932656" y="1941770"/>
            <a:ext cx="509149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Assuming a moderately sized cluster with 100 nodes: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Even with low to mid-range “gamer-class” GPUs,</a:t>
            </a:r>
          </a:p>
          <a:p>
            <a:r>
              <a:rPr lang="en-US" sz="1800" dirty="0"/>
              <a:t>      easily cost $20k-30k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Increased hardware and software maintenance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Increased power and cooling requirements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Inefficient use of GPU resources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/>
              <a:t>Less flexible and more costly to upgrade or replace</a:t>
            </a:r>
          </a:p>
          <a:p>
            <a:endParaRPr lang="en-US" sz="18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79D5E61-47EA-F149-8B85-84427508BBF9}"/>
              </a:ext>
            </a:extLst>
          </p:cNvPr>
          <p:cNvGrpSpPr/>
          <p:nvPr/>
        </p:nvGrpSpPr>
        <p:grpSpPr>
          <a:xfrm>
            <a:off x="723168" y="1776262"/>
            <a:ext cx="1907269" cy="3101552"/>
            <a:chOff x="931891" y="1196774"/>
            <a:chExt cx="1907269" cy="310155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37E88DC-D1AB-8E43-AD97-16864A5460A9}"/>
                </a:ext>
              </a:extLst>
            </p:cNvPr>
            <p:cNvSpPr txBox="1"/>
            <p:nvPr/>
          </p:nvSpPr>
          <p:spPr>
            <a:xfrm>
              <a:off x="1258852" y="3928994"/>
              <a:ext cx="1461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00" dirty="0"/>
                <a:t> Worker node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3EBF8A2-B9B9-2F45-9E9F-DAF74C2B3882}"/>
                </a:ext>
              </a:extLst>
            </p:cNvPr>
            <p:cNvGrpSpPr/>
            <p:nvPr/>
          </p:nvGrpSpPr>
          <p:grpSpPr>
            <a:xfrm>
              <a:off x="1776630" y="2417426"/>
              <a:ext cx="69563" cy="831563"/>
              <a:chOff x="1839780" y="2979962"/>
              <a:chExt cx="69563" cy="831563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2DEFB0E4-A169-5848-A816-681D760870DC}"/>
                  </a:ext>
                </a:extLst>
              </p:cNvPr>
              <p:cNvSpPr/>
              <p:nvPr/>
            </p:nvSpPr>
            <p:spPr bwMode="auto">
              <a:xfrm>
                <a:off x="1839780" y="29799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383D7FBB-D3FC-DC48-8854-4EEBAD781D87}"/>
                  </a:ext>
                </a:extLst>
              </p:cNvPr>
              <p:cNvSpPr/>
              <p:nvPr/>
            </p:nvSpPr>
            <p:spPr bwMode="auto">
              <a:xfrm>
                <a:off x="1839780" y="31323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B7E0FBB7-36E5-3847-8BE0-3C24A55A73E6}"/>
                  </a:ext>
                </a:extLst>
              </p:cNvPr>
              <p:cNvSpPr/>
              <p:nvPr/>
            </p:nvSpPr>
            <p:spPr bwMode="auto">
              <a:xfrm>
                <a:off x="1839780" y="32847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BCC3FB9-F480-F64D-A3A3-6F7E0806DC9C}"/>
                  </a:ext>
                </a:extLst>
              </p:cNvPr>
              <p:cNvSpPr/>
              <p:nvPr/>
            </p:nvSpPr>
            <p:spPr bwMode="auto">
              <a:xfrm>
                <a:off x="1839780" y="34371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6957BFD2-CBC0-A04F-95E8-CC414D34B00D}"/>
                  </a:ext>
                </a:extLst>
              </p:cNvPr>
              <p:cNvSpPr/>
              <p:nvPr/>
            </p:nvSpPr>
            <p:spPr bwMode="auto">
              <a:xfrm>
                <a:off x="1839780" y="35895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4AE21613-3591-2247-8884-AEA4DC85AF22}"/>
                  </a:ext>
                </a:extLst>
              </p:cNvPr>
              <p:cNvSpPr/>
              <p:nvPr/>
            </p:nvSpPr>
            <p:spPr bwMode="auto">
              <a:xfrm>
                <a:off x="1839780" y="37419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pic>
          <p:nvPicPr>
            <p:cNvPr id="39" name="Picture 13">
              <a:extLst>
                <a:ext uri="{FF2B5EF4-FFF2-40B4-BE49-F238E27FC236}">
                  <a16:creationId xmlns:a16="http://schemas.microsoft.com/office/drawing/2014/main" id="{B28322D2-2BC8-FF46-8AC6-CB4AAA6380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203" y="1196774"/>
              <a:ext cx="1899957" cy="528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13">
              <a:extLst>
                <a:ext uri="{FF2B5EF4-FFF2-40B4-BE49-F238E27FC236}">
                  <a16:creationId xmlns:a16="http://schemas.microsoft.com/office/drawing/2014/main" id="{DB43CD5E-F333-EE42-BEB0-F7E102306F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891" y="1803934"/>
              <a:ext cx="1899957" cy="528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13">
              <a:extLst>
                <a:ext uri="{FF2B5EF4-FFF2-40B4-BE49-F238E27FC236}">
                  <a16:creationId xmlns:a16="http://schemas.microsoft.com/office/drawing/2014/main" id="{D49F46BA-972C-0242-B0EA-4275BA8E5B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891" y="3321834"/>
              <a:ext cx="1899957" cy="528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F150B53-F009-1A4E-AE30-307B0F1F7162}"/>
              </a:ext>
            </a:extLst>
          </p:cNvPr>
          <p:cNvGrpSpPr/>
          <p:nvPr/>
        </p:nvGrpSpPr>
        <p:grpSpPr>
          <a:xfrm>
            <a:off x="2630436" y="1776490"/>
            <a:ext cx="1057181" cy="3106070"/>
            <a:chOff x="2839159" y="1197002"/>
            <a:chExt cx="1057181" cy="310607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CB5B29F-8D88-F64F-88D2-8EFC67BBC224}"/>
                </a:ext>
              </a:extLst>
            </p:cNvPr>
            <p:cNvSpPr txBox="1"/>
            <p:nvPr/>
          </p:nvSpPr>
          <p:spPr>
            <a:xfrm>
              <a:off x="2839160" y="1305720"/>
              <a:ext cx="3193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+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D45145F-F85C-124F-BF34-254B6E7C0A57}"/>
                </a:ext>
              </a:extLst>
            </p:cNvPr>
            <p:cNvSpPr txBox="1"/>
            <p:nvPr/>
          </p:nvSpPr>
          <p:spPr>
            <a:xfrm>
              <a:off x="2839159" y="1873892"/>
              <a:ext cx="3193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+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E1800E7-9D5F-A74B-9E80-E6AECE9245A1}"/>
                </a:ext>
              </a:extLst>
            </p:cNvPr>
            <p:cNvSpPr txBox="1"/>
            <p:nvPr/>
          </p:nvSpPr>
          <p:spPr>
            <a:xfrm>
              <a:off x="2839160" y="3403651"/>
              <a:ext cx="3193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+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22C996F-E01C-B54C-9AD7-CC1A33C0B473}"/>
                </a:ext>
              </a:extLst>
            </p:cNvPr>
            <p:cNvGrpSpPr/>
            <p:nvPr/>
          </p:nvGrpSpPr>
          <p:grpSpPr>
            <a:xfrm>
              <a:off x="3463514" y="2417426"/>
              <a:ext cx="69563" cy="831563"/>
              <a:chOff x="1839780" y="2979962"/>
              <a:chExt cx="69563" cy="831563"/>
            </a:xfrm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AB61BA8-C90A-5946-A0D5-541C94B720DB}"/>
                  </a:ext>
                </a:extLst>
              </p:cNvPr>
              <p:cNvSpPr/>
              <p:nvPr/>
            </p:nvSpPr>
            <p:spPr bwMode="auto">
              <a:xfrm>
                <a:off x="1839780" y="29799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2C73B90B-605C-E848-AF09-FC02B3700DAF}"/>
                  </a:ext>
                </a:extLst>
              </p:cNvPr>
              <p:cNvSpPr/>
              <p:nvPr/>
            </p:nvSpPr>
            <p:spPr bwMode="auto">
              <a:xfrm>
                <a:off x="1839780" y="31323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23CC47C-AFF4-5745-A9F3-E4B44DB2FE23}"/>
                  </a:ext>
                </a:extLst>
              </p:cNvPr>
              <p:cNvSpPr/>
              <p:nvPr/>
            </p:nvSpPr>
            <p:spPr bwMode="auto">
              <a:xfrm>
                <a:off x="1839780" y="32847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BC65BC3-7A35-C94F-98F6-D8964229D070}"/>
                  </a:ext>
                </a:extLst>
              </p:cNvPr>
              <p:cNvSpPr/>
              <p:nvPr/>
            </p:nvSpPr>
            <p:spPr bwMode="auto">
              <a:xfrm>
                <a:off x="1839780" y="34371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6A5508E-184B-F344-8524-DA470A3E6C51}"/>
                  </a:ext>
                </a:extLst>
              </p:cNvPr>
              <p:cNvSpPr/>
              <p:nvPr/>
            </p:nvSpPr>
            <p:spPr bwMode="auto">
              <a:xfrm>
                <a:off x="1839780" y="35895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40DB7505-D038-9845-9C1A-25AC886D6056}"/>
                  </a:ext>
                </a:extLst>
              </p:cNvPr>
              <p:cNvSpPr/>
              <p:nvPr/>
            </p:nvSpPr>
            <p:spPr bwMode="auto">
              <a:xfrm>
                <a:off x="1839780" y="37419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9F47659-D9C4-DF4D-A9D5-760DB17E5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22842" y="1197002"/>
              <a:ext cx="739747" cy="532617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38F3F58B-DEE2-5D4E-8D2C-5EDEB7AC4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56593" y="1799666"/>
              <a:ext cx="739747" cy="532617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3C4E6B7B-6426-5044-8AB3-A6CBD7170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56592" y="3317088"/>
              <a:ext cx="739747" cy="532617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91756E5-5008-6947-856A-E3B4BEF7B794}"/>
                </a:ext>
              </a:extLst>
            </p:cNvPr>
            <p:cNvSpPr txBox="1"/>
            <p:nvPr/>
          </p:nvSpPr>
          <p:spPr>
            <a:xfrm>
              <a:off x="2840086" y="3933740"/>
              <a:ext cx="976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00" dirty="0"/>
                <a:t>+     GPU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75702D39-DD5D-0743-A417-21BF13EE15D1}"/>
              </a:ext>
            </a:extLst>
          </p:cNvPr>
          <p:cNvSpPr txBox="1"/>
          <p:nvPr/>
        </p:nvSpPr>
        <p:spPr>
          <a:xfrm>
            <a:off x="455161" y="1166397"/>
            <a:ext cx="2499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u="sng" dirty="0"/>
              <a:t>Cloud computing cluster</a:t>
            </a:r>
          </a:p>
        </p:txBody>
      </p:sp>
    </p:spTree>
    <p:extLst>
      <p:ext uri="{BB962C8B-B14F-4D97-AF65-F5344CB8AC3E}">
        <p14:creationId xmlns:p14="http://schemas.microsoft.com/office/powerpoint/2010/main" val="280397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429C07-ACB8-7A4E-9562-FF9F847B6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on server vs. time on GPU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3AEA0-42E7-BF46-9AA9-4DC885D766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94E7F-3460-E34B-8166-B2F0A20807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6D108-BAA7-1E40-899C-54415390CA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Google Shape;119;p21">
            <a:extLst>
              <a:ext uri="{FF2B5EF4-FFF2-40B4-BE49-F238E27FC236}">
                <a16:creationId xmlns:a16="http://schemas.microsoft.com/office/drawing/2014/main" id="{D183C9AE-1A67-CA4A-96E1-B88AFE06AD9F}"/>
              </a:ext>
            </a:extLst>
          </p:cNvPr>
          <p:cNvSpPr txBox="1"/>
          <p:nvPr/>
        </p:nvSpPr>
        <p:spPr>
          <a:xfrm>
            <a:off x="4347500" y="741282"/>
            <a:ext cx="2433300" cy="10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Total time = 12s</a:t>
            </a:r>
            <a:endParaRPr sz="2000" b="1" dirty="0">
              <a:solidFill>
                <a:srgbClr val="9900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 err="1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ΔΤ</a:t>
            </a:r>
            <a:r>
              <a:rPr lang="en" sz="2000" b="1" baseline="-25000" dirty="0" err="1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preproc</a:t>
            </a:r>
            <a:r>
              <a:rPr lang="en" sz="2000" b="1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 ~ 7s</a:t>
            </a:r>
            <a:endParaRPr sz="2000" b="1" dirty="0">
              <a:solidFill>
                <a:srgbClr val="9900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ΔT</a:t>
            </a:r>
            <a:r>
              <a:rPr lang="en" sz="2000" b="1" baseline="-25000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SONIC</a:t>
            </a:r>
            <a:r>
              <a:rPr lang="en" sz="2000" b="1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 ~ 5s</a:t>
            </a:r>
            <a:endParaRPr sz="2000" b="1" dirty="0">
              <a:solidFill>
                <a:srgbClr val="9900F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" name="Google Shape;120;p21">
            <a:extLst>
              <a:ext uri="{FF2B5EF4-FFF2-40B4-BE49-F238E27FC236}">
                <a16:creationId xmlns:a16="http://schemas.microsoft.com/office/drawing/2014/main" id="{6F81A7C7-9FD1-D94A-88A0-A7E4F76CAD1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2250" y="827087"/>
            <a:ext cx="3832916" cy="284924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21;p21">
            <a:extLst>
              <a:ext uri="{FF2B5EF4-FFF2-40B4-BE49-F238E27FC236}">
                <a16:creationId xmlns:a16="http://schemas.microsoft.com/office/drawing/2014/main" id="{34F8F86E-D526-C741-ABDC-E6FF88A5668E}"/>
              </a:ext>
            </a:extLst>
          </p:cNvPr>
          <p:cNvSpPr txBox="1"/>
          <p:nvPr/>
        </p:nvSpPr>
        <p:spPr>
          <a:xfrm>
            <a:off x="142404" y="3799974"/>
            <a:ext cx="3634133" cy="12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Perf Client tests show about ~20k inf/s +/- 2k (with larger errors)</a:t>
            </a:r>
            <a:endParaRPr sz="1800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latin typeface="Open Sans"/>
                <a:ea typeface="Open Sans"/>
                <a:cs typeface="Open Sans"/>
                <a:sym typeface="Open Sans"/>
              </a:rPr>
              <a:t>For 55k inference per event, we expect time on GPU to be between </a:t>
            </a:r>
            <a:r>
              <a:rPr lang="en" sz="1800" b="1" u="sng" dirty="0">
                <a:latin typeface="Open Sans"/>
                <a:ea typeface="Open Sans"/>
                <a:cs typeface="Open Sans"/>
                <a:sym typeface="Open Sans"/>
              </a:rPr>
              <a:t>2.7+/-0.3s per event</a:t>
            </a:r>
            <a:endParaRPr sz="1800" b="1" u="sng" dirty="0"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10" name="Google Shape;122;p21">
            <a:extLst>
              <a:ext uri="{FF2B5EF4-FFF2-40B4-BE49-F238E27FC236}">
                <a16:creationId xmlns:a16="http://schemas.microsoft.com/office/drawing/2014/main" id="{1A862C8E-195E-A44B-BB06-8018E73B502D}"/>
              </a:ext>
            </a:extLst>
          </p:cNvPr>
          <p:cNvCxnSpPr>
            <a:cxnSpLocks/>
          </p:cNvCxnSpPr>
          <p:nvPr/>
        </p:nvCxnSpPr>
        <p:spPr>
          <a:xfrm flipV="1">
            <a:off x="3419856" y="4123944"/>
            <a:ext cx="1291512" cy="988376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1" name="Google Shape;123;p21">
            <a:extLst>
              <a:ext uri="{FF2B5EF4-FFF2-40B4-BE49-F238E27FC236}">
                <a16:creationId xmlns:a16="http://schemas.microsoft.com/office/drawing/2014/main" id="{1EE067C9-5BDA-F34B-B2AB-5FF5C04E76AD}"/>
              </a:ext>
            </a:extLst>
          </p:cNvPr>
          <p:cNvSpPr txBox="1"/>
          <p:nvPr/>
        </p:nvSpPr>
        <p:spPr>
          <a:xfrm>
            <a:off x="4711368" y="1951828"/>
            <a:ext cx="4234200" cy="4284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Open Sans"/>
                <a:ea typeface="Open Sans"/>
                <a:cs typeface="Open Sans"/>
                <a:sym typeface="Open Sans"/>
              </a:rPr>
              <a:t>Indicates that there is additional non-trivial latency between when the request arrives at the server (ping) and the time it spends on the GPU:</a:t>
            </a:r>
            <a:endParaRPr sz="1600" b="1" dirty="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rgbClr val="9900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err="1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ΔT</a:t>
            </a:r>
            <a:r>
              <a:rPr lang="en" sz="1600" b="1" baseline="-25000" dirty="0" err="1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on</a:t>
            </a:r>
            <a:r>
              <a:rPr lang="en" sz="1600" b="1" baseline="-25000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 GPU server</a:t>
            </a:r>
            <a:r>
              <a:rPr lang="en" sz="1600" b="1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 ~ 5.1s</a:t>
            </a:r>
            <a:endParaRPr sz="1600" b="1" dirty="0">
              <a:solidFill>
                <a:srgbClr val="9900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___________________</a:t>
            </a:r>
            <a:endParaRPr sz="1600" b="1" dirty="0">
              <a:solidFill>
                <a:srgbClr val="9900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err="1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ΔT</a:t>
            </a:r>
            <a:r>
              <a:rPr lang="en" sz="1600" b="1" baseline="-25000" dirty="0" err="1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travel</a:t>
            </a:r>
            <a:r>
              <a:rPr lang="en" sz="1600" b="1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 ~ 0.4s </a:t>
            </a:r>
            <a:r>
              <a:rPr lang="en" sz="1600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(large batch)</a:t>
            </a:r>
            <a:endParaRPr sz="1600" b="1" dirty="0">
              <a:solidFill>
                <a:srgbClr val="9900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err="1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ΔT</a:t>
            </a:r>
            <a:r>
              <a:rPr lang="en" sz="1600" b="1" baseline="-25000" dirty="0" err="1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on</a:t>
            </a:r>
            <a:r>
              <a:rPr lang="en" sz="1600" b="1" baseline="-25000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 GPU </a:t>
            </a:r>
            <a:r>
              <a:rPr lang="en" sz="1600" b="1" dirty="0">
                <a:solidFill>
                  <a:srgbClr val="9900FF"/>
                </a:solidFill>
                <a:latin typeface="Open Sans"/>
                <a:ea typeface="Open Sans"/>
                <a:cs typeface="Open Sans"/>
                <a:sym typeface="Open Sans"/>
              </a:rPr>
              <a:t>~ 2.7s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rgbClr val="9900F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 err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ΔT</a:t>
            </a:r>
            <a:r>
              <a:rPr lang="en" sz="1600" b="1" baseline="-25000" dirty="0" err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bandwidth</a:t>
            </a:r>
            <a:r>
              <a:rPr lang="en" sz="1600" b="1" dirty="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~ 2s </a:t>
            </a:r>
            <a:endParaRPr sz="1000" b="1" dirty="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One event: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48x48 image x 32b x 55,000 inferences = 3.9 Gigabits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Bandwidth = 2 Gbps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Bandwidth latency = 2s per event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2493984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2C1CF5-6F42-2F49-9892-7FE45EEEF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Processing time scaling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D00D3-E39C-0644-8A5C-9844795FDF9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68902-49BB-8644-9AAD-718BF4BDDB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6A19E-4A79-5A46-9011-7EDDC26441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9AAF1B7-F726-AB44-BC35-5ABD36ACB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743" y="2146856"/>
            <a:ext cx="8672513" cy="3794609"/>
          </a:xfrm>
        </p:spPr>
        <p:txBody>
          <a:bodyPr/>
          <a:lstStyle/>
          <a:p>
            <a:r>
              <a:rPr lang="en-US" i="1" dirty="0"/>
              <a:t>p</a:t>
            </a:r>
            <a:r>
              <a:rPr lang="en-US" dirty="0"/>
              <a:t> = fraction of parallelizable computations</a:t>
            </a:r>
          </a:p>
          <a:p>
            <a:r>
              <a:rPr lang="en-US" dirty="0"/>
              <a:t>Ideal scenario: GPU not saturated, always available</a:t>
            </a:r>
          </a:p>
          <a:p>
            <a:pPr lvl="1"/>
            <a:r>
              <a:rPr lang="en-US" dirty="0"/>
              <a:t>Assume </a:t>
            </a:r>
            <a:r>
              <a:rPr lang="en-US" dirty="0" err="1"/>
              <a:t>t</a:t>
            </a:r>
            <a:r>
              <a:rPr lang="en-US" baseline="-25000" dirty="0" err="1"/>
              <a:t>GPU</a:t>
            </a:r>
            <a:r>
              <a:rPr lang="en-US" dirty="0"/>
              <a:t> small enough &amp; CPU requests staggered enough</a:t>
            </a:r>
          </a:p>
          <a:p>
            <a:pPr lvl="1"/>
            <a:r>
              <a:rPr lang="en-US" dirty="0"/>
              <a:t>Blocking calls, CPU waits for GPU to finish</a:t>
            </a:r>
          </a:p>
          <a:p>
            <a:r>
              <a:rPr lang="en-US" dirty="0"/>
              <a:t>GPU(s) can saturate if too many request sent:</a:t>
            </a:r>
            <a:br>
              <a:rPr lang="en-US" dirty="0"/>
            </a:br>
            <a:r>
              <a:rPr lang="en-US" dirty="0"/>
              <a:t>→ CPUs have to wait (effective </a:t>
            </a:r>
            <a:r>
              <a:rPr lang="en-US" dirty="0" err="1"/>
              <a:t>t</a:t>
            </a:r>
            <a:r>
              <a:rPr lang="en-US" baseline="-25000" dirty="0" err="1"/>
              <a:t>GPU</a:t>
            </a:r>
            <a:r>
              <a:rPr lang="en-US" dirty="0"/>
              <a:t> increases)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E91EDA-1860-9849-BE92-41B809D8D49D}"/>
              </a:ext>
            </a:extLst>
          </p:cNvPr>
          <p:cNvSpPr txBox="1"/>
          <p:nvPr/>
        </p:nvSpPr>
        <p:spPr>
          <a:xfrm>
            <a:off x="2226365" y="930242"/>
            <a:ext cx="4258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t</a:t>
            </a:r>
            <a:r>
              <a:rPr lang="en-US" baseline="-25000" dirty="0" err="1"/>
              <a:t>CPU</a:t>
            </a:r>
            <a:r>
              <a:rPr lang="en-US" dirty="0"/>
              <a:t> = (1 - </a:t>
            </a:r>
            <a:r>
              <a:rPr lang="en-US" i="1" dirty="0"/>
              <a:t>p</a:t>
            </a:r>
            <a:r>
              <a:rPr lang="en-US" dirty="0"/>
              <a:t>) × </a:t>
            </a:r>
            <a:r>
              <a:rPr lang="en-US" i="1" dirty="0" err="1"/>
              <a:t>t</a:t>
            </a:r>
            <a:r>
              <a:rPr lang="en-US" baseline="-25000" dirty="0" err="1"/>
              <a:t>CPU</a:t>
            </a:r>
            <a:r>
              <a:rPr lang="en-US" dirty="0"/>
              <a:t> + </a:t>
            </a:r>
            <a:r>
              <a:rPr lang="en-US" i="1" dirty="0"/>
              <a:t>p </a:t>
            </a:r>
            <a:r>
              <a:rPr lang="en-US" dirty="0"/>
              <a:t>× </a:t>
            </a:r>
            <a:r>
              <a:rPr lang="en-US" i="1" dirty="0" err="1"/>
              <a:t>t</a:t>
            </a:r>
            <a:r>
              <a:rPr lang="en-US" baseline="-25000" dirty="0" err="1"/>
              <a:t>CPU</a:t>
            </a:r>
            <a:endParaRPr lang="en-US" baseline="-25000" dirty="0"/>
          </a:p>
          <a:p>
            <a:r>
              <a:rPr lang="en-US" i="1" dirty="0" err="1"/>
              <a:t>t</a:t>
            </a:r>
            <a:r>
              <a:rPr lang="en-US" baseline="-25000" dirty="0" err="1"/>
              <a:t>ideal</a:t>
            </a:r>
            <a:r>
              <a:rPr lang="en-US" dirty="0"/>
              <a:t> = (1 - </a:t>
            </a:r>
            <a:r>
              <a:rPr lang="en-US" i="1" dirty="0"/>
              <a:t>p</a:t>
            </a:r>
            <a:r>
              <a:rPr lang="en-US" dirty="0"/>
              <a:t>) × </a:t>
            </a:r>
            <a:r>
              <a:rPr lang="en-US" i="1" dirty="0" err="1"/>
              <a:t>t</a:t>
            </a:r>
            <a:r>
              <a:rPr lang="en-US" baseline="-25000" dirty="0" err="1"/>
              <a:t>CPU</a:t>
            </a:r>
            <a:r>
              <a:rPr lang="en-US" dirty="0"/>
              <a:t> + </a:t>
            </a:r>
            <a:r>
              <a:rPr lang="en-US" i="1" dirty="0" err="1"/>
              <a:t>t</a:t>
            </a:r>
            <a:r>
              <a:rPr lang="en-US" baseline="-25000" dirty="0" err="1"/>
              <a:t>GPU</a:t>
            </a:r>
            <a:r>
              <a:rPr lang="en-US" dirty="0"/>
              <a:t> + </a:t>
            </a:r>
            <a:r>
              <a:rPr lang="en-US" i="1" dirty="0" err="1"/>
              <a:t>t</a:t>
            </a:r>
            <a:r>
              <a:rPr lang="en-US" baseline="-25000" dirty="0" err="1"/>
              <a:t>latency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5CD426-F9FE-CA49-930E-F11DB2F27F2B}"/>
                  </a:ext>
                </a:extLst>
              </p:cNvPr>
              <p:cNvSpPr txBox="1"/>
              <p:nvPr/>
            </p:nvSpPr>
            <p:spPr>
              <a:xfrm>
                <a:off x="7225748" y="3820599"/>
                <a:ext cx="1846979" cy="7543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𝐶𝑃𝑈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𝐺𝑃𝑈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𝑖𝑑𝑒𝑎𝑙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𝐺𝑃𝑈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5CD426-F9FE-CA49-930E-F11DB2F27F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5748" y="3820599"/>
                <a:ext cx="1846979" cy="754309"/>
              </a:xfrm>
              <a:prstGeom prst="rect">
                <a:avLst/>
              </a:prstGeom>
              <a:blipFill>
                <a:blip r:embed="rId2"/>
                <a:stretch>
                  <a:fillRect l="-2740" r="-685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64CBCE9-6E6F-424F-9548-8A6CBE3F2CEC}"/>
                  </a:ext>
                </a:extLst>
              </p:cNvPr>
              <p:cNvSpPr/>
              <p:nvPr/>
            </p:nvSpPr>
            <p:spPr>
              <a:xfrm>
                <a:off x="429419" y="4834865"/>
                <a:ext cx="8423854" cy="6574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𝑆𝑂𝑁𝐼𝐶</m:t>
                        </m:r>
                      </m:sub>
                    </m:sSub>
                    <m:r>
                      <a:rPr lang="en-US" sz="23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sz="23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𝐶𝑃𝑈</m:t>
                        </m:r>
                      </m:sub>
                    </m:sSub>
                    <m:r>
                      <a:rPr lang="en-US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𝐺𝑃𝑈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US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en-US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  <m:d>
                          <m:dPr>
                            <m:ctrlPr>
                              <a:rPr lang="en-US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0,</m:t>
                            </m:r>
                            <m:f>
                              <m:fPr>
                                <m:ctrlPr>
                                  <a:rPr lang="en-US" sz="23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  <m:t>𝐶𝑃𝑈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  <m:t>𝐺𝑃𝑈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3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3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  <m:t>𝑖𝑑𝑒𝑎𝑙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sz="2300" i="1">
                                        <a:latin typeface="Cambria Math" panose="02040503050406030204" pitchFamily="18" charset="0"/>
                                      </a:rPr>
                                      <m:t>𝐺𝑃𝑈</m:t>
                                    </m:r>
                                  </m:sub>
                                </m:sSub>
                              </m:den>
                            </m:f>
                            <m:r>
                              <m:rPr>
                                <m:nor/>
                              </m:rPr>
                              <a:rPr lang="en-US" sz="2300" dirty="0"/>
                              <m:t> </m:t>
                            </m:r>
                          </m:e>
                        </m:d>
                      </m:e>
                    </m:d>
                    <m:r>
                      <a:rPr lang="en-US" sz="23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300" dirty="0"/>
                  <a:t>+ </a:t>
                </a:r>
                <a:r>
                  <a:rPr lang="en-US" sz="2300" i="1" dirty="0"/>
                  <a:t>t</a:t>
                </a:r>
                <a:r>
                  <a:rPr lang="en-US" sz="2300" baseline="-25000" dirty="0"/>
                  <a:t>latency</a:t>
                </a:r>
                <a:endParaRPr lang="en-US" sz="2300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64CBCE9-6E6F-424F-9548-8A6CBE3F2C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19" y="4834865"/>
                <a:ext cx="8423854" cy="657424"/>
              </a:xfrm>
              <a:prstGeom prst="rect">
                <a:avLst/>
              </a:prstGeom>
              <a:blipFill>
                <a:blip r:embed="rId3"/>
                <a:stretch>
                  <a:fillRect r="-151"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54516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48F1AA-46F9-3B40-9950-7EAE18602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313" y="4735811"/>
            <a:ext cx="8672513" cy="122382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Dynamic batching helps for small batch size but does not impact the case of big batch size </a:t>
            </a:r>
          </a:p>
          <a:p>
            <a:pPr lvl="1"/>
            <a:r>
              <a:rPr lang="en-US" dirty="0"/>
              <a:t>Does not seem to add any appreciable latency (or at least small on our time scales)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6E6715-5B1B-ED42-A292-7C8F88E2B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batching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6ED42-248C-E644-8E02-05ECD00C3E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DFAA5-E113-DD45-94DD-C4631B73B3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FFDFD-1865-1249-A358-A135AF879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7" name="Google Shape;130;p22">
            <a:extLst>
              <a:ext uri="{FF2B5EF4-FFF2-40B4-BE49-F238E27FC236}">
                <a16:creationId xmlns:a16="http://schemas.microsoft.com/office/drawing/2014/main" id="{40B1844E-8B75-064B-8D11-D915A2CAA32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778188"/>
            <a:ext cx="4372052" cy="32790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3C42D6F-2F39-1B45-9860-F37B081119AA}"/>
              </a:ext>
            </a:extLst>
          </p:cNvPr>
          <p:cNvSpPr/>
          <p:nvPr/>
        </p:nvSpPr>
        <p:spPr>
          <a:xfrm>
            <a:off x="479802" y="1863121"/>
            <a:ext cx="1416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000" b="1" u="sng" dirty="0">
                <a:latin typeface="Open Sans"/>
                <a:ea typeface="Open Sans"/>
                <a:cs typeface="Open Sans"/>
                <a:sym typeface="Open Sans"/>
              </a:rPr>
              <a:t>Small batch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91FB37-0E45-694A-8494-D7296C9E8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778188"/>
            <a:ext cx="4372052" cy="328141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D0099A0-5032-0748-955B-653F63980B9F}"/>
              </a:ext>
            </a:extLst>
          </p:cNvPr>
          <p:cNvSpPr/>
          <p:nvPr/>
        </p:nvSpPr>
        <p:spPr>
          <a:xfrm>
            <a:off x="5341613" y="2600737"/>
            <a:ext cx="13208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000" b="1" u="sng" dirty="0">
                <a:latin typeface="Open Sans"/>
                <a:ea typeface="Open Sans"/>
                <a:cs typeface="Open Sans"/>
                <a:sym typeface="Open Sans"/>
              </a:rPr>
              <a:t>Big batch</a:t>
            </a:r>
          </a:p>
        </p:txBody>
      </p:sp>
    </p:spTree>
    <p:extLst>
      <p:ext uri="{BB962C8B-B14F-4D97-AF65-F5344CB8AC3E}">
        <p14:creationId xmlns:p14="http://schemas.microsoft.com/office/powerpoint/2010/main" val="213465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404C54-D1F2-8C45-9497-4E7B6B08C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Alternative: GPU as a Service (</a:t>
            </a:r>
            <a:r>
              <a:rPr lang="en-US" dirty="0" err="1"/>
              <a:t>GPUaaS</a:t>
            </a:r>
            <a:r>
              <a:rPr lang="en-US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B9F2-A406-1D44-8F33-156559B2CA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CBFAC0-FFEE-8646-BCFD-ED36A9BE5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8DD25-C2A0-A84F-956B-62A11866F9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4FC3F3-5C45-424A-B3B2-66A828D91C31}"/>
              </a:ext>
            </a:extLst>
          </p:cNvPr>
          <p:cNvGrpSpPr/>
          <p:nvPr/>
        </p:nvGrpSpPr>
        <p:grpSpPr>
          <a:xfrm>
            <a:off x="723168" y="1776262"/>
            <a:ext cx="1907269" cy="3101552"/>
            <a:chOff x="931891" y="1196774"/>
            <a:chExt cx="1907269" cy="310155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70BECF2-6774-D348-BD36-C69A294D140F}"/>
                </a:ext>
              </a:extLst>
            </p:cNvPr>
            <p:cNvSpPr txBox="1"/>
            <p:nvPr/>
          </p:nvSpPr>
          <p:spPr>
            <a:xfrm>
              <a:off x="1258852" y="3928994"/>
              <a:ext cx="1461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00" dirty="0"/>
                <a:t> Worker node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73D8422-E7AB-A64B-9971-49698B08442E}"/>
                </a:ext>
              </a:extLst>
            </p:cNvPr>
            <p:cNvGrpSpPr/>
            <p:nvPr/>
          </p:nvGrpSpPr>
          <p:grpSpPr>
            <a:xfrm>
              <a:off x="1776630" y="2417426"/>
              <a:ext cx="69563" cy="831563"/>
              <a:chOff x="1839780" y="2979962"/>
              <a:chExt cx="69563" cy="831563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F734E22-99F2-FD43-9E7E-2E87F90A3CA7}"/>
                  </a:ext>
                </a:extLst>
              </p:cNvPr>
              <p:cNvSpPr/>
              <p:nvPr/>
            </p:nvSpPr>
            <p:spPr bwMode="auto">
              <a:xfrm>
                <a:off x="1839780" y="29799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E7379FEC-6D2B-F646-84F4-D16488CCEE9F}"/>
                  </a:ext>
                </a:extLst>
              </p:cNvPr>
              <p:cNvSpPr/>
              <p:nvPr/>
            </p:nvSpPr>
            <p:spPr bwMode="auto">
              <a:xfrm>
                <a:off x="1839780" y="31323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711EB39-B405-D640-BF3D-4B0B0FE94A96}"/>
                  </a:ext>
                </a:extLst>
              </p:cNvPr>
              <p:cNvSpPr/>
              <p:nvPr/>
            </p:nvSpPr>
            <p:spPr bwMode="auto">
              <a:xfrm>
                <a:off x="1839780" y="32847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2D6177FF-F948-9F48-B8EA-0AE725D68FE6}"/>
                  </a:ext>
                </a:extLst>
              </p:cNvPr>
              <p:cNvSpPr/>
              <p:nvPr/>
            </p:nvSpPr>
            <p:spPr bwMode="auto">
              <a:xfrm>
                <a:off x="1839780" y="34371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298B1AF8-841A-444E-BF00-3DA4A5CF34FB}"/>
                  </a:ext>
                </a:extLst>
              </p:cNvPr>
              <p:cNvSpPr/>
              <p:nvPr/>
            </p:nvSpPr>
            <p:spPr bwMode="auto">
              <a:xfrm>
                <a:off x="1839780" y="35895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824A9E67-793A-BB42-B57C-260AB16EE117}"/>
                  </a:ext>
                </a:extLst>
              </p:cNvPr>
              <p:cNvSpPr/>
              <p:nvPr/>
            </p:nvSpPr>
            <p:spPr bwMode="auto">
              <a:xfrm>
                <a:off x="1839780" y="37419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pic>
          <p:nvPicPr>
            <p:cNvPr id="10" name="Picture 13">
              <a:extLst>
                <a:ext uri="{FF2B5EF4-FFF2-40B4-BE49-F238E27FC236}">
                  <a16:creationId xmlns:a16="http://schemas.microsoft.com/office/drawing/2014/main" id="{6733D51A-FC68-9041-9F10-F7A8539A1F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203" y="1196774"/>
              <a:ext cx="1899957" cy="528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3">
              <a:extLst>
                <a:ext uri="{FF2B5EF4-FFF2-40B4-BE49-F238E27FC236}">
                  <a16:creationId xmlns:a16="http://schemas.microsoft.com/office/drawing/2014/main" id="{60855A23-6C6B-A040-ACE7-C2B9CEB17C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891" y="1803934"/>
              <a:ext cx="1899957" cy="528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3">
              <a:extLst>
                <a:ext uri="{FF2B5EF4-FFF2-40B4-BE49-F238E27FC236}">
                  <a16:creationId xmlns:a16="http://schemas.microsoft.com/office/drawing/2014/main" id="{375D2B8C-928E-5C4C-B4BF-59E4ADD72A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891" y="3321834"/>
              <a:ext cx="1899957" cy="528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64908CF-D8FA-6E47-BDEF-BC4BD036995E}"/>
              </a:ext>
            </a:extLst>
          </p:cNvPr>
          <p:cNvGrpSpPr/>
          <p:nvPr/>
        </p:nvGrpSpPr>
        <p:grpSpPr>
          <a:xfrm>
            <a:off x="2630436" y="1776490"/>
            <a:ext cx="1057181" cy="3106070"/>
            <a:chOff x="2839159" y="1197002"/>
            <a:chExt cx="1057181" cy="310607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3A31808-A616-8F40-8AAD-166282939BB8}"/>
                </a:ext>
              </a:extLst>
            </p:cNvPr>
            <p:cNvSpPr txBox="1"/>
            <p:nvPr/>
          </p:nvSpPr>
          <p:spPr>
            <a:xfrm>
              <a:off x="2839160" y="1305720"/>
              <a:ext cx="3193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+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9EC6D18-2D72-4041-AF8A-B4AC8F30B1BE}"/>
                </a:ext>
              </a:extLst>
            </p:cNvPr>
            <p:cNvSpPr txBox="1"/>
            <p:nvPr/>
          </p:nvSpPr>
          <p:spPr>
            <a:xfrm>
              <a:off x="2839159" y="1873892"/>
              <a:ext cx="3193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+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23C3C05-9245-CB4A-BAB3-CEDAFE498527}"/>
                </a:ext>
              </a:extLst>
            </p:cNvPr>
            <p:cNvSpPr txBox="1"/>
            <p:nvPr/>
          </p:nvSpPr>
          <p:spPr>
            <a:xfrm>
              <a:off x="2839160" y="3403651"/>
              <a:ext cx="3193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+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5204AD3-67C8-4E4A-9D91-CDD78BD08E2F}"/>
                </a:ext>
              </a:extLst>
            </p:cNvPr>
            <p:cNvGrpSpPr/>
            <p:nvPr/>
          </p:nvGrpSpPr>
          <p:grpSpPr>
            <a:xfrm>
              <a:off x="3463514" y="2417426"/>
              <a:ext cx="69563" cy="831563"/>
              <a:chOff x="1839780" y="2979962"/>
              <a:chExt cx="69563" cy="831563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0912BC4-46A8-7843-BB8C-077545A1ED87}"/>
                  </a:ext>
                </a:extLst>
              </p:cNvPr>
              <p:cNvSpPr/>
              <p:nvPr/>
            </p:nvSpPr>
            <p:spPr bwMode="auto">
              <a:xfrm>
                <a:off x="1839780" y="29799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BA03130A-698C-5548-9BDB-67688B9AA3CB}"/>
                  </a:ext>
                </a:extLst>
              </p:cNvPr>
              <p:cNvSpPr/>
              <p:nvPr/>
            </p:nvSpPr>
            <p:spPr bwMode="auto">
              <a:xfrm>
                <a:off x="1839780" y="31323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DFD3B197-EC5C-E644-9D21-FC8A126F5F2D}"/>
                  </a:ext>
                </a:extLst>
              </p:cNvPr>
              <p:cNvSpPr/>
              <p:nvPr/>
            </p:nvSpPr>
            <p:spPr bwMode="auto">
              <a:xfrm>
                <a:off x="1839780" y="32847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D2326399-40DE-5C40-A58F-A43F062A69DB}"/>
                  </a:ext>
                </a:extLst>
              </p:cNvPr>
              <p:cNvSpPr/>
              <p:nvPr/>
            </p:nvSpPr>
            <p:spPr bwMode="auto">
              <a:xfrm>
                <a:off x="1839780" y="34371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B06D7C81-B9E5-5A4C-A9B4-8FCB45BF6B7C}"/>
                  </a:ext>
                </a:extLst>
              </p:cNvPr>
              <p:cNvSpPr/>
              <p:nvPr/>
            </p:nvSpPr>
            <p:spPr bwMode="auto">
              <a:xfrm>
                <a:off x="1839780" y="35895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E51AF32B-404C-A84E-9A35-4E4B10234B54}"/>
                  </a:ext>
                </a:extLst>
              </p:cNvPr>
              <p:cNvSpPr/>
              <p:nvPr/>
            </p:nvSpPr>
            <p:spPr bwMode="auto">
              <a:xfrm>
                <a:off x="1839780" y="3741962"/>
                <a:ext cx="69563" cy="69563"/>
              </a:xfrm>
              <a:prstGeom prst="ellipse">
                <a:avLst/>
              </a:prstGeom>
              <a:solidFill>
                <a:schemeClr val="tx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</a:pPr>
                <a:endParaRPr kumimoji="0" lang="en-US" sz="12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487E0BD-9094-3F4D-BBE7-79AD4F8BDA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22842" y="1197002"/>
              <a:ext cx="739747" cy="532617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14511A1-FD03-A749-9AEC-F779FD7363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56593" y="1799666"/>
              <a:ext cx="739747" cy="532617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76C57B4-2917-4441-8EDE-E7147C58E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56592" y="3317088"/>
              <a:ext cx="739747" cy="532617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F2BA4D0-9DAF-8049-9236-5C2562AF3D25}"/>
                </a:ext>
              </a:extLst>
            </p:cNvPr>
            <p:cNvSpPr txBox="1"/>
            <p:nvPr/>
          </p:nvSpPr>
          <p:spPr>
            <a:xfrm>
              <a:off x="2840086" y="3933740"/>
              <a:ext cx="976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00" dirty="0"/>
                <a:t>+     GPU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7B8F7EA9-DB26-5043-8E58-073A3E791362}"/>
              </a:ext>
            </a:extLst>
          </p:cNvPr>
          <p:cNvSpPr txBox="1"/>
          <p:nvPr/>
        </p:nvSpPr>
        <p:spPr>
          <a:xfrm>
            <a:off x="455161" y="1166397"/>
            <a:ext cx="2499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u="sng" dirty="0"/>
              <a:t>Cloud computing cluster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F571DAE-37FF-2149-BA6B-5374FAD551DA}"/>
              </a:ext>
            </a:extLst>
          </p:cNvPr>
          <p:cNvGrpSpPr/>
          <p:nvPr/>
        </p:nvGrpSpPr>
        <p:grpSpPr>
          <a:xfrm>
            <a:off x="4925996" y="2597628"/>
            <a:ext cx="3443809" cy="868133"/>
            <a:chOff x="5134719" y="2170540"/>
            <a:chExt cx="3443809" cy="868133"/>
          </a:xfrm>
        </p:grpSpPr>
        <p:pic>
          <p:nvPicPr>
            <p:cNvPr id="36" name="Picture 13">
              <a:extLst>
                <a:ext uri="{FF2B5EF4-FFF2-40B4-BE49-F238E27FC236}">
                  <a16:creationId xmlns:a16="http://schemas.microsoft.com/office/drawing/2014/main" id="{CE7771BA-772D-514D-A4D1-F7E33758C8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4719" y="2311186"/>
              <a:ext cx="1899957" cy="528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16834D78-21ED-CF4F-B067-926464799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67180" y="2170540"/>
              <a:ext cx="1211348" cy="868133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4D84065-4FA1-6549-8471-644B97264CFA}"/>
                </a:ext>
              </a:extLst>
            </p:cNvPr>
            <p:cNvSpPr txBox="1"/>
            <p:nvPr/>
          </p:nvSpPr>
          <p:spPr>
            <a:xfrm>
              <a:off x="7110478" y="2394037"/>
              <a:ext cx="3193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/>
                <a:t>+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5AA6F21-4A1E-3149-B4D8-64C8FE9323ED}"/>
              </a:ext>
            </a:extLst>
          </p:cNvPr>
          <p:cNvGrpSpPr/>
          <p:nvPr/>
        </p:nvGrpSpPr>
        <p:grpSpPr>
          <a:xfrm>
            <a:off x="2770934" y="2069874"/>
            <a:ext cx="2031822" cy="2091308"/>
            <a:chOff x="2979657" y="1626866"/>
            <a:chExt cx="2031822" cy="2091308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38D125AE-4249-5B46-B3B3-93A83E6F97D1}"/>
                </a:ext>
              </a:extLst>
            </p:cNvPr>
            <p:cNvCxnSpPr/>
            <p:nvPr/>
          </p:nvCxnSpPr>
          <p:spPr>
            <a:xfrm>
              <a:off x="2998818" y="1626866"/>
              <a:ext cx="2012661" cy="841897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A5EE60F-D2E9-5642-B820-A28D2371099C}"/>
                </a:ext>
              </a:extLst>
            </p:cNvPr>
            <p:cNvCxnSpPr>
              <a:cxnSpLocks/>
            </p:cNvCxnSpPr>
            <p:nvPr/>
          </p:nvCxnSpPr>
          <p:spPr>
            <a:xfrm>
              <a:off x="2979657" y="2197628"/>
              <a:ext cx="2031822" cy="389004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27E71B60-459E-4141-80A7-4EE840D2B2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99036" y="2696198"/>
              <a:ext cx="2012443" cy="1021976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B24B3C1-EC7A-B446-8407-DA09F63D4F7C}"/>
              </a:ext>
            </a:extLst>
          </p:cNvPr>
          <p:cNvGrpSpPr/>
          <p:nvPr/>
        </p:nvGrpSpPr>
        <p:grpSpPr>
          <a:xfrm>
            <a:off x="2741589" y="2123920"/>
            <a:ext cx="2049318" cy="2114952"/>
            <a:chOff x="2950312" y="1680912"/>
            <a:chExt cx="2049318" cy="2114952"/>
          </a:xfrm>
        </p:grpSpPr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FEB913B8-F577-B646-AD42-704A31B1F26C}"/>
                </a:ext>
              </a:extLst>
            </p:cNvPr>
            <p:cNvCxnSpPr/>
            <p:nvPr/>
          </p:nvCxnSpPr>
          <p:spPr>
            <a:xfrm>
              <a:off x="2950312" y="1680912"/>
              <a:ext cx="2012661" cy="841897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98DA6C19-BBCB-C842-917F-0C7D1897DE5C}"/>
                </a:ext>
              </a:extLst>
            </p:cNvPr>
            <p:cNvCxnSpPr>
              <a:cxnSpLocks/>
            </p:cNvCxnSpPr>
            <p:nvPr/>
          </p:nvCxnSpPr>
          <p:spPr>
            <a:xfrm>
              <a:off x="2955088" y="2253148"/>
              <a:ext cx="2031822" cy="389004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7FC88297-F6F7-424E-864C-AB58E5E824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87187" y="2773888"/>
              <a:ext cx="2012443" cy="1021976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59317615-08E4-8442-9C66-91B00D1DF4A6}"/>
              </a:ext>
            </a:extLst>
          </p:cNvPr>
          <p:cNvSpPr txBox="1"/>
          <p:nvPr/>
        </p:nvSpPr>
        <p:spPr>
          <a:xfrm>
            <a:off x="4363277" y="3696924"/>
            <a:ext cx="4546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Worker nodes send inference requests to</a:t>
            </a:r>
          </a:p>
          <a:p>
            <a:r>
              <a:rPr lang="en-US" sz="1800" dirty="0"/>
              <a:t>and receive results from a machine equipped</a:t>
            </a:r>
          </a:p>
          <a:p>
            <a:r>
              <a:rPr lang="en-US" sz="1800" dirty="0"/>
              <a:t>with a GPU, running Nvidia’s free, off-the-shelf</a:t>
            </a:r>
          </a:p>
          <a:p>
            <a:r>
              <a:rPr lang="en-US" sz="1800" dirty="0"/>
              <a:t>Triton Inference Server     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1ADB63-4CB2-2B46-BB8C-07074FAFCEB4}"/>
              </a:ext>
            </a:extLst>
          </p:cNvPr>
          <p:cNvSpPr txBox="1"/>
          <p:nvPr/>
        </p:nvSpPr>
        <p:spPr>
          <a:xfrm>
            <a:off x="5127165" y="2107620"/>
            <a:ext cx="2305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u="sng" dirty="0"/>
              <a:t>Triton inference server</a:t>
            </a:r>
          </a:p>
        </p:txBody>
      </p:sp>
    </p:spTree>
    <p:extLst>
      <p:ext uri="{BB962C8B-B14F-4D97-AF65-F5344CB8AC3E}">
        <p14:creationId xmlns:p14="http://schemas.microsoft.com/office/powerpoint/2010/main" val="141108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B2A3A1-F895-6A49-AEFC-17EC6E29B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GPUaaS</a:t>
            </a:r>
            <a:r>
              <a:rPr lang="en-US" dirty="0"/>
              <a:t> @FNAL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338CF-FC3B-F44A-B1F1-C25F480B55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3FC1C-94F5-7142-8541-2C113C4274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EFF7C-A6C9-A24D-A691-A45588B240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AEE325E-F090-4E4E-B6A4-1190374CA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682943"/>
            <a:ext cx="8672513" cy="566219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SONIC</a:t>
            </a:r>
            <a:r>
              <a:rPr lang="en-US" dirty="0"/>
              <a:t>: Services for Optimized Network Inference on Coprocessors (GPUs, FPGAs, TPUs, …)</a:t>
            </a:r>
          </a:p>
          <a:p>
            <a:pPr lvl="1"/>
            <a:r>
              <a:rPr lang="en-US" dirty="0"/>
              <a:t>C++ code running on CPU to convert data format and send the inference request to Triton.</a:t>
            </a:r>
          </a:p>
          <a:p>
            <a:pPr lvl="1"/>
            <a:r>
              <a:rPr lang="en-US" dirty="0"/>
              <a:t>DNN inference is handled completed by the Triton server on GPU.</a:t>
            </a:r>
          </a:p>
          <a:p>
            <a:r>
              <a:rPr lang="en-US" b="1" dirty="0"/>
              <a:t>Triton</a:t>
            </a:r>
            <a:r>
              <a:rPr lang="en-US" dirty="0"/>
              <a:t>: Inference server from Nvidia to use GPUs as a service</a:t>
            </a:r>
          </a:p>
          <a:p>
            <a:r>
              <a:rPr lang="en-US" dirty="0"/>
              <a:t>Pioneering work by LHC experimentalists with Microsoft Research to demonstrate a proof-of-concept for providing FPGA-accelerated inference as a service for LHC experiments: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First developed for CMS; now expanding to DUNE, ATLAS, </a:t>
            </a:r>
            <a:r>
              <a:rPr lang="en-US" dirty="0" err="1"/>
              <a:t>astro</a:t>
            </a:r>
            <a:r>
              <a:rPr lang="en-US" dirty="0"/>
              <a:t>…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marL="282575" lvl="1" indent="0">
              <a:buNone/>
            </a:pPr>
            <a:endParaRPr lang="en-US" sz="1600" dirty="0"/>
          </a:p>
          <a:p>
            <a:pPr marL="282575" lvl="1" indent="0">
              <a:buNone/>
            </a:pPr>
            <a:endParaRPr lang="en-US" sz="16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B3585-3603-3E40-813A-C3B1498A3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511" y="3695839"/>
            <a:ext cx="5328215" cy="198597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241FE1-8552-FD49-92A1-2C2F781668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2508" y="3881487"/>
            <a:ext cx="1828800" cy="141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133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B04D41-1E31-4346-8979-E6FCC2859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GPUaaS</a:t>
            </a:r>
            <a:r>
              <a:rPr lang="en-US" dirty="0"/>
              <a:t> for DUNE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61C37-2314-8147-A750-FD31A75964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4CA52-20D6-DF47-AC9E-F9DC857116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5D88F7-F0EA-F740-B17D-8CDC63A6F7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99F6959-3D90-8893-1FBF-9104383FD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899318"/>
            <a:ext cx="8672513" cy="50593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Wang M, Yang T, </a:t>
            </a:r>
            <a:r>
              <a:rPr lang="en-US" dirty="0" err="1"/>
              <a:t>Flechas</a:t>
            </a:r>
            <a:r>
              <a:rPr lang="en-US" dirty="0"/>
              <a:t> MA, Harris P, Hawks B, Holzman B, </a:t>
            </a:r>
            <a:r>
              <a:rPr lang="en-US" dirty="0" err="1"/>
              <a:t>Knoepfel</a:t>
            </a:r>
            <a:r>
              <a:rPr lang="en-US" dirty="0"/>
              <a:t> K, Krupa J, Pedro K and Tran N (2021) </a:t>
            </a:r>
            <a:r>
              <a:rPr lang="en-US" b="1" dirty="0">
                <a:solidFill>
                  <a:schemeClr val="accent3"/>
                </a:solidFill>
              </a:rPr>
              <a:t>GPU-Accelerated Machine Learning Inference as a Service for Computing in Neutrino Experiments</a:t>
            </a:r>
            <a:r>
              <a:rPr lang="en-US" dirty="0">
                <a:solidFill>
                  <a:schemeClr val="accent3"/>
                </a:solidFill>
              </a:rPr>
              <a:t>.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Front. Big Data 3:604083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First demonstration of a big reduction in ML inference time for the </a:t>
            </a:r>
            <a:r>
              <a:rPr lang="en-US" dirty="0" err="1"/>
              <a:t>ProtoDUNE</a:t>
            </a:r>
            <a:r>
              <a:rPr lang="en-US" dirty="0"/>
              <a:t> </a:t>
            </a:r>
            <a:r>
              <a:rPr lang="en-US" dirty="0" err="1"/>
              <a:t>experiement</a:t>
            </a:r>
            <a:r>
              <a:rPr lang="en-US" dirty="0"/>
              <a:t> using </a:t>
            </a:r>
            <a:r>
              <a:rPr lang="en-US" dirty="0" err="1"/>
              <a:t>GPUaaS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Focusing on GPU saturation. </a:t>
            </a:r>
          </a:p>
          <a:p>
            <a:r>
              <a:rPr lang="en-US" dirty="0"/>
              <a:t>Cai T, </a:t>
            </a:r>
            <a:r>
              <a:rPr lang="en-US" dirty="0" err="1"/>
              <a:t>Herner</a:t>
            </a:r>
            <a:r>
              <a:rPr lang="en-US" dirty="0"/>
              <a:t> K, Yang T, Wang M, </a:t>
            </a:r>
            <a:r>
              <a:rPr lang="en-US" dirty="0" err="1"/>
              <a:t>Flechas</a:t>
            </a:r>
            <a:r>
              <a:rPr lang="en-US" dirty="0"/>
              <a:t> MA, Harris P, Holzman B, Pedro K, Tran N (2023) </a:t>
            </a:r>
            <a:r>
              <a:rPr lang="en-US" b="1" dirty="0">
                <a:solidFill>
                  <a:schemeClr val="accent3"/>
                </a:solidFill>
              </a:rPr>
              <a:t>Accelerating Machine Learning Inference with GPUs in </a:t>
            </a:r>
            <a:r>
              <a:rPr lang="en-US" b="1" dirty="0" err="1">
                <a:solidFill>
                  <a:schemeClr val="accent3"/>
                </a:solidFill>
              </a:rPr>
              <a:t>ProtoDUNE</a:t>
            </a:r>
            <a:r>
              <a:rPr lang="en-US" b="1" dirty="0">
                <a:solidFill>
                  <a:schemeClr val="accent3"/>
                </a:solidFill>
              </a:rPr>
              <a:t> Data Processing. </a:t>
            </a:r>
            <a:r>
              <a:rPr lang="en-US" dirty="0">
                <a:hlinkClick r:id="rId3"/>
              </a:rPr>
              <a:t>arXiv:2301.04633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 large-scale </a:t>
            </a:r>
            <a:r>
              <a:rPr lang="en-US" dirty="0" err="1"/>
              <a:t>ProtoDUNE</a:t>
            </a:r>
            <a:r>
              <a:rPr lang="en-US" dirty="0"/>
              <a:t> data production using </a:t>
            </a:r>
            <a:r>
              <a:rPr lang="en-US" dirty="0" err="1"/>
              <a:t>GPUaaS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Focusing on network saturation.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684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189BC4-2887-B341-979C-C85DD7661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F4F0E-FE15-8041-A30F-91C19FB479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5E907-E367-9B43-AF59-FB10CD531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40B71B-49F3-C247-897A-4D66B07389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9B8C3A-5A8F-1C47-8F04-E4769C44D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82" y="110914"/>
            <a:ext cx="3184388" cy="7698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256BFE-9C7D-C746-9C7D-A370B986E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2329" y="289308"/>
            <a:ext cx="1376514" cy="5539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E25A0E0-C06E-9944-BF1D-FACF6DD445A5}"/>
              </a:ext>
            </a:extLst>
          </p:cNvPr>
          <p:cNvSpPr/>
          <p:nvPr/>
        </p:nvSpPr>
        <p:spPr>
          <a:xfrm>
            <a:off x="3215310" y="512116"/>
            <a:ext cx="45713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Detector Activation - start: Sept. 21, 2018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F98563-2752-3144-AA62-C96BC62EA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83" y="912226"/>
            <a:ext cx="8939145" cy="410435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FBE771B-7C70-F249-A1D4-CC26FABE161D}"/>
              </a:ext>
            </a:extLst>
          </p:cNvPr>
          <p:cNvSpPr/>
          <p:nvPr/>
        </p:nvSpPr>
        <p:spPr>
          <a:xfrm>
            <a:off x="1114088" y="4857061"/>
            <a:ext cx="7095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err="1">
                <a:solidFill>
                  <a:srgbClr val="C00000"/>
                </a:solidFill>
              </a:rPr>
              <a:t>ProtoDUNE</a:t>
            </a:r>
            <a:r>
              <a:rPr lang="en-US" sz="3600" b="1" dirty="0">
                <a:solidFill>
                  <a:srgbClr val="C00000"/>
                </a:solidFill>
              </a:rPr>
              <a:t> SP ~1kt </a:t>
            </a:r>
            <a:r>
              <a:rPr lang="en-US" sz="3600" b="1" dirty="0" err="1">
                <a:solidFill>
                  <a:srgbClr val="C00000"/>
                </a:solidFill>
              </a:rPr>
              <a:t>LAr</a:t>
            </a:r>
            <a:r>
              <a:rPr lang="en-US" sz="3600" b="1" dirty="0">
                <a:solidFill>
                  <a:srgbClr val="C00000"/>
                </a:solidFill>
              </a:rPr>
              <a:t>-TPC at CERN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87DC73-8A89-2E4A-B17F-5C0C488C8BAA}"/>
              </a:ext>
            </a:extLst>
          </p:cNvPr>
          <p:cNvSpPr txBox="1"/>
          <p:nvPr/>
        </p:nvSpPr>
        <p:spPr>
          <a:xfrm>
            <a:off x="2763565" y="5342902"/>
            <a:ext cx="52663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One of the two prototypes for DUNE far detector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4312F0-04A9-C44A-BA7F-DFC21B60FBA6}"/>
              </a:ext>
            </a:extLst>
          </p:cNvPr>
          <p:cNvSpPr/>
          <p:nvPr/>
        </p:nvSpPr>
        <p:spPr>
          <a:xfrm>
            <a:off x="95283" y="5664994"/>
            <a:ext cx="86837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hlinkClick r:id="rId5"/>
              </a:rPr>
              <a:t>arXiv:2007.06722</a:t>
            </a:r>
            <a:r>
              <a:rPr lang="en-US" sz="2000" dirty="0"/>
              <a:t>: </a:t>
            </a:r>
            <a:r>
              <a:rPr lang="en-US" sz="2000" b="1" dirty="0"/>
              <a:t>First results on </a:t>
            </a:r>
            <a:r>
              <a:rPr lang="en-US" sz="2000" b="1" dirty="0" err="1"/>
              <a:t>ProtoDUNE</a:t>
            </a:r>
            <a:r>
              <a:rPr lang="en-US" sz="2000" b="1" dirty="0"/>
              <a:t>-SP liquid argon time projection chamber performance from a beam test at the CERN Neutrino Platform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6570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A2427AD-7D82-88D2-2515-7518FB7B65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05203"/>
            <a:ext cx="4071392" cy="2419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ADFF3D-28DE-314D-A79D-0DDBAD515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EmTrkMichelId</a:t>
            </a:r>
            <a:r>
              <a:rPr lang="en-US" dirty="0"/>
              <a:t> CNN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C6517-813F-3744-9068-1A824A3982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6F144-438D-3140-BBF5-7C96B8F486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FA734-C0FF-8341-8A29-148E72F6F3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132C945A-12EF-FF4D-A173-B1DE42D58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739" y="130792"/>
            <a:ext cx="4239661" cy="399394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Most time-consuming module in the </a:t>
            </a:r>
            <a:r>
              <a:rPr lang="en-US" dirty="0" err="1"/>
              <a:t>reco</a:t>
            </a:r>
            <a:r>
              <a:rPr lang="en-US" dirty="0"/>
              <a:t> chain.</a:t>
            </a:r>
          </a:p>
          <a:p>
            <a:pPr lvl="1"/>
            <a:r>
              <a:rPr lang="en-US" dirty="0"/>
              <a:t>Input of 48x48 pixel patch</a:t>
            </a:r>
          </a:p>
          <a:p>
            <a:pPr lvl="1"/>
            <a:r>
              <a:rPr lang="en-US" dirty="0"/>
              <a:t>A single convolutional layer containing 48 5x5 pixel filters</a:t>
            </a:r>
          </a:p>
          <a:p>
            <a:pPr lvl="1"/>
            <a:r>
              <a:rPr lang="en-US" dirty="0"/>
              <a:t>Two dense layers and two dropout layers</a:t>
            </a:r>
          </a:p>
          <a:p>
            <a:pPr lvl="1"/>
            <a:r>
              <a:rPr lang="en-US" dirty="0"/>
              <a:t>Output split into two branches</a:t>
            </a:r>
          </a:p>
          <a:p>
            <a:pPr lvl="2"/>
            <a:r>
              <a:rPr lang="en-US" dirty="0"/>
              <a:t>Track/Shower/None</a:t>
            </a:r>
          </a:p>
          <a:p>
            <a:pPr lvl="2"/>
            <a:r>
              <a:rPr lang="en-US" dirty="0"/>
              <a:t>Michel electron</a:t>
            </a:r>
          </a:p>
          <a:p>
            <a:r>
              <a:rPr lang="en-US" dirty="0"/>
              <a:t>~</a:t>
            </a:r>
            <a:r>
              <a:rPr lang="en-US" dirty="0">
                <a:solidFill>
                  <a:srgbClr val="FF0000"/>
                </a:solidFill>
              </a:rPr>
              <a:t>11.9M parameters</a:t>
            </a:r>
          </a:p>
          <a:p>
            <a:r>
              <a:rPr lang="en-US" dirty="0"/>
              <a:t>Each event has ~</a:t>
            </a:r>
            <a:r>
              <a:rPr lang="en-US" dirty="0">
                <a:solidFill>
                  <a:srgbClr val="FF0000"/>
                </a:solidFill>
              </a:rPr>
              <a:t>55k patches</a:t>
            </a:r>
          </a:p>
          <a:p>
            <a:r>
              <a:rPr lang="en-US" dirty="0"/>
              <a:t>Image size:</a:t>
            </a:r>
            <a:r>
              <a:rPr lang="en-US" dirty="0">
                <a:solidFill>
                  <a:srgbClr val="FF0000"/>
                </a:solidFill>
              </a:rPr>
              <a:t> 4.1 Gb/event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4847A1F-4EDE-0043-BBEF-F99D0FE4DB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006749"/>
              </p:ext>
            </p:extLst>
          </p:nvPr>
        </p:nvGraphicFramePr>
        <p:xfrm>
          <a:off x="4126496" y="4063458"/>
          <a:ext cx="4878112" cy="21030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439056">
                  <a:extLst>
                    <a:ext uri="{9D8B030D-6E8A-4147-A177-3AD203B41FA5}">
                      <a16:colId xmlns:a16="http://schemas.microsoft.com/office/drawing/2014/main" val="231051535"/>
                    </a:ext>
                  </a:extLst>
                </a:gridCol>
                <a:gridCol w="2439056">
                  <a:extLst>
                    <a:ext uri="{9D8B030D-6E8A-4147-A177-3AD203B41FA5}">
                      <a16:colId xmlns:a16="http://schemas.microsoft.com/office/drawing/2014/main" val="3725598863"/>
                    </a:ext>
                  </a:extLst>
                </a:gridCol>
              </a:tblGrid>
              <a:tr h="41391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dirty="0" err="1"/>
                        <a:t>ProtoDUNE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reco</a:t>
                      </a:r>
                      <a:r>
                        <a:rPr lang="en-US" dirty="0"/>
                        <a:t> chain</a:t>
                      </a:r>
                      <a:endParaRPr dirty="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CPU time/event</a:t>
                      </a:r>
                      <a:endParaRPr dirty="0"/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3985795483"/>
                  </a:ext>
                </a:extLst>
              </a:tr>
              <a:tr h="41391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Non-ML module</a:t>
                      </a:r>
                      <a:endParaRPr dirty="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110s</a:t>
                      </a:r>
                      <a:endParaRPr dirty="0"/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2685152836"/>
                  </a:ext>
                </a:extLst>
              </a:tr>
              <a:tr h="41391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/>
                        <a:t>ML module (</a:t>
                      </a:r>
                      <a:r>
                        <a:rPr lang="en-US" dirty="0" err="1"/>
                        <a:t>EmTrkMichelId</a:t>
                      </a:r>
                      <a:r>
                        <a:rPr lang="en" dirty="0"/>
                        <a:t>)</a:t>
                      </a:r>
                      <a:endParaRPr dirty="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220s</a:t>
                      </a:r>
                      <a:endParaRPr dirty="0"/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2901441418"/>
                  </a:ext>
                </a:extLst>
              </a:tr>
              <a:tr h="41391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Total</a:t>
                      </a:r>
                      <a:endParaRPr dirty="0"/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dirty="0"/>
                        <a:t>330s</a:t>
                      </a:r>
                      <a:endParaRPr dirty="0"/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2228691017"/>
                  </a:ext>
                </a:extLst>
              </a:tr>
            </a:tbl>
          </a:graphicData>
        </a:graphic>
      </p:graphicFrame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81477E9B-41A0-9E48-BA72-C77530360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33" y="1300513"/>
            <a:ext cx="3481232" cy="23935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FCF7EB-9608-C931-3809-AE48CC3C2A7E}"/>
              </a:ext>
            </a:extLst>
          </p:cNvPr>
          <p:cNvSpPr txBox="1"/>
          <p:nvPr/>
        </p:nvSpPr>
        <p:spPr>
          <a:xfrm>
            <a:off x="2832409" y="5620536"/>
            <a:ext cx="65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B1BBF2"/>
                </a:solidFill>
              </a:rPr>
              <a:t>Track</a:t>
            </a:r>
          </a:p>
          <a:p>
            <a:r>
              <a:rPr lang="en-US" sz="1200" dirty="0">
                <a:solidFill>
                  <a:srgbClr val="F92127"/>
                </a:solidFill>
              </a:rPr>
              <a:t>Shower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3D93E1-0994-7506-652E-6B140A1DC441}"/>
              </a:ext>
            </a:extLst>
          </p:cNvPr>
          <p:cNvSpPr txBox="1"/>
          <p:nvPr/>
        </p:nvSpPr>
        <p:spPr>
          <a:xfrm>
            <a:off x="337633" y="809624"/>
            <a:ext cx="29742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hlinkClick r:id="rId4"/>
              </a:rPr>
              <a:t>Eur. Phys. J. C 82, 903 (2022)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0181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B39103-B43D-AB4D-8B10-503E8B4EF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156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Use the K8s Triton inference server attached with 4 Nvidia T4 GPUs on the Google Cloud.</a:t>
            </a:r>
          </a:p>
          <a:p>
            <a:r>
              <a:rPr lang="en-US" dirty="0" err="1"/>
              <a:t>gRPC</a:t>
            </a:r>
            <a:r>
              <a:rPr lang="en-US" dirty="0"/>
              <a:t>: open-source remote procedure call (RPC) system developed by Google.</a:t>
            </a:r>
          </a:p>
          <a:p>
            <a:r>
              <a:rPr lang="en-US" dirty="0"/>
              <a:t>Goal is to demonstrate the improvement in inference time when using GPU as a service.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B32650-2EF9-3D4F-998D-3E25667DA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GPUaaS</a:t>
            </a:r>
            <a:r>
              <a:rPr lang="en-US" dirty="0"/>
              <a:t> for </a:t>
            </a:r>
            <a:r>
              <a:rPr lang="en-US" dirty="0" err="1"/>
              <a:t>ProtoDUNE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D51D19-20F6-FD44-BA69-E2CA6473B8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01/30/23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83D24-789D-2148-8566-C086711375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Yang | GPUaaS for Neutrino Experiments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77EA57-B505-A541-89B1-2E03EAD9E1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51B0F5A4-9133-F24E-8820-4584C5176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807" y="2419876"/>
            <a:ext cx="6450012" cy="384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941941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NAL_PowerPoint_4x3_100716" id="{720694C3-036D-0049-A2F0-B85A42C501A3}" vid="{448CDDCA-254A-EF43-A356-111181D1B3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Fermilab_PPT_090815</Template>
  <TotalTime>28977</TotalTime>
  <Words>2612</Words>
  <Application>Microsoft Macintosh PowerPoint</Application>
  <PresentationFormat>On-screen Show (4:3)</PresentationFormat>
  <Paragraphs>377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5" baseType="lpstr">
      <vt:lpstr>Alfa Slab One</vt:lpstr>
      <vt:lpstr>Proxima Nova</vt:lpstr>
      <vt:lpstr>Arial</vt:lpstr>
      <vt:lpstr>Calibri</vt:lpstr>
      <vt:lpstr>Cambria Math</vt:lpstr>
      <vt:lpstr>Consolas</vt:lpstr>
      <vt:lpstr>Courier New</vt:lpstr>
      <vt:lpstr>Helvetica</vt:lpstr>
      <vt:lpstr>Lucida Console</vt:lpstr>
      <vt:lpstr>Open Sans</vt:lpstr>
      <vt:lpstr>Symbol</vt:lpstr>
      <vt:lpstr>Times New Roman</vt:lpstr>
      <vt:lpstr>Fermilab_PPT_090815</vt:lpstr>
      <vt:lpstr>PowerPoint Presentation</vt:lpstr>
      <vt:lpstr>Introduction</vt:lpstr>
      <vt:lpstr>Naïve solution: deploy GPUs on every worker node</vt:lpstr>
      <vt:lpstr>Alternative: GPU as a Service (GPUaaS)</vt:lpstr>
      <vt:lpstr>GPUaaS @FNAL</vt:lpstr>
      <vt:lpstr>GPUaaS for DUNE</vt:lpstr>
      <vt:lpstr>PowerPoint Presentation</vt:lpstr>
      <vt:lpstr>EmTrkMichelId CNN</vt:lpstr>
      <vt:lpstr>GPUaaS for ProtoDUNE</vt:lpstr>
      <vt:lpstr>GPUaaS for LArSoft: nSONIC</vt:lpstr>
      <vt:lpstr>Processing time using SONIC</vt:lpstr>
      <vt:lpstr>Break down of SONIC time</vt:lpstr>
      <vt:lpstr>Data and Time scaling model</vt:lpstr>
      <vt:lpstr>Large-scale ProtoDUNE processing</vt:lpstr>
      <vt:lpstr>CPU-only results</vt:lpstr>
      <vt:lpstr>GPUaaS setup</vt:lpstr>
      <vt:lpstr>SONIC (GPUaaS) results</vt:lpstr>
      <vt:lpstr>Network saturation</vt:lpstr>
      <vt:lpstr>Network saturation</vt:lpstr>
      <vt:lpstr>Discussions</vt:lpstr>
      <vt:lpstr>Conclusions</vt:lpstr>
      <vt:lpstr>PowerPoint Presentation</vt:lpstr>
      <vt:lpstr>GPUaaS for CMS </vt:lpstr>
      <vt:lpstr>PowerPoint Presentation</vt:lpstr>
      <vt:lpstr>ProtoDUNE event reconstruction</vt:lpstr>
      <vt:lpstr>GPUaaS for LArSoft</vt:lpstr>
      <vt:lpstr>Different configurations being studied</vt:lpstr>
      <vt:lpstr>Preprocessing time</vt:lpstr>
      <vt:lpstr>Communication latency</vt:lpstr>
      <vt:lpstr>Time on server vs. time on GPU</vt:lpstr>
      <vt:lpstr>Processing time scaling</vt:lpstr>
      <vt:lpstr>Dynamic batching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Tingjun Yang</dc:creator>
  <cp:lastModifiedBy>Tingjun Yang</cp:lastModifiedBy>
  <cp:revision>27</cp:revision>
  <cp:lastPrinted>2014-01-20T19:40:21Z</cp:lastPrinted>
  <dcterms:created xsi:type="dcterms:W3CDTF">2020-07-11T02:41:46Z</dcterms:created>
  <dcterms:modified xsi:type="dcterms:W3CDTF">2023-01-30T03:53:54Z</dcterms:modified>
</cp:coreProperties>
</file>