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5"/>
  </p:notesMasterIdLst>
  <p:sldIdLst>
    <p:sldId id="257" r:id="rId2"/>
    <p:sldId id="269" r:id="rId3"/>
    <p:sldId id="271" r:id="rId4"/>
    <p:sldId id="272" r:id="rId5"/>
    <p:sldId id="1306" r:id="rId6"/>
    <p:sldId id="370" r:id="rId7"/>
    <p:sldId id="1335" r:id="rId8"/>
    <p:sldId id="1336" r:id="rId9"/>
    <p:sldId id="1331" r:id="rId10"/>
    <p:sldId id="1332" r:id="rId11"/>
    <p:sldId id="1333" r:id="rId12"/>
    <p:sldId id="1337" r:id="rId13"/>
    <p:sldId id="133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2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7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26D4A-8A06-43A5-BB5C-D441063E15F3}" type="datetimeFigureOut">
              <a:rPr lang="en-US" smtClean="0"/>
              <a:t>1/31/23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92C3D-EF49-4D62-993B-290D89EAB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8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44:notes"/>
          <p:cNvSpPr txBox="1">
            <a:spLocks noGrp="1"/>
          </p:cNvSpPr>
          <p:nvPr>
            <p:ph type="body" idx="1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spcFirstLastPara="1" wrap="square" lIns="94200" tIns="47075" rIns="94200" bIns="470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0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20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519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657AB-2129-3446-B65B-A063BB4BF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E9CDF-976F-E940-9946-B8E7268608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4E62F-344E-084F-BC4A-8B82076F8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220" y="6446520"/>
            <a:ext cx="4688600" cy="365125"/>
          </a:xfrm>
        </p:spPr>
        <p:txBody>
          <a:bodyPr/>
          <a:lstStyle/>
          <a:p>
            <a:r>
              <a:rPr lang="en-US"/>
              <a:t>Habana PowerPoint Template</a:t>
            </a:r>
          </a:p>
        </p:txBody>
      </p:sp>
    </p:spTree>
    <p:extLst>
      <p:ext uri="{BB962C8B-B14F-4D97-AF65-F5344CB8AC3E}">
        <p14:creationId xmlns:p14="http://schemas.microsoft.com/office/powerpoint/2010/main" val="411208333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0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Calibri"/>
              <a:buNone/>
              <a:defRPr sz="2000" b="1"/>
            </a:lvl2pPr>
            <a:lvl3pPr marL="1371600" lvl="2" indent="-2286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0" name="Google Shape;110;p20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0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Calibri"/>
              <a:buNone/>
              <a:defRPr sz="2000" b="1"/>
            </a:lvl2pPr>
            <a:lvl3pPr marL="1371600" lvl="2" indent="-2286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2" name="Google Shape;112;p20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097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5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Calibri"/>
              <a:buChar char="•"/>
              <a:defRPr sz="3200"/>
            </a:lvl1pPr>
            <a:lvl2pPr marL="914400" lvl="1" indent="-406400" algn="l">
              <a:lnSpc>
                <a:spcPct val="95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Calibri"/>
              <a:buChar char="•"/>
              <a:defRPr sz="2800"/>
            </a:lvl2pPr>
            <a:lvl3pPr marL="1371600" lvl="2" indent="-381000" algn="l">
              <a:lnSpc>
                <a:spcPct val="95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Calibri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8" name="Google Shape;118;p2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95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2pPr>
            <a:lvl3pPr marL="1371600" lvl="2" indent="-228600" algn="l">
              <a:lnSpc>
                <a:spcPct val="95000"/>
              </a:lnSpc>
              <a:spcBef>
                <a:spcPts val="240"/>
              </a:spcBef>
              <a:spcAft>
                <a:spcPts val="0"/>
              </a:spcAft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642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22" name="Google Shape;122;p2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95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2pPr>
            <a:lvl3pPr marL="1371600" lvl="2" indent="-228600" algn="l">
              <a:lnSpc>
                <a:spcPct val="95000"/>
              </a:lnSpc>
              <a:spcBef>
                <a:spcPts val="240"/>
              </a:spcBef>
              <a:spcAft>
                <a:spcPts val="0"/>
              </a:spcAft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3678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811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090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C3D25-1DEB-412C-A8C7-D1446E917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51EFA-7E74-4F2E-8FF1-B7C8F2345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C940D-60ED-49ED-9E4A-F420AFFAA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3D912-2658-4A9B-9EB9-BBABDC48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47382-ACD7-4954-B27A-AD878FEFB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4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44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74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1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5000"/>
              </a:lnSpc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5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190"/>
          <p:cNvSpPr/>
          <p:nvPr/>
        </p:nvSpPr>
        <p:spPr>
          <a:xfrm>
            <a:off x="1" y="6154220"/>
            <a:ext cx="12192000" cy="703780"/>
          </a:xfrm>
          <a:prstGeom prst="rect">
            <a:avLst/>
          </a:prstGeom>
          <a:solidFill>
            <a:srgbClr val="75707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90"/>
          <p:cNvPicPr preferRelativeResize="0"/>
          <p:nvPr/>
        </p:nvPicPr>
        <p:blipFill rotWithShape="1">
          <a:blip r:embed="rId12">
            <a:alphaModFix/>
          </a:blip>
          <a:srcRect l="822" t="4632" r="832" b="7972"/>
          <a:stretch/>
        </p:blipFill>
        <p:spPr>
          <a:xfrm>
            <a:off x="627708" y="6340068"/>
            <a:ext cx="2372156" cy="275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9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906000" y="6340375"/>
            <a:ext cx="1651000" cy="331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340483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habana.ai/blog/training-causal-language-models-on-sdscs-gaudi-based-voyager-supercomputing-cluster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Google Shape;448;p144"/>
          <p:cNvPicPr preferRelativeResize="0"/>
          <p:nvPr/>
        </p:nvPicPr>
        <p:blipFill rotWithShape="1">
          <a:blip r:embed="rId3">
            <a:alphaModFix/>
          </a:blip>
          <a:srcRect l="31" t="3992" r="130" b="5032"/>
          <a:stretch/>
        </p:blipFill>
        <p:spPr>
          <a:xfrm>
            <a:off x="11877" y="112718"/>
            <a:ext cx="12192000" cy="6041504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144"/>
          <p:cNvSpPr/>
          <p:nvPr/>
        </p:nvSpPr>
        <p:spPr>
          <a:xfrm>
            <a:off x="0" y="0"/>
            <a:ext cx="12192000" cy="381000"/>
          </a:xfrm>
          <a:prstGeom prst="rect">
            <a:avLst/>
          </a:prstGeom>
          <a:solidFill>
            <a:srgbClr val="75707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tabLst/>
              <a:defRPr/>
            </a:pPr>
            <a:endParaRPr kumimoji="0" sz="1600" b="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144"/>
          <p:cNvSpPr txBox="1"/>
          <p:nvPr/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Arial"/>
              <a:buNone/>
              <a:tabLst/>
              <a:defRPr/>
            </a:pPr>
            <a:endParaRPr kumimoji="0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58;p145">
            <a:extLst>
              <a:ext uri="{FF2B5EF4-FFF2-40B4-BE49-F238E27FC236}">
                <a16:creationId xmlns:a16="http://schemas.microsoft.com/office/drawing/2014/main" id="{04197A03-FFD5-CF4B-A8CD-51008988F327}"/>
              </a:ext>
            </a:extLst>
          </p:cNvPr>
          <p:cNvSpPr txBox="1">
            <a:spLocks/>
          </p:cNvSpPr>
          <p:nvPr/>
        </p:nvSpPr>
        <p:spPr>
          <a:xfrm>
            <a:off x="11625755" y="6154222"/>
            <a:ext cx="419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000"/>
              </a:buClr>
              <a:buSzPts val="1400"/>
              <a:buFont typeface="Arial"/>
              <a:buNone/>
              <a:tabLst/>
              <a:defRPr/>
            </a:pPr>
            <a:endParaRPr kumimoji="0" lang="en-US" sz="1400" b="0" i="1" u="none" strike="noStrike" kern="0" cap="none" spc="0" normalizeH="0" baseline="0" noProof="0" dirty="0">
              <a:ln>
                <a:noFill/>
              </a:ln>
              <a:solidFill>
                <a:srgbClr val="FF8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Google Shape;458;p145">
            <a:extLst>
              <a:ext uri="{FF2B5EF4-FFF2-40B4-BE49-F238E27FC236}">
                <a16:creationId xmlns:a16="http://schemas.microsoft.com/office/drawing/2014/main" id="{42567B75-2841-4940-9C0B-E310ACE90F95}"/>
              </a:ext>
            </a:extLst>
          </p:cNvPr>
          <p:cNvSpPr txBox="1">
            <a:spLocks/>
          </p:cNvSpPr>
          <p:nvPr/>
        </p:nvSpPr>
        <p:spPr>
          <a:xfrm>
            <a:off x="11625755" y="6238302"/>
            <a:ext cx="419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1" u="none" strike="noStrike" kern="0" cap="none" spc="0" normalizeH="0" baseline="0" noProof="0" smtClean="0">
                <a:ln>
                  <a:noFill/>
                </a:ln>
                <a:solidFill>
                  <a:srgbClr val="FF8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8000"/>
                </a:buClr>
                <a:buSzPts val="1400"/>
                <a:buFont typeface="Arial"/>
                <a:buNone/>
                <a:tabLst/>
                <a:defRPr/>
              </a:pPr>
              <a:t>1</a:t>
            </a:fld>
            <a:endParaRPr kumimoji="0" lang="en-US" sz="1400" b="0" i="1" u="none" strike="noStrike" kern="0" cap="none" spc="0" normalizeH="0" baseline="0" noProof="0" dirty="0">
              <a:ln>
                <a:noFill/>
              </a:ln>
              <a:solidFill>
                <a:srgbClr val="FF8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70CD89-E833-5B41-82D8-952B9AA5BF87}"/>
              </a:ext>
            </a:extLst>
          </p:cNvPr>
          <p:cNvSpPr/>
          <p:nvPr/>
        </p:nvSpPr>
        <p:spPr>
          <a:xfrm>
            <a:off x="5931074" y="872610"/>
            <a:ext cx="6284680" cy="2232561"/>
          </a:xfrm>
          <a:prstGeom prst="rect">
            <a:avLst/>
          </a:prstGeom>
          <a:gradFill flip="none" rotWithShape="1">
            <a:gsLst>
              <a:gs pos="35000">
                <a:schemeClr val="accent1">
                  <a:lumMod val="0"/>
                  <a:lumOff val="100000"/>
                  <a:alpha val="0"/>
                </a:schemeClr>
              </a:gs>
              <a:gs pos="100000">
                <a:srgbClr val="3674C5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49" name="Google Shape;449;p144"/>
          <p:cNvSpPr txBox="1"/>
          <p:nvPr/>
        </p:nvSpPr>
        <p:spPr>
          <a:xfrm>
            <a:off x="2329841" y="179242"/>
            <a:ext cx="8795359" cy="2925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b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None/>
              <a:tabLst/>
              <a:defRPr/>
            </a:pPr>
            <a:br>
              <a:rPr lang="en-US" sz="32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Accelerating Inference at SDSC</a:t>
            </a:r>
          </a:p>
          <a:p>
            <a:pPr marL="0" marR="0" lvl="0" indent="0" algn="ctr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None/>
              <a:tabLst/>
              <a:defRPr/>
            </a:pPr>
            <a:r>
              <a:rPr lang="en-US" sz="20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Presented at:</a:t>
            </a:r>
          </a:p>
          <a:p>
            <a:pPr marL="0" marR="0" lvl="0" indent="0" algn="ctr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None/>
              <a:tabLst/>
              <a:defRPr/>
            </a:pPr>
            <a:r>
              <a:rPr lang="en-US" sz="20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Accelerating Physics with ML@MIT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Frank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Würthwein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Director SDSC 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r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lang="en-US" sz="2400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January 31st,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2023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7E7F7-DE6F-4485-4E46-CEB078CD2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Expanse HPC Workhorse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A24A8-D49E-AF7D-1122-8A4564538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569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13 Racks w 56 CPU nodes &amp; 2x 4xV100 GPU nodes</a:t>
            </a:r>
          </a:p>
          <a:p>
            <a:pPr lvl="1"/>
            <a:r>
              <a:rPr lang="en-US" dirty="0"/>
              <a:t>90k CPU cores allocated entirely via ACCESS program at NSF</a:t>
            </a:r>
          </a:p>
          <a:p>
            <a:pPr lvl="1"/>
            <a:r>
              <a:rPr lang="en-US" dirty="0"/>
              <a:t>Roughly 10,000 active </a:t>
            </a:r>
            <a:r>
              <a:rPr lang="en-US" dirty="0" err="1"/>
              <a:t>unix</a:t>
            </a:r>
            <a:r>
              <a:rPr lang="en-US" dirty="0"/>
              <a:t> accounts</a:t>
            </a:r>
          </a:p>
          <a:p>
            <a:r>
              <a:rPr lang="en-US" dirty="0"/>
              <a:t>1 industry rack</a:t>
            </a:r>
          </a:p>
          <a:p>
            <a:pPr lvl="1"/>
            <a:r>
              <a:rPr lang="en-US" dirty="0"/>
              <a:t>industry &amp; academia collaborations on platform academics know and love</a:t>
            </a:r>
          </a:p>
          <a:p>
            <a:pPr lvl="1"/>
            <a:r>
              <a:rPr lang="en-US" dirty="0"/>
              <a:t>De-identified Human Genomics data allowed</a:t>
            </a:r>
          </a:p>
          <a:p>
            <a:r>
              <a:rPr lang="en-US" dirty="0"/>
              <a:t>2 </a:t>
            </a:r>
            <a:r>
              <a:rPr lang="en-US" dirty="0" err="1"/>
              <a:t>PATh</a:t>
            </a:r>
            <a:r>
              <a:rPr lang="en-US" dirty="0"/>
              <a:t> racks to support HTC using </a:t>
            </a:r>
            <a:r>
              <a:rPr lang="en-US" dirty="0" err="1"/>
              <a:t>HTCondor</a:t>
            </a:r>
            <a:r>
              <a:rPr lang="en-US" dirty="0"/>
              <a:t> … think OSG</a:t>
            </a:r>
          </a:p>
          <a:p>
            <a:pPr lvl="1"/>
            <a:r>
              <a:rPr lang="en-US" dirty="0"/>
              <a:t>More than 100M core hours a year to be had “for free” with nothing more than a 1 pager to your program manager at the NSF =&gt; </a:t>
            </a:r>
            <a:r>
              <a:rPr lang="en-US" dirty="0" err="1"/>
              <a:t>PATh</a:t>
            </a:r>
            <a:r>
              <a:rPr lang="en-US" dirty="0"/>
              <a:t> facility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FAF02A-4C5F-5C56-7387-2D6A2BB6E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51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AE337-63EC-7148-8C45-B262AED50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Tbit/sec Network Architecture at SDSC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DA75F-B2B5-1F3D-FB12-73B2E21CB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NRP has its own 32x400G TOR switch</a:t>
            </a:r>
          </a:p>
          <a:p>
            <a:pPr lvl="1"/>
            <a:r>
              <a:rPr lang="en-US" dirty="0"/>
              <a:t>2x100G for each of the 32 Xilinx U55C</a:t>
            </a:r>
          </a:p>
          <a:p>
            <a:pPr lvl="1"/>
            <a:r>
              <a:rPr lang="en-US" dirty="0"/>
              <a:t>2x100G for each of the 8 DGX</a:t>
            </a:r>
          </a:p>
          <a:p>
            <a:pPr lvl="1"/>
            <a:r>
              <a:rPr lang="en-US" dirty="0"/>
              <a:t>2x100G for each of the CPU nodes</a:t>
            </a:r>
          </a:p>
          <a:p>
            <a:r>
              <a:rPr lang="en-US" dirty="0"/>
              <a:t>Nx400G from TOR to core HPC switch that connects to all other systems and the WAN</a:t>
            </a:r>
          </a:p>
          <a:p>
            <a:pPr lvl="1"/>
            <a:r>
              <a:rPr lang="en-US" dirty="0"/>
              <a:t>We will build out as </a:t>
            </a:r>
            <a:r>
              <a:rPr lang="en-US" dirty="0" err="1"/>
              <a:t>neccessary</a:t>
            </a:r>
            <a:r>
              <a:rPr lang="en-US" dirty="0"/>
              <a:t> </a:t>
            </a:r>
          </a:p>
          <a:p>
            <a:r>
              <a:rPr lang="en-US" dirty="0"/>
              <a:t>400G to the WAN</a:t>
            </a:r>
          </a:p>
          <a:p>
            <a:pPr lvl="1"/>
            <a:r>
              <a:rPr lang="en-US" dirty="0"/>
              <a:t>Caltech T2 reachable via “400G”</a:t>
            </a:r>
          </a:p>
          <a:p>
            <a:pPr lvl="1"/>
            <a:r>
              <a:rPr lang="en-US" dirty="0"/>
              <a:t>UCSD T2 reachable via 2x100G (build out as needed)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73149-FBCE-4E4C-9A87-5E8CBFEE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86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5E09E-E97B-3CEA-BA95-5456C6FC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Managed Network Bandwidth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48F2D-E631-6FC2-D533-B1E3CCC8F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Esnet</a:t>
            </a:r>
            <a:r>
              <a:rPr lang="en-US" dirty="0"/>
              <a:t>, Caltech, UCSD are engaged in R&amp;D towards ”Accountable” network bandwidth</a:t>
            </a:r>
          </a:p>
          <a:p>
            <a:r>
              <a:rPr lang="en-US" dirty="0"/>
              <a:t>Imagine:</a:t>
            </a:r>
          </a:p>
          <a:p>
            <a:pPr lvl="1"/>
            <a:r>
              <a:rPr lang="en-US" dirty="0"/>
              <a:t>You have a production workflow running across Expanse/Caltech/UCSD at a scale of 12,000 cores, 4,000 cores at each location.</a:t>
            </a:r>
          </a:p>
          <a:p>
            <a:pPr lvl="1"/>
            <a:r>
              <a:rPr lang="en-US" dirty="0"/>
              <a:t>You know the network bandwidth this requires for SONIC, because you have benchmarked the IO per CPU.</a:t>
            </a:r>
          </a:p>
          <a:p>
            <a:pPr lvl="1"/>
            <a:r>
              <a:rPr lang="en-US" dirty="0"/>
              <a:t>You know the inference compute required to keep all 12,000 cores busy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We manage the entire system of CPUs, WAN/LAN IO, and inference capacity as a composed system, avoiding any bottlenecks.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For 2023, a reasonable goal would be SONIC at up to 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300G Caltech to NRP-FPGAs/A100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100G Expanse to NRP-FPGAs/A100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100G UCSD T2 to NRP-FPGAs/A100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938F89-3E83-3CF2-CD23-2525E3916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52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05C6D-FB61-A30F-E857-454776549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11820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SDSC is the perfect playground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for scaling out SONIC and alike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14C54-2E36-4094-E806-5DC8F50D4C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C2B687-D59D-F988-E434-525DD3EEC313}"/>
              </a:ext>
            </a:extLst>
          </p:cNvPr>
          <p:cNvSpPr txBox="1"/>
          <p:nvPr/>
        </p:nvSpPr>
        <p:spPr>
          <a:xfrm>
            <a:off x="0" y="3122342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Standard compute jobs running on Expanse </a:t>
            </a:r>
            <a:r>
              <a:rPr lang="en-US" dirty="0" err="1"/>
              <a:t>PATh</a:t>
            </a:r>
            <a:r>
              <a:rPr lang="en-US" dirty="0"/>
              <a:t> racks (14k cores)</a:t>
            </a:r>
          </a:p>
          <a:p>
            <a:pPr algn="ctr"/>
            <a:r>
              <a:rPr lang="en-US" dirty="0"/>
              <a:t>Or on one of the two US CMS T2s at Caltech or UCSD (~20k cores)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Inference running on 32 Xilinx U55C in NRP racks</a:t>
            </a:r>
          </a:p>
          <a:p>
            <a:pPr algn="ctr"/>
            <a:r>
              <a:rPr lang="en-US" dirty="0"/>
              <a:t>And/or the various GPUs in SoCal (A100, V100, …)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F702E1-F398-D8FA-DBEC-D231FF2540E9}"/>
              </a:ext>
            </a:extLst>
          </p:cNvPr>
          <p:cNvSpPr txBox="1"/>
          <p:nvPr/>
        </p:nvSpPr>
        <p:spPr>
          <a:xfrm>
            <a:off x="1" y="491768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Looking for collaboration in ML training, Inference, &amp; composable systems R&amp;D</a:t>
            </a:r>
          </a:p>
        </p:txBody>
      </p:sp>
    </p:spTree>
    <p:extLst>
      <p:ext uri="{BB962C8B-B14F-4D97-AF65-F5344CB8AC3E}">
        <p14:creationId xmlns:p14="http://schemas.microsoft.com/office/powerpoint/2010/main" val="83265544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FA949-A4EB-DC4F-9686-1213359C9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SDSC’s 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204BB-6DD8-C94B-9D8F-7F820A50C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09" y="3112666"/>
            <a:ext cx="11774466" cy="203553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SDSC adopts </a:t>
            </a:r>
            <a:r>
              <a:rPr lang="en-US" b="1" dirty="0">
                <a:solidFill>
                  <a:srgbClr val="FF0000"/>
                </a:solidFill>
              </a:rPr>
              <a:t>and partners on</a:t>
            </a:r>
            <a:r>
              <a:rPr lang="en-US" b="1" dirty="0"/>
              <a:t> innovations from industry and academia in the areas of software, hardware, computational &amp; data sciences, and related areas, and translates them into cyberinfrastructure that solves practical problems across any and all scientific domains and societal endeavors. </a:t>
            </a:r>
          </a:p>
          <a:p>
            <a:r>
              <a:rPr lang="en-US" b="1" dirty="0">
                <a:solidFill>
                  <a:srgbClr val="0070C0"/>
                </a:solidFill>
              </a:rPr>
              <a:t>We are globally renowned </a:t>
            </a:r>
            <a:r>
              <a:rPr lang="en-US" b="1" dirty="0">
                <a:solidFill>
                  <a:srgbClr val="FF0000"/>
                </a:solidFill>
              </a:rPr>
              <a:t>practitioners</a:t>
            </a:r>
            <a:r>
              <a:rPr lang="en-US" b="1" dirty="0">
                <a:solidFill>
                  <a:srgbClr val="0070C0"/>
                </a:solidFill>
              </a:rPr>
              <a:t> in translating innovation into practice. </a:t>
            </a:r>
            <a:endParaRPr lang="en-US" b="1" dirty="0"/>
          </a:p>
          <a:p>
            <a:endParaRPr lang="en-US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E09D802-223D-F34C-B38B-1CCBDB28F684}"/>
              </a:ext>
            </a:extLst>
          </p:cNvPr>
          <p:cNvSpPr txBox="1">
            <a:spLocks/>
          </p:cNvSpPr>
          <p:nvPr/>
        </p:nvSpPr>
        <p:spPr>
          <a:xfrm>
            <a:off x="208722" y="1571126"/>
            <a:ext cx="11983278" cy="957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0070C0"/>
                </a:solidFill>
              </a:rPr>
              <a:t>Translating Innovation into Practice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7C478-A8FF-CB45-ACFC-CFA8D7EC9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42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96165-265E-CA41-A60D-A01353FBD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052" y="1365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Intro of SDSC by 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16AB9A-8648-FF4E-8289-9041AED6D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74122F-3572-9745-A7A8-C1EBB3A6CDAD}"/>
              </a:ext>
            </a:extLst>
          </p:cNvPr>
          <p:cNvSpPr txBox="1"/>
          <p:nvPr/>
        </p:nvSpPr>
        <p:spPr>
          <a:xfrm>
            <a:off x="6005" y="1656521"/>
            <a:ext cx="20826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</a:rPr>
              <a:t>250++</a:t>
            </a:r>
          </a:p>
          <a:p>
            <a:pPr algn="ctr"/>
            <a:r>
              <a:rPr lang="en-US" sz="2800" b="1" dirty="0">
                <a:solidFill>
                  <a:srgbClr val="002060"/>
                </a:solidFill>
              </a:rPr>
              <a:t>Employees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46ADD6-8464-AA42-A760-A70D14AF8B14}"/>
              </a:ext>
            </a:extLst>
          </p:cNvPr>
          <p:cNvSpPr txBox="1"/>
          <p:nvPr/>
        </p:nvSpPr>
        <p:spPr>
          <a:xfrm>
            <a:off x="2164711" y="1533409"/>
            <a:ext cx="26661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~3,000 </a:t>
            </a:r>
          </a:p>
          <a:p>
            <a:pPr algn="ctr"/>
            <a:r>
              <a:rPr lang="en-US" sz="2400" b="1" dirty="0">
                <a:solidFill>
                  <a:srgbClr val="002060"/>
                </a:solidFill>
              </a:rPr>
              <a:t>Training &amp; Event</a:t>
            </a:r>
          </a:p>
          <a:p>
            <a:pPr algn="ctr"/>
            <a:r>
              <a:rPr lang="en-US" sz="2400" b="1" dirty="0">
                <a:solidFill>
                  <a:srgbClr val="002060"/>
                </a:solidFill>
              </a:rPr>
              <a:t>Participants/year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FA84B0-0CDA-AA4B-B980-A0987D56A2C1}"/>
              </a:ext>
            </a:extLst>
          </p:cNvPr>
          <p:cNvSpPr txBox="1"/>
          <p:nvPr/>
        </p:nvSpPr>
        <p:spPr>
          <a:xfrm>
            <a:off x="4979717" y="1553287"/>
            <a:ext cx="2005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~10,000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Active Unix 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Accounts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on HPC systems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742F26-2367-DA4B-8B51-AD7FF6AEAA46}"/>
              </a:ext>
            </a:extLst>
          </p:cNvPr>
          <p:cNvSpPr txBox="1"/>
          <p:nvPr/>
        </p:nvSpPr>
        <p:spPr>
          <a:xfrm>
            <a:off x="7078977" y="1601892"/>
            <a:ext cx="2379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1M++ 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users on 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Science gateways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71D967-2A7D-0B4C-8053-6D1FFCD8C8FF}"/>
              </a:ext>
            </a:extLst>
          </p:cNvPr>
          <p:cNvSpPr txBox="1"/>
          <p:nvPr/>
        </p:nvSpPr>
        <p:spPr>
          <a:xfrm>
            <a:off x="32512" y="3429000"/>
            <a:ext cx="25138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4 HPC Systems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~200,000 x86 cores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~1,500 GPUs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FD2DA8-FA53-1445-A8FC-4A57EBAA5824}"/>
              </a:ext>
            </a:extLst>
          </p:cNvPr>
          <p:cNvSpPr txBox="1"/>
          <p:nvPr/>
        </p:nvSpPr>
        <p:spPr>
          <a:xfrm>
            <a:off x="2707337" y="3451083"/>
            <a:ext cx="30413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AI/ML Supercomputing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Habana/Intel hardware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SDSC Expertise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34A8AC-D877-934C-99B4-0B4C308491CA}"/>
              </a:ext>
            </a:extLst>
          </p:cNvPr>
          <p:cNvSpPr txBox="1"/>
          <p:nvPr/>
        </p:nvSpPr>
        <p:spPr>
          <a:xfrm>
            <a:off x="5968514" y="3431207"/>
            <a:ext cx="31053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Universal Scale Storage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Open for business from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200TB to 10’s of PB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DCEF3A-B9E7-0C4A-9762-CD58E3090950}"/>
              </a:ext>
            </a:extLst>
          </p:cNvPr>
          <p:cNvSpPr txBox="1"/>
          <p:nvPr/>
        </p:nvSpPr>
        <p:spPr>
          <a:xfrm>
            <a:off x="9463620" y="3426793"/>
            <a:ext cx="25779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Globally Federated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Cyberinfrastructure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100++ institutions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on 5 continents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BE9652-C785-1C40-AB94-5420DD3F0099}"/>
              </a:ext>
            </a:extLst>
          </p:cNvPr>
          <p:cNvSpPr txBox="1"/>
          <p:nvPr/>
        </p:nvSpPr>
        <p:spPr>
          <a:xfrm>
            <a:off x="0" y="5031700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We design, deploy, and operate end-to-end solutions for our partners 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from academia, government, industry &amp; non-profits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6ACEF3-3EB0-B14F-842F-799591CE40D5}"/>
              </a:ext>
            </a:extLst>
          </p:cNvPr>
          <p:cNvSpPr txBox="1"/>
          <p:nvPr/>
        </p:nvSpPr>
        <p:spPr>
          <a:xfrm>
            <a:off x="9477418" y="1608520"/>
            <a:ext cx="27638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1M++ 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Students took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our Big Data courses</a:t>
            </a:r>
          </a:p>
        </p:txBody>
      </p:sp>
    </p:spTree>
    <p:extLst>
      <p:ext uri="{BB962C8B-B14F-4D97-AF65-F5344CB8AC3E}">
        <p14:creationId xmlns:p14="http://schemas.microsoft.com/office/powerpoint/2010/main" val="2424292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FD4511-496F-A2F4-8D66-5E0BFB1CA800}"/>
              </a:ext>
            </a:extLst>
          </p:cNvPr>
          <p:cNvSpPr txBox="1"/>
          <p:nvPr/>
        </p:nvSpPr>
        <p:spPr>
          <a:xfrm>
            <a:off x="0" y="2214390"/>
            <a:ext cx="12192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Machine Learning at SDSC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  <a:p>
            <a:pPr algn="ctr"/>
            <a:r>
              <a:rPr lang="en-US" sz="2800" dirty="0"/>
              <a:t>Voyager, NRP, and Expanse</a:t>
            </a:r>
          </a:p>
        </p:txBody>
      </p:sp>
    </p:spTree>
    <p:extLst>
      <p:ext uri="{BB962C8B-B14F-4D97-AF65-F5344CB8AC3E}">
        <p14:creationId xmlns:p14="http://schemas.microsoft.com/office/powerpoint/2010/main" val="2857645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Amit Majumdar</a:t>
            </a:r>
          </a:p>
          <a:p>
            <a:r>
              <a:rPr lang="en-US" dirty="0"/>
              <a:t>San Diego Supercomputer Center, UCSD</a:t>
            </a:r>
          </a:p>
          <a:p>
            <a:r>
              <a:rPr lang="en-US" dirty="0"/>
              <a:t>SDSC Summer Institute </a:t>
            </a:r>
          </a:p>
          <a:p>
            <a:r>
              <a:rPr lang="en-US" dirty="0"/>
              <a:t>8/7/2020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906123-1AD6-A94B-B322-524F511B75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146" y="5410200"/>
            <a:ext cx="742454" cy="7463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A6B9F0D-B78D-A242-8BC9-335268AA7E72}"/>
              </a:ext>
            </a:extLst>
          </p:cNvPr>
          <p:cNvSpPr/>
          <p:nvPr/>
        </p:nvSpPr>
        <p:spPr>
          <a:xfrm>
            <a:off x="9753600" y="5614090"/>
            <a:ext cx="21786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dirty="0">
                <a:solidFill>
                  <a:srgbClr val="002060"/>
                </a:solidFill>
              </a:rPr>
              <a:t>NSF Award  2005369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69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252" y="54656"/>
            <a:ext cx="11989495" cy="1545544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Copperplate" panose="02000504000000020004"/>
              </a:rPr>
              <a:t>Voyager: Exploring AI Processors in Science and Engineering</a:t>
            </a:r>
            <a:br>
              <a:rPr lang="en-US" sz="3600" dirty="0">
                <a:solidFill>
                  <a:schemeClr val="bg1"/>
                </a:solidFill>
                <a:latin typeface="Copperplate" panose="02000504000000020004"/>
              </a:rPr>
            </a:br>
            <a:endParaRPr lang="en-US" sz="270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89FD94-B3FE-F547-BB6E-4422C1198F1B}"/>
              </a:ext>
            </a:extLst>
          </p:cNvPr>
          <p:cNvSpPr txBox="1"/>
          <p:nvPr/>
        </p:nvSpPr>
        <p:spPr>
          <a:xfrm>
            <a:off x="83472" y="5131138"/>
            <a:ext cx="878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0" dirty="0">
                <a:solidFill>
                  <a:schemeClr val="bg1"/>
                </a:solidFill>
                <a:latin typeface="Copperplate" panose="02000504000000020004" pitchFamily="2" charset="77"/>
              </a:rPr>
              <a:t>PIs: Amit Majumdar (PI), Rommie Amaro, </a:t>
            </a:r>
            <a:r>
              <a:rPr lang="en-US" sz="2400" b="1" i="0" dirty="0">
                <a:solidFill>
                  <a:schemeClr val="bg1"/>
                </a:solidFill>
                <a:latin typeface="Copperplate" panose="02000504000000020004" pitchFamily="2" charset="77"/>
              </a:rPr>
              <a:t>Javier Duarte</a:t>
            </a:r>
            <a:r>
              <a:rPr lang="en-US" sz="2400" i="0" dirty="0">
                <a:solidFill>
                  <a:schemeClr val="bg1"/>
                </a:solidFill>
                <a:latin typeface="Copperplate" panose="02000504000000020004" pitchFamily="2" charset="77"/>
              </a:rPr>
              <a:t>, Mai Nguyen, Bob Sinkovits</a:t>
            </a:r>
          </a:p>
          <a:p>
            <a:r>
              <a:rPr lang="en-US" sz="2400" i="0" dirty="0">
                <a:solidFill>
                  <a:schemeClr val="bg1"/>
                </a:solidFill>
                <a:latin typeface="Copperplate" panose="02000504000000020004" pitchFamily="2" charset="77"/>
              </a:rPr>
              <a:t>SDSC, UCSD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906123-1AD6-A94B-B322-524F511B75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8275" y="5614090"/>
            <a:ext cx="820324" cy="82461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A6B9F0D-B78D-A242-8BC9-335268AA7E72}"/>
              </a:ext>
            </a:extLst>
          </p:cNvPr>
          <p:cNvSpPr/>
          <p:nvPr/>
        </p:nvSpPr>
        <p:spPr>
          <a:xfrm>
            <a:off x="9906000" y="6367046"/>
            <a:ext cx="226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bg1"/>
                </a:solidFill>
              </a:rPr>
              <a:t>NSF </a:t>
            </a:r>
            <a:r>
              <a:rPr lang="en-US" sz="1800" i="0" dirty="0">
                <a:solidFill>
                  <a:schemeClr val="bg1"/>
                </a:solidFill>
              </a:rPr>
              <a:t>Award</a:t>
            </a:r>
            <a:r>
              <a:rPr lang="en-US" i="0" dirty="0">
                <a:solidFill>
                  <a:schemeClr val="bg1"/>
                </a:solidFill>
              </a:rPr>
              <a:t>  2005369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EACACD-3C68-4A39-8945-50535C7D9966}"/>
              </a:ext>
            </a:extLst>
          </p:cNvPr>
          <p:cNvSpPr/>
          <p:nvPr/>
        </p:nvSpPr>
        <p:spPr>
          <a:xfrm>
            <a:off x="128874" y="6318866"/>
            <a:ext cx="25287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>
                <a:solidFill>
                  <a:schemeClr val="bg1"/>
                </a:solidFill>
              </a:rPr>
              <a:t>NSF Award  </a:t>
            </a:r>
            <a:r>
              <a:rPr lang="en-US" sz="2000" i="0" dirty="0">
                <a:solidFill>
                  <a:schemeClr val="bg1"/>
                </a:solidFill>
                <a:latin typeface="Copperplate" panose="02000504000000020004"/>
              </a:rPr>
              <a:t>2005369</a:t>
            </a:r>
          </a:p>
        </p:txBody>
      </p:sp>
    </p:spTree>
    <p:extLst>
      <p:ext uri="{BB962C8B-B14F-4D97-AF65-F5344CB8AC3E}">
        <p14:creationId xmlns:p14="http://schemas.microsoft.com/office/powerpoint/2010/main" val="2851230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40E5D-C21C-48F7-A509-FDD94F777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548" y="365125"/>
            <a:ext cx="11330451" cy="1325563"/>
          </a:xfrm>
        </p:spPr>
        <p:txBody>
          <a:bodyPr/>
          <a:lstStyle/>
          <a:p>
            <a:r>
              <a:rPr lang="en-US" dirty="0"/>
              <a:t>Voyager: Architected for ML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4B5A05-41AB-42D0-B357-613E4E927D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E54467-4A7F-44E0-AB2A-F7A06772FF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52" t="3609" r="5610" b="5503"/>
          <a:stretch/>
        </p:blipFill>
        <p:spPr bwMode="auto">
          <a:xfrm>
            <a:off x="7875532" y="1620929"/>
            <a:ext cx="4032504" cy="410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86E984-8513-E758-3321-F0518E076D8C}"/>
              </a:ext>
            </a:extLst>
          </p:cNvPr>
          <p:cNvSpPr txBox="1"/>
          <p:nvPr/>
        </p:nvSpPr>
        <p:spPr>
          <a:xfrm>
            <a:off x="7836029" y="213577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32GB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F4CF9E-B98A-86F4-A5BE-110852743275}"/>
              </a:ext>
            </a:extLst>
          </p:cNvPr>
          <p:cNvSpPr txBox="1"/>
          <p:nvPr/>
        </p:nvSpPr>
        <p:spPr>
          <a:xfrm>
            <a:off x="8591428" y="523977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Tbit/sec IO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31BC1515-5DC3-AD41-1D82-CC92AD07BC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84" y="1426743"/>
            <a:ext cx="5625448" cy="40769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AF26BA-5ECF-05D5-89D7-7CEE7D839634}"/>
              </a:ext>
            </a:extLst>
          </p:cNvPr>
          <p:cNvSpPr txBox="1"/>
          <p:nvPr/>
        </p:nvSpPr>
        <p:spPr>
          <a:xfrm>
            <a:off x="8940857" y="5672143"/>
            <a:ext cx="225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Gaudi Architecture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42FEAF-B2B1-A1EF-C142-6C0745F436DB}"/>
              </a:ext>
            </a:extLst>
          </p:cNvPr>
          <p:cNvSpPr txBox="1"/>
          <p:nvPr/>
        </p:nvSpPr>
        <p:spPr>
          <a:xfrm>
            <a:off x="1341800" y="5357269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8x Gaudi per node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E7221E-88ED-9255-024E-36E88C70F1F8}"/>
              </a:ext>
            </a:extLst>
          </p:cNvPr>
          <p:cNvSpPr txBox="1"/>
          <p:nvPr/>
        </p:nvSpPr>
        <p:spPr>
          <a:xfrm>
            <a:off x="0" y="3094612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6x400G</a:t>
            </a:r>
          </a:p>
          <a:p>
            <a:r>
              <a:rPr lang="en-US" b="1" dirty="0">
                <a:solidFill>
                  <a:srgbClr val="FF0000"/>
                </a:solidFill>
              </a:rPr>
              <a:t>to node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F695F5-6F6C-4867-CABF-E384967E674B}"/>
              </a:ext>
            </a:extLst>
          </p:cNvPr>
          <p:cNvSpPr txBox="1"/>
          <p:nvPr/>
        </p:nvSpPr>
        <p:spPr>
          <a:xfrm>
            <a:off x="5374890" y="4545177"/>
            <a:ext cx="1196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7x100G 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</a:rPr>
              <a:t>all-2-all Gaudi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</a:rPr>
              <a:t>inside a node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A8A382-7A28-07BF-660F-2A664CAC4421}"/>
              </a:ext>
            </a:extLst>
          </p:cNvPr>
          <p:cNvSpPr txBox="1"/>
          <p:nvPr/>
        </p:nvSpPr>
        <p:spPr>
          <a:xfrm>
            <a:off x="3922761" y="5270078"/>
            <a:ext cx="3902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42 Nodes in Voyager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all-2-all at 2.4 Tbit/sec</a:t>
            </a:r>
          </a:p>
        </p:txBody>
      </p:sp>
    </p:spTree>
    <p:extLst>
      <p:ext uri="{BB962C8B-B14F-4D97-AF65-F5344CB8AC3E}">
        <p14:creationId xmlns:p14="http://schemas.microsoft.com/office/powerpoint/2010/main" val="394560663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23D9D-8A90-9B81-4D15-7DF8C1B35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Habana on Training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160E3-1996-1597-45C4-A47100C81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911" y="1825625"/>
            <a:ext cx="11898489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https://developer.habana.ai/blog/training-causal-language-models-on-sdscs-gaudi-based-voyager-supercomputing-cluster/</a:t>
            </a:r>
            <a:endParaRPr lang="en-US" dirty="0"/>
          </a:p>
          <a:p>
            <a:r>
              <a:rPr lang="en-US" dirty="0"/>
              <a:t>The Habana developer team trained GPT-2 XL and GPT-3 XL on Voyager, showing scalability vs # of Gaudi devices used during the training. </a:t>
            </a:r>
          </a:p>
          <a:p>
            <a:pPr lvl="1"/>
            <a:r>
              <a:rPr lang="en-US" dirty="0"/>
              <a:t>Used up to 128 Gaudi devices</a:t>
            </a:r>
          </a:p>
          <a:p>
            <a:pPr lvl="1"/>
            <a:r>
              <a:rPr lang="en-US" dirty="0"/>
              <a:t>Voyager actually has 336 such devices, so scaling to 256 ought to be possible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97DEF5-380D-82FE-076C-6A9E7870E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32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182EE-F2FA-9A9C-5CC2-AB5EC9CAB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Petabyte Inference on Voyager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56D40-81A4-5782-5D8A-7240F5987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825625"/>
            <a:ext cx="11909778" cy="4351338"/>
          </a:xfrm>
        </p:spPr>
        <p:txBody>
          <a:bodyPr/>
          <a:lstStyle/>
          <a:p>
            <a:r>
              <a:rPr lang="en-US" dirty="0"/>
              <a:t>Together with the Habana team, we want to explore the use of Gaudi also for inference.</a:t>
            </a:r>
          </a:p>
          <a:p>
            <a:r>
              <a:rPr lang="en-US" dirty="0"/>
              <a:t>We are actively looking for interesting science cases for “petabyte scale” inference on Voyager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188A0D-FFDD-5FB4-6B55-8DBD8C65C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37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597DA-CC09-AB1E-A414-2B451822E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E23E-A89C-4F7C-BC2C-28D9DAEFCBFE}" type="slidenum">
              <a:rPr lang="en-US" smtClean="0"/>
              <a:t>9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3E236F-9F65-46E5-989F-1C4580BA4C83}"/>
              </a:ext>
            </a:extLst>
          </p:cNvPr>
          <p:cNvGrpSpPr/>
          <p:nvPr/>
        </p:nvGrpSpPr>
        <p:grpSpPr>
          <a:xfrm>
            <a:off x="1634814" y="501718"/>
            <a:ext cx="9110961" cy="3713545"/>
            <a:chOff x="1502611" y="2011029"/>
            <a:chExt cx="9110961" cy="371354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2C0712E-FA5D-5324-0BD9-43A938C4AF40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78428" y="2011029"/>
              <a:ext cx="9035144" cy="371354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990A2D9-87D2-2423-597B-A32F40A0AB13}"/>
                </a:ext>
              </a:extLst>
            </p:cNvPr>
            <p:cNvSpPr txBox="1"/>
            <p:nvPr/>
          </p:nvSpPr>
          <p:spPr>
            <a:xfrm>
              <a:off x="1502611" y="3095315"/>
              <a:ext cx="88197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tx1"/>
                  </a:solidFill>
                </a:rPr>
                <a:t>80GB A100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3C5CE8B-07AB-EC1E-16E4-E0FBB39DFE5C}"/>
                </a:ext>
              </a:extLst>
            </p:cNvPr>
            <p:cNvSpPr txBox="1"/>
            <p:nvPr/>
          </p:nvSpPr>
          <p:spPr>
            <a:xfrm>
              <a:off x="1674739" y="2907952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/>
                  </a:solidFill>
                </a:rPr>
                <a:t>A10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FC5BEAA-855D-A3AD-E2C0-5EF9C76C50C3}"/>
              </a:ext>
            </a:extLst>
          </p:cNvPr>
          <p:cNvSpPr/>
          <p:nvPr/>
        </p:nvSpPr>
        <p:spPr>
          <a:xfrm>
            <a:off x="9389072" y="101608"/>
            <a:ext cx="3108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Funded as NSF 2112167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C57D5-1CF0-88C0-73ED-E1CB4E124B3B}"/>
              </a:ext>
            </a:extLst>
          </p:cNvPr>
          <p:cNvSpPr txBox="1"/>
          <p:nvPr/>
        </p:nvSpPr>
        <p:spPr>
          <a:xfrm>
            <a:off x="0" y="4303473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NRP is both an NSF funded project and a community supported infrastructure.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2EC828-6DE0-C3F9-7183-2790216C52B4}"/>
              </a:ext>
            </a:extLst>
          </p:cNvPr>
          <p:cNvSpPr txBox="1"/>
          <p:nvPr/>
        </p:nvSpPr>
        <p:spPr>
          <a:xfrm>
            <a:off x="0" y="4802736"/>
            <a:ext cx="121920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Growth goals of community infrastructure</a:t>
            </a:r>
          </a:p>
          <a:p>
            <a:pPr lvl="1" algn="ctr"/>
            <a:r>
              <a:rPr lang="en-US" sz="2400" dirty="0"/>
              <a:t>1,000++ GPUs end of 2022</a:t>
            </a:r>
          </a:p>
          <a:p>
            <a:pPr lvl="1" algn="ctr"/>
            <a:r>
              <a:rPr lang="en-US" sz="2400" dirty="0"/>
              <a:t>50 PB storage end of 2024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C766E3-6C9B-5A70-A188-07281DECC1E8}"/>
              </a:ext>
            </a:extLst>
          </p:cNvPr>
          <p:cNvSpPr txBox="1"/>
          <p:nvPr/>
        </p:nvSpPr>
        <p:spPr>
          <a:xfrm>
            <a:off x="244015" y="2665529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Default UX = K8S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878588-3435-9FAC-645D-921359380346}"/>
              </a:ext>
            </a:extLst>
          </p:cNvPr>
          <p:cNvSpPr txBox="1"/>
          <p:nvPr/>
        </p:nvSpPr>
        <p:spPr>
          <a:xfrm>
            <a:off x="9077900" y="5369481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Lots of gaming GPUs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1080Ti to 3090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E743DF-291F-8A12-661E-D1E2B1E9178B}"/>
              </a:ext>
            </a:extLst>
          </p:cNvPr>
          <p:cNvSpPr txBox="1"/>
          <p:nvPr/>
        </p:nvSpPr>
        <p:spPr>
          <a:xfrm>
            <a:off x="458294" y="151433"/>
            <a:ext cx="19758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32 Xilinx U55C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for ML Inference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@ SDSC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BA376D-F896-B2AB-5848-2AD30DA8A6D6}"/>
              </a:ext>
            </a:extLst>
          </p:cNvPr>
          <p:cNvSpPr txBox="1"/>
          <p:nvPr/>
        </p:nvSpPr>
        <p:spPr>
          <a:xfrm>
            <a:off x="0" y="38231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350TB </a:t>
            </a:r>
            <a:r>
              <a:rPr lang="en-US" b="1" dirty="0" err="1">
                <a:solidFill>
                  <a:srgbClr val="FF0000"/>
                </a:solidFill>
              </a:rPr>
              <a:t>NVMe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D33E11-D59D-B2EA-B906-939C39CF04CF}"/>
              </a:ext>
            </a:extLst>
          </p:cNvPr>
          <p:cNvSpPr txBox="1"/>
          <p:nvPr/>
        </p:nvSpPr>
        <p:spPr>
          <a:xfrm flipH="1">
            <a:off x="2434155" y="1586004"/>
            <a:ext cx="342867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/>
              <a:t>64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F545CB-7186-6A29-8E31-B47AF6441FDA}"/>
              </a:ext>
            </a:extLst>
          </p:cNvPr>
          <p:cNvSpPr txBox="1"/>
          <p:nvPr/>
        </p:nvSpPr>
        <p:spPr>
          <a:xfrm>
            <a:off x="-4326" y="3491138"/>
            <a:ext cx="1714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 NVIDIA DGX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A9DD48-DD62-CF4D-0917-68BFE7C9483E}"/>
              </a:ext>
            </a:extLst>
          </p:cNvPr>
          <p:cNvSpPr txBox="1"/>
          <p:nvPr/>
        </p:nvSpPr>
        <p:spPr>
          <a:xfrm>
            <a:off x="54845" y="1160114"/>
            <a:ext cx="1885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288 NVIDIA A10</a:t>
            </a:r>
          </a:p>
        </p:txBody>
      </p:sp>
    </p:spTree>
    <p:extLst>
      <p:ext uri="{BB962C8B-B14F-4D97-AF65-F5344CB8AC3E}">
        <p14:creationId xmlns:p14="http://schemas.microsoft.com/office/powerpoint/2010/main" val="3982717677"/>
      </p:ext>
    </p:extLst>
  </p:cSld>
  <p:clrMapOvr>
    <a:masterClrMapping/>
  </p:clrMapOvr>
</p:sld>
</file>

<file path=ppt/theme/theme1.xml><?xml version="1.0" encoding="utf-8"?>
<a:theme xmlns:a="http://schemas.openxmlformats.org/drawingml/2006/main" name="NPACI/SDSC (logo) templat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840</Words>
  <Application>Microsoft Macintosh PowerPoint</Application>
  <PresentationFormat>Widescreen</PresentationFormat>
  <Paragraphs>140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Copperplate</vt:lpstr>
      <vt:lpstr>NPACI/SDSC (logo) template</vt:lpstr>
      <vt:lpstr>PowerPoint Presentation</vt:lpstr>
      <vt:lpstr>SDSC’s Mission</vt:lpstr>
      <vt:lpstr>Intro of SDSC by Numbers</vt:lpstr>
      <vt:lpstr>PowerPoint Presentation</vt:lpstr>
      <vt:lpstr>Voyager: Exploring AI Processors in Science and Engineering </vt:lpstr>
      <vt:lpstr>Voyager: Architected for ML</vt:lpstr>
      <vt:lpstr>Habana on Training Language Models</vt:lpstr>
      <vt:lpstr>Petabyte Inference on Voyager</vt:lpstr>
      <vt:lpstr>PowerPoint Presentation</vt:lpstr>
      <vt:lpstr>Expanse HPC Workhorse</vt:lpstr>
      <vt:lpstr>Tbit/sec Network Architecture at SDSC</vt:lpstr>
      <vt:lpstr>Managed Network Bandwidth</vt:lpstr>
      <vt:lpstr>SDSC is the perfect playground  for scaling out SONIC and alike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Composable Heterogeneous Computing Environments – DIY or Full Automation?</dc:title>
  <dc:creator>Huili Weinstock</dc:creator>
  <cp:lastModifiedBy>Wuerthwein, Frank</cp:lastModifiedBy>
  <cp:revision>81</cp:revision>
  <cp:lastPrinted>2022-03-01T17:29:42Z</cp:lastPrinted>
  <dcterms:created xsi:type="dcterms:W3CDTF">2021-11-15T13:35:27Z</dcterms:created>
  <dcterms:modified xsi:type="dcterms:W3CDTF">2023-01-31T16:59:14Z</dcterms:modified>
</cp:coreProperties>
</file>