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  <p:sldMasterId id="2147483675" r:id="rId3"/>
  </p:sldMasterIdLst>
  <p:notesMasterIdLst>
    <p:notesMasterId r:id="rId9"/>
  </p:notesMasterIdLst>
  <p:handoutMasterIdLst>
    <p:handoutMasterId r:id="rId10"/>
  </p:handoutMasterIdLst>
  <p:sldIdLst>
    <p:sldId id="258" r:id="rId4"/>
    <p:sldId id="285" r:id="rId5"/>
    <p:sldId id="287" r:id="rId6"/>
    <p:sldId id="286" r:id="rId7"/>
    <p:sldId id="29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2" autoAdjust="0"/>
    <p:restoredTop sz="87314" autoAdjust="0"/>
  </p:normalViewPr>
  <p:slideViewPr>
    <p:cSldViewPr snapToGrid="0">
      <p:cViewPr varScale="1">
        <p:scale>
          <a:sx n="55" d="100"/>
          <a:sy n="55" d="100"/>
        </p:scale>
        <p:origin x="1028" y="40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16/03/2023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69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just">
              <a:lnSpc>
                <a:spcPct val="107000"/>
              </a:lnSpc>
              <a:spcAft>
                <a:spcPts val="1200"/>
              </a:spcAft>
              <a:buFont typeface="Symbol" panose="05050102010706020507" pitchFamily="18" charset="2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550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31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471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720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4" r:id="rId2"/>
    <p:sldLayoutId id="2147483673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11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1" y="2026426"/>
            <a:ext cx="10917449" cy="2149523"/>
          </a:xfrm>
        </p:spPr>
        <p:txBody>
          <a:bodyPr>
            <a:noAutofit/>
          </a:bodyPr>
          <a:lstStyle/>
          <a:p>
            <a:pPr algn="ctr"/>
            <a:r>
              <a:rPr lang="en-US" sz="4800" b="0" i="0" u="none" strike="noStrike" kern="1200" baseline="0" dirty="0">
                <a:solidFill>
                  <a:srgbClr val="FFFFFF"/>
                </a:solidFill>
                <a:latin typeface="Arial" panose="020B0604020202020204" pitchFamily="34" charset="0"/>
              </a:rPr>
              <a:t>Citizen Science in EC R&amp;I policy </a:t>
            </a:r>
            <a:br>
              <a:rPr lang="en-US" sz="4800" b="0" i="0" u="none" strike="noStrike" kern="1200" baseline="0" dirty="0">
                <a:solidFill>
                  <a:srgbClr val="FFFFFF"/>
                </a:solidFill>
                <a:latin typeface="Arial" panose="020B0604020202020204" pitchFamily="34" charset="0"/>
              </a:rPr>
            </a:br>
            <a:r>
              <a:rPr lang="en-US" sz="4800" b="0" i="0" u="none" strike="noStrike" kern="1200" baseline="0" dirty="0">
                <a:solidFill>
                  <a:srgbClr val="FFFFFF"/>
                </a:solidFill>
                <a:latin typeface="Arial" panose="020B0604020202020204" pitchFamily="34" charset="0"/>
              </a:rPr>
              <a:t>and </a:t>
            </a:r>
            <a:r>
              <a:rPr lang="en-US" sz="4800" b="0" i="0" u="none" strike="noStrike" kern="1200" baseline="0" dirty="0" err="1">
                <a:solidFill>
                  <a:srgbClr val="FFFFFF"/>
                </a:solidFill>
                <a:latin typeface="Arial" panose="020B0604020202020204" pitchFamily="34" charset="0"/>
              </a:rPr>
              <a:t>programme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175949"/>
            <a:ext cx="5190904" cy="1139854"/>
          </a:xfrm>
        </p:spPr>
        <p:txBody>
          <a:bodyPr/>
          <a:lstStyle/>
          <a:p>
            <a:r>
              <a:rPr lang="en-GB" sz="3200" dirty="0"/>
              <a:t>Crowd4SDG </a:t>
            </a:r>
          </a:p>
          <a:p>
            <a:r>
              <a:rPr lang="en-GB" b="1" dirty="0"/>
              <a:t>Final Conference, 17/03/2023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Gabriella Leo</a:t>
            </a:r>
          </a:p>
          <a:p>
            <a:r>
              <a:rPr lang="en-GB" dirty="0"/>
              <a:t>DG R&amp;I, Open Science Unit</a:t>
            </a:r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130" y="376518"/>
            <a:ext cx="10390796" cy="560107"/>
          </a:xfrm>
        </p:spPr>
        <p:txBody>
          <a:bodyPr/>
          <a:lstStyle/>
          <a:p>
            <a:r>
              <a:rPr lang="en-IE" sz="3200" dirty="0"/>
              <a:t>Why </a:t>
            </a:r>
            <a:r>
              <a:rPr lang="en-GB" sz="3200" dirty="0">
                <a:solidFill>
                  <a:srgbClr val="004494"/>
                </a:solidFill>
              </a:rPr>
              <a:t>promote citizen science?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130" y="1344044"/>
            <a:ext cx="8950161" cy="5137438"/>
          </a:xfrm>
        </p:spPr>
        <p:txBody>
          <a:bodyPr/>
          <a:lstStyle/>
          <a:p>
            <a:pPr marL="266700" indent="-266700">
              <a:spcAft>
                <a:spcPts val="600"/>
              </a:spcAft>
            </a:pPr>
            <a:r>
              <a:rPr lang="en-GB" dirty="0"/>
              <a:t>Can contribute to </a:t>
            </a:r>
            <a:r>
              <a:rPr lang="en-GB" b="1" dirty="0">
                <a:solidFill>
                  <a:schemeClr val="accent4"/>
                </a:solidFill>
              </a:rPr>
              <a:t>excellence</a:t>
            </a:r>
            <a:r>
              <a:rPr lang="en-GB" dirty="0">
                <a:solidFill>
                  <a:schemeClr val="accent4"/>
                </a:solidFill>
              </a:rPr>
              <a:t> </a:t>
            </a:r>
          </a:p>
          <a:p>
            <a:pPr marL="723900" lvl="1" indent="-266700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Enlarged scope of R&amp;I through additional research questions</a:t>
            </a:r>
          </a:p>
          <a:p>
            <a:pPr marL="723900" lvl="1" indent="-266700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Higher quantity and quality of data collected</a:t>
            </a:r>
          </a:p>
          <a:p>
            <a:pPr marL="723900" lvl="1" indent="-266700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More angles of discussion and analysis</a:t>
            </a:r>
          </a:p>
          <a:p>
            <a:pPr marL="723900" lvl="1" indent="-266700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Increased robustness, if high quality methodology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dirty="0"/>
              <a:t>Can contribute to </a:t>
            </a:r>
            <a:r>
              <a:rPr lang="en-GB" b="1" dirty="0">
                <a:solidFill>
                  <a:srgbClr val="7030A0"/>
                </a:solidFill>
              </a:rPr>
              <a:t>effectiveness</a:t>
            </a:r>
            <a:r>
              <a:rPr lang="en-GB" dirty="0"/>
              <a:t>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R&amp;I more closely aligned with needs, values and expectations of society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Triggering behavioural changes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sz="1600" dirty="0"/>
              <a:t>More likely to lead to quicker and larger uptake of R&amp;I results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GB" dirty="0"/>
              <a:t>Can contribute to </a:t>
            </a:r>
            <a:r>
              <a:rPr lang="en-GB" b="1" dirty="0">
                <a:solidFill>
                  <a:srgbClr val="00B050"/>
                </a:solidFill>
              </a:rPr>
              <a:t>trust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of society in science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Opening R&amp;I system to society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IE" sz="1600" dirty="0"/>
              <a:t>More variety on supply side</a:t>
            </a:r>
            <a:endParaRPr lang="en-GB" sz="16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Increased transparency and mutual learning</a:t>
            </a:r>
          </a:p>
        </p:txBody>
      </p:sp>
    </p:spTree>
    <p:extLst>
      <p:ext uri="{BB962C8B-B14F-4D97-AF65-F5344CB8AC3E}">
        <p14:creationId xmlns:p14="http://schemas.microsoft.com/office/powerpoint/2010/main" val="3263985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/>
          <p:cNvSpPr>
            <a:spLocks noGrp="1"/>
          </p:cNvSpPr>
          <p:nvPr>
            <p:ph sz="half" idx="1"/>
          </p:nvPr>
        </p:nvSpPr>
        <p:spPr>
          <a:xfrm>
            <a:off x="929638" y="2916304"/>
            <a:ext cx="5166362" cy="2980019"/>
          </a:xfrm>
        </p:spPr>
        <p:txBody>
          <a:bodyPr/>
          <a:lstStyle/>
          <a:p>
            <a:pPr lvl="0"/>
            <a:r>
              <a:rPr lang="en-GB" sz="1800" b="1" dirty="0">
                <a:solidFill>
                  <a:srgbClr val="FF9900"/>
                </a:solidFill>
              </a:rPr>
              <a:t>Programme principle</a:t>
            </a:r>
            <a:r>
              <a:rPr lang="en-GB" sz="1800" dirty="0">
                <a:solidFill>
                  <a:schemeClr val="tx1">
                    <a:lumMod val="50000"/>
                  </a:schemeClr>
                </a:solidFill>
              </a:rPr>
              <a:t>: The programme </a:t>
            </a:r>
            <a:r>
              <a:rPr lang="en-GB" sz="1800" b="1" dirty="0">
                <a:solidFill>
                  <a:schemeClr val="tx1">
                    <a:lumMod val="50000"/>
                  </a:schemeClr>
                </a:solidFill>
              </a:rPr>
              <a:t>shall promote co-creation and co-design through engagement of citizens and civil society</a:t>
            </a:r>
          </a:p>
          <a:p>
            <a:pPr lvl="0"/>
            <a:r>
              <a:rPr lang="en-GB" sz="1800" b="1" dirty="0">
                <a:solidFill>
                  <a:srgbClr val="FF9900"/>
                </a:solidFill>
              </a:rPr>
              <a:t>Operational objective</a:t>
            </a:r>
            <a:r>
              <a:rPr lang="en-GB" sz="1800" dirty="0">
                <a:solidFill>
                  <a:schemeClr val="tx1">
                    <a:lumMod val="50000"/>
                  </a:schemeClr>
                </a:solidFill>
              </a:rPr>
              <a:t>: Improving the relationship and interaction between science and society, including the visibility of science in society and science communication, and promoting the involvement of citizens and end-users in co-design and co-creation processes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914399" y="1504566"/>
            <a:ext cx="11155680" cy="1021782"/>
          </a:xfrm>
        </p:spPr>
        <p:txBody>
          <a:bodyPr/>
          <a:lstStyle/>
          <a:p>
            <a:pPr marL="0" indent="0">
              <a:buNone/>
            </a:pPr>
            <a:r>
              <a:rPr lang="en-IE" sz="2000" b="1" dirty="0">
                <a:solidFill>
                  <a:srgbClr val="FF9900"/>
                </a:solidFill>
              </a:rPr>
              <a:t>Horizon 2020</a:t>
            </a:r>
            <a:r>
              <a:rPr lang="en-IE" sz="2000" dirty="0">
                <a:solidFill>
                  <a:schemeClr val="tx1">
                    <a:lumMod val="50000"/>
                  </a:schemeClr>
                </a:solidFill>
              </a:rPr>
              <a:t>: ‘Science with and for Society’ part &amp; integration across the programme</a:t>
            </a:r>
          </a:p>
          <a:p>
            <a:pPr marL="0" indent="0">
              <a:buNone/>
            </a:pPr>
            <a:r>
              <a:rPr lang="en-IE" sz="2000" b="1" dirty="0">
                <a:solidFill>
                  <a:srgbClr val="FF9900"/>
                </a:solidFill>
              </a:rPr>
              <a:t>Horizon Europe</a:t>
            </a:r>
            <a:r>
              <a:rPr lang="en-IE" sz="2000" dirty="0">
                <a:solidFill>
                  <a:schemeClr val="tx1">
                    <a:lumMod val="50000"/>
                  </a:schemeClr>
                </a:solidFill>
              </a:rPr>
              <a:t>: a programme principle and operational objective – mainstreamed &amp; embedded – across Clusters, Missions, and elsewhere</a:t>
            </a:r>
            <a:endParaRPr lang="en-GB" sz="2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6280484" y="2916305"/>
            <a:ext cx="5789595" cy="29800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work programme may provide for </a:t>
            </a:r>
            <a:r>
              <a:rPr lang="en-GB" sz="1800" b="1" dirty="0">
                <a:solidFill>
                  <a:srgbClr val="FF9900"/>
                </a:solidFill>
              </a:rPr>
              <a:t>additional incentives or obligations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adhere to open science practices including citizen engagement</a:t>
            </a: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Open Science will be </a:t>
            </a:r>
            <a:r>
              <a:rPr lang="en-GB" sz="1800" b="1" dirty="0">
                <a:solidFill>
                  <a:srgbClr val="FF9900"/>
                </a:solidFill>
              </a:rPr>
              <a:t>embedded throughout the programme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in particular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defRPr/>
            </a:pPr>
            <a:r>
              <a:rPr lang="en-GB" sz="1600" b="1" i="1" dirty="0">
                <a:solidFill>
                  <a:srgbClr val="FF9900"/>
                </a:solidFill>
              </a:rPr>
              <a:t>as part of the award criteria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for proposal evaluation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>
                <a:srgbClr val="034EA2"/>
              </a:buClr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as part of </a:t>
            </a:r>
            <a:r>
              <a:rPr lang="en-GB" sz="1600" b="1" i="1" dirty="0">
                <a:solidFill>
                  <a:srgbClr val="FF9900"/>
                </a:solidFill>
              </a:rPr>
              <a:t>reporting and monitoring </a:t>
            </a:r>
          </a:p>
          <a:p>
            <a:pPr lvl="1">
              <a:spcBef>
                <a:spcPts val="0"/>
              </a:spcBef>
              <a:buClr>
                <a:srgbClr val="034EA2"/>
              </a:buClr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as key </a:t>
            </a:r>
            <a:r>
              <a:rPr lang="en-GB" sz="1600" b="1" i="1" dirty="0">
                <a:solidFill>
                  <a:srgbClr val="FF9900"/>
                </a:solidFill>
              </a:rPr>
              <a:t>impact pathway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indicators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29638" y="279699"/>
            <a:ext cx="11140442" cy="834911"/>
          </a:xfrm>
        </p:spPr>
        <p:txBody>
          <a:bodyPr/>
          <a:lstStyle/>
          <a:p>
            <a:r>
              <a:rPr lang="en-IE" sz="3200" dirty="0"/>
              <a:t>Citizen engagement: a Horizon Europe programme principle and operational objective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8446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0265D-FC3D-42B8-BD0A-B78731565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1479" y="462578"/>
            <a:ext cx="11088600" cy="520563"/>
          </a:xfrm>
        </p:spPr>
        <p:txBody>
          <a:bodyPr/>
          <a:lstStyle/>
          <a:p>
            <a:r>
              <a:rPr lang="fr-BE" sz="3200" dirty="0"/>
              <a:t>Citi</a:t>
            </a:r>
            <a:r>
              <a:rPr lang="en-IE" sz="3200" dirty="0"/>
              <a:t>z</a:t>
            </a:r>
            <a:r>
              <a:rPr lang="fr-BE" sz="3200" dirty="0"/>
              <a:t>en engagement in European R&amp;I </a:t>
            </a:r>
            <a:r>
              <a:rPr lang="fr-BE" sz="3200" dirty="0" err="1"/>
              <a:t>policy</a:t>
            </a:r>
            <a:endParaRPr lang="en-IE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09645D-2D7A-48C1-B5DF-EE7780478C11}"/>
              </a:ext>
            </a:extLst>
          </p:cNvPr>
          <p:cNvSpPr txBox="1"/>
          <p:nvPr/>
        </p:nvSpPr>
        <p:spPr>
          <a:xfrm>
            <a:off x="981479" y="1628507"/>
            <a:ext cx="9544878" cy="3882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en-GB" b="1" dirty="0">
                <a:solidFill>
                  <a:srgbClr val="FF9900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Citizen and societal engagement is</a:t>
            </a:r>
            <a:endParaRPr lang="en-IE" b="1" dirty="0">
              <a:solidFill>
                <a:srgbClr val="FF9900"/>
              </a:solidFill>
              <a:effectLst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indent="-342900" algn="just">
              <a:lnSpc>
                <a:spcPct val="110000"/>
              </a:lnSpc>
              <a:spcAft>
                <a:spcPts val="1200"/>
              </a:spcAft>
              <a:buFontTx/>
              <a:buAutoNum type="arabicParenBoth"/>
            </a:pPr>
            <a:r>
              <a:rPr lang="en-GB" dirty="0"/>
              <a:t>Part of the </a:t>
            </a:r>
            <a:r>
              <a:rPr lang="en-GB" b="1" dirty="0">
                <a:solidFill>
                  <a:srgbClr val="FF99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“Pact for R&amp;I in Europe” </a:t>
            </a:r>
            <a:r>
              <a:rPr lang="en-GB" dirty="0">
                <a:ea typeface="Verdana" panose="020B0604030504040204" pitchFamily="34" charset="0"/>
                <a:cs typeface="Verdana" panose="020B0604030504040204" pitchFamily="34" charset="0"/>
              </a:rPr>
              <a:t>that lists “</a:t>
            </a:r>
            <a:r>
              <a:rPr lang="en-GB" b="1" dirty="0">
                <a:solidFill>
                  <a:srgbClr val="004494"/>
                </a:solidFill>
                <a:effectLst/>
                <a:ea typeface="Calibri" panose="020F0502020204030204" pitchFamily="34" charset="0"/>
              </a:rPr>
              <a:t>s</a:t>
            </a:r>
            <a:r>
              <a:rPr lang="en-GB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ocietal responsibility” </a:t>
            </a:r>
            <a:r>
              <a:rPr lang="en-GB" dirty="0">
                <a:ea typeface="Verdana" panose="020B0604030504040204" pitchFamily="34" charset="0"/>
                <a:cs typeface="Verdana" panose="020B0604030504040204" pitchFamily="34" charset="0"/>
              </a:rPr>
              <a:t>as a main principle of working together, calls for </a:t>
            </a:r>
            <a:r>
              <a:rPr lang="en-GB" dirty="0">
                <a:effectLst/>
                <a:ea typeface="Calibri" panose="020F0502020204030204" pitchFamily="34" charset="0"/>
              </a:rPr>
              <a:t>“</a:t>
            </a:r>
            <a:r>
              <a:rPr lang="en-US" b="1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making use of the knowledge in society”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to increase the impact of R&amp;I by transforming Europe’s leadership in knowledge creation </a:t>
            </a:r>
            <a:r>
              <a:rPr lang="en-GB" dirty="0">
                <a:ea typeface="Verdana" panose="020B0604030504040204" pitchFamily="34" charset="0"/>
                <a:cs typeface="Verdana" panose="020B0604030504040204" pitchFamily="34" charset="0"/>
              </a:rPr>
              <a:t>and identifies </a:t>
            </a:r>
            <a:r>
              <a:rPr lang="en-GB" b="1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“active citizen and societal engagement in R&amp;I”</a:t>
            </a:r>
            <a:r>
              <a:rPr lang="en-GB" b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ea typeface="Verdana" panose="020B0604030504040204" pitchFamily="34" charset="0"/>
                <a:cs typeface="Verdana" panose="020B0604030504040204" pitchFamily="34" charset="0"/>
              </a:rPr>
              <a:t>as a priority area for joint action in the EU </a:t>
            </a:r>
          </a:p>
          <a:p>
            <a:pPr marL="800100" indent="-342900" algn="just">
              <a:lnSpc>
                <a:spcPct val="110000"/>
              </a:lnSpc>
              <a:spcAft>
                <a:spcPts val="1200"/>
              </a:spcAft>
              <a:buFontTx/>
              <a:buAutoNum type="arabicParenBoth"/>
            </a:pPr>
            <a:r>
              <a:rPr lang="en-GB" dirty="0"/>
              <a:t>Part of the </a:t>
            </a:r>
            <a:r>
              <a:rPr lang="en-GB" b="1" dirty="0">
                <a:solidFill>
                  <a:schemeClr val="accent4"/>
                </a:solidFill>
                <a:ea typeface="Calibri" panose="020F0502020204030204" pitchFamily="34" charset="0"/>
              </a:rPr>
              <a:t>open science policy </a:t>
            </a:r>
            <a:r>
              <a:rPr lang="en-GB" dirty="0">
                <a:ea typeface="Calibri" panose="020F0502020204030204" pitchFamily="34" charset="0"/>
              </a:rPr>
              <a:t>of</a:t>
            </a:r>
            <a:r>
              <a:rPr lang="en-GB" b="1" dirty="0">
                <a:ea typeface="Calibri" panose="020F0502020204030204" pitchFamily="34" charset="0"/>
              </a:rPr>
              <a:t> </a:t>
            </a:r>
            <a:r>
              <a:rPr lang="en-US" dirty="0"/>
              <a:t>the EU</a:t>
            </a:r>
            <a:r>
              <a:rPr lang="en-GB" b="1" dirty="0">
                <a:ea typeface="Calibri" panose="020F0502020204030204" pitchFamily="34" charset="0"/>
              </a:rPr>
              <a:t>, </a:t>
            </a:r>
            <a:r>
              <a:rPr lang="en-GB" dirty="0">
                <a:ea typeface="Calibri" panose="020F0502020204030204" pitchFamily="34" charset="0"/>
              </a:rPr>
              <a:t>embedded in the </a:t>
            </a:r>
            <a:r>
              <a:rPr lang="en-GB" b="1" dirty="0">
                <a:solidFill>
                  <a:schemeClr val="accent4"/>
                </a:solidFill>
                <a:ea typeface="Calibri" panose="020F0502020204030204" pitchFamily="34" charset="0"/>
              </a:rPr>
              <a:t>new </a:t>
            </a:r>
            <a:r>
              <a:rPr lang="en-GB" b="1" dirty="0">
                <a:solidFill>
                  <a:srgbClr val="FF99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European Research Area (</a:t>
            </a:r>
            <a:r>
              <a:rPr lang="en-GB" b="1" dirty="0">
                <a:solidFill>
                  <a:schemeClr val="accent4"/>
                </a:solidFill>
                <a:ea typeface="Calibri" panose="020F0502020204030204" pitchFamily="34" charset="0"/>
              </a:rPr>
              <a:t>ERA) policy agenda</a:t>
            </a:r>
            <a:r>
              <a:rPr lang="en-GB" dirty="0">
                <a:ea typeface="Verdana" panose="020B0604030504040204" pitchFamily="34" charset="0"/>
                <a:cs typeface="Verdana" panose="020B0604030504040204" pitchFamily="34" charset="0"/>
              </a:rPr>
              <a:t> to achieve greater impact and increased trust in science </a:t>
            </a:r>
          </a:p>
          <a:p>
            <a:pPr marL="800100" indent="-342900" algn="just">
              <a:lnSpc>
                <a:spcPct val="110000"/>
              </a:lnSpc>
              <a:spcAft>
                <a:spcPts val="1200"/>
              </a:spcAft>
              <a:buFontTx/>
              <a:buAutoNum type="arabicParenBoth"/>
            </a:pPr>
            <a:r>
              <a:rPr lang="en-US" b="1" dirty="0">
                <a:solidFill>
                  <a:schemeClr val="accent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US" b="1" dirty="0" err="1">
                <a:solidFill>
                  <a:schemeClr val="accent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b="1" dirty="0">
                <a:solidFill>
                  <a:schemeClr val="accent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principle of </a:t>
            </a:r>
            <a:r>
              <a:rPr lang="en-GB" b="1" dirty="0">
                <a:solidFill>
                  <a:schemeClr val="accent4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Horizon Europe</a:t>
            </a:r>
            <a:r>
              <a:rPr lang="en-GB" dirty="0"/>
              <a:t>, which “</a:t>
            </a:r>
            <a:r>
              <a:rPr lang="en-US" b="1" dirty="0">
                <a:solidFill>
                  <a:schemeClr val="tx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shall promote co-creation and co-design through the engagement of citizens and civil society</a:t>
            </a:r>
            <a:r>
              <a:rPr lang="en-US" dirty="0"/>
              <a:t>”.</a:t>
            </a:r>
            <a:r>
              <a:rPr lang="en-IE" b="1" dirty="0">
                <a:solidFill>
                  <a:schemeClr val="accent4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859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B5ECEB-8E07-49FC-94FB-8110FCFA5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1409" y="2475539"/>
            <a:ext cx="7642017" cy="309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295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3.xml><?xml version="1.0" encoding="utf-8"?>
<a:theme xmlns:a="http://schemas.openxmlformats.org/drawingml/2006/main" name="1_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269</TotalTime>
  <Words>477</Words>
  <Application>Microsoft Office PowerPoint</Application>
  <PresentationFormat>Widescreen</PresentationFormat>
  <Paragraphs>42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Symbol</vt:lpstr>
      <vt:lpstr>Office Theme</vt:lpstr>
      <vt:lpstr>Office Theme</vt:lpstr>
      <vt:lpstr>1_Office Theme</vt:lpstr>
      <vt:lpstr>Citizen Science in EC R&amp;I policy  and programme</vt:lpstr>
      <vt:lpstr>Why promote citizen science? </vt:lpstr>
      <vt:lpstr>Citizen engagement: a Horizon Europe programme principle and operational objective</vt:lpstr>
      <vt:lpstr>Citizen engagement in European R&amp;I policy</vt:lpstr>
      <vt:lpstr>Thank you</vt:lpstr>
    </vt:vector>
  </TitlesOfParts>
  <Company>European Commission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 Gabriella (RTD)</dc:creator>
  <cp:lastModifiedBy>LEO Gabriella (RTD)</cp:lastModifiedBy>
  <cp:revision>10</cp:revision>
  <dcterms:created xsi:type="dcterms:W3CDTF">2023-03-08T17:21:47Z</dcterms:created>
  <dcterms:modified xsi:type="dcterms:W3CDTF">2023-03-16T16:46:07Z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2023-03-08T17:21:47Z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2e30693e-6efa-4d0c-a2cd-02b2c8910a9f</vt:lpwstr>
  </property>
  <property fmtid="{D5CDD505-2E9C-101B-9397-08002B2CF9AE}" pid="8" name="MSIP_Label_6bd9ddd1-4d20-43f6-abfa-fc3c07406f94_ContentBits">
    <vt:lpwstr>0</vt:lpwstr>
  </property>
</Properties>
</file>