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firstSlideNum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embeddedFontLst>
    <p:embeddedFont>
      <p:font typeface="Century Gothic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1" roundtripDataSignature="AMtx7mi6JOHvk/TMJ0iH3vtmkcDMMaBG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enturyGothic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CenturyGothic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CenturyGothic-italic.fntdata"/><Relationship Id="rId6" Type="http://schemas.openxmlformats.org/officeDocument/2006/relationships/slide" Target="slides/slide2.xml"/><Relationship Id="rId18" Type="http://schemas.openxmlformats.org/officeDocument/2006/relationships/font" Target="fonts/CenturyGothic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53f9cf05a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53f9cf05a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253f9cf05a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53f9cf05a9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53f9cf05a9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253f9cf05a9_0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9" name="Google Shape;189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5377d3023e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g25377d3023e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g25377d3023e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53f9cf05a9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53f9cf05a9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253f9cf05a9_0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2" name="Google Shape;12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1" name="Google Shape;13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53f9cf05a9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253f9cf05a9_0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5377d3023e_1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Google Shape;155;g25377d3023e_1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6" name="Google Shape;156;g25377d3023e_1_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5377d3023e_1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g25377d3023e_1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" name="Google Shape;165;g25377d3023e_1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1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1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source.coderefinery.org/nordugrid/arctestsite-slurm-el9-arc7" TargetMode="External"/><Relationship Id="rId4" Type="http://schemas.openxmlformats.org/officeDocument/2006/relationships/hyperlink" Target="https://source.coderefinery.org/nordugrid/arctestsite-slurm-el8-arc7" TargetMode="External"/><Relationship Id="rId5" Type="http://schemas.openxmlformats.org/officeDocument/2006/relationships/hyperlink" Target="https://source.coderefinery.org/nordugrid/arctestsite-slurm-el7-arc7" TargetMode="External"/><Relationship Id="rId6" Type="http://schemas.openxmlformats.org/officeDocument/2006/relationships/hyperlink" Target="https://source.coderefinery.org/nordugrid/arctestsite-condor-el7-arc7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egi.eu/project/eurosciencegateway/" TargetMode="External"/><Relationship Id="rId4" Type="http://schemas.openxmlformats.org/officeDocument/2006/relationships/hyperlink" Target="https://galaxyproject.org/" TargetMode="External"/><Relationship Id="rId5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nordugrid-discuss@nordugrid.org" TargetMode="External"/><Relationship Id="rId4" Type="http://schemas.openxmlformats.org/officeDocument/2006/relationships/hyperlink" Target="http://mail.nordugrid.org/mailman/listinfo/nordugrid-discuss" TargetMode="External"/><Relationship Id="rId5" Type="http://schemas.openxmlformats.org/officeDocument/2006/relationships/hyperlink" Target="http://join.skype.com/dyf3A6Uutjy2" TargetMode="External"/><Relationship Id="rId6" Type="http://schemas.openxmlformats.org/officeDocument/2006/relationships/hyperlink" Target="http://www.nordugrid.org/arc/arc6" TargetMode="External"/><Relationship Id="rId7" Type="http://schemas.openxmlformats.org/officeDocument/2006/relationships/hyperlink" Target="http://www.nordugrid.org/arc/arc7" TargetMode="External"/><Relationship Id="rId8" Type="http://schemas.openxmlformats.org/officeDocument/2006/relationships/hyperlink" Target="http://www.nordugrid.org/arc/arc7/admins/tutorial/tutorial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nordugrid.pages.coderefinery.org/doc/arc7/tech/data/datastaging.html#supported-protocols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nordugrid.org/arc/arc7/admins/details/auth_and_mapping.html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nordugrid.org/arc/arc7/admins/tutorial/nightlies-repo.html" TargetMode="External"/><Relationship Id="rId4" Type="http://schemas.openxmlformats.org/officeDocument/2006/relationships/hyperlink" Target="https://whova.com/web/M8zkrnLo5DUwlnug54VINPkHTdssyl49PHa20jCW2Qg%3D/Agenda/" TargetMode="External"/><Relationship Id="rId5" Type="http://schemas.openxmlformats.org/officeDocument/2006/relationships/hyperlink" Target="https://indico.nikhef.nl/event/361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ctrTitle"/>
          </p:nvPr>
        </p:nvSpPr>
        <p:spPr>
          <a:xfrm>
            <a:off x="1524000" y="1122363"/>
            <a:ext cx="9677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GDB report</a:t>
            </a:r>
            <a:br>
              <a:rPr lang="en-GB"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lang="en-GB" sz="4000">
                <a:latin typeface="Century Gothic"/>
                <a:ea typeface="Century Gothic"/>
                <a:cs typeface="Century Gothic"/>
                <a:sym typeface="Century Gothic"/>
              </a:rPr>
              <a:t>Status ARC 6 and upcoming ARC 7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0" name="Google Shape;90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21.06.2023</a:t>
            </a:r>
            <a:endParaRPr/>
          </a:p>
        </p:txBody>
      </p:sp>
      <p:sp>
        <p:nvSpPr>
          <p:cNvPr id="91" name="Google Shape;91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Maiken Pedersen, University of Oslo, EGI23 Nordugrid ARC</a:t>
            </a:r>
            <a:endParaRPr/>
          </a:p>
        </p:txBody>
      </p:sp>
      <p:pic>
        <p:nvPicPr>
          <p:cNvPr descr="A picture containing graphics, circle, logo, font&#10;&#10;Description automatically generated"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5973" y="3961606"/>
            <a:ext cx="1473200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font, graphics, logo, graphic design&#10;&#10;Description automatically generated" id="93" name="Google Shape;93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5145" y="4228306"/>
            <a:ext cx="4445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font, text, logo, symbol&#10;&#10;Description automatically generated" id="94" name="Google Shape;94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153400" y="5053806"/>
            <a:ext cx="3136900" cy="85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53f9cf05a9_0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7 testing platforms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7" name="Google Shape;177;g253f9cf05a9_0_0"/>
          <p:cNvSpPr txBox="1"/>
          <p:nvPr>
            <p:ph idx="1" type="body"/>
          </p:nvPr>
        </p:nvSpPr>
        <p:spPr>
          <a:xfrm>
            <a:off x="838200" y="1579425"/>
            <a:ext cx="10515600" cy="4597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243">
                <a:latin typeface="Century Gothic"/>
                <a:ea typeface="Century Gothic"/>
                <a:cs typeface="Century Gothic"/>
                <a:sym typeface="Century Gothic"/>
              </a:rPr>
              <a:t>There are 3 slurm test-sites set up for users to test e.g. token submission or ARCREST interface to:</a:t>
            </a:r>
            <a:endParaRPr sz="2243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968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Century Gothic"/>
              <a:buChar char="●"/>
            </a:pPr>
            <a:r>
              <a:rPr lang="en-GB" sz="2243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https://source.coderefinery.org/nordugrid/arctestsite-slurm-el9-arc7</a:t>
            </a:r>
            <a:endParaRPr sz="2243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96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entury Gothic"/>
              <a:buChar char="●"/>
            </a:pPr>
            <a:r>
              <a:rPr lang="en-GB" sz="2243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https://source.coderefinery.org/nordugrid/arctestsite-slurm-el8-arc7</a:t>
            </a:r>
            <a:endParaRPr sz="2243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96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entury Gothic"/>
              <a:buChar char="●"/>
            </a:pPr>
            <a:r>
              <a:rPr lang="en-GB" sz="2243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https://source.coderefinery.org/nordugrid/arctestsite-slurm-el7-arc7</a:t>
            </a:r>
            <a:endParaRPr sz="2243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243">
                <a:latin typeface="Century Gothic"/>
                <a:ea typeface="Century Gothic"/>
                <a:cs typeface="Century Gothic"/>
                <a:sym typeface="Century Gothic"/>
              </a:rPr>
              <a:t>In addition there is 1 condor site:</a:t>
            </a:r>
            <a:endParaRPr sz="2243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968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Century Gothic"/>
              <a:buChar char="●"/>
            </a:pPr>
            <a:r>
              <a:rPr lang="en-GB" sz="2243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/>
              </a:rPr>
              <a:t>https://source.coderefinery.org/nordugrid/arctestsite-condor-el7-arc7</a:t>
            </a:r>
            <a:endParaRPr sz="2243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243">
                <a:latin typeface="Century Gothic"/>
                <a:ea typeface="Century Gothic"/>
                <a:cs typeface="Century Gothic"/>
                <a:sym typeface="Century Gothic"/>
              </a:rPr>
              <a:t>Instructions on how to interact with these is found in the repos themself.</a:t>
            </a:r>
            <a:endParaRPr sz="2243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Public github repo 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mirror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 will be set up on all, currently there is one functioning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25755" lvl="0" marL="457200" rtl="0" algn="l">
              <a:spcBef>
                <a:spcPts val="1000"/>
              </a:spcBef>
              <a:spcAft>
                <a:spcPts val="0"/>
              </a:spcAft>
              <a:buSzPct val="64285"/>
              <a:buFont typeface="Century Gothic"/>
              <a:buChar char="●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https://github.com/nordugrid/arctestsite-slurm-el9-arc7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53f9cf05a9_0_1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opening up to new user communities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4" name="Google Shape;184;g253f9cf05a9_0_16"/>
          <p:cNvSpPr txBox="1"/>
          <p:nvPr>
            <p:ph idx="1" type="body"/>
          </p:nvPr>
        </p:nvSpPr>
        <p:spPr>
          <a:xfrm>
            <a:off x="838200" y="1825625"/>
            <a:ext cx="6194700" cy="4758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25755" lvl="0" marL="457200" rtl="0" algn="l">
              <a:spcBef>
                <a:spcPts val="1000"/>
              </a:spcBef>
              <a:spcAft>
                <a:spcPts val="0"/>
              </a:spcAft>
              <a:buSzPct val="64285"/>
              <a:buFont typeface="Century Gothic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With the </a:t>
            </a:r>
            <a:r>
              <a:rPr lang="en-GB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EuroScienceGateway 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project we are connecting ARC with </a:t>
            </a:r>
            <a:r>
              <a:rPr lang="en-GB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Galaxy 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to integrate ARC-enabled HPC clusters with the user-friendly Galaxy portal. </a:t>
            </a:r>
            <a:br>
              <a:rPr lang="en-GB">
                <a:latin typeface="Century Gothic"/>
                <a:ea typeface="Century Gothic"/>
                <a:cs typeface="Century Gothic"/>
                <a:sym typeface="Century Gothic"/>
              </a:rPr>
            </a:b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64285"/>
              <a:buFont typeface="Century Gothic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 prototype job-runner has been developed, and will be integrated into the Galaxy code after summer</a:t>
            </a:r>
            <a:br>
              <a:rPr lang="en-GB">
                <a:latin typeface="Century Gothic"/>
                <a:ea typeface="Century Gothic"/>
                <a:cs typeface="Century Gothic"/>
                <a:sym typeface="Century Gothic"/>
              </a:rPr>
            </a:b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64285"/>
              <a:buFont typeface="Century Gothic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will also connect with Galaxy via DIRAC. </a:t>
            </a:r>
            <a:br>
              <a:rPr lang="en-GB">
                <a:latin typeface="Century Gothic"/>
                <a:ea typeface="Century Gothic"/>
                <a:cs typeface="Century Gothic"/>
                <a:sym typeface="Century Gothic"/>
              </a:rPr>
            </a:b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64285"/>
              <a:buFont typeface="Century Gothic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Get to know more at the EuroScienceGateway session on Thursday</a:t>
            </a:r>
            <a:br>
              <a:rPr lang="en-GB">
                <a:latin typeface="Century Gothic"/>
                <a:ea typeface="Century Gothic"/>
                <a:cs typeface="Century Gothic"/>
                <a:sym typeface="Century Gothic"/>
              </a:rPr>
            </a:b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85" name="Google Shape;185;g253f9cf05a9_0_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6525" y="1625750"/>
            <a:ext cx="4806725" cy="360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"/>
          <p:cNvSpPr txBox="1"/>
          <p:nvPr>
            <p:ph type="title"/>
          </p:nvPr>
        </p:nvSpPr>
        <p:spPr>
          <a:xfrm>
            <a:off x="511629" y="41036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Get in touch and links</a:t>
            </a:r>
            <a:endParaRPr/>
          </a:p>
        </p:txBody>
      </p:sp>
      <p:sp>
        <p:nvSpPr>
          <p:cNvPr id="192" name="Google Shape;192;p4"/>
          <p:cNvSpPr txBox="1"/>
          <p:nvPr>
            <p:ph idx="1" type="body"/>
          </p:nvPr>
        </p:nvSpPr>
        <p:spPr>
          <a:xfrm>
            <a:off x="511629" y="1825625"/>
            <a:ext cx="10842171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Email: </a:t>
            </a:r>
            <a:r>
              <a:rPr lang="en-GB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nordugrid-discuss@nordugrid.org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 (</a:t>
            </a:r>
            <a:r>
              <a:rPr lang="en-GB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Subscribe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) 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Skype </a:t>
            </a:r>
            <a:r>
              <a:rPr lang="en-GB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channel dedicated to ARC support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Documentation: </a:t>
            </a:r>
            <a:r>
              <a:rPr lang="en-GB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/>
              </a:rPr>
              <a:t>http://www.nordugrid.org/arc/arc6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7 documentation: </a:t>
            </a:r>
            <a:r>
              <a:rPr lang="en-GB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7"/>
              </a:rPr>
              <a:t>http://www.nordugrid.org/arc/arc7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b="1" lang="en-GB">
                <a:latin typeface="Century Gothic"/>
                <a:ea typeface="Century Gothic"/>
                <a:cs typeface="Century Gothic"/>
                <a:sym typeface="Century Gothic"/>
              </a:rPr>
              <a:t>Warning - WIP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! Many things still not updated</a:t>
            </a:r>
            <a:endParaRPr/>
          </a:p>
          <a:p>
            <a: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installation tutorial: </a:t>
            </a:r>
            <a:r>
              <a:rPr lang="en-GB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8"/>
              </a:rPr>
              <a:t>http://www.nordugrid.org/arc/arc7/admins/tutorial/tutorial.html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3" name="Google Shape;193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20.06.2023</a:t>
            </a:r>
            <a:endParaRPr/>
          </a:p>
        </p:txBody>
      </p:sp>
      <p:sp>
        <p:nvSpPr>
          <p:cNvPr id="194" name="Google Shape;194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Maiken Pedersen, University of Oslo, EGI23 Nordugrid ARC</a:t>
            </a:r>
            <a:endParaRPr/>
          </a:p>
        </p:txBody>
      </p:sp>
      <p:sp>
        <p:nvSpPr>
          <p:cNvPr id="195" name="Google Shape;195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Topics</a:t>
            </a:r>
            <a:endParaRPr/>
          </a:p>
        </p:txBody>
      </p:sp>
      <p:sp>
        <p:nvSpPr>
          <p:cNvPr id="101" name="Google Shape;101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Few words about ARC6 releases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Overview of ARC7 components and interfaces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Auth and AuthZ: both </a:t>
            </a:r>
            <a:r>
              <a:rPr b="1" lang="en-GB"/>
              <a:t>proxies</a:t>
            </a:r>
            <a:r>
              <a:rPr lang="en-GB"/>
              <a:t> and </a:t>
            </a:r>
            <a:r>
              <a:rPr b="1" lang="en-GB"/>
              <a:t>tokens</a:t>
            </a:r>
            <a:r>
              <a:rPr lang="en-GB"/>
              <a:t> in ARC7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Backward compatibilities with ARC6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Release preparation status and preliminary timeplan</a:t>
            </a:r>
            <a:endParaRPr/>
          </a:p>
          <a:p>
            <a:pPr indent="-1651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Testing ARC 7 as a user</a:t>
            </a:r>
            <a:endParaRPr/>
          </a:p>
          <a:p>
            <a:pPr indent="-1651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Links - and mention of ARC tutorial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2" name="Google Shape;102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21.06.2023</a:t>
            </a:r>
            <a:endParaRPr/>
          </a:p>
        </p:txBody>
      </p:sp>
      <p:sp>
        <p:nvSpPr>
          <p:cNvPr id="103" name="Google Shape;103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Maiken Pedersen, University of Oslo, EGI23 Nordugrid ARC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5377d3023e_1_0"/>
          <p:cNvSpPr txBox="1"/>
          <p:nvPr>
            <p:ph type="title"/>
          </p:nvPr>
        </p:nvSpPr>
        <p:spPr>
          <a:xfrm>
            <a:off x="838200" y="-15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ARC6 releases and release policy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0" name="Google Shape;110;g25377d3023e_1_0"/>
          <p:cNvSpPr txBox="1"/>
          <p:nvPr>
            <p:ph idx="1" type="body"/>
          </p:nvPr>
        </p:nvSpPr>
        <p:spPr>
          <a:xfrm>
            <a:off x="838200" y="1025225"/>
            <a:ext cx="10515600" cy="54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52167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46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ARC6 is a very stable release</a:t>
            </a:r>
            <a:endParaRPr/>
          </a:p>
          <a:p>
            <a:pPr indent="-352167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46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Minor bugfix releases are prepared when sufficient amount of resolved bugs are accumulated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Century Gothic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Typically each second month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52167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46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6.0 in May 2019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52167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46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6.16.1 in September 2022</a:t>
            </a:r>
            <a:endParaRPr/>
          </a:p>
          <a:p>
            <a:pPr indent="-352167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46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6.17.0 in November 2022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52167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6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6.next is planned after the summer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52167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6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Development on the ARC6 code base is already stopped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52167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6"/>
              <a:buChar char="•"/>
            </a:pPr>
            <a:r>
              <a:rPr b="1" lang="en-GB">
                <a:latin typeface="Century Gothic"/>
                <a:ea typeface="Century Gothic"/>
                <a:cs typeface="Century Gothic"/>
                <a:sym typeface="Century Gothic"/>
              </a:rPr>
              <a:t>Bugfixing 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on the ARC6 code line </a:t>
            </a:r>
            <a:r>
              <a:rPr b="1" lang="en-GB">
                <a:latin typeface="Century Gothic"/>
                <a:ea typeface="Century Gothic"/>
                <a:cs typeface="Century Gothic"/>
                <a:sym typeface="Century Gothic"/>
              </a:rPr>
              <a:t>will be stopped when ARC7 is out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52167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6"/>
              <a:buChar char="•"/>
            </a:pPr>
            <a:r>
              <a:rPr b="1" lang="en-GB">
                <a:latin typeface="Century Gothic"/>
                <a:ea typeface="Century Gothic"/>
                <a:cs typeface="Century Gothic"/>
                <a:sym typeface="Century Gothic"/>
              </a:rPr>
              <a:t>Security fixes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 will be provided for </a:t>
            </a:r>
            <a:r>
              <a:rPr b="1" lang="en-GB">
                <a:latin typeface="Century Gothic"/>
                <a:ea typeface="Century Gothic"/>
                <a:cs typeface="Century Gothic"/>
                <a:sym typeface="Century Gothic"/>
              </a:rPr>
              <a:t>one more year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1" name="Google Shape;111;g25377d3023e_1_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21.06.2023</a:t>
            </a:r>
            <a:endParaRPr/>
          </a:p>
        </p:txBody>
      </p:sp>
      <p:sp>
        <p:nvSpPr>
          <p:cNvPr id="112" name="Google Shape;112;g25377d3023e_1_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Maiken Pedersen, University of Oslo, EGI23 Nordugrid ARC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g253f9cf05a9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2893" y="69275"/>
            <a:ext cx="9388658" cy="651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g253f9cf05a9_0_9"/>
          <p:cNvSpPr txBox="1"/>
          <p:nvPr>
            <p:ph type="title"/>
          </p:nvPr>
        </p:nvSpPr>
        <p:spPr>
          <a:xfrm>
            <a:off x="0" y="0"/>
            <a:ext cx="10515600" cy="90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ARC 6 overview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"/>
          <p:cNvSpPr txBox="1"/>
          <p:nvPr>
            <p:ph type="title"/>
          </p:nvPr>
        </p:nvSpPr>
        <p:spPr>
          <a:xfrm>
            <a:off x="141101" y="1548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Overview of ARC7</a:t>
            </a:r>
            <a:endParaRPr/>
          </a:p>
        </p:txBody>
      </p:sp>
      <p:sp>
        <p:nvSpPr>
          <p:cNvPr id="125" name="Google Shape;125;p3"/>
          <p:cNvSpPr txBox="1"/>
          <p:nvPr>
            <p:ph idx="1" type="body"/>
          </p:nvPr>
        </p:nvSpPr>
        <p:spPr>
          <a:xfrm>
            <a:off x="85950" y="1179325"/>
            <a:ext cx="5905500" cy="54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Authentication, authorization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t</a:t>
            </a:r>
            <a:r>
              <a:rPr lang="en-GB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okens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x509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Job submission and managemen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t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ARC REST interface ONLY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Information exchange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REST interface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Ldap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 interface (will be deprecated in ARC 8)</a:t>
            </a:r>
            <a:endParaRPr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File access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u="sng">
                <a:solidFill>
                  <a:schemeClr val="hlink"/>
                </a:solidFill>
                <a:hlinkClick r:id="rId3"/>
              </a:rPr>
              <a:t>Protocols</a:t>
            </a:r>
            <a:r>
              <a:rPr lang="en-GB"/>
              <a:t>: 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/>
              <a:t>file, HTTP(s/g), GridFTP, SRM, Xrootd, LDAP, Rucio, S3, RFIO/DCAP/LFC (through GFAL2 plugins)</a:t>
            </a:r>
            <a:endParaRPr/>
          </a:p>
        </p:txBody>
      </p:sp>
      <p:pic>
        <p:nvPicPr>
          <p:cNvPr id="126" name="Google Shape;12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000" y="206000"/>
            <a:ext cx="7463425" cy="5616926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21.06.2023</a:t>
            </a:r>
            <a:endParaRPr/>
          </a:p>
        </p:txBody>
      </p:sp>
      <p:sp>
        <p:nvSpPr>
          <p:cNvPr id="128" name="Google Shape;128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Maiken Pedersen, University of Oslo, EGI23 Nordugrid ARC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8760" y="1533832"/>
            <a:ext cx="9371484" cy="4626093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5"/>
          <p:cNvSpPr txBox="1"/>
          <p:nvPr/>
        </p:nvSpPr>
        <p:spPr>
          <a:xfrm>
            <a:off x="451670" y="134035"/>
            <a:ext cx="11130730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GB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Powerful and transparent authentication and authorization functionality supporting both proxies and tokens</a:t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5"/>
          <p:cNvSpPr txBox="1"/>
          <p:nvPr/>
        </p:nvSpPr>
        <p:spPr>
          <a:xfrm>
            <a:off x="2804652" y="6053902"/>
            <a:ext cx="71283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Who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5"/>
          <p:cNvSpPr txBox="1"/>
          <p:nvPr/>
        </p:nvSpPr>
        <p:spPr>
          <a:xfrm>
            <a:off x="3991285" y="6053902"/>
            <a:ext cx="71283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What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"/>
          <p:cNvSpPr txBox="1"/>
          <p:nvPr/>
        </p:nvSpPr>
        <p:spPr>
          <a:xfrm>
            <a:off x="6392812" y="6053902"/>
            <a:ext cx="71283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What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"/>
          <p:cNvSpPr txBox="1"/>
          <p:nvPr/>
        </p:nvSpPr>
        <p:spPr>
          <a:xfrm>
            <a:off x="5318332" y="5976957"/>
            <a:ext cx="1241934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Mapping external to local user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21.06.2023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screenshot of a computer&#10;&#10;Description automatically generated with medium confidence" id="144" name="Google Shape;144;g253f9cf05a9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0006" y="1301857"/>
            <a:ext cx="7772399" cy="469912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g253f9cf05a9_0_23"/>
          <p:cNvSpPr/>
          <p:nvPr/>
        </p:nvSpPr>
        <p:spPr>
          <a:xfrm>
            <a:off x="609600" y="1479176"/>
            <a:ext cx="7727700" cy="2172300"/>
          </a:xfrm>
          <a:prstGeom prst="rect">
            <a:avLst/>
          </a:prstGeom>
          <a:solidFill>
            <a:srgbClr val="E1EFD8">
              <a:alpha val="3922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g253f9cf05a9_0_23"/>
          <p:cNvSpPr/>
          <p:nvPr/>
        </p:nvSpPr>
        <p:spPr>
          <a:xfrm>
            <a:off x="609600" y="4470021"/>
            <a:ext cx="7727700" cy="1530900"/>
          </a:xfrm>
          <a:prstGeom prst="rect">
            <a:avLst/>
          </a:prstGeom>
          <a:solidFill>
            <a:srgbClr val="FFF2CC">
              <a:alpha val="3922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g253f9cf05a9_0_23"/>
          <p:cNvSpPr/>
          <p:nvPr/>
        </p:nvSpPr>
        <p:spPr>
          <a:xfrm>
            <a:off x="609600" y="3673543"/>
            <a:ext cx="7727700" cy="662400"/>
          </a:xfrm>
          <a:prstGeom prst="rect">
            <a:avLst/>
          </a:prstGeom>
          <a:solidFill>
            <a:srgbClr val="D8E2F3">
              <a:alpha val="3922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g253f9cf05a9_0_23"/>
          <p:cNvSpPr txBox="1"/>
          <p:nvPr/>
        </p:nvSpPr>
        <p:spPr>
          <a:xfrm>
            <a:off x="8435393" y="1479176"/>
            <a:ext cx="30366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Who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Mapping external to local user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What</a:t>
            </a:r>
            <a:endParaRPr/>
          </a:p>
        </p:txBody>
      </p:sp>
      <p:sp>
        <p:nvSpPr>
          <p:cNvPr id="149" name="Google Shape;149;g253f9cf05a9_0_23"/>
          <p:cNvSpPr txBox="1"/>
          <p:nvPr/>
        </p:nvSpPr>
        <p:spPr>
          <a:xfrm>
            <a:off x="451670" y="134035"/>
            <a:ext cx="111306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32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Powerful and transparent authentication and authorization functionality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g253f9cf05a9_0_2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20.06.2023</a:t>
            </a:r>
            <a:endParaRPr/>
          </a:p>
        </p:txBody>
      </p:sp>
      <p:sp>
        <p:nvSpPr>
          <p:cNvPr id="151" name="Google Shape;151;g253f9cf05a9_0_2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Maiken Pedersen, University of Oslo, EGI23 Nordugrid ARC</a:t>
            </a:r>
            <a:endParaRPr/>
          </a:p>
        </p:txBody>
      </p:sp>
      <p:sp>
        <p:nvSpPr>
          <p:cNvPr id="152" name="Google Shape;152;g253f9cf05a9_0_2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5377d3023e_1_20"/>
          <p:cNvSpPr txBox="1"/>
          <p:nvPr>
            <p:ph type="title"/>
          </p:nvPr>
        </p:nvSpPr>
        <p:spPr>
          <a:xfrm>
            <a:off x="838200" y="183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Compatibility</a:t>
            </a:r>
            <a:r>
              <a:rPr lang="en-GB"/>
              <a:t> 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statements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9" name="Google Shape;159;g25377d3023e_1_20"/>
          <p:cNvSpPr txBox="1"/>
          <p:nvPr>
            <p:ph idx="1" type="body"/>
          </p:nvPr>
        </p:nvSpPr>
        <p:spPr>
          <a:xfrm>
            <a:off x="838200" y="1344025"/>
            <a:ext cx="10515600" cy="53774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1143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16883"/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ARC7 is a major release: backward incompatibilities are allowed, however:</a:t>
            </a:r>
            <a:endParaRPr/>
          </a:p>
          <a:p>
            <a:pPr indent="0" lvl="0" marL="1143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16883"/>
              <a:buNone/>
            </a:pPr>
            <a:r>
              <a:t/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16883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We tried to keep ARC7 as much compatible with ARC6 as possible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16883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Main source of incompatibilities: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1" marL="9144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36363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The obsoleted services and interfaces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1" marL="9144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36363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Internal restructuring of “controldir” – </a:t>
            </a:r>
            <a:r>
              <a:rPr lang="en-GB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user scripts/custom RTE’s may break 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if you rely on the path of the controldir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16883"/>
              <a:buChar char="•"/>
            </a:pPr>
            <a:r>
              <a:rPr lang="en-GB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ARC6 clients will work with ARC7 CEs</a:t>
            </a:r>
            <a:r>
              <a:rPr lang="en-GB">
                <a:solidFill>
                  <a:srgbClr val="54813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(via the ARC 7 REST interface)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ct val="116883"/>
              <a:buChar char="•"/>
            </a:pPr>
            <a:r>
              <a:rPr lang="en-GB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ARC7 clients will work only with REST-based ARC6 CEs.</a:t>
            </a:r>
            <a:endParaRPr>
              <a:solidFill>
                <a:srgbClr val="CC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16883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Gridftp as a job management interface is retired in ARC7, however </a:t>
            </a:r>
            <a:r>
              <a:rPr lang="en-GB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gridftp as a data staging protocol is fully supported in ARC7</a:t>
            </a:r>
            <a:endParaRPr>
              <a:solidFill>
                <a:srgbClr val="CC0000"/>
              </a:solidFill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16883"/>
              <a:buChar char="•"/>
            </a:pPr>
            <a:r>
              <a:rPr lang="en-GB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Job submission with </a:t>
            </a:r>
            <a:r>
              <a:rPr lang="en-GB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both x509 and tokens is supported</a:t>
            </a:r>
            <a:endParaRPr>
              <a:solidFill>
                <a:srgbClr val="CC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16883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There are </a:t>
            </a:r>
            <a:r>
              <a:rPr lang="en-GB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 backward incompatible changes in server-side config</a:t>
            </a:r>
            <a:endParaRPr>
              <a:solidFill>
                <a:srgbClr val="CC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1" marL="9144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36363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arc.conf file of an ARC6 CE should work with after ARC7 upgrade (modulo obsoleted components)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0" name="Google Shape;160;g25377d3023e_1_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21.06.2023</a:t>
            </a:r>
            <a:endParaRPr/>
          </a:p>
        </p:txBody>
      </p:sp>
      <p:sp>
        <p:nvSpPr>
          <p:cNvPr id="161" name="Google Shape;161;g25377d3023e_1_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Maiken Pedersen, University of Oslo, EGI23 Nordugrid ARC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5377d3023e_1_13"/>
          <p:cNvSpPr txBox="1"/>
          <p:nvPr>
            <p:ph type="title"/>
          </p:nvPr>
        </p:nvSpPr>
        <p:spPr>
          <a:xfrm>
            <a:off x="838200" y="-15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7 release preparation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8" name="Google Shape;168;g25377d3023e_1_13"/>
          <p:cNvSpPr txBox="1"/>
          <p:nvPr>
            <p:ph idx="1" type="body"/>
          </p:nvPr>
        </p:nvSpPr>
        <p:spPr>
          <a:xfrm>
            <a:off x="838200" y="1440875"/>
            <a:ext cx="10515600" cy="4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May 2023 - ARC developers had a f2f meeting in Umeå to iron out the last missing bits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Couple if smaller action items were identified (few weeks of coding)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Stable code on the </a:t>
            </a:r>
            <a:r>
              <a:rPr lang="en-GB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development branch: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snapshots are used in test and semi-production, also during the </a:t>
            </a:r>
            <a:r>
              <a:rPr lang="en-GB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EGI 23 tutorial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 (and in 2022 the </a:t>
            </a:r>
            <a:r>
              <a:rPr lang="en-GB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ARC HT-Condor Hackathon</a:t>
            </a: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 at Nikhef)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Code cleanup (removal of obsoleted components) 98% done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Feature, functionality development completed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First official </a:t>
            </a:r>
            <a:r>
              <a:rPr b="1" lang="en-GB">
                <a:latin typeface="Century Gothic"/>
                <a:ea typeface="Century Gothic"/>
                <a:cs typeface="Century Gothic"/>
                <a:sym typeface="Century Gothic"/>
              </a:rPr>
              <a:t>alpha release expected before summer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beta release after summer, mid september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ARC 7.0  preliminary release date: </a:t>
            </a:r>
            <a:r>
              <a:rPr b="1" lang="en-GB">
                <a:latin typeface="Century Gothic"/>
                <a:ea typeface="Century Gothic"/>
                <a:cs typeface="Century Gothic"/>
                <a:sym typeface="Century Gothic"/>
              </a:rPr>
              <a:t>October 2023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9" name="Google Shape;169;g25377d3023e_1_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21.06.2023</a:t>
            </a:r>
            <a:endParaRPr/>
          </a:p>
        </p:txBody>
      </p:sp>
      <p:sp>
        <p:nvSpPr>
          <p:cNvPr id="170" name="Google Shape;170;g25377d3023e_1_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Maiken Pedersen, University of Oslo, EGI23 Nordugrid ARC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2023-05-30T10:26:28Z</dcterms:created>
  <dc:creator>Maiken Pedersen</dc:creator>
</cp:coreProperties>
</file>