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8"/>
  </p:notesMasterIdLst>
  <p:handoutMasterIdLst>
    <p:handoutMasterId r:id="rId49"/>
  </p:handoutMasterIdLst>
  <p:sldIdLst>
    <p:sldId id="265" r:id="rId6"/>
    <p:sldId id="264" r:id="rId7"/>
    <p:sldId id="319" r:id="rId8"/>
    <p:sldId id="285" r:id="rId9"/>
    <p:sldId id="355" r:id="rId10"/>
    <p:sldId id="286" r:id="rId11"/>
    <p:sldId id="287" r:id="rId12"/>
    <p:sldId id="357" r:id="rId13"/>
    <p:sldId id="300" r:id="rId14"/>
    <p:sldId id="350" r:id="rId15"/>
    <p:sldId id="360" r:id="rId16"/>
    <p:sldId id="359" r:id="rId17"/>
    <p:sldId id="351" r:id="rId18"/>
    <p:sldId id="352" r:id="rId19"/>
    <p:sldId id="353" r:id="rId20"/>
    <p:sldId id="256" r:id="rId21"/>
    <p:sldId id="257" r:id="rId22"/>
    <p:sldId id="289" r:id="rId23"/>
    <p:sldId id="290" r:id="rId24"/>
    <p:sldId id="291" r:id="rId25"/>
    <p:sldId id="292" r:id="rId26"/>
    <p:sldId id="293" r:id="rId27"/>
    <p:sldId id="294" r:id="rId28"/>
    <p:sldId id="349" r:id="rId29"/>
    <p:sldId id="299" r:id="rId30"/>
    <p:sldId id="302" r:id="rId31"/>
    <p:sldId id="347" r:id="rId32"/>
    <p:sldId id="318" r:id="rId33"/>
    <p:sldId id="356" r:id="rId34"/>
    <p:sldId id="361" r:id="rId35"/>
    <p:sldId id="334" r:id="rId36"/>
    <p:sldId id="320" r:id="rId37"/>
    <p:sldId id="306" r:id="rId38"/>
    <p:sldId id="362" r:id="rId39"/>
    <p:sldId id="364" r:id="rId40"/>
    <p:sldId id="278" r:id="rId41"/>
    <p:sldId id="262" r:id="rId42"/>
    <p:sldId id="365" r:id="rId43"/>
    <p:sldId id="274" r:id="rId44"/>
    <p:sldId id="366" r:id="rId45"/>
    <p:sldId id="282" r:id="rId46"/>
    <p:sldId id="259" r:id="rId4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0" autoAdjust="0"/>
    <p:restoredTop sz="94820"/>
  </p:normalViewPr>
  <p:slideViewPr>
    <p:cSldViewPr snapToGrid="0" snapToObjects="1">
      <p:cViewPr varScale="1">
        <p:scale>
          <a:sx n="118" d="100"/>
          <a:sy n="118" d="100"/>
        </p:scale>
        <p:origin x="1867"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Downloads\Stats-EN-29-11-2021%20(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MP age</a:t>
            </a:r>
            <a:r>
              <a:rPr lang="en-GB" baseline="0"/>
              <a:t> distribution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Age_distribution!$C$5</c:f>
              <c:strCache>
                <c:ptCount val="1"/>
                <c:pt idx="0">
                  <c:v>F</c:v>
                </c:pt>
              </c:strCache>
            </c:strRef>
          </c:tx>
          <c:spPr>
            <a:solidFill>
              <a:schemeClr val="accent1"/>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Age_distribution!$C$6:$C$13</c:f>
              <c:numCache>
                <c:formatCode>General</c:formatCode>
                <c:ptCount val="8"/>
                <c:pt idx="0">
                  <c:v>13</c:v>
                </c:pt>
                <c:pt idx="1">
                  <c:v>11</c:v>
                </c:pt>
                <c:pt idx="2">
                  <c:v>8</c:v>
                </c:pt>
                <c:pt idx="3">
                  <c:v>3</c:v>
                </c:pt>
                <c:pt idx="4">
                  <c:v>11</c:v>
                </c:pt>
                <c:pt idx="5">
                  <c:v>9</c:v>
                </c:pt>
                <c:pt idx="6">
                  <c:v>3</c:v>
                </c:pt>
                <c:pt idx="7">
                  <c:v>2</c:v>
                </c:pt>
              </c:numCache>
            </c:numRef>
          </c:val>
          <c:extLst>
            <c:ext xmlns:c16="http://schemas.microsoft.com/office/drawing/2014/chart" uri="{C3380CC4-5D6E-409C-BE32-E72D297353CC}">
              <c16:uniqueId val="{00000000-A367-4DAA-97BE-F831A7B6F743}"/>
            </c:ext>
          </c:extLst>
        </c:ser>
        <c:ser>
          <c:idx val="1"/>
          <c:order val="1"/>
          <c:tx>
            <c:strRef>
              <c:f>Age_distribution!$D$5</c:f>
              <c:strCache>
                <c:ptCount val="1"/>
                <c:pt idx="0">
                  <c:v>M</c:v>
                </c:pt>
              </c:strCache>
            </c:strRef>
          </c:tx>
          <c:spPr>
            <a:solidFill>
              <a:schemeClr val="accent3"/>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Age_distribution!$D$6:$D$13</c:f>
              <c:numCache>
                <c:formatCode>General</c:formatCode>
                <c:ptCount val="8"/>
                <c:pt idx="0">
                  <c:v>58</c:v>
                </c:pt>
                <c:pt idx="1">
                  <c:v>30</c:v>
                </c:pt>
                <c:pt idx="2">
                  <c:v>52</c:v>
                </c:pt>
                <c:pt idx="3">
                  <c:v>49</c:v>
                </c:pt>
                <c:pt idx="4">
                  <c:v>40</c:v>
                </c:pt>
                <c:pt idx="5">
                  <c:v>57</c:v>
                </c:pt>
                <c:pt idx="6">
                  <c:v>48</c:v>
                </c:pt>
                <c:pt idx="7">
                  <c:v>17</c:v>
                </c:pt>
              </c:numCache>
            </c:numRef>
          </c:val>
          <c:extLst>
            <c:ext xmlns:c16="http://schemas.microsoft.com/office/drawing/2014/chart" uri="{C3380CC4-5D6E-409C-BE32-E72D297353CC}">
              <c16:uniqueId val="{00000001-A367-4DAA-97BE-F831A7B6F743}"/>
            </c:ext>
          </c:extLst>
        </c:ser>
        <c:dLbls>
          <c:showLegendKey val="0"/>
          <c:showVal val="0"/>
          <c:showCatName val="0"/>
          <c:showSerName val="0"/>
          <c:showPercent val="0"/>
          <c:showBubbleSize val="0"/>
        </c:dLbls>
        <c:gapWidth val="219"/>
        <c:overlap val="-27"/>
        <c:axId val="1198118848"/>
        <c:axId val="1198118432"/>
      </c:barChart>
      <c:catAx>
        <c:axId val="1198118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8118432"/>
        <c:crosses val="autoZero"/>
        <c:auto val="1"/>
        <c:lblAlgn val="ctr"/>
        <c:lblOffset val="100"/>
        <c:noMultiLvlLbl val="0"/>
      </c:catAx>
      <c:valAx>
        <c:axId val="11981184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8118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7/31/2023</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7/31/2023</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45834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837182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31.07.2023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31.07.2023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31.07.2023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31.07.2023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31.07.2023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31.07.2023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31.07.2023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31.07.2023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31.07.2023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31.07.2023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31.07.2023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31.07.2023</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tiff"/><Relationship Id="rId4" Type="http://schemas.openxmlformats.org/officeDocument/2006/relationships/image" Target="../media/image22.pn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jp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5.xml.rels><?xml version="1.0" encoding="UTF-8" standalone="yes"?>
<Relationships xmlns="http://schemas.openxmlformats.org/package/2006/relationships"><Relationship Id="rId8" Type="http://schemas.openxmlformats.org/officeDocument/2006/relationships/image" Target="../media/image53.jpe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5.jpg"/><Relationship Id="rId4" Type="http://schemas.openxmlformats.org/officeDocument/2006/relationships/image" Target="../media/image49.jpeg"/><Relationship Id="rId9" Type="http://schemas.openxmlformats.org/officeDocument/2006/relationships/image" Target="../media/image54.jpeg"/><Relationship Id="rId14" Type="http://schemas.openxmlformats.org/officeDocument/2006/relationships/image" Target="../media/image59.jpg"/></Relationships>
</file>

<file path=ppt/slides/_rels/slide1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70.jpeg"/><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8.xml"/><Relationship Id="rId4" Type="http://schemas.openxmlformats.org/officeDocument/2006/relationships/image" Target="../media/image7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5" Type="http://schemas.openxmlformats.org/officeDocument/2006/relationships/image" Target="../media/image78.jpeg"/><Relationship Id="rId4" Type="http://schemas.openxmlformats.org/officeDocument/2006/relationships/image" Target="../media/image77.jpeg"/></Relationships>
</file>

<file path=ppt/slides/_rels/slide2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5.xml"/><Relationship Id="rId4" Type="http://schemas.openxmlformats.org/officeDocument/2006/relationships/image" Target="../media/image85.jpeg"/></Relationships>
</file>

<file path=ppt/slides/_rels/slide24.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4.png"/><Relationship Id="rId18" Type="http://schemas.microsoft.com/office/2007/relationships/hdphoto" Target="../media/hdphoto4.wdp"/><Relationship Id="rId3" Type="http://schemas.openxmlformats.org/officeDocument/2006/relationships/image" Target="../media/image86.png"/><Relationship Id="rId7" Type="http://schemas.openxmlformats.org/officeDocument/2006/relationships/image" Target="../media/image90.png"/><Relationship Id="rId12" Type="http://schemas.microsoft.com/office/2007/relationships/hdphoto" Target="../media/hdphoto2.wdp"/><Relationship Id="rId17" Type="http://schemas.openxmlformats.org/officeDocument/2006/relationships/image" Target="../media/image97.png"/><Relationship Id="rId2" Type="http://schemas.openxmlformats.org/officeDocument/2006/relationships/notesSlide" Target="../notesSlides/notesSlide12.xml"/><Relationship Id="rId16" Type="http://schemas.openxmlformats.org/officeDocument/2006/relationships/image" Target="../media/image96.jpeg"/><Relationship Id="rId20" Type="http://schemas.openxmlformats.org/officeDocument/2006/relationships/image" Target="../media/image99.png"/><Relationship Id="rId1" Type="http://schemas.openxmlformats.org/officeDocument/2006/relationships/slideLayout" Target="../slideLayouts/slideLayout5.xml"/><Relationship Id="rId6" Type="http://schemas.openxmlformats.org/officeDocument/2006/relationships/image" Target="../media/image89.jpeg"/><Relationship Id="rId11" Type="http://schemas.openxmlformats.org/officeDocument/2006/relationships/image" Target="../media/image93.png"/><Relationship Id="rId5" Type="http://schemas.openxmlformats.org/officeDocument/2006/relationships/image" Target="../media/image88.png"/><Relationship Id="rId15" Type="http://schemas.openxmlformats.org/officeDocument/2006/relationships/image" Target="../media/image95.jpeg"/><Relationship Id="rId10" Type="http://schemas.openxmlformats.org/officeDocument/2006/relationships/image" Target="../media/image92.jpeg"/><Relationship Id="rId19" Type="http://schemas.openxmlformats.org/officeDocument/2006/relationships/image" Target="../media/image98.png"/><Relationship Id="rId4" Type="http://schemas.openxmlformats.org/officeDocument/2006/relationships/image" Target="../media/image87.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109.png"/><Relationship Id="rId18" Type="http://schemas.openxmlformats.org/officeDocument/2006/relationships/image" Target="../media/image114.png"/><Relationship Id="rId3" Type="http://schemas.openxmlformats.org/officeDocument/2006/relationships/image" Target="../media/image100.jpeg"/><Relationship Id="rId7" Type="http://schemas.microsoft.com/office/2007/relationships/hdphoto" Target="../media/hdphoto5.wdp"/><Relationship Id="rId12" Type="http://schemas.openxmlformats.org/officeDocument/2006/relationships/image" Target="../media/image108.jpeg"/><Relationship Id="rId17" Type="http://schemas.openxmlformats.org/officeDocument/2006/relationships/image" Target="../media/image113.jpeg"/><Relationship Id="rId2" Type="http://schemas.openxmlformats.org/officeDocument/2006/relationships/notesSlide" Target="../notesSlides/notesSlide13.xml"/><Relationship Id="rId16" Type="http://schemas.openxmlformats.org/officeDocument/2006/relationships/image" Target="../media/image112.jpeg"/><Relationship Id="rId1" Type="http://schemas.openxmlformats.org/officeDocument/2006/relationships/slideLayout" Target="../slideLayouts/slideLayout8.xml"/><Relationship Id="rId6" Type="http://schemas.openxmlformats.org/officeDocument/2006/relationships/image" Target="../media/image103.png"/><Relationship Id="rId11" Type="http://schemas.openxmlformats.org/officeDocument/2006/relationships/image" Target="../media/image107.png"/><Relationship Id="rId5" Type="http://schemas.openxmlformats.org/officeDocument/2006/relationships/image" Target="../media/image102.jpeg"/><Relationship Id="rId15" Type="http://schemas.openxmlformats.org/officeDocument/2006/relationships/image" Target="../media/image111.jpeg"/><Relationship Id="rId10" Type="http://schemas.openxmlformats.org/officeDocument/2006/relationships/image" Target="../media/image106.png"/><Relationship Id="rId19" Type="http://schemas.microsoft.com/office/2007/relationships/hdphoto" Target="../media/hdphoto6.wdp"/><Relationship Id="rId4" Type="http://schemas.openxmlformats.org/officeDocument/2006/relationships/image" Target="../media/image101.jpeg"/><Relationship Id="rId9" Type="http://schemas.openxmlformats.org/officeDocument/2006/relationships/image" Target="../media/image105.png"/><Relationship Id="rId14" Type="http://schemas.openxmlformats.org/officeDocument/2006/relationships/image" Target="../media/image1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15.gif"/><Relationship Id="rId7" Type="http://schemas.openxmlformats.org/officeDocument/2006/relationships/image" Target="../media/image11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18.jpeg"/><Relationship Id="rId5" Type="http://schemas.openxmlformats.org/officeDocument/2006/relationships/image" Target="../media/image117.png"/><Relationship Id="rId4" Type="http://schemas.openxmlformats.org/officeDocument/2006/relationships/image" Target="../media/image116.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2.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tiff"/><Relationship Id="rId1" Type="http://schemas.openxmlformats.org/officeDocument/2006/relationships/slideLayout" Target="../slideLayouts/slideLayout4.xml"/><Relationship Id="rId5" Type="http://schemas.openxmlformats.org/officeDocument/2006/relationships/image" Target="../media/image128.png"/><Relationship Id="rId4" Type="http://schemas.openxmlformats.org/officeDocument/2006/relationships/image" Target="../media/image127.tiff"/></Relationships>
</file>

<file path=ppt/slides/_rels/slide34.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1.tiff"/><Relationship Id="rId4" Type="http://schemas.openxmlformats.org/officeDocument/2006/relationships/image" Target="../media/image130.tiff"/></Relationships>
</file>

<file path=ppt/slides/_rels/slide35.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6.tiff"/><Relationship Id="rId3" Type="http://schemas.openxmlformats.org/officeDocument/2006/relationships/hyperlink" Target="https://edh.cern.ch/Document/General/OHS" TargetMode="External"/><Relationship Id="rId7" Type="http://schemas.openxmlformats.org/officeDocument/2006/relationships/image" Target="../media/image135.jpeg"/><Relationship Id="rId2" Type="http://schemas.openxmlformats.org/officeDocument/2006/relationships/image" Target="../media/image134.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37.tiff"/></Relationships>
</file>

<file path=ppt/slides/_rels/slide37.xml.rels><?xml version="1.0" encoding="UTF-8" standalone="yes"?>
<Relationships xmlns="http://schemas.openxmlformats.org/package/2006/relationships"><Relationship Id="rId3" Type="http://schemas.openxmlformats.org/officeDocument/2006/relationships/image" Target="../media/image139.svg"/><Relationship Id="rId2" Type="http://schemas.openxmlformats.org/officeDocument/2006/relationships/image" Target="../media/image138.png"/><Relationship Id="rId1" Type="http://schemas.openxmlformats.org/officeDocument/2006/relationships/slideLayout" Target="../slideLayouts/slideLayout8.xml"/><Relationship Id="rId5" Type="http://schemas.openxmlformats.org/officeDocument/2006/relationships/image" Target="../media/image141.jpeg"/><Relationship Id="rId4" Type="http://schemas.openxmlformats.org/officeDocument/2006/relationships/image" Target="../media/image140.png"/></Relationships>
</file>

<file path=ppt/slides/_rels/slide38.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5.tiff"/><Relationship Id="rId2" Type="http://schemas.openxmlformats.org/officeDocument/2006/relationships/image" Target="../media/image14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626993" y="5574675"/>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pic>
        <p:nvPicPr>
          <p:cNvPr id="11" name="Picture 10">
            <a:extLst>
              <a:ext uri="{FF2B5EF4-FFF2-40B4-BE49-F238E27FC236}">
                <a16:creationId xmlns:a16="http://schemas.microsoft.com/office/drawing/2014/main" id="{05419971-504E-3846-93B4-8079F49C125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190" r="2695" b="259"/>
          <a:stretch/>
        </p:blipFill>
        <p:spPr>
          <a:xfrm>
            <a:off x="698269" y="4865483"/>
            <a:ext cx="928724" cy="1247352"/>
          </a:xfrm>
          <a:prstGeom prst="rect">
            <a:avLst/>
          </a:prstGeom>
        </p:spPr>
      </p:pic>
      <p:pic>
        <p:nvPicPr>
          <p:cNvPr id="6" name="Picture 5">
            <a:extLst>
              <a:ext uri="{FF2B5EF4-FFF2-40B4-BE49-F238E27FC236}">
                <a16:creationId xmlns:a16="http://schemas.microsoft.com/office/drawing/2014/main" id="{067F0A76-4D5F-9546-BBBE-BB71D5AB994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19790" y="3611229"/>
            <a:ext cx="2771292" cy="1732469"/>
          </a:xfrm>
          <a:prstGeom prst="rect">
            <a:avLst/>
          </a:prstGeom>
        </p:spPr>
      </p:pic>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2412462" y="3601128"/>
            <a:ext cx="1740213" cy="1227257"/>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4187900" y="3610714"/>
            <a:ext cx="1366375" cy="2453435"/>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596188" y="3610714"/>
            <a:ext cx="1688022" cy="949512"/>
          </a:xfrm>
          <a:prstGeom prst="rect">
            <a:avLst/>
          </a:prstGeom>
        </p:spPr>
      </p:pic>
    </p:spTree>
    <p:extLst>
      <p:ext uri="{BB962C8B-B14F-4D97-AF65-F5344CB8AC3E}">
        <p14:creationId xmlns:p14="http://schemas.microsoft.com/office/powerpoint/2010/main" val="3344947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4471" y="8245"/>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pic>
        <p:nvPicPr>
          <p:cNvPr id="27" name="Picture 26">
            <a:extLst>
              <a:ext uri="{FF2B5EF4-FFF2-40B4-BE49-F238E27FC236}">
                <a16:creationId xmlns:a16="http://schemas.microsoft.com/office/drawing/2014/main" id="{F612206B-EA3D-CF4D-B09F-CD7E2475D049}"/>
              </a:ext>
            </a:extLst>
          </p:cNvPr>
          <p:cNvPicPr>
            <a:picLocks noChangeAspect="1"/>
          </p:cNvPicPr>
          <p:nvPr/>
        </p:nvPicPr>
        <p:blipFill>
          <a:blip r:embed="rId3"/>
          <a:stretch>
            <a:fillRect/>
          </a:stretch>
        </p:blipFill>
        <p:spPr>
          <a:xfrm>
            <a:off x="808877" y="3430152"/>
            <a:ext cx="7202052" cy="887633"/>
          </a:xfrm>
          <a:prstGeom prst="rect">
            <a:avLst/>
          </a:prstGeom>
        </p:spPr>
      </p:pic>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4"/>
          <a:stretch>
            <a:fillRect/>
          </a:stretch>
        </p:blipFill>
        <p:spPr>
          <a:xfrm>
            <a:off x="364164" y="4409571"/>
            <a:ext cx="1935238" cy="1419954"/>
          </a:xfrm>
          <a:prstGeom prst="rect">
            <a:avLst/>
          </a:prstGeom>
        </p:spPr>
      </p:pic>
      <p:pic>
        <p:nvPicPr>
          <p:cNvPr id="32" name="Picture 31">
            <a:extLst>
              <a:ext uri="{FF2B5EF4-FFF2-40B4-BE49-F238E27FC236}">
                <a16:creationId xmlns:a16="http://schemas.microsoft.com/office/drawing/2014/main" id="{6B4F4EEA-4F0B-694C-A680-014E22DA4CE0}"/>
              </a:ext>
            </a:extLst>
          </p:cNvPr>
          <p:cNvPicPr>
            <a:picLocks noChangeAspect="1"/>
          </p:cNvPicPr>
          <p:nvPr/>
        </p:nvPicPr>
        <p:blipFill rotWithShape="1">
          <a:blip r:embed="rId5"/>
          <a:srcRect l="1" t="8769" r="124"/>
          <a:stretch/>
        </p:blipFill>
        <p:spPr>
          <a:xfrm>
            <a:off x="7062083" y="2105303"/>
            <a:ext cx="1508712" cy="1282942"/>
          </a:xfrm>
          <a:prstGeom prst="rect">
            <a:avLst/>
          </a:prstGeom>
          <a:ln>
            <a:solidFill>
              <a:schemeClr val="tx2">
                <a:lumMod val="60000"/>
                <a:lumOff val="40000"/>
              </a:schemeClr>
            </a:solidFill>
          </a:ln>
        </p:spPr>
      </p:pic>
      <p:pic>
        <p:nvPicPr>
          <p:cNvPr id="33" name="Picture 32">
            <a:extLst>
              <a:ext uri="{FF2B5EF4-FFF2-40B4-BE49-F238E27FC236}">
                <a16:creationId xmlns:a16="http://schemas.microsoft.com/office/drawing/2014/main" id="{44AA8D00-1F4B-BB42-AA50-7928C8B3B27B}"/>
              </a:ext>
            </a:extLst>
          </p:cNvPr>
          <p:cNvPicPr>
            <a:picLocks noChangeAspect="1"/>
          </p:cNvPicPr>
          <p:nvPr/>
        </p:nvPicPr>
        <p:blipFill rotWithShape="1">
          <a:blip r:embed="rId6"/>
          <a:srcRect l="693" t="8814" r="158" b="7122"/>
          <a:stretch/>
        </p:blipFill>
        <p:spPr>
          <a:xfrm>
            <a:off x="6683760" y="4437079"/>
            <a:ext cx="2082470" cy="1282730"/>
          </a:xfrm>
          <a:prstGeom prst="rect">
            <a:avLst/>
          </a:prstGeom>
          <a:ln>
            <a:solidFill>
              <a:schemeClr val="tx2">
                <a:lumMod val="60000"/>
                <a:lumOff val="40000"/>
              </a:schemeClr>
            </a:solidFill>
          </a:ln>
        </p:spPr>
      </p:pic>
      <p:pic>
        <p:nvPicPr>
          <p:cNvPr id="34" name="Picture 33">
            <a:extLst>
              <a:ext uri="{FF2B5EF4-FFF2-40B4-BE49-F238E27FC236}">
                <a16:creationId xmlns:a16="http://schemas.microsoft.com/office/drawing/2014/main" id="{4D584535-9139-A24E-928F-1790E0EA303C}"/>
              </a:ext>
            </a:extLst>
          </p:cNvPr>
          <p:cNvPicPr>
            <a:picLocks noChangeAspect="1"/>
          </p:cNvPicPr>
          <p:nvPr/>
        </p:nvPicPr>
        <p:blipFill>
          <a:blip r:embed="rId7"/>
          <a:stretch>
            <a:fillRect/>
          </a:stretch>
        </p:blipFill>
        <p:spPr>
          <a:xfrm>
            <a:off x="4661376" y="2135306"/>
            <a:ext cx="2190451" cy="1201267"/>
          </a:xfrm>
          <a:prstGeom prst="rect">
            <a:avLst/>
          </a:prstGeom>
          <a:ln>
            <a:solidFill>
              <a:schemeClr val="bg2"/>
            </a:solidFill>
          </a:ln>
        </p:spPr>
      </p:pic>
      <p:pic>
        <p:nvPicPr>
          <p:cNvPr id="35" name="Content Placeholder 6">
            <a:extLst>
              <a:ext uri="{FF2B5EF4-FFF2-40B4-BE49-F238E27FC236}">
                <a16:creationId xmlns:a16="http://schemas.microsoft.com/office/drawing/2014/main" id="{0C8B02D7-BA0F-0045-A19D-EA135074D07A}"/>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l="1" r="2647"/>
          <a:stretch/>
        </p:blipFill>
        <p:spPr>
          <a:xfrm rot="10800000">
            <a:off x="2596537" y="4431596"/>
            <a:ext cx="1630938" cy="1293697"/>
          </a:xfrm>
          <a:prstGeom prst="rect">
            <a:avLst/>
          </a:prstGeom>
        </p:spPr>
      </p:pic>
      <p:pic>
        <p:nvPicPr>
          <p:cNvPr id="6" name="Picture 5">
            <a:extLst>
              <a:ext uri="{FF2B5EF4-FFF2-40B4-BE49-F238E27FC236}">
                <a16:creationId xmlns:a16="http://schemas.microsoft.com/office/drawing/2014/main" id="{1CC03047-5937-5744-84B9-F9299C98B88B}"/>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25253" y="2135164"/>
            <a:ext cx="2003133" cy="1228142"/>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10"/>
          <a:stretch>
            <a:fillRect/>
          </a:stretch>
        </p:blipFill>
        <p:spPr>
          <a:xfrm>
            <a:off x="4454439" y="4409570"/>
            <a:ext cx="2002357" cy="1419954"/>
          </a:xfrm>
          <a:prstGeom prst="rect">
            <a:avLst/>
          </a:prstGeom>
        </p:spPr>
      </p:pic>
      <p:pic>
        <p:nvPicPr>
          <p:cNvPr id="37" name="Picture 36">
            <a:extLst>
              <a:ext uri="{FF2B5EF4-FFF2-40B4-BE49-F238E27FC236}">
                <a16:creationId xmlns:a16="http://schemas.microsoft.com/office/drawing/2014/main" id="{61C11AD5-5E3E-0A4F-BBCD-671DCBDE4404}"/>
              </a:ext>
            </a:extLst>
          </p:cNvPr>
          <p:cNvPicPr>
            <a:picLocks noChangeAspect="1"/>
          </p:cNvPicPr>
          <p:nvPr/>
        </p:nvPicPr>
        <p:blipFill rotWithShape="1">
          <a:blip r:embed="rId11"/>
          <a:srcRect r="51933"/>
          <a:stretch/>
        </p:blipFill>
        <p:spPr>
          <a:xfrm>
            <a:off x="2505389" y="2135164"/>
            <a:ext cx="1990614" cy="1201410"/>
          </a:xfrm>
          <a:prstGeom prst="rect">
            <a:avLst/>
          </a:prstGeom>
          <a:ln>
            <a:solidFill>
              <a:schemeClr val="accent1"/>
            </a:solidFill>
          </a:ln>
        </p:spPr>
      </p:pic>
    </p:spTree>
    <p:extLst>
      <p:ext uri="{BB962C8B-B14F-4D97-AF65-F5344CB8AC3E}">
        <p14:creationId xmlns:p14="http://schemas.microsoft.com/office/powerpoint/2010/main" val="3435615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4131733" y="3280020"/>
            <a:ext cx="4941125" cy="3240757"/>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3" fill="hold" nodeType="click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heel(3)">
                                      <p:cBhvr>
                                        <p:cTn id="19" dur="2000"/>
                                        <p:tgtEl>
                                          <p:spTgt spid="15"/>
                                        </p:tgtEl>
                                      </p:cBhvr>
                                    </p:animEffect>
                                  </p:childTnLst>
                                </p:cTn>
                              </p:par>
                              <p:par>
                                <p:cTn id="20" presetID="21"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3)">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75932972"/>
              </p:ext>
            </p:extLst>
          </p:nvPr>
        </p:nvGraphicFramePr>
        <p:xfrm>
          <a:off x="524472" y="711370"/>
          <a:ext cx="5674518" cy="2346960"/>
        </p:xfrm>
        <a:graphic>
          <a:graphicData uri="http://schemas.openxmlformats.org/drawingml/2006/table">
            <a:tbl>
              <a:tblPr bandRow="1">
                <a:tableStyleId>{5C22544A-7EE6-4342-B048-85BDC9FD1C3A}</a:tableStyleId>
              </a:tblPr>
              <a:tblGrid>
                <a:gridCol w="4438226">
                  <a:extLst>
                    <a:ext uri="{9D8B030D-6E8A-4147-A177-3AD203B41FA5}">
                      <a16:colId xmlns:a16="http://schemas.microsoft.com/office/drawing/2014/main" val="20000"/>
                    </a:ext>
                  </a:extLst>
                </a:gridCol>
                <a:gridCol w="1236292">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peak</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1’260 m</a:t>
                      </a:r>
                      <a:r>
                        <a:rPr lang="fr-CH" sz="1600" baseline="30000" dirty="0"/>
                        <a:t>3</a:t>
                      </a:r>
                      <a:r>
                        <a:rPr lang="fr-CH" sz="1600" dirty="0"/>
                        <a:t>/h </a:t>
                      </a:r>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5’400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570154" y="3123299"/>
            <a:ext cx="4587771"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25’000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40% in last 8 </a:t>
            </a:r>
            <a:r>
              <a:rPr lang="fr-CH" sz="1400" i="1" dirty="0" err="1">
                <a:solidFill>
                  <a:schemeClr val="tx1">
                    <a:lumMod val="75000"/>
                    <a:lumOff val="25000"/>
                  </a:schemeClr>
                </a:solidFill>
              </a:rPr>
              <a:t>yrs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p:nvPr/>
        </p:nvCxnSpPr>
        <p:spPr>
          <a:xfrm flipV="1">
            <a:off x="4555154" y="2672243"/>
            <a:ext cx="451934" cy="48443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121595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1142341"/>
              </p:ext>
            </p:extLst>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072963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372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902365"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119 Lifts</a:t>
            </a: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50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88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5" name="Picture 4">
            <a:extLst>
              <a:ext uri="{FF2B5EF4-FFF2-40B4-BE49-F238E27FC236}">
                <a16:creationId xmlns:a16="http://schemas.microsoft.com/office/drawing/2014/main" id="{3DF30D19-9469-2059-9315-1A4F07078476}"/>
              </a:ext>
            </a:extLst>
          </p:cNvPr>
          <p:cNvPicPr>
            <a:picLocks noChangeAspect="1"/>
          </p:cNvPicPr>
          <p:nvPr/>
        </p:nvPicPr>
        <p:blipFill>
          <a:blip r:embed="rId2"/>
          <a:stretch>
            <a:fillRect/>
          </a:stretch>
        </p:blipFill>
        <p:spPr>
          <a:xfrm>
            <a:off x="310896" y="871492"/>
            <a:ext cx="8522208" cy="5115015"/>
          </a:xfrm>
          <a:prstGeom prst="rect">
            <a:avLst/>
          </a:prstGeom>
        </p:spPr>
      </p:pic>
    </p:spTree>
    <p:extLst>
      <p:ext uri="{BB962C8B-B14F-4D97-AF65-F5344CB8AC3E}">
        <p14:creationId xmlns:p14="http://schemas.microsoft.com/office/powerpoint/2010/main" val="652798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C5284-26A8-A087-8E5B-090F30F80AB1}"/>
              </a:ext>
            </a:extLst>
          </p:cNvPr>
          <p:cNvSpPr>
            <a:spLocks noGrp="1"/>
          </p:cNvSpPr>
          <p:nvPr>
            <p:ph type="title"/>
          </p:nvPr>
        </p:nvSpPr>
        <p:spPr/>
        <p:txBody>
          <a:bodyPr/>
          <a:lstStyle/>
          <a:p>
            <a:r>
              <a:rPr lang="en-US" dirty="0"/>
              <a:t>The CERN accelerator complex</a:t>
            </a:r>
            <a:endParaRPr lang="en-GB" dirty="0"/>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p:txBody>
          <a:bodyPr/>
          <a:lstStyle/>
          <a:p>
            <a:r>
              <a:rPr lang="en-US"/>
              <a:t>Welcome to the EN Department</a:t>
            </a:r>
            <a:endParaRPr lang="en-US" dirty="0"/>
          </a:p>
        </p:txBody>
      </p:sp>
      <p:pic>
        <p:nvPicPr>
          <p:cNvPr id="9" name="Picture 8">
            <a:extLst>
              <a:ext uri="{FF2B5EF4-FFF2-40B4-BE49-F238E27FC236}">
                <a16:creationId xmlns:a16="http://schemas.microsoft.com/office/drawing/2014/main" id="{C5347702-80B3-C0F8-B1E6-0D928A8B6528}"/>
              </a:ext>
            </a:extLst>
          </p:cNvPr>
          <p:cNvPicPr>
            <a:picLocks noChangeAspect="1"/>
          </p:cNvPicPr>
          <p:nvPr/>
        </p:nvPicPr>
        <p:blipFill>
          <a:blip r:embed="rId3"/>
          <a:stretch>
            <a:fillRect/>
          </a:stretch>
        </p:blipFill>
        <p:spPr>
          <a:xfrm>
            <a:off x="390038" y="1048447"/>
            <a:ext cx="8226766" cy="5809553"/>
          </a:xfrm>
          <a:prstGeom prst="rect">
            <a:avLst/>
          </a:prstGeom>
        </p:spPr>
      </p:pic>
    </p:spTree>
    <p:extLst>
      <p:ext uri="{BB962C8B-B14F-4D97-AF65-F5344CB8AC3E}">
        <p14:creationId xmlns:p14="http://schemas.microsoft.com/office/powerpoint/2010/main" val="1320695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15268060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40148493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152381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93976"/>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COVID-19: Health and Safety </a:t>
            </a:r>
            <a:r>
              <a:rPr lang="en-GB" sz="1200" dirty="0" err="1"/>
              <a:t>Maeasures</a:t>
            </a:r>
            <a:r>
              <a:rPr lang="en-GB" sz="1200" dirty="0"/>
              <a:t> at CERN</a:t>
            </a:r>
          </a:p>
          <a:p>
            <a:pPr marL="1585913" lvl="3" indent="-214313" algn="just">
              <a:buFont typeface="Arial" panose="020B0604020202020204" pitchFamily="34" charset="0"/>
              <a:buChar char="•"/>
            </a:pPr>
            <a:r>
              <a:rPr lang="en-GB" sz="1200" dirty="0"/>
              <a:t>Radiation Protection –Awareness</a:t>
            </a:r>
          </a:p>
          <a:p>
            <a:pPr algn="just"/>
            <a:r>
              <a:rPr lang="en-GB" dirty="0"/>
              <a:t>	</a:t>
            </a:r>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97645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Worplace</a:t>
            </a:r>
            <a:endParaRPr lang="fr-FR" sz="3600" b="1" dirty="0">
              <a:solidFill>
                <a:schemeClr val="accent1">
                  <a:lumMod val="75000"/>
                </a:schemeClr>
              </a:solidFill>
            </a:endParaRP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2308212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14475348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2115752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2927909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41</a:t>
            </a:fld>
            <a:endParaRPr lang="en-US"/>
          </a:p>
        </p:txBody>
      </p:sp>
    </p:spTree>
    <p:extLst>
      <p:ext uri="{BB962C8B-B14F-4D97-AF65-F5344CB8AC3E}">
        <p14:creationId xmlns:p14="http://schemas.microsoft.com/office/powerpoint/2010/main" val="34357396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442074" y="1171448"/>
            <a:ext cx="2371724" cy="537210"/>
          </a:xfrm>
        </p:spPr>
        <p:txBody>
          <a:bodyPr>
            <a:normAutofit/>
          </a:bodyPr>
          <a:lstStyle/>
          <a:p>
            <a:pPr marL="0" indent="0">
              <a:buNone/>
            </a:pPr>
            <a:r>
              <a:rPr lang="en-US" sz="1600" b="1" dirty="0">
                <a:solidFill>
                  <a:srgbClr val="0A4A8E"/>
                </a:solidFill>
              </a:rPr>
              <a:t>27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sp>
        <p:nvSpPr>
          <p:cNvPr id="4" name="Footer Placeholder 3"/>
          <p:cNvSpPr>
            <a:spLocks noGrp="1"/>
          </p:cNvSpPr>
          <p:nvPr>
            <p:ph type="ftr" sz="quarter" idx="16"/>
          </p:nvPr>
        </p:nvSpPr>
        <p:spPr/>
        <p:txBody>
          <a:bodyPr/>
          <a:lstStyle/>
          <a:p>
            <a:pPr>
              <a:defRPr/>
            </a:pPr>
            <a:r>
              <a:rPr lang="en-GB"/>
              <a:t>Welcome to the EN Department</a:t>
            </a:r>
            <a:endParaRPr lang="en-US"/>
          </a:p>
        </p:txBody>
      </p:sp>
      <p:graphicFrame>
        <p:nvGraphicFramePr>
          <p:cNvPr id="2" name="Table 1">
            <a:extLst>
              <a:ext uri="{FF2B5EF4-FFF2-40B4-BE49-F238E27FC236}">
                <a16:creationId xmlns:a16="http://schemas.microsoft.com/office/drawing/2014/main" id="{4F0AFE1A-9340-4867-A234-A4C408937A52}"/>
              </a:ext>
            </a:extLst>
          </p:cNvPr>
          <p:cNvGraphicFramePr>
            <a:graphicFrameLocks noGrp="1"/>
          </p:cNvGraphicFramePr>
          <p:nvPr>
            <p:extLst>
              <p:ext uri="{D42A27DB-BD31-4B8C-83A1-F6EECF244321}">
                <p14:modId xmlns:p14="http://schemas.microsoft.com/office/powerpoint/2010/main" val="2929228251"/>
              </p:ext>
            </p:extLst>
          </p:nvPr>
        </p:nvGraphicFramePr>
        <p:xfrm>
          <a:off x="1102302" y="3953075"/>
          <a:ext cx="2206358" cy="1777365"/>
        </p:xfrm>
        <a:graphic>
          <a:graphicData uri="http://schemas.openxmlformats.org/drawingml/2006/table">
            <a:tbl>
              <a:tblPr>
                <a:tableStyleId>{5C22544A-7EE6-4342-B048-85BDC9FD1C3A}</a:tableStyleId>
              </a:tblPr>
              <a:tblGrid>
                <a:gridCol w="1640625">
                  <a:extLst>
                    <a:ext uri="{9D8B030D-6E8A-4147-A177-3AD203B41FA5}">
                      <a16:colId xmlns:a16="http://schemas.microsoft.com/office/drawing/2014/main" val="389821841"/>
                    </a:ext>
                  </a:extLst>
                </a:gridCol>
                <a:gridCol w="565733">
                  <a:extLst>
                    <a:ext uri="{9D8B030D-6E8A-4147-A177-3AD203B41FA5}">
                      <a16:colId xmlns:a16="http://schemas.microsoft.com/office/drawing/2014/main" val="47439372"/>
                    </a:ext>
                  </a:extLst>
                </a:gridCol>
              </a:tblGrid>
              <a:tr h="190500">
                <a:tc gridSpan="2">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Status</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5931470"/>
                  </a:ext>
                </a:extLst>
              </a:tr>
              <a:tr h="190500">
                <a:tc>
                  <a:txBody>
                    <a:bodyPr/>
                    <a:lstStyle/>
                    <a:p>
                      <a:pPr algn="l" fontAlgn="b"/>
                      <a:r>
                        <a:rPr lang="en-GB" sz="1100" u="none" strike="noStrike" dirty="0">
                          <a:effectLst/>
                        </a:rPr>
                        <a:t>Cooperation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0534892"/>
                  </a:ext>
                </a:extLst>
              </a:tr>
              <a:tr h="190500">
                <a:tc>
                  <a:txBody>
                    <a:bodyPr/>
                    <a:lstStyle/>
                    <a:p>
                      <a:pPr algn="l" fontAlgn="b"/>
                      <a:r>
                        <a:rPr lang="en-GB" sz="1100" u="none" strike="noStrike" dirty="0">
                          <a:effectLst/>
                        </a:rPr>
                        <a:t>Doctoral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96954011"/>
                  </a:ext>
                </a:extLst>
              </a:tr>
              <a:tr h="19050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3335174"/>
                  </a:ext>
                </a:extLst>
              </a:tr>
              <a:tr h="190500">
                <a:tc>
                  <a:txBody>
                    <a:bodyPr/>
                    <a:lstStyle/>
                    <a:p>
                      <a:pPr algn="l" fontAlgn="b"/>
                      <a:r>
                        <a:rPr lang="en-GB" sz="1100" u="none" strike="noStrike" dirty="0">
                          <a:effectLst/>
                        </a:rPr>
                        <a:t>Project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9</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426086"/>
                  </a:ext>
                </a:extLst>
              </a:tr>
              <a:tr h="190500">
                <a:tc>
                  <a:txBody>
                    <a:bodyPr/>
                    <a:lstStyle/>
                    <a:p>
                      <a:pPr algn="l" fontAlgn="b"/>
                      <a:r>
                        <a:rPr lang="en-GB" sz="1100" u="none" strike="noStrike" dirty="0">
                          <a:effectLst/>
                        </a:rPr>
                        <a:t>Staff</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327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2152186"/>
                  </a:ext>
                </a:extLst>
              </a:tr>
              <a:tr h="190500">
                <a:tc>
                  <a:txBody>
                    <a:bodyPr/>
                    <a:lstStyle/>
                    <a:p>
                      <a:pPr algn="l" fontAlgn="b"/>
                      <a:r>
                        <a:rPr lang="en-GB" sz="1100" u="none" strike="noStrike" dirty="0">
                          <a:effectLst/>
                        </a:rPr>
                        <a:t>Technical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11</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55266"/>
                  </a:ext>
                </a:extLst>
              </a:tr>
              <a:tr h="19050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12</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5767236"/>
                  </a:ext>
                </a:extLst>
              </a:tr>
              <a:tr h="19050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411</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604808"/>
                  </a:ext>
                </a:extLst>
              </a:tr>
            </a:tbl>
          </a:graphicData>
        </a:graphic>
      </p:graphicFrame>
      <p:graphicFrame>
        <p:nvGraphicFramePr>
          <p:cNvPr id="5" name="Table 4">
            <a:extLst>
              <a:ext uri="{FF2B5EF4-FFF2-40B4-BE49-F238E27FC236}">
                <a16:creationId xmlns:a16="http://schemas.microsoft.com/office/drawing/2014/main" id="{230E4A78-B420-439A-9399-99A5704342CB}"/>
              </a:ext>
            </a:extLst>
          </p:cNvPr>
          <p:cNvGraphicFramePr>
            <a:graphicFrameLocks noGrp="1"/>
          </p:cNvGraphicFramePr>
          <p:nvPr>
            <p:extLst>
              <p:ext uri="{D42A27DB-BD31-4B8C-83A1-F6EECF244321}">
                <p14:modId xmlns:p14="http://schemas.microsoft.com/office/powerpoint/2010/main" val="1077880354"/>
              </p:ext>
            </p:extLst>
          </p:nvPr>
        </p:nvGraphicFramePr>
        <p:xfrm>
          <a:off x="7374610" y="3012851"/>
          <a:ext cx="1219200" cy="381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034018631"/>
                    </a:ext>
                  </a:extLst>
                </a:gridCol>
                <a:gridCol w="609600">
                  <a:extLst>
                    <a:ext uri="{9D8B030D-6E8A-4147-A177-3AD203B41FA5}">
                      <a16:colId xmlns:a16="http://schemas.microsoft.com/office/drawing/2014/main" val="3684228282"/>
                    </a:ext>
                  </a:extLst>
                </a:gridCol>
              </a:tblGrid>
              <a:tr h="190500">
                <a:tc>
                  <a:txBody>
                    <a:bodyPr/>
                    <a:lstStyle/>
                    <a:p>
                      <a:pPr algn="ctr" fontAlgn="b"/>
                      <a:r>
                        <a:rPr lang="en-GB" sz="1100" b="1" u="none" strike="noStrike" dirty="0">
                          <a:effectLst/>
                        </a:rPr>
                        <a:t>F</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effectLst/>
                        </a:rPr>
                        <a:t>M</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9337875"/>
                  </a:ext>
                </a:extLst>
              </a:tr>
              <a:tr h="190500">
                <a:tc>
                  <a:txBody>
                    <a:bodyPr/>
                    <a:lstStyle/>
                    <a:p>
                      <a:pPr algn="ct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85%</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359189"/>
                  </a:ext>
                </a:extLst>
              </a:tr>
            </a:tbl>
          </a:graphicData>
        </a:graphic>
      </p:graphicFrame>
      <p:graphicFrame>
        <p:nvGraphicFramePr>
          <p:cNvPr id="8" name="Table 7">
            <a:extLst>
              <a:ext uri="{FF2B5EF4-FFF2-40B4-BE49-F238E27FC236}">
                <a16:creationId xmlns:a16="http://schemas.microsoft.com/office/drawing/2014/main" id="{1A044C94-9262-4877-8657-112A694012ED}"/>
              </a:ext>
            </a:extLst>
          </p:cNvPr>
          <p:cNvGraphicFramePr>
            <a:graphicFrameLocks noGrp="1"/>
          </p:cNvGraphicFramePr>
          <p:nvPr>
            <p:extLst>
              <p:ext uri="{D42A27DB-BD31-4B8C-83A1-F6EECF244321}">
                <p14:modId xmlns:p14="http://schemas.microsoft.com/office/powerpoint/2010/main" val="295616157"/>
              </p:ext>
            </p:extLst>
          </p:nvPr>
        </p:nvGraphicFramePr>
        <p:xfrm>
          <a:off x="934784" y="1469578"/>
          <a:ext cx="6892311" cy="562603"/>
        </p:xfrm>
        <a:graphic>
          <a:graphicData uri="http://schemas.openxmlformats.org/drawingml/2006/table">
            <a:tbl>
              <a:tblPr>
                <a:tableStyleId>{5C22544A-7EE6-4342-B048-85BDC9FD1C3A}</a:tableStyleId>
              </a:tblPr>
              <a:tblGrid>
                <a:gridCol w="258462">
                  <a:extLst>
                    <a:ext uri="{9D8B030D-6E8A-4147-A177-3AD203B41FA5}">
                      <a16:colId xmlns:a16="http://schemas.microsoft.com/office/drawing/2014/main" val="798602439"/>
                    </a:ext>
                  </a:extLst>
                </a:gridCol>
                <a:gridCol w="244102">
                  <a:extLst>
                    <a:ext uri="{9D8B030D-6E8A-4147-A177-3AD203B41FA5}">
                      <a16:colId xmlns:a16="http://schemas.microsoft.com/office/drawing/2014/main" val="3934868787"/>
                    </a:ext>
                  </a:extLst>
                </a:gridCol>
                <a:gridCol w="272821">
                  <a:extLst>
                    <a:ext uri="{9D8B030D-6E8A-4147-A177-3AD203B41FA5}">
                      <a16:colId xmlns:a16="http://schemas.microsoft.com/office/drawing/2014/main" val="1265038195"/>
                    </a:ext>
                  </a:extLst>
                </a:gridCol>
                <a:gridCol w="267911">
                  <a:extLst>
                    <a:ext uri="{9D8B030D-6E8A-4147-A177-3AD203B41FA5}">
                      <a16:colId xmlns:a16="http://schemas.microsoft.com/office/drawing/2014/main" val="2295051504"/>
                    </a:ext>
                  </a:extLst>
                </a:gridCol>
                <a:gridCol w="249012">
                  <a:extLst>
                    <a:ext uri="{9D8B030D-6E8A-4147-A177-3AD203B41FA5}">
                      <a16:colId xmlns:a16="http://schemas.microsoft.com/office/drawing/2014/main" val="1527726530"/>
                    </a:ext>
                  </a:extLst>
                </a:gridCol>
                <a:gridCol w="247692">
                  <a:extLst>
                    <a:ext uri="{9D8B030D-6E8A-4147-A177-3AD203B41FA5}">
                      <a16:colId xmlns:a16="http://schemas.microsoft.com/office/drawing/2014/main" val="642874853"/>
                    </a:ext>
                  </a:extLst>
                </a:gridCol>
                <a:gridCol w="258462">
                  <a:extLst>
                    <a:ext uri="{9D8B030D-6E8A-4147-A177-3AD203B41FA5}">
                      <a16:colId xmlns:a16="http://schemas.microsoft.com/office/drawing/2014/main" val="3499139309"/>
                    </a:ext>
                  </a:extLst>
                </a:gridCol>
                <a:gridCol w="229744">
                  <a:extLst>
                    <a:ext uri="{9D8B030D-6E8A-4147-A177-3AD203B41FA5}">
                      <a16:colId xmlns:a16="http://schemas.microsoft.com/office/drawing/2014/main" val="3528643392"/>
                    </a:ext>
                  </a:extLst>
                </a:gridCol>
                <a:gridCol w="201025">
                  <a:extLst>
                    <a:ext uri="{9D8B030D-6E8A-4147-A177-3AD203B41FA5}">
                      <a16:colId xmlns:a16="http://schemas.microsoft.com/office/drawing/2014/main" val="379536966"/>
                    </a:ext>
                  </a:extLst>
                </a:gridCol>
                <a:gridCol w="301537">
                  <a:extLst>
                    <a:ext uri="{9D8B030D-6E8A-4147-A177-3AD203B41FA5}">
                      <a16:colId xmlns:a16="http://schemas.microsoft.com/office/drawing/2014/main" val="2267144451"/>
                    </a:ext>
                  </a:extLst>
                </a:gridCol>
                <a:gridCol w="272821">
                  <a:extLst>
                    <a:ext uri="{9D8B030D-6E8A-4147-A177-3AD203B41FA5}">
                      <a16:colId xmlns:a16="http://schemas.microsoft.com/office/drawing/2014/main" val="4190034045"/>
                    </a:ext>
                  </a:extLst>
                </a:gridCol>
                <a:gridCol w="272821">
                  <a:extLst>
                    <a:ext uri="{9D8B030D-6E8A-4147-A177-3AD203B41FA5}">
                      <a16:colId xmlns:a16="http://schemas.microsoft.com/office/drawing/2014/main" val="4108419152"/>
                    </a:ext>
                  </a:extLst>
                </a:gridCol>
                <a:gridCol w="287181">
                  <a:extLst>
                    <a:ext uri="{9D8B030D-6E8A-4147-A177-3AD203B41FA5}">
                      <a16:colId xmlns:a16="http://schemas.microsoft.com/office/drawing/2014/main" val="1414806284"/>
                    </a:ext>
                  </a:extLst>
                </a:gridCol>
                <a:gridCol w="287181">
                  <a:extLst>
                    <a:ext uri="{9D8B030D-6E8A-4147-A177-3AD203B41FA5}">
                      <a16:colId xmlns:a16="http://schemas.microsoft.com/office/drawing/2014/main" val="2999598430"/>
                    </a:ext>
                  </a:extLst>
                </a:gridCol>
                <a:gridCol w="229744">
                  <a:extLst>
                    <a:ext uri="{9D8B030D-6E8A-4147-A177-3AD203B41FA5}">
                      <a16:colId xmlns:a16="http://schemas.microsoft.com/office/drawing/2014/main" val="549904741"/>
                    </a:ext>
                  </a:extLst>
                </a:gridCol>
                <a:gridCol w="247692">
                  <a:extLst>
                    <a:ext uri="{9D8B030D-6E8A-4147-A177-3AD203B41FA5}">
                      <a16:colId xmlns:a16="http://schemas.microsoft.com/office/drawing/2014/main" val="2116371377"/>
                    </a:ext>
                  </a:extLst>
                </a:gridCol>
                <a:gridCol w="290771">
                  <a:extLst>
                    <a:ext uri="{9D8B030D-6E8A-4147-A177-3AD203B41FA5}">
                      <a16:colId xmlns:a16="http://schemas.microsoft.com/office/drawing/2014/main" val="238878093"/>
                    </a:ext>
                  </a:extLst>
                </a:gridCol>
                <a:gridCol w="247692">
                  <a:extLst>
                    <a:ext uri="{9D8B030D-6E8A-4147-A177-3AD203B41FA5}">
                      <a16:colId xmlns:a16="http://schemas.microsoft.com/office/drawing/2014/main" val="139707416"/>
                    </a:ext>
                  </a:extLst>
                </a:gridCol>
                <a:gridCol w="229744">
                  <a:extLst>
                    <a:ext uri="{9D8B030D-6E8A-4147-A177-3AD203B41FA5}">
                      <a16:colId xmlns:a16="http://schemas.microsoft.com/office/drawing/2014/main" val="2541773550"/>
                    </a:ext>
                  </a:extLst>
                </a:gridCol>
                <a:gridCol w="244102">
                  <a:extLst>
                    <a:ext uri="{9D8B030D-6E8A-4147-A177-3AD203B41FA5}">
                      <a16:colId xmlns:a16="http://schemas.microsoft.com/office/drawing/2014/main" val="1060112604"/>
                    </a:ext>
                  </a:extLst>
                </a:gridCol>
                <a:gridCol w="272821">
                  <a:extLst>
                    <a:ext uri="{9D8B030D-6E8A-4147-A177-3AD203B41FA5}">
                      <a16:colId xmlns:a16="http://schemas.microsoft.com/office/drawing/2014/main" val="1193702110"/>
                    </a:ext>
                  </a:extLst>
                </a:gridCol>
                <a:gridCol w="272821">
                  <a:extLst>
                    <a:ext uri="{9D8B030D-6E8A-4147-A177-3AD203B41FA5}">
                      <a16:colId xmlns:a16="http://schemas.microsoft.com/office/drawing/2014/main" val="3964477187"/>
                    </a:ext>
                  </a:extLst>
                </a:gridCol>
                <a:gridCol w="229744">
                  <a:extLst>
                    <a:ext uri="{9D8B030D-6E8A-4147-A177-3AD203B41FA5}">
                      <a16:colId xmlns:a16="http://schemas.microsoft.com/office/drawing/2014/main" val="1663517828"/>
                    </a:ext>
                  </a:extLst>
                </a:gridCol>
                <a:gridCol w="244102">
                  <a:extLst>
                    <a:ext uri="{9D8B030D-6E8A-4147-A177-3AD203B41FA5}">
                      <a16:colId xmlns:a16="http://schemas.microsoft.com/office/drawing/2014/main" val="957673782"/>
                    </a:ext>
                  </a:extLst>
                </a:gridCol>
                <a:gridCol w="244102">
                  <a:extLst>
                    <a:ext uri="{9D8B030D-6E8A-4147-A177-3AD203B41FA5}">
                      <a16:colId xmlns:a16="http://schemas.microsoft.com/office/drawing/2014/main" val="678436060"/>
                    </a:ext>
                  </a:extLst>
                </a:gridCol>
                <a:gridCol w="244102">
                  <a:extLst>
                    <a:ext uri="{9D8B030D-6E8A-4147-A177-3AD203B41FA5}">
                      <a16:colId xmlns:a16="http://schemas.microsoft.com/office/drawing/2014/main" val="1351737304"/>
                    </a:ext>
                  </a:extLst>
                </a:gridCol>
                <a:gridCol w="244102">
                  <a:extLst>
                    <a:ext uri="{9D8B030D-6E8A-4147-A177-3AD203B41FA5}">
                      <a16:colId xmlns:a16="http://schemas.microsoft.com/office/drawing/2014/main" val="3615208583"/>
                    </a:ext>
                  </a:extLst>
                </a:gridCol>
              </a:tblGrid>
              <a:tr h="339718">
                <a:tc>
                  <a:txBody>
                    <a:bodyPr/>
                    <a:lstStyle/>
                    <a:p>
                      <a:pPr algn="ctr" fontAlgn="b"/>
                      <a:r>
                        <a:rPr lang="en-GB" sz="1100" b="1" u="none" strike="noStrike" dirty="0">
                          <a:solidFill>
                            <a:srgbClr val="0A4A8E"/>
                          </a:solidFill>
                          <a:effectLst/>
                          <a:latin typeface="+mn-lt"/>
                        </a:rPr>
                        <a:t>AT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BG</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CH</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CZ</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ES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FI</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GB</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GR</a:t>
                      </a:r>
                      <a:endParaRPr lang="en-GB" sz="1100" b="1" i="0" u="none" strike="noStrike" dirty="0">
                        <a:solidFill>
                          <a:srgbClr val="0A4A8E"/>
                        </a:solidFill>
                        <a:effectLst/>
                        <a:latin typeface="+mn-lt"/>
                      </a:endParaRPr>
                    </a:p>
                  </a:txBody>
                  <a:tcPr marL="9525" marR="9525" marT="9525" marB="0" anchor="b"/>
                </a:tc>
                <a:tc>
                  <a:txBody>
                    <a:bodyPr/>
                    <a:lstStyle/>
                    <a:p>
                      <a:pPr algn="ctr"/>
                      <a:r>
                        <a:rPr lang="en-US" sz="1100" b="1" dirty="0">
                          <a:solidFill>
                            <a:srgbClr val="0A4A8E"/>
                          </a:solidFill>
                          <a:latin typeface="+mn-lt"/>
                        </a:rPr>
                        <a:t>HU</a:t>
                      </a:r>
                      <a:endParaRPr lang="en-GB" sz="1100" b="1" dirty="0">
                        <a:solidFill>
                          <a:srgbClr val="0A4A8E"/>
                        </a:solidFill>
                        <a:latin typeface="+mn-lt"/>
                      </a:endParaRPr>
                    </a:p>
                  </a:txBody>
                  <a:tcPr marL="9525" marR="9525" marT="9525" marB="0" anchor="b"/>
                </a:tc>
                <a:tc>
                  <a:txBody>
                    <a:bodyPr/>
                    <a:lstStyle/>
                    <a:p>
                      <a:pPr algn="ctr"/>
                      <a:r>
                        <a:rPr lang="en-US" sz="1100" b="1" dirty="0">
                          <a:solidFill>
                            <a:srgbClr val="0A4A8E"/>
                          </a:solidFill>
                          <a:latin typeface="+mn-lt"/>
                        </a:rPr>
                        <a:t>IN</a:t>
                      </a:r>
                      <a:endParaRPr lang="en-GB" sz="1100" b="1" dirty="0">
                        <a:solidFill>
                          <a:srgbClr val="0A4A8E"/>
                        </a:solidFill>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IT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TR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UA</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IE</a:t>
                      </a:r>
                      <a:endParaRPr lang="en-GB" sz="1100" b="1" i="0" u="none" strike="noStrike" dirty="0">
                        <a:solidFill>
                          <a:srgbClr val="0A4A8E"/>
                        </a:solidFill>
                        <a:effectLst/>
                        <a:latin typeface="+mn-lt"/>
                      </a:endParaRPr>
                    </a:p>
                  </a:txBody>
                  <a:tcPr marL="9525" marR="9525" marT="9525" marB="0" anchor="b"/>
                </a:tc>
                <a:extLst>
                  <a:ext uri="{0D108BD9-81ED-4DB2-BD59-A6C34878D82A}">
                    <a16:rowId xmlns:a16="http://schemas.microsoft.com/office/drawing/2014/main" val="2539051292"/>
                  </a:ext>
                </a:extLst>
              </a:tr>
              <a:tr h="180135">
                <a:tc>
                  <a:txBody>
                    <a:bodyPr/>
                    <a:lstStyle/>
                    <a:p>
                      <a:pPr algn="ctr" fontAlgn="ctr"/>
                      <a:r>
                        <a:rPr lang="en-GB" sz="1400" b="1" i="0" u="none" strike="noStrike" dirty="0">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7</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198</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45</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16</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3869438211"/>
                  </a:ext>
                </a:extLst>
              </a:tr>
            </a:tbl>
          </a:graphicData>
        </a:graphic>
      </p:graphicFrame>
      <p:graphicFrame>
        <p:nvGraphicFramePr>
          <p:cNvPr id="16" name="Table 15">
            <a:extLst>
              <a:ext uri="{FF2B5EF4-FFF2-40B4-BE49-F238E27FC236}">
                <a16:creationId xmlns:a16="http://schemas.microsoft.com/office/drawing/2014/main" id="{A64F8E62-8727-4BAB-B962-5378C3060B1B}"/>
              </a:ext>
            </a:extLst>
          </p:cNvPr>
          <p:cNvGraphicFramePr>
            <a:graphicFrameLocks noGrp="1"/>
          </p:cNvGraphicFramePr>
          <p:nvPr>
            <p:extLst>
              <p:ext uri="{D42A27DB-BD31-4B8C-83A1-F6EECF244321}">
                <p14:modId xmlns:p14="http://schemas.microsoft.com/office/powerpoint/2010/main" val="3127143923"/>
              </p:ext>
            </p:extLst>
          </p:nvPr>
        </p:nvGraphicFramePr>
        <p:xfrm>
          <a:off x="157397" y="2229946"/>
          <a:ext cx="4352610" cy="1455136"/>
        </p:xfrm>
        <a:graphic>
          <a:graphicData uri="http://schemas.openxmlformats.org/drawingml/2006/table">
            <a:tbl>
              <a:tblPr>
                <a:tableStyleId>{5C22544A-7EE6-4342-B048-85BDC9FD1C3A}</a:tableStyleId>
              </a:tblPr>
              <a:tblGrid>
                <a:gridCol w="3471349">
                  <a:extLst>
                    <a:ext uri="{9D8B030D-6E8A-4147-A177-3AD203B41FA5}">
                      <a16:colId xmlns:a16="http://schemas.microsoft.com/office/drawing/2014/main" val="2397565312"/>
                    </a:ext>
                  </a:extLst>
                </a:gridCol>
                <a:gridCol w="436567">
                  <a:extLst>
                    <a:ext uri="{9D8B030D-6E8A-4147-A177-3AD203B41FA5}">
                      <a16:colId xmlns:a16="http://schemas.microsoft.com/office/drawing/2014/main" val="796506734"/>
                    </a:ext>
                  </a:extLst>
                </a:gridCol>
                <a:gridCol w="444694">
                  <a:extLst>
                    <a:ext uri="{9D8B030D-6E8A-4147-A177-3AD203B41FA5}">
                      <a16:colId xmlns:a16="http://schemas.microsoft.com/office/drawing/2014/main" val="601172716"/>
                    </a:ext>
                  </a:extLst>
                </a:gridCol>
              </a:tblGrid>
              <a:tr h="207628">
                <a:tc gridSpan="3">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Professional Category</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856985"/>
                  </a:ext>
                </a:extLst>
              </a:tr>
              <a:tr h="190500">
                <a:tc>
                  <a:txBody>
                    <a:bodyPr/>
                    <a:lstStyle/>
                    <a:p>
                      <a:pPr algn="l" fontAlgn="b"/>
                      <a:r>
                        <a:rPr lang="en-GB" sz="1100" u="none" strike="noStrike" dirty="0">
                          <a:effectLst/>
                        </a:rPr>
                        <a:t>Administrative work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19450269"/>
                  </a:ext>
                </a:extLst>
              </a:tr>
              <a:tr h="249271">
                <a:tc>
                  <a:txBody>
                    <a:bodyPr/>
                    <a:lstStyle/>
                    <a:p>
                      <a:pPr algn="l" fontAlgn="b"/>
                      <a:r>
                        <a:rPr lang="en-GB" sz="1100" u="none" strike="noStrike">
                          <a:effectLst/>
                        </a:rPr>
                        <a:t>Office &amp; Administrative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14</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75688"/>
                  </a:ext>
                </a:extLst>
              </a:tr>
              <a:tr h="190500">
                <a:tc>
                  <a:txBody>
                    <a:bodyPr/>
                    <a:lstStyle/>
                    <a:p>
                      <a:pPr algn="l" fontAlgn="b"/>
                      <a:r>
                        <a:rPr lang="en-GB" sz="1100" u="none" strike="noStrike">
                          <a:effectLst/>
                        </a:rPr>
                        <a:t>Scientific &amp; Engineering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180</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1585743"/>
                  </a:ext>
                </a:extLst>
              </a:tr>
              <a:tr h="190500">
                <a:tc>
                  <a:txBody>
                    <a:bodyPr/>
                    <a:lstStyle/>
                    <a:p>
                      <a:pPr algn="l" fontAlgn="b"/>
                      <a:r>
                        <a:rPr lang="en-GB" sz="1100" u="none" strike="noStrike" dirty="0">
                          <a:effectLst/>
                        </a:rPr>
                        <a:t>Scientific Work (Experimental &amp; Theoretical Physics)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475366394"/>
                  </a:ext>
                </a:extLst>
              </a:tr>
              <a:tr h="190500">
                <a:tc>
                  <a:txBody>
                    <a:bodyPr/>
                    <a:lstStyle/>
                    <a:p>
                      <a:pPr algn="l" fontAlgn="b"/>
                      <a:r>
                        <a:rPr lang="en-GB" sz="1100" u="none" strike="noStrike">
                          <a:effectLst/>
                        </a:rPr>
                        <a:t>Technical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199</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5673438"/>
                  </a:ext>
                </a:extLst>
              </a:tr>
              <a:tr h="190500">
                <a:tc>
                  <a:txBody>
                    <a:bodyPr/>
                    <a:lstStyle/>
                    <a:p>
                      <a:pPr algn="l" fontAlgn="b"/>
                      <a:r>
                        <a:rPr lang="en-GB" sz="1100" u="none" strike="noStrike">
                          <a:effectLst/>
                        </a:rPr>
                        <a:t>Manual work, Crafts &amp; Trades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284640"/>
                  </a:ext>
                </a:extLst>
              </a:tr>
            </a:tbl>
          </a:graphicData>
        </a:graphic>
      </p:graphicFrame>
      <p:graphicFrame>
        <p:nvGraphicFramePr>
          <p:cNvPr id="12" name="Chart 11">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96056826"/>
              </p:ext>
            </p:extLst>
          </p:nvPr>
        </p:nvGraphicFramePr>
        <p:xfrm>
          <a:off x="4021810" y="3649116"/>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EBB5AD3-AC8A-407A-9569-3DA1C0E13520}">
  <ds:schemaRefs>
    <ds:schemaRef ds:uri="http://schemas.microsoft.com/sharepoint/v3/contenttype/forms"/>
  </ds:schemaRefs>
</ds:datastoreItem>
</file>

<file path=customXml/itemProps3.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443</TotalTime>
  <Words>2958</Words>
  <Application>Microsoft Office PowerPoint</Application>
  <PresentationFormat>On-screen Show (4:3)</PresentationFormat>
  <Paragraphs>611</Paragraphs>
  <Slides>42</Slides>
  <Notes>15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42</vt:i4>
      </vt:variant>
    </vt:vector>
  </HeadingPairs>
  <TitlesOfParts>
    <vt:vector size="52" baseType="lpstr">
      <vt:lpstr>Arial</vt:lpstr>
      <vt:lpstr>Calibri</vt:lpstr>
      <vt:lpstr>Calibri Light</vt:lpstr>
      <vt:lpstr>Cambria</vt:lpstr>
      <vt:lpstr>Comic Sans MS</vt:lpstr>
      <vt:lpstr>Tahoma</vt:lpstr>
      <vt:lpstr>Ubuntu</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The CERN accelerator complex</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Louisa Catherall</cp:lastModifiedBy>
  <cp:revision>45</cp:revision>
  <dcterms:created xsi:type="dcterms:W3CDTF">2021-01-04T15:57:32Z</dcterms:created>
  <dcterms:modified xsi:type="dcterms:W3CDTF">2023-07-31T15:03:39Z</dcterms:modified>
</cp:coreProperties>
</file>