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0" r:id="rId5"/>
  </p:sldMasterIdLst>
  <p:notesMasterIdLst>
    <p:notesMasterId r:id="rId49"/>
  </p:notesMasterIdLst>
  <p:handoutMasterIdLst>
    <p:handoutMasterId r:id="rId50"/>
  </p:handoutMasterIdLst>
  <p:sldIdLst>
    <p:sldId id="265" r:id="rId6"/>
    <p:sldId id="264" r:id="rId7"/>
    <p:sldId id="319" r:id="rId8"/>
    <p:sldId id="285" r:id="rId9"/>
    <p:sldId id="355" r:id="rId10"/>
    <p:sldId id="286" r:id="rId11"/>
    <p:sldId id="287" r:id="rId12"/>
    <p:sldId id="357" r:id="rId13"/>
    <p:sldId id="300" r:id="rId14"/>
    <p:sldId id="350" r:id="rId15"/>
    <p:sldId id="360" r:id="rId16"/>
    <p:sldId id="359" r:id="rId17"/>
    <p:sldId id="351" r:id="rId18"/>
    <p:sldId id="352" r:id="rId19"/>
    <p:sldId id="353" r:id="rId20"/>
    <p:sldId id="256" r:id="rId21"/>
    <p:sldId id="257" r:id="rId22"/>
    <p:sldId id="289" r:id="rId23"/>
    <p:sldId id="290" r:id="rId24"/>
    <p:sldId id="291" r:id="rId25"/>
    <p:sldId id="292" r:id="rId26"/>
    <p:sldId id="293" r:id="rId27"/>
    <p:sldId id="294" r:id="rId28"/>
    <p:sldId id="349" r:id="rId29"/>
    <p:sldId id="299" r:id="rId30"/>
    <p:sldId id="302" r:id="rId31"/>
    <p:sldId id="347" r:id="rId32"/>
    <p:sldId id="318" r:id="rId33"/>
    <p:sldId id="356" r:id="rId34"/>
    <p:sldId id="361" r:id="rId35"/>
    <p:sldId id="334" r:id="rId36"/>
    <p:sldId id="320" r:id="rId37"/>
    <p:sldId id="367" r:id="rId38"/>
    <p:sldId id="368" r:id="rId39"/>
    <p:sldId id="369" r:id="rId40"/>
    <p:sldId id="370" r:id="rId41"/>
    <p:sldId id="371" r:id="rId42"/>
    <p:sldId id="372" r:id="rId43"/>
    <p:sldId id="373" r:id="rId44"/>
    <p:sldId id="374" r:id="rId45"/>
    <p:sldId id="375" r:id="rId46"/>
    <p:sldId id="376" r:id="rId47"/>
    <p:sldId id="259" r:id="rId4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A8E"/>
    <a:srgbClr val="FF5050"/>
    <a:srgbClr val="FF6600"/>
    <a:srgbClr val="9E7800"/>
    <a:srgbClr val="0C377B"/>
    <a:srgbClr val="1461A2"/>
    <a:srgbClr val="84B0D9"/>
    <a:srgbClr val="4E9A06"/>
    <a:srgbClr val="5FA702"/>
    <a:srgbClr val="83D61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0" autoAdjust="0"/>
    <p:restoredTop sz="94820"/>
  </p:normalViewPr>
  <p:slideViewPr>
    <p:cSldViewPr snapToGrid="0" snapToObjects="1">
      <p:cViewPr varScale="1">
        <p:scale>
          <a:sx n="131" d="100"/>
          <a:sy n="131" d="100"/>
        </p:scale>
        <p:origin x="111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ecreuse\Downloads\Stats-EN-29-11-2021%20(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MP age</a:t>
            </a:r>
            <a:r>
              <a:rPr lang="en-GB" baseline="0"/>
              <a:t> distribution</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Age_distribution!$C$5</c:f>
              <c:strCache>
                <c:ptCount val="1"/>
                <c:pt idx="0">
                  <c:v>F</c:v>
                </c:pt>
              </c:strCache>
            </c:strRef>
          </c:tx>
          <c:spPr>
            <a:solidFill>
              <a:schemeClr val="accent1"/>
            </a:solidFill>
            <a:ln>
              <a:noFill/>
            </a:ln>
            <a:effectLst/>
          </c:spPr>
          <c:invertIfNegative val="0"/>
          <c:cat>
            <c:strRef>
              <c:f>Age_distribution!$B$6:$B$13</c:f>
              <c:strCache>
                <c:ptCount val="8"/>
                <c:pt idx="0">
                  <c:v>20-29</c:v>
                </c:pt>
                <c:pt idx="1">
                  <c:v>30-34</c:v>
                </c:pt>
                <c:pt idx="2">
                  <c:v>35-39</c:v>
                </c:pt>
                <c:pt idx="3">
                  <c:v>40-44</c:v>
                </c:pt>
                <c:pt idx="4">
                  <c:v>45-49</c:v>
                </c:pt>
                <c:pt idx="5">
                  <c:v>50-54</c:v>
                </c:pt>
                <c:pt idx="6">
                  <c:v>55-59</c:v>
                </c:pt>
                <c:pt idx="7">
                  <c:v>60-64</c:v>
                </c:pt>
              </c:strCache>
            </c:strRef>
          </c:cat>
          <c:val>
            <c:numRef>
              <c:f>Age_distribution!$C$6:$C$13</c:f>
              <c:numCache>
                <c:formatCode>General</c:formatCode>
                <c:ptCount val="8"/>
                <c:pt idx="0">
                  <c:v>13</c:v>
                </c:pt>
                <c:pt idx="1">
                  <c:v>11</c:v>
                </c:pt>
                <c:pt idx="2">
                  <c:v>8</c:v>
                </c:pt>
                <c:pt idx="3">
                  <c:v>3</c:v>
                </c:pt>
                <c:pt idx="4">
                  <c:v>11</c:v>
                </c:pt>
                <c:pt idx="5">
                  <c:v>9</c:v>
                </c:pt>
                <c:pt idx="6">
                  <c:v>3</c:v>
                </c:pt>
                <c:pt idx="7">
                  <c:v>2</c:v>
                </c:pt>
              </c:numCache>
            </c:numRef>
          </c:val>
          <c:extLst>
            <c:ext xmlns:c16="http://schemas.microsoft.com/office/drawing/2014/chart" uri="{C3380CC4-5D6E-409C-BE32-E72D297353CC}">
              <c16:uniqueId val="{00000000-A367-4DAA-97BE-F831A7B6F743}"/>
            </c:ext>
          </c:extLst>
        </c:ser>
        <c:ser>
          <c:idx val="1"/>
          <c:order val="1"/>
          <c:tx>
            <c:strRef>
              <c:f>Age_distribution!$D$5</c:f>
              <c:strCache>
                <c:ptCount val="1"/>
                <c:pt idx="0">
                  <c:v>M</c:v>
                </c:pt>
              </c:strCache>
            </c:strRef>
          </c:tx>
          <c:spPr>
            <a:solidFill>
              <a:schemeClr val="accent3"/>
            </a:solidFill>
            <a:ln>
              <a:noFill/>
            </a:ln>
            <a:effectLst/>
          </c:spPr>
          <c:invertIfNegative val="0"/>
          <c:cat>
            <c:strRef>
              <c:f>Age_distribution!$B$6:$B$13</c:f>
              <c:strCache>
                <c:ptCount val="8"/>
                <c:pt idx="0">
                  <c:v>20-29</c:v>
                </c:pt>
                <c:pt idx="1">
                  <c:v>30-34</c:v>
                </c:pt>
                <c:pt idx="2">
                  <c:v>35-39</c:v>
                </c:pt>
                <c:pt idx="3">
                  <c:v>40-44</c:v>
                </c:pt>
                <c:pt idx="4">
                  <c:v>45-49</c:v>
                </c:pt>
                <c:pt idx="5">
                  <c:v>50-54</c:v>
                </c:pt>
                <c:pt idx="6">
                  <c:v>55-59</c:v>
                </c:pt>
                <c:pt idx="7">
                  <c:v>60-64</c:v>
                </c:pt>
              </c:strCache>
            </c:strRef>
          </c:cat>
          <c:val>
            <c:numRef>
              <c:f>Age_distribution!$D$6:$D$13</c:f>
              <c:numCache>
                <c:formatCode>General</c:formatCode>
                <c:ptCount val="8"/>
                <c:pt idx="0">
                  <c:v>58</c:v>
                </c:pt>
                <c:pt idx="1">
                  <c:v>30</c:v>
                </c:pt>
                <c:pt idx="2">
                  <c:v>52</c:v>
                </c:pt>
                <c:pt idx="3">
                  <c:v>49</c:v>
                </c:pt>
                <c:pt idx="4">
                  <c:v>40</c:v>
                </c:pt>
                <c:pt idx="5">
                  <c:v>57</c:v>
                </c:pt>
                <c:pt idx="6">
                  <c:v>48</c:v>
                </c:pt>
                <c:pt idx="7">
                  <c:v>17</c:v>
                </c:pt>
              </c:numCache>
            </c:numRef>
          </c:val>
          <c:extLst>
            <c:ext xmlns:c16="http://schemas.microsoft.com/office/drawing/2014/chart" uri="{C3380CC4-5D6E-409C-BE32-E72D297353CC}">
              <c16:uniqueId val="{00000001-A367-4DAA-97BE-F831A7B6F743}"/>
            </c:ext>
          </c:extLst>
        </c:ser>
        <c:dLbls>
          <c:showLegendKey val="0"/>
          <c:showVal val="0"/>
          <c:showCatName val="0"/>
          <c:showSerName val="0"/>
          <c:showPercent val="0"/>
          <c:showBubbleSize val="0"/>
        </c:dLbls>
        <c:gapWidth val="219"/>
        <c:overlap val="-27"/>
        <c:axId val="1198118848"/>
        <c:axId val="1198118432"/>
      </c:barChart>
      <c:catAx>
        <c:axId val="1198118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98118432"/>
        <c:crosses val="autoZero"/>
        <c:auto val="1"/>
        <c:lblAlgn val="ctr"/>
        <c:lblOffset val="100"/>
        <c:noMultiLvlLbl val="0"/>
      </c:catAx>
      <c:valAx>
        <c:axId val="119811843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981188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image" Target="../media/image120.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image" Target="../media/image1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5D2F71-7F22-4448-B2CC-925CA66B8A68}" type="doc">
      <dgm:prSet loTypeId="urn:microsoft.com/office/officeart/2005/8/layout/orgChart1" loCatId="hierarchy" qsTypeId="urn:microsoft.com/office/officeart/2005/8/quickstyle/3d4" qsCatId="3D" csTypeId="urn:microsoft.com/office/officeart/2005/8/colors/accent1_2" csCatId="accent1" phldr="1"/>
      <dgm:spPr/>
    </dgm:pt>
    <dgm:pt modelId="{603AFB6D-2D50-4003-A59E-5A4328E6DA44}">
      <dgm:prSet custT="1"/>
      <dgm: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9A260CE-2D7C-42F9-ADFB-C9006AECD6ED}" type="parTrans" cxnId="{7BB0DC7E-A15B-4FCD-86D8-B7D5D80BB88A}">
      <dgm:prSet/>
      <dgm:spPr/>
      <dgm:t>
        <a:bodyPr/>
        <a:lstStyle/>
        <a:p>
          <a:endParaRPr lang="en-US"/>
        </a:p>
      </dgm:t>
    </dgm:pt>
    <dgm:pt modelId="{8950E478-F8AD-4406-8CBC-C03507BC9BC2}" type="sibTrans" cxnId="{7BB0DC7E-A15B-4FCD-86D8-B7D5D80BB88A}">
      <dgm:prSet/>
      <dgm:spPr/>
      <dgm:t>
        <a:bodyPr/>
        <a:lstStyle/>
        <a:p>
          <a:endParaRPr lang="en-US"/>
        </a:p>
      </dgm:t>
    </dgm:pt>
    <dgm:pt modelId="{1BC04ADF-4B0C-4459-9856-B503EEA721BC}">
      <dgm:prSet custT="1"/>
      <dgm: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P. </a:t>
          </a:r>
          <a:r>
            <a:rPr lang="fr-CH" sz="900" i="1" dirty="0" err="1">
              <a:solidFill>
                <a:sysClr val="window" lastClr="FFFFFF"/>
              </a:solidFill>
              <a:latin typeface="Calibri"/>
              <a:ea typeface="+mn-ea"/>
              <a:cs typeface="+mn-cs"/>
            </a:rPr>
            <a:t>Ninin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R. Nunes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1421EC26-D007-4D85-AEC3-7932FD9A70B8}" type="parTrans" cxnId="{18E2580A-CBFF-4B8E-8F1F-78A0D9F28E1A}">
      <dgm:prSet/>
      <dgm: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9DEA184-9BF8-4F82-947E-9F66F52B4A83}" type="sibTrans" cxnId="{18E2580A-CBFF-4B8E-8F1F-78A0D9F28E1A}">
      <dgm:prSet/>
      <dgm:spPr/>
      <dgm:t>
        <a:bodyPr/>
        <a:lstStyle/>
        <a:p>
          <a:endParaRPr lang="en-US"/>
        </a:p>
      </dgm:t>
    </dgm:pt>
    <dgm:pt modelId="{B168F435-1A6B-4539-AF17-BDF21B41C4F6}">
      <dgm:prSet custT="1"/>
      <dgm: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J.-Ph. </a:t>
          </a:r>
          <a:r>
            <a:rPr lang="fr-CH" sz="900" i="1" dirty="0" err="1">
              <a:solidFill>
                <a:sysClr val="window" lastClr="FFFFFF"/>
              </a:solidFill>
              <a:latin typeface="Calibri"/>
              <a:ea typeface="+mn-ea"/>
              <a:cs typeface="+mn-cs"/>
            </a:rPr>
            <a:t>Tock</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Chemli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FE8D13AB-4927-48B0-B2CB-64F1D12E697D}" type="parTrans" cxnId="{A060EB0A-A7CC-49C2-8623-831CEB17BD22}">
      <dgm:prSet/>
      <dgm: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BE0C34CC-54CF-4CFD-B931-2F8988C03897}" type="sibTrans" cxnId="{A060EB0A-A7CC-49C2-8623-831CEB17BD22}">
      <dgm:prSet/>
      <dgm:spPr/>
      <dgm:t>
        <a:bodyPr/>
        <a:lstStyle/>
        <a:p>
          <a:endParaRPr lang="en-US"/>
        </a:p>
      </dgm:t>
    </dgm:pt>
    <dgm:pt modelId="{AC223A1D-B83C-4328-B807-23C8AC3EB64C}">
      <dgm:prSet custT="1"/>
      <dgm: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dirty="0">
              <a:solidFill>
                <a:sysClr val="window" lastClr="FFFFFF"/>
              </a:solidFill>
              <a:latin typeface="Calibri"/>
              <a:ea typeface="+mn-ea"/>
              <a:cs typeface="+mn-cs"/>
            </a:rPr>
            <a:t>Planning, Administration &amp; </a:t>
          </a:r>
          <a:r>
            <a:rPr lang="fr-CH" sz="1000" b="1" dirty="0" err="1">
              <a:solidFill>
                <a:sysClr val="window" lastClr="FFFFFF"/>
              </a:solidFill>
              <a:latin typeface="Calibri"/>
              <a:ea typeface="+mn-ea"/>
              <a:cs typeface="+mn-cs"/>
            </a:rPr>
            <a:t>Safety</a:t>
          </a:r>
          <a:br>
            <a:rPr kumimoji="0" lang="fr-CH" sz="900" b="1" i="0" u="none" strike="noStrike"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M. </a:t>
          </a:r>
          <a:r>
            <a:rPr lang="fr-CH" sz="900" i="1" dirty="0" err="1">
              <a:solidFill>
                <a:sysClr val="window" lastClr="FFFFFF"/>
              </a:solidFill>
              <a:latin typeface="Calibri"/>
              <a:ea typeface="+mn-ea"/>
              <a:cs typeface="+mn-cs"/>
            </a:rPr>
            <a:t>Nonis</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Knoops</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04ABC17A-66A4-412E-B2C6-B07219F3020F}" type="parTrans" cxnId="{5D62CF86-87E5-4B70-9958-7C2E488A0D3A}">
      <dgm:prSet/>
      <dgm: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D54AE212-6B8D-40BD-8952-3D3E08AC0CE1}" type="sibTrans" cxnId="{5D62CF86-87E5-4B70-9958-7C2E488A0D3A}">
      <dgm:prSet/>
      <dgm:spPr/>
      <dgm:t>
        <a:bodyPr/>
        <a:lstStyle/>
        <a:p>
          <a:endParaRPr lang="en-US"/>
        </a:p>
      </dgm:t>
    </dgm:pt>
    <dgm:pt modelId="{DC431041-27A7-47BF-94EB-FECA6465C7FA}">
      <dgm:prSet custT="1"/>
      <dgm: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I. </a:t>
          </a:r>
          <a:r>
            <a:rPr lang="fr-CH" sz="900" i="1" dirty="0" err="1">
              <a:solidFill>
                <a:sysClr val="window" lastClr="FFFFFF"/>
              </a:solidFill>
              <a:latin typeface="Calibri"/>
              <a:ea typeface="+mn-ea"/>
              <a:cs typeface="+mn-cs"/>
            </a:rPr>
            <a:t>Ruehl</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S. </a:t>
          </a:r>
          <a:r>
            <a:rPr lang="fr-CH" sz="900" i="1" dirty="0" err="1">
              <a:solidFill>
                <a:sysClr val="window" lastClr="FFFFFF"/>
              </a:solidFill>
              <a:latin typeface="Calibri"/>
              <a:ea typeface="+mn-ea"/>
              <a:cs typeface="+mn-cs"/>
            </a:rPr>
            <a:t>Deleval</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63B57C90-83DA-4066-9665-45FB1FBB8CC4}" type="parTrans" cxnId="{8C487AA6-07A6-4E5B-8B94-9D658FDE7BBC}">
      <dgm:prSet/>
      <dgm: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98E66842-D6B0-4818-A5C4-7D02D933F6D9}" type="sibTrans" cxnId="{8C487AA6-07A6-4E5B-8B94-9D658FDE7BBC}">
      <dgm:prSet/>
      <dgm:spPr/>
      <dgm:t>
        <a:bodyPr/>
        <a:lstStyle/>
        <a:p>
          <a:endParaRPr lang="en-US"/>
        </a:p>
      </dgm:t>
    </dgm:pt>
    <dgm:pt modelId="{E72273ED-D1E1-48D6-AFB3-D04B51A43BD3}">
      <dgm:prSet custT="1"/>
      <dgm: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D. </a:t>
          </a:r>
          <a:r>
            <a:rPr lang="fr-CH" sz="900" i="1" dirty="0" err="1">
              <a:solidFill>
                <a:sysClr val="window" lastClr="FFFFFF"/>
              </a:solidFill>
              <a:latin typeface="Calibri"/>
              <a:ea typeface="+mn-ea"/>
              <a:cs typeface="+mn-cs"/>
            </a:rPr>
            <a:t>Widegren</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a:t>
          </a:r>
          <a:r>
            <a:rPr lang="fr-CH" sz="900" i="1" dirty="0">
              <a:solidFill>
                <a:sysClr val="window" lastClr="FFFFFF"/>
              </a:solidFill>
              <a:latin typeface="Calibri"/>
              <a:ea typeface="+mn-ea"/>
              <a:cs typeface="+mn-cs"/>
            </a:rPr>
            <a:t>: J. de </a:t>
          </a:r>
          <a:r>
            <a:rPr lang="fr-CH" sz="900" i="1" dirty="0" err="1">
              <a:solidFill>
                <a:sysClr val="window" lastClr="FFFFFF"/>
              </a:solidFill>
              <a:latin typeface="Calibri"/>
              <a:ea typeface="+mn-ea"/>
              <a:cs typeface="+mn-cs"/>
            </a:rPr>
            <a:t>Jonghe</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4588B0C2-DEBA-4214-BC81-32893B67ECA3}" type="parTrans" cxnId="{5A799460-925D-414E-9356-0192F37CB3DF}">
      <dgm:prSet/>
      <dgm: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7F89AB4A-61B4-433A-BB6F-E3F1527EB4DB}" type="sibTrans" cxnId="{5A799460-925D-414E-9356-0192F37CB3DF}">
      <dgm:prSet/>
      <dgm:spPr/>
      <dgm:t>
        <a:bodyPr/>
        <a:lstStyle/>
        <a:p>
          <a:endParaRPr lang="en-US"/>
        </a:p>
      </dgm:t>
    </dgm:pt>
    <dgm:pt modelId="{EC179D3F-1077-41C0-BBC1-14977A37A37A}">
      <dgm:prSet custT="1"/>
      <dgm: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J. </a:t>
          </a:r>
          <a:r>
            <a:rPr lang="fr-CH" sz="900" i="1" dirty="0" err="1">
              <a:solidFill>
                <a:sysClr val="window" lastClr="FFFFFF"/>
              </a:solidFill>
              <a:latin typeface="Calibri"/>
              <a:ea typeface="+mn-ea"/>
              <a:cs typeface="+mn-cs"/>
            </a:rPr>
            <a:t>Voght</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cap="none" normalizeH="0" baseline="0" dirty="0">
              <a:ln/>
              <a:solidFill>
                <a:sysClr val="window" lastClr="FFFFFF"/>
              </a:solidFill>
              <a:effectLst/>
              <a:latin typeface="Calibri"/>
              <a:ea typeface="+mn-ea"/>
              <a:cs typeface="+mn-cs"/>
            </a:rPr>
            <a:t>DGL: D. Ricci</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5FDC685A-AF3D-4A72-AF68-3AD1265774FD}" type="parTrans" cxnId="{328D90CE-D1F3-41ED-B538-947650CD6F35}">
      <dgm:prSet/>
      <dgm: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E01C3ECA-8E62-47F1-8107-81A083793DE7}" type="sibTrans" cxnId="{328D90CE-D1F3-41ED-B538-947650CD6F35}">
      <dgm:prSet/>
      <dgm:spPr/>
      <dgm:t>
        <a:bodyPr/>
        <a:lstStyle/>
        <a:p>
          <a:endParaRPr lang="en-US"/>
        </a:p>
      </dgm:t>
    </dgm:pt>
    <dgm:pt modelId="{4B81A45E-EEC4-4FA9-B862-6E10BB352161}">
      <dgm:prSet custT="1"/>
      <dgm: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C. </a:t>
          </a:r>
          <a:r>
            <a:rPr lang="fr-CH" sz="900" i="1" dirty="0" err="1">
              <a:solidFill>
                <a:sysClr val="window" lastClr="FFFFFF"/>
              </a:solidFill>
              <a:latin typeface="Calibri"/>
              <a:ea typeface="+mn-ea"/>
              <a:cs typeface="+mn-cs"/>
            </a:rPr>
            <a:t>Colloca</a:t>
          </a:r>
          <a:endParaRPr lang="fr-CH" sz="900" i="1"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t>
          </a:r>
          <a:r>
            <a:rPr lang="fr-CH" sz="900" i="1" dirty="0">
              <a:solidFill>
                <a:sysClr val="window" lastClr="FFFFFF"/>
              </a:solidFill>
              <a:latin typeface="Calibri"/>
              <a:ea typeface="+mn-ea"/>
              <a:cs typeface="+mn-cs"/>
            </a:rPr>
            <a:t>C. Bertone</a:t>
          </a:r>
          <a:endParaRPr kumimoji="0" lang="fr-CH"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877F447C-C7E7-404F-B3D3-411168A52C33}" type="parTrans" cxnId="{5F5D32BB-3C97-4116-92FD-10584B206BC9}">
      <dgm:prSet/>
      <dgm: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227D6A43-D7ED-420F-8C0E-8777DE1BCF32}" type="sibTrans" cxnId="{5F5D32BB-3C97-4116-92FD-10584B206BC9}">
      <dgm:prSet/>
      <dgm:spPr/>
      <dgm:t>
        <a:bodyPr/>
        <a:lstStyle/>
        <a:p>
          <a:endParaRPr lang="en-US"/>
        </a:p>
      </dgm:t>
    </dgm:pt>
    <dgm:pt modelId="{D319729E-C2A3-46D0-9F4B-11DA17326DA2}">
      <dgm:prSet custT="1"/>
      <dgm: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dirty="0">
              <a:solidFill>
                <a:sysClr val="window" lastClr="FFFFFF"/>
              </a:solidFill>
              <a:latin typeface="Calibri"/>
              <a:ea typeface="+mn-ea"/>
              <a:cs typeface="+mn-cs"/>
            </a:rPr>
            <a:t>GL: </a:t>
          </a:r>
          <a:r>
            <a:rPr lang="fr-CH" sz="900" i="1"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dirty="0">
              <a:solidFill>
                <a:sysClr val="window" lastClr="FFFFFF"/>
              </a:solidFill>
              <a:latin typeface="Calibri"/>
              <a:ea typeface="+mn-ea"/>
              <a:cs typeface="+mn-cs"/>
            </a:rPr>
            <a:t>DGL: A. </a:t>
          </a:r>
          <a:r>
            <a:rPr lang="fr-CH" sz="900" dirty="0" err="1">
              <a:solidFill>
                <a:sysClr val="window" lastClr="FFFFFF"/>
              </a:solidFill>
              <a:latin typeface="Calibri"/>
              <a:ea typeface="+mn-ea"/>
              <a:cs typeface="+mn-cs"/>
            </a:rPr>
            <a:t>Bertarelli</a:t>
          </a:r>
          <a:endParaRPr kumimoji="0" lang="fr-FR" sz="900" b="0" i="1" u="none" strike="noStrike" cap="none" normalizeH="0" baseline="0" dirty="0">
            <a:ln/>
            <a:solidFill>
              <a:sysClr val="window" lastClr="FFFFFF"/>
            </a:solidFill>
            <a:effectLst/>
            <a:latin typeface="Ubuntu" panose="020B0504030602030204" pitchFamily="34" charset="0"/>
            <a:ea typeface="+mn-ea"/>
            <a:cs typeface="+mn-cs"/>
          </a:endParaRPr>
        </a:p>
      </dgm:t>
    </dgm:pt>
    <dgm:pt modelId="{9170337F-689E-4D46-B4DC-153EEF4B35DD}" type="parTrans" cxnId="{790680A6-A7A4-4222-971E-FE11D74BE083}">
      <dgm:prSet/>
      <dgm: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gm:spPr>
      <dgm:t>
        <a:bodyPr/>
        <a:lstStyle/>
        <a:p>
          <a:endParaRPr lang="en-US">
            <a:latin typeface="Ubuntu" panose="020B0504030602030204" pitchFamily="34" charset="0"/>
          </a:endParaRPr>
        </a:p>
      </dgm:t>
    </dgm:pt>
    <dgm:pt modelId="{6A34B070-A15A-49F5-872F-FAC9C59BBB96}" type="sibTrans" cxnId="{790680A6-A7A4-4222-971E-FE11D74BE083}">
      <dgm:prSet/>
      <dgm:spPr/>
      <dgm:t>
        <a:bodyPr/>
        <a:lstStyle/>
        <a:p>
          <a:endParaRPr lang="en-US"/>
        </a:p>
      </dgm:t>
    </dgm:pt>
    <dgm:pt modelId="{B3ACAB95-A2C0-4098-A9F6-C9F69F187203}">
      <dgm:prSet custT="1"/>
      <dgm: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R="0" rtl="0" eaLnBrk="1" fontAlgn="base" latinLnBrk="0" hangingPunct="1">
            <a:buClrTx/>
            <a:buSzTx/>
            <a:buFontTx/>
            <a:buNone/>
            <a:tabLst/>
          </a:pPr>
          <a:r>
            <a:rPr kumimoji="0" lang="fr-CH" sz="1000" b="1" i="0" u="none" strike="noStrike" cap="none" normalizeH="0" baseline="0" dirty="0">
              <a:ln/>
              <a:solidFill>
                <a:sysClr val="window" lastClr="FFFFFF"/>
              </a:solidFill>
              <a:effectLst/>
              <a:latin typeface="Ubuntu" panose="020B0504030602030204" pitchFamily="34" charset="0"/>
              <a:ea typeface="+mn-ea"/>
              <a:cs typeface="+mn-cs"/>
            </a:rPr>
            <a:t>Department Head Office</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(EN-HDO)</a:t>
          </a:r>
        </a:p>
        <a:p>
          <a:pPr>
            <a:buClrTx/>
            <a:buSzTx/>
            <a:buFontTx/>
            <a:buNone/>
          </a:pPr>
          <a:r>
            <a:rPr kumimoji="0" lang="fr-CH" sz="900" b="0" i="0" u="none" strike="noStrike"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cap="none" normalizeH="0" baseline="0" dirty="0">
              <a:ln/>
              <a:solidFill>
                <a:sysClr val="window" lastClr="FFFFFF"/>
              </a:solidFill>
              <a:effectLst/>
              <a:latin typeface="Ubuntu" panose="020B0504030602030204" pitchFamily="34" charset="0"/>
              <a:ea typeface="+mn-ea"/>
              <a:cs typeface="+mn-cs"/>
            </a:rPr>
            <a:t>J. Madden</a:t>
          </a:r>
        </a:p>
      </dgm:t>
    </dgm:pt>
    <dgm:pt modelId="{C68319E3-586B-4140-B52F-522AFADCCE42}" type="parTrans" cxnId="{AB49D65F-2EF9-4150-A9A1-470F2BC8E3B2}">
      <dgm:prSet/>
      <dgm:spPr/>
      <dgm:t>
        <a:bodyPr/>
        <a:lstStyle/>
        <a:p>
          <a:endParaRPr lang="en-GB"/>
        </a:p>
      </dgm:t>
    </dgm:pt>
    <dgm:pt modelId="{3D87F262-31E3-4F84-A4A4-297F0D932532}" type="sibTrans" cxnId="{AB49D65F-2EF9-4150-A9A1-470F2BC8E3B2}">
      <dgm:prSet/>
      <dgm:spPr/>
      <dgm:t>
        <a:bodyPr/>
        <a:lstStyle/>
        <a:p>
          <a:endParaRPr lang="en-GB"/>
        </a:p>
      </dgm:t>
    </dgm:pt>
    <dgm:pt modelId="{C7AD7FF7-2493-46AB-94E3-0BC49C23569E}" type="pres">
      <dgm:prSet presAssocID="{675D2F71-7F22-4448-B2CC-925CA66B8A68}" presName="hierChild1" presStyleCnt="0">
        <dgm:presLayoutVars>
          <dgm:orgChart val="1"/>
          <dgm:chPref val="1"/>
          <dgm:dir/>
          <dgm:animOne val="branch"/>
          <dgm:animLvl val="lvl"/>
          <dgm:resizeHandles/>
        </dgm:presLayoutVars>
      </dgm:prSet>
      <dgm:spPr/>
    </dgm:pt>
    <dgm:pt modelId="{7597460C-47BE-41A1-9D66-21B1152422BA}" type="pres">
      <dgm:prSet presAssocID="{603AFB6D-2D50-4003-A59E-5A4328E6DA44}" presName="hierRoot1" presStyleCnt="0">
        <dgm:presLayoutVars>
          <dgm:hierBranch val="hang"/>
        </dgm:presLayoutVars>
      </dgm:prSet>
      <dgm:spPr/>
    </dgm:pt>
    <dgm:pt modelId="{B9130F30-2A02-4C86-9901-CC796FABD430}" type="pres">
      <dgm:prSet presAssocID="{603AFB6D-2D50-4003-A59E-5A4328E6DA44}" presName="rootComposite1" presStyleCnt="0"/>
      <dgm:spPr/>
    </dgm:pt>
    <dgm:pt modelId="{DDCF701F-7B42-49AE-8CC8-DD8A4F65BF8E}" type="pres">
      <dgm:prSet presAssocID="{603AFB6D-2D50-4003-A59E-5A4328E6DA44}" presName="rootText1" presStyleLbl="node0" presStyleIdx="0" presStyleCnt="2" custScaleX="196339" custScaleY="98243" custLinFactNeighborX="-288" custLinFactNeighborY="-70459">
        <dgm:presLayoutVars>
          <dgm:chPref val="3"/>
        </dgm:presLayoutVars>
      </dgm:prSet>
      <dgm:spPr>
        <a:prstGeom prst="round2DiagRect">
          <a:avLst/>
        </a:prstGeom>
      </dgm:spPr>
    </dgm:pt>
    <dgm:pt modelId="{FC7956E5-D819-4010-B728-69EBC7A5C525}" type="pres">
      <dgm:prSet presAssocID="{603AFB6D-2D50-4003-A59E-5A4328E6DA44}" presName="rootConnector1" presStyleLbl="node1" presStyleIdx="0" presStyleCnt="0"/>
      <dgm:spPr/>
    </dgm:pt>
    <dgm:pt modelId="{A2EC5E6E-4F2E-4ABD-8E1F-7D0F16EBD8FA}" type="pres">
      <dgm:prSet presAssocID="{603AFB6D-2D50-4003-A59E-5A4328E6DA44}" presName="hierChild2" presStyleCnt="0"/>
      <dgm:spPr/>
    </dgm:pt>
    <dgm:pt modelId="{6856E90E-0B2B-4BC2-A90D-7AEE03CDF469}" type="pres">
      <dgm:prSet presAssocID="{1421EC26-D007-4D85-AEC3-7932FD9A70B8}" presName="Name48" presStyleLbl="parChTrans1D2" presStyleIdx="0" presStyleCnt="8"/>
      <dgm:spPr/>
    </dgm:pt>
    <dgm:pt modelId="{90443BB9-8A4C-4C27-8FC9-C1D40DC14157}" type="pres">
      <dgm:prSet presAssocID="{1BC04ADF-4B0C-4459-9856-B503EEA721BC}" presName="hierRoot2" presStyleCnt="0">
        <dgm:presLayoutVars>
          <dgm:hierBranch/>
        </dgm:presLayoutVars>
      </dgm:prSet>
      <dgm:spPr/>
    </dgm:pt>
    <dgm:pt modelId="{E1560E96-64A9-464F-AEDB-C8385D685230}" type="pres">
      <dgm:prSet presAssocID="{1BC04ADF-4B0C-4459-9856-B503EEA721BC}" presName="rootComposite" presStyleCnt="0"/>
      <dgm:spPr/>
    </dgm:pt>
    <dgm:pt modelId="{CA4EB008-16BA-401D-8203-66DB0DDFCC15}" type="pres">
      <dgm:prSet presAssocID="{1BC04ADF-4B0C-4459-9856-B503EEA721BC}" presName="rootText" presStyleLbl="node2" presStyleIdx="0" presStyleCnt="8" custScaleX="168403" custScaleY="114436" custLinFactNeighborX="-939" custLinFactNeighborY="73395">
        <dgm:presLayoutVars>
          <dgm:chPref val="3"/>
        </dgm:presLayoutVars>
      </dgm:prSet>
      <dgm:spPr>
        <a:prstGeom prst="round2DiagRect">
          <a:avLst/>
        </a:prstGeom>
      </dgm:spPr>
    </dgm:pt>
    <dgm:pt modelId="{32B21AD0-30EC-4088-8D91-8B0368257E64}" type="pres">
      <dgm:prSet presAssocID="{1BC04ADF-4B0C-4459-9856-B503EEA721BC}" presName="rootConnector" presStyleLbl="node2" presStyleIdx="0" presStyleCnt="8"/>
      <dgm:spPr/>
    </dgm:pt>
    <dgm:pt modelId="{9D64C136-2DDA-410F-8524-9102C7C46887}" type="pres">
      <dgm:prSet presAssocID="{1BC04ADF-4B0C-4459-9856-B503EEA721BC}" presName="hierChild4" presStyleCnt="0"/>
      <dgm:spPr/>
    </dgm:pt>
    <dgm:pt modelId="{46D5DA74-269C-4060-93E3-F2C6E2951387}" type="pres">
      <dgm:prSet presAssocID="{1BC04ADF-4B0C-4459-9856-B503EEA721BC}" presName="hierChild5" presStyleCnt="0"/>
      <dgm:spPr/>
    </dgm:pt>
    <dgm:pt modelId="{3600BE03-0D45-4DA1-A345-2CA04885DBAE}" type="pres">
      <dgm:prSet presAssocID="{FE8D13AB-4927-48B0-B2CB-64F1D12E697D}" presName="Name48" presStyleLbl="parChTrans1D2" presStyleIdx="1" presStyleCnt="8"/>
      <dgm:spPr/>
    </dgm:pt>
    <dgm:pt modelId="{25AD5D1D-6358-48D5-9510-C2563EFB33C7}" type="pres">
      <dgm:prSet presAssocID="{B168F435-1A6B-4539-AF17-BDF21B41C4F6}" presName="hierRoot2" presStyleCnt="0">
        <dgm:presLayoutVars>
          <dgm:hierBranch/>
        </dgm:presLayoutVars>
      </dgm:prSet>
      <dgm:spPr/>
    </dgm:pt>
    <dgm:pt modelId="{62288F88-7882-4A6D-A82E-CBB55C17AD3A}" type="pres">
      <dgm:prSet presAssocID="{B168F435-1A6B-4539-AF17-BDF21B41C4F6}" presName="rootComposite" presStyleCnt="0"/>
      <dgm:spPr/>
    </dgm:pt>
    <dgm:pt modelId="{9C14B603-A331-4AFB-BDB5-3C93121C3318}" type="pres">
      <dgm:prSet presAssocID="{B168F435-1A6B-4539-AF17-BDF21B41C4F6}" presName="rootText" presStyleLbl="node2" presStyleIdx="1" presStyleCnt="8" custScaleX="168403" custScaleY="114436" custLinFactNeighborX="1234" custLinFactNeighborY="73395">
        <dgm:presLayoutVars>
          <dgm:chPref val="3"/>
        </dgm:presLayoutVars>
      </dgm:prSet>
      <dgm:spPr>
        <a:prstGeom prst="round2DiagRect">
          <a:avLst/>
        </a:prstGeom>
      </dgm:spPr>
    </dgm:pt>
    <dgm:pt modelId="{09EB2C1D-06C3-47F5-AB82-186AF3BCBA8A}" type="pres">
      <dgm:prSet presAssocID="{B168F435-1A6B-4539-AF17-BDF21B41C4F6}" presName="rootConnector" presStyleLbl="node2" presStyleIdx="1" presStyleCnt="8"/>
      <dgm:spPr/>
    </dgm:pt>
    <dgm:pt modelId="{2F7D81D8-F8A8-436D-AB6D-B369D3D5348D}" type="pres">
      <dgm:prSet presAssocID="{B168F435-1A6B-4539-AF17-BDF21B41C4F6}" presName="hierChild4" presStyleCnt="0"/>
      <dgm:spPr/>
    </dgm:pt>
    <dgm:pt modelId="{7735A171-4DA3-4EEA-971A-3794CBEB3C74}" type="pres">
      <dgm:prSet presAssocID="{B168F435-1A6B-4539-AF17-BDF21B41C4F6}" presName="hierChild5" presStyleCnt="0"/>
      <dgm:spPr/>
    </dgm:pt>
    <dgm:pt modelId="{3FA8C7EF-9464-4B41-AE1E-BBCDC266DC78}" type="pres">
      <dgm:prSet presAssocID="{04ABC17A-66A4-412E-B2C6-B07219F3020F}" presName="Name48" presStyleLbl="parChTrans1D2" presStyleIdx="2" presStyleCnt="8"/>
      <dgm:spPr/>
    </dgm:pt>
    <dgm:pt modelId="{D0C918C6-5A57-4AD9-878E-A8719C31241A}" type="pres">
      <dgm:prSet presAssocID="{AC223A1D-B83C-4328-B807-23C8AC3EB64C}" presName="hierRoot2" presStyleCnt="0">
        <dgm:presLayoutVars>
          <dgm:hierBranch/>
        </dgm:presLayoutVars>
      </dgm:prSet>
      <dgm:spPr/>
    </dgm:pt>
    <dgm:pt modelId="{6F0E8AB6-3E40-4220-A355-51BD92AF6C08}" type="pres">
      <dgm:prSet presAssocID="{AC223A1D-B83C-4328-B807-23C8AC3EB64C}" presName="rootComposite" presStyleCnt="0"/>
      <dgm:spPr/>
    </dgm:pt>
    <dgm:pt modelId="{346B11F9-4660-4DDD-A564-699623027DF8}" type="pres">
      <dgm:prSet presAssocID="{AC223A1D-B83C-4328-B807-23C8AC3EB64C}" presName="rootText" presStyleLbl="node2" presStyleIdx="2" presStyleCnt="8" custScaleX="168403" custScaleY="114436" custLinFactNeighborX="-939" custLinFactNeighborY="73395">
        <dgm:presLayoutVars>
          <dgm:chPref val="3"/>
        </dgm:presLayoutVars>
      </dgm:prSet>
      <dgm:spPr>
        <a:prstGeom prst="round2DiagRect">
          <a:avLst/>
        </a:prstGeom>
      </dgm:spPr>
    </dgm:pt>
    <dgm:pt modelId="{653C0D05-E4C8-4738-B651-E6D0F9418A97}" type="pres">
      <dgm:prSet presAssocID="{AC223A1D-B83C-4328-B807-23C8AC3EB64C}" presName="rootConnector" presStyleLbl="node2" presStyleIdx="2" presStyleCnt="8"/>
      <dgm:spPr/>
    </dgm:pt>
    <dgm:pt modelId="{CE70AFCE-7EFA-4BAA-91D4-8E493E7E2C1F}" type="pres">
      <dgm:prSet presAssocID="{AC223A1D-B83C-4328-B807-23C8AC3EB64C}" presName="hierChild4" presStyleCnt="0"/>
      <dgm:spPr/>
    </dgm:pt>
    <dgm:pt modelId="{10B7AFC8-8B0B-4CCE-B624-41A59A124A65}" type="pres">
      <dgm:prSet presAssocID="{AC223A1D-B83C-4328-B807-23C8AC3EB64C}" presName="hierChild5" presStyleCnt="0"/>
      <dgm:spPr/>
    </dgm:pt>
    <dgm:pt modelId="{907F5A94-19E2-4E77-BBA8-D297AC9F694B}" type="pres">
      <dgm:prSet presAssocID="{63B57C90-83DA-4066-9665-45FB1FBB8CC4}" presName="Name48" presStyleLbl="parChTrans1D2" presStyleIdx="3" presStyleCnt="8"/>
      <dgm:spPr/>
    </dgm:pt>
    <dgm:pt modelId="{A7964B2B-98E6-4A9D-B76A-604076766D73}" type="pres">
      <dgm:prSet presAssocID="{DC431041-27A7-47BF-94EB-FECA6465C7FA}" presName="hierRoot2" presStyleCnt="0">
        <dgm:presLayoutVars>
          <dgm:hierBranch/>
        </dgm:presLayoutVars>
      </dgm:prSet>
      <dgm:spPr/>
    </dgm:pt>
    <dgm:pt modelId="{02B2FF0B-CE49-4FBC-A667-879F36A2AD19}" type="pres">
      <dgm:prSet presAssocID="{DC431041-27A7-47BF-94EB-FECA6465C7FA}" presName="rootComposite" presStyleCnt="0"/>
      <dgm:spPr/>
    </dgm:pt>
    <dgm:pt modelId="{9F44E057-F536-4406-ADE9-6F611D4EE7D7}" type="pres">
      <dgm:prSet presAssocID="{DC431041-27A7-47BF-94EB-FECA6465C7FA}" presName="rootText" presStyleLbl="node2" presStyleIdx="3" presStyleCnt="8" custScaleX="168403" custScaleY="114436" custLinFactNeighborX="1234" custLinFactNeighborY="73395">
        <dgm:presLayoutVars>
          <dgm:chPref val="3"/>
        </dgm:presLayoutVars>
      </dgm:prSet>
      <dgm:spPr>
        <a:prstGeom prst="round2DiagRect">
          <a:avLst/>
        </a:prstGeom>
      </dgm:spPr>
    </dgm:pt>
    <dgm:pt modelId="{CE148393-3686-4C64-A5C8-0513E6A43D44}" type="pres">
      <dgm:prSet presAssocID="{DC431041-27A7-47BF-94EB-FECA6465C7FA}" presName="rootConnector" presStyleLbl="node2" presStyleIdx="3" presStyleCnt="8"/>
      <dgm:spPr/>
    </dgm:pt>
    <dgm:pt modelId="{8D148C09-C9AD-40FF-BE59-799E9A40348C}" type="pres">
      <dgm:prSet presAssocID="{DC431041-27A7-47BF-94EB-FECA6465C7FA}" presName="hierChild4" presStyleCnt="0"/>
      <dgm:spPr/>
    </dgm:pt>
    <dgm:pt modelId="{F5B44F4E-1508-4731-86E7-C32CF4045B53}" type="pres">
      <dgm:prSet presAssocID="{DC431041-27A7-47BF-94EB-FECA6465C7FA}" presName="hierChild5" presStyleCnt="0"/>
      <dgm:spPr/>
    </dgm:pt>
    <dgm:pt modelId="{EF15D1E0-5DA3-4636-BC5F-4061A673DF74}" type="pres">
      <dgm:prSet presAssocID="{4588B0C2-DEBA-4214-BC81-32893B67ECA3}" presName="Name48" presStyleLbl="parChTrans1D2" presStyleIdx="4" presStyleCnt="8"/>
      <dgm:spPr/>
    </dgm:pt>
    <dgm:pt modelId="{2A43733F-0759-48BF-AFA6-0C4032E61021}" type="pres">
      <dgm:prSet presAssocID="{E72273ED-D1E1-48D6-AFB3-D04B51A43BD3}" presName="hierRoot2" presStyleCnt="0">
        <dgm:presLayoutVars>
          <dgm:hierBranch/>
        </dgm:presLayoutVars>
      </dgm:prSet>
      <dgm:spPr/>
    </dgm:pt>
    <dgm:pt modelId="{C715AA97-C188-4C87-92A2-1176777E5933}" type="pres">
      <dgm:prSet presAssocID="{E72273ED-D1E1-48D6-AFB3-D04B51A43BD3}" presName="rootComposite" presStyleCnt="0"/>
      <dgm:spPr/>
    </dgm:pt>
    <dgm:pt modelId="{E37664B2-CF1E-4B19-8867-B46C75E33290}" type="pres">
      <dgm:prSet presAssocID="{E72273ED-D1E1-48D6-AFB3-D04B51A43BD3}" presName="rootText" presStyleLbl="node2" presStyleIdx="4" presStyleCnt="8" custScaleX="168403" custScaleY="114436" custLinFactNeighborX="-939" custLinFactNeighborY="78475">
        <dgm:presLayoutVars>
          <dgm:chPref val="3"/>
        </dgm:presLayoutVars>
      </dgm:prSet>
      <dgm:spPr>
        <a:prstGeom prst="round2DiagRect">
          <a:avLst/>
        </a:prstGeom>
      </dgm:spPr>
    </dgm:pt>
    <dgm:pt modelId="{6547BF56-3106-411F-A8F5-6D9120BABBEF}" type="pres">
      <dgm:prSet presAssocID="{E72273ED-D1E1-48D6-AFB3-D04B51A43BD3}" presName="rootConnector" presStyleLbl="node2" presStyleIdx="4" presStyleCnt="8"/>
      <dgm:spPr/>
    </dgm:pt>
    <dgm:pt modelId="{F2D33EFF-91E3-4686-8B13-96A6F6311FBC}" type="pres">
      <dgm:prSet presAssocID="{E72273ED-D1E1-48D6-AFB3-D04B51A43BD3}" presName="hierChild4" presStyleCnt="0"/>
      <dgm:spPr/>
    </dgm:pt>
    <dgm:pt modelId="{20716C0C-3350-4FBD-A298-2EDA09E807BD}" type="pres">
      <dgm:prSet presAssocID="{E72273ED-D1E1-48D6-AFB3-D04B51A43BD3}" presName="hierChild5" presStyleCnt="0"/>
      <dgm:spPr/>
    </dgm:pt>
    <dgm:pt modelId="{F65689E0-DC08-40BF-B1E0-64ECA336F8CC}" type="pres">
      <dgm:prSet presAssocID="{5FDC685A-AF3D-4A72-AF68-3AD1265774FD}" presName="Name48" presStyleLbl="parChTrans1D2" presStyleIdx="5" presStyleCnt="8"/>
      <dgm:spPr/>
    </dgm:pt>
    <dgm:pt modelId="{493E76B9-DF47-46C4-92F5-63C9963E02CA}" type="pres">
      <dgm:prSet presAssocID="{EC179D3F-1077-41C0-BBC1-14977A37A37A}" presName="hierRoot2" presStyleCnt="0">
        <dgm:presLayoutVars>
          <dgm:hierBranch/>
        </dgm:presLayoutVars>
      </dgm:prSet>
      <dgm:spPr/>
    </dgm:pt>
    <dgm:pt modelId="{30E60EFE-CF1F-4375-A37D-F4CCF8B9062B}" type="pres">
      <dgm:prSet presAssocID="{EC179D3F-1077-41C0-BBC1-14977A37A37A}" presName="rootComposite" presStyleCnt="0"/>
      <dgm:spPr/>
    </dgm:pt>
    <dgm:pt modelId="{D52EE5E5-1109-4C9D-8B68-02E14005F671}" type="pres">
      <dgm:prSet presAssocID="{EC179D3F-1077-41C0-BBC1-14977A37A37A}" presName="rootText" presStyleLbl="node2" presStyleIdx="5" presStyleCnt="8" custScaleX="168403" custScaleY="114436" custLinFactNeighborX="1391" custLinFactNeighborY="78475">
        <dgm:presLayoutVars>
          <dgm:chPref val="3"/>
        </dgm:presLayoutVars>
      </dgm:prSet>
      <dgm:spPr>
        <a:prstGeom prst="round2DiagRect">
          <a:avLst/>
        </a:prstGeom>
      </dgm:spPr>
    </dgm:pt>
    <dgm:pt modelId="{FA0CDE8C-A259-4A63-AE80-D95F378F1B53}" type="pres">
      <dgm:prSet presAssocID="{EC179D3F-1077-41C0-BBC1-14977A37A37A}" presName="rootConnector" presStyleLbl="node2" presStyleIdx="5" presStyleCnt="8"/>
      <dgm:spPr/>
    </dgm:pt>
    <dgm:pt modelId="{73AAA47E-C190-40EA-9682-F5F4F810568A}" type="pres">
      <dgm:prSet presAssocID="{EC179D3F-1077-41C0-BBC1-14977A37A37A}" presName="hierChild4" presStyleCnt="0"/>
      <dgm:spPr/>
    </dgm:pt>
    <dgm:pt modelId="{C267991A-D4A8-499F-ADC4-35B9C081C85C}" type="pres">
      <dgm:prSet presAssocID="{EC179D3F-1077-41C0-BBC1-14977A37A37A}" presName="hierChild5" presStyleCnt="0"/>
      <dgm:spPr/>
    </dgm:pt>
    <dgm:pt modelId="{EE54FC79-C494-470A-8F62-36CA187C2B12}" type="pres">
      <dgm:prSet presAssocID="{877F447C-C7E7-404F-B3D3-411168A52C33}" presName="Name48" presStyleLbl="parChTrans1D2" presStyleIdx="6" presStyleCnt="8"/>
      <dgm:spPr/>
    </dgm:pt>
    <dgm:pt modelId="{298A73F6-CFE9-4A32-A153-989B18A1A464}" type="pres">
      <dgm:prSet presAssocID="{4B81A45E-EEC4-4FA9-B862-6E10BB352161}" presName="hierRoot2" presStyleCnt="0">
        <dgm:presLayoutVars>
          <dgm:hierBranch/>
        </dgm:presLayoutVars>
      </dgm:prSet>
      <dgm:spPr/>
    </dgm:pt>
    <dgm:pt modelId="{D6F3D5C0-D8F3-4D9C-9A53-F1BBF676B02B}" type="pres">
      <dgm:prSet presAssocID="{4B81A45E-EEC4-4FA9-B862-6E10BB352161}" presName="rootComposite" presStyleCnt="0"/>
      <dgm:spPr/>
    </dgm:pt>
    <dgm:pt modelId="{C6202C09-CE1D-4CAC-A3E4-82B21516F63D}" type="pres">
      <dgm:prSet presAssocID="{4B81A45E-EEC4-4FA9-B862-6E10BB352161}" presName="rootText" presStyleLbl="node2" presStyleIdx="6" presStyleCnt="8" custScaleX="168403" custScaleY="114436" custLinFactNeighborX="-939" custLinFactNeighborY="73395">
        <dgm:presLayoutVars>
          <dgm:chPref val="3"/>
        </dgm:presLayoutVars>
      </dgm:prSet>
      <dgm:spPr>
        <a:prstGeom prst="round2DiagRect">
          <a:avLst/>
        </a:prstGeom>
      </dgm:spPr>
    </dgm:pt>
    <dgm:pt modelId="{C727AFFA-904F-4F2A-B202-3DDE8CA8F8A1}" type="pres">
      <dgm:prSet presAssocID="{4B81A45E-EEC4-4FA9-B862-6E10BB352161}" presName="rootConnector" presStyleLbl="node2" presStyleIdx="6" presStyleCnt="8"/>
      <dgm:spPr/>
    </dgm:pt>
    <dgm:pt modelId="{F864BAFA-F203-4715-BE35-0798369563C9}" type="pres">
      <dgm:prSet presAssocID="{4B81A45E-EEC4-4FA9-B862-6E10BB352161}" presName="hierChild4" presStyleCnt="0"/>
      <dgm:spPr/>
    </dgm:pt>
    <dgm:pt modelId="{55A54DE6-66D1-4543-A27B-6223A7AC3318}" type="pres">
      <dgm:prSet presAssocID="{4B81A45E-EEC4-4FA9-B862-6E10BB352161}" presName="hierChild5" presStyleCnt="0"/>
      <dgm:spPr/>
    </dgm:pt>
    <dgm:pt modelId="{6C265BDD-A45A-4D6F-A06D-A498F2232001}" type="pres">
      <dgm:prSet presAssocID="{9170337F-689E-4D46-B4DC-153EEF4B35DD}" presName="Name48" presStyleLbl="parChTrans1D2" presStyleIdx="7" presStyleCnt="8"/>
      <dgm:spPr/>
    </dgm:pt>
    <dgm:pt modelId="{ADFE1076-7CC4-41D7-8D76-D0F779B1BA7E}" type="pres">
      <dgm:prSet presAssocID="{D319729E-C2A3-46D0-9F4B-11DA17326DA2}" presName="hierRoot2" presStyleCnt="0">
        <dgm:presLayoutVars>
          <dgm:hierBranch/>
        </dgm:presLayoutVars>
      </dgm:prSet>
      <dgm:spPr/>
    </dgm:pt>
    <dgm:pt modelId="{45243548-CD4F-411B-B722-483613075AA1}" type="pres">
      <dgm:prSet presAssocID="{D319729E-C2A3-46D0-9F4B-11DA17326DA2}" presName="rootComposite" presStyleCnt="0"/>
      <dgm:spPr/>
    </dgm:pt>
    <dgm:pt modelId="{CF9747E6-3AA7-413A-8A79-D4C0F070D624}" type="pres">
      <dgm:prSet presAssocID="{D319729E-C2A3-46D0-9F4B-11DA17326DA2}" presName="rootText" presStyleLbl="node2" presStyleIdx="7" presStyleCnt="8" custScaleX="168403" custScaleY="114436" custLinFactNeighborX="1234" custLinFactNeighborY="73395">
        <dgm:presLayoutVars>
          <dgm:chPref val="3"/>
        </dgm:presLayoutVars>
      </dgm:prSet>
      <dgm:spPr>
        <a:prstGeom prst="round2DiagRect">
          <a:avLst/>
        </a:prstGeom>
      </dgm:spPr>
    </dgm:pt>
    <dgm:pt modelId="{DDEF5961-73B9-43EE-8A63-D66978FCFB07}" type="pres">
      <dgm:prSet presAssocID="{D319729E-C2A3-46D0-9F4B-11DA17326DA2}" presName="rootConnector" presStyleLbl="node2" presStyleIdx="7" presStyleCnt="8"/>
      <dgm:spPr/>
    </dgm:pt>
    <dgm:pt modelId="{3FD1134D-F8EB-4D4A-832D-25ED4ACFA047}" type="pres">
      <dgm:prSet presAssocID="{D319729E-C2A3-46D0-9F4B-11DA17326DA2}" presName="hierChild4" presStyleCnt="0"/>
      <dgm:spPr/>
    </dgm:pt>
    <dgm:pt modelId="{FB0EFE28-7E0E-4B2E-908C-AF21D4630010}" type="pres">
      <dgm:prSet presAssocID="{D319729E-C2A3-46D0-9F4B-11DA17326DA2}" presName="hierChild5" presStyleCnt="0"/>
      <dgm:spPr/>
    </dgm:pt>
    <dgm:pt modelId="{3A14A9AE-6335-46E9-B870-0FB56DED08BE}" type="pres">
      <dgm:prSet presAssocID="{603AFB6D-2D50-4003-A59E-5A4328E6DA44}" presName="hierChild3" presStyleCnt="0"/>
      <dgm:spPr/>
    </dgm:pt>
    <dgm:pt modelId="{519E710E-D8A9-4AE8-B193-8CC6EDFCA05B}" type="pres">
      <dgm:prSet presAssocID="{B3ACAB95-A2C0-4098-A9F6-C9F69F187203}" presName="hierRoot1" presStyleCnt="0">
        <dgm:presLayoutVars>
          <dgm:hierBranch val="init"/>
        </dgm:presLayoutVars>
      </dgm:prSet>
      <dgm:spPr/>
    </dgm:pt>
    <dgm:pt modelId="{D6E80BC6-7B3A-49F8-8C7A-218429FE5748}" type="pres">
      <dgm:prSet presAssocID="{B3ACAB95-A2C0-4098-A9F6-C9F69F187203}" presName="rootComposite1" presStyleCnt="0"/>
      <dgm:spPr/>
    </dgm:pt>
    <dgm:pt modelId="{6FB1F4A8-A59A-4526-BF3A-61E7544E797D}" type="pres">
      <dgm:prSet presAssocID="{B3ACAB95-A2C0-4098-A9F6-C9F69F187203}" presName="rootText1" presStyleLbl="node0" presStyleIdx="1" presStyleCnt="2" custScaleX="196339" custScaleY="98243" custLinFactX="-100000" custLinFactNeighborX="-116993" custLinFactNeighborY="72243">
        <dgm:presLayoutVars>
          <dgm:chPref val="3"/>
        </dgm:presLayoutVars>
      </dgm:prSet>
      <dgm:spPr>
        <a:prstGeom prst="round2DiagRect">
          <a:avLst/>
        </a:prstGeom>
      </dgm:spPr>
    </dgm:pt>
    <dgm:pt modelId="{EC9226C2-9F28-412B-8C70-853B1F827D6E}" type="pres">
      <dgm:prSet presAssocID="{B3ACAB95-A2C0-4098-A9F6-C9F69F187203}" presName="rootConnector1" presStyleLbl="node1" presStyleIdx="0" presStyleCnt="0"/>
      <dgm:spPr/>
    </dgm:pt>
    <dgm:pt modelId="{C4B04F99-1AAA-49EF-96F2-34CFF467C52B}" type="pres">
      <dgm:prSet presAssocID="{B3ACAB95-A2C0-4098-A9F6-C9F69F187203}" presName="hierChild2" presStyleCnt="0"/>
      <dgm:spPr/>
    </dgm:pt>
    <dgm:pt modelId="{93C99A00-0584-4C6E-A829-BB09CA2B0D2E}" type="pres">
      <dgm:prSet presAssocID="{B3ACAB95-A2C0-4098-A9F6-C9F69F187203}" presName="hierChild3" presStyleCnt="0"/>
      <dgm:spPr/>
    </dgm:pt>
  </dgm:ptLst>
  <dgm:cxnLst>
    <dgm:cxn modelId="{57E9F900-B5D9-4C63-A298-6E0DF8767A73}" type="presOf" srcId="{FE8D13AB-4927-48B0-B2CB-64F1D12E697D}" destId="{3600BE03-0D45-4DA1-A345-2CA04885DBAE}" srcOrd="0" destOrd="0" presId="urn:microsoft.com/office/officeart/2005/8/layout/orgChart1"/>
    <dgm:cxn modelId="{853ED707-926F-422B-A06F-F96C45D754A3}" type="presOf" srcId="{EC179D3F-1077-41C0-BBC1-14977A37A37A}" destId="{D52EE5E5-1109-4C9D-8B68-02E14005F671}" srcOrd="0" destOrd="0" presId="urn:microsoft.com/office/officeart/2005/8/layout/orgChart1"/>
    <dgm:cxn modelId="{18E2580A-CBFF-4B8E-8F1F-78A0D9F28E1A}" srcId="{603AFB6D-2D50-4003-A59E-5A4328E6DA44}" destId="{1BC04ADF-4B0C-4459-9856-B503EEA721BC}" srcOrd="0" destOrd="0" parTransId="{1421EC26-D007-4D85-AEC3-7932FD9A70B8}" sibTransId="{99DEA184-9BF8-4F82-947E-9F66F52B4A83}"/>
    <dgm:cxn modelId="{A060EB0A-A7CC-49C2-8623-831CEB17BD22}" srcId="{603AFB6D-2D50-4003-A59E-5A4328E6DA44}" destId="{B168F435-1A6B-4539-AF17-BDF21B41C4F6}" srcOrd="1" destOrd="0" parTransId="{FE8D13AB-4927-48B0-B2CB-64F1D12E697D}" sibTransId="{BE0C34CC-54CF-4CFD-B931-2F8988C03897}"/>
    <dgm:cxn modelId="{0FA40C13-F80E-45C3-81AB-CD90F0B40B74}" type="presOf" srcId="{9170337F-689E-4D46-B4DC-153EEF4B35DD}" destId="{6C265BDD-A45A-4D6F-A06D-A498F2232001}" srcOrd="0" destOrd="0" presId="urn:microsoft.com/office/officeart/2005/8/layout/orgChart1"/>
    <dgm:cxn modelId="{8E19B125-BF68-4E24-8178-6F8395093513}" type="presOf" srcId="{DC431041-27A7-47BF-94EB-FECA6465C7FA}" destId="{9F44E057-F536-4406-ADE9-6F611D4EE7D7}" srcOrd="0" destOrd="0" presId="urn:microsoft.com/office/officeart/2005/8/layout/orgChart1"/>
    <dgm:cxn modelId="{8F01FC33-7A56-4B0B-B548-DF6712AE84B7}" type="presOf" srcId="{675D2F71-7F22-4448-B2CC-925CA66B8A68}" destId="{C7AD7FF7-2493-46AB-94E3-0BC49C23569E}" srcOrd="0" destOrd="0" presId="urn:microsoft.com/office/officeart/2005/8/layout/orgChart1"/>
    <dgm:cxn modelId="{81DA3938-BE78-4F83-A772-4B2EC2D64B6E}" type="presOf" srcId="{AC223A1D-B83C-4328-B807-23C8AC3EB64C}" destId="{346B11F9-4660-4DDD-A564-699623027DF8}" srcOrd="0" destOrd="0" presId="urn:microsoft.com/office/officeart/2005/8/layout/orgChart1"/>
    <dgm:cxn modelId="{24C37B38-0B0B-4C5F-9576-79C759A78B5A}" type="presOf" srcId="{1421EC26-D007-4D85-AEC3-7932FD9A70B8}" destId="{6856E90E-0B2B-4BC2-A90D-7AEE03CDF469}" srcOrd="0" destOrd="0" presId="urn:microsoft.com/office/officeart/2005/8/layout/orgChart1"/>
    <dgm:cxn modelId="{AB49D65F-2EF9-4150-A9A1-470F2BC8E3B2}" srcId="{675D2F71-7F22-4448-B2CC-925CA66B8A68}" destId="{B3ACAB95-A2C0-4098-A9F6-C9F69F187203}" srcOrd="1" destOrd="0" parTransId="{C68319E3-586B-4140-B52F-522AFADCCE42}" sibTransId="{3D87F262-31E3-4F84-A4A4-297F0D932532}"/>
    <dgm:cxn modelId="{5A799460-925D-414E-9356-0192F37CB3DF}" srcId="{603AFB6D-2D50-4003-A59E-5A4328E6DA44}" destId="{E72273ED-D1E1-48D6-AFB3-D04B51A43BD3}" srcOrd="4" destOrd="0" parTransId="{4588B0C2-DEBA-4214-BC81-32893B67ECA3}" sibTransId="{7F89AB4A-61B4-433A-BB6F-E3F1527EB4DB}"/>
    <dgm:cxn modelId="{D5B92068-E3FD-4830-8185-BBDF29660575}" type="presOf" srcId="{1BC04ADF-4B0C-4459-9856-B503EEA721BC}" destId="{32B21AD0-30EC-4088-8D91-8B0368257E64}" srcOrd="1" destOrd="0" presId="urn:microsoft.com/office/officeart/2005/8/layout/orgChart1"/>
    <dgm:cxn modelId="{A5243C68-510D-40D7-B2C0-C0A44AB239CA}" type="presOf" srcId="{AC223A1D-B83C-4328-B807-23C8AC3EB64C}" destId="{653C0D05-E4C8-4738-B651-E6D0F9418A97}" srcOrd="1" destOrd="0" presId="urn:microsoft.com/office/officeart/2005/8/layout/orgChart1"/>
    <dgm:cxn modelId="{C241F675-98FE-4937-8FB3-4B8CD22ADCC1}" type="presOf" srcId="{EC179D3F-1077-41C0-BBC1-14977A37A37A}" destId="{FA0CDE8C-A259-4A63-AE80-D95F378F1B53}" srcOrd="1" destOrd="0" presId="urn:microsoft.com/office/officeart/2005/8/layout/orgChart1"/>
    <dgm:cxn modelId="{1BF1ED57-2EA4-487F-BD9D-D8077E54DC18}" type="presOf" srcId="{E72273ED-D1E1-48D6-AFB3-D04B51A43BD3}" destId="{6547BF56-3106-411F-A8F5-6D9120BABBEF}" srcOrd="1" destOrd="0" presId="urn:microsoft.com/office/officeart/2005/8/layout/orgChart1"/>
    <dgm:cxn modelId="{7D874E59-3D00-43C2-86DF-48736F3503C5}" type="presOf" srcId="{B168F435-1A6B-4539-AF17-BDF21B41C4F6}" destId="{09EB2C1D-06C3-47F5-AB82-186AF3BCBA8A}" srcOrd="1" destOrd="0" presId="urn:microsoft.com/office/officeart/2005/8/layout/orgChart1"/>
    <dgm:cxn modelId="{6AE4EB7B-416F-4928-90C2-D56A010FDAB0}" type="presOf" srcId="{04ABC17A-66A4-412E-B2C6-B07219F3020F}" destId="{3FA8C7EF-9464-4B41-AE1E-BBCDC266DC78}" srcOrd="0" destOrd="0" presId="urn:microsoft.com/office/officeart/2005/8/layout/orgChart1"/>
    <dgm:cxn modelId="{8126267E-A7F1-4280-8164-5C5E5934FE49}" type="presOf" srcId="{4588B0C2-DEBA-4214-BC81-32893B67ECA3}" destId="{EF15D1E0-5DA3-4636-BC5F-4061A673DF74}" srcOrd="0" destOrd="0" presId="urn:microsoft.com/office/officeart/2005/8/layout/orgChart1"/>
    <dgm:cxn modelId="{7BB0DC7E-A15B-4FCD-86D8-B7D5D80BB88A}" srcId="{675D2F71-7F22-4448-B2CC-925CA66B8A68}" destId="{603AFB6D-2D50-4003-A59E-5A4328E6DA44}" srcOrd="0" destOrd="0" parTransId="{59A260CE-2D7C-42F9-ADFB-C9006AECD6ED}" sibTransId="{8950E478-F8AD-4406-8CBC-C03507BC9BC2}"/>
    <dgm:cxn modelId="{5D62CF86-87E5-4B70-9958-7C2E488A0D3A}" srcId="{603AFB6D-2D50-4003-A59E-5A4328E6DA44}" destId="{AC223A1D-B83C-4328-B807-23C8AC3EB64C}" srcOrd="2" destOrd="0" parTransId="{04ABC17A-66A4-412E-B2C6-B07219F3020F}" sibTransId="{D54AE212-6B8D-40BD-8952-3D3E08AC0CE1}"/>
    <dgm:cxn modelId="{BF022E88-4E11-4D04-A89F-1C0A8C612515}" type="presOf" srcId="{DC431041-27A7-47BF-94EB-FECA6465C7FA}" destId="{CE148393-3686-4C64-A5C8-0513E6A43D44}" srcOrd="1" destOrd="0" presId="urn:microsoft.com/office/officeart/2005/8/layout/orgChart1"/>
    <dgm:cxn modelId="{B972E88C-BF7D-4897-BF70-324E6903D2AD}" type="presOf" srcId="{B3ACAB95-A2C0-4098-A9F6-C9F69F187203}" destId="{6FB1F4A8-A59A-4526-BF3A-61E7544E797D}" srcOrd="0" destOrd="0" presId="urn:microsoft.com/office/officeart/2005/8/layout/orgChart1"/>
    <dgm:cxn modelId="{5652E3A3-93AA-482B-87DB-26FDA4178836}" type="presOf" srcId="{63B57C90-83DA-4066-9665-45FB1FBB8CC4}" destId="{907F5A94-19E2-4E77-BBA8-D297AC9F694B}" srcOrd="0" destOrd="0" presId="urn:microsoft.com/office/officeart/2005/8/layout/orgChart1"/>
    <dgm:cxn modelId="{8C487AA6-07A6-4E5B-8B94-9D658FDE7BBC}" srcId="{603AFB6D-2D50-4003-A59E-5A4328E6DA44}" destId="{DC431041-27A7-47BF-94EB-FECA6465C7FA}" srcOrd="3" destOrd="0" parTransId="{63B57C90-83DA-4066-9665-45FB1FBB8CC4}" sibTransId="{98E66842-D6B0-4818-A5C4-7D02D933F6D9}"/>
    <dgm:cxn modelId="{790680A6-A7A4-4222-971E-FE11D74BE083}" srcId="{603AFB6D-2D50-4003-A59E-5A4328E6DA44}" destId="{D319729E-C2A3-46D0-9F4B-11DA17326DA2}" srcOrd="7" destOrd="0" parTransId="{9170337F-689E-4D46-B4DC-153EEF4B35DD}" sibTransId="{6A34B070-A15A-49F5-872F-FAC9C59BBB96}"/>
    <dgm:cxn modelId="{BF675AAE-8069-49C0-BB3B-7318C482DB01}" type="presOf" srcId="{603AFB6D-2D50-4003-A59E-5A4328E6DA44}" destId="{FC7956E5-D819-4010-B728-69EBC7A5C525}" srcOrd="1" destOrd="0" presId="urn:microsoft.com/office/officeart/2005/8/layout/orgChart1"/>
    <dgm:cxn modelId="{BAEF4EB2-3241-4912-98B2-C3DD3071EC76}" type="presOf" srcId="{E72273ED-D1E1-48D6-AFB3-D04B51A43BD3}" destId="{E37664B2-CF1E-4B19-8867-B46C75E33290}" srcOrd="0" destOrd="0" presId="urn:microsoft.com/office/officeart/2005/8/layout/orgChart1"/>
    <dgm:cxn modelId="{62B5D8B5-8A4D-4CDA-8FC8-0019BAD05F5D}" type="presOf" srcId="{4B81A45E-EEC4-4FA9-B862-6E10BB352161}" destId="{C6202C09-CE1D-4CAC-A3E4-82B21516F63D}" srcOrd="0" destOrd="0" presId="urn:microsoft.com/office/officeart/2005/8/layout/orgChart1"/>
    <dgm:cxn modelId="{1B92B9B7-8FFF-4FF5-8BAC-8BB590E6818A}" type="presOf" srcId="{D319729E-C2A3-46D0-9F4B-11DA17326DA2}" destId="{DDEF5961-73B9-43EE-8A63-D66978FCFB07}" srcOrd="1" destOrd="0" presId="urn:microsoft.com/office/officeart/2005/8/layout/orgChart1"/>
    <dgm:cxn modelId="{5F5D32BB-3C97-4116-92FD-10584B206BC9}" srcId="{603AFB6D-2D50-4003-A59E-5A4328E6DA44}" destId="{4B81A45E-EEC4-4FA9-B862-6E10BB352161}" srcOrd="6" destOrd="0" parTransId="{877F447C-C7E7-404F-B3D3-411168A52C33}" sibTransId="{227D6A43-D7ED-420F-8C0E-8777DE1BCF32}"/>
    <dgm:cxn modelId="{488582C6-715E-4FC7-8F95-1E6768AD3999}" type="presOf" srcId="{1BC04ADF-4B0C-4459-9856-B503EEA721BC}" destId="{CA4EB008-16BA-401D-8203-66DB0DDFCC15}" srcOrd="0" destOrd="0" presId="urn:microsoft.com/office/officeart/2005/8/layout/orgChart1"/>
    <dgm:cxn modelId="{CB1F6AC8-3390-429A-BB19-47B84BAF4044}" type="presOf" srcId="{B168F435-1A6B-4539-AF17-BDF21B41C4F6}" destId="{9C14B603-A331-4AFB-BDB5-3C93121C3318}" srcOrd="0" destOrd="0" presId="urn:microsoft.com/office/officeart/2005/8/layout/orgChart1"/>
    <dgm:cxn modelId="{557E61CB-7CE0-48AA-9DA1-331C5DCD82C8}" type="presOf" srcId="{B3ACAB95-A2C0-4098-A9F6-C9F69F187203}" destId="{EC9226C2-9F28-412B-8C70-853B1F827D6E}" srcOrd="1" destOrd="0" presId="urn:microsoft.com/office/officeart/2005/8/layout/orgChart1"/>
    <dgm:cxn modelId="{7BABDCCD-3E96-41DA-9D75-0C0B991203AF}" type="presOf" srcId="{D319729E-C2A3-46D0-9F4B-11DA17326DA2}" destId="{CF9747E6-3AA7-413A-8A79-D4C0F070D624}" srcOrd="0" destOrd="0" presId="urn:microsoft.com/office/officeart/2005/8/layout/orgChart1"/>
    <dgm:cxn modelId="{328D90CE-D1F3-41ED-B538-947650CD6F35}" srcId="{603AFB6D-2D50-4003-A59E-5A4328E6DA44}" destId="{EC179D3F-1077-41C0-BBC1-14977A37A37A}" srcOrd="5" destOrd="0" parTransId="{5FDC685A-AF3D-4A72-AF68-3AD1265774FD}" sibTransId="{E01C3ECA-8E62-47F1-8107-81A083793DE7}"/>
    <dgm:cxn modelId="{CE4980D7-A30A-4021-8DA5-996C52552DDA}" type="presOf" srcId="{877F447C-C7E7-404F-B3D3-411168A52C33}" destId="{EE54FC79-C494-470A-8F62-36CA187C2B12}" srcOrd="0" destOrd="0" presId="urn:microsoft.com/office/officeart/2005/8/layout/orgChart1"/>
    <dgm:cxn modelId="{71451DD9-A295-4ABE-A901-FFC9CDB6AD35}" type="presOf" srcId="{5FDC685A-AF3D-4A72-AF68-3AD1265774FD}" destId="{F65689E0-DC08-40BF-B1E0-64ECA336F8CC}" srcOrd="0" destOrd="0" presId="urn:microsoft.com/office/officeart/2005/8/layout/orgChart1"/>
    <dgm:cxn modelId="{64F9FADB-3033-4D84-BFDF-F7FD36497113}" type="presOf" srcId="{603AFB6D-2D50-4003-A59E-5A4328E6DA44}" destId="{DDCF701F-7B42-49AE-8CC8-DD8A4F65BF8E}" srcOrd="0" destOrd="0" presId="urn:microsoft.com/office/officeart/2005/8/layout/orgChart1"/>
    <dgm:cxn modelId="{5A3277FB-B004-45E4-85EE-219523916909}" type="presOf" srcId="{4B81A45E-EEC4-4FA9-B862-6E10BB352161}" destId="{C727AFFA-904F-4F2A-B202-3DDE8CA8F8A1}" srcOrd="1" destOrd="0" presId="urn:microsoft.com/office/officeart/2005/8/layout/orgChart1"/>
    <dgm:cxn modelId="{AE477FA2-F3F7-4036-A8F4-D96BFE92036A}" type="presParOf" srcId="{C7AD7FF7-2493-46AB-94E3-0BC49C23569E}" destId="{7597460C-47BE-41A1-9D66-21B1152422BA}" srcOrd="0" destOrd="0" presId="urn:microsoft.com/office/officeart/2005/8/layout/orgChart1"/>
    <dgm:cxn modelId="{74171298-0440-4F4D-A0F2-1EF8E8E41644}" type="presParOf" srcId="{7597460C-47BE-41A1-9D66-21B1152422BA}" destId="{B9130F30-2A02-4C86-9901-CC796FABD430}" srcOrd="0" destOrd="0" presId="urn:microsoft.com/office/officeart/2005/8/layout/orgChart1"/>
    <dgm:cxn modelId="{0BB96F1B-874F-4FA3-8BDE-E3CCB06245AB}" type="presParOf" srcId="{B9130F30-2A02-4C86-9901-CC796FABD430}" destId="{DDCF701F-7B42-49AE-8CC8-DD8A4F65BF8E}" srcOrd="0" destOrd="0" presId="urn:microsoft.com/office/officeart/2005/8/layout/orgChart1"/>
    <dgm:cxn modelId="{1E4B5D2C-0C16-4EEF-B612-D80088742B39}" type="presParOf" srcId="{B9130F30-2A02-4C86-9901-CC796FABD430}" destId="{FC7956E5-D819-4010-B728-69EBC7A5C525}" srcOrd="1" destOrd="0" presId="urn:microsoft.com/office/officeart/2005/8/layout/orgChart1"/>
    <dgm:cxn modelId="{483E02AD-A2A6-4F88-8A53-3C1708E3CD2F}" type="presParOf" srcId="{7597460C-47BE-41A1-9D66-21B1152422BA}" destId="{A2EC5E6E-4F2E-4ABD-8E1F-7D0F16EBD8FA}" srcOrd="1" destOrd="0" presId="urn:microsoft.com/office/officeart/2005/8/layout/orgChart1"/>
    <dgm:cxn modelId="{122D9982-33E7-4CF9-836B-D87D0995FCA1}" type="presParOf" srcId="{A2EC5E6E-4F2E-4ABD-8E1F-7D0F16EBD8FA}" destId="{6856E90E-0B2B-4BC2-A90D-7AEE03CDF469}" srcOrd="0" destOrd="0" presId="urn:microsoft.com/office/officeart/2005/8/layout/orgChart1"/>
    <dgm:cxn modelId="{1B3B22C4-5D36-4B4B-A87F-9D96BD782103}" type="presParOf" srcId="{A2EC5E6E-4F2E-4ABD-8E1F-7D0F16EBD8FA}" destId="{90443BB9-8A4C-4C27-8FC9-C1D40DC14157}" srcOrd="1" destOrd="0" presId="urn:microsoft.com/office/officeart/2005/8/layout/orgChart1"/>
    <dgm:cxn modelId="{7B8675AE-9284-451E-974C-D0FD30E8DE15}" type="presParOf" srcId="{90443BB9-8A4C-4C27-8FC9-C1D40DC14157}" destId="{E1560E96-64A9-464F-AEDB-C8385D685230}" srcOrd="0" destOrd="0" presId="urn:microsoft.com/office/officeart/2005/8/layout/orgChart1"/>
    <dgm:cxn modelId="{EF983FD3-2131-4F5C-87EC-62174F98702F}" type="presParOf" srcId="{E1560E96-64A9-464F-AEDB-C8385D685230}" destId="{CA4EB008-16BA-401D-8203-66DB0DDFCC15}" srcOrd="0" destOrd="0" presId="urn:microsoft.com/office/officeart/2005/8/layout/orgChart1"/>
    <dgm:cxn modelId="{8AA411AB-1AB8-4036-9603-1063322C770F}" type="presParOf" srcId="{E1560E96-64A9-464F-AEDB-C8385D685230}" destId="{32B21AD0-30EC-4088-8D91-8B0368257E64}" srcOrd="1" destOrd="0" presId="urn:microsoft.com/office/officeart/2005/8/layout/orgChart1"/>
    <dgm:cxn modelId="{ADF6B080-93C4-4E35-9877-6BBF95A70699}" type="presParOf" srcId="{90443BB9-8A4C-4C27-8FC9-C1D40DC14157}" destId="{9D64C136-2DDA-410F-8524-9102C7C46887}" srcOrd="1" destOrd="0" presId="urn:microsoft.com/office/officeart/2005/8/layout/orgChart1"/>
    <dgm:cxn modelId="{C879C9BA-0ADD-442B-ACBA-9F5F6B56D40E}" type="presParOf" srcId="{90443BB9-8A4C-4C27-8FC9-C1D40DC14157}" destId="{46D5DA74-269C-4060-93E3-F2C6E2951387}" srcOrd="2" destOrd="0" presId="urn:microsoft.com/office/officeart/2005/8/layout/orgChart1"/>
    <dgm:cxn modelId="{416AE810-55EE-4CA7-8130-112CCB3B42EE}" type="presParOf" srcId="{A2EC5E6E-4F2E-4ABD-8E1F-7D0F16EBD8FA}" destId="{3600BE03-0D45-4DA1-A345-2CA04885DBAE}" srcOrd="2" destOrd="0" presId="urn:microsoft.com/office/officeart/2005/8/layout/orgChart1"/>
    <dgm:cxn modelId="{9E68D5BA-5B0B-4DDE-8B6C-F585E9446180}" type="presParOf" srcId="{A2EC5E6E-4F2E-4ABD-8E1F-7D0F16EBD8FA}" destId="{25AD5D1D-6358-48D5-9510-C2563EFB33C7}" srcOrd="3" destOrd="0" presId="urn:microsoft.com/office/officeart/2005/8/layout/orgChart1"/>
    <dgm:cxn modelId="{DABD781C-1148-4E97-8088-1D3216440F80}" type="presParOf" srcId="{25AD5D1D-6358-48D5-9510-C2563EFB33C7}" destId="{62288F88-7882-4A6D-A82E-CBB55C17AD3A}" srcOrd="0" destOrd="0" presId="urn:microsoft.com/office/officeart/2005/8/layout/orgChart1"/>
    <dgm:cxn modelId="{33CEC677-A25B-4D04-9422-F99BDD9645E6}" type="presParOf" srcId="{62288F88-7882-4A6D-A82E-CBB55C17AD3A}" destId="{9C14B603-A331-4AFB-BDB5-3C93121C3318}" srcOrd="0" destOrd="0" presId="urn:microsoft.com/office/officeart/2005/8/layout/orgChart1"/>
    <dgm:cxn modelId="{1397CCFC-6EA2-4D9E-96A1-B65973FFC930}" type="presParOf" srcId="{62288F88-7882-4A6D-A82E-CBB55C17AD3A}" destId="{09EB2C1D-06C3-47F5-AB82-186AF3BCBA8A}" srcOrd="1" destOrd="0" presId="urn:microsoft.com/office/officeart/2005/8/layout/orgChart1"/>
    <dgm:cxn modelId="{8B7BE8AB-2EBE-4D1E-94FD-30071D081A5A}" type="presParOf" srcId="{25AD5D1D-6358-48D5-9510-C2563EFB33C7}" destId="{2F7D81D8-F8A8-436D-AB6D-B369D3D5348D}" srcOrd="1" destOrd="0" presId="urn:microsoft.com/office/officeart/2005/8/layout/orgChart1"/>
    <dgm:cxn modelId="{47E0F9B0-818E-4C3A-BCE0-CB4C5C8F5803}" type="presParOf" srcId="{25AD5D1D-6358-48D5-9510-C2563EFB33C7}" destId="{7735A171-4DA3-4EEA-971A-3794CBEB3C74}" srcOrd="2" destOrd="0" presId="urn:microsoft.com/office/officeart/2005/8/layout/orgChart1"/>
    <dgm:cxn modelId="{DF51CB1D-033A-4AB9-9C53-7C73368C2C32}" type="presParOf" srcId="{A2EC5E6E-4F2E-4ABD-8E1F-7D0F16EBD8FA}" destId="{3FA8C7EF-9464-4B41-AE1E-BBCDC266DC78}" srcOrd="4" destOrd="0" presId="urn:microsoft.com/office/officeart/2005/8/layout/orgChart1"/>
    <dgm:cxn modelId="{38929DAA-AE5F-4CDB-B002-1B6D4B240950}" type="presParOf" srcId="{A2EC5E6E-4F2E-4ABD-8E1F-7D0F16EBD8FA}" destId="{D0C918C6-5A57-4AD9-878E-A8719C31241A}" srcOrd="5" destOrd="0" presId="urn:microsoft.com/office/officeart/2005/8/layout/orgChart1"/>
    <dgm:cxn modelId="{12F05EC0-70B2-43B9-946B-C5F0902DBF98}" type="presParOf" srcId="{D0C918C6-5A57-4AD9-878E-A8719C31241A}" destId="{6F0E8AB6-3E40-4220-A355-51BD92AF6C08}" srcOrd="0" destOrd="0" presId="urn:microsoft.com/office/officeart/2005/8/layout/orgChart1"/>
    <dgm:cxn modelId="{98DBE16A-4A44-4CE1-97A2-612081803742}" type="presParOf" srcId="{6F0E8AB6-3E40-4220-A355-51BD92AF6C08}" destId="{346B11F9-4660-4DDD-A564-699623027DF8}" srcOrd="0" destOrd="0" presId="urn:microsoft.com/office/officeart/2005/8/layout/orgChart1"/>
    <dgm:cxn modelId="{AB96DD55-4B46-4149-BF95-BB04F5D39D38}" type="presParOf" srcId="{6F0E8AB6-3E40-4220-A355-51BD92AF6C08}" destId="{653C0D05-E4C8-4738-B651-E6D0F9418A97}" srcOrd="1" destOrd="0" presId="urn:microsoft.com/office/officeart/2005/8/layout/orgChart1"/>
    <dgm:cxn modelId="{15B256CC-C10F-4212-93E0-18562ABE0FB4}" type="presParOf" srcId="{D0C918C6-5A57-4AD9-878E-A8719C31241A}" destId="{CE70AFCE-7EFA-4BAA-91D4-8E493E7E2C1F}" srcOrd="1" destOrd="0" presId="urn:microsoft.com/office/officeart/2005/8/layout/orgChart1"/>
    <dgm:cxn modelId="{FFC9965A-EC58-46D7-B5EF-501A7FBBFE6E}" type="presParOf" srcId="{D0C918C6-5A57-4AD9-878E-A8719C31241A}" destId="{10B7AFC8-8B0B-4CCE-B624-41A59A124A65}" srcOrd="2" destOrd="0" presId="urn:microsoft.com/office/officeart/2005/8/layout/orgChart1"/>
    <dgm:cxn modelId="{FEC61A8B-A52F-4011-AD9D-8A1E92193955}" type="presParOf" srcId="{A2EC5E6E-4F2E-4ABD-8E1F-7D0F16EBD8FA}" destId="{907F5A94-19E2-4E77-BBA8-D297AC9F694B}" srcOrd="6" destOrd="0" presId="urn:microsoft.com/office/officeart/2005/8/layout/orgChart1"/>
    <dgm:cxn modelId="{DCF0D969-403F-4D38-9EF2-C280B5B03919}" type="presParOf" srcId="{A2EC5E6E-4F2E-4ABD-8E1F-7D0F16EBD8FA}" destId="{A7964B2B-98E6-4A9D-B76A-604076766D73}" srcOrd="7" destOrd="0" presId="urn:microsoft.com/office/officeart/2005/8/layout/orgChart1"/>
    <dgm:cxn modelId="{1F21C7A7-3169-46C5-9F48-2253F9DEA433}" type="presParOf" srcId="{A7964B2B-98E6-4A9D-B76A-604076766D73}" destId="{02B2FF0B-CE49-4FBC-A667-879F36A2AD19}" srcOrd="0" destOrd="0" presId="urn:microsoft.com/office/officeart/2005/8/layout/orgChart1"/>
    <dgm:cxn modelId="{37F67AFD-0EBD-4E45-A3D3-60E0EE1FA6FA}" type="presParOf" srcId="{02B2FF0B-CE49-4FBC-A667-879F36A2AD19}" destId="{9F44E057-F536-4406-ADE9-6F611D4EE7D7}" srcOrd="0" destOrd="0" presId="urn:microsoft.com/office/officeart/2005/8/layout/orgChart1"/>
    <dgm:cxn modelId="{4A9BE15B-C329-4133-864C-4B12F80F036F}" type="presParOf" srcId="{02B2FF0B-CE49-4FBC-A667-879F36A2AD19}" destId="{CE148393-3686-4C64-A5C8-0513E6A43D44}" srcOrd="1" destOrd="0" presId="urn:microsoft.com/office/officeart/2005/8/layout/orgChart1"/>
    <dgm:cxn modelId="{525CFAB2-6FB9-4700-A0A3-207A69037EFD}" type="presParOf" srcId="{A7964B2B-98E6-4A9D-B76A-604076766D73}" destId="{8D148C09-C9AD-40FF-BE59-799E9A40348C}" srcOrd="1" destOrd="0" presId="urn:microsoft.com/office/officeart/2005/8/layout/orgChart1"/>
    <dgm:cxn modelId="{BCBC6A8B-A4A9-4ABC-A24B-B4C97691280E}" type="presParOf" srcId="{A7964B2B-98E6-4A9D-B76A-604076766D73}" destId="{F5B44F4E-1508-4731-86E7-C32CF4045B53}" srcOrd="2" destOrd="0" presId="urn:microsoft.com/office/officeart/2005/8/layout/orgChart1"/>
    <dgm:cxn modelId="{57864D28-93CE-4D5E-A04D-1A8DB4E2CEB6}" type="presParOf" srcId="{A2EC5E6E-4F2E-4ABD-8E1F-7D0F16EBD8FA}" destId="{EF15D1E0-5DA3-4636-BC5F-4061A673DF74}" srcOrd="8" destOrd="0" presId="urn:microsoft.com/office/officeart/2005/8/layout/orgChart1"/>
    <dgm:cxn modelId="{91297D39-6988-4825-BDC7-C0C958324816}" type="presParOf" srcId="{A2EC5E6E-4F2E-4ABD-8E1F-7D0F16EBD8FA}" destId="{2A43733F-0759-48BF-AFA6-0C4032E61021}" srcOrd="9" destOrd="0" presId="urn:microsoft.com/office/officeart/2005/8/layout/orgChart1"/>
    <dgm:cxn modelId="{E8FCE39D-843B-4B0D-854A-A4E7D22F02AD}" type="presParOf" srcId="{2A43733F-0759-48BF-AFA6-0C4032E61021}" destId="{C715AA97-C188-4C87-92A2-1176777E5933}" srcOrd="0" destOrd="0" presId="urn:microsoft.com/office/officeart/2005/8/layout/orgChart1"/>
    <dgm:cxn modelId="{1474F3BB-234E-49D3-AD12-FB810B3692B7}" type="presParOf" srcId="{C715AA97-C188-4C87-92A2-1176777E5933}" destId="{E37664B2-CF1E-4B19-8867-B46C75E33290}" srcOrd="0" destOrd="0" presId="urn:microsoft.com/office/officeart/2005/8/layout/orgChart1"/>
    <dgm:cxn modelId="{078760A0-C799-41AB-A43D-5245E0FB7D8A}" type="presParOf" srcId="{C715AA97-C188-4C87-92A2-1176777E5933}" destId="{6547BF56-3106-411F-A8F5-6D9120BABBEF}" srcOrd="1" destOrd="0" presId="urn:microsoft.com/office/officeart/2005/8/layout/orgChart1"/>
    <dgm:cxn modelId="{C3246F75-0441-47A0-84A4-CF6C726261A7}" type="presParOf" srcId="{2A43733F-0759-48BF-AFA6-0C4032E61021}" destId="{F2D33EFF-91E3-4686-8B13-96A6F6311FBC}" srcOrd="1" destOrd="0" presId="urn:microsoft.com/office/officeart/2005/8/layout/orgChart1"/>
    <dgm:cxn modelId="{73C3690D-6597-477C-B1E1-1BD25AA0AF71}" type="presParOf" srcId="{2A43733F-0759-48BF-AFA6-0C4032E61021}" destId="{20716C0C-3350-4FBD-A298-2EDA09E807BD}" srcOrd="2" destOrd="0" presId="urn:microsoft.com/office/officeart/2005/8/layout/orgChart1"/>
    <dgm:cxn modelId="{CB786D4A-FC2B-4701-89E4-73978BA776E1}" type="presParOf" srcId="{A2EC5E6E-4F2E-4ABD-8E1F-7D0F16EBD8FA}" destId="{F65689E0-DC08-40BF-B1E0-64ECA336F8CC}" srcOrd="10" destOrd="0" presId="urn:microsoft.com/office/officeart/2005/8/layout/orgChart1"/>
    <dgm:cxn modelId="{03103CB3-5CE3-4F18-AA57-17B19A8246A3}" type="presParOf" srcId="{A2EC5E6E-4F2E-4ABD-8E1F-7D0F16EBD8FA}" destId="{493E76B9-DF47-46C4-92F5-63C9963E02CA}" srcOrd="11" destOrd="0" presId="urn:microsoft.com/office/officeart/2005/8/layout/orgChart1"/>
    <dgm:cxn modelId="{183F1F76-9D9F-4654-BA26-B5854BCAF396}" type="presParOf" srcId="{493E76B9-DF47-46C4-92F5-63C9963E02CA}" destId="{30E60EFE-CF1F-4375-A37D-F4CCF8B9062B}" srcOrd="0" destOrd="0" presId="urn:microsoft.com/office/officeart/2005/8/layout/orgChart1"/>
    <dgm:cxn modelId="{7965F9FE-3229-48C2-97AC-E0AD2110A8C5}" type="presParOf" srcId="{30E60EFE-CF1F-4375-A37D-F4CCF8B9062B}" destId="{D52EE5E5-1109-4C9D-8B68-02E14005F671}" srcOrd="0" destOrd="0" presId="urn:microsoft.com/office/officeart/2005/8/layout/orgChart1"/>
    <dgm:cxn modelId="{A254592A-5C63-429C-A89D-5A4FE402DAB4}" type="presParOf" srcId="{30E60EFE-CF1F-4375-A37D-F4CCF8B9062B}" destId="{FA0CDE8C-A259-4A63-AE80-D95F378F1B53}" srcOrd="1" destOrd="0" presId="urn:microsoft.com/office/officeart/2005/8/layout/orgChart1"/>
    <dgm:cxn modelId="{0B9EB22E-3C97-4F34-B874-34190E686395}" type="presParOf" srcId="{493E76B9-DF47-46C4-92F5-63C9963E02CA}" destId="{73AAA47E-C190-40EA-9682-F5F4F810568A}" srcOrd="1" destOrd="0" presId="urn:microsoft.com/office/officeart/2005/8/layout/orgChart1"/>
    <dgm:cxn modelId="{21EB1257-ED85-4926-9108-A517BBC8CDCA}" type="presParOf" srcId="{493E76B9-DF47-46C4-92F5-63C9963E02CA}" destId="{C267991A-D4A8-499F-ADC4-35B9C081C85C}" srcOrd="2" destOrd="0" presId="urn:microsoft.com/office/officeart/2005/8/layout/orgChart1"/>
    <dgm:cxn modelId="{12741E65-9398-40E8-B9FC-2280686B7063}" type="presParOf" srcId="{A2EC5E6E-4F2E-4ABD-8E1F-7D0F16EBD8FA}" destId="{EE54FC79-C494-470A-8F62-36CA187C2B12}" srcOrd="12" destOrd="0" presId="urn:microsoft.com/office/officeart/2005/8/layout/orgChart1"/>
    <dgm:cxn modelId="{1D361821-FB46-4D0E-8841-ED83103244A8}" type="presParOf" srcId="{A2EC5E6E-4F2E-4ABD-8E1F-7D0F16EBD8FA}" destId="{298A73F6-CFE9-4A32-A153-989B18A1A464}" srcOrd="13" destOrd="0" presId="urn:microsoft.com/office/officeart/2005/8/layout/orgChart1"/>
    <dgm:cxn modelId="{4E32ADC3-25C2-450B-8DBF-56EA5D361152}" type="presParOf" srcId="{298A73F6-CFE9-4A32-A153-989B18A1A464}" destId="{D6F3D5C0-D8F3-4D9C-9A53-F1BBF676B02B}" srcOrd="0" destOrd="0" presId="urn:microsoft.com/office/officeart/2005/8/layout/orgChart1"/>
    <dgm:cxn modelId="{C8AA7243-3D7E-4005-9F59-4398CC324A06}" type="presParOf" srcId="{D6F3D5C0-D8F3-4D9C-9A53-F1BBF676B02B}" destId="{C6202C09-CE1D-4CAC-A3E4-82B21516F63D}" srcOrd="0" destOrd="0" presId="urn:microsoft.com/office/officeart/2005/8/layout/orgChart1"/>
    <dgm:cxn modelId="{A1A7AF5C-EBF4-4286-8E59-32661241D8B7}" type="presParOf" srcId="{D6F3D5C0-D8F3-4D9C-9A53-F1BBF676B02B}" destId="{C727AFFA-904F-4F2A-B202-3DDE8CA8F8A1}" srcOrd="1" destOrd="0" presId="urn:microsoft.com/office/officeart/2005/8/layout/orgChart1"/>
    <dgm:cxn modelId="{689B6244-1239-4C80-81BB-5286596CF05C}" type="presParOf" srcId="{298A73F6-CFE9-4A32-A153-989B18A1A464}" destId="{F864BAFA-F203-4715-BE35-0798369563C9}" srcOrd="1" destOrd="0" presId="urn:microsoft.com/office/officeart/2005/8/layout/orgChart1"/>
    <dgm:cxn modelId="{EC501614-5F86-44C3-8189-DF79DFE63FFC}" type="presParOf" srcId="{298A73F6-CFE9-4A32-A153-989B18A1A464}" destId="{55A54DE6-66D1-4543-A27B-6223A7AC3318}" srcOrd="2" destOrd="0" presId="urn:microsoft.com/office/officeart/2005/8/layout/orgChart1"/>
    <dgm:cxn modelId="{76CE6CE9-A3DE-452F-AADD-0FAD3FCD7E17}" type="presParOf" srcId="{A2EC5E6E-4F2E-4ABD-8E1F-7D0F16EBD8FA}" destId="{6C265BDD-A45A-4D6F-A06D-A498F2232001}" srcOrd="14" destOrd="0" presId="urn:microsoft.com/office/officeart/2005/8/layout/orgChart1"/>
    <dgm:cxn modelId="{44B9AF39-8D4D-46F2-B918-9B3786904C97}" type="presParOf" srcId="{A2EC5E6E-4F2E-4ABD-8E1F-7D0F16EBD8FA}" destId="{ADFE1076-7CC4-41D7-8D76-D0F779B1BA7E}" srcOrd="15" destOrd="0" presId="urn:microsoft.com/office/officeart/2005/8/layout/orgChart1"/>
    <dgm:cxn modelId="{D643AA38-8919-4972-8891-B28B655F2BDA}" type="presParOf" srcId="{ADFE1076-7CC4-41D7-8D76-D0F779B1BA7E}" destId="{45243548-CD4F-411B-B722-483613075AA1}" srcOrd="0" destOrd="0" presId="urn:microsoft.com/office/officeart/2005/8/layout/orgChart1"/>
    <dgm:cxn modelId="{73B5A4E4-75C6-4537-95D4-DA8A6E83D146}" type="presParOf" srcId="{45243548-CD4F-411B-B722-483613075AA1}" destId="{CF9747E6-3AA7-413A-8A79-D4C0F070D624}" srcOrd="0" destOrd="0" presId="urn:microsoft.com/office/officeart/2005/8/layout/orgChart1"/>
    <dgm:cxn modelId="{697C8833-04A5-43E7-A706-2F71602E5472}" type="presParOf" srcId="{45243548-CD4F-411B-B722-483613075AA1}" destId="{DDEF5961-73B9-43EE-8A63-D66978FCFB07}" srcOrd="1" destOrd="0" presId="urn:microsoft.com/office/officeart/2005/8/layout/orgChart1"/>
    <dgm:cxn modelId="{9679F83E-3BF7-47F7-A5A4-57C62E2A9203}" type="presParOf" srcId="{ADFE1076-7CC4-41D7-8D76-D0F779B1BA7E}" destId="{3FD1134D-F8EB-4D4A-832D-25ED4ACFA047}" srcOrd="1" destOrd="0" presId="urn:microsoft.com/office/officeart/2005/8/layout/orgChart1"/>
    <dgm:cxn modelId="{AC257B03-43F7-4566-B935-E5F0543BEBCA}" type="presParOf" srcId="{ADFE1076-7CC4-41D7-8D76-D0F779B1BA7E}" destId="{FB0EFE28-7E0E-4B2E-908C-AF21D4630010}" srcOrd="2" destOrd="0" presId="urn:microsoft.com/office/officeart/2005/8/layout/orgChart1"/>
    <dgm:cxn modelId="{51DC490B-97B6-46D1-8467-2B3065EE1F58}" type="presParOf" srcId="{7597460C-47BE-41A1-9D66-21B1152422BA}" destId="{3A14A9AE-6335-46E9-B870-0FB56DED08BE}" srcOrd="2" destOrd="0" presId="urn:microsoft.com/office/officeart/2005/8/layout/orgChart1"/>
    <dgm:cxn modelId="{B1F4C5D7-D3D1-4688-A291-7BF0582EA3B7}" type="presParOf" srcId="{C7AD7FF7-2493-46AB-94E3-0BC49C23569E}" destId="{519E710E-D8A9-4AE8-B193-8CC6EDFCA05B}" srcOrd="1" destOrd="0" presId="urn:microsoft.com/office/officeart/2005/8/layout/orgChart1"/>
    <dgm:cxn modelId="{FD495509-5037-45D0-8C54-6DDB91AFF474}" type="presParOf" srcId="{519E710E-D8A9-4AE8-B193-8CC6EDFCA05B}" destId="{D6E80BC6-7B3A-49F8-8C7A-218429FE5748}" srcOrd="0" destOrd="0" presId="urn:microsoft.com/office/officeart/2005/8/layout/orgChart1"/>
    <dgm:cxn modelId="{C044C781-B51E-4226-B5ED-66E6EBF9D9E3}" type="presParOf" srcId="{D6E80BC6-7B3A-49F8-8C7A-218429FE5748}" destId="{6FB1F4A8-A59A-4526-BF3A-61E7544E797D}" srcOrd="0" destOrd="0" presId="urn:microsoft.com/office/officeart/2005/8/layout/orgChart1"/>
    <dgm:cxn modelId="{591E3BB8-411E-40E1-ADD5-9347F150D9B0}" type="presParOf" srcId="{D6E80BC6-7B3A-49F8-8C7A-218429FE5748}" destId="{EC9226C2-9F28-412B-8C70-853B1F827D6E}" srcOrd="1" destOrd="0" presId="urn:microsoft.com/office/officeart/2005/8/layout/orgChart1"/>
    <dgm:cxn modelId="{5D4FD682-2D2D-40C5-91F5-19B7FB8FF46B}" type="presParOf" srcId="{519E710E-D8A9-4AE8-B193-8CC6EDFCA05B}" destId="{C4B04F99-1AAA-49EF-96F2-34CFF467C52B}" srcOrd="1" destOrd="0" presId="urn:microsoft.com/office/officeart/2005/8/layout/orgChart1"/>
    <dgm:cxn modelId="{3FF4D22C-2EA3-4616-875F-B9C7C522A64B}" type="presParOf" srcId="{519E710E-D8A9-4AE8-B193-8CC6EDFCA05B}" destId="{93C99A00-0584-4C6E-A829-BB09CA2B0D2E}"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a:latin typeface="+mn-lt"/>
            </a:rPr>
            <a:t>Design</a:t>
          </a:r>
          <a:endParaRPr lang="en-US" sz="2400" dirty="0"/>
        </a:p>
      </dgm:t>
    </dgm:pt>
    <dgm:pt modelId="{0099EC22-9CC7-A944-8931-181143166811}" type="parTrans" cxnId="{AA2530E7-272E-254A-8887-055D90A8E14B}">
      <dgm:prSet/>
      <dgm:spPr/>
      <dgm:t>
        <a:bodyPr/>
        <a:lstStyle/>
        <a:p>
          <a:endParaRPr lang="en-US" sz="1400"/>
        </a:p>
      </dgm:t>
    </dgm:pt>
    <dgm:pt modelId="{3F9A0CC0-E54B-0748-B4DF-250817C8D17E}" type="sibTrans" cxnId="{AA2530E7-272E-254A-8887-055D90A8E14B}">
      <dgm:prSet/>
      <dgm:spPr/>
      <dgm:t>
        <a:bodyPr/>
        <a:lstStyle/>
        <a:p>
          <a:endParaRPr lang="en-US" sz="1400"/>
        </a:p>
      </dgm:t>
    </dgm:pt>
    <dgm:pt modelId="{A29DFBB2-78DA-F44F-BDCB-93A69E026BCE}">
      <dgm:prSet phldrT="[Text]" custT="1">
        <dgm:style>
          <a:lnRef idx="2">
            <a:schemeClr val="accent1"/>
          </a:lnRef>
          <a:fillRef idx="1">
            <a:schemeClr val="lt1"/>
          </a:fillRef>
          <a:effectRef idx="0">
            <a:schemeClr val="accent1"/>
          </a:effectRef>
          <a:fontRef idx="minor">
            <a:schemeClr val="dk1"/>
          </a:fontRef>
        </dgm:style>
      </dgm:prSet>
      <dgm:spPr>
        <a:ln/>
      </dgm:spPr>
      <dgm:t>
        <a:bodyPr/>
        <a:lstStyle/>
        <a:p>
          <a:r>
            <a:rPr lang="en-GB" sz="2400" u="none" dirty="0">
              <a:latin typeface="+mn-lt"/>
            </a:rPr>
            <a:t>Fabrication</a:t>
          </a:r>
          <a:endParaRPr lang="en-US" sz="2400" dirty="0"/>
        </a:p>
      </dgm:t>
    </dgm:pt>
    <dgm:pt modelId="{4D7B32C6-1D57-554D-8E5B-C60C1E4B6061}" type="parTrans" cxnId="{F3155A1B-F55C-C545-818F-6535CF89BAB0}">
      <dgm:prSet/>
      <dgm:spPr/>
      <dgm:t>
        <a:bodyPr/>
        <a:lstStyle/>
        <a:p>
          <a:endParaRPr lang="en-US" sz="1400"/>
        </a:p>
      </dgm:t>
    </dgm:pt>
    <dgm:pt modelId="{6311B83B-E289-474C-A8C7-6655631626D4}" type="sibTrans" cxnId="{F3155A1B-F55C-C545-818F-6535CF89BAB0}">
      <dgm:prSet/>
      <dgm:spPr/>
      <dgm:t>
        <a:bodyPr/>
        <a:lstStyle/>
        <a:p>
          <a:endParaRPr lang="en-US" sz="1400"/>
        </a:p>
      </dgm:t>
    </dgm:pt>
    <dgm:pt modelId="{6E2910B1-B5FD-AB46-B240-118C347F5B97}">
      <dgm:prSet phldrT="[Text]" custT="1">
        <dgm:style>
          <a:lnRef idx="2">
            <a:schemeClr val="accent1"/>
          </a:lnRef>
          <a:fillRef idx="1">
            <a:schemeClr val="lt1"/>
          </a:fillRef>
          <a:effectRef idx="0">
            <a:schemeClr val="accent1"/>
          </a:effectRef>
          <a:fontRef idx="minor">
            <a:schemeClr val="dk1"/>
          </a:fontRef>
        </dgm:style>
      </dgm:prSet>
      <dgm:spPr>
        <a:ln/>
      </dgm:spPr>
      <dgm:t>
        <a:bodyPr/>
        <a:lstStyle/>
        <a:p>
          <a:pPr algn="l" rtl="0"/>
          <a:r>
            <a:rPr lang="fr-CH" sz="2400" u="none" dirty="0" err="1">
              <a:latin typeface="+mn-lt"/>
            </a:rPr>
            <a:t>Materials</a:t>
          </a:r>
          <a:endParaRPr lang="en-US" sz="2400" dirty="0"/>
        </a:p>
      </dgm:t>
    </dgm:pt>
    <dgm:pt modelId="{D8CFE2DD-B72F-954F-9CCE-E3D1C9D8F1F2}" type="sibTrans" cxnId="{97C59FC9-5D7F-5A48-862C-785AB6AB591C}">
      <dgm:prSet/>
      <dgm:spPr/>
      <dgm:t>
        <a:bodyPr/>
        <a:lstStyle/>
        <a:p>
          <a:endParaRPr lang="en-US" sz="1400"/>
        </a:p>
      </dgm:t>
    </dgm:pt>
    <dgm:pt modelId="{FFBDD027-287D-FD47-848D-77A9DE580621}" type="parTrans" cxnId="{97C59FC9-5D7F-5A48-862C-785AB6AB591C}">
      <dgm:prSet/>
      <dgm:spPr/>
      <dgm:t>
        <a:bodyPr/>
        <a:lstStyle/>
        <a:p>
          <a:endParaRPr lang="en-US" sz="1400"/>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dgm:pt>
    <dgm:pt modelId="{590BB13B-E57C-0E41-960B-A0C034302F47}" type="pres">
      <dgm:prSet presAssocID="{6E2910B1-B5FD-AB46-B240-118C347F5B97}" presName="txShp" presStyleLbl="node1" presStyleIdx="2" presStyleCnt="3" custLinFactNeighborX="-10701" custLinFactNeighborY="-1479">
        <dgm:presLayoutVars>
          <dgm:bulletEnabled val="1"/>
        </dgm:presLayoutVars>
      </dgm:prSet>
      <dgm:spPr/>
    </dgm:pt>
  </dgm:ptLst>
  <dgm:cxnLst>
    <dgm:cxn modelId="{F3155A1B-F55C-C545-818F-6535CF89BAB0}" srcId="{90962B67-56DF-2B4A-B00B-E3CD1F557695}" destId="{A29DFBB2-78DA-F44F-BDCB-93A69E026BCE}" srcOrd="1" destOrd="0" parTransId="{4D7B32C6-1D57-554D-8E5B-C60C1E4B6061}" sibTransId="{6311B83B-E289-474C-A8C7-6655631626D4}"/>
    <dgm:cxn modelId="{50FB61BF-AEC5-8B4A-B16F-89B51DF36975}" type="presOf" srcId="{A29DFBB2-78DA-F44F-BDCB-93A69E026BCE}" destId="{137C01A2-99D4-A447-86A3-403E25126D5E}" srcOrd="0" destOrd="0" presId="urn:microsoft.com/office/officeart/2005/8/layout/vList3"/>
    <dgm:cxn modelId="{97C59FC9-5D7F-5A48-862C-785AB6AB591C}" srcId="{90962B67-56DF-2B4A-B00B-E3CD1F557695}" destId="{6E2910B1-B5FD-AB46-B240-118C347F5B97}" srcOrd="2" destOrd="0" parTransId="{FFBDD027-287D-FD47-848D-77A9DE580621}" sibTransId="{D8CFE2DD-B72F-954F-9CCE-E3D1C9D8F1F2}"/>
    <dgm:cxn modelId="{89D65BD6-C4F2-A645-925F-8799DDC86E77}" type="presOf" srcId="{6E2910B1-B5FD-AB46-B240-118C347F5B97}" destId="{590BB13B-E57C-0E41-960B-A0C034302F47}"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971FB6FA-839B-C64F-BC1A-FDD055EBF7A7}" type="presOf" srcId="{632AB310-AA23-6048-8A24-9BF5402B095F}" destId="{0E738DB2-B352-B74C-84DD-BA7F830795BB}" srcOrd="0" destOrd="0" presId="urn:microsoft.com/office/officeart/2005/8/layout/vList3"/>
    <dgm:cxn modelId="{A8B62CFC-5995-0747-9CDA-48A725D0D65B}" type="presOf" srcId="{90962B67-56DF-2B4A-B00B-E3CD1F557695}" destId="{8825C8AC-4340-7343-BECF-0D6C9F816AFA}" srcOrd="0" destOrd="0" presId="urn:microsoft.com/office/officeart/2005/8/layout/vList3"/>
    <dgm:cxn modelId="{C927F975-EA40-6F46-BD3D-B095B97FD2A9}" type="presParOf" srcId="{8825C8AC-4340-7343-BECF-0D6C9F816AFA}" destId="{05F042E6-126B-9546-A6B1-5EEB3D492703}" srcOrd="0" destOrd="0" presId="urn:microsoft.com/office/officeart/2005/8/layout/vList3"/>
    <dgm:cxn modelId="{A6778B75-DEE9-8A4E-AD8F-DEB2F10E8E7F}" type="presParOf" srcId="{05F042E6-126B-9546-A6B1-5EEB3D492703}" destId="{F6CBE14D-8658-F844-8338-FF2BDE459606}" srcOrd="0" destOrd="0" presId="urn:microsoft.com/office/officeart/2005/8/layout/vList3"/>
    <dgm:cxn modelId="{D892D246-738A-8745-A506-9FFB6956A3D3}" type="presParOf" srcId="{05F042E6-126B-9546-A6B1-5EEB3D492703}" destId="{0E738DB2-B352-B74C-84DD-BA7F830795BB}" srcOrd="1" destOrd="0" presId="urn:microsoft.com/office/officeart/2005/8/layout/vList3"/>
    <dgm:cxn modelId="{33FBE2EE-787D-2C4F-95F4-1E75A6726022}" type="presParOf" srcId="{8825C8AC-4340-7343-BECF-0D6C9F816AFA}" destId="{69A95BCA-BE5A-704F-96C9-59704D029E1C}" srcOrd="1" destOrd="0" presId="urn:microsoft.com/office/officeart/2005/8/layout/vList3"/>
    <dgm:cxn modelId="{079C6752-D1D9-AB45-9175-93A8F53FF5DD}" type="presParOf" srcId="{8825C8AC-4340-7343-BECF-0D6C9F816AFA}" destId="{8368AD55-5863-5849-9A8D-00A23DB183A4}" srcOrd="2" destOrd="0" presId="urn:microsoft.com/office/officeart/2005/8/layout/vList3"/>
    <dgm:cxn modelId="{2DA76F01-86F0-8641-BFEF-F0CAAB0D65AD}" type="presParOf" srcId="{8368AD55-5863-5849-9A8D-00A23DB183A4}" destId="{5887C235-FE0D-2A4C-B6F6-2470971CA96F}" srcOrd="0" destOrd="0" presId="urn:microsoft.com/office/officeart/2005/8/layout/vList3"/>
    <dgm:cxn modelId="{2EA0217F-D20E-B949-98FE-BAC41696A851}" type="presParOf" srcId="{8368AD55-5863-5849-9A8D-00A23DB183A4}" destId="{137C01A2-99D4-A447-86A3-403E25126D5E}" srcOrd="1" destOrd="0" presId="urn:microsoft.com/office/officeart/2005/8/layout/vList3"/>
    <dgm:cxn modelId="{25B11297-306D-A84A-82B0-31459E4381E1}" type="presParOf" srcId="{8825C8AC-4340-7343-BECF-0D6C9F816AFA}" destId="{15DD420B-AC4C-154E-8592-16F2644467AB}" srcOrd="3" destOrd="0" presId="urn:microsoft.com/office/officeart/2005/8/layout/vList3"/>
    <dgm:cxn modelId="{4BD98DA5-C4E7-6E46-B49E-9517FF452574}" type="presParOf" srcId="{8825C8AC-4340-7343-BECF-0D6C9F816AFA}" destId="{83DB1D73-6BF3-D44A-87E5-2416E7EA57F1}" srcOrd="4" destOrd="0" presId="urn:microsoft.com/office/officeart/2005/8/layout/vList3"/>
    <dgm:cxn modelId="{33AF6484-69A2-934C-B7C5-489F8F5E4D41}" type="presParOf" srcId="{83DB1D73-6BF3-D44A-87E5-2416E7EA57F1}" destId="{4971F503-73C1-864A-84F6-BB5F4E7598C8}" srcOrd="0" destOrd="0" presId="urn:microsoft.com/office/officeart/2005/8/layout/vList3"/>
    <dgm:cxn modelId="{CA6E644D-2437-2E41-B013-FCDF528B0A63}"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65BDD-A45A-4D6F-A06D-A498F2232001}">
      <dsp:nvSpPr>
        <dsp:cNvPr id="0" name=""/>
        <dsp:cNvSpPr/>
      </dsp:nvSpPr>
      <dsp:spPr>
        <a:xfrm>
          <a:off x="2373234" y="1351723"/>
          <a:ext cx="159478" cy="4725065"/>
        </a:xfrm>
        <a:custGeom>
          <a:avLst/>
          <a:gdLst/>
          <a:ahLst/>
          <a:cxnLst/>
          <a:rect l="0" t="0" r="0" b="0"/>
          <a:pathLst>
            <a:path>
              <a:moveTo>
                <a:pt x="0" y="0"/>
              </a:moveTo>
              <a:lnTo>
                <a:pt x="0" y="4725065"/>
              </a:lnTo>
              <a:lnTo>
                <a:pt x="159478"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E54FC79-C494-470A-8F62-36CA187C2B12}">
      <dsp:nvSpPr>
        <dsp:cNvPr id="0" name=""/>
        <dsp:cNvSpPr/>
      </dsp:nvSpPr>
      <dsp:spPr>
        <a:xfrm>
          <a:off x="2233962" y="1351723"/>
          <a:ext cx="139271" cy="4725065"/>
        </a:xfrm>
        <a:custGeom>
          <a:avLst/>
          <a:gdLst/>
          <a:ahLst/>
          <a:cxnLst/>
          <a:rect l="0" t="0" r="0" b="0"/>
          <a:pathLst>
            <a:path>
              <a:moveTo>
                <a:pt x="139271" y="0"/>
              </a:moveTo>
              <a:lnTo>
                <a:pt x="139271" y="4725065"/>
              </a:lnTo>
              <a:lnTo>
                <a:pt x="0" y="472506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F65689E0-DC08-40BF-B1E0-64ECA336F8CC}">
      <dsp:nvSpPr>
        <dsp:cNvPr id="0" name=""/>
        <dsp:cNvSpPr/>
      </dsp:nvSpPr>
      <dsp:spPr>
        <a:xfrm>
          <a:off x="2373234" y="1351723"/>
          <a:ext cx="161561" cy="3721153"/>
        </a:xfrm>
        <a:custGeom>
          <a:avLst/>
          <a:gdLst/>
          <a:ahLst/>
          <a:cxnLst/>
          <a:rect l="0" t="0" r="0" b="0"/>
          <a:pathLst>
            <a:path>
              <a:moveTo>
                <a:pt x="0" y="0"/>
              </a:moveTo>
              <a:lnTo>
                <a:pt x="0" y="3721153"/>
              </a:lnTo>
              <a:lnTo>
                <a:pt x="161561"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EF15D1E0-5DA3-4636-BC5F-4061A673DF74}">
      <dsp:nvSpPr>
        <dsp:cNvPr id="0" name=""/>
        <dsp:cNvSpPr/>
      </dsp:nvSpPr>
      <dsp:spPr>
        <a:xfrm>
          <a:off x="2233962" y="1351723"/>
          <a:ext cx="139271" cy="3721153"/>
        </a:xfrm>
        <a:custGeom>
          <a:avLst/>
          <a:gdLst/>
          <a:ahLst/>
          <a:cxnLst/>
          <a:rect l="0" t="0" r="0" b="0"/>
          <a:pathLst>
            <a:path>
              <a:moveTo>
                <a:pt x="139271" y="0"/>
              </a:moveTo>
              <a:lnTo>
                <a:pt x="139271" y="3721153"/>
              </a:lnTo>
              <a:lnTo>
                <a:pt x="0" y="3721153"/>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907F5A94-19E2-4E77-BBA8-D297AC9F694B}">
      <dsp:nvSpPr>
        <dsp:cNvPr id="0" name=""/>
        <dsp:cNvSpPr/>
      </dsp:nvSpPr>
      <dsp:spPr>
        <a:xfrm>
          <a:off x="2373234" y="1351723"/>
          <a:ext cx="159478" cy="2649851"/>
        </a:xfrm>
        <a:custGeom>
          <a:avLst/>
          <a:gdLst/>
          <a:ahLst/>
          <a:cxnLst/>
          <a:rect l="0" t="0" r="0" b="0"/>
          <a:pathLst>
            <a:path>
              <a:moveTo>
                <a:pt x="0" y="0"/>
              </a:moveTo>
              <a:lnTo>
                <a:pt x="0" y="2649851"/>
              </a:lnTo>
              <a:lnTo>
                <a:pt x="159478"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FA8C7EF-9464-4B41-AE1E-BBCDC266DC78}">
      <dsp:nvSpPr>
        <dsp:cNvPr id="0" name=""/>
        <dsp:cNvSpPr/>
      </dsp:nvSpPr>
      <dsp:spPr>
        <a:xfrm>
          <a:off x="2233962" y="1351723"/>
          <a:ext cx="139271" cy="2649851"/>
        </a:xfrm>
        <a:custGeom>
          <a:avLst/>
          <a:gdLst/>
          <a:ahLst/>
          <a:cxnLst/>
          <a:rect l="0" t="0" r="0" b="0"/>
          <a:pathLst>
            <a:path>
              <a:moveTo>
                <a:pt x="139271" y="0"/>
              </a:moveTo>
              <a:lnTo>
                <a:pt x="139271" y="2649851"/>
              </a:lnTo>
              <a:lnTo>
                <a:pt x="0" y="2649851"/>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3600BE03-0D45-4DA1-A345-2CA04885DBAE}">
      <dsp:nvSpPr>
        <dsp:cNvPr id="0" name=""/>
        <dsp:cNvSpPr/>
      </dsp:nvSpPr>
      <dsp:spPr>
        <a:xfrm>
          <a:off x="2373234" y="1351723"/>
          <a:ext cx="159478" cy="1612245"/>
        </a:xfrm>
        <a:custGeom>
          <a:avLst/>
          <a:gdLst/>
          <a:ahLst/>
          <a:cxnLst/>
          <a:rect l="0" t="0" r="0" b="0"/>
          <a:pathLst>
            <a:path>
              <a:moveTo>
                <a:pt x="0" y="0"/>
              </a:moveTo>
              <a:lnTo>
                <a:pt x="0" y="1612245"/>
              </a:lnTo>
              <a:lnTo>
                <a:pt x="159478"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6856E90E-0B2B-4BC2-A90D-7AEE03CDF469}">
      <dsp:nvSpPr>
        <dsp:cNvPr id="0" name=""/>
        <dsp:cNvSpPr/>
      </dsp:nvSpPr>
      <dsp:spPr>
        <a:xfrm>
          <a:off x="2233962" y="1351723"/>
          <a:ext cx="139271" cy="1612245"/>
        </a:xfrm>
        <a:custGeom>
          <a:avLst/>
          <a:gdLst/>
          <a:ahLst/>
          <a:cxnLst/>
          <a:rect l="0" t="0" r="0" b="0"/>
          <a:pathLst>
            <a:path>
              <a:moveTo>
                <a:pt x="139271" y="0"/>
              </a:moveTo>
              <a:lnTo>
                <a:pt x="139271" y="1612245"/>
              </a:lnTo>
              <a:lnTo>
                <a:pt x="0" y="1612245"/>
              </a:lnTo>
            </a:path>
          </a:pathLst>
        </a:custGeom>
        <a:noFill/>
        <a:ln w="9525" cap="flat" cmpd="sng" algn="ctr">
          <a:solidFill>
            <a:srgbClr val="4F81BD">
              <a:shade val="60000"/>
              <a:hueOff val="0"/>
              <a:satOff val="0"/>
              <a:lumOff val="0"/>
              <a:alphaOff val="0"/>
            </a:srgbClr>
          </a:solidFill>
          <a:prstDash val="solid"/>
        </a:ln>
        <a:effectLst/>
        <a:sp3d z="-40000" prstMaterial="matte"/>
      </dsp:spPr>
      <dsp:style>
        <a:lnRef idx="2">
          <a:scrgbClr r="0" g="0" b="0"/>
        </a:lnRef>
        <a:fillRef idx="0">
          <a:scrgbClr r="0" g="0" b="0"/>
        </a:fillRef>
        <a:effectRef idx="0">
          <a:scrgbClr r="0" g="0" b="0"/>
        </a:effectRef>
        <a:fontRef idx="minor"/>
      </dsp:style>
    </dsp:sp>
    <dsp:sp modelId="{DDCF701F-7B42-49AE-8CC8-DD8A4F65BF8E}">
      <dsp:nvSpPr>
        <dsp:cNvPr id="0" name=""/>
        <dsp:cNvSpPr/>
      </dsp:nvSpPr>
      <dsp:spPr>
        <a:xfrm>
          <a:off x="1070959" y="700098"/>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Head of Department: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K.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Foraz</a:t>
          </a:r>
          <a:endPar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1200" b="1" i="0" u="none" strike="noStrike" kern="1200" cap="none" normalizeH="0" baseline="0" dirty="0" err="1">
              <a:ln/>
              <a:solidFill>
                <a:sysClr val="window" lastClr="FFFFFF"/>
              </a:solidFill>
              <a:effectLst/>
              <a:latin typeface="Ubuntu" panose="020B0504030602030204" pitchFamily="34" charset="0"/>
              <a:ea typeface="+mn-ea"/>
              <a:cs typeface="+mn-cs"/>
            </a:rPr>
            <a:t>Deputy</a:t>
          </a:r>
          <a:r>
            <a:rPr kumimoji="0" lang="fr-CH" sz="1200" b="1" i="0" u="none" strike="noStrike" kern="1200" cap="none" normalizeH="0" baseline="0" dirty="0">
              <a:ln/>
              <a:solidFill>
                <a:sysClr val="window" lastClr="FFFFFF"/>
              </a:solidFill>
              <a:effectLst/>
              <a:latin typeface="Ubuntu" panose="020B0504030602030204" pitchFamily="34" charset="0"/>
              <a:ea typeface="+mn-ea"/>
              <a:cs typeface="+mn-cs"/>
            </a:rPr>
            <a:t>: </a:t>
          </a:r>
          <a:r>
            <a:rPr kumimoji="0" lang="fr-CH" sz="1200" b="0" i="1" u="none" strike="noStrike" kern="1200" cap="none" normalizeH="0" baseline="0" dirty="0">
              <a:ln/>
              <a:solidFill>
                <a:sysClr val="window" lastClr="FFFFFF"/>
              </a:solidFill>
              <a:effectLst/>
              <a:latin typeface="Ubuntu" panose="020B0504030602030204" pitchFamily="34" charset="0"/>
              <a:ea typeface="+mn-ea"/>
              <a:cs typeface="+mn-cs"/>
            </a:rPr>
            <a:t>M. </a:t>
          </a:r>
          <a:r>
            <a:rPr kumimoji="0" lang="fr-CH" sz="1200" b="0" i="1" u="none" strike="noStrike" kern="1200" cap="none" normalizeH="0" baseline="0" dirty="0" err="1">
              <a:ln/>
              <a:solidFill>
                <a:sysClr val="window" lastClr="FFFFFF"/>
              </a:solidFill>
              <a:effectLst/>
              <a:latin typeface="Ubuntu" panose="020B0504030602030204" pitchFamily="34" charset="0"/>
              <a:ea typeface="+mn-ea"/>
              <a:cs typeface="+mn-cs"/>
            </a:rPr>
            <a:t>Nonis</a:t>
          </a:r>
          <a:endParaRPr kumimoji="0" lang="fr-FR" sz="12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1102769" y="731908"/>
        <a:ext cx="2540930" cy="588005"/>
      </dsp:txXfrm>
    </dsp:sp>
    <dsp:sp modelId="{CA4EB008-16BA-401D-8203-66DB0DDFCC15}">
      <dsp:nvSpPr>
        <dsp:cNvPr id="0" name=""/>
        <dsp:cNvSpPr/>
      </dsp:nvSpPr>
      <dsp:spPr>
        <a:xfrm>
          <a:off x="0"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Access and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Alarms</a:t>
          </a:r>
          <a:endPar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(EN-AA)</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P. </a:t>
          </a:r>
          <a:r>
            <a:rPr lang="fr-CH" sz="900" i="1" kern="1200" dirty="0" err="1">
              <a:solidFill>
                <a:sysClr val="window" lastClr="FFFFFF"/>
              </a:solidFill>
              <a:latin typeface="Calibri"/>
              <a:ea typeface="+mn-ea"/>
              <a:cs typeface="+mn-cs"/>
            </a:rPr>
            <a:t>Ninin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R. Nunes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2621506"/>
        <a:ext cx="2159856" cy="684923"/>
      </dsp:txXfrm>
    </dsp:sp>
    <dsp:sp modelId="{9C14B603-A331-4AFB-BDB5-3C93121C3318}">
      <dsp:nvSpPr>
        <dsp:cNvPr id="0" name=""/>
        <dsp:cNvSpPr/>
      </dsp:nvSpPr>
      <dsp:spPr>
        <a:xfrm>
          <a:off x="2532712" y="2584453"/>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Accelerator Coordination &amp;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(EN-ACE)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J.-Ph. </a:t>
          </a:r>
          <a:r>
            <a:rPr lang="fr-CH" sz="900" i="1" kern="1200" dirty="0" err="1">
              <a:solidFill>
                <a:sysClr val="window" lastClr="FFFFFF"/>
              </a:solidFill>
              <a:latin typeface="Calibri"/>
              <a:ea typeface="+mn-ea"/>
              <a:cs typeface="+mn-cs"/>
            </a:rPr>
            <a:t>Tock</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Chemli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2621506"/>
        <a:ext cx="2159856" cy="684923"/>
      </dsp:txXfrm>
    </dsp:sp>
    <dsp:sp modelId="{346B11F9-4660-4DDD-A564-699623027DF8}">
      <dsp:nvSpPr>
        <dsp:cNvPr id="0" name=""/>
        <dsp:cNvSpPr/>
      </dsp:nvSpPr>
      <dsp:spPr>
        <a:xfrm>
          <a:off x="0"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fr-CH" sz="1000" b="1" kern="1200" dirty="0">
              <a:solidFill>
                <a:sysClr val="window" lastClr="FFFFFF"/>
              </a:solidFill>
              <a:latin typeface="Calibri"/>
              <a:ea typeface="+mn-ea"/>
              <a:cs typeface="+mn-cs"/>
            </a:rPr>
            <a:t>Planning, Administration &amp; </a:t>
          </a:r>
          <a:r>
            <a:rPr lang="fr-CH" sz="1000" b="1" kern="1200" dirty="0" err="1">
              <a:solidFill>
                <a:sysClr val="window" lastClr="FFFFFF"/>
              </a:solidFill>
              <a:latin typeface="Calibri"/>
              <a:ea typeface="+mn-ea"/>
              <a:cs typeface="+mn-cs"/>
            </a:rPr>
            <a:t>Safety</a:t>
          </a:r>
          <a:br>
            <a:rPr kumimoji="0" lang="fr-CH" sz="900" b="1" i="0" u="none" strike="noStrike" kern="1200" cap="none" normalizeH="0" baseline="0" dirty="0">
              <a:ln/>
              <a:solidFill>
                <a:sysClr val="window" lastClr="FFFFFF"/>
              </a:solidFill>
              <a:effectLst/>
              <a:latin typeface="Ubuntu" panose="020B0504030602030204" pitchFamily="34" charset="0"/>
              <a:ea typeface="+mn-ea"/>
              <a:cs typeface="+mn-cs"/>
            </a:rPr>
          </a:b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(EN-PAS)</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M. </a:t>
          </a:r>
          <a:r>
            <a:rPr lang="fr-CH" sz="900" i="1" kern="1200" dirty="0" err="1">
              <a:solidFill>
                <a:sysClr val="window" lastClr="FFFFFF"/>
              </a:solidFill>
              <a:latin typeface="Calibri"/>
              <a:ea typeface="+mn-ea"/>
              <a:cs typeface="+mn-cs"/>
            </a:rPr>
            <a:t>Nonis</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Knoops</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3659113"/>
        <a:ext cx="2159856" cy="684923"/>
      </dsp:txXfrm>
    </dsp:sp>
    <dsp:sp modelId="{9F44E057-F536-4406-ADE9-6F611D4EE7D7}">
      <dsp:nvSpPr>
        <dsp:cNvPr id="0" name=""/>
        <dsp:cNvSpPr/>
      </dsp:nvSpPr>
      <dsp:spPr>
        <a:xfrm>
          <a:off x="2532712" y="3622060"/>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Cooling</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Ventilation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(EN-CV)</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I. </a:t>
          </a:r>
          <a:r>
            <a:rPr lang="fr-CH" sz="900" i="1" kern="1200" dirty="0" err="1">
              <a:solidFill>
                <a:sysClr val="window" lastClr="FFFFFF"/>
              </a:solidFill>
              <a:latin typeface="Calibri"/>
              <a:ea typeface="+mn-ea"/>
              <a:cs typeface="+mn-cs"/>
            </a:rPr>
            <a:t>Ruehl</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S. </a:t>
          </a:r>
          <a:r>
            <a:rPr lang="fr-CH" sz="900" i="1" kern="1200" dirty="0" err="1">
              <a:solidFill>
                <a:sysClr val="window" lastClr="FFFFFF"/>
              </a:solidFill>
              <a:latin typeface="Calibri"/>
              <a:ea typeface="+mn-ea"/>
              <a:cs typeface="+mn-cs"/>
            </a:rPr>
            <a:t>Deleval</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3659113"/>
        <a:ext cx="2159856" cy="684923"/>
      </dsp:txXfrm>
    </dsp:sp>
    <dsp:sp modelId="{E37664B2-CF1E-4B19-8867-B46C75E33290}">
      <dsp:nvSpPr>
        <dsp:cNvPr id="0" name=""/>
        <dsp:cNvSpPr/>
      </dsp:nvSpPr>
      <dsp:spPr>
        <a:xfrm>
          <a:off x="0"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Information Management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0" i="0" u="none" strike="noStrike" kern="1200" cap="none" normalizeH="0" baseline="0" dirty="0">
              <a:ln/>
              <a:solidFill>
                <a:sysClr val="window" lastClr="FFFFFF"/>
              </a:solidFill>
              <a:effectLst/>
              <a:latin typeface="Ubuntu" panose="020B0504030602030204" pitchFamily="34" charset="0"/>
              <a:ea typeface="+mn-ea"/>
              <a:cs typeface="+mn-cs"/>
            </a:rPr>
            <a:t>(EN-IM)</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D. </a:t>
          </a:r>
          <a:r>
            <a:rPr lang="fr-CH" sz="900" i="1" kern="1200" dirty="0" err="1">
              <a:solidFill>
                <a:sysClr val="window" lastClr="FFFFFF"/>
              </a:solidFill>
              <a:latin typeface="Calibri"/>
              <a:ea typeface="+mn-ea"/>
              <a:cs typeface="+mn-cs"/>
            </a:rPr>
            <a:t>Widegren</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a:t>
          </a:r>
          <a:r>
            <a:rPr lang="fr-CH" sz="900" i="1" kern="1200" dirty="0">
              <a:solidFill>
                <a:sysClr val="window" lastClr="FFFFFF"/>
              </a:solidFill>
              <a:latin typeface="Calibri"/>
              <a:ea typeface="+mn-ea"/>
              <a:cs typeface="+mn-cs"/>
            </a:rPr>
            <a:t>: J. de </a:t>
          </a:r>
          <a:r>
            <a:rPr lang="fr-CH" sz="900" i="1" kern="1200" dirty="0" err="1">
              <a:solidFill>
                <a:sysClr val="window" lastClr="FFFFFF"/>
              </a:solidFill>
              <a:latin typeface="Calibri"/>
              <a:ea typeface="+mn-ea"/>
              <a:cs typeface="+mn-cs"/>
            </a:rPr>
            <a:t>Jonghe</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4730415"/>
        <a:ext cx="2159856" cy="684923"/>
      </dsp:txXfrm>
    </dsp:sp>
    <dsp:sp modelId="{D52EE5E5-1109-4C9D-8B68-02E14005F671}">
      <dsp:nvSpPr>
        <dsp:cNvPr id="0" name=""/>
        <dsp:cNvSpPr/>
      </dsp:nvSpPr>
      <dsp:spPr>
        <a:xfrm>
          <a:off x="2534795" y="4693362"/>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000" b="1" i="0" u="none" strike="noStrike" kern="1200" cap="none" normalizeH="0" baseline="0" dirty="0" err="1">
              <a:ln/>
              <a:solidFill>
                <a:sysClr val="window" lastClr="FFFFFF"/>
              </a:solidFill>
              <a:effectLst/>
              <a:latin typeface="Ubuntu" panose="020B0504030602030204" pitchFamily="34" charset="0"/>
              <a:ea typeface="+mn-ea"/>
              <a:cs typeface="+mn-cs"/>
            </a:rPr>
            <a:t>Electrical</a:t>
          </a:r>
          <a:r>
            <a:rPr kumimoji="0" lang="fr-FR"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(EN-EL)</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J. </a:t>
          </a:r>
          <a:r>
            <a:rPr lang="fr-CH" sz="900" i="1" kern="1200" dirty="0" err="1">
              <a:solidFill>
                <a:sysClr val="window" lastClr="FFFFFF"/>
              </a:solidFill>
              <a:latin typeface="Calibri"/>
              <a:ea typeface="+mn-ea"/>
              <a:cs typeface="+mn-cs"/>
            </a:rPr>
            <a:t>Voght</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M. Parodi</a:t>
          </a:r>
        </a:p>
        <a:p>
          <a:pPr marL="0" lvl="0" indent="0" algn="ctr" defTabSz="914400">
            <a:lnSpc>
              <a:spcPct val="100000"/>
            </a:lnSpc>
            <a:spcBef>
              <a:spcPct val="0"/>
            </a:spcBef>
            <a:spcAft>
              <a:spcPct val="0"/>
            </a:spcAft>
            <a:buNone/>
          </a:pPr>
          <a:r>
            <a:rPr kumimoji="0" lang="fr-CH" sz="900" b="0" i="1" u="none" strike="noStrike" kern="1200" cap="none" normalizeH="0" baseline="0" dirty="0">
              <a:ln/>
              <a:solidFill>
                <a:sysClr val="window" lastClr="FFFFFF"/>
              </a:solidFill>
              <a:effectLst/>
              <a:latin typeface="Calibri"/>
              <a:ea typeface="+mn-ea"/>
              <a:cs typeface="+mn-cs"/>
            </a:rPr>
            <a:t>DGL: D. Ricci</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71848" y="4730415"/>
        <a:ext cx="2159856" cy="684923"/>
      </dsp:txXfrm>
    </dsp:sp>
    <dsp:sp modelId="{C6202C09-CE1D-4CAC-A3E4-82B21516F63D}">
      <dsp:nvSpPr>
        <dsp:cNvPr id="0" name=""/>
        <dsp:cNvSpPr/>
      </dsp:nvSpPr>
      <dsp:spPr>
        <a:xfrm>
          <a:off x="0"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Handling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 HE)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C. </a:t>
          </a:r>
          <a:r>
            <a:rPr lang="fr-CH" sz="900" i="1" kern="1200" dirty="0" err="1">
              <a:solidFill>
                <a:sysClr val="window" lastClr="FFFFFF"/>
              </a:solidFill>
              <a:latin typeface="Calibri"/>
              <a:ea typeface="+mn-ea"/>
              <a:cs typeface="+mn-cs"/>
            </a:rPr>
            <a:t>Colloca</a:t>
          </a:r>
          <a:endParaRPr lang="fr-CH" sz="900" i="1" kern="1200" dirty="0">
            <a:solidFill>
              <a:sysClr val="window" lastClr="FFFFFF"/>
            </a:solidFill>
            <a:latin typeface="Calibri"/>
            <a:ea typeface="+mn-ea"/>
            <a:cs typeface="+mn-cs"/>
          </a:endParaRP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t>
          </a:r>
          <a:r>
            <a:rPr lang="fr-CH" sz="900" i="1" kern="1200" dirty="0">
              <a:solidFill>
                <a:sysClr val="window" lastClr="FFFFFF"/>
              </a:solidFill>
              <a:latin typeface="Calibri"/>
              <a:ea typeface="+mn-ea"/>
              <a:cs typeface="+mn-cs"/>
            </a:rPr>
            <a:t>C. Bertone</a:t>
          </a:r>
          <a:endParaRPr kumimoji="0" lang="fr-CH"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37053" y="5734327"/>
        <a:ext cx="2159856" cy="684923"/>
      </dsp:txXfrm>
    </dsp:sp>
    <dsp:sp modelId="{CF9747E6-3AA7-413A-8A79-D4C0F070D624}">
      <dsp:nvSpPr>
        <dsp:cNvPr id="0" name=""/>
        <dsp:cNvSpPr/>
      </dsp:nvSpPr>
      <dsp:spPr>
        <a:xfrm>
          <a:off x="2532712" y="5697274"/>
          <a:ext cx="2233962" cy="759029"/>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Mechanical</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&amp; </a:t>
          </a:r>
          <a:r>
            <a:rPr kumimoji="0" lang="fr-CH" sz="1000" b="1" i="0" u="none" strike="noStrike" kern="1200" cap="none" normalizeH="0" baseline="0" dirty="0" err="1">
              <a:ln/>
              <a:solidFill>
                <a:sysClr val="window" lastClr="FFFFFF"/>
              </a:solidFill>
              <a:effectLst/>
              <a:latin typeface="Ubuntu" panose="020B0504030602030204" pitchFamily="34" charset="0"/>
              <a:ea typeface="+mn-ea"/>
              <a:cs typeface="+mn-cs"/>
            </a:rPr>
            <a:t>Materials</a:t>
          </a: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 Engineering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 (EN-MME)</a:t>
          </a:r>
        </a:p>
        <a:p>
          <a:pPr marL="0" marR="0" lvl="0" indent="0" algn="ctr" defTabSz="914400" rtl="0" eaLnBrk="1" fontAlgn="base" latinLnBrk="0" hangingPunct="1">
            <a:lnSpc>
              <a:spcPct val="100000"/>
            </a:lnSpc>
            <a:spcBef>
              <a:spcPct val="0"/>
            </a:spcBef>
            <a:spcAft>
              <a:spcPct val="0"/>
            </a:spcAft>
            <a:buClrTx/>
            <a:buSzTx/>
            <a:buFontTx/>
            <a:buNone/>
            <a:tabLst/>
          </a:pPr>
          <a:r>
            <a:rPr lang="fr-CH" sz="900" kern="1200" dirty="0">
              <a:solidFill>
                <a:sysClr val="window" lastClr="FFFFFF"/>
              </a:solidFill>
              <a:latin typeface="Calibri"/>
              <a:ea typeface="+mn-ea"/>
              <a:cs typeface="+mn-cs"/>
            </a:rPr>
            <a:t>GL: </a:t>
          </a:r>
          <a:r>
            <a:rPr lang="fr-CH" sz="900" i="1" kern="1200" dirty="0">
              <a:solidFill>
                <a:sysClr val="window" lastClr="FFFFFF"/>
              </a:solidFill>
              <a:latin typeface="Calibri"/>
              <a:ea typeface="+mn-ea"/>
              <a:cs typeface="+mn-cs"/>
            </a:rPr>
            <a:t> S. Atieh</a:t>
          </a:r>
        </a:p>
        <a:p>
          <a:pPr marL="0" lvl="0" indent="0" algn="ctr" defTabSz="914400">
            <a:lnSpc>
              <a:spcPct val="100000"/>
            </a:lnSpc>
            <a:spcBef>
              <a:spcPct val="0"/>
            </a:spcBef>
            <a:spcAft>
              <a:spcPct val="0"/>
            </a:spcAft>
            <a:buNone/>
          </a:pPr>
          <a:r>
            <a:rPr lang="fr-CH" sz="900" kern="1200" dirty="0">
              <a:solidFill>
                <a:sysClr val="window" lastClr="FFFFFF"/>
              </a:solidFill>
              <a:latin typeface="Calibri"/>
              <a:ea typeface="+mn-ea"/>
              <a:cs typeface="+mn-cs"/>
            </a:rPr>
            <a:t>DGL: A. </a:t>
          </a:r>
          <a:r>
            <a:rPr lang="fr-CH" sz="900" kern="1200" dirty="0" err="1">
              <a:solidFill>
                <a:sysClr val="window" lastClr="FFFFFF"/>
              </a:solidFill>
              <a:latin typeface="Calibri"/>
              <a:ea typeface="+mn-ea"/>
              <a:cs typeface="+mn-cs"/>
            </a:rPr>
            <a:t>Bertarelli</a:t>
          </a:r>
          <a:endParaRPr kumimoji="0" lang="fr-FR" sz="900" b="0" i="1" u="none" strike="noStrike" kern="1200" cap="none" normalizeH="0" baseline="0" dirty="0">
            <a:ln/>
            <a:solidFill>
              <a:sysClr val="window" lastClr="FFFFFF"/>
            </a:solidFill>
            <a:effectLst/>
            <a:latin typeface="Ubuntu" panose="020B0504030602030204" pitchFamily="34" charset="0"/>
            <a:ea typeface="+mn-ea"/>
            <a:cs typeface="+mn-cs"/>
          </a:endParaRPr>
        </a:p>
      </dsp:txBody>
      <dsp:txXfrm>
        <a:off x="2569765" y="5734327"/>
        <a:ext cx="2159856" cy="684923"/>
      </dsp:txXfrm>
    </dsp:sp>
    <dsp:sp modelId="{6FB1F4A8-A59A-4526-BF3A-61E7544E797D}">
      <dsp:nvSpPr>
        <dsp:cNvPr id="0" name=""/>
        <dsp:cNvSpPr/>
      </dsp:nvSpPr>
      <dsp:spPr>
        <a:xfrm>
          <a:off x="1079369" y="1646610"/>
          <a:ext cx="2604550" cy="651625"/>
        </a:xfrm>
        <a:prstGeom prst="round2DiagRect">
          <a:avLst/>
        </a:prstGeom>
        <a:solidFill>
          <a:srgbClr val="4F81BD">
            <a:lumMod val="75000"/>
          </a:srgb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444500" rtl="0" eaLnBrk="1" fontAlgn="base" latinLnBrk="0" hangingPunct="1">
            <a:lnSpc>
              <a:spcPct val="90000"/>
            </a:lnSpc>
            <a:spcBef>
              <a:spcPct val="0"/>
            </a:spcBef>
            <a:spcAft>
              <a:spcPct val="35000"/>
            </a:spcAft>
            <a:buClrTx/>
            <a:buSzTx/>
            <a:buFontTx/>
            <a:buNone/>
            <a:tabLst/>
          </a:pPr>
          <a:r>
            <a:rPr kumimoji="0" lang="fr-CH" sz="1000" b="1" i="0" u="none" strike="noStrike" kern="1200" cap="none" normalizeH="0" baseline="0" dirty="0">
              <a:ln/>
              <a:solidFill>
                <a:sysClr val="window" lastClr="FFFFFF"/>
              </a:solidFill>
              <a:effectLst/>
              <a:latin typeface="Ubuntu" panose="020B0504030602030204" pitchFamily="34" charset="0"/>
              <a:ea typeface="+mn-ea"/>
              <a:cs typeface="+mn-cs"/>
            </a:rPr>
            <a:t>Department Head Office</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(EN-HDO)</a:t>
          </a:r>
        </a:p>
        <a:p>
          <a:pPr marL="0" lvl="0" indent="0" algn="ctr" defTabSz="444500">
            <a:lnSpc>
              <a:spcPct val="90000"/>
            </a:lnSpc>
            <a:spcBef>
              <a:spcPct val="0"/>
            </a:spcBef>
            <a:spcAft>
              <a:spcPct val="35000"/>
            </a:spcAft>
            <a:buClrTx/>
            <a:buSzTx/>
            <a:buFontTx/>
            <a:buNone/>
          </a:pPr>
          <a:r>
            <a:rPr kumimoji="0" lang="fr-CH" sz="900" b="0" i="0" u="none" strike="noStrike" kern="1200" cap="none" normalizeH="0" baseline="0" dirty="0">
              <a:ln/>
              <a:solidFill>
                <a:sysClr val="window" lastClr="FFFFFF"/>
              </a:solidFill>
              <a:effectLst/>
              <a:latin typeface="Ubuntu" panose="020B0504030602030204" pitchFamily="34" charset="0"/>
              <a:ea typeface="+mn-ea"/>
              <a:cs typeface="+mn-cs"/>
            </a:rPr>
            <a:t>Assistant: </a:t>
          </a:r>
          <a:r>
            <a:rPr kumimoji="0" lang="fr-CH" sz="900" b="0" i="1" u="none" strike="noStrike" kern="1200" cap="none" normalizeH="0" baseline="0" dirty="0">
              <a:ln/>
              <a:solidFill>
                <a:sysClr val="window" lastClr="FFFFFF"/>
              </a:solidFill>
              <a:effectLst/>
              <a:latin typeface="Ubuntu" panose="020B0504030602030204" pitchFamily="34" charset="0"/>
              <a:ea typeface="+mn-ea"/>
              <a:cs typeface="+mn-cs"/>
            </a:rPr>
            <a:t>J. Madden</a:t>
          </a:r>
        </a:p>
      </dsp:txBody>
      <dsp:txXfrm>
        <a:off x="1111179" y="1678420"/>
        <a:ext cx="2540930" cy="588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38DB2-B352-B74C-84DD-BA7F830795BB}">
      <dsp:nvSpPr>
        <dsp:cNvPr id="0" name=""/>
        <dsp:cNvSpPr/>
      </dsp:nvSpPr>
      <dsp:spPr>
        <a:xfrm rot="10800000">
          <a:off x="876318" y="5174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a:latin typeface="+mn-lt"/>
            </a:rPr>
            <a:t>Design</a:t>
          </a:r>
          <a:endParaRPr lang="en-US" sz="2400" kern="1200" dirty="0"/>
        </a:p>
      </dsp:txBody>
      <dsp:txXfrm rot="10800000">
        <a:off x="1247364" y="51748"/>
        <a:ext cx="3116726" cy="1484183"/>
      </dsp:txXfrm>
    </dsp:sp>
    <dsp:sp modelId="{F6CBE14D-8658-F844-8338-FF2BDE459606}">
      <dsp:nvSpPr>
        <dsp:cNvPr id="0" name=""/>
        <dsp:cNvSpPr/>
      </dsp:nvSpPr>
      <dsp:spPr>
        <a:xfrm>
          <a:off x="89403" y="51748"/>
          <a:ext cx="1484183" cy="1484183"/>
        </a:xfrm>
        <a:prstGeom prst="ellipse">
          <a:avLst/>
        </a:prstGeom>
        <a:blipFill rotWithShape="1">
          <a:blip xmlns:r="http://schemas.openxmlformats.org/officeDocument/2006/relationships" r:embed="rId1"/>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137C01A2-99D4-A447-86A3-403E25126D5E}">
      <dsp:nvSpPr>
        <dsp:cNvPr id="0" name=""/>
        <dsp:cNvSpPr/>
      </dsp:nvSpPr>
      <dsp:spPr>
        <a:xfrm rot="10800000">
          <a:off x="876318" y="1915938"/>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ctr" defTabSz="1066800">
            <a:lnSpc>
              <a:spcPct val="90000"/>
            </a:lnSpc>
            <a:spcBef>
              <a:spcPct val="0"/>
            </a:spcBef>
            <a:spcAft>
              <a:spcPct val="35000"/>
            </a:spcAft>
            <a:buNone/>
          </a:pPr>
          <a:r>
            <a:rPr lang="en-GB" sz="2400" u="none" kern="1200" dirty="0">
              <a:latin typeface="+mn-lt"/>
            </a:rPr>
            <a:t>Fabrication</a:t>
          </a:r>
          <a:endParaRPr lang="en-US" sz="2400" kern="1200" dirty="0"/>
        </a:p>
      </dsp:txBody>
      <dsp:txXfrm rot="10800000">
        <a:off x="1247364" y="1915938"/>
        <a:ext cx="3116726" cy="1484183"/>
      </dsp:txXfrm>
    </dsp:sp>
    <dsp:sp modelId="{5887C235-FE0D-2A4C-B6F6-2470971CA96F}">
      <dsp:nvSpPr>
        <dsp:cNvPr id="0" name=""/>
        <dsp:cNvSpPr/>
      </dsp:nvSpPr>
      <dsp:spPr>
        <a:xfrm>
          <a:off x="89403" y="1915938"/>
          <a:ext cx="1484183" cy="1484183"/>
        </a:xfrm>
        <a:prstGeom prst="ellipse">
          <a:avLst/>
        </a:prstGeom>
        <a:blipFill rotWithShape="1">
          <a:blip xmlns:r="http://schemas.openxmlformats.org/officeDocument/2006/relationships" r:embed="rId2"/>
          <a:stretch>
            <a:fillRect/>
          </a:stretch>
        </a:blip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590BB13B-E57C-0E41-960B-A0C034302F47}">
      <dsp:nvSpPr>
        <dsp:cNvPr id="0" name=""/>
        <dsp:cNvSpPr/>
      </dsp:nvSpPr>
      <dsp:spPr>
        <a:xfrm rot="10800000">
          <a:off x="876318" y="3835413"/>
          <a:ext cx="3487772" cy="1484183"/>
        </a:xfrm>
        <a:prstGeom prst="homePlate">
          <a:avLst/>
        </a:prstGeom>
        <a:solidFill>
          <a:schemeClr val="lt1"/>
        </a:solidFill>
        <a:ln w="1905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54484" tIns="91440" rIns="170688" bIns="91440" numCol="1" spcCol="1270" anchor="ctr" anchorCtr="0">
          <a:noAutofit/>
        </a:bodyPr>
        <a:lstStyle/>
        <a:p>
          <a:pPr marL="0" lvl="0" indent="0" algn="l" defTabSz="1066800" rtl="0">
            <a:lnSpc>
              <a:spcPct val="90000"/>
            </a:lnSpc>
            <a:spcBef>
              <a:spcPct val="0"/>
            </a:spcBef>
            <a:spcAft>
              <a:spcPct val="35000"/>
            </a:spcAft>
            <a:buNone/>
          </a:pPr>
          <a:r>
            <a:rPr lang="fr-CH" sz="2400" u="none" kern="1200" dirty="0" err="1">
              <a:latin typeface="+mn-lt"/>
            </a:rPr>
            <a:t>Materials</a:t>
          </a:r>
          <a:endParaRPr lang="en-US" sz="2400" kern="1200" dirty="0"/>
        </a:p>
      </dsp:txBody>
      <dsp:txXfrm rot="10800000">
        <a:off x="1247364" y="3835413"/>
        <a:ext cx="3116726" cy="1484183"/>
      </dsp:txXfrm>
    </dsp:sp>
    <dsp:sp modelId="{4971F503-73C1-864A-84F6-BB5F4E7598C8}">
      <dsp:nvSpPr>
        <dsp:cNvPr id="0" name=""/>
        <dsp:cNvSpPr/>
      </dsp:nvSpPr>
      <dsp:spPr>
        <a:xfrm>
          <a:off x="89403" y="3843161"/>
          <a:ext cx="1484183" cy="1484183"/>
        </a:xfrm>
        <a:prstGeom prst="ellipse">
          <a:avLst/>
        </a:prstGeom>
        <a:solidFill>
          <a:schemeClr val="accent1">
            <a:tint val="50000"/>
            <a:hueOff val="0"/>
            <a:satOff val="0"/>
            <a:lumOff val="0"/>
            <a:alphaOff val="0"/>
          </a:schemeClr>
        </a:solidFill>
        <a:ln>
          <a:noFill/>
        </a:ln>
        <a:effectLst>
          <a:glow rad="70000">
            <a:schemeClr val="accent1">
              <a:tint val="5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1EABBE95-FA36-E94E-995A-B65C29EC942D}" type="datetimeFigureOut">
              <a:rPr lang="en-US" smtClean="0"/>
              <a:t>10/18/2023</a:t>
            </a:fld>
            <a:endParaRPr lang="en-US"/>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FD51F85F-265D-144C-8F7C-2B494EC28ED6}" type="slidenum">
              <a:rPr lang="en-US" smtClean="0"/>
              <a:t>‹#›</a:t>
            </a:fld>
            <a:endParaRPr lang="en-US"/>
          </a:p>
        </p:txBody>
      </p:sp>
    </p:spTree>
    <p:extLst>
      <p:ext uri="{BB962C8B-B14F-4D97-AF65-F5344CB8AC3E}">
        <p14:creationId xmlns:p14="http://schemas.microsoft.com/office/powerpoint/2010/main" val="1938899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4022FDD-FE9C-F340-BBBA-57DDE81FF551}" type="datetimeFigureOut">
              <a:rPr lang="en-US" smtClean="0"/>
              <a:t>10/18/2023</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8DA6AA7-29C8-134E-AADF-1C93F0A46C0A}" type="slidenum">
              <a:rPr lang="en-US" smtClean="0"/>
              <a:t>‹#›</a:t>
            </a:fld>
            <a:endParaRPr lang="en-US"/>
          </a:p>
        </p:txBody>
      </p:sp>
    </p:spTree>
    <p:extLst>
      <p:ext uri="{BB962C8B-B14F-4D97-AF65-F5344CB8AC3E}">
        <p14:creationId xmlns:p14="http://schemas.microsoft.com/office/powerpoint/2010/main" val="2143594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1</a:t>
            </a:fld>
            <a:endParaRPr lang="en-US"/>
          </a:p>
        </p:txBody>
      </p:sp>
    </p:spTree>
    <p:extLst>
      <p:ext uri="{BB962C8B-B14F-4D97-AF65-F5344CB8AC3E}">
        <p14:creationId xmlns:p14="http://schemas.microsoft.com/office/powerpoint/2010/main" val="3421717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a:t>Cooling</a:t>
            </a:r>
            <a:r>
              <a:rPr lang="fr-CH" b="1" dirty="0"/>
              <a:t> &amp;</a:t>
            </a:r>
            <a:r>
              <a:rPr lang="fr-CH" b="1" baseline="0" dirty="0"/>
              <a:t> Ventilation Group</a:t>
            </a:r>
            <a:r>
              <a:rPr lang="fr-CH" baseline="0" dirty="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a:t>	</a:t>
            </a:r>
            <a:r>
              <a:rPr lang="fr-CH" sz="1200" baseline="0" dirty="0" err="1"/>
              <a:t>is</a:t>
            </a:r>
            <a:r>
              <a:rPr lang="fr-CH" sz="1200" baseline="0" dirty="0"/>
              <a:t> in charge of the </a:t>
            </a:r>
            <a:r>
              <a:rPr lang="en-US" sz="1200" dirty="0"/>
              <a:t>operation,</a:t>
            </a:r>
            <a:r>
              <a:rPr lang="en-US" sz="1200" baseline="0" dirty="0"/>
              <a:t> </a:t>
            </a:r>
            <a:r>
              <a:rPr lang="en-US" sz="1200" dirty="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18</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70729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latin typeface="Calibri" pitchFamily="34" charset="0"/>
              </a:rPr>
              <a:t>Electrical Engineering Group</a:t>
            </a:r>
            <a:r>
              <a:rPr lang="en-US" dirty="0">
                <a:latin typeface="Calibri" pitchFamily="34" charset="0"/>
              </a:rPr>
              <a:t>: is </a:t>
            </a:r>
            <a:r>
              <a:rPr lang="en-US" dirty="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21</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12865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a:t>Handling Engineering Group</a:t>
            </a:r>
            <a:r>
              <a:rPr lang="fr-CH" dirty="0"/>
              <a:t>: </a:t>
            </a:r>
            <a:r>
              <a:rPr lang="en-US" dirty="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15E0D6-D7DE-E042-9F2C-D87766267DF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April 2, 2015</a:t>
            </a:r>
          </a:p>
        </p:txBody>
      </p:sp>
    </p:spTree>
    <p:extLst>
      <p:ext uri="{BB962C8B-B14F-4D97-AF65-F5344CB8AC3E}">
        <p14:creationId xmlns:p14="http://schemas.microsoft.com/office/powerpoint/2010/main" val="18582552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13DB1C-AA90-4B9D-83BC-400FA9AFD7B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Handling Engineering Group</a:t>
            </a:r>
          </a:p>
        </p:txBody>
      </p:sp>
    </p:spTree>
    <p:extLst>
      <p:ext uri="{BB962C8B-B14F-4D97-AF65-F5344CB8AC3E}">
        <p14:creationId xmlns:p14="http://schemas.microsoft.com/office/powerpoint/2010/main" val="4138874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26</a:t>
            </a:fld>
            <a:endParaRPr lang="en-US"/>
          </a:p>
        </p:txBody>
      </p:sp>
      <p:sp>
        <p:nvSpPr>
          <p:cNvPr id="5" name="Footer Placeholder 4"/>
          <p:cNvSpPr>
            <a:spLocks noGrp="1"/>
          </p:cNvSpPr>
          <p:nvPr>
            <p:ph type="ftr" sz="quarter" idx="11"/>
          </p:nvPr>
        </p:nvSpPr>
        <p:spPr/>
        <p:txBody>
          <a:bodyPr/>
          <a:lstStyle/>
          <a:p>
            <a:r>
              <a:rPr lang="en-US"/>
              <a:t>April 2, 2015</a:t>
            </a:r>
          </a:p>
        </p:txBody>
      </p:sp>
    </p:spTree>
    <p:extLst>
      <p:ext uri="{BB962C8B-B14F-4D97-AF65-F5344CB8AC3E}">
        <p14:creationId xmlns:p14="http://schemas.microsoft.com/office/powerpoint/2010/main" val="485051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DA6AA7-29C8-134E-AADF-1C93F0A46C0A}" type="slidenum">
              <a:rPr lang="en-US" smtClean="0"/>
              <a:t>30</a:t>
            </a:fld>
            <a:endParaRPr lang="en-US"/>
          </a:p>
        </p:txBody>
      </p:sp>
    </p:spTree>
    <p:extLst>
      <p:ext uri="{BB962C8B-B14F-4D97-AF65-F5344CB8AC3E}">
        <p14:creationId xmlns:p14="http://schemas.microsoft.com/office/powerpoint/2010/main" val="2964835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a:t>February 3, 2015</a:t>
            </a:r>
          </a:p>
        </p:txBody>
      </p:sp>
      <p:sp>
        <p:nvSpPr>
          <p:cNvPr id="5" name="Footer Placeholder 4"/>
          <p:cNvSpPr>
            <a:spLocks noGrp="1"/>
          </p:cNvSpPr>
          <p:nvPr>
            <p:ph type="ftr" sz="quarter" idx="11"/>
          </p:nvPr>
        </p:nvSpPr>
        <p:spPr/>
        <p:txBody>
          <a:bodyPr/>
          <a:lstStyle/>
          <a:p>
            <a:r>
              <a:rPr lang="en-US"/>
              <a:t>April 2, 2015</a:t>
            </a:r>
          </a:p>
        </p:txBody>
      </p:sp>
      <p:sp>
        <p:nvSpPr>
          <p:cNvPr id="6" name="Slide Number Placeholder 5"/>
          <p:cNvSpPr>
            <a:spLocks noGrp="1"/>
          </p:cNvSpPr>
          <p:nvPr>
            <p:ph type="sldNum" sz="quarter" idx="12"/>
          </p:nvPr>
        </p:nvSpPr>
        <p:spPr/>
        <p:txBody>
          <a:bodyPr/>
          <a:lstStyle/>
          <a:p>
            <a:fld id="{2A15E0D6-D7DE-E042-9F2C-D87766267DF0}" type="slidenum">
              <a:rPr lang="en-US" smtClean="0"/>
              <a:pPr/>
              <a:t>7</a:t>
            </a:fld>
            <a:endParaRPr lang="en-US"/>
          </a:p>
        </p:txBody>
      </p:sp>
    </p:spTree>
    <p:extLst>
      <p:ext uri="{BB962C8B-B14F-4D97-AF65-F5344CB8AC3E}">
        <p14:creationId xmlns:p14="http://schemas.microsoft.com/office/powerpoint/2010/main" val="1275886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9</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1627323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10</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996082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11</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458343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12</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837182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13</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72621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14</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971428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15</a:t>
            </a:fld>
            <a:endParaRPr lang="en-US"/>
          </a:p>
        </p:txBody>
      </p:sp>
      <p:sp>
        <p:nvSpPr>
          <p:cNvPr id="5" name="Footer Placeholder 4"/>
          <p:cNvSpPr>
            <a:spLocks noGrp="1"/>
          </p:cNvSpPr>
          <p:nvPr>
            <p:ph type="ftr" sz="quarter" idx="11"/>
          </p:nvPr>
        </p:nvSpPr>
        <p:spPr/>
        <p:txBody>
          <a:bodyPr/>
          <a:lstStyle/>
          <a:p>
            <a:r>
              <a:rPr lang="en-US"/>
              <a:t>April 2, 2015</a:t>
            </a:r>
          </a:p>
        </p:txBody>
      </p:sp>
      <p:sp>
        <p:nvSpPr>
          <p:cNvPr id="6" name="Date Placeholder 5"/>
          <p:cNvSpPr>
            <a:spLocks noGrp="1"/>
          </p:cNvSpPr>
          <p:nvPr>
            <p:ph type="dt" idx="12"/>
          </p:nvPr>
        </p:nvSpPr>
        <p:spPr/>
        <p:txBody>
          <a:bodyPr/>
          <a:lstStyle/>
          <a:p>
            <a:r>
              <a:rPr lang="en-US"/>
              <a:t>February 3, 2015</a:t>
            </a:r>
          </a:p>
        </p:txBody>
      </p:sp>
    </p:spTree>
    <p:extLst>
      <p:ext uri="{BB962C8B-B14F-4D97-AF65-F5344CB8AC3E}">
        <p14:creationId xmlns:p14="http://schemas.microsoft.com/office/powerpoint/2010/main" val="23477428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120000"/>
              </a:lnSpc>
              <a:spcBef>
                <a:spcPts val="0"/>
              </a:spcBef>
              <a:buNone/>
              <a:defRPr sz="24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721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r>
              <a:rPr lang="en-US"/>
              <a:t>5 December 2017</a:t>
            </a:r>
          </a:p>
        </p:txBody>
      </p:sp>
      <p:sp>
        <p:nvSpPr>
          <p:cNvPr id="8" name="Footer Placeholder 3"/>
          <p:cNvSpPr>
            <a:spLocks noGrp="1"/>
          </p:cNvSpPr>
          <p:nvPr>
            <p:ph type="ftr" sz="quarter" idx="16"/>
          </p:nvPr>
        </p:nvSpPr>
        <p:spPr/>
        <p:txBody>
          <a:bodyPr/>
          <a:lstStyle>
            <a:lvl1pPr>
              <a:defRPr/>
            </a:lvl1pPr>
          </a:lstStyle>
          <a:p>
            <a:pPr>
              <a:defRPr/>
            </a:pPr>
            <a:r>
              <a:rPr lang="en-GB"/>
              <a:t>Welcome to the EN Department</a:t>
            </a:r>
            <a:endParaRPr lang="en-US"/>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2231124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18.10.2023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307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18.10.2023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96157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E035B3-82FE-4BC3-9532-6393ED17230C}" type="datetimeFigureOut">
              <a:rPr lang="fr-CH" smtClean="0"/>
              <a:t>18.10.2023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00162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E035B3-82FE-4BC3-9532-6393ED17230C}" type="datetimeFigureOut">
              <a:rPr lang="fr-CH" smtClean="0"/>
              <a:t>18.10.2023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181567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E035B3-82FE-4BC3-9532-6393ED17230C}" type="datetimeFigureOut">
              <a:rPr lang="fr-CH" smtClean="0"/>
              <a:t>18.10.2023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623606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E035B3-82FE-4BC3-9532-6393ED17230C}" type="datetimeFigureOut">
              <a:rPr lang="fr-CH" smtClean="0"/>
              <a:t>18.10.2023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895843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E035B3-82FE-4BC3-9532-6393ED17230C}" type="datetimeFigureOut">
              <a:rPr lang="fr-CH" smtClean="0"/>
              <a:t>18.10.2023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2314846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18.10.2023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7884373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E035B3-82FE-4BC3-9532-6393ED17230C}" type="datetimeFigureOut">
              <a:rPr lang="fr-CH" smtClean="0"/>
              <a:t>18.10.2023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428206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18.10.2023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3718375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E035B3-82FE-4BC3-9532-6393ED17230C}" type="datetimeFigureOut">
              <a:rPr lang="fr-CH" smtClean="0"/>
              <a:t>18.10.2023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C5367A0-0580-4EDC-A06F-12A17E057407}" type="slidenum">
              <a:rPr lang="fr-CH" smtClean="0"/>
              <a:t>‹#›</a:t>
            </a:fld>
            <a:endParaRPr lang="fr-CH"/>
          </a:p>
        </p:txBody>
      </p:sp>
    </p:spTree>
    <p:extLst>
      <p:ext uri="{BB962C8B-B14F-4D97-AF65-F5344CB8AC3E}">
        <p14:creationId xmlns:p14="http://schemas.microsoft.com/office/powerpoint/2010/main" val="1198248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5 December 2017</a:t>
            </a:r>
            <a:endParaRPr lang="en-US" dirty="0"/>
          </a:p>
        </p:txBody>
      </p:sp>
      <p:sp>
        <p:nvSpPr>
          <p:cNvPr id="4" name="Footer Placeholder 3"/>
          <p:cNvSpPr>
            <a:spLocks noGrp="1"/>
          </p:cNvSpPr>
          <p:nvPr>
            <p:ph type="ftr" sz="quarter" idx="11"/>
          </p:nvPr>
        </p:nvSpPr>
        <p:spPr/>
        <p:txBody>
          <a:bodyPr/>
          <a:lstStyle/>
          <a:p>
            <a:r>
              <a:rPr lang="en-GB"/>
              <a:t>Welcome to the EN Department</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a:t>5 December 2017</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a:t>Welcome to the EN Department</a:t>
            </a:r>
            <a:endParaRPr lang="en-US" dirty="0"/>
          </a:p>
        </p:txBody>
      </p:sp>
    </p:spTree>
    <p:extLst>
      <p:ext uri="{BB962C8B-B14F-4D97-AF65-F5344CB8AC3E}">
        <p14:creationId xmlns:p14="http://schemas.microsoft.com/office/powerpoint/2010/main" val="28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159707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5 December 2017</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a:t>Welcome to the EN Department</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 id="2147483687" r:id="rId9"/>
    <p:sldLayoutId id="2147483689" r:id="rId10"/>
  </p:sldLayoutIdLst>
  <p:hf hdr="0" dt="0"/>
  <p:txStyles>
    <p:titleStyle>
      <a:lvl1pPr algn="l" rtl="0" eaLnBrk="1" latinLnBrk="0" hangingPunct="1">
        <a:spcBef>
          <a:spcPct val="0"/>
        </a:spcBef>
        <a:buNone/>
        <a:defRPr kumimoji="0" sz="32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035B3-82FE-4BC3-9532-6393ED17230C}" type="datetimeFigureOut">
              <a:rPr lang="fr-CH" smtClean="0"/>
              <a:t>18.10.2023</a:t>
            </a:fld>
            <a:endParaRPr lang="fr-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367A0-0580-4EDC-A06F-12A17E057407}" type="slidenum">
              <a:rPr lang="fr-CH" smtClean="0"/>
              <a:t>‹#›</a:t>
            </a:fld>
            <a:endParaRPr lang="fr-CH"/>
          </a:p>
        </p:txBody>
      </p:sp>
    </p:spTree>
    <p:extLst>
      <p:ext uri="{BB962C8B-B14F-4D97-AF65-F5344CB8AC3E}">
        <p14:creationId xmlns:p14="http://schemas.microsoft.com/office/powerpoint/2010/main" val="74998061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tiff"/><Relationship Id="rId4" Type="http://schemas.openxmlformats.org/officeDocument/2006/relationships/image" Target="../media/image22.pn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jp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5.xml.rels><?xml version="1.0" encoding="UTF-8" standalone="yes"?>
<Relationships xmlns="http://schemas.openxmlformats.org/package/2006/relationships"><Relationship Id="rId8" Type="http://schemas.openxmlformats.org/officeDocument/2006/relationships/image" Target="../media/image53.jpe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51.jpe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0.png"/><Relationship Id="rId10" Type="http://schemas.openxmlformats.org/officeDocument/2006/relationships/image" Target="../media/image55.jpg"/><Relationship Id="rId4" Type="http://schemas.openxmlformats.org/officeDocument/2006/relationships/image" Target="../media/image49.jpeg"/><Relationship Id="rId9" Type="http://schemas.openxmlformats.org/officeDocument/2006/relationships/image" Target="../media/image54.jpeg"/><Relationship Id="rId14" Type="http://schemas.openxmlformats.org/officeDocument/2006/relationships/image" Target="../media/image59.jpg"/></Relationships>
</file>

<file path=ppt/slides/_rels/slide1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12.xml"/><Relationship Id="rId4" Type="http://schemas.openxmlformats.org/officeDocument/2006/relationships/image" Target="../media/image63.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 Id="rId5" Type="http://schemas.openxmlformats.org/officeDocument/2006/relationships/image" Target="../media/image67.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70.jpeg"/><Relationship Id="rId4" Type="http://schemas.openxmlformats.org/officeDocument/2006/relationships/image" Target="../media/image69.jpeg"/></Relationships>
</file>

<file path=ppt/slides/_rels/slide1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8.xml"/><Relationship Id="rId4" Type="http://schemas.openxmlformats.org/officeDocument/2006/relationships/image" Target="../media/image7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slideLayout" Target="../slideLayouts/slideLayout8.xml"/><Relationship Id="rId5" Type="http://schemas.openxmlformats.org/officeDocument/2006/relationships/image" Target="../media/image78.jpeg"/><Relationship Id="rId4" Type="http://schemas.openxmlformats.org/officeDocument/2006/relationships/image" Target="../media/image77.jpeg"/></Relationships>
</file>

<file path=ppt/slides/_rels/slide2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eg"/><Relationship Id="rId1" Type="http://schemas.openxmlformats.org/officeDocument/2006/relationships/slideLayout" Target="../slideLayouts/slideLayout5.xml"/><Relationship Id="rId4" Type="http://schemas.openxmlformats.org/officeDocument/2006/relationships/image" Target="../media/image85.jpeg"/></Relationships>
</file>

<file path=ppt/slides/_rels/slide24.xml.rels><?xml version="1.0" encoding="UTF-8" standalone="yes"?>
<Relationships xmlns="http://schemas.openxmlformats.org/package/2006/relationships"><Relationship Id="rId8" Type="http://schemas.openxmlformats.org/officeDocument/2006/relationships/image" Target="../media/image91.png"/><Relationship Id="rId13" Type="http://schemas.openxmlformats.org/officeDocument/2006/relationships/image" Target="../media/image94.png"/><Relationship Id="rId18" Type="http://schemas.microsoft.com/office/2007/relationships/hdphoto" Target="../media/hdphoto4.wdp"/><Relationship Id="rId3" Type="http://schemas.openxmlformats.org/officeDocument/2006/relationships/image" Target="../media/image86.png"/><Relationship Id="rId7" Type="http://schemas.openxmlformats.org/officeDocument/2006/relationships/image" Target="../media/image90.png"/><Relationship Id="rId12" Type="http://schemas.microsoft.com/office/2007/relationships/hdphoto" Target="../media/hdphoto2.wdp"/><Relationship Id="rId17" Type="http://schemas.openxmlformats.org/officeDocument/2006/relationships/image" Target="../media/image97.png"/><Relationship Id="rId2" Type="http://schemas.openxmlformats.org/officeDocument/2006/relationships/notesSlide" Target="../notesSlides/notesSlide12.xml"/><Relationship Id="rId16" Type="http://schemas.openxmlformats.org/officeDocument/2006/relationships/image" Target="../media/image96.jpeg"/><Relationship Id="rId20" Type="http://schemas.openxmlformats.org/officeDocument/2006/relationships/image" Target="../media/image99.png"/><Relationship Id="rId1" Type="http://schemas.openxmlformats.org/officeDocument/2006/relationships/slideLayout" Target="../slideLayouts/slideLayout5.xml"/><Relationship Id="rId6" Type="http://schemas.openxmlformats.org/officeDocument/2006/relationships/image" Target="../media/image89.jpeg"/><Relationship Id="rId11" Type="http://schemas.openxmlformats.org/officeDocument/2006/relationships/image" Target="../media/image93.png"/><Relationship Id="rId5" Type="http://schemas.openxmlformats.org/officeDocument/2006/relationships/image" Target="../media/image88.png"/><Relationship Id="rId15" Type="http://schemas.openxmlformats.org/officeDocument/2006/relationships/image" Target="../media/image95.jpeg"/><Relationship Id="rId10" Type="http://schemas.openxmlformats.org/officeDocument/2006/relationships/image" Target="../media/image92.jpeg"/><Relationship Id="rId19" Type="http://schemas.openxmlformats.org/officeDocument/2006/relationships/image" Target="../media/image98.png"/><Relationship Id="rId4" Type="http://schemas.openxmlformats.org/officeDocument/2006/relationships/image" Target="../media/image87.png"/><Relationship Id="rId9" Type="http://schemas.microsoft.com/office/2007/relationships/hdphoto" Target="../media/hdphoto1.wdp"/><Relationship Id="rId14" Type="http://schemas.microsoft.com/office/2007/relationships/hdphoto" Target="../media/hdphoto3.wdp"/></Relationships>
</file>

<file path=ppt/slides/_rels/slide25.xml.rels><?xml version="1.0" encoding="UTF-8" standalone="yes"?>
<Relationships xmlns="http://schemas.openxmlformats.org/package/2006/relationships"><Relationship Id="rId8" Type="http://schemas.openxmlformats.org/officeDocument/2006/relationships/image" Target="../media/image104.png"/><Relationship Id="rId13" Type="http://schemas.openxmlformats.org/officeDocument/2006/relationships/image" Target="../media/image109.png"/><Relationship Id="rId18" Type="http://schemas.openxmlformats.org/officeDocument/2006/relationships/image" Target="../media/image114.png"/><Relationship Id="rId3" Type="http://schemas.openxmlformats.org/officeDocument/2006/relationships/image" Target="../media/image100.jpeg"/><Relationship Id="rId7" Type="http://schemas.microsoft.com/office/2007/relationships/hdphoto" Target="../media/hdphoto5.wdp"/><Relationship Id="rId12" Type="http://schemas.openxmlformats.org/officeDocument/2006/relationships/image" Target="../media/image108.jpeg"/><Relationship Id="rId17" Type="http://schemas.openxmlformats.org/officeDocument/2006/relationships/image" Target="../media/image113.jpeg"/><Relationship Id="rId2" Type="http://schemas.openxmlformats.org/officeDocument/2006/relationships/notesSlide" Target="../notesSlides/notesSlide13.xml"/><Relationship Id="rId16" Type="http://schemas.openxmlformats.org/officeDocument/2006/relationships/image" Target="../media/image112.jpeg"/><Relationship Id="rId1" Type="http://schemas.openxmlformats.org/officeDocument/2006/relationships/slideLayout" Target="../slideLayouts/slideLayout8.xml"/><Relationship Id="rId6" Type="http://schemas.openxmlformats.org/officeDocument/2006/relationships/image" Target="../media/image103.png"/><Relationship Id="rId11" Type="http://schemas.openxmlformats.org/officeDocument/2006/relationships/image" Target="../media/image107.png"/><Relationship Id="rId5" Type="http://schemas.openxmlformats.org/officeDocument/2006/relationships/image" Target="../media/image102.jpeg"/><Relationship Id="rId15" Type="http://schemas.openxmlformats.org/officeDocument/2006/relationships/image" Target="../media/image111.jpeg"/><Relationship Id="rId10" Type="http://schemas.openxmlformats.org/officeDocument/2006/relationships/image" Target="../media/image106.png"/><Relationship Id="rId19" Type="http://schemas.microsoft.com/office/2007/relationships/hdphoto" Target="../media/hdphoto6.wdp"/><Relationship Id="rId4" Type="http://schemas.openxmlformats.org/officeDocument/2006/relationships/image" Target="../media/image101.jpeg"/><Relationship Id="rId9" Type="http://schemas.openxmlformats.org/officeDocument/2006/relationships/image" Target="../media/image105.png"/><Relationship Id="rId14" Type="http://schemas.openxmlformats.org/officeDocument/2006/relationships/image" Target="../media/image1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15.gif"/><Relationship Id="rId7" Type="http://schemas.openxmlformats.org/officeDocument/2006/relationships/image" Target="../media/image11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118.jpeg"/><Relationship Id="rId5" Type="http://schemas.openxmlformats.org/officeDocument/2006/relationships/image" Target="../media/image117.png"/><Relationship Id="rId4" Type="http://schemas.openxmlformats.org/officeDocument/2006/relationships/image" Target="../media/image116.gif"/></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22.jpeg"/><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tiff"/><Relationship Id="rId1" Type="http://schemas.openxmlformats.org/officeDocument/2006/relationships/slideLayout" Target="../slideLayouts/slideLayout4.xml"/><Relationship Id="rId5" Type="http://schemas.openxmlformats.org/officeDocument/2006/relationships/image" Target="../media/image128.png"/><Relationship Id="rId4" Type="http://schemas.openxmlformats.org/officeDocument/2006/relationships/image" Target="../media/image127.tiff"/></Relationships>
</file>

<file path=ppt/slides/_rels/slide34.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hyperlink" Target="https://edms.cern.ch/ui/file/1389540/LAST_RELEASED/SR-SO_E.pdf" TargetMode="External"/><Relationship Id="rId1" Type="http://schemas.openxmlformats.org/officeDocument/2006/relationships/slideLayout" Target="../slideLayouts/slideLayout8.xml"/><Relationship Id="rId5" Type="http://schemas.openxmlformats.org/officeDocument/2006/relationships/image" Target="../media/image131.tiff"/><Relationship Id="rId4" Type="http://schemas.openxmlformats.org/officeDocument/2006/relationships/image" Target="../media/image130.tiff"/></Relationships>
</file>

<file path=ppt/slides/_rels/slide35.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2.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image" Target="../media/image136.tiff"/><Relationship Id="rId3" Type="http://schemas.openxmlformats.org/officeDocument/2006/relationships/hyperlink" Target="https://edh.cern.ch/Document/General/OHS" TargetMode="External"/><Relationship Id="rId7" Type="http://schemas.openxmlformats.org/officeDocument/2006/relationships/image" Target="../media/image135.jpeg"/><Relationship Id="rId2" Type="http://schemas.openxmlformats.org/officeDocument/2006/relationships/image" Target="../media/image134.png"/><Relationship Id="rId1" Type="http://schemas.openxmlformats.org/officeDocument/2006/relationships/slideLayout" Target="../slideLayouts/slideLayout8.xml"/><Relationship Id="rId6" Type="http://schemas.openxmlformats.org/officeDocument/2006/relationships/hyperlink" Target="https://apex-sso.cern.ch/pls/htmldb_edmsdb/f?p=404:1:15952795517400:::::" TargetMode="External"/><Relationship Id="rId5" Type="http://schemas.openxmlformats.org/officeDocument/2006/relationships/hyperlink" Target="https://lms.cern.ch/ekp/servlet/ekp/WIDGETCONTAINERPAGE?DECORATEPAGE=Y" TargetMode="External"/><Relationship Id="rId4" Type="http://schemas.openxmlformats.org/officeDocument/2006/relationships/hyperlink" Target="https://edh.cern.ch/" TargetMode="External"/><Relationship Id="rId9" Type="http://schemas.openxmlformats.org/officeDocument/2006/relationships/image" Target="../media/image137.tiff"/></Relationships>
</file>

<file path=ppt/slides/_rels/slide37.xml.rels><?xml version="1.0" encoding="UTF-8" standalone="yes"?>
<Relationships xmlns="http://schemas.openxmlformats.org/package/2006/relationships"><Relationship Id="rId3" Type="http://schemas.openxmlformats.org/officeDocument/2006/relationships/image" Target="../media/image139.svg"/><Relationship Id="rId2" Type="http://schemas.openxmlformats.org/officeDocument/2006/relationships/image" Target="../media/image138.png"/><Relationship Id="rId1" Type="http://schemas.openxmlformats.org/officeDocument/2006/relationships/slideLayout" Target="../slideLayouts/slideLayout8.xml"/><Relationship Id="rId5" Type="http://schemas.openxmlformats.org/officeDocument/2006/relationships/image" Target="../media/image141.jpeg"/><Relationship Id="rId4" Type="http://schemas.openxmlformats.org/officeDocument/2006/relationships/image" Target="../media/image140.png"/></Relationships>
</file>

<file path=ppt/slides/_rels/slide38.xml.rels><?xml version="1.0" encoding="UTF-8" standalone="yes"?>
<Relationships xmlns="http://schemas.openxmlformats.org/package/2006/relationships"><Relationship Id="rId3" Type="http://schemas.openxmlformats.org/officeDocument/2006/relationships/image" Target="../media/image143.jpeg"/><Relationship Id="rId2" Type="http://schemas.openxmlformats.org/officeDocument/2006/relationships/image" Target="../media/image142.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145.tiff"/><Relationship Id="rId2" Type="http://schemas.openxmlformats.org/officeDocument/2006/relationships/image" Target="../media/image14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0462" y="912628"/>
            <a:ext cx="7106433" cy="4770537"/>
          </a:xfrm>
          <a:prstGeom prst="rect">
            <a:avLst/>
          </a:prstGeom>
          <a:noFill/>
        </p:spPr>
        <p:txBody>
          <a:bodyPr wrap="none" rtlCol="0">
            <a:spAutoFit/>
          </a:bodyPr>
          <a:lstStyle/>
          <a:p>
            <a:r>
              <a:rPr lang="en-GB" sz="4000" b="1" dirty="0">
                <a:ln w="12700">
                  <a:noFill/>
                  <a:prstDash val="solid"/>
                </a:ln>
                <a:solidFill>
                  <a:srgbClr val="0A4A8E"/>
                </a:solidFill>
                <a:effectLst>
                  <a:outerShdw blurRad="38100" dist="38100" dir="2700000" algn="tl">
                    <a:srgbClr val="000000">
                      <a:alpha val="43137"/>
                    </a:srgbClr>
                  </a:outerShdw>
                </a:effectLst>
              </a:rPr>
              <a:t>On behalf of Katy </a:t>
            </a:r>
            <a:r>
              <a:rPr lang="en-GB" sz="4000" b="1" dirty="0" err="1">
                <a:ln w="12700">
                  <a:noFill/>
                  <a:prstDash val="solid"/>
                </a:ln>
                <a:solidFill>
                  <a:srgbClr val="0A4A8E"/>
                </a:solidFill>
                <a:effectLst>
                  <a:outerShdw blurRad="38100" dist="38100" dir="2700000" algn="tl">
                    <a:srgbClr val="000000">
                      <a:alpha val="43137"/>
                    </a:srgbClr>
                  </a:outerShdw>
                </a:effectLst>
              </a:rPr>
              <a:t>Foraz</a:t>
            </a:r>
            <a:r>
              <a:rPr lang="en-GB" sz="4000" b="1" dirty="0">
                <a:ln w="12700">
                  <a:noFill/>
                  <a:prstDash val="solid"/>
                </a:ln>
                <a:solidFill>
                  <a:srgbClr val="0A4A8E"/>
                </a:solidFill>
                <a:effectLst>
                  <a:outerShdw blurRad="38100" dist="38100" dir="2700000" algn="tl">
                    <a:srgbClr val="000000">
                      <a:alpha val="43137"/>
                    </a:srgbClr>
                  </a:outerShdw>
                </a:effectLst>
              </a:rPr>
              <a:t>,</a:t>
            </a:r>
          </a:p>
          <a:p>
            <a:r>
              <a:rPr lang="en-GB" sz="4000" b="1" dirty="0">
                <a:ln w="12700">
                  <a:noFill/>
                  <a:prstDash val="solid"/>
                </a:ln>
                <a:solidFill>
                  <a:srgbClr val="0A4A8E"/>
                </a:solidFill>
                <a:effectLst>
                  <a:outerShdw blurRad="38100" dist="38100" dir="2700000" algn="tl">
                    <a:srgbClr val="000000">
                      <a:alpha val="43137"/>
                    </a:srgbClr>
                  </a:outerShdw>
                </a:effectLst>
              </a:rPr>
              <a:t>Head of the EN Department,</a:t>
            </a:r>
          </a:p>
          <a:p>
            <a:pPr>
              <a:spcBef>
                <a:spcPts val="3000"/>
              </a:spcBef>
            </a:pPr>
            <a:endParaRPr lang="en-GB" sz="6000" b="1" dirty="0">
              <a:ln w="12700">
                <a:noFill/>
                <a:prstDash val="solid"/>
              </a:ln>
              <a:solidFill>
                <a:srgbClr val="0A4A8E"/>
              </a:solidFill>
              <a:effectLst>
                <a:outerShdw blurRad="38100" dist="38100" dir="2700000" algn="tl">
                  <a:srgbClr val="000000">
                    <a:alpha val="43137"/>
                  </a:srgbClr>
                </a:outerShdw>
              </a:effectLst>
            </a:endParaRPr>
          </a:p>
          <a:p>
            <a:pPr>
              <a:spcBef>
                <a:spcPts val="3000"/>
              </a:spcBef>
            </a:pPr>
            <a:r>
              <a:rPr lang="en-GB" sz="6000" b="1" dirty="0">
                <a:ln w="12700">
                  <a:noFill/>
                  <a:prstDash val="solid"/>
                </a:ln>
                <a:solidFill>
                  <a:srgbClr val="0A4A8E"/>
                </a:solidFill>
                <a:effectLst>
                  <a:outerShdw blurRad="38100" dist="38100" dir="2700000" algn="tl">
                    <a:srgbClr val="000000">
                      <a:alpha val="43137"/>
                    </a:srgbClr>
                  </a:outerShdw>
                </a:effectLst>
              </a:rPr>
              <a:t>Welcome </a:t>
            </a:r>
            <a:br>
              <a:rPr lang="en-GB" sz="5400" b="1" dirty="0">
                <a:ln w="12700">
                  <a:noFill/>
                  <a:prstDash val="solid"/>
                </a:ln>
                <a:solidFill>
                  <a:srgbClr val="0A4A8E"/>
                </a:solidFill>
                <a:effectLst>
                  <a:outerShdw blurRad="38100" dist="38100" dir="2700000" algn="tl">
                    <a:srgbClr val="000000">
                      <a:alpha val="43137"/>
                    </a:srgbClr>
                  </a:outerShdw>
                </a:effectLst>
              </a:rPr>
            </a:br>
            <a:r>
              <a:rPr lang="en-GB" sz="5400" b="1" dirty="0">
                <a:ln w="12700">
                  <a:noFill/>
                  <a:prstDash val="solid"/>
                </a:ln>
                <a:solidFill>
                  <a:srgbClr val="0A4A8E"/>
                </a:solidFill>
                <a:effectLst>
                  <a:outerShdw blurRad="38100" dist="38100" dir="2700000" algn="tl">
                    <a:srgbClr val="000000">
                      <a:alpha val="43137"/>
                    </a:srgbClr>
                  </a:outerShdw>
                </a:effectLst>
              </a:rPr>
              <a:t>to all of you! </a:t>
            </a:r>
            <a:endParaRPr lang="en-GB" sz="5400" dirty="0">
              <a:ln w="12700">
                <a:noFill/>
                <a:prstDash val="solid"/>
              </a:ln>
              <a:solidFill>
                <a:srgbClr val="0A4A8E"/>
              </a:solidFill>
              <a:effectLst>
                <a:outerShdw blurRad="38100" dist="38100" dir="2700000" algn="tl">
                  <a:srgbClr val="000000">
                    <a:alpha val="43137"/>
                  </a:srgbClr>
                </a:outerShdw>
              </a:effectLst>
            </a:endParaRPr>
          </a:p>
        </p:txBody>
      </p:sp>
      <p:pic>
        <p:nvPicPr>
          <p:cNvPr id="4" name="Picture 3">
            <a:extLst>
              <a:ext uri="{FF2B5EF4-FFF2-40B4-BE49-F238E27FC236}">
                <a16:creationId xmlns:a16="http://schemas.microsoft.com/office/drawing/2014/main" id="{813C36DE-4CF0-4E8C-ADDE-1B59054650D2}"/>
              </a:ext>
            </a:extLst>
          </p:cNvPr>
          <p:cNvPicPr>
            <a:picLocks noChangeAspect="1"/>
          </p:cNvPicPr>
          <p:nvPr/>
        </p:nvPicPr>
        <p:blipFill>
          <a:blip r:embed="rId3"/>
          <a:stretch>
            <a:fillRect/>
          </a:stretch>
        </p:blipFill>
        <p:spPr>
          <a:xfrm>
            <a:off x="5445727" y="2688955"/>
            <a:ext cx="2873568" cy="305316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6233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dirty="0"/>
          </a:p>
        </p:txBody>
      </p:sp>
      <p:pic>
        <p:nvPicPr>
          <p:cNvPr id="9" name="Picture 8">
            <a:extLst>
              <a:ext uri="{FF2B5EF4-FFF2-40B4-BE49-F238E27FC236}">
                <a16:creationId xmlns:a16="http://schemas.microsoft.com/office/drawing/2014/main" id="{A5455FBC-0368-4259-81CE-B8C694332156}"/>
              </a:ext>
            </a:extLst>
          </p:cNvPr>
          <p:cNvPicPr>
            <a:picLocks noChangeAspect="1"/>
          </p:cNvPicPr>
          <p:nvPr/>
        </p:nvPicPr>
        <p:blipFill>
          <a:blip r:embed="rId3"/>
          <a:stretch>
            <a:fillRect/>
          </a:stretch>
        </p:blipFill>
        <p:spPr>
          <a:xfrm>
            <a:off x="4701158" y="777252"/>
            <a:ext cx="4408976" cy="6048308"/>
          </a:xfrm>
          <a:prstGeom prst="rect">
            <a:avLst/>
          </a:prstGeom>
        </p:spPr>
      </p:pic>
      <p:grpSp>
        <p:nvGrpSpPr>
          <p:cNvPr id="10" name="Group 9">
            <a:extLst>
              <a:ext uri="{FF2B5EF4-FFF2-40B4-BE49-F238E27FC236}">
                <a16:creationId xmlns:a16="http://schemas.microsoft.com/office/drawing/2014/main" id="{6E7ADCA5-D30F-4C79-8734-B40FA7DE4A4E}"/>
              </a:ext>
            </a:extLst>
          </p:cNvPr>
          <p:cNvGrpSpPr/>
          <p:nvPr/>
        </p:nvGrpSpPr>
        <p:grpSpPr>
          <a:xfrm>
            <a:off x="33866" y="955770"/>
            <a:ext cx="4667291" cy="5790247"/>
            <a:chOff x="156102" y="1000314"/>
            <a:chExt cx="4395097" cy="5745703"/>
          </a:xfrm>
          <a:solidFill>
            <a:schemeClr val="bg1"/>
          </a:solidFill>
        </p:grpSpPr>
        <p:pic>
          <p:nvPicPr>
            <p:cNvPr id="12" name="Picture 11">
              <a:extLst>
                <a:ext uri="{FF2B5EF4-FFF2-40B4-BE49-F238E27FC236}">
                  <a16:creationId xmlns:a16="http://schemas.microsoft.com/office/drawing/2014/main" id="{7CF39642-F296-49F7-AD9D-A5B37DEBF69D}"/>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2648829" y="3730262"/>
              <a:ext cx="2435033" cy="1369706"/>
            </a:xfrm>
            <a:prstGeom prst="rect">
              <a:avLst/>
            </a:prstGeom>
            <a:grpFill/>
          </p:spPr>
        </p:pic>
        <p:pic>
          <p:nvPicPr>
            <p:cNvPr id="13" name="Picture 12">
              <a:extLst>
                <a:ext uri="{FF2B5EF4-FFF2-40B4-BE49-F238E27FC236}">
                  <a16:creationId xmlns:a16="http://schemas.microsoft.com/office/drawing/2014/main" id="{0BDAB963-606D-4709-8025-AA13477D62DD}"/>
                </a:ext>
              </a:extLst>
            </p:cNvPr>
            <p:cNvPicPr>
              <a:picLocks noChangeAspect="1"/>
            </p:cNvPicPr>
            <p:nvPr/>
          </p:nvPicPr>
          <p:blipFill>
            <a:blip r:embed="rId5"/>
            <a:stretch>
              <a:fillRect/>
            </a:stretch>
          </p:blipFill>
          <p:spPr>
            <a:xfrm>
              <a:off x="590693" y="1000315"/>
              <a:ext cx="1470451" cy="2620301"/>
            </a:xfrm>
            <a:prstGeom prst="rect">
              <a:avLst/>
            </a:prstGeom>
            <a:grpFill/>
            <a:ln>
              <a:solidFill>
                <a:schemeClr val="accent6">
                  <a:lumMod val="50000"/>
                </a:schemeClr>
              </a:solidFill>
            </a:ln>
          </p:spPr>
        </p:pic>
        <p:pic>
          <p:nvPicPr>
            <p:cNvPr id="14" name="Picture 13">
              <a:extLst>
                <a:ext uri="{FF2B5EF4-FFF2-40B4-BE49-F238E27FC236}">
                  <a16:creationId xmlns:a16="http://schemas.microsoft.com/office/drawing/2014/main" id="{900CC96F-E1F7-4DB5-9BA1-50F3EB9EFADF}"/>
                </a:ext>
              </a:extLst>
            </p:cNvPr>
            <p:cNvPicPr>
              <a:picLocks noChangeAspect="1"/>
            </p:cNvPicPr>
            <p:nvPr/>
          </p:nvPicPr>
          <p:blipFill>
            <a:blip r:embed="rId6"/>
            <a:stretch>
              <a:fillRect/>
            </a:stretch>
          </p:blipFill>
          <p:spPr>
            <a:xfrm>
              <a:off x="303107" y="2999809"/>
              <a:ext cx="1148508" cy="2054204"/>
            </a:xfrm>
            <a:prstGeom prst="rect">
              <a:avLst/>
            </a:prstGeom>
            <a:grpFill/>
            <a:ln>
              <a:solidFill>
                <a:schemeClr val="accent6">
                  <a:lumMod val="50000"/>
                </a:schemeClr>
              </a:solidFill>
            </a:ln>
          </p:spPr>
        </p:pic>
        <p:pic>
          <p:nvPicPr>
            <p:cNvPr id="15" name="Picture 14">
              <a:extLst>
                <a:ext uri="{FF2B5EF4-FFF2-40B4-BE49-F238E27FC236}">
                  <a16:creationId xmlns:a16="http://schemas.microsoft.com/office/drawing/2014/main" id="{C428DF69-28DB-4657-AB35-02BC0F60C6CD}"/>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56102" y="4983667"/>
              <a:ext cx="1707118" cy="1707118"/>
            </a:xfrm>
            <a:prstGeom prst="rect">
              <a:avLst/>
            </a:prstGeom>
            <a:grpFill/>
          </p:spPr>
        </p:pic>
        <p:pic>
          <p:nvPicPr>
            <p:cNvPr id="17" name="Picture 16">
              <a:extLst>
                <a:ext uri="{FF2B5EF4-FFF2-40B4-BE49-F238E27FC236}">
                  <a16:creationId xmlns:a16="http://schemas.microsoft.com/office/drawing/2014/main" id="{68340B81-EE0E-4E0F-9490-6F87C74D6F62}"/>
                </a:ext>
              </a:extLst>
            </p:cNvPr>
            <p:cNvPicPr>
              <a:picLocks noChangeAspect="1"/>
            </p:cNvPicPr>
            <p:nvPr/>
          </p:nvPicPr>
          <p:blipFill rotWithShape="1">
            <a:blip r:embed="rId8"/>
            <a:srcRect l="15627"/>
            <a:stretch/>
          </p:blipFill>
          <p:spPr>
            <a:xfrm>
              <a:off x="2220633" y="1000314"/>
              <a:ext cx="2171534" cy="2587354"/>
            </a:xfrm>
            <a:prstGeom prst="rect">
              <a:avLst/>
            </a:prstGeom>
            <a:grpFill/>
            <a:effectLst/>
          </p:spPr>
        </p:pic>
        <p:pic>
          <p:nvPicPr>
            <p:cNvPr id="18" name="Picture 17">
              <a:extLst>
                <a:ext uri="{FF2B5EF4-FFF2-40B4-BE49-F238E27FC236}">
                  <a16:creationId xmlns:a16="http://schemas.microsoft.com/office/drawing/2014/main" id="{8E6A9C57-AFA7-44AE-9C22-443221500E58}"/>
                </a:ext>
              </a:extLst>
            </p:cNvPr>
            <p:cNvPicPr>
              <a:picLocks noChangeAspect="1"/>
            </p:cNvPicPr>
            <p:nvPr/>
          </p:nvPicPr>
          <p:blipFill>
            <a:blip r:embed="rId9"/>
            <a:stretch>
              <a:fillRect/>
            </a:stretch>
          </p:blipFill>
          <p:spPr>
            <a:xfrm>
              <a:off x="2186690" y="5136672"/>
              <a:ext cx="2205477" cy="1609345"/>
            </a:xfrm>
            <a:prstGeom prst="rect">
              <a:avLst/>
            </a:prstGeom>
            <a:grpFill/>
            <a:effectLst/>
          </p:spPr>
        </p:pic>
        <p:pic>
          <p:nvPicPr>
            <p:cNvPr id="19" name="Picture 18">
              <a:extLst>
                <a:ext uri="{FF2B5EF4-FFF2-40B4-BE49-F238E27FC236}">
                  <a16:creationId xmlns:a16="http://schemas.microsoft.com/office/drawing/2014/main" id="{0FBB8BB4-D2F8-4118-B481-83D137119F64}"/>
                </a:ext>
              </a:extLst>
            </p:cNvPr>
            <p:cNvPicPr>
              <a:picLocks noChangeAspect="1"/>
            </p:cNvPicPr>
            <p:nvPr/>
          </p:nvPicPr>
          <p:blipFill>
            <a:blip r:embed="rId10"/>
            <a:stretch>
              <a:fillRect/>
            </a:stretch>
          </p:blipFill>
          <p:spPr>
            <a:xfrm>
              <a:off x="1237632" y="3216926"/>
              <a:ext cx="2216434" cy="2219695"/>
            </a:xfrm>
            <a:prstGeom prst="rect">
              <a:avLst/>
            </a:prstGeom>
            <a:grpFill/>
            <a:effectLst/>
          </p:spPr>
        </p:pic>
      </p:grpSp>
      <p:sp>
        <p:nvSpPr>
          <p:cNvPr id="20" name="TextBox 19">
            <a:extLst>
              <a:ext uri="{FF2B5EF4-FFF2-40B4-BE49-F238E27FC236}">
                <a16:creationId xmlns:a16="http://schemas.microsoft.com/office/drawing/2014/main" id="{664AD5BC-770C-4A2F-B4F6-AB1A3E79C243}"/>
              </a:ext>
            </a:extLst>
          </p:cNvPr>
          <p:cNvSpPr txBox="1"/>
          <p:nvPr/>
        </p:nvSpPr>
        <p:spPr>
          <a:xfrm>
            <a:off x="189975" y="88153"/>
            <a:ext cx="4236065"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SPS-FIRE Safety Project: </a:t>
            </a:r>
            <a:r>
              <a:rPr lang="en-US" sz="1700" dirty="0">
                <a:solidFill>
                  <a:srgbClr val="0A4A8E"/>
                </a:solidFill>
                <a:latin typeface="Cambria" panose="02040503050406030204" pitchFamily="18" charset="0"/>
                <a:ea typeface="Cambria" panose="02040503050406030204" pitchFamily="18" charset="0"/>
                <a:cs typeface="+mj-cs"/>
              </a:rPr>
              <a:t>new automatic fire detection &amp; fire protection</a:t>
            </a:r>
          </a:p>
        </p:txBody>
      </p:sp>
      <p:sp>
        <p:nvSpPr>
          <p:cNvPr id="21" name="TextBox 20">
            <a:extLst>
              <a:ext uri="{FF2B5EF4-FFF2-40B4-BE49-F238E27FC236}">
                <a16:creationId xmlns:a16="http://schemas.microsoft.com/office/drawing/2014/main" id="{489D4BDA-1B78-40F7-A356-0DB3465D5CE4}"/>
              </a:ext>
            </a:extLst>
          </p:cNvPr>
          <p:cNvSpPr txBox="1"/>
          <p:nvPr/>
        </p:nvSpPr>
        <p:spPr>
          <a:xfrm>
            <a:off x="4618008" y="88153"/>
            <a:ext cx="4525992" cy="615553"/>
          </a:xfrm>
          <a:prstGeom prst="rect">
            <a:avLst/>
          </a:prstGeom>
          <a:noFill/>
        </p:spPr>
        <p:txBody>
          <a:bodyPr wrap="square" rtlCol="0">
            <a:spAutoFit/>
          </a:bodyPr>
          <a:lstStyle/>
          <a:p>
            <a:pPr algn="ctr"/>
            <a:r>
              <a:rPr lang="en-US" sz="1700" b="1" dirty="0">
                <a:solidFill>
                  <a:srgbClr val="0A4A8E"/>
                </a:solidFill>
                <a:latin typeface="Cambria" panose="02040503050406030204" pitchFamily="18" charset="0"/>
                <a:ea typeface="Cambria" panose="02040503050406030204" pitchFamily="18" charset="0"/>
                <a:cs typeface="+mj-cs"/>
              </a:rPr>
              <a:t>SPS-ACCESS Project: </a:t>
            </a:r>
            <a:r>
              <a:rPr lang="en-US" sz="1700" dirty="0">
                <a:solidFill>
                  <a:srgbClr val="0A4A8E"/>
                </a:solidFill>
                <a:latin typeface="Cambria" panose="02040503050406030204" pitchFamily="18" charset="0"/>
                <a:ea typeface="Cambria" panose="02040503050406030204" pitchFamily="18" charset="0"/>
                <a:cs typeface="+mj-cs"/>
              </a:rPr>
              <a:t>new access and safety system to the SPS underground areas </a:t>
            </a:r>
          </a:p>
        </p:txBody>
      </p:sp>
    </p:spTree>
    <p:extLst>
      <p:ext uri="{BB962C8B-B14F-4D97-AF65-F5344CB8AC3E}">
        <p14:creationId xmlns:p14="http://schemas.microsoft.com/office/powerpoint/2010/main" val="1640159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698268" y="1252620"/>
            <a:ext cx="7988532" cy="2123658"/>
          </a:xfrm>
          <a:prstGeom prst="rect">
            <a:avLst/>
          </a:prstGeom>
        </p:spPr>
        <p:txBody>
          <a:bodyPr wrap="square">
            <a:spAutoFit/>
          </a:bodyPr>
          <a:lstStyle/>
          <a:p>
            <a:pPr>
              <a:spcAft>
                <a:spcPts val="1200"/>
              </a:spcAft>
            </a:pPr>
            <a:r>
              <a:rPr lang="en-US" sz="1600" dirty="0"/>
              <a:t>The IM group provides applications and support for engineering information management throughout the whole Organization and its different projects. </a:t>
            </a:r>
          </a:p>
          <a:p>
            <a:pPr>
              <a:spcAft>
                <a:spcPts val="1200"/>
              </a:spcAft>
            </a:pPr>
            <a:r>
              <a:rPr lang="en-US" sz="1600" dirty="0"/>
              <a:t>This includes for example mechanical CAD tools (such as CATIA), Product Lifecycle Management systems (</a:t>
            </a:r>
            <a:r>
              <a:rPr lang="en-US" sz="1600" dirty="0" err="1"/>
              <a:t>Smarteam</a:t>
            </a:r>
            <a:r>
              <a:rPr lang="en-US" sz="1600" dirty="0"/>
              <a:t> / Aras), the Engineering Data Management Service (EDMS) as well as the Enterprise Asset Management platform (Infor EAM).</a:t>
            </a:r>
          </a:p>
          <a:p>
            <a:pPr>
              <a:spcAft>
                <a:spcPts val="1200"/>
              </a:spcAft>
            </a:pPr>
            <a:r>
              <a:rPr lang="en-US" sz="1600" dirty="0"/>
              <a:t>The group helps implementing and configuring these tools according to user needs while ensuring that coherent processes are applied and provides user training. </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16" name="TextBox 15"/>
          <p:cNvSpPr txBox="1"/>
          <p:nvPr/>
        </p:nvSpPr>
        <p:spPr>
          <a:xfrm>
            <a:off x="1626993" y="5574675"/>
            <a:ext cx="1826141"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rPr>
              <a:t>Group Leader</a:t>
            </a:r>
          </a:p>
          <a:p>
            <a:r>
              <a:rPr lang="en-US" dirty="0">
                <a:solidFill>
                  <a:srgbClr val="0A4A8E"/>
                </a:solidFill>
                <a:effectLst>
                  <a:outerShdw blurRad="50800" dist="38100" dir="2700000" algn="tl" rotWithShape="0">
                    <a:srgbClr val="000000">
                      <a:alpha val="43000"/>
                    </a:srgbClr>
                  </a:outerShdw>
                </a:effectLst>
              </a:rPr>
              <a:t>David </a:t>
            </a:r>
            <a:r>
              <a:rPr lang="en-US" dirty="0" err="1">
                <a:solidFill>
                  <a:srgbClr val="0A4A8E"/>
                </a:solidFill>
                <a:effectLst>
                  <a:outerShdw blurRad="50800" dist="38100" dir="2700000" algn="tl" rotWithShape="0">
                    <a:srgbClr val="000000">
                      <a:alpha val="43000"/>
                    </a:srgbClr>
                  </a:outerShdw>
                </a:effectLst>
              </a:rPr>
              <a:t>Widegren</a:t>
            </a:r>
            <a:endParaRPr lang="en-US" dirty="0">
              <a:solidFill>
                <a:srgbClr val="0A4A8E"/>
              </a:solidFill>
              <a:effectLst>
                <a:outerShdw blurRad="50800" dist="38100" dir="2700000" algn="tl" rotWithShape="0">
                  <a:srgbClr val="000000">
                    <a:alpha val="43000"/>
                  </a:srgbClr>
                </a:outerShdw>
              </a:effectLst>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11</a:t>
            </a:fld>
            <a:endParaRPr lang="en-US" dirty="0"/>
          </a:p>
        </p:txBody>
      </p:sp>
      <p:pic>
        <p:nvPicPr>
          <p:cNvPr id="11" name="Picture 10">
            <a:extLst>
              <a:ext uri="{FF2B5EF4-FFF2-40B4-BE49-F238E27FC236}">
                <a16:creationId xmlns:a16="http://schemas.microsoft.com/office/drawing/2014/main" id="{05419971-504E-3846-93B4-8079F49C125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2190" r="2695" b="259"/>
          <a:stretch/>
        </p:blipFill>
        <p:spPr>
          <a:xfrm>
            <a:off x="698269" y="4865483"/>
            <a:ext cx="928724" cy="1247352"/>
          </a:xfrm>
          <a:prstGeom prst="rect">
            <a:avLst/>
          </a:prstGeom>
        </p:spPr>
      </p:pic>
      <p:pic>
        <p:nvPicPr>
          <p:cNvPr id="6" name="Picture 5">
            <a:extLst>
              <a:ext uri="{FF2B5EF4-FFF2-40B4-BE49-F238E27FC236}">
                <a16:creationId xmlns:a16="http://schemas.microsoft.com/office/drawing/2014/main" id="{067F0A76-4D5F-9546-BBBE-BB71D5AB994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19790" y="3611229"/>
            <a:ext cx="2771292" cy="1732469"/>
          </a:xfrm>
          <a:prstGeom prst="rect">
            <a:avLst/>
          </a:prstGeom>
        </p:spPr>
      </p:pic>
      <p:pic>
        <p:nvPicPr>
          <p:cNvPr id="17" name="Picture 16">
            <a:extLst>
              <a:ext uri="{FF2B5EF4-FFF2-40B4-BE49-F238E27FC236}">
                <a16:creationId xmlns:a16="http://schemas.microsoft.com/office/drawing/2014/main" id="{2FDCDB2A-0646-184A-A4B7-D3A44223EF82}"/>
              </a:ext>
            </a:extLst>
          </p:cNvPr>
          <p:cNvPicPr>
            <a:picLocks noChangeAspect="1"/>
          </p:cNvPicPr>
          <p:nvPr/>
        </p:nvPicPr>
        <p:blipFill rotWithShape="1">
          <a:blip r:embed="rId5"/>
          <a:srcRect l="11019" t="1561" r="7840" b="3725"/>
          <a:stretch/>
        </p:blipFill>
        <p:spPr>
          <a:xfrm>
            <a:off x="2412462" y="3601128"/>
            <a:ext cx="1740213" cy="1227257"/>
          </a:xfrm>
          <a:prstGeom prst="rect">
            <a:avLst/>
          </a:prstGeom>
        </p:spPr>
      </p:pic>
      <p:pic>
        <p:nvPicPr>
          <p:cNvPr id="19" name="Picture 18">
            <a:extLst>
              <a:ext uri="{FF2B5EF4-FFF2-40B4-BE49-F238E27FC236}">
                <a16:creationId xmlns:a16="http://schemas.microsoft.com/office/drawing/2014/main" id="{1873CB90-6947-F74E-A41A-BE1834CB6934}"/>
              </a:ext>
            </a:extLst>
          </p:cNvPr>
          <p:cNvPicPr>
            <a:picLocks noChangeAspect="1"/>
          </p:cNvPicPr>
          <p:nvPr/>
        </p:nvPicPr>
        <p:blipFill>
          <a:blip r:embed="rId6"/>
          <a:stretch>
            <a:fillRect/>
          </a:stretch>
        </p:blipFill>
        <p:spPr>
          <a:xfrm>
            <a:off x="4187900" y="3610714"/>
            <a:ext cx="1366375" cy="2453435"/>
          </a:xfrm>
          <a:prstGeom prst="rect">
            <a:avLst/>
          </a:prstGeom>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7"/>
          <a:stretch>
            <a:fillRect/>
          </a:stretch>
        </p:blipFill>
        <p:spPr>
          <a:xfrm>
            <a:off x="596188" y="3610714"/>
            <a:ext cx="1688022" cy="949512"/>
          </a:xfrm>
          <a:prstGeom prst="rect">
            <a:avLst/>
          </a:prstGeom>
        </p:spPr>
      </p:pic>
    </p:spTree>
    <p:extLst>
      <p:ext uri="{BB962C8B-B14F-4D97-AF65-F5344CB8AC3E}">
        <p14:creationId xmlns:p14="http://schemas.microsoft.com/office/powerpoint/2010/main" val="3344947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399012" y="1252620"/>
            <a:ext cx="8021782" cy="584775"/>
          </a:xfrm>
          <a:prstGeom prst="rect">
            <a:avLst/>
          </a:prstGeom>
        </p:spPr>
        <p:txBody>
          <a:bodyPr wrap="square">
            <a:spAutoFit/>
          </a:bodyPr>
          <a:lstStyle/>
          <a:p>
            <a:pPr>
              <a:spcAft>
                <a:spcPts val="1200"/>
              </a:spcAft>
            </a:pPr>
            <a:r>
              <a:rPr lang="en-US" sz="1600" dirty="0"/>
              <a:t>A key goal is to provide the tools required to manage and document the entire lifecycles of CERN’s equipment and installations – also known as “Digital Thread”.</a:t>
            </a:r>
          </a:p>
        </p:txBody>
      </p:sp>
      <p:sp>
        <p:nvSpPr>
          <p:cNvPr id="8" name="Title 1"/>
          <p:cNvSpPr txBox="1">
            <a:spLocks/>
          </p:cNvSpPr>
          <p:nvPr/>
        </p:nvSpPr>
        <p:spPr>
          <a:xfrm>
            <a:off x="134471" y="8245"/>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IM : Information Management</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dirty="0"/>
          </a:p>
        </p:txBody>
      </p:sp>
      <p:pic>
        <p:nvPicPr>
          <p:cNvPr id="27" name="Picture 26">
            <a:extLst>
              <a:ext uri="{FF2B5EF4-FFF2-40B4-BE49-F238E27FC236}">
                <a16:creationId xmlns:a16="http://schemas.microsoft.com/office/drawing/2014/main" id="{F612206B-EA3D-CF4D-B09F-CD7E2475D049}"/>
              </a:ext>
            </a:extLst>
          </p:cNvPr>
          <p:cNvPicPr>
            <a:picLocks noChangeAspect="1"/>
          </p:cNvPicPr>
          <p:nvPr/>
        </p:nvPicPr>
        <p:blipFill>
          <a:blip r:embed="rId3"/>
          <a:stretch>
            <a:fillRect/>
          </a:stretch>
        </p:blipFill>
        <p:spPr>
          <a:xfrm>
            <a:off x="808877" y="3430152"/>
            <a:ext cx="7202052" cy="887633"/>
          </a:xfrm>
          <a:prstGeom prst="rect">
            <a:avLst/>
          </a:prstGeom>
        </p:spPr>
      </p:pic>
      <p:pic>
        <p:nvPicPr>
          <p:cNvPr id="29" name="Picture 28">
            <a:extLst>
              <a:ext uri="{FF2B5EF4-FFF2-40B4-BE49-F238E27FC236}">
                <a16:creationId xmlns:a16="http://schemas.microsoft.com/office/drawing/2014/main" id="{FD520B47-9301-3244-8D92-58B1F9703B50}"/>
              </a:ext>
            </a:extLst>
          </p:cNvPr>
          <p:cNvPicPr>
            <a:picLocks noChangeAspect="1"/>
          </p:cNvPicPr>
          <p:nvPr/>
        </p:nvPicPr>
        <p:blipFill>
          <a:blip r:embed="rId4"/>
          <a:stretch>
            <a:fillRect/>
          </a:stretch>
        </p:blipFill>
        <p:spPr>
          <a:xfrm>
            <a:off x="364164" y="4409571"/>
            <a:ext cx="1935238" cy="1419954"/>
          </a:xfrm>
          <a:prstGeom prst="rect">
            <a:avLst/>
          </a:prstGeom>
        </p:spPr>
      </p:pic>
      <p:pic>
        <p:nvPicPr>
          <p:cNvPr id="32" name="Picture 31">
            <a:extLst>
              <a:ext uri="{FF2B5EF4-FFF2-40B4-BE49-F238E27FC236}">
                <a16:creationId xmlns:a16="http://schemas.microsoft.com/office/drawing/2014/main" id="{6B4F4EEA-4F0B-694C-A680-014E22DA4CE0}"/>
              </a:ext>
            </a:extLst>
          </p:cNvPr>
          <p:cNvPicPr>
            <a:picLocks noChangeAspect="1"/>
          </p:cNvPicPr>
          <p:nvPr/>
        </p:nvPicPr>
        <p:blipFill rotWithShape="1">
          <a:blip r:embed="rId5"/>
          <a:srcRect l="1" t="8769" r="124"/>
          <a:stretch/>
        </p:blipFill>
        <p:spPr>
          <a:xfrm>
            <a:off x="7062083" y="2105303"/>
            <a:ext cx="1508712" cy="1282942"/>
          </a:xfrm>
          <a:prstGeom prst="rect">
            <a:avLst/>
          </a:prstGeom>
          <a:ln>
            <a:solidFill>
              <a:schemeClr val="tx2">
                <a:lumMod val="60000"/>
                <a:lumOff val="40000"/>
              </a:schemeClr>
            </a:solidFill>
          </a:ln>
        </p:spPr>
      </p:pic>
      <p:pic>
        <p:nvPicPr>
          <p:cNvPr id="33" name="Picture 32">
            <a:extLst>
              <a:ext uri="{FF2B5EF4-FFF2-40B4-BE49-F238E27FC236}">
                <a16:creationId xmlns:a16="http://schemas.microsoft.com/office/drawing/2014/main" id="{44AA8D00-1F4B-BB42-AA50-7928C8B3B27B}"/>
              </a:ext>
            </a:extLst>
          </p:cNvPr>
          <p:cNvPicPr>
            <a:picLocks noChangeAspect="1"/>
          </p:cNvPicPr>
          <p:nvPr/>
        </p:nvPicPr>
        <p:blipFill rotWithShape="1">
          <a:blip r:embed="rId6"/>
          <a:srcRect l="693" t="8814" r="158" b="7122"/>
          <a:stretch/>
        </p:blipFill>
        <p:spPr>
          <a:xfrm>
            <a:off x="6683760" y="4437079"/>
            <a:ext cx="2082470" cy="1282730"/>
          </a:xfrm>
          <a:prstGeom prst="rect">
            <a:avLst/>
          </a:prstGeom>
          <a:ln>
            <a:solidFill>
              <a:schemeClr val="tx2">
                <a:lumMod val="60000"/>
                <a:lumOff val="40000"/>
              </a:schemeClr>
            </a:solidFill>
          </a:ln>
        </p:spPr>
      </p:pic>
      <p:pic>
        <p:nvPicPr>
          <p:cNvPr id="34" name="Picture 33">
            <a:extLst>
              <a:ext uri="{FF2B5EF4-FFF2-40B4-BE49-F238E27FC236}">
                <a16:creationId xmlns:a16="http://schemas.microsoft.com/office/drawing/2014/main" id="{4D584535-9139-A24E-928F-1790E0EA303C}"/>
              </a:ext>
            </a:extLst>
          </p:cNvPr>
          <p:cNvPicPr>
            <a:picLocks noChangeAspect="1"/>
          </p:cNvPicPr>
          <p:nvPr/>
        </p:nvPicPr>
        <p:blipFill>
          <a:blip r:embed="rId7"/>
          <a:stretch>
            <a:fillRect/>
          </a:stretch>
        </p:blipFill>
        <p:spPr>
          <a:xfrm>
            <a:off x="4661376" y="2135306"/>
            <a:ext cx="2190451" cy="1201267"/>
          </a:xfrm>
          <a:prstGeom prst="rect">
            <a:avLst/>
          </a:prstGeom>
          <a:ln>
            <a:solidFill>
              <a:schemeClr val="bg2"/>
            </a:solidFill>
          </a:ln>
        </p:spPr>
      </p:pic>
      <p:pic>
        <p:nvPicPr>
          <p:cNvPr id="35" name="Content Placeholder 6">
            <a:extLst>
              <a:ext uri="{FF2B5EF4-FFF2-40B4-BE49-F238E27FC236}">
                <a16:creationId xmlns:a16="http://schemas.microsoft.com/office/drawing/2014/main" id="{0C8B02D7-BA0F-0045-A19D-EA135074D07A}"/>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l="1" r="2647"/>
          <a:stretch/>
        </p:blipFill>
        <p:spPr>
          <a:xfrm rot="10800000">
            <a:off x="2596537" y="4431596"/>
            <a:ext cx="1630938" cy="1293697"/>
          </a:xfrm>
          <a:prstGeom prst="rect">
            <a:avLst/>
          </a:prstGeom>
        </p:spPr>
      </p:pic>
      <p:pic>
        <p:nvPicPr>
          <p:cNvPr id="6" name="Picture 5">
            <a:extLst>
              <a:ext uri="{FF2B5EF4-FFF2-40B4-BE49-F238E27FC236}">
                <a16:creationId xmlns:a16="http://schemas.microsoft.com/office/drawing/2014/main" id="{1CC03047-5937-5744-84B9-F9299C98B88B}"/>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25253" y="2135164"/>
            <a:ext cx="2003133" cy="1228142"/>
          </a:xfrm>
          <a:prstGeom prst="rect">
            <a:avLst/>
          </a:prstGeom>
        </p:spPr>
      </p:pic>
      <p:pic>
        <p:nvPicPr>
          <p:cNvPr id="9" name="Picture 8">
            <a:extLst>
              <a:ext uri="{FF2B5EF4-FFF2-40B4-BE49-F238E27FC236}">
                <a16:creationId xmlns:a16="http://schemas.microsoft.com/office/drawing/2014/main" id="{F30381FC-264B-9941-9C97-453DB855F73D}"/>
              </a:ext>
            </a:extLst>
          </p:cNvPr>
          <p:cNvPicPr>
            <a:picLocks noChangeAspect="1"/>
          </p:cNvPicPr>
          <p:nvPr/>
        </p:nvPicPr>
        <p:blipFill>
          <a:blip r:embed="rId10"/>
          <a:stretch>
            <a:fillRect/>
          </a:stretch>
        </p:blipFill>
        <p:spPr>
          <a:xfrm>
            <a:off x="4454439" y="4409570"/>
            <a:ext cx="2002357" cy="1419954"/>
          </a:xfrm>
          <a:prstGeom prst="rect">
            <a:avLst/>
          </a:prstGeom>
        </p:spPr>
      </p:pic>
      <p:pic>
        <p:nvPicPr>
          <p:cNvPr id="37" name="Picture 36">
            <a:extLst>
              <a:ext uri="{FF2B5EF4-FFF2-40B4-BE49-F238E27FC236}">
                <a16:creationId xmlns:a16="http://schemas.microsoft.com/office/drawing/2014/main" id="{61C11AD5-5E3E-0A4F-BBCD-671DCBDE4404}"/>
              </a:ext>
            </a:extLst>
          </p:cNvPr>
          <p:cNvPicPr>
            <a:picLocks noChangeAspect="1"/>
          </p:cNvPicPr>
          <p:nvPr/>
        </p:nvPicPr>
        <p:blipFill rotWithShape="1">
          <a:blip r:embed="rId11"/>
          <a:srcRect r="51933"/>
          <a:stretch/>
        </p:blipFill>
        <p:spPr>
          <a:xfrm>
            <a:off x="2505389" y="2135164"/>
            <a:ext cx="1990614" cy="1201410"/>
          </a:xfrm>
          <a:prstGeom prst="rect">
            <a:avLst/>
          </a:prstGeom>
          <a:ln>
            <a:solidFill>
              <a:schemeClr val="accent1"/>
            </a:solidFill>
          </a:ln>
        </p:spPr>
      </p:pic>
    </p:spTree>
    <p:extLst>
      <p:ext uri="{BB962C8B-B14F-4D97-AF65-F5344CB8AC3E}">
        <p14:creationId xmlns:p14="http://schemas.microsoft.com/office/powerpoint/2010/main" val="3435615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l="2988" t="10482" r="11200" b="20357"/>
          <a:stretch/>
        </p:blipFill>
        <p:spPr>
          <a:xfrm>
            <a:off x="16200" y="4377267"/>
            <a:ext cx="3509580" cy="1888066"/>
          </a:xfrm>
          <a:prstGeom prst="rect">
            <a:avLst/>
          </a:prstGeom>
          <a:effectLst>
            <a:outerShdw blurRad="50800" dist="38100" dir="2700000" algn="tl" rotWithShape="0">
              <a:prstClr val="black">
                <a:alpha val="40000"/>
              </a:prstClr>
            </a:outerShdw>
          </a:effectLst>
        </p:spPr>
      </p:pic>
      <p:pic>
        <p:nvPicPr>
          <p:cNvPr id="9" name="Picture 8"/>
          <p:cNvPicPr>
            <a:picLocks noChangeAspect="1"/>
          </p:cNvPicPr>
          <p:nvPr/>
        </p:nvPicPr>
        <p:blipFill>
          <a:blip r:embed="rId4"/>
          <a:stretch>
            <a:fillRect/>
          </a:stretch>
        </p:blipFill>
        <p:spPr>
          <a:xfrm>
            <a:off x="4131733" y="3280020"/>
            <a:ext cx="4941125" cy="3240757"/>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3" name="Rectangle 2"/>
          <p:cNvSpPr/>
          <p:nvPr/>
        </p:nvSpPr>
        <p:spPr>
          <a:xfrm>
            <a:off x="0" y="445988"/>
            <a:ext cx="8850274" cy="2993127"/>
          </a:xfrm>
          <a:prstGeom prst="rect">
            <a:avLst/>
          </a:prstGeom>
        </p:spPr>
        <p:txBody>
          <a:bodyPr wrap="square">
            <a:spAutoFit/>
          </a:bodyPr>
          <a:lstStyle/>
          <a:p>
            <a:pPr algn="just"/>
            <a:r>
              <a:rPr lang="en-GB" b="1" dirty="0">
                <a:solidFill>
                  <a:srgbClr val="0A4A8E"/>
                </a:solidFill>
              </a:rPr>
              <a:t>The group coordinates the activities for the interventions and changes to the LHC and its injectors</a:t>
            </a:r>
            <a:r>
              <a:rPr lang="en-GB" dirty="0">
                <a:solidFill>
                  <a:srgbClr val="0A4A8E"/>
                </a:solidFill>
              </a:rPr>
              <a:t>. This includes configuration &amp; layout management, integration studies and maintenance of the related 3D-CAD representations, organization and scheduling of programmed stops, management of the mid- and long-term schedule, worksites follow-up and management of the LHC sites, management of electrical lock-out in LHC and operational safety coordination.</a:t>
            </a:r>
          </a:p>
          <a:p>
            <a:pPr algn="just"/>
            <a:endParaRPr lang="en-GB" sz="1000" dirty="0">
              <a:solidFill>
                <a:srgbClr val="0A4A8E"/>
              </a:solidFill>
            </a:endParaRPr>
          </a:p>
          <a:p>
            <a:pPr algn="just"/>
            <a:r>
              <a:rPr lang="en-GB" b="1" dirty="0">
                <a:solidFill>
                  <a:srgbClr val="0A4A8E"/>
                </a:solidFill>
              </a:rPr>
              <a:t>The group is responsible for the ATS Quality Service</a:t>
            </a:r>
            <a:r>
              <a:rPr lang="en-GB" dirty="0">
                <a:solidFill>
                  <a:srgbClr val="0A4A8E"/>
                </a:solidFill>
              </a:rPr>
              <a:t>, giving support to the stakeholders of the ATS. </a:t>
            </a:r>
          </a:p>
          <a:p>
            <a:pPr algn="just"/>
            <a:endParaRPr lang="en-GB" sz="1050" dirty="0">
              <a:solidFill>
                <a:srgbClr val="0A4A8E"/>
              </a:solidFill>
            </a:endParaRPr>
          </a:p>
          <a:p>
            <a:pPr algn="just"/>
            <a:r>
              <a:rPr lang="en-GB" b="1" dirty="0">
                <a:solidFill>
                  <a:srgbClr val="0A4A8E"/>
                </a:solidFill>
              </a:rPr>
              <a:t>The group also provides support and/or advices </a:t>
            </a:r>
            <a:r>
              <a:rPr lang="en-GB" dirty="0">
                <a:solidFill>
                  <a:srgbClr val="0A4A8E"/>
                </a:solidFill>
              </a:rPr>
              <a:t>in its key competencies. </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16" name="TextBox 15"/>
          <p:cNvSpPr txBox="1"/>
          <p:nvPr/>
        </p:nvSpPr>
        <p:spPr>
          <a:xfrm>
            <a:off x="0" y="3475955"/>
            <a:ext cx="2493964" cy="646331"/>
          </a:xfrm>
          <a:prstGeom prst="rect">
            <a:avLst/>
          </a:prstGeom>
          <a:solidFill>
            <a:schemeClr val="bg1"/>
          </a:solidFill>
        </p:spPr>
        <p:txBody>
          <a:bodyPr wrap="square" rtlCol="0">
            <a:spAutoFit/>
          </a:bodyPr>
          <a:lstStyle/>
          <a:p>
            <a:pPr algn="ctr"/>
            <a:r>
              <a:rPr lang="en-US" dirty="0">
                <a:solidFill>
                  <a:srgbClr val="0A4A8E"/>
                </a:solidFill>
                <a:effectLst>
                  <a:outerShdw blurRad="50800" dist="38100" dir="2700000" algn="tl" rotWithShape="0">
                    <a:srgbClr val="000000">
                      <a:alpha val="43000"/>
                    </a:srgbClr>
                  </a:outerShdw>
                </a:effectLst>
              </a:rPr>
              <a:t>Group Leader</a:t>
            </a:r>
          </a:p>
          <a:p>
            <a:pPr algn="ctr"/>
            <a:r>
              <a:rPr lang="en-US" dirty="0">
                <a:solidFill>
                  <a:srgbClr val="0A4A8E"/>
                </a:solidFill>
                <a:effectLst>
                  <a:outerShdw blurRad="50800" dist="38100" dir="2700000" algn="tl" rotWithShape="0">
                    <a:srgbClr val="000000">
                      <a:alpha val="43000"/>
                    </a:srgbClr>
                  </a:outerShdw>
                </a:effectLst>
              </a:rPr>
              <a:t>Jean-Philippe Tock</a:t>
            </a:r>
          </a:p>
        </p:txBody>
      </p:sp>
      <p:pic>
        <p:nvPicPr>
          <p:cNvPr id="13" name="Picture 12"/>
          <p:cNvPicPr>
            <a:picLocks noChangeAspect="1"/>
          </p:cNvPicPr>
          <p:nvPr/>
        </p:nvPicPr>
        <p:blipFill>
          <a:blip r:embed="rId5"/>
          <a:stretch>
            <a:fillRect/>
          </a:stretch>
        </p:blipFill>
        <p:spPr>
          <a:xfrm>
            <a:off x="2413273" y="3180731"/>
            <a:ext cx="2036328" cy="1965376"/>
          </a:xfrm>
          <a:prstGeom prst="rect">
            <a:avLst/>
          </a:prstGeom>
        </p:spPr>
      </p:pic>
      <p:pic>
        <p:nvPicPr>
          <p:cNvPr id="22" name="Picture 28">
            <a:extLst>
              <a:ext uri="{FF2B5EF4-FFF2-40B4-BE49-F238E27FC236}">
                <a16:creationId xmlns:a16="http://schemas.microsoft.com/office/drawing/2014/main" id="{3A3A3612-3F36-4843-8FD6-0F8FFBE83EB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t="26491" r="-212"/>
          <a:stretch/>
        </p:blipFill>
        <p:spPr>
          <a:xfrm>
            <a:off x="3927068" y="5091953"/>
            <a:ext cx="3664542" cy="1334841"/>
          </a:xfrm>
          <a:prstGeom prst="rect">
            <a:avLst/>
          </a:prstGeom>
          <a:ln>
            <a:noFill/>
          </a:ln>
          <a:effectLst>
            <a:outerShdw blurRad="292100" dist="139700" dir="2700000" algn="tl" rotWithShape="0">
              <a:srgbClr val="333333">
                <a:alpha val="65000"/>
              </a:srgbClr>
            </a:outerShdw>
          </a:effectLst>
        </p:spPr>
      </p:pic>
      <p:pic>
        <p:nvPicPr>
          <p:cNvPr id="15" name="Picture 1" descr="image00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r="21547"/>
          <a:stretch/>
        </p:blipFill>
        <p:spPr bwMode="auto">
          <a:xfrm>
            <a:off x="6598024" y="3280020"/>
            <a:ext cx="2464106" cy="2352660"/>
          </a:xfrm>
          <a:prstGeom prst="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736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3" fill="hold" nodeType="click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wheel(3)">
                                      <p:cBhvr>
                                        <p:cTn id="19" dur="2000"/>
                                        <p:tgtEl>
                                          <p:spTgt spid="15"/>
                                        </p:tgtEl>
                                      </p:cBhvr>
                                    </p:animEffect>
                                  </p:childTnLst>
                                </p:cTn>
                              </p:par>
                              <p:par>
                                <p:cTn id="20" presetID="21" presetClass="entr" presetSubtype="3"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heel(3)">
                                      <p:cBhvr>
                                        <p:cTn id="2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9" name="Picture 8">
            <a:extLst>
              <a:ext uri="{FF2B5EF4-FFF2-40B4-BE49-F238E27FC236}">
                <a16:creationId xmlns:a16="http://schemas.microsoft.com/office/drawing/2014/main" id="{5DBD3D22-07A7-4CB9-A68C-757E0939DDEF}"/>
              </a:ext>
            </a:extLst>
          </p:cNvPr>
          <p:cNvPicPr>
            <a:picLocks noChangeAspect="1"/>
          </p:cNvPicPr>
          <p:nvPr/>
        </p:nvPicPr>
        <p:blipFill>
          <a:blip r:embed="rId3"/>
          <a:stretch>
            <a:fillRect/>
          </a:stretch>
        </p:blipFill>
        <p:spPr>
          <a:xfrm>
            <a:off x="2533051" y="750431"/>
            <a:ext cx="3367740" cy="1788397"/>
          </a:xfrm>
          <a:prstGeom prst="rect">
            <a:avLst/>
          </a:prstGeom>
        </p:spPr>
      </p:pic>
      <p:pic>
        <p:nvPicPr>
          <p:cNvPr id="6" name="Picture 5"/>
          <p:cNvPicPr>
            <a:picLocks noChangeAspect="1"/>
          </p:cNvPicPr>
          <p:nvPr/>
        </p:nvPicPr>
        <p:blipFill rotWithShape="1">
          <a:blip r:embed="rId4"/>
          <a:srcRect t="12562" b="23222"/>
          <a:stretch/>
        </p:blipFill>
        <p:spPr>
          <a:xfrm>
            <a:off x="0" y="3877157"/>
            <a:ext cx="6190321" cy="1247613"/>
          </a:xfrm>
          <a:prstGeom prst="rect">
            <a:avLst/>
          </a:prstGeom>
        </p:spPr>
      </p:pic>
      <p:pic>
        <p:nvPicPr>
          <p:cNvPr id="12" name="Picture 11"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5">
            <a:clrChange>
              <a:clrFrom>
                <a:srgbClr val="FFFFFF"/>
              </a:clrFrom>
              <a:clrTo>
                <a:srgbClr val="FFFFFF">
                  <a:alpha val="0"/>
                </a:srgbClr>
              </a:clrTo>
            </a:clrChange>
          </a:blip>
          <a:srcRect t="2250" b="20120"/>
          <a:stretch/>
        </p:blipFill>
        <p:spPr>
          <a:xfrm>
            <a:off x="-16107" y="2709768"/>
            <a:ext cx="5666364" cy="1261349"/>
          </a:xfrm>
          <a:prstGeom prst="rect">
            <a:avLst/>
          </a:prstGeom>
        </p:spPr>
      </p:pic>
      <p:sp>
        <p:nvSpPr>
          <p:cNvPr id="14" name="TextBox 13"/>
          <p:cNvSpPr txBox="1"/>
          <p:nvPr/>
        </p:nvSpPr>
        <p:spPr>
          <a:xfrm>
            <a:off x="291455" y="397048"/>
            <a:ext cx="3844322" cy="350865"/>
          </a:xfrm>
          <a:prstGeom prst="rect">
            <a:avLst/>
          </a:prstGeom>
          <a:noFill/>
        </p:spPr>
        <p:txBody>
          <a:bodyPr wrap="none" rtlCol="0">
            <a:spAutoFit/>
          </a:bodyPr>
          <a:lstStyle/>
          <a:p>
            <a:pPr>
              <a:lnSpc>
                <a:spcPct val="120000"/>
              </a:lnSpc>
            </a:pPr>
            <a:r>
              <a:rPr lang="en-US" sz="1400" u="sng" dirty="0"/>
              <a:t>Configuration, Layout, Naming and Integration</a:t>
            </a:r>
            <a:endParaRPr lang="en-GB" sz="1400" u="sng" dirty="0"/>
          </a:p>
        </p:txBody>
      </p:sp>
      <p:sp>
        <p:nvSpPr>
          <p:cNvPr id="20" name="TextBox 19"/>
          <p:cNvSpPr txBox="1"/>
          <p:nvPr/>
        </p:nvSpPr>
        <p:spPr>
          <a:xfrm>
            <a:off x="6273111" y="3081341"/>
            <a:ext cx="2523448" cy="350865"/>
          </a:xfrm>
          <a:prstGeom prst="rect">
            <a:avLst/>
          </a:prstGeom>
          <a:noFill/>
        </p:spPr>
        <p:txBody>
          <a:bodyPr wrap="none" rtlCol="0">
            <a:spAutoFit/>
          </a:bodyPr>
          <a:lstStyle/>
          <a:p>
            <a:pPr>
              <a:lnSpc>
                <a:spcPct val="120000"/>
              </a:lnSpc>
            </a:pPr>
            <a:r>
              <a:rPr lang="en-US" sz="1400" u="sng" dirty="0" err="1"/>
              <a:t>Organisation</a:t>
            </a:r>
            <a:r>
              <a:rPr lang="en-US" sz="1400" u="sng" dirty="0"/>
              <a:t> and Scheduling</a:t>
            </a:r>
            <a:endParaRPr lang="en-GB" sz="1400" u="sng" dirty="0"/>
          </a:p>
        </p:txBody>
      </p:sp>
      <p:sp>
        <p:nvSpPr>
          <p:cNvPr id="16" name="TextBox 15"/>
          <p:cNvSpPr txBox="1"/>
          <p:nvPr/>
        </p:nvSpPr>
        <p:spPr>
          <a:xfrm>
            <a:off x="6570515" y="419881"/>
            <a:ext cx="2116285" cy="327077"/>
          </a:xfrm>
          <a:prstGeom prst="rect">
            <a:avLst/>
          </a:prstGeom>
          <a:noFill/>
        </p:spPr>
        <p:txBody>
          <a:bodyPr wrap="none" rtlCol="0">
            <a:spAutoFit/>
          </a:bodyPr>
          <a:lstStyle/>
          <a:p>
            <a:pPr>
              <a:lnSpc>
                <a:spcPct val="120000"/>
              </a:lnSpc>
            </a:pPr>
            <a:r>
              <a:rPr lang="en-US" sz="1400" u="sng" dirty="0"/>
              <a:t>Specification Committee</a:t>
            </a:r>
            <a:endParaRPr lang="en-GB" sz="1400" u="sng" dirty="0"/>
          </a:p>
        </p:txBody>
      </p:sp>
      <p:pic>
        <p:nvPicPr>
          <p:cNvPr id="3" name="Picture 2"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6079" t="5382" r="13432" b="10649"/>
          <a:stretch/>
        </p:blipFill>
        <p:spPr>
          <a:xfrm>
            <a:off x="6060141" y="727337"/>
            <a:ext cx="2949388" cy="2004578"/>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 y="5166626"/>
            <a:ext cx="6190321" cy="1669250"/>
          </a:xfrm>
          <a:prstGeom prst="rect">
            <a:avLst/>
          </a:prstGeom>
        </p:spPr>
      </p:pic>
      <p:pic>
        <p:nvPicPr>
          <p:cNvPr id="18" name="Picture 17">
            <a:extLst>
              <a:ext uri="{FF2B5EF4-FFF2-40B4-BE49-F238E27FC236}">
                <a16:creationId xmlns:a16="http://schemas.microsoft.com/office/drawing/2014/main" id="{A203B833-A304-4A0C-825C-C7FC19A8CC72}"/>
              </a:ext>
            </a:extLst>
          </p:cNvPr>
          <p:cNvPicPr>
            <a:picLocks noChangeAspect="1"/>
          </p:cNvPicPr>
          <p:nvPr/>
        </p:nvPicPr>
        <p:blipFill>
          <a:blip r:embed="rId8"/>
          <a:stretch>
            <a:fillRect/>
          </a:stretch>
        </p:blipFill>
        <p:spPr>
          <a:xfrm>
            <a:off x="4722273" y="3432207"/>
            <a:ext cx="1848241" cy="1377780"/>
          </a:xfrm>
          <a:prstGeom prst="rect">
            <a:avLst/>
          </a:prstGeom>
        </p:spPr>
      </p:pic>
      <p:pic>
        <p:nvPicPr>
          <p:cNvPr id="22" name="Content Placeholder 4" descr="A picture containing treemap chart&#10;&#10;Description automatically generated">
            <a:extLst>
              <a:ext uri="{FF2B5EF4-FFF2-40B4-BE49-F238E27FC236}">
                <a16:creationId xmlns:a16="http://schemas.microsoft.com/office/drawing/2014/main" id="{A6265122-705B-4020-AE4D-8D7B093EBCD6}"/>
              </a:ext>
            </a:extLst>
          </p:cNvPr>
          <p:cNvPicPr>
            <a:picLocks noChangeAspect="1"/>
          </p:cNvPicPr>
          <p:nvPr/>
        </p:nvPicPr>
        <p:blipFill>
          <a:blip r:embed="rId9"/>
          <a:stretch>
            <a:fillRect/>
          </a:stretch>
        </p:blipFill>
        <p:spPr>
          <a:xfrm>
            <a:off x="6570514" y="3389313"/>
            <a:ext cx="2557775" cy="1496646"/>
          </a:xfrm>
          <a:prstGeom prst="rect">
            <a:avLst/>
          </a:prstGeom>
          <a:ln>
            <a:solidFill>
              <a:schemeClr val="tx1"/>
            </a:solidFill>
          </a:ln>
        </p:spPr>
      </p:pic>
      <p:pic>
        <p:nvPicPr>
          <p:cNvPr id="26" name="Picture 25"/>
          <p:cNvPicPr>
            <a:picLocks noChangeAspect="1"/>
          </p:cNvPicPr>
          <p:nvPr/>
        </p:nvPicPr>
        <p:blipFill>
          <a:blip r:embed="rId10"/>
          <a:stretch>
            <a:fillRect/>
          </a:stretch>
        </p:blipFill>
        <p:spPr>
          <a:xfrm>
            <a:off x="6115097" y="4604890"/>
            <a:ext cx="3029299" cy="2271974"/>
          </a:xfrm>
          <a:prstGeom prst="rect">
            <a:avLst/>
          </a:prstGeom>
        </p:spPr>
      </p:pic>
      <p:pic>
        <p:nvPicPr>
          <p:cNvPr id="27" name="Picture 26"/>
          <p:cNvPicPr>
            <a:picLocks noChangeAspect="1"/>
          </p:cNvPicPr>
          <p:nvPr/>
        </p:nvPicPr>
        <p:blipFill>
          <a:blip r:embed="rId11"/>
          <a:stretch>
            <a:fillRect/>
          </a:stretch>
        </p:blipFill>
        <p:spPr>
          <a:xfrm>
            <a:off x="7795195" y="2099732"/>
            <a:ext cx="1281767" cy="1017691"/>
          </a:xfrm>
          <a:prstGeom prst="rect">
            <a:avLst/>
          </a:prstGeom>
          <a:solidFill>
            <a:schemeClr val="bg1"/>
          </a:solidFill>
          <a:ln w="19050">
            <a:solidFill>
              <a:srgbClr val="0070C0"/>
            </a:solidFill>
          </a:ln>
        </p:spPr>
      </p:pic>
      <p:pic>
        <p:nvPicPr>
          <p:cNvPr id="30" name="Picture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886974" y="1067482"/>
            <a:ext cx="1157288" cy="142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p:cNvPicPr>
            <a:picLocks noChangeAspect="1"/>
          </p:cNvPicPr>
          <p:nvPr/>
        </p:nvPicPr>
        <p:blipFill>
          <a:blip r:embed="rId13"/>
          <a:stretch>
            <a:fillRect/>
          </a:stretch>
        </p:blipFill>
        <p:spPr>
          <a:xfrm>
            <a:off x="5597000" y="883421"/>
            <a:ext cx="1629295" cy="1153118"/>
          </a:xfrm>
          <a:prstGeom prst="rect">
            <a:avLst/>
          </a:prstGeom>
        </p:spPr>
      </p:pic>
      <p:grpSp>
        <p:nvGrpSpPr>
          <p:cNvPr id="23" name="Group 22">
            <a:extLst>
              <a:ext uri="{FF2B5EF4-FFF2-40B4-BE49-F238E27FC236}">
                <a16:creationId xmlns:a16="http://schemas.microsoft.com/office/drawing/2014/main" id="{E8695AFB-8EBF-40FA-9633-0F8E2DCCA0F9}"/>
              </a:ext>
            </a:extLst>
          </p:cNvPr>
          <p:cNvGrpSpPr/>
          <p:nvPr/>
        </p:nvGrpSpPr>
        <p:grpSpPr>
          <a:xfrm>
            <a:off x="47129" y="686268"/>
            <a:ext cx="1075828" cy="1501853"/>
            <a:chOff x="430846" y="1235074"/>
            <a:chExt cx="1396366" cy="2244726"/>
          </a:xfrm>
        </p:grpSpPr>
        <p:pic>
          <p:nvPicPr>
            <p:cNvPr id="24" name="Picture 23">
              <a:extLst>
                <a:ext uri="{FF2B5EF4-FFF2-40B4-BE49-F238E27FC236}">
                  <a16:creationId xmlns:a16="http://schemas.microsoft.com/office/drawing/2014/main" id="{B9774BA0-C9A8-4717-9BCB-0D7927A32629}"/>
                </a:ext>
              </a:extLst>
            </p:cNvPr>
            <p:cNvPicPr>
              <a:picLocks noChangeAspect="1"/>
            </p:cNvPicPr>
            <p:nvPr/>
          </p:nvPicPr>
          <p:blipFill>
            <a:blip r:embed="rId14"/>
            <a:stretch>
              <a:fillRect/>
            </a:stretch>
          </p:blipFill>
          <p:spPr>
            <a:xfrm>
              <a:off x="430846" y="1235075"/>
              <a:ext cx="1396366" cy="2244725"/>
            </a:xfrm>
            <a:prstGeom prst="rect">
              <a:avLst/>
            </a:prstGeom>
          </p:spPr>
        </p:pic>
        <p:sp>
          <p:nvSpPr>
            <p:cNvPr id="25" name="Rectangle 24">
              <a:extLst>
                <a:ext uri="{FF2B5EF4-FFF2-40B4-BE49-F238E27FC236}">
                  <a16:creationId xmlns:a16="http://schemas.microsoft.com/office/drawing/2014/main" id="{083C3F30-E237-4C62-B389-D22D8E608D12}"/>
                </a:ext>
              </a:extLst>
            </p:cNvPr>
            <p:cNvSpPr/>
            <p:nvPr/>
          </p:nvSpPr>
          <p:spPr>
            <a:xfrm>
              <a:off x="430846" y="1235074"/>
              <a:ext cx="1238644" cy="2244726"/>
            </a:xfrm>
            <a:prstGeom prst="rect">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grpSp>
      <p:grpSp>
        <p:nvGrpSpPr>
          <p:cNvPr id="28" name="Group 27">
            <a:extLst>
              <a:ext uri="{FF2B5EF4-FFF2-40B4-BE49-F238E27FC236}">
                <a16:creationId xmlns:a16="http://schemas.microsoft.com/office/drawing/2014/main" id="{91D5051E-0C95-444D-9DB6-3EFD77374CEF}"/>
              </a:ext>
            </a:extLst>
          </p:cNvPr>
          <p:cNvGrpSpPr/>
          <p:nvPr/>
        </p:nvGrpSpPr>
        <p:grpSpPr>
          <a:xfrm>
            <a:off x="820806" y="1306143"/>
            <a:ext cx="954311" cy="1274558"/>
            <a:chOff x="3412162" y="1574800"/>
            <a:chExt cx="1238644" cy="1905002"/>
          </a:xfrm>
        </p:grpSpPr>
        <p:pic>
          <p:nvPicPr>
            <p:cNvPr id="32" name="Picture 31">
              <a:extLst>
                <a:ext uri="{FF2B5EF4-FFF2-40B4-BE49-F238E27FC236}">
                  <a16:creationId xmlns:a16="http://schemas.microsoft.com/office/drawing/2014/main" id="{4DF2E004-C508-4679-98EB-3C2693425917}"/>
                </a:ext>
              </a:extLst>
            </p:cNvPr>
            <p:cNvPicPr>
              <a:picLocks noChangeAspect="1"/>
            </p:cNvPicPr>
            <p:nvPr/>
          </p:nvPicPr>
          <p:blipFill rotWithShape="1">
            <a:blip r:embed="rId15"/>
            <a:srcRect b="19802"/>
            <a:stretch/>
          </p:blipFill>
          <p:spPr>
            <a:xfrm>
              <a:off x="3412162" y="1574800"/>
              <a:ext cx="1238644" cy="1905002"/>
            </a:xfrm>
            <a:prstGeom prst="rect">
              <a:avLst/>
            </a:prstGeom>
          </p:spPr>
        </p:pic>
        <p:sp>
          <p:nvSpPr>
            <p:cNvPr id="33" name="Rectangle 32">
              <a:extLst>
                <a:ext uri="{FF2B5EF4-FFF2-40B4-BE49-F238E27FC236}">
                  <a16:creationId xmlns:a16="http://schemas.microsoft.com/office/drawing/2014/main" id="{497FCC68-8C0B-4DEE-882A-6F9C916B7561}"/>
                </a:ext>
              </a:extLst>
            </p:cNvPr>
            <p:cNvSpPr/>
            <p:nvPr/>
          </p:nvSpPr>
          <p:spPr>
            <a:xfrm>
              <a:off x="3475662" y="1574800"/>
              <a:ext cx="1096338" cy="1905002"/>
            </a:xfrm>
            <a:prstGeom prst="rect">
              <a:avLst/>
            </a:prstGeom>
            <a:no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cxnSp>
        <p:nvCxnSpPr>
          <p:cNvPr id="31" name="Straight Arrow Connector 30"/>
          <p:cNvCxnSpPr/>
          <p:nvPr/>
        </p:nvCxnSpPr>
        <p:spPr>
          <a:xfrm flipV="1">
            <a:off x="1630664" y="1644629"/>
            <a:ext cx="4936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3747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left)">
                                      <p:cBhvr>
                                        <p:cTn id="10" dur="500"/>
                                        <p:tgtEl>
                                          <p:spTgt spid="28"/>
                                        </p:tgtEl>
                                      </p:cBhvr>
                                    </p:animEffect>
                                  </p:childTnLst>
                                </p:cTn>
                              </p:par>
                              <p:par>
                                <p:cTn id="11" presetID="22" presetClass="entr" presetSubtype="8"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childTnLst>
                          </p:cTn>
                        </p:par>
                        <p:par>
                          <p:cTn id="17" fill="hold">
                            <p:stCondLst>
                              <p:cond delay="500"/>
                            </p:stCondLst>
                            <p:childTnLst>
                              <p:par>
                                <p:cTn id="18" presetID="4" presetClass="entr" presetSubtype="3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ox(out)">
                                      <p:cBhvr>
                                        <p:cTn id="20" dur="2000"/>
                                        <p:tgtEl>
                                          <p:spTgt spid="9"/>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3500"/>
                            </p:stCondLst>
                            <p:childTnLst>
                              <p:par>
                                <p:cTn id="30" presetID="16" presetClass="entr" presetSubtype="37"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outVertical)">
                                      <p:cBhvr>
                                        <p:cTn id="32" dur="10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500"/>
                            </p:stCondLst>
                            <p:childTnLst>
                              <p:par>
                                <p:cTn id="41" presetID="2" presetClass="entr" presetSubtype="9"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0-#ppt_w/2"/>
                                          </p:val>
                                        </p:tav>
                                        <p:tav tm="100000">
                                          <p:val>
                                            <p:strVal val="#ppt_x"/>
                                          </p:val>
                                        </p:tav>
                                      </p:tavLst>
                                    </p:anim>
                                    <p:anim calcmode="lin" valueType="num">
                                      <p:cBhvr additive="base">
                                        <p:cTn id="44" dur="500" fill="hold"/>
                                        <p:tgtEl>
                                          <p:spTgt spid="34"/>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 presetClass="entr" presetSubtype="1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heel(4)">
                                      <p:cBhvr>
                                        <p:cTn id="54" dur="1500"/>
                                        <p:tgtEl>
                                          <p:spTgt spid="18"/>
                                        </p:tgtEl>
                                      </p:cBhvr>
                                    </p:animEffect>
                                  </p:childTnLst>
                                </p:cTn>
                              </p:par>
                              <p:par>
                                <p:cTn id="55" presetID="21" presetClass="entr" presetSubtype="4"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heel(4)">
                                      <p:cBhvr>
                                        <p:cTn id="57" dur="1500"/>
                                        <p:tgtEl>
                                          <p:spTgt spid="22"/>
                                        </p:tgtEl>
                                      </p:cBhvr>
                                    </p:animEffect>
                                  </p:childTnLst>
                                </p:cTn>
                              </p:par>
                              <p:par>
                                <p:cTn id="58" presetID="21" presetClass="entr" presetSubtype="4"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heel(4)">
                                      <p:cBhvr>
                                        <p:cTn id="60" dur="1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4315325" y="3361181"/>
            <a:ext cx="2451149" cy="1624551"/>
          </a:xfrm>
          <a:prstGeom prst="rect">
            <a:avLst/>
          </a:prstGeom>
        </p:spPr>
      </p:pic>
      <p:pic>
        <p:nvPicPr>
          <p:cNvPr id="25" name="Picture 24" descr="A picture containing green, track&#10;&#10;Description automatically generated">
            <a:extLst>
              <a:ext uri="{FF2B5EF4-FFF2-40B4-BE49-F238E27FC236}">
                <a16:creationId xmlns:a16="http://schemas.microsoft.com/office/drawing/2014/main" id="{DAB7ADFE-2838-4C3A-BB02-5020D92A14C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81011" y="4848263"/>
            <a:ext cx="2655810" cy="1991858"/>
          </a:xfrm>
          <a:prstGeom prst="rect">
            <a:avLst/>
          </a:prstGeom>
        </p:spPr>
      </p:pic>
      <p:pic>
        <p:nvPicPr>
          <p:cNvPr id="3" name="Picture 2"/>
          <p:cNvPicPr>
            <a:picLocks noChangeAspect="1"/>
          </p:cNvPicPr>
          <p:nvPr/>
        </p:nvPicPr>
        <p:blipFill>
          <a:blip r:embed="rId5"/>
          <a:stretch>
            <a:fillRect/>
          </a:stretch>
        </p:blipFill>
        <p:spPr>
          <a:xfrm>
            <a:off x="5991786" y="799923"/>
            <a:ext cx="3125705" cy="1112800"/>
          </a:xfrm>
          <a:prstGeom prst="rect">
            <a:avLst/>
          </a:prstGeom>
        </p:spPr>
      </p:pic>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229180" y="-83161"/>
            <a:ext cx="8780349" cy="60567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ACE : Accelerator Coordination &amp;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14" name="TextBox 13"/>
          <p:cNvSpPr txBox="1"/>
          <p:nvPr/>
        </p:nvSpPr>
        <p:spPr>
          <a:xfrm>
            <a:off x="-39832" y="2758226"/>
            <a:ext cx="1667444" cy="327077"/>
          </a:xfrm>
          <a:prstGeom prst="rect">
            <a:avLst/>
          </a:prstGeom>
          <a:noFill/>
        </p:spPr>
        <p:txBody>
          <a:bodyPr wrap="none" rtlCol="0">
            <a:spAutoFit/>
          </a:bodyPr>
          <a:lstStyle/>
          <a:p>
            <a:pPr>
              <a:lnSpc>
                <a:spcPct val="120000"/>
              </a:lnSpc>
            </a:pPr>
            <a:r>
              <a:rPr lang="en-US" sz="1400" u="sng" dirty="0"/>
              <a:t>Operational Safety</a:t>
            </a:r>
            <a:endParaRPr lang="en-GB" sz="1400" u="sng" dirty="0"/>
          </a:p>
        </p:txBody>
      </p:sp>
      <p:sp>
        <p:nvSpPr>
          <p:cNvPr id="19" name="TextBox 18"/>
          <p:cNvSpPr txBox="1"/>
          <p:nvPr/>
        </p:nvSpPr>
        <p:spPr>
          <a:xfrm>
            <a:off x="1041576" y="458553"/>
            <a:ext cx="1588897" cy="327077"/>
          </a:xfrm>
          <a:prstGeom prst="rect">
            <a:avLst/>
          </a:prstGeom>
          <a:noFill/>
        </p:spPr>
        <p:txBody>
          <a:bodyPr wrap="none" rtlCol="0">
            <a:spAutoFit/>
          </a:bodyPr>
          <a:lstStyle/>
          <a:p>
            <a:pPr>
              <a:lnSpc>
                <a:spcPct val="120000"/>
              </a:lnSpc>
            </a:pPr>
            <a:r>
              <a:rPr lang="en-US" sz="1400" u="sng" dirty="0"/>
              <a:t>Electrical lock-out</a:t>
            </a:r>
            <a:endParaRPr lang="en-GB" sz="1400" u="sng" dirty="0"/>
          </a:p>
        </p:txBody>
      </p:sp>
      <p:sp>
        <p:nvSpPr>
          <p:cNvPr id="20" name="TextBox 19"/>
          <p:cNvSpPr txBox="1"/>
          <p:nvPr/>
        </p:nvSpPr>
        <p:spPr>
          <a:xfrm>
            <a:off x="5862253" y="434765"/>
            <a:ext cx="2276329" cy="350865"/>
          </a:xfrm>
          <a:prstGeom prst="rect">
            <a:avLst/>
          </a:prstGeom>
          <a:noFill/>
        </p:spPr>
        <p:txBody>
          <a:bodyPr wrap="none" rtlCol="0">
            <a:spAutoFit/>
          </a:bodyPr>
          <a:lstStyle/>
          <a:p>
            <a:pPr>
              <a:lnSpc>
                <a:spcPct val="120000"/>
              </a:lnSpc>
            </a:pPr>
            <a:r>
              <a:rPr lang="en-US" sz="1400" u="sng" dirty="0"/>
              <a:t>Quality Assurance Service</a:t>
            </a:r>
            <a:endParaRPr lang="en-GB" sz="1400" u="sng" dirty="0"/>
          </a:p>
        </p:txBody>
      </p:sp>
      <p:sp>
        <p:nvSpPr>
          <p:cNvPr id="16" name="TextBox 15"/>
          <p:cNvSpPr txBox="1"/>
          <p:nvPr/>
        </p:nvSpPr>
        <p:spPr>
          <a:xfrm>
            <a:off x="7037579" y="2927476"/>
            <a:ext cx="2012026" cy="350865"/>
          </a:xfrm>
          <a:prstGeom prst="rect">
            <a:avLst/>
          </a:prstGeom>
          <a:noFill/>
        </p:spPr>
        <p:txBody>
          <a:bodyPr wrap="none" rtlCol="0">
            <a:spAutoFit/>
          </a:bodyPr>
          <a:lstStyle/>
          <a:p>
            <a:pPr>
              <a:lnSpc>
                <a:spcPct val="120000"/>
              </a:lnSpc>
            </a:pPr>
            <a:r>
              <a:rPr lang="en-US" sz="1400" u="sng" dirty="0"/>
              <a:t>Worksite management</a:t>
            </a:r>
            <a:endParaRPr lang="en-GB" sz="1400" u="sng" dirty="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3805" y="429114"/>
            <a:ext cx="2880674" cy="1909632"/>
          </a:xfrm>
          <a:prstGeom prst="rect">
            <a:avLst/>
          </a:prstGeom>
          <a:ln>
            <a:noFill/>
          </a:ln>
          <a:effectLst>
            <a:outerShdw blurRad="50800" dist="38100" dir="2700000" algn="tl" rotWithShape="0">
              <a:prstClr val="black">
                <a:alpha val="40000"/>
              </a:prstClr>
            </a:outerShdw>
          </a:effectLst>
        </p:spPr>
      </p:pic>
      <p:pic>
        <p:nvPicPr>
          <p:cNvPr id="2" name="Picture 1"/>
          <p:cNvPicPr>
            <a:picLocks noChangeAspect="1"/>
          </p:cNvPicPr>
          <p:nvPr/>
        </p:nvPicPr>
        <p:blipFill>
          <a:blip r:embed="rId7"/>
          <a:stretch>
            <a:fillRect/>
          </a:stretch>
        </p:blipFill>
        <p:spPr>
          <a:xfrm>
            <a:off x="79576" y="822221"/>
            <a:ext cx="3814170" cy="1998246"/>
          </a:xfrm>
          <a:prstGeom prst="rect">
            <a:avLst/>
          </a:prstGeom>
        </p:spPr>
      </p:pic>
      <p:pic>
        <p:nvPicPr>
          <p:cNvPr id="15" name="Picture 14" descr="A picture containing indoor, building, sitting, room&#10;&#10;Description automatically generated">
            <a:extLst>
              <a:ext uri="{FF2B5EF4-FFF2-40B4-BE49-F238E27FC236}">
                <a16:creationId xmlns:a16="http://schemas.microsoft.com/office/drawing/2014/main" id="{2574B845-5864-4EBC-A6EF-2B94ECCCA002}"/>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980294" y="5116577"/>
            <a:ext cx="2648934" cy="1491021"/>
          </a:xfrm>
          <a:prstGeom prst="rect">
            <a:avLst/>
          </a:prstGeom>
        </p:spPr>
      </p:pic>
      <p:pic>
        <p:nvPicPr>
          <p:cNvPr id="17" name="Picture 16" descr="A picture containing indoor, person, person, standing&#10;&#10;Description automatically generated">
            <a:extLst>
              <a:ext uri="{FF2B5EF4-FFF2-40B4-BE49-F238E27FC236}">
                <a16:creationId xmlns:a16="http://schemas.microsoft.com/office/drawing/2014/main" id="{574F79F2-9250-43B5-AA5B-3E8982BB9BFD}"/>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t="17051"/>
          <a:stretch/>
        </p:blipFill>
        <p:spPr>
          <a:xfrm>
            <a:off x="2625209" y="5116577"/>
            <a:ext cx="1574531" cy="1741423"/>
          </a:xfrm>
          <a:prstGeom prst="rect">
            <a:avLst/>
          </a:prstGeom>
        </p:spPr>
      </p:pic>
      <p:pic>
        <p:nvPicPr>
          <p:cNvPr id="7" name="Picture 6"/>
          <p:cNvPicPr>
            <a:picLocks noChangeAspect="1"/>
          </p:cNvPicPr>
          <p:nvPr/>
        </p:nvPicPr>
        <p:blipFill rotWithShape="1">
          <a:blip r:embed="rId10">
            <a:extLst>
              <a:ext uri="{28A0092B-C50C-407E-A947-70E740481C1C}">
                <a14:useLocalDpi xmlns:a14="http://schemas.microsoft.com/office/drawing/2010/main" val="0"/>
              </a:ext>
            </a:extLst>
          </a:blip>
          <a:srcRect l="23058" t="21071" r="6367" b="1"/>
          <a:stretch/>
        </p:blipFill>
        <p:spPr>
          <a:xfrm>
            <a:off x="3078549" y="2939151"/>
            <a:ext cx="1417462" cy="2023359"/>
          </a:xfrm>
          <a:prstGeom prst="rect">
            <a:avLst/>
          </a:prstGeom>
        </p:spPr>
      </p:pic>
      <p:pic>
        <p:nvPicPr>
          <p:cNvPr id="21" name="Picture 20"/>
          <p:cNvPicPr>
            <a:picLocks noChangeAspect="1"/>
          </p:cNvPicPr>
          <p:nvPr/>
        </p:nvPicPr>
        <p:blipFill>
          <a:blip r:embed="rId11"/>
          <a:stretch>
            <a:fillRect/>
          </a:stretch>
        </p:blipFill>
        <p:spPr>
          <a:xfrm>
            <a:off x="6549892" y="1930361"/>
            <a:ext cx="749448" cy="1068067"/>
          </a:xfrm>
          <a:prstGeom prst="rect">
            <a:avLst/>
          </a:prstGeom>
        </p:spPr>
      </p:pic>
      <p:pic>
        <p:nvPicPr>
          <p:cNvPr id="22" name="Picture 21"/>
          <p:cNvPicPr>
            <a:picLocks noChangeAspect="1"/>
          </p:cNvPicPr>
          <p:nvPr/>
        </p:nvPicPr>
        <p:blipFill>
          <a:blip r:embed="rId12"/>
          <a:stretch>
            <a:fillRect/>
          </a:stretch>
        </p:blipFill>
        <p:spPr>
          <a:xfrm>
            <a:off x="8238067" y="1509070"/>
            <a:ext cx="879425" cy="1580066"/>
          </a:xfrm>
          <a:prstGeom prst="rect">
            <a:avLst/>
          </a:prstGeom>
        </p:spPr>
      </p:pic>
      <p:pic>
        <p:nvPicPr>
          <p:cNvPr id="24" name="Picture 2" descr="See the source image">
            <a:extLst>
              <a:ext uri="{FF2B5EF4-FFF2-40B4-BE49-F238E27FC236}">
                <a16:creationId xmlns:a16="http://schemas.microsoft.com/office/drawing/2014/main" id="{066B6262-5FF5-41FA-A3DA-741FC13BBCE5}"/>
              </a:ext>
            </a:extLst>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885909" y="3295979"/>
            <a:ext cx="2123620" cy="1383670"/>
          </a:xfrm>
          <a:prstGeom prst="rect">
            <a:avLst/>
          </a:prstGeom>
          <a:noFill/>
          <a:extLst>
            <a:ext uri="{909E8E84-426E-40DD-AFC4-6F175D3DCCD1}">
              <a14:hiddenFill xmlns:a14="http://schemas.microsoft.com/office/drawing/2010/main">
                <a:solidFill>
                  <a:srgbClr val="FFFFFF"/>
                </a:solidFill>
              </a14:hiddenFill>
            </a:ext>
          </a:extLst>
        </p:spPr>
      </p:pic>
      <p:pic>
        <p:nvPicPr>
          <p:cNvPr id="23" name="Content Placeholder 3"/>
          <p:cNvPicPr>
            <a:picLocks noChangeAspect="1"/>
          </p:cNvPicPr>
          <p:nvPr/>
        </p:nvPicPr>
        <p:blipFill>
          <a:blip r:embed="rId14"/>
          <a:stretch/>
        </p:blipFill>
        <p:spPr bwMode="auto">
          <a:xfrm>
            <a:off x="60215" y="3075042"/>
            <a:ext cx="3169873" cy="2112993"/>
          </a:xfrm>
          <a:prstGeom prst="rect">
            <a:avLst/>
          </a:prstGeom>
        </p:spPr>
      </p:pic>
      <p:pic>
        <p:nvPicPr>
          <p:cNvPr id="6" name="Picture 5"/>
          <p:cNvPicPr>
            <a:picLocks noChangeAspect="1"/>
          </p:cNvPicPr>
          <p:nvPr/>
        </p:nvPicPr>
        <p:blipFill rotWithShape="1">
          <a:blip r:embed="rId15"/>
          <a:srcRect l="4114" t="2584" r="4440" b="2205"/>
          <a:stretch/>
        </p:blipFill>
        <p:spPr>
          <a:xfrm>
            <a:off x="1025209" y="4918956"/>
            <a:ext cx="1098123" cy="1710452"/>
          </a:xfrm>
          <a:prstGeom prst="roundRect">
            <a:avLst/>
          </a:prstGeom>
          <a:ln w="25400">
            <a:solidFill>
              <a:srgbClr val="7030A0"/>
            </a:solidFill>
          </a:ln>
        </p:spPr>
      </p:pic>
    </p:spTree>
    <p:extLst>
      <p:ext uri="{BB962C8B-B14F-4D97-AF65-F5344CB8AC3E}">
        <p14:creationId xmlns:p14="http://schemas.microsoft.com/office/powerpoint/2010/main" val="276158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heckerboard(across)">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4" presetClass="entr" presetSubtype="32"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box(out)">
                                      <p:cBhvr>
                                        <p:cTn id="32" dur="2000"/>
                                        <p:tgtEl>
                                          <p:spTgt spid="23"/>
                                        </p:tgtEl>
                                      </p:cBhvr>
                                    </p:animEffect>
                                  </p:childTnLst>
                                </p:cTn>
                              </p:par>
                            </p:childTnLst>
                          </p:cTn>
                        </p:par>
                        <p:par>
                          <p:cTn id="33" fill="hold">
                            <p:stCondLst>
                              <p:cond delay="2000"/>
                            </p:stCondLst>
                            <p:childTnLst>
                              <p:par>
                                <p:cTn id="34" presetID="22" presetClass="entr" presetSubtype="1" fill="hold" nodeType="afterEffect">
                                  <p:stCondLst>
                                    <p:cond delay="25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50"/>
                            </p:stCondLst>
                            <p:childTnLst>
                              <p:par>
                                <p:cTn id="38" presetID="22" presetClass="entr" presetSubtype="1"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par>
                                <p:cTn id="41" presetID="21"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heel(4)">
                                      <p:cBhvr>
                                        <p:cTn id="43" dur="500"/>
                                        <p:tgtEl>
                                          <p:spTgt spid="18"/>
                                        </p:tgtEl>
                                      </p:cBhvr>
                                    </p:animEffect>
                                  </p:childTnLst>
                                </p:cTn>
                              </p:par>
                              <p:par>
                                <p:cTn id="44" presetID="21" presetClass="entr" presetSubtype="4" fill="hold" nodeType="withEffect">
                                  <p:stCondLst>
                                    <p:cond delay="500"/>
                                  </p:stCondLst>
                                  <p:childTnLst>
                                    <p:set>
                                      <p:cBhvr>
                                        <p:cTn id="45" dur="1" fill="hold">
                                          <p:stCondLst>
                                            <p:cond delay="0"/>
                                          </p:stCondLst>
                                        </p:cTn>
                                        <p:tgtEl>
                                          <p:spTgt spid="24"/>
                                        </p:tgtEl>
                                        <p:attrNameLst>
                                          <p:attrName>style.visibility</p:attrName>
                                        </p:attrNameLst>
                                      </p:cBhvr>
                                      <p:to>
                                        <p:strVal val="visible"/>
                                      </p:to>
                                    </p:set>
                                    <p:animEffect transition="in" filter="wheel(4)">
                                      <p:cBhvr>
                                        <p:cTn id="46" dur="500"/>
                                        <p:tgtEl>
                                          <p:spTgt spid="24"/>
                                        </p:tgtEl>
                                      </p:cBhvr>
                                    </p:animEffect>
                                  </p:childTnLst>
                                </p:cTn>
                              </p:par>
                            </p:childTnLst>
                          </p:cTn>
                        </p:par>
                        <p:par>
                          <p:cTn id="47" fill="hold">
                            <p:stCondLst>
                              <p:cond delay="3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500"/>
                                        <p:tgtEl>
                                          <p:spTgt spid="15"/>
                                        </p:tgtEl>
                                      </p:cBhvr>
                                    </p:animEffect>
                                  </p:childTnLst>
                                </p:cTn>
                              </p:par>
                            </p:childTnLst>
                          </p:cTn>
                        </p:par>
                        <p:par>
                          <p:cTn id="51" fill="hold">
                            <p:stCondLst>
                              <p:cond delay="4250"/>
                            </p:stCondLst>
                            <p:childTnLst>
                              <p:par>
                                <p:cTn id="52" presetID="53" presetClass="entr" presetSubtype="16"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CF5433D4-FC73-4D91-B41A-55F45123F0AA}"/>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sp>
        <p:nvSpPr>
          <p:cNvPr id="8" name="TextBox 14">
            <a:extLst>
              <a:ext uri="{FF2B5EF4-FFF2-40B4-BE49-F238E27FC236}">
                <a16:creationId xmlns:a16="http://schemas.microsoft.com/office/drawing/2014/main" id="{58689EEA-6808-4A27-A93F-DA6C7B95EF6C}"/>
              </a:ext>
            </a:extLst>
          </p:cNvPr>
          <p:cNvSpPr>
            <a:spLocks/>
          </p:cNvSpPr>
          <p:nvPr/>
        </p:nvSpPr>
        <p:spPr bwMode="auto">
          <a:xfrm>
            <a:off x="487363" y="1138080"/>
            <a:ext cx="8110205" cy="116955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The group is responsible for supporting the Department Head in the management and planning of the department’s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material and personnel resources</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as well as for all matters related to </a:t>
            </a:r>
            <a:r>
              <a:rPr kumimoji="0" lang="en-US" sz="1400" b="1"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safety and environment</a:t>
            </a:r>
            <a:r>
              <a:rPr kumimoji="0" lang="en-US"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rPr>
              <a:t>. It represents the department in CERN-wide or inter-departmental bodies dealing with administrative, personnel, budget and safety matters. It also defines and implements safety and administrative procedures, for both the personnel and the material within the Department.</a:t>
            </a:r>
            <a:endParaRPr kumimoji="0" lang="en-GB" sz="1400" b="0" i="0" u="none" strike="noStrike" kern="1200" cap="none" spc="0" normalizeH="0" baseline="0" noProof="0" dirty="0">
              <a:ln>
                <a:noFill/>
              </a:ln>
              <a:solidFill>
                <a:srgbClr val="0A4A8E"/>
              </a:solidFill>
              <a:effectLst/>
              <a:uLnTx/>
              <a:uFillTx/>
              <a:latin typeface="Arial" panose="020B0604020202020204" pitchFamily="34" charset="0"/>
              <a:cs typeface="Arial" panose="020B0604020202020204" pitchFamily="34" charset="0"/>
            </a:endParaRPr>
          </a:p>
        </p:txBody>
      </p:sp>
      <p:sp>
        <p:nvSpPr>
          <p:cNvPr id="9" name="TextBox 9">
            <a:extLst>
              <a:ext uri="{FF2B5EF4-FFF2-40B4-BE49-F238E27FC236}">
                <a16:creationId xmlns:a16="http://schemas.microsoft.com/office/drawing/2014/main" id="{30566DCE-B9E3-4D1A-A08E-8EC75401FEC6}"/>
              </a:ext>
            </a:extLst>
          </p:cNvPr>
          <p:cNvSpPr>
            <a:spLocks/>
          </p:cNvSpPr>
          <p:nvPr/>
        </p:nvSpPr>
        <p:spPr bwMode="auto">
          <a:xfrm>
            <a:off x="1584031" y="6119591"/>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Mauro Nonis</a:t>
            </a:r>
          </a:p>
        </p:txBody>
      </p:sp>
      <p:pic>
        <p:nvPicPr>
          <p:cNvPr id="10" name="Picture 131">
            <a:extLst>
              <a:ext uri="{FF2B5EF4-FFF2-40B4-BE49-F238E27FC236}">
                <a16:creationId xmlns:a16="http://schemas.microsoft.com/office/drawing/2014/main" id="{88248C1C-F7E7-4C32-A2CA-851374A618B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p:blipFill>
        <p:spPr bwMode="auto">
          <a:xfrm>
            <a:off x="390393" y="5307727"/>
            <a:ext cx="1190433" cy="1339641"/>
          </a:xfrm>
          <a:prstGeom prst="rect">
            <a:avLst/>
          </a:prstGeom>
          <a:ln>
            <a:noFill/>
          </a:ln>
          <a:effectLst>
            <a:outerShdw blurRad="50800" dist="38100" dir="2700000" algn="tl" rotWithShape="0">
              <a:prstClr val="black">
                <a:alpha val="40000"/>
              </a:prstClr>
            </a:outerShdw>
          </a:effectLst>
        </p:spPr>
      </p:pic>
      <p:pic>
        <p:nvPicPr>
          <p:cNvPr id="12" name="Picture 11" descr="Graphical user interface, text&#10;&#10;Description automatically generated">
            <a:extLst>
              <a:ext uri="{FF2B5EF4-FFF2-40B4-BE49-F238E27FC236}">
                <a16:creationId xmlns:a16="http://schemas.microsoft.com/office/drawing/2014/main" id="{1BC212C7-B296-4F69-A14C-D4C898CB841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645822">
            <a:off x="1734879" y="2952010"/>
            <a:ext cx="3226540" cy="2381159"/>
          </a:xfrm>
          <a:prstGeom prst="rect">
            <a:avLst/>
          </a:prstGeom>
          <a:ln>
            <a:solidFill>
              <a:schemeClr val="tx1"/>
            </a:solidFill>
          </a:ln>
        </p:spPr>
      </p:pic>
      <p:pic>
        <p:nvPicPr>
          <p:cNvPr id="15" name="Picture 14" descr="Table&#10;&#10;Description automatically generated">
            <a:extLst>
              <a:ext uri="{FF2B5EF4-FFF2-40B4-BE49-F238E27FC236}">
                <a16:creationId xmlns:a16="http://schemas.microsoft.com/office/drawing/2014/main" id="{3CEBF44A-6909-48F9-8AFC-9A6635D1D41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7426" y="2392315"/>
            <a:ext cx="2978340" cy="4207593"/>
          </a:xfrm>
          <a:prstGeom prst="rect">
            <a:avLst/>
          </a:prstGeom>
          <a:ln>
            <a:solidFill>
              <a:schemeClr val="tx1"/>
            </a:solidFill>
          </a:ln>
        </p:spPr>
      </p:pic>
      <p:sp>
        <p:nvSpPr>
          <p:cNvPr id="16" name="TextBox 15">
            <a:extLst>
              <a:ext uri="{FF2B5EF4-FFF2-40B4-BE49-F238E27FC236}">
                <a16:creationId xmlns:a16="http://schemas.microsoft.com/office/drawing/2014/main" id="{4B622437-F943-4DE5-9D90-FF76BF6A3488}"/>
              </a:ext>
            </a:extLst>
          </p:cNvPr>
          <p:cNvSpPr txBox="1"/>
          <p:nvPr/>
        </p:nvSpPr>
        <p:spPr>
          <a:xfrm rot="20935758">
            <a:off x="3534578" y="4561334"/>
            <a:ext cx="3554178" cy="144655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8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People</a:t>
            </a:r>
          </a:p>
        </p:txBody>
      </p:sp>
    </p:spTree>
    <p:extLst>
      <p:ext uri="{BB962C8B-B14F-4D97-AF65-F5344CB8AC3E}">
        <p14:creationId xmlns:p14="http://schemas.microsoft.com/office/powerpoint/2010/main" val="23781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6ECF9CB-1C42-4C58-BAD9-C759FA2F9BC8}"/>
              </a:ext>
            </a:extLst>
          </p:cNvPr>
          <p:cNvSpPr>
            <a:spLocks/>
          </p:cNvSpPr>
          <p:nvPr/>
        </p:nvSpPr>
        <p:spPr bwMode="auto">
          <a:xfrm>
            <a:off x="487363" y="258092"/>
            <a:ext cx="8477176" cy="521772"/>
          </a:xfrm>
          <a:prstGeom prst="rect">
            <a:avLst/>
          </a:prstGeom>
          <a:solidFill>
            <a:srgbClr val="FFFFFF"/>
          </a:solidFill>
        </p:spPr>
        <p:txBody>
          <a:bodyPr anchor="ctr"/>
          <a:lstStyle>
            <a:lvl1pPr algn="r">
              <a:spcBef>
                <a:spcPts val="0"/>
              </a:spcBef>
              <a:buNone/>
              <a:defRPr sz="2800">
                <a:solidFill>
                  <a:schemeClr val="tx2"/>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A4A8E"/>
                </a:solidFill>
                <a:effectLst/>
                <a:uLnTx/>
                <a:uFillTx/>
                <a:latin typeface="Cambria"/>
                <a:ea typeface="+mj-ea"/>
                <a:cs typeface="+mj-cs"/>
              </a:rPr>
              <a:t>PAS : Planning, Administration and Safety</a:t>
            </a:r>
            <a:endParaRPr kumimoji="0" sz="2800" b="0" i="0" u="none" strike="noStrike" kern="1200" cap="none" spc="0" normalizeH="0" baseline="0" noProof="0" dirty="0">
              <a:ln>
                <a:noFill/>
              </a:ln>
              <a:solidFill>
                <a:srgbClr val="44546A"/>
              </a:solidFill>
              <a:effectLst/>
              <a:uLnTx/>
              <a:uFillTx/>
              <a:latin typeface="Calibri Light" panose="020F0302020204030204"/>
              <a:ea typeface="+mj-ea"/>
              <a:cs typeface="+mj-cs"/>
            </a:endParaRPr>
          </a:p>
        </p:txBody>
      </p:sp>
      <p:pic>
        <p:nvPicPr>
          <p:cNvPr id="6" name="Picture 5" descr="Graphical user interface, text, application, Word&#10;&#10;Description automatically generated">
            <a:extLst>
              <a:ext uri="{FF2B5EF4-FFF2-40B4-BE49-F238E27FC236}">
                <a16:creationId xmlns:a16="http://schemas.microsoft.com/office/drawing/2014/main" id="{2F0FAD39-CBC5-4369-B5E9-33BD03E6C0F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73501">
            <a:off x="4269684" y="1444040"/>
            <a:ext cx="4444683" cy="2515858"/>
          </a:xfrm>
          <a:prstGeom prst="rect">
            <a:avLst/>
          </a:prstGeom>
          <a:ln>
            <a:solidFill>
              <a:schemeClr val="tx1"/>
            </a:solidFill>
          </a:ln>
        </p:spPr>
      </p:pic>
      <p:pic>
        <p:nvPicPr>
          <p:cNvPr id="8" name="Picture 7" descr="Graphical user interface, text, application, email&#10;&#10;Description automatically generated">
            <a:extLst>
              <a:ext uri="{FF2B5EF4-FFF2-40B4-BE49-F238E27FC236}">
                <a16:creationId xmlns:a16="http://schemas.microsoft.com/office/drawing/2014/main" id="{6B12485B-2840-489A-9C19-3EF2816A2E5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03029">
            <a:off x="4172740" y="4213613"/>
            <a:ext cx="4719938" cy="2310522"/>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E5D1364B-8BFF-4B18-819A-E27258FDD41E}"/>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605" y="822062"/>
            <a:ext cx="4196108" cy="3059805"/>
          </a:xfrm>
          <a:prstGeom prst="rect">
            <a:avLst/>
          </a:prstGeom>
        </p:spPr>
      </p:pic>
      <p:pic>
        <p:nvPicPr>
          <p:cNvPr id="11" name="Picture 10">
            <a:extLst>
              <a:ext uri="{FF2B5EF4-FFF2-40B4-BE49-F238E27FC236}">
                <a16:creationId xmlns:a16="http://schemas.microsoft.com/office/drawing/2014/main" id="{78C1C420-BA70-48D8-AA9B-CB9726824C98}"/>
              </a:ext>
            </a:extLst>
          </p:cNvPr>
          <p:cNvPicPr>
            <a:picLocks noChangeAspect="1"/>
          </p:cNvPicPr>
          <p:nvPr/>
        </p:nvPicPr>
        <p:blipFill>
          <a:blip r:embed="rId5"/>
          <a:stretch>
            <a:fillRect/>
          </a:stretch>
        </p:blipFill>
        <p:spPr>
          <a:xfrm rot="21260016">
            <a:off x="721382" y="3476470"/>
            <a:ext cx="5190476" cy="3019078"/>
          </a:xfrm>
          <a:prstGeom prst="rect">
            <a:avLst/>
          </a:prstGeom>
          <a:ln>
            <a:solidFill>
              <a:schemeClr val="tx1"/>
            </a:solidFill>
          </a:ln>
        </p:spPr>
      </p:pic>
      <p:sp>
        <p:nvSpPr>
          <p:cNvPr id="13" name="TextBox 12">
            <a:extLst>
              <a:ext uri="{FF2B5EF4-FFF2-40B4-BE49-F238E27FC236}">
                <a16:creationId xmlns:a16="http://schemas.microsoft.com/office/drawing/2014/main" id="{EA9A44C8-FD76-49CB-8B0B-A8C96DC4A258}"/>
              </a:ext>
            </a:extLst>
          </p:cNvPr>
          <p:cNvSpPr txBox="1"/>
          <p:nvPr/>
        </p:nvSpPr>
        <p:spPr>
          <a:xfrm rot="20935758">
            <a:off x="3252230" y="5308516"/>
            <a:ext cx="2723823"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Budget</a:t>
            </a:r>
          </a:p>
        </p:txBody>
      </p:sp>
      <p:sp>
        <p:nvSpPr>
          <p:cNvPr id="14" name="TextBox 13">
            <a:extLst>
              <a:ext uri="{FF2B5EF4-FFF2-40B4-BE49-F238E27FC236}">
                <a16:creationId xmlns:a16="http://schemas.microsoft.com/office/drawing/2014/main" id="{EE01BD5B-0525-46D1-AA75-E66AE8320813}"/>
              </a:ext>
            </a:extLst>
          </p:cNvPr>
          <p:cNvSpPr txBox="1"/>
          <p:nvPr/>
        </p:nvSpPr>
        <p:spPr>
          <a:xfrm rot="353397">
            <a:off x="2894758" y="2510687"/>
            <a:ext cx="2754280" cy="101566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60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rPr>
              <a:t>Safety</a:t>
            </a:r>
            <a:endParaRPr kumimoji="0" lang="fr-CH" sz="60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1667104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03212" y="3065454"/>
            <a:ext cx="3096190" cy="2066460"/>
          </a:xfrm>
          <a:prstGeom prst="rect">
            <a:avLst/>
          </a:prstGeom>
        </p:spPr>
      </p:pic>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16231" y="628465"/>
            <a:ext cx="8453432" cy="3059299"/>
          </a:xfrm>
          <a:prstGeom prst="rect">
            <a:avLst/>
          </a:prstGeom>
        </p:spPr>
        <p:txBody>
          <a:bodyPr wrap="square">
            <a:spAutoFit/>
          </a:bodyPr>
          <a:lstStyle/>
          <a:p>
            <a:pPr marL="0" indent="0">
              <a:lnSpc>
                <a:spcPct val="120000"/>
              </a:lnSpc>
              <a:buNone/>
            </a:pPr>
            <a:r>
              <a:rPr lang="en-US" dirty="0">
                <a:solidFill>
                  <a:srgbClr val="0A4A8E"/>
                </a:solidFill>
              </a:rPr>
              <a:t>The group is in charge of:</a:t>
            </a:r>
          </a:p>
          <a:p>
            <a:pPr marL="285750" indent="-285750">
              <a:lnSpc>
                <a:spcPct val="120000"/>
              </a:lnSpc>
              <a:buFont typeface="Arial" panose="020B0604020202020204" pitchFamily="34" charset="0"/>
              <a:buChar char="•"/>
            </a:pPr>
            <a:r>
              <a:rPr lang="en-US" dirty="0">
                <a:solidFill>
                  <a:srgbClr val="0A4A8E"/>
                </a:solidFill>
              </a:rPr>
              <a:t>Design, installation, commissioning, operation and maintenance of the cooling systems, pumping stations, air conditioning plants and fluid distribution systems of all accelerators, their experimental areas and some of the special cooling systems of LHC sub-detectors. </a:t>
            </a:r>
          </a:p>
          <a:p>
            <a:pPr marL="285750" indent="-285750">
              <a:lnSpc>
                <a:spcPct val="120000"/>
              </a:lnSpc>
              <a:buFont typeface="Arial" panose="020B0604020202020204" pitchFamily="34" charset="0"/>
              <a:buChar char="•"/>
            </a:pPr>
            <a:r>
              <a:rPr lang="en-US" dirty="0">
                <a:solidFill>
                  <a:srgbClr val="0A4A8E"/>
                </a:solidFill>
              </a:rPr>
              <a:t>Computational fluid dynamics (CFD) simulations, as well as studies on fluid dynamics, ventilation, heat transfer, smoke behavior, gas and radio nuclides propagation are performed by the group. </a:t>
            </a:r>
          </a:p>
          <a:p>
            <a:pPr algn="just"/>
            <a:endParaRPr lang="en-GB" sz="2000" dirty="0">
              <a:solidFill>
                <a:srgbClr val="0A4A8E"/>
              </a:solidFill>
            </a:endParaRPr>
          </a:p>
        </p:txBody>
      </p:sp>
      <p:sp>
        <p:nvSpPr>
          <p:cNvPr id="8" name="Title 1"/>
          <p:cNvSpPr txBox="1">
            <a:spLocks/>
          </p:cNvSpPr>
          <p:nvPr/>
        </p:nvSpPr>
        <p:spPr>
          <a:xfrm>
            <a:off x="316231" y="90427"/>
            <a:ext cx="7640692" cy="638603"/>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CV: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Cooling</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Ventilation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9" name="TextBox 8"/>
          <p:cNvSpPr txBox="1"/>
          <p:nvPr/>
        </p:nvSpPr>
        <p:spPr>
          <a:xfrm>
            <a:off x="1603908" y="5589567"/>
            <a:ext cx="1608133" cy="646331"/>
          </a:xfrm>
          <a:prstGeom prst="rect">
            <a:avLst/>
          </a:prstGeom>
          <a:noFill/>
        </p:spPr>
        <p:txBody>
          <a:bodyPr wrap="none" rtlCol="0">
            <a:spAutoFit/>
          </a:bodyPr>
          <a:lstStyle/>
          <a:p>
            <a:r>
              <a:rPr lang="en-US" dirty="0">
                <a:solidFill>
                  <a:srgbClr val="0A4A8E"/>
                </a:solidFill>
                <a:effectLst>
                  <a:outerShdw blurRad="50800" dist="38100" dir="2700000" algn="tl" rotWithShape="0">
                    <a:srgbClr val="000000">
                      <a:alpha val="43000"/>
                    </a:srgbClr>
                  </a:outerShdw>
                </a:effectLst>
                <a:latin typeface="Arial"/>
              </a:rPr>
              <a:t>Group Leader</a:t>
            </a:r>
          </a:p>
          <a:p>
            <a:r>
              <a:rPr lang="en-US" dirty="0">
                <a:solidFill>
                  <a:srgbClr val="0A4A8E"/>
                </a:solidFill>
                <a:effectLst>
                  <a:outerShdw blurRad="50800" dist="38100" dir="2700000" algn="tl" rotWithShape="0">
                    <a:srgbClr val="000000">
                      <a:alpha val="43000"/>
                    </a:srgbClr>
                  </a:outerShdw>
                </a:effectLst>
                <a:latin typeface="Arial"/>
              </a:rPr>
              <a:t>Ingo </a:t>
            </a:r>
            <a:r>
              <a:rPr lang="en-US" dirty="0" err="1">
                <a:solidFill>
                  <a:srgbClr val="0A4A8E"/>
                </a:solidFill>
                <a:effectLst>
                  <a:outerShdw blurRad="50800" dist="38100" dir="2700000" algn="tl" rotWithShape="0">
                    <a:srgbClr val="000000">
                      <a:alpha val="43000"/>
                    </a:srgbClr>
                  </a:outerShdw>
                </a:effectLst>
                <a:latin typeface="Arial"/>
              </a:rPr>
              <a:t>Ruehl</a:t>
            </a:r>
            <a:endParaRPr lang="en-US" dirty="0">
              <a:solidFill>
                <a:srgbClr val="0A4A8E"/>
              </a:solidFill>
              <a:effectLst>
                <a:outerShdw blurRad="50800" dist="38100" dir="2700000" algn="tl" rotWithShape="0">
                  <a:srgbClr val="000000">
                    <a:alpha val="43000"/>
                  </a:srgbClr>
                </a:outerShdw>
              </a:effectLst>
              <a:latin typeface="Arial"/>
            </a:endParaRPr>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13158" y="3363510"/>
            <a:ext cx="3089290" cy="2213073"/>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t="6718" b="4250"/>
          <a:stretch/>
        </p:blipFill>
        <p:spPr>
          <a:xfrm>
            <a:off x="4193574" y="4432888"/>
            <a:ext cx="2624225" cy="1711124"/>
          </a:xfrm>
          <a:prstGeom prst="rect">
            <a:avLst/>
          </a:prstGeom>
        </p:spPr>
      </p:pic>
      <p:sp>
        <p:nvSpPr>
          <p:cNvPr id="2" name="Slide Number Placeholder 1"/>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2">
            <a:extLst>
              <a:ext uri="{FF2B5EF4-FFF2-40B4-BE49-F238E27FC236}">
                <a16:creationId xmlns:a16="http://schemas.microsoft.com/office/drawing/2014/main" id="{C034629B-82AE-4647-B421-07E80DD85BE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54122" y="4716848"/>
            <a:ext cx="1080000" cy="1436400"/>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725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475932972"/>
              </p:ext>
            </p:extLst>
          </p:nvPr>
        </p:nvGraphicFramePr>
        <p:xfrm>
          <a:off x="524472" y="711370"/>
          <a:ext cx="5674518" cy="2346960"/>
        </p:xfrm>
        <a:graphic>
          <a:graphicData uri="http://schemas.openxmlformats.org/drawingml/2006/table">
            <a:tbl>
              <a:tblPr bandRow="1">
                <a:tableStyleId>{5C22544A-7EE6-4342-B048-85BDC9FD1C3A}</a:tableStyleId>
              </a:tblPr>
              <a:tblGrid>
                <a:gridCol w="4438226">
                  <a:extLst>
                    <a:ext uri="{9D8B030D-6E8A-4147-A177-3AD203B41FA5}">
                      <a16:colId xmlns:a16="http://schemas.microsoft.com/office/drawing/2014/main" val="20000"/>
                    </a:ext>
                  </a:extLst>
                </a:gridCol>
                <a:gridCol w="1236292">
                  <a:extLst>
                    <a:ext uri="{9D8B030D-6E8A-4147-A177-3AD203B41FA5}">
                      <a16:colId xmlns:a16="http://schemas.microsoft.com/office/drawing/2014/main" val="20001"/>
                    </a:ext>
                  </a:extLst>
                </a:gridCol>
              </a:tblGrid>
              <a:tr h="335280">
                <a:tc>
                  <a:txBody>
                    <a:bodyPr/>
                    <a:lstStyle/>
                    <a:p>
                      <a:r>
                        <a:rPr lang="en-US" sz="1600" dirty="0"/>
                        <a:t>Cooling plants</a:t>
                      </a:r>
                      <a:r>
                        <a:rPr lang="fr-CH" sz="1600" dirty="0"/>
                        <a:t> (raw, </a:t>
                      </a:r>
                      <a:r>
                        <a:rPr lang="fr-CH" sz="1600" dirty="0" err="1"/>
                        <a:t>demin</a:t>
                      </a:r>
                      <a:r>
                        <a:rPr lang="fr-CH" sz="1600" dirty="0"/>
                        <a:t>. water, C</a:t>
                      </a:r>
                      <a:r>
                        <a:rPr lang="fr-CH" sz="1600" baseline="-25000" dirty="0"/>
                        <a:t>3</a:t>
                      </a:r>
                      <a:r>
                        <a:rPr lang="fr-CH" sz="1600" dirty="0"/>
                        <a:t>F</a:t>
                      </a:r>
                      <a:r>
                        <a:rPr lang="fr-CH" sz="1600" baseline="-25000" dirty="0"/>
                        <a:t>8</a:t>
                      </a:r>
                      <a:r>
                        <a:rPr lang="fr-CH" sz="1600" dirty="0"/>
                        <a:t>, C</a:t>
                      </a:r>
                      <a:r>
                        <a:rPr lang="fr-CH" sz="1600" baseline="-25000" dirty="0"/>
                        <a:t>6</a:t>
                      </a:r>
                      <a:r>
                        <a:rPr lang="fr-CH" sz="1600" dirty="0"/>
                        <a:t>F</a:t>
                      </a:r>
                      <a:r>
                        <a:rPr lang="fr-CH" sz="1600" baseline="-25000" dirty="0"/>
                        <a:t>14</a:t>
                      </a:r>
                      <a:r>
                        <a:rPr lang="fr-CH" sz="1600" dirty="0"/>
                        <a:t>)</a:t>
                      </a:r>
                      <a:endParaRPr lang="en-US" sz="1600" dirty="0"/>
                    </a:p>
                  </a:txBody>
                  <a:tcPr/>
                </a:tc>
                <a:tc>
                  <a:txBody>
                    <a:bodyPr/>
                    <a:lstStyle/>
                    <a:p>
                      <a:r>
                        <a:rPr lang="en-US" sz="1600" dirty="0"/>
                        <a:t>150</a:t>
                      </a:r>
                    </a:p>
                  </a:txBody>
                  <a:tcPr/>
                </a:tc>
                <a:extLst>
                  <a:ext uri="{0D108BD9-81ED-4DB2-BD59-A6C34878D82A}">
                    <a16:rowId xmlns:a16="http://schemas.microsoft.com/office/drawing/2014/main" val="10000"/>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Pipelines</a:t>
                      </a:r>
                    </a:p>
                  </a:txBody>
                  <a:tcPr/>
                </a:tc>
                <a:tc>
                  <a:txBody>
                    <a:bodyPr/>
                    <a:lstStyle/>
                    <a:p>
                      <a:r>
                        <a:rPr lang="fr-CH" sz="1600" dirty="0"/>
                        <a:t>800 km</a:t>
                      </a:r>
                      <a:endParaRPr lang="en-US" sz="1600" dirty="0"/>
                    </a:p>
                  </a:txBody>
                  <a:tcPr/>
                </a:tc>
                <a:extLst>
                  <a:ext uri="{0D108BD9-81ED-4DB2-BD59-A6C34878D82A}">
                    <a16:rowId xmlns:a16="http://schemas.microsoft.com/office/drawing/2014/main" val="10001"/>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Hydrants</a:t>
                      </a:r>
                      <a:endParaRPr lang="fr-CH" sz="1600" dirty="0"/>
                    </a:p>
                  </a:txBody>
                  <a:tcPr/>
                </a:tc>
                <a:tc>
                  <a:txBody>
                    <a:bodyPr/>
                    <a:lstStyle/>
                    <a:p>
                      <a:r>
                        <a:rPr lang="fr-CH" sz="1600" dirty="0"/>
                        <a:t>800 points</a:t>
                      </a:r>
                      <a:endParaRPr lang="en-US" sz="1600" dirty="0"/>
                    </a:p>
                  </a:txBody>
                  <a:tcPr/>
                </a:tc>
                <a:extLst>
                  <a:ext uri="{0D108BD9-81ED-4DB2-BD59-A6C34878D82A}">
                    <a16:rowId xmlns:a16="http://schemas.microsoft.com/office/drawing/2014/main" val="10002"/>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Cooling towers (450 MW)</a:t>
                      </a:r>
                    </a:p>
                  </a:txBody>
                  <a:tcPr/>
                </a:tc>
                <a:tc>
                  <a:txBody>
                    <a:bodyPr/>
                    <a:lstStyle/>
                    <a:p>
                      <a:r>
                        <a:rPr lang="en-US" sz="1600" dirty="0"/>
                        <a:t>22</a:t>
                      </a:r>
                    </a:p>
                  </a:txBody>
                  <a:tcPr/>
                </a:tc>
                <a:extLst>
                  <a:ext uri="{0D108BD9-81ED-4DB2-BD59-A6C34878D82A}">
                    <a16:rowId xmlns:a16="http://schemas.microsoft.com/office/drawing/2014/main" val="10003"/>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Chilled water plants 6-12 °C (73 MW)</a:t>
                      </a:r>
                    </a:p>
                  </a:txBody>
                  <a:tcPr/>
                </a:tc>
                <a:tc>
                  <a:txBody>
                    <a:bodyPr/>
                    <a:lstStyle/>
                    <a:p>
                      <a:r>
                        <a:rPr lang="fr-CH" sz="1600" dirty="0"/>
                        <a:t>35</a:t>
                      </a:r>
                      <a:endParaRPr lang="en-US" sz="1600" dirty="0"/>
                    </a:p>
                  </a:txBody>
                  <a:tcPr/>
                </a:tc>
                <a:extLst>
                  <a:ext uri="{0D108BD9-81ED-4DB2-BD59-A6C34878D82A}">
                    <a16:rowId xmlns:a16="http://schemas.microsoft.com/office/drawing/2014/main" val="10004"/>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a:t>
                      </a:r>
                      <a:r>
                        <a:rPr lang="fr-CH" sz="1600" dirty="0" err="1"/>
                        <a:t>consumption</a:t>
                      </a:r>
                      <a:r>
                        <a:rPr lang="fr-CH" sz="1600" dirty="0"/>
                        <a:t> (</a:t>
                      </a:r>
                      <a:r>
                        <a:rPr lang="fr-CH" sz="1600" dirty="0" err="1"/>
                        <a:t>peak</a:t>
                      </a:r>
                      <a:r>
                        <a:rPr lang="fr-CH"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1’260 m</a:t>
                      </a:r>
                      <a:r>
                        <a:rPr lang="fr-CH" sz="1600" baseline="30000" dirty="0"/>
                        <a:t>3</a:t>
                      </a:r>
                      <a:r>
                        <a:rPr lang="fr-CH" sz="1600" dirty="0"/>
                        <a:t>/h </a:t>
                      </a:r>
                    </a:p>
                  </a:txBody>
                  <a:tcPr/>
                </a:tc>
                <a:extLst>
                  <a:ext uri="{0D108BD9-81ED-4DB2-BD59-A6C34878D82A}">
                    <a16:rowId xmlns:a16="http://schemas.microsoft.com/office/drawing/2014/main" val="2696760248"/>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Water network (3 </a:t>
                      </a:r>
                      <a:r>
                        <a:rPr lang="fr-CH" sz="1600" dirty="0" err="1"/>
                        <a:t>pumping</a:t>
                      </a:r>
                      <a:r>
                        <a:rPr lang="fr-CH" sz="1600" dirty="0"/>
                        <a:t>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600" dirty="0"/>
                        <a:t>5’400 m</a:t>
                      </a:r>
                      <a:r>
                        <a:rPr lang="fr-CH" sz="1600" baseline="30000" dirty="0"/>
                        <a:t>3</a:t>
                      </a:r>
                      <a:r>
                        <a:rPr lang="fr-CH" sz="1600" dirty="0"/>
                        <a:t>/h</a:t>
                      </a:r>
                    </a:p>
                  </a:txBody>
                  <a:tcPr/>
                </a:tc>
                <a:extLst>
                  <a:ext uri="{0D108BD9-81ED-4DB2-BD59-A6C34878D82A}">
                    <a16:rowId xmlns:a16="http://schemas.microsoft.com/office/drawing/2014/main" val="10005"/>
                  </a:ext>
                </a:extLst>
              </a:tr>
            </a:tbl>
          </a:graphicData>
        </a:graphic>
      </p:graphicFrame>
      <p:sp>
        <p:nvSpPr>
          <p:cNvPr id="12" name="Rounded Rectangle 11"/>
          <p:cNvSpPr/>
          <p:nvPr/>
        </p:nvSpPr>
        <p:spPr>
          <a:xfrm>
            <a:off x="570154" y="3123299"/>
            <a:ext cx="4587771" cy="469642"/>
          </a:xfrm>
          <a:prstGeom prst="roundRect">
            <a:avLst/>
          </a:prstGeom>
          <a:solidFill>
            <a:schemeClr val="bg2">
              <a:lumMod val="40000"/>
              <a:lumOff val="60000"/>
            </a:schemeClr>
          </a:solidFill>
          <a:ln>
            <a:headEnd type="none" w="med" len="med"/>
            <a:tailEnd type="none" w="med" len="med"/>
          </a:ln>
          <a:effectLst/>
        </p:spPr>
        <p:style>
          <a:lnRef idx="1">
            <a:schemeClr val="accent2"/>
          </a:lnRef>
          <a:fillRef idx="1002">
            <a:schemeClr val="lt2"/>
          </a:fillRef>
          <a:effectRef idx="1">
            <a:schemeClr val="accent2"/>
          </a:effectRef>
          <a:fontRef idx="minor">
            <a:schemeClr val="dk1"/>
          </a:fontRef>
        </p:style>
        <p:txBody>
          <a:bodyPr rtlCol="0" anchor="ctr"/>
          <a:lstStyle/>
          <a:p>
            <a:r>
              <a:rPr lang="en-US" sz="1400" i="1" dirty="0">
                <a:solidFill>
                  <a:schemeClr val="tx1">
                    <a:lumMod val="75000"/>
                    <a:lumOff val="25000"/>
                  </a:schemeClr>
                </a:solidFill>
              </a:rPr>
              <a:t>Equivalent to a small town of 25’000 inhabitants.</a:t>
            </a:r>
            <a:endParaRPr lang="fr-CH" sz="1400" i="1" dirty="0">
              <a:solidFill>
                <a:schemeClr val="tx1">
                  <a:lumMod val="75000"/>
                  <a:lumOff val="25000"/>
                </a:schemeClr>
              </a:solidFill>
            </a:endParaRPr>
          </a:p>
          <a:p>
            <a:r>
              <a:rPr lang="fr-CH" sz="1400" i="1" dirty="0" err="1">
                <a:solidFill>
                  <a:schemeClr val="tx1">
                    <a:lumMod val="75000"/>
                    <a:lumOff val="25000"/>
                  </a:schemeClr>
                </a:solidFill>
              </a:rPr>
              <a:t>Annual</a:t>
            </a:r>
            <a:r>
              <a:rPr lang="fr-CH" sz="1400" i="1" dirty="0">
                <a:solidFill>
                  <a:schemeClr val="tx1">
                    <a:lumMod val="75000"/>
                    <a:lumOff val="25000"/>
                  </a:schemeClr>
                </a:solidFill>
              </a:rPr>
              <a:t> </a:t>
            </a:r>
            <a:r>
              <a:rPr lang="fr-CH" sz="1400" i="1" dirty="0" err="1">
                <a:solidFill>
                  <a:schemeClr val="tx1">
                    <a:lumMod val="75000"/>
                    <a:lumOff val="25000"/>
                  </a:schemeClr>
                </a:solidFill>
              </a:rPr>
              <a:t>consumption</a:t>
            </a:r>
            <a:r>
              <a:rPr lang="fr-CH" sz="1400" i="1" dirty="0">
                <a:solidFill>
                  <a:schemeClr val="tx1">
                    <a:lumMod val="75000"/>
                    <a:lumOff val="25000"/>
                  </a:schemeClr>
                </a:solidFill>
              </a:rPr>
              <a:t> </a:t>
            </a:r>
            <a:r>
              <a:rPr lang="fr-CH" sz="1400" i="1" dirty="0" err="1">
                <a:solidFill>
                  <a:schemeClr val="tx1">
                    <a:lumMod val="75000"/>
                    <a:lumOff val="25000"/>
                  </a:schemeClr>
                </a:solidFill>
              </a:rPr>
              <a:t>reduced</a:t>
            </a:r>
            <a:r>
              <a:rPr lang="fr-CH" sz="1400" i="1" dirty="0">
                <a:solidFill>
                  <a:schemeClr val="tx1">
                    <a:lumMod val="75000"/>
                    <a:lumOff val="25000"/>
                  </a:schemeClr>
                </a:solidFill>
              </a:rPr>
              <a:t> by 40% in last 8 </a:t>
            </a:r>
            <a:r>
              <a:rPr lang="fr-CH" sz="1400" i="1" dirty="0" err="1">
                <a:solidFill>
                  <a:schemeClr val="tx1">
                    <a:lumMod val="75000"/>
                    <a:lumOff val="25000"/>
                  </a:schemeClr>
                </a:solidFill>
              </a:rPr>
              <a:t>yrs</a:t>
            </a:r>
            <a:r>
              <a:rPr lang="fr-CH" sz="1400" i="1" dirty="0">
                <a:solidFill>
                  <a:schemeClr val="tx1">
                    <a:lumMod val="75000"/>
                    <a:lumOff val="25000"/>
                  </a:schemeClr>
                </a:solidFill>
              </a:rPr>
              <a:t>.</a:t>
            </a:r>
            <a:endParaRPr lang="en-US" sz="1400" dirty="0">
              <a:solidFill>
                <a:schemeClr val="tx1">
                  <a:lumMod val="75000"/>
                  <a:lumOff val="25000"/>
                </a:schemeClr>
              </a:solidFill>
            </a:endParaRPr>
          </a:p>
        </p:txBody>
      </p:sp>
      <p:sp>
        <p:nvSpPr>
          <p:cNvPr id="3" name="Title 2"/>
          <p:cNvSpPr>
            <a:spLocks noGrp="1"/>
          </p:cNvSpPr>
          <p:nvPr>
            <p:ph type="title"/>
          </p:nvPr>
        </p:nvSpPr>
        <p:spPr>
          <a:xfrm>
            <a:off x="7154661" y="136525"/>
            <a:ext cx="1682894" cy="501373"/>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Cooling</a:t>
            </a:r>
          </a:p>
        </p:txBody>
      </p:sp>
      <p:cxnSp>
        <p:nvCxnSpPr>
          <p:cNvPr id="13" name="Straight Arrow Connector 12"/>
          <p:cNvCxnSpPr/>
          <p:nvPr/>
        </p:nvCxnSpPr>
        <p:spPr>
          <a:xfrm flipV="1">
            <a:off x="4555154" y="2672243"/>
            <a:ext cx="451934" cy="48443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4472" y="3690639"/>
            <a:ext cx="3876077" cy="2586240"/>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405" y="3690168"/>
            <a:ext cx="3876783" cy="2586711"/>
          </a:xfrm>
          <a:prstGeom prst="rect">
            <a:avLst/>
          </a:prstGeom>
        </p:spPr>
      </p:pic>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0205" y="1652105"/>
            <a:ext cx="2697350" cy="180547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19</a:t>
            </a:fld>
            <a:endParaRPr lang="en-US"/>
          </a:p>
        </p:txBody>
      </p:sp>
    </p:spTree>
    <p:extLst>
      <p:ext uri="{BB962C8B-B14F-4D97-AF65-F5344CB8AC3E}">
        <p14:creationId xmlns:p14="http://schemas.microsoft.com/office/powerpoint/2010/main" val="121595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777161"/>
            <a:ext cx="8265984" cy="1826363"/>
          </a:xfrm>
        </p:spPr>
        <p:txBody>
          <a:bodyPr/>
          <a:lstStyle/>
          <a:p>
            <a:r>
              <a:rPr lang="en-US" dirty="0">
                <a:solidFill>
                  <a:srgbClr val="0A4A8E"/>
                </a:solidFill>
                <a:effectLst>
                  <a:outerShdw blurRad="38100" dist="38100" dir="2700000" algn="tl">
                    <a:srgbClr val="000000">
                      <a:alpha val="43137"/>
                    </a:srgbClr>
                  </a:outerShdw>
                </a:effectLst>
              </a:rPr>
              <a:t>The Engineering Department</a:t>
            </a:r>
            <a:br>
              <a:rPr lang="en-US" dirty="0">
                <a:solidFill>
                  <a:srgbClr val="0A4A8E"/>
                </a:solidFill>
                <a:effectLst>
                  <a:outerShdw blurRad="38100" dist="38100" dir="2700000" algn="tl">
                    <a:srgbClr val="000000">
                      <a:alpha val="43137"/>
                    </a:srgbClr>
                  </a:outerShdw>
                </a:effectLst>
              </a:rPr>
            </a:br>
            <a:r>
              <a:rPr lang="en-US" dirty="0">
                <a:solidFill>
                  <a:srgbClr val="0A4A8E"/>
                </a:solidFill>
                <a:effectLst>
                  <a:outerShdw blurRad="38100" dist="38100" dir="2700000" algn="tl">
                    <a:srgbClr val="000000">
                      <a:alpha val="43137"/>
                    </a:srgbClr>
                  </a:outerShdw>
                </a:effectLst>
              </a:rPr>
              <a:t>in a Nutshell</a:t>
            </a:r>
          </a:p>
        </p:txBody>
      </p:sp>
      <p:sp>
        <p:nvSpPr>
          <p:cNvPr id="3" name="Text Placeholder 2"/>
          <p:cNvSpPr>
            <a:spLocks noGrp="1"/>
          </p:cNvSpPr>
          <p:nvPr>
            <p:ph type="body" idx="1"/>
          </p:nvPr>
        </p:nvSpPr>
        <p:spPr>
          <a:xfrm>
            <a:off x="431800" y="3827822"/>
            <a:ext cx="8265984" cy="1422603"/>
          </a:xfrm>
        </p:spPr>
        <p:txBody>
          <a:bodyPr>
            <a:normAutofit/>
          </a:bodyPr>
          <a:lstStyle/>
          <a:p>
            <a:r>
              <a:rPr lang="en-US" dirty="0"/>
              <a:t>Katy </a:t>
            </a:r>
            <a:r>
              <a:rPr lang="en-US" dirty="0" err="1"/>
              <a:t>Foraz</a:t>
            </a:r>
            <a:endParaRPr lang="en-US" dirty="0"/>
          </a:p>
        </p:txBody>
      </p:sp>
    </p:spTree>
    <p:extLst>
      <p:ext uri="{BB962C8B-B14F-4D97-AF65-F5344CB8AC3E}">
        <p14:creationId xmlns:p14="http://schemas.microsoft.com/office/powerpoint/2010/main" val="189340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95392967"/>
              </p:ext>
            </p:extLst>
          </p:nvPr>
        </p:nvGraphicFramePr>
        <p:xfrm>
          <a:off x="523617" y="734181"/>
          <a:ext cx="4834196" cy="1402080"/>
        </p:xfrm>
        <a:graphic>
          <a:graphicData uri="http://schemas.openxmlformats.org/drawingml/2006/table">
            <a:tbl>
              <a:tblPr bandRow="1">
                <a:tableStyleId>{5C22544A-7EE6-4342-B048-85BDC9FD1C3A}</a:tableStyleId>
              </a:tblPr>
              <a:tblGrid>
                <a:gridCol w="1890800">
                  <a:extLst>
                    <a:ext uri="{9D8B030D-6E8A-4147-A177-3AD203B41FA5}">
                      <a16:colId xmlns:a16="http://schemas.microsoft.com/office/drawing/2014/main" val="20000"/>
                    </a:ext>
                  </a:extLst>
                </a:gridCol>
                <a:gridCol w="2943396">
                  <a:extLst>
                    <a:ext uri="{9D8B030D-6E8A-4147-A177-3AD203B41FA5}">
                      <a16:colId xmlns:a16="http://schemas.microsoft.com/office/drawing/2014/main" val="20001"/>
                    </a:ext>
                  </a:extLst>
                </a:gridCol>
              </a:tblGrid>
              <a:tr h="554766">
                <a:tc>
                  <a:txBody>
                    <a:bodyPr/>
                    <a:lstStyle/>
                    <a:p>
                      <a:r>
                        <a:rPr lang="fr-CH" sz="1600" dirty="0"/>
                        <a:t>Heating, ventilation and air conditioning</a:t>
                      </a:r>
                      <a:endParaRPr lang="en-US" sz="1600" dirty="0"/>
                    </a:p>
                  </a:txBody>
                  <a:tcPr/>
                </a:tc>
                <a:tc>
                  <a:txBody>
                    <a:bodyPr/>
                    <a:lstStyle/>
                    <a:p>
                      <a:r>
                        <a:rPr lang="fr-CH" sz="1600" dirty="0"/>
                        <a:t>&gt; 1’500 units</a:t>
                      </a:r>
                    </a:p>
                    <a:p>
                      <a:r>
                        <a:rPr lang="fr-CH" sz="1600" dirty="0"/>
                        <a:t>from 2’000 to 120’000 m</a:t>
                      </a:r>
                      <a:r>
                        <a:rPr lang="fr-CH" sz="1600" baseline="30000" dirty="0"/>
                        <a:t>3</a:t>
                      </a:r>
                      <a:r>
                        <a:rPr lang="fr-CH" sz="1600" dirty="0"/>
                        <a:t>/h each</a:t>
                      </a:r>
                      <a:endParaRPr lang="en-US" sz="1600" dirty="0"/>
                    </a:p>
                  </a:txBody>
                  <a:tcPr/>
                </a:tc>
                <a:extLst>
                  <a:ext uri="{0D108BD9-81ED-4DB2-BD59-A6C34878D82A}">
                    <a16:rowId xmlns:a16="http://schemas.microsoft.com/office/drawing/2014/main" val="10000"/>
                  </a:ext>
                </a:extLst>
              </a:tr>
              <a:tr h="5547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a:ln>
                            <a:noFill/>
                          </a:ln>
                          <a:solidFill>
                            <a:schemeClr val="tx1"/>
                          </a:solidFill>
                          <a:effectLst/>
                          <a:uLnTx/>
                          <a:uFillTx/>
                          <a:latin typeface="+mn-lt"/>
                          <a:ea typeface="+mn-ea"/>
                          <a:cs typeface="+mn-cs"/>
                        </a:rPr>
                        <a:t>Compressed air</a:t>
                      </a:r>
                      <a:endParaRPr lang="fr-CH" sz="1600" b="0" dirty="0"/>
                    </a:p>
                  </a:txBody>
                  <a:tcPr/>
                </a:tc>
                <a:tc>
                  <a:txBody>
                    <a:bodyPr/>
                    <a:lstStyle/>
                    <a:p>
                      <a:r>
                        <a:rPr lang="en-US" sz="1600" dirty="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600" dirty="0"/>
                        <a:t>200 km network</a:t>
                      </a:r>
                      <a:endParaRPr kumimoji="0" lang="en-GB" sz="1600" b="0" i="0" u="none" strike="noStrike" kern="1200" cap="none" spc="0" normalizeH="0" baseline="0" noProof="0" dirty="0">
                        <a:ln>
                          <a:noFill/>
                        </a:ln>
                        <a:solidFill>
                          <a:schemeClr val="tx1"/>
                        </a:solidFill>
                        <a:effectLst/>
                        <a:uLnTx/>
                        <a:uFillTx/>
                        <a:latin typeface="+mn-lt"/>
                        <a:ea typeface="+mn-ea"/>
                        <a:cs typeface="+mn-cs"/>
                      </a:endParaRPr>
                    </a:p>
                  </a:txBody>
                  <a:tcPr/>
                </a:tc>
                <a:extLst>
                  <a:ext uri="{0D108BD9-81ED-4DB2-BD59-A6C34878D82A}">
                    <a16:rowId xmlns:a16="http://schemas.microsoft.com/office/drawing/2014/main" val="1000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91142341"/>
              </p:ext>
            </p:extLst>
          </p:nvPr>
        </p:nvGraphicFramePr>
        <p:xfrm>
          <a:off x="5653713" y="1104651"/>
          <a:ext cx="2940260" cy="100584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extLst>
                    <a:ext uri="{9D8B030D-6E8A-4147-A177-3AD203B41FA5}">
                      <a16:colId xmlns:a16="http://schemas.microsoft.com/office/drawing/2014/main" val="20000"/>
                    </a:ext>
                  </a:extLst>
                </a:gridCol>
                <a:gridCol w="612588">
                  <a:extLst>
                    <a:ext uri="{9D8B030D-6E8A-4147-A177-3AD203B41FA5}">
                      <a16:colId xmlns:a16="http://schemas.microsoft.com/office/drawing/2014/main" val="20001"/>
                    </a:ext>
                  </a:extLst>
                </a:gridCol>
                <a:gridCol w="1041807">
                  <a:extLst>
                    <a:ext uri="{9D8B030D-6E8A-4147-A177-3AD203B41FA5}">
                      <a16:colId xmlns:a16="http://schemas.microsoft.com/office/drawing/2014/main" val="20002"/>
                    </a:ext>
                  </a:extLst>
                </a:gridCol>
              </a:tblGrid>
              <a:tr h="287430">
                <a:tc>
                  <a:txBody>
                    <a:bodyPr/>
                    <a:lstStyle/>
                    <a:p>
                      <a:endParaRPr 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sz="1600" dirty="0"/>
                        <a:t>km</a:t>
                      </a:r>
                    </a:p>
                  </a:txBody>
                  <a:tcPr>
                    <a:lnL>
                      <a:noFill/>
                    </a:lnL>
                  </a:tcPr>
                </a:tc>
                <a:tc>
                  <a:txBody>
                    <a:bodyPr/>
                    <a:lstStyle/>
                    <a:p>
                      <a:pPr algn="ctr"/>
                      <a:r>
                        <a:rPr lang="fr-CH" sz="1600" i="1" dirty="0"/>
                        <a:t>m</a:t>
                      </a:r>
                      <a:r>
                        <a:rPr lang="fr-CH" sz="1600" i="1" baseline="30000" dirty="0"/>
                        <a:t>3</a:t>
                      </a:r>
                      <a:r>
                        <a:rPr lang="fr-CH" sz="1600" i="1" dirty="0"/>
                        <a:t>/h</a:t>
                      </a:r>
                      <a:endParaRPr lang="en-US" sz="1600" dirty="0">
                        <a:effectLst>
                          <a:outerShdw blurRad="50800" dist="38100" dir="2700000">
                            <a:srgbClr val="000000">
                              <a:alpha val="43000"/>
                            </a:srgbClr>
                          </a:outerShdw>
                        </a:effectLst>
                      </a:endParaRPr>
                    </a:p>
                  </a:txBody>
                  <a:tcPr/>
                </a:tc>
                <a:extLst>
                  <a:ext uri="{0D108BD9-81ED-4DB2-BD59-A6C34878D82A}">
                    <a16:rowId xmlns:a16="http://schemas.microsoft.com/office/drawing/2014/main" val="10000"/>
                  </a:ext>
                </a:extLst>
              </a:tr>
              <a:tr h="287430">
                <a:tc>
                  <a:txBody>
                    <a:bodyPr/>
                    <a:lstStyle/>
                    <a:p>
                      <a:r>
                        <a:rPr lang="fr-CH" sz="1600" i="1" dirty="0"/>
                        <a:t>Eurotunnel</a:t>
                      </a:r>
                      <a:endParaRPr lang="en-US" sz="1600" dirty="0"/>
                    </a:p>
                  </a:txBody>
                  <a:tcPr>
                    <a:lnT>
                      <a:noFill/>
                    </a:lnT>
                  </a:tcPr>
                </a:tc>
                <a:tc>
                  <a:txBody>
                    <a:bodyPr/>
                    <a:lstStyle/>
                    <a:p>
                      <a:pPr algn="ctr"/>
                      <a:r>
                        <a:rPr lang="en-US" sz="1600" dirty="0"/>
                        <a:t>50</a:t>
                      </a:r>
                    </a:p>
                  </a:txBody>
                  <a:tcPr/>
                </a:tc>
                <a:tc>
                  <a:txBody>
                    <a:bodyPr/>
                    <a:lstStyle/>
                    <a:p>
                      <a:r>
                        <a:rPr lang="fr-CH" sz="1600" i="1" dirty="0"/>
                        <a:t>540’000</a:t>
                      </a:r>
                      <a:endParaRPr lang="en-US" sz="1600" dirty="0"/>
                    </a:p>
                  </a:txBody>
                  <a:tcPr/>
                </a:tc>
                <a:extLst>
                  <a:ext uri="{0D108BD9-81ED-4DB2-BD59-A6C34878D82A}">
                    <a16:rowId xmlns:a16="http://schemas.microsoft.com/office/drawing/2014/main" val="10001"/>
                  </a:ext>
                </a:extLst>
              </a:tr>
              <a:tr h="287430">
                <a:tc>
                  <a:txBody>
                    <a:bodyPr/>
                    <a:lstStyle/>
                    <a:p>
                      <a:r>
                        <a:rPr lang="en-US" sz="1600" dirty="0"/>
                        <a:t>LHC</a:t>
                      </a:r>
                    </a:p>
                  </a:txBody>
                  <a:tcPr/>
                </a:tc>
                <a:tc>
                  <a:txBody>
                    <a:bodyPr/>
                    <a:lstStyle/>
                    <a:p>
                      <a:pPr algn="ctr"/>
                      <a:r>
                        <a:rPr lang="en-US" sz="1600" dirty="0"/>
                        <a:t>27</a:t>
                      </a:r>
                    </a:p>
                  </a:txBody>
                  <a:tcPr/>
                </a:tc>
                <a:tc>
                  <a:txBody>
                    <a:bodyPr/>
                    <a:lstStyle/>
                    <a:p>
                      <a:r>
                        <a:rPr lang="fr-CH" sz="1600" i="1" dirty="0"/>
                        <a:t>72’000</a:t>
                      </a:r>
                      <a:endParaRPr lang="en-US" sz="1600" dirty="0"/>
                    </a:p>
                  </a:txBody>
                  <a:tcPr/>
                </a:tc>
                <a:extLst>
                  <a:ext uri="{0D108BD9-81ED-4DB2-BD59-A6C34878D82A}">
                    <a16:rowId xmlns:a16="http://schemas.microsoft.com/office/drawing/2014/main" val="10002"/>
                  </a:ext>
                </a:extLst>
              </a:tr>
            </a:tbl>
          </a:graphicData>
        </a:graphic>
      </p:graphicFrame>
      <p:pic>
        <p:nvPicPr>
          <p:cNvPr id="10" name="Picture 2" descr="\\cern.ch\dfs\Users\m\mnonis\Documents\CV\Foto\LHC\DSCN440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15631" y="4368236"/>
            <a:ext cx="2245243" cy="1864278"/>
          </a:xfrm>
          <a:prstGeom prst="rect">
            <a:avLst/>
          </a:prstGeom>
          <a:noFill/>
        </p:spPr>
      </p:pic>
      <p:sp>
        <p:nvSpPr>
          <p:cNvPr id="3" name="Title 2"/>
          <p:cNvSpPr>
            <a:spLocks noGrp="1"/>
          </p:cNvSpPr>
          <p:nvPr>
            <p:ph type="title"/>
          </p:nvPr>
        </p:nvSpPr>
        <p:spPr>
          <a:xfrm>
            <a:off x="6687253" y="235902"/>
            <a:ext cx="2154265" cy="474472"/>
          </a:xfrm>
        </p:spPr>
        <p:txBody>
          <a:bodyPr>
            <a:noAutofit/>
          </a:bodyPr>
          <a:lstStyle/>
          <a:p>
            <a:pPr algn="ctr"/>
            <a:r>
              <a:rPr lang="en-US" sz="28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Ventilation</a:t>
            </a:r>
          </a:p>
        </p:txBody>
      </p:sp>
      <p:cxnSp>
        <p:nvCxnSpPr>
          <p:cNvPr id="11" name="Straight Arrow Connector 10"/>
          <p:cNvCxnSpPr/>
          <p:nvPr/>
        </p:nvCxnSpPr>
        <p:spPr>
          <a:xfrm flipH="1" flipV="1">
            <a:off x="5229225" y="1359535"/>
            <a:ext cx="424488" cy="1785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3617" y="2317648"/>
            <a:ext cx="3431305" cy="191452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53045" y="4368236"/>
            <a:ext cx="3776180" cy="1845577"/>
          </a:xfrm>
          <a:prstGeom prst="rect">
            <a:avLst/>
          </a:prstGeom>
        </p:spPr>
      </p:pic>
      <p:pic>
        <p:nvPicPr>
          <p:cNvPr id="14" name="Picture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520282" y="2326683"/>
            <a:ext cx="3244104" cy="1905490"/>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20</a:t>
            </a:fld>
            <a:endParaRPr lang="en-US"/>
          </a:p>
        </p:txBody>
      </p:sp>
    </p:spTree>
    <p:extLst>
      <p:ext uri="{BB962C8B-B14F-4D97-AF65-F5344CB8AC3E}">
        <p14:creationId xmlns:p14="http://schemas.microsoft.com/office/powerpoint/2010/main" val="1072963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255226"/>
            <a:ext cx="6510708" cy="563274"/>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21</a:t>
            </a:fld>
            <a:endParaRPr lang="en-US"/>
          </a:p>
        </p:txBody>
      </p:sp>
      <p:sp>
        <p:nvSpPr>
          <p:cNvPr id="14" name="Rectangle 13">
            <a:extLst>
              <a:ext uri="{FF2B5EF4-FFF2-40B4-BE49-F238E27FC236}">
                <a16:creationId xmlns:a16="http://schemas.microsoft.com/office/drawing/2014/main" id="{ABCE206A-79DF-4CE4-8615-B58F6C2C2BCB}"/>
              </a:ext>
            </a:extLst>
          </p:cNvPr>
          <p:cNvSpPr/>
          <p:nvPr/>
        </p:nvSpPr>
        <p:spPr>
          <a:xfrm>
            <a:off x="541338" y="1014746"/>
            <a:ext cx="8175051" cy="1631216"/>
          </a:xfrm>
          <a:prstGeom prst="rect">
            <a:avLst/>
          </a:prstGeom>
        </p:spPr>
        <p:txBody>
          <a:bodyPr wrap="square">
            <a:spAutoFit/>
          </a:bodyPr>
          <a:lstStyle/>
          <a:p>
            <a:pPr algn="just"/>
            <a:r>
              <a:rPr lang="en-GB" sz="2000" dirty="0">
                <a:solidFill>
                  <a:schemeClr val="tx2"/>
                </a:solidFill>
              </a:rPr>
              <a:t>The mandate concerns the </a:t>
            </a:r>
            <a:r>
              <a:rPr lang="en-GB" sz="2000" b="1" dirty="0">
                <a:solidFill>
                  <a:srgbClr val="0A4A8E"/>
                </a:solidFill>
              </a:rPr>
              <a:t>electrical distribution network </a:t>
            </a:r>
            <a:r>
              <a:rPr lang="en-GB" sz="2000" dirty="0">
                <a:solidFill>
                  <a:schemeClr val="tx2"/>
                </a:solidFill>
              </a:rPr>
              <a:t>from 400 kV to 400/230 V. Its main missions are to operate, maintain, extend and renovate the network, analyse and make projections for CERN electrical energy consumption and manage relations with the energy suppliers.</a:t>
            </a:r>
          </a:p>
        </p:txBody>
      </p:sp>
      <p:pic>
        <p:nvPicPr>
          <p:cNvPr id="15" name="Picture 6">
            <a:extLst>
              <a:ext uri="{FF2B5EF4-FFF2-40B4-BE49-F238E27FC236}">
                <a16:creationId xmlns:a16="http://schemas.microsoft.com/office/drawing/2014/main" id="{BC7D966B-9D82-440E-AFA3-E4EAF77A2BA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00806" y="2526771"/>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a:extLst>
              <a:ext uri="{FF2B5EF4-FFF2-40B4-BE49-F238E27FC236}">
                <a16:creationId xmlns:a16="http://schemas.microsoft.com/office/drawing/2014/main" id="{A5816C8E-9DF0-4F0A-A13A-D36A0F948A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526771"/>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Content Placeholder 3" descr="G:\Users\f\frduval\Public\photos pour EN\circuit breaker 400kV.JPG">
            <a:extLst>
              <a:ext uri="{FF2B5EF4-FFF2-40B4-BE49-F238E27FC236}">
                <a16:creationId xmlns:a16="http://schemas.microsoft.com/office/drawing/2014/main" id="{84C4174B-E2E8-4DF5-A782-9043090C7E37}"/>
              </a:ext>
            </a:extLst>
          </p:cNvPr>
          <p:cNvPicPr>
            <a:picLocks/>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24586" y="3532746"/>
            <a:ext cx="2232248" cy="2664229"/>
          </a:xfrm>
          <a:prstGeom prst="rect">
            <a:avLst/>
          </a:prstGeom>
          <a:ln>
            <a:noFill/>
          </a:ln>
          <a:effectLst>
            <a:outerShdw blurRad="292100" dist="139700" dir="2700000" algn="tl" rotWithShape="0">
              <a:srgbClr val="333333">
                <a:alpha val="65000"/>
              </a:srgbClr>
            </a:outerShdw>
          </a:effectLst>
        </p:spPr>
      </p:pic>
      <p:sp>
        <p:nvSpPr>
          <p:cNvPr id="11" name="TextBox 9">
            <a:extLst>
              <a:ext uri="{FF2B5EF4-FFF2-40B4-BE49-F238E27FC236}">
                <a16:creationId xmlns:a16="http://schemas.microsoft.com/office/drawing/2014/main" id="{ED78F401-051A-4460-BF3E-5BE83F88AA6C}"/>
              </a:ext>
            </a:extLst>
          </p:cNvPr>
          <p:cNvSpPr>
            <a:spLocks/>
          </p:cNvSpPr>
          <p:nvPr/>
        </p:nvSpPr>
        <p:spPr bwMode="auto">
          <a:xfrm>
            <a:off x="1535540" y="5628229"/>
            <a:ext cx="1608133" cy="646331"/>
          </a:xfrm>
          <a:prstGeom prst="rect">
            <a:avLst/>
          </a:prstGeom>
          <a:noFill/>
        </p:spPr>
        <p:txBody>
          <a:bodyPr wrap="none" rtlCol="0">
            <a:spAutoFit/>
          </a:bodyPr>
          <a:lstStyle/>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Group Leader</a:t>
            </a:r>
            <a:endParaRPr dirty="0">
              <a:solidFill>
                <a:srgbClr val="0A4A8E"/>
              </a:solidFill>
              <a:effectLst>
                <a:outerShdw blurRad="50800" dist="38100" dir="2700000" algn="tl" rotWithShape="0">
                  <a:srgbClr val="000000">
                    <a:alpha val="43000"/>
                  </a:srgbClr>
                </a:outerShdw>
              </a:effectLst>
              <a:latin typeface="Arial"/>
            </a:endParaRPr>
          </a:p>
          <a:p>
            <a:pPr marR="0" lvl="0" indent="0" fontAlgn="auto">
              <a:lnSpc>
                <a:spcPct val="100000"/>
              </a:lnSpc>
              <a:spcBef>
                <a:spcPts val="0"/>
              </a:spcBef>
              <a:spcAft>
                <a:spcPts val="0"/>
              </a:spcAft>
              <a:buClrTx/>
              <a:buSzTx/>
              <a:buFontTx/>
              <a:buNone/>
              <a:tabLst/>
              <a:defRPr/>
            </a:pPr>
            <a:r>
              <a:rPr lang="en-US" dirty="0">
                <a:solidFill>
                  <a:srgbClr val="0A4A8E"/>
                </a:solidFill>
                <a:effectLst>
                  <a:outerShdw blurRad="50800" dist="38100" dir="2700000" algn="tl" rotWithShape="0">
                    <a:srgbClr val="000000">
                      <a:alpha val="43000"/>
                    </a:srgbClr>
                  </a:outerShdw>
                </a:effectLst>
                <a:latin typeface="Arial"/>
              </a:rPr>
              <a:t>Jan De Voght</a:t>
            </a:r>
          </a:p>
        </p:txBody>
      </p:sp>
      <p:pic>
        <p:nvPicPr>
          <p:cNvPr id="4" name="Picture 3" descr="A person wearing glasses&#10;&#10;Description automatically generated with medium confidence">
            <a:extLst>
              <a:ext uri="{FF2B5EF4-FFF2-40B4-BE49-F238E27FC236}">
                <a16:creationId xmlns:a16="http://schemas.microsoft.com/office/drawing/2014/main" id="{64EAE0E5-3B51-215F-F6A8-FAA46DC9758A}"/>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75164" y="4961576"/>
            <a:ext cx="987206" cy="1312984"/>
          </a:xfrm>
          <a:prstGeom prst="rect">
            <a:avLst/>
          </a:prstGeom>
        </p:spPr>
      </p:pic>
    </p:spTree>
    <p:extLst>
      <p:ext uri="{BB962C8B-B14F-4D97-AF65-F5344CB8AC3E}">
        <p14:creationId xmlns:p14="http://schemas.microsoft.com/office/powerpoint/2010/main" val="87813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a:t>Welcome to the EN Department</a:t>
            </a:r>
            <a:endParaRPr lang="en-US" dirty="0"/>
          </a:p>
        </p:txBody>
      </p:sp>
      <p:sp>
        <p:nvSpPr>
          <p:cNvPr id="3" name="Title 2"/>
          <p:cNvSpPr>
            <a:spLocks noGrp="1"/>
          </p:cNvSpPr>
          <p:nvPr>
            <p:ph type="title"/>
          </p:nvPr>
        </p:nvSpPr>
        <p:spPr>
          <a:xfrm>
            <a:off x="5199977" y="231833"/>
            <a:ext cx="3631550" cy="551817"/>
          </a:xfrm>
        </p:spPr>
        <p:txBody>
          <a:bodyPr>
            <a:noAutofit/>
          </a:bodyPr>
          <a:lstStyle/>
          <a:p>
            <a:r>
              <a:rPr lang="en-US" sz="2500" b="1" dirty="0">
                <a:solidFill>
                  <a:srgbClr val="0A4A8E"/>
                </a:solidFill>
                <a:effectLst>
                  <a:outerShdw blurRad="38100" dist="38100" dir="2700000" algn="tl">
                    <a:srgbClr val="000000">
                      <a:alpha val="43137"/>
                    </a:srgbClr>
                  </a:outerShdw>
                </a:effectLst>
                <a:latin typeface="Cambria" panose="02040503050406030204" pitchFamily="18" charset="0"/>
                <a:cs typeface="+mj-cs"/>
              </a:rPr>
              <a:t>Electricity Distribution</a:t>
            </a:r>
          </a:p>
        </p:txBody>
      </p:sp>
      <p:sp>
        <p:nvSpPr>
          <p:cNvPr id="2" name="Slide Number Placeholder 1"/>
          <p:cNvSpPr>
            <a:spLocks noGrp="1"/>
          </p:cNvSpPr>
          <p:nvPr>
            <p:ph type="sldNum" sz="quarter" idx="12"/>
          </p:nvPr>
        </p:nvSpPr>
        <p:spPr/>
        <p:txBody>
          <a:bodyPr/>
          <a:lstStyle/>
          <a:p>
            <a:fld id="{9BBCADDF-C6D9-C14C-883B-1CD09994D60D}" type="slidenum">
              <a:rPr lang="en-US" smtClean="0"/>
              <a:pPr/>
              <a:t>22</a:t>
            </a:fld>
            <a:endParaRPr lang="en-US"/>
          </a:p>
        </p:txBody>
      </p:sp>
      <p:sp>
        <p:nvSpPr>
          <p:cNvPr id="13" name="Rounded Rectangle 6">
            <a:extLst>
              <a:ext uri="{FF2B5EF4-FFF2-40B4-BE49-F238E27FC236}">
                <a16:creationId xmlns:a16="http://schemas.microsoft.com/office/drawing/2014/main" id="{DEAFEE7F-C4A3-41E4-B19E-62F308D3CCCB}"/>
              </a:ext>
            </a:extLst>
          </p:cNvPr>
          <p:cNvSpPr/>
          <p:nvPr/>
        </p:nvSpPr>
        <p:spPr>
          <a:xfrm>
            <a:off x="5150848" y="1226097"/>
            <a:ext cx="2934056"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Normal source  EDF &gt; 200 MW</a:t>
            </a:r>
          </a:p>
        </p:txBody>
      </p:sp>
      <p:sp>
        <p:nvSpPr>
          <p:cNvPr id="14" name="Rounded Rectangle 7">
            <a:extLst>
              <a:ext uri="{FF2B5EF4-FFF2-40B4-BE49-F238E27FC236}">
                <a16:creationId xmlns:a16="http://schemas.microsoft.com/office/drawing/2014/main" id="{85CC4EC6-73D1-48AD-939A-A4E3269F09D1}"/>
              </a:ext>
            </a:extLst>
          </p:cNvPr>
          <p:cNvSpPr/>
          <p:nvPr/>
        </p:nvSpPr>
        <p:spPr>
          <a:xfrm>
            <a:off x="4490998" y="5757338"/>
            <a:ext cx="3678653" cy="320400"/>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bg1"/>
                </a:solidFill>
              </a:rPr>
              <a:t>Emergency source SIG/ALPIQ ≤ 60 MW</a:t>
            </a:r>
          </a:p>
        </p:txBody>
      </p:sp>
      <p:grpSp>
        <p:nvGrpSpPr>
          <p:cNvPr id="16" name="Group 15">
            <a:extLst>
              <a:ext uri="{FF2B5EF4-FFF2-40B4-BE49-F238E27FC236}">
                <a16:creationId xmlns:a16="http://schemas.microsoft.com/office/drawing/2014/main" id="{C3E66760-CC69-476F-82B4-5B0E2934B1DF}"/>
              </a:ext>
            </a:extLst>
          </p:cNvPr>
          <p:cNvGrpSpPr/>
          <p:nvPr/>
        </p:nvGrpSpPr>
        <p:grpSpPr>
          <a:xfrm>
            <a:off x="2069681" y="538988"/>
            <a:ext cx="1944000" cy="360000"/>
            <a:chOff x="3594100" y="800110"/>
            <a:chExt cx="1944000" cy="360000"/>
          </a:xfrm>
        </p:grpSpPr>
        <p:grpSp>
          <p:nvGrpSpPr>
            <p:cNvPr id="17" name="Group 16">
              <a:extLst>
                <a:ext uri="{FF2B5EF4-FFF2-40B4-BE49-F238E27FC236}">
                  <a16:creationId xmlns:a16="http://schemas.microsoft.com/office/drawing/2014/main" id="{2250A522-B548-4250-BD20-91954FC7CC35}"/>
                </a:ext>
              </a:extLst>
            </p:cNvPr>
            <p:cNvGrpSpPr/>
            <p:nvPr/>
          </p:nvGrpSpPr>
          <p:grpSpPr>
            <a:xfrm>
              <a:off x="3670198" y="806400"/>
              <a:ext cx="1800000" cy="298793"/>
              <a:chOff x="3927632" y="1638526"/>
              <a:chExt cx="1800000" cy="298793"/>
            </a:xfrm>
          </p:grpSpPr>
          <p:grpSp>
            <p:nvGrpSpPr>
              <p:cNvPr id="19" name="Group 18">
                <a:extLst>
                  <a:ext uri="{FF2B5EF4-FFF2-40B4-BE49-F238E27FC236}">
                    <a16:creationId xmlns:a16="http://schemas.microsoft.com/office/drawing/2014/main" id="{481C9297-BB0D-4CC0-9034-59E0082B67F4}"/>
                  </a:ext>
                </a:extLst>
              </p:cNvPr>
              <p:cNvGrpSpPr/>
              <p:nvPr/>
            </p:nvGrpSpPr>
            <p:grpSpPr>
              <a:xfrm>
                <a:off x="3927632" y="1638526"/>
                <a:ext cx="1800000" cy="298793"/>
                <a:chOff x="3927632" y="1638526"/>
                <a:chExt cx="1800000" cy="298793"/>
              </a:xfrm>
            </p:grpSpPr>
            <p:grpSp>
              <p:nvGrpSpPr>
                <p:cNvPr id="22" name="Group 21">
                  <a:extLst>
                    <a:ext uri="{FF2B5EF4-FFF2-40B4-BE49-F238E27FC236}">
                      <a16:creationId xmlns:a16="http://schemas.microsoft.com/office/drawing/2014/main" id="{251A25E7-6336-44D3-86DC-A17B09D9DFE1}"/>
                    </a:ext>
                  </a:extLst>
                </p:cNvPr>
                <p:cNvGrpSpPr/>
                <p:nvPr/>
              </p:nvGrpSpPr>
              <p:grpSpPr>
                <a:xfrm>
                  <a:off x="3927632" y="1888026"/>
                  <a:ext cx="1800000" cy="47096"/>
                  <a:chOff x="4206239" y="1104595"/>
                  <a:chExt cx="1800000" cy="47096"/>
                </a:xfrm>
              </p:grpSpPr>
              <p:cxnSp>
                <p:nvCxnSpPr>
                  <p:cNvPr id="38" name="Straight Connector 37">
                    <a:extLst>
                      <a:ext uri="{FF2B5EF4-FFF2-40B4-BE49-F238E27FC236}">
                        <a16:creationId xmlns:a16="http://schemas.microsoft.com/office/drawing/2014/main" id="{F0E6C55F-1F57-404E-8A03-10EB5A7AE69E}"/>
                      </a:ext>
                    </a:extLst>
                  </p:cNvPr>
                  <p:cNvCxnSpPr/>
                  <p:nvPr/>
                </p:nvCxnSpPr>
                <p:spPr>
                  <a:xfrm flipV="1">
                    <a:off x="4206239" y="1104595"/>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6B63AB89-49AC-4457-80A0-2B108976B57B}"/>
                      </a:ext>
                    </a:extLst>
                  </p:cNvPr>
                  <p:cNvCxnSpPr/>
                  <p:nvPr/>
                </p:nvCxnSpPr>
                <p:spPr>
                  <a:xfrm flipV="1">
                    <a:off x="4206239" y="1151691"/>
                    <a:ext cx="1800000" cy="0"/>
                  </a:xfrm>
                  <a:prstGeom prst="line">
                    <a:avLst/>
                  </a:prstGeom>
                  <a:ln w="2222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3" name="Group 22">
                  <a:extLst>
                    <a:ext uri="{FF2B5EF4-FFF2-40B4-BE49-F238E27FC236}">
                      <a16:creationId xmlns:a16="http://schemas.microsoft.com/office/drawing/2014/main" id="{86DFC0C1-F2C7-4548-92B3-FC7E593CEEBD}"/>
                    </a:ext>
                  </a:extLst>
                </p:cNvPr>
                <p:cNvGrpSpPr/>
                <p:nvPr/>
              </p:nvGrpSpPr>
              <p:grpSpPr>
                <a:xfrm>
                  <a:off x="4286128" y="1743261"/>
                  <a:ext cx="72000" cy="180665"/>
                  <a:chOff x="4507284" y="1373985"/>
                  <a:chExt cx="72000" cy="180665"/>
                </a:xfrm>
              </p:grpSpPr>
              <p:cxnSp>
                <p:nvCxnSpPr>
                  <p:cNvPr id="36" name="Straight Connector 35">
                    <a:extLst>
                      <a:ext uri="{FF2B5EF4-FFF2-40B4-BE49-F238E27FC236}">
                        <a16:creationId xmlns:a16="http://schemas.microsoft.com/office/drawing/2014/main" id="{9F477D0F-07EF-4588-9A04-B087B6FEB5BD}"/>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Isosceles Triangle 36">
                    <a:extLst>
                      <a:ext uri="{FF2B5EF4-FFF2-40B4-BE49-F238E27FC236}">
                        <a16:creationId xmlns:a16="http://schemas.microsoft.com/office/drawing/2014/main" id="{E232D5B9-2D6C-4C41-9ABE-FD697F0E9BC2}"/>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4" name="Group 23">
                  <a:extLst>
                    <a:ext uri="{FF2B5EF4-FFF2-40B4-BE49-F238E27FC236}">
                      <a16:creationId xmlns:a16="http://schemas.microsoft.com/office/drawing/2014/main" id="{F0807139-5CCA-4520-BDAF-EA23EB672CD1}"/>
                    </a:ext>
                  </a:extLst>
                </p:cNvPr>
                <p:cNvGrpSpPr/>
                <p:nvPr/>
              </p:nvGrpSpPr>
              <p:grpSpPr>
                <a:xfrm>
                  <a:off x="3927632" y="1890223"/>
                  <a:ext cx="1800000" cy="47096"/>
                  <a:chOff x="4206239" y="1099833"/>
                  <a:chExt cx="1800000" cy="47096"/>
                </a:xfrm>
              </p:grpSpPr>
              <p:cxnSp>
                <p:nvCxnSpPr>
                  <p:cNvPr id="34" name="Straight Connector 33">
                    <a:extLst>
                      <a:ext uri="{FF2B5EF4-FFF2-40B4-BE49-F238E27FC236}">
                        <a16:creationId xmlns:a16="http://schemas.microsoft.com/office/drawing/2014/main" id="{1A6A1FB6-1012-4897-8DF4-67678B47D48F}"/>
                      </a:ext>
                    </a:extLst>
                  </p:cNvPr>
                  <p:cNvCxnSpPr/>
                  <p:nvPr/>
                </p:nvCxnSpPr>
                <p:spPr>
                  <a:xfrm flipV="1">
                    <a:off x="4206239" y="1099833"/>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E51E65BF-A8C6-4538-A725-577B38A2B3FD}"/>
                      </a:ext>
                    </a:extLst>
                  </p:cNvPr>
                  <p:cNvCxnSpPr/>
                  <p:nvPr/>
                </p:nvCxnSpPr>
                <p:spPr>
                  <a:xfrm flipV="1">
                    <a:off x="4206239" y="1146929"/>
                    <a:ext cx="1800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510E7B92-6B0D-4CA8-AF16-11FC4859E2A8}"/>
                    </a:ext>
                  </a:extLst>
                </p:cNvPr>
                <p:cNvGrpSpPr/>
                <p:nvPr/>
              </p:nvGrpSpPr>
              <p:grpSpPr>
                <a:xfrm>
                  <a:off x="4790723" y="1743529"/>
                  <a:ext cx="72000" cy="180665"/>
                  <a:chOff x="4507284" y="1373985"/>
                  <a:chExt cx="72000" cy="180665"/>
                </a:xfrm>
              </p:grpSpPr>
              <p:cxnSp>
                <p:nvCxnSpPr>
                  <p:cNvPr id="32" name="Straight Connector 31">
                    <a:extLst>
                      <a:ext uri="{FF2B5EF4-FFF2-40B4-BE49-F238E27FC236}">
                        <a16:creationId xmlns:a16="http://schemas.microsoft.com/office/drawing/2014/main" id="{D056EF4F-771D-4906-9F42-8D0001CD2B95}"/>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3" name="Isosceles Triangle 32">
                    <a:extLst>
                      <a:ext uri="{FF2B5EF4-FFF2-40B4-BE49-F238E27FC236}">
                        <a16:creationId xmlns:a16="http://schemas.microsoft.com/office/drawing/2014/main" id="{017CAC8C-FED2-42D9-9083-9CB26F749757}"/>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6" name="Group 25">
                  <a:extLst>
                    <a:ext uri="{FF2B5EF4-FFF2-40B4-BE49-F238E27FC236}">
                      <a16:creationId xmlns:a16="http://schemas.microsoft.com/office/drawing/2014/main" id="{DD488C1B-9023-4EF4-8534-766D04F1CFE5}"/>
                    </a:ext>
                  </a:extLst>
                </p:cNvPr>
                <p:cNvGrpSpPr/>
                <p:nvPr/>
              </p:nvGrpSpPr>
              <p:grpSpPr>
                <a:xfrm>
                  <a:off x="5272588" y="1744038"/>
                  <a:ext cx="72000" cy="180665"/>
                  <a:chOff x="4507284" y="1373985"/>
                  <a:chExt cx="72000" cy="180665"/>
                </a:xfrm>
              </p:grpSpPr>
              <p:cxnSp>
                <p:nvCxnSpPr>
                  <p:cNvPr id="30" name="Straight Connector 29">
                    <a:extLst>
                      <a:ext uri="{FF2B5EF4-FFF2-40B4-BE49-F238E27FC236}">
                        <a16:creationId xmlns:a16="http://schemas.microsoft.com/office/drawing/2014/main" id="{A2E4DE32-6A73-4246-94E2-C3EA6CEA2019}"/>
                      </a:ext>
                    </a:extLst>
                  </p:cNvPr>
                  <p:cNvCxnSpPr/>
                  <p:nvPr/>
                </p:nvCxnSpPr>
                <p:spPr>
                  <a:xfrm rot="5400000" flipV="1">
                    <a:off x="4452449" y="1464650"/>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Isosceles Triangle 30">
                    <a:extLst>
                      <a:ext uri="{FF2B5EF4-FFF2-40B4-BE49-F238E27FC236}">
                        <a16:creationId xmlns:a16="http://schemas.microsoft.com/office/drawing/2014/main" id="{C0F6CA90-CB94-4840-BD2E-23D83B5BB091}"/>
                      </a:ext>
                    </a:extLst>
                  </p:cNvPr>
                  <p:cNvSpPr/>
                  <p:nvPr/>
                </p:nvSpPr>
                <p:spPr>
                  <a:xfrm flipV="1">
                    <a:off x="4507284" y="1373985"/>
                    <a:ext cx="72000" cy="72000"/>
                  </a:xfrm>
                  <a:prstGeom prs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27" name="TextBox 26">
                  <a:extLst>
                    <a:ext uri="{FF2B5EF4-FFF2-40B4-BE49-F238E27FC236}">
                      <a16:creationId xmlns:a16="http://schemas.microsoft.com/office/drawing/2014/main" id="{79FD868C-9A51-4888-B46C-5D8E3863DF51}"/>
                    </a:ext>
                  </a:extLst>
                </p:cNvPr>
                <p:cNvSpPr txBox="1"/>
                <p:nvPr/>
              </p:nvSpPr>
              <p:spPr>
                <a:xfrm>
                  <a:off x="4121004" y="1638526"/>
                  <a:ext cx="404261" cy="153888"/>
                </a:xfrm>
                <a:prstGeom prst="rect">
                  <a:avLst/>
                </a:prstGeom>
                <a:noFill/>
              </p:spPr>
              <p:txBody>
                <a:bodyPr wrap="square" rtlCol="0">
                  <a:spAutoFit/>
                </a:bodyPr>
                <a:lstStyle/>
                <a:p>
                  <a:pPr algn="ctr"/>
                  <a:r>
                    <a:rPr lang="fr-CH" sz="400" dirty="0">
                      <a:solidFill>
                        <a:schemeClr val="tx2"/>
                      </a:solidFill>
                    </a:rPr>
                    <a:t>Genissiat</a:t>
                  </a:r>
                  <a:endParaRPr lang="fr-FR" sz="400" dirty="0">
                    <a:solidFill>
                      <a:schemeClr val="tx2"/>
                    </a:solidFill>
                  </a:endParaRPr>
                </a:p>
              </p:txBody>
            </p:sp>
            <p:sp>
              <p:nvSpPr>
                <p:cNvPr id="28" name="TextBox 27">
                  <a:extLst>
                    <a:ext uri="{FF2B5EF4-FFF2-40B4-BE49-F238E27FC236}">
                      <a16:creationId xmlns:a16="http://schemas.microsoft.com/office/drawing/2014/main" id="{A5943454-B6D8-4515-B831-B25F273866B8}"/>
                    </a:ext>
                  </a:extLst>
                </p:cNvPr>
                <p:cNvSpPr txBox="1"/>
                <p:nvPr/>
              </p:nvSpPr>
              <p:spPr>
                <a:xfrm>
                  <a:off x="4611997" y="1638526"/>
                  <a:ext cx="430955" cy="153888"/>
                </a:xfrm>
                <a:prstGeom prst="rect">
                  <a:avLst/>
                </a:prstGeom>
                <a:noFill/>
              </p:spPr>
              <p:txBody>
                <a:bodyPr wrap="square" rtlCol="0">
                  <a:spAutoFit/>
                </a:bodyPr>
                <a:lstStyle/>
                <a:p>
                  <a:pPr algn="ctr"/>
                  <a:r>
                    <a:rPr lang="fr-CH" sz="400" dirty="0">
                      <a:solidFill>
                        <a:schemeClr val="tx2"/>
                      </a:solidFill>
                    </a:rPr>
                    <a:t>Chamoson</a:t>
                  </a:r>
                  <a:endParaRPr lang="fr-FR" sz="400" dirty="0">
                    <a:solidFill>
                      <a:schemeClr val="tx2"/>
                    </a:solidFill>
                  </a:endParaRPr>
                </a:p>
              </p:txBody>
            </p:sp>
            <p:sp>
              <p:nvSpPr>
                <p:cNvPr id="29" name="TextBox 28">
                  <a:extLst>
                    <a:ext uri="{FF2B5EF4-FFF2-40B4-BE49-F238E27FC236}">
                      <a16:creationId xmlns:a16="http://schemas.microsoft.com/office/drawing/2014/main" id="{AFB56090-3CE7-4F7D-9767-A2B7370B8CE5}"/>
                    </a:ext>
                  </a:extLst>
                </p:cNvPr>
                <p:cNvSpPr txBox="1"/>
                <p:nvPr/>
              </p:nvSpPr>
              <p:spPr>
                <a:xfrm>
                  <a:off x="5094656" y="1638863"/>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sp>
            <p:nvSpPr>
              <p:cNvPr id="20" name="TextBox 19">
                <a:extLst>
                  <a:ext uri="{FF2B5EF4-FFF2-40B4-BE49-F238E27FC236}">
                    <a16:creationId xmlns:a16="http://schemas.microsoft.com/office/drawing/2014/main" id="{498A4EED-5326-4BC1-B07B-F52B8081360B}"/>
                  </a:ext>
                </a:extLst>
              </p:cNvPr>
              <p:cNvSpPr txBox="1"/>
              <p:nvPr/>
            </p:nvSpPr>
            <p:spPr>
              <a:xfrm>
                <a:off x="4311649" y="1761377"/>
                <a:ext cx="529646" cy="153888"/>
              </a:xfrm>
              <a:prstGeom prst="rect">
                <a:avLst/>
              </a:prstGeom>
              <a:noFill/>
            </p:spPr>
            <p:txBody>
              <a:bodyPr wrap="square" rtlCol="0">
                <a:spAutoFit/>
              </a:bodyPr>
              <a:lstStyle/>
              <a:p>
                <a:pPr algn="ctr"/>
                <a:r>
                  <a:rPr lang="fr-CH" sz="400" dirty="0">
                    <a:solidFill>
                      <a:schemeClr val="tx2"/>
                    </a:solidFill>
                  </a:rPr>
                  <a:t>BOIS-TOLLOT</a:t>
                </a:r>
                <a:endParaRPr lang="fr-FR" sz="400" dirty="0">
                  <a:solidFill>
                    <a:schemeClr val="tx2"/>
                  </a:solidFill>
                </a:endParaRPr>
              </a:p>
            </p:txBody>
          </p:sp>
          <p:sp>
            <p:nvSpPr>
              <p:cNvPr id="21" name="TextBox 20">
                <a:extLst>
                  <a:ext uri="{FF2B5EF4-FFF2-40B4-BE49-F238E27FC236}">
                    <a16:creationId xmlns:a16="http://schemas.microsoft.com/office/drawing/2014/main" id="{738A73B9-7C7F-499D-A2B3-0FC77DB3C18F}"/>
                  </a:ext>
                </a:extLst>
              </p:cNvPr>
              <p:cNvSpPr txBox="1"/>
              <p:nvPr/>
            </p:nvSpPr>
            <p:spPr>
              <a:xfrm>
                <a:off x="4804320" y="1761005"/>
                <a:ext cx="529646" cy="153888"/>
              </a:xfrm>
              <a:prstGeom prst="rect">
                <a:avLst/>
              </a:prstGeom>
              <a:noFill/>
            </p:spPr>
            <p:txBody>
              <a:bodyPr wrap="square" rtlCol="0">
                <a:spAutoFit/>
              </a:bodyPr>
              <a:lstStyle/>
              <a:p>
                <a:pPr algn="ctr"/>
                <a:r>
                  <a:rPr lang="fr-CH" sz="400" dirty="0">
                    <a:solidFill>
                      <a:schemeClr val="tx2"/>
                    </a:solidFill>
                  </a:rPr>
                  <a:t>400kV - RTE</a:t>
                </a:r>
                <a:endParaRPr lang="fr-FR" sz="400" dirty="0">
                  <a:solidFill>
                    <a:schemeClr val="tx2"/>
                  </a:solidFill>
                </a:endParaRPr>
              </a:p>
            </p:txBody>
          </p:sp>
        </p:grpSp>
        <p:sp>
          <p:nvSpPr>
            <p:cNvPr id="18" name="Rectangle 17">
              <a:extLst>
                <a:ext uri="{FF2B5EF4-FFF2-40B4-BE49-F238E27FC236}">
                  <a16:creationId xmlns:a16="http://schemas.microsoft.com/office/drawing/2014/main" id="{B049FFDF-C180-4889-8D20-19DF4D92B9C2}"/>
                </a:ext>
              </a:extLst>
            </p:cNvPr>
            <p:cNvSpPr/>
            <p:nvPr/>
          </p:nvSpPr>
          <p:spPr>
            <a:xfrm>
              <a:off x="3594100" y="800110"/>
              <a:ext cx="1944000" cy="360000"/>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 name="Group 39">
            <a:extLst>
              <a:ext uri="{FF2B5EF4-FFF2-40B4-BE49-F238E27FC236}">
                <a16:creationId xmlns:a16="http://schemas.microsoft.com/office/drawing/2014/main" id="{FDC39956-A7D6-4FFF-807E-F9CCD6CA049F}"/>
              </a:ext>
            </a:extLst>
          </p:cNvPr>
          <p:cNvGrpSpPr/>
          <p:nvPr/>
        </p:nvGrpSpPr>
        <p:grpSpPr>
          <a:xfrm>
            <a:off x="518063" y="836486"/>
            <a:ext cx="2916000" cy="384709"/>
            <a:chOff x="2042482" y="1248524"/>
            <a:chExt cx="2916000" cy="384709"/>
          </a:xfrm>
        </p:grpSpPr>
        <p:cxnSp>
          <p:nvCxnSpPr>
            <p:cNvPr id="41" name="Straight Connector 40">
              <a:extLst>
                <a:ext uri="{FF2B5EF4-FFF2-40B4-BE49-F238E27FC236}">
                  <a16:creationId xmlns:a16="http://schemas.microsoft.com/office/drawing/2014/main" id="{E86842A1-00FD-4A4A-85F1-2FE18349F87B}"/>
                </a:ext>
              </a:extLst>
            </p:cNvPr>
            <p:cNvCxnSpPr/>
            <p:nvPr/>
          </p:nvCxnSpPr>
          <p:spPr>
            <a:xfrm rot="16200000" flipV="1">
              <a:off x="3592768" y="1428524"/>
              <a:ext cx="36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363459E-53A7-4C4E-929E-3CB1BAC445F1}"/>
                </a:ext>
              </a:extLst>
            </p:cNvPr>
            <p:cNvCxnSpPr/>
            <p:nvPr/>
          </p:nvCxnSpPr>
          <p:spPr>
            <a:xfrm flipV="1">
              <a:off x="2042482" y="1607378"/>
              <a:ext cx="29160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27E3A12-FD0A-487F-945C-D91D067D0A27}"/>
                </a:ext>
              </a:extLst>
            </p:cNvPr>
            <p:cNvSpPr txBox="1"/>
            <p:nvPr/>
          </p:nvSpPr>
          <p:spPr>
            <a:xfrm>
              <a:off x="2697550" y="1479345"/>
              <a:ext cx="529646" cy="153888"/>
            </a:xfrm>
            <a:prstGeom prst="rect">
              <a:avLst/>
            </a:prstGeom>
            <a:noFill/>
          </p:spPr>
          <p:txBody>
            <a:bodyPr wrap="square" rtlCol="0">
              <a:spAutoFit/>
            </a:bodyPr>
            <a:lstStyle/>
            <a:p>
              <a:pPr algn="ctr"/>
              <a:r>
                <a:rPr lang="fr-CH" sz="400" dirty="0">
                  <a:solidFill>
                    <a:schemeClr val="tx2"/>
                  </a:solidFill>
                </a:rPr>
                <a:t>400kV - CERN</a:t>
              </a:r>
              <a:endParaRPr lang="fr-FR" sz="400" dirty="0">
                <a:solidFill>
                  <a:schemeClr val="tx2"/>
                </a:solidFill>
              </a:endParaRPr>
            </a:p>
          </p:txBody>
        </p:sp>
      </p:grpSp>
      <p:grpSp>
        <p:nvGrpSpPr>
          <p:cNvPr id="44" name="Group 43">
            <a:extLst>
              <a:ext uri="{FF2B5EF4-FFF2-40B4-BE49-F238E27FC236}">
                <a16:creationId xmlns:a16="http://schemas.microsoft.com/office/drawing/2014/main" id="{FDECC280-5E83-4E1E-8EDD-A4E9F3DC18AD}"/>
              </a:ext>
            </a:extLst>
          </p:cNvPr>
          <p:cNvGrpSpPr/>
          <p:nvPr/>
        </p:nvGrpSpPr>
        <p:grpSpPr>
          <a:xfrm>
            <a:off x="2700332" y="1189433"/>
            <a:ext cx="1027393" cy="655786"/>
            <a:chOff x="4224751" y="1601471"/>
            <a:chExt cx="1027393" cy="655786"/>
          </a:xfrm>
        </p:grpSpPr>
        <p:grpSp>
          <p:nvGrpSpPr>
            <p:cNvPr id="45" name="Group 44">
              <a:extLst>
                <a:ext uri="{FF2B5EF4-FFF2-40B4-BE49-F238E27FC236}">
                  <a16:creationId xmlns:a16="http://schemas.microsoft.com/office/drawing/2014/main" id="{9D2BDC1F-3873-467D-97CF-03C58D05919A}"/>
                </a:ext>
              </a:extLst>
            </p:cNvPr>
            <p:cNvGrpSpPr/>
            <p:nvPr/>
          </p:nvGrpSpPr>
          <p:grpSpPr>
            <a:xfrm>
              <a:off x="4224751" y="1601471"/>
              <a:ext cx="486675" cy="653495"/>
              <a:chOff x="4224751" y="1601471"/>
              <a:chExt cx="486675" cy="653495"/>
            </a:xfrm>
          </p:grpSpPr>
          <p:grpSp>
            <p:nvGrpSpPr>
              <p:cNvPr id="57" name="Group 56">
                <a:extLst>
                  <a:ext uri="{FF2B5EF4-FFF2-40B4-BE49-F238E27FC236}">
                    <a16:creationId xmlns:a16="http://schemas.microsoft.com/office/drawing/2014/main" id="{BC003F34-B39D-40A5-ABE1-C899F1B82224}"/>
                  </a:ext>
                </a:extLst>
              </p:cNvPr>
              <p:cNvGrpSpPr/>
              <p:nvPr/>
            </p:nvGrpSpPr>
            <p:grpSpPr>
              <a:xfrm>
                <a:off x="4224751" y="1601471"/>
                <a:ext cx="180000" cy="653495"/>
                <a:chOff x="3773606" y="2073590"/>
                <a:chExt cx="180000" cy="653495"/>
              </a:xfrm>
            </p:grpSpPr>
            <p:grpSp>
              <p:nvGrpSpPr>
                <p:cNvPr id="59" name="Group 58">
                  <a:extLst>
                    <a:ext uri="{FF2B5EF4-FFF2-40B4-BE49-F238E27FC236}">
                      <a16:creationId xmlns:a16="http://schemas.microsoft.com/office/drawing/2014/main" id="{1C7B6958-1029-45E6-92E3-C0996FA81F49}"/>
                    </a:ext>
                  </a:extLst>
                </p:cNvPr>
                <p:cNvGrpSpPr/>
                <p:nvPr/>
              </p:nvGrpSpPr>
              <p:grpSpPr>
                <a:xfrm>
                  <a:off x="3773606" y="2073590"/>
                  <a:ext cx="180000" cy="362381"/>
                  <a:chOff x="3773606" y="2078352"/>
                  <a:chExt cx="180000" cy="362381"/>
                </a:xfrm>
              </p:grpSpPr>
              <p:cxnSp>
                <p:nvCxnSpPr>
                  <p:cNvPr id="64" name="Straight Connector 63">
                    <a:extLst>
                      <a:ext uri="{FF2B5EF4-FFF2-40B4-BE49-F238E27FC236}">
                        <a16:creationId xmlns:a16="http://schemas.microsoft.com/office/drawing/2014/main" id="{75206CDF-DE62-46B5-8593-663B4F341119}"/>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5" name="Oval 64">
                    <a:extLst>
                      <a:ext uri="{FF2B5EF4-FFF2-40B4-BE49-F238E27FC236}">
                        <a16:creationId xmlns:a16="http://schemas.microsoft.com/office/drawing/2014/main" id="{8BE17C61-1949-4EFA-8853-D5C6201569BE}"/>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Rectangle 65">
                    <a:extLst>
                      <a:ext uri="{FF2B5EF4-FFF2-40B4-BE49-F238E27FC236}">
                        <a16:creationId xmlns:a16="http://schemas.microsoft.com/office/drawing/2014/main" id="{9EE7FFD2-1265-4985-8532-746EAFC7A8E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0" name="Group 59">
                  <a:extLst>
                    <a:ext uri="{FF2B5EF4-FFF2-40B4-BE49-F238E27FC236}">
                      <a16:creationId xmlns:a16="http://schemas.microsoft.com/office/drawing/2014/main" id="{B43B28BF-062B-48EA-BFA6-ABF40140146C}"/>
                    </a:ext>
                  </a:extLst>
                </p:cNvPr>
                <p:cNvGrpSpPr/>
                <p:nvPr/>
              </p:nvGrpSpPr>
              <p:grpSpPr>
                <a:xfrm rot="10800000">
                  <a:off x="3773606" y="2364704"/>
                  <a:ext cx="180000" cy="362381"/>
                  <a:chOff x="3773606" y="2078352"/>
                  <a:chExt cx="180000" cy="362381"/>
                </a:xfrm>
              </p:grpSpPr>
              <p:cxnSp>
                <p:nvCxnSpPr>
                  <p:cNvPr id="61" name="Straight Connector 60">
                    <a:extLst>
                      <a:ext uri="{FF2B5EF4-FFF2-40B4-BE49-F238E27FC236}">
                        <a16:creationId xmlns:a16="http://schemas.microsoft.com/office/drawing/2014/main" id="{1AACB001-ED81-4B37-85CE-A2DB8B5DFAAD}"/>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BEC8E5ED-1F96-4B20-BB05-D4B59A4C75FC}"/>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98422B2-7386-47BA-82D2-AE04F7BCA673}"/>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8" name="TextBox 57">
                <a:extLst>
                  <a:ext uri="{FF2B5EF4-FFF2-40B4-BE49-F238E27FC236}">
                    <a16:creationId xmlns:a16="http://schemas.microsoft.com/office/drawing/2014/main" id="{0A86D0D3-8BA2-455E-935B-7C7D07FE635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EHT4</a:t>
                </a:r>
              </a:p>
              <a:p>
                <a:r>
                  <a:rPr lang="fr-CH" sz="400" dirty="0">
                    <a:solidFill>
                      <a:schemeClr val="tx2"/>
                    </a:solidFill>
                  </a:rPr>
                  <a:t>110MVA</a:t>
                </a:r>
                <a:endParaRPr lang="fr-FR" sz="400" dirty="0">
                  <a:solidFill>
                    <a:schemeClr val="tx2"/>
                  </a:solidFill>
                </a:endParaRPr>
              </a:p>
            </p:txBody>
          </p:sp>
        </p:grpSp>
        <p:grpSp>
          <p:nvGrpSpPr>
            <p:cNvPr id="46" name="Group 45">
              <a:extLst>
                <a:ext uri="{FF2B5EF4-FFF2-40B4-BE49-F238E27FC236}">
                  <a16:creationId xmlns:a16="http://schemas.microsoft.com/office/drawing/2014/main" id="{4F3C35BC-442F-4004-A2BA-4C5021D6FA8F}"/>
                </a:ext>
              </a:extLst>
            </p:cNvPr>
            <p:cNvGrpSpPr/>
            <p:nvPr/>
          </p:nvGrpSpPr>
          <p:grpSpPr>
            <a:xfrm>
              <a:off x="4765428" y="1603762"/>
              <a:ext cx="486716" cy="653495"/>
              <a:chOff x="4765428" y="1603762"/>
              <a:chExt cx="486716" cy="653495"/>
            </a:xfrm>
          </p:grpSpPr>
          <p:grpSp>
            <p:nvGrpSpPr>
              <p:cNvPr id="47" name="Group 46">
                <a:extLst>
                  <a:ext uri="{FF2B5EF4-FFF2-40B4-BE49-F238E27FC236}">
                    <a16:creationId xmlns:a16="http://schemas.microsoft.com/office/drawing/2014/main" id="{221E9B91-3715-4956-BE4C-4F2DF5F4D420}"/>
                  </a:ext>
                </a:extLst>
              </p:cNvPr>
              <p:cNvGrpSpPr/>
              <p:nvPr/>
            </p:nvGrpSpPr>
            <p:grpSpPr>
              <a:xfrm>
                <a:off x="4765428" y="1603762"/>
                <a:ext cx="180000" cy="653495"/>
                <a:chOff x="3773606" y="2073590"/>
                <a:chExt cx="180000" cy="653495"/>
              </a:xfrm>
            </p:grpSpPr>
            <p:grpSp>
              <p:nvGrpSpPr>
                <p:cNvPr id="49" name="Group 48">
                  <a:extLst>
                    <a:ext uri="{FF2B5EF4-FFF2-40B4-BE49-F238E27FC236}">
                      <a16:creationId xmlns:a16="http://schemas.microsoft.com/office/drawing/2014/main" id="{0D3676EB-111B-4486-AE6D-01B66A2A5DA6}"/>
                    </a:ext>
                  </a:extLst>
                </p:cNvPr>
                <p:cNvGrpSpPr/>
                <p:nvPr/>
              </p:nvGrpSpPr>
              <p:grpSpPr>
                <a:xfrm>
                  <a:off x="3773606" y="2073590"/>
                  <a:ext cx="180000" cy="362381"/>
                  <a:chOff x="3773606" y="2078352"/>
                  <a:chExt cx="180000" cy="362381"/>
                </a:xfrm>
              </p:grpSpPr>
              <p:cxnSp>
                <p:nvCxnSpPr>
                  <p:cNvPr id="54" name="Straight Connector 53">
                    <a:extLst>
                      <a:ext uri="{FF2B5EF4-FFF2-40B4-BE49-F238E27FC236}">
                        <a16:creationId xmlns:a16="http://schemas.microsoft.com/office/drawing/2014/main" id="{10664960-4FB6-4803-A467-FFAD1EBF1C52}"/>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Oval 54">
                    <a:extLst>
                      <a:ext uri="{FF2B5EF4-FFF2-40B4-BE49-F238E27FC236}">
                        <a16:creationId xmlns:a16="http://schemas.microsoft.com/office/drawing/2014/main" id="{03213F8E-AF30-40EE-A652-1E81E504C763}"/>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Rectangle 55">
                    <a:extLst>
                      <a:ext uri="{FF2B5EF4-FFF2-40B4-BE49-F238E27FC236}">
                        <a16:creationId xmlns:a16="http://schemas.microsoft.com/office/drawing/2014/main" id="{040CD28C-8C42-44C8-BAA1-2711BAABE53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0" name="Group 49">
                  <a:extLst>
                    <a:ext uri="{FF2B5EF4-FFF2-40B4-BE49-F238E27FC236}">
                      <a16:creationId xmlns:a16="http://schemas.microsoft.com/office/drawing/2014/main" id="{C9210050-1D8E-4D05-8694-152F5F53BD16}"/>
                    </a:ext>
                  </a:extLst>
                </p:cNvPr>
                <p:cNvGrpSpPr/>
                <p:nvPr/>
              </p:nvGrpSpPr>
              <p:grpSpPr>
                <a:xfrm rot="10800000">
                  <a:off x="3773606" y="2364704"/>
                  <a:ext cx="180000" cy="362381"/>
                  <a:chOff x="3773606" y="2078352"/>
                  <a:chExt cx="180000" cy="362381"/>
                </a:xfrm>
              </p:grpSpPr>
              <p:cxnSp>
                <p:nvCxnSpPr>
                  <p:cNvPr id="51" name="Straight Connector 50">
                    <a:extLst>
                      <a:ext uri="{FF2B5EF4-FFF2-40B4-BE49-F238E27FC236}">
                        <a16:creationId xmlns:a16="http://schemas.microsoft.com/office/drawing/2014/main" id="{F753B567-67D0-46B2-AAFC-A65C1E06EACB}"/>
                      </a:ext>
                    </a:extLst>
                  </p:cNvPr>
                  <p:cNvCxnSpPr/>
                  <p:nvPr/>
                </p:nvCxnSpPr>
                <p:spPr>
                  <a:xfrm rot="5400000" flipV="1">
                    <a:off x="3772023" y="2168352"/>
                    <a:ext cx="18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2" name="Oval 51">
                    <a:extLst>
                      <a:ext uri="{FF2B5EF4-FFF2-40B4-BE49-F238E27FC236}">
                        <a16:creationId xmlns:a16="http://schemas.microsoft.com/office/drawing/2014/main" id="{E4CF7264-ADDF-487F-A28C-9DDA6539F459}"/>
                      </a:ext>
                    </a:extLst>
                  </p:cNvPr>
                  <p:cNvSpPr/>
                  <p:nvPr/>
                </p:nvSpPr>
                <p:spPr>
                  <a:xfrm>
                    <a:off x="3773606" y="226073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Rectangle 52">
                    <a:extLst>
                      <a:ext uri="{FF2B5EF4-FFF2-40B4-BE49-F238E27FC236}">
                        <a16:creationId xmlns:a16="http://schemas.microsoft.com/office/drawing/2014/main" id="{7FE73830-B1B0-473E-A9BC-52E53B78FFF7}"/>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8" name="TextBox 47">
                <a:extLst>
                  <a:ext uri="{FF2B5EF4-FFF2-40B4-BE49-F238E27FC236}">
                    <a16:creationId xmlns:a16="http://schemas.microsoft.com/office/drawing/2014/main" id="{01438036-55D3-4456-9B0C-0EF3BC1530D6}"/>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EHT5</a:t>
                </a:r>
              </a:p>
              <a:p>
                <a:r>
                  <a:rPr lang="fr-CH" sz="400" dirty="0">
                    <a:solidFill>
                      <a:schemeClr val="tx2"/>
                    </a:solidFill>
                  </a:rPr>
                  <a:t>110MVA</a:t>
                </a:r>
                <a:endParaRPr lang="fr-FR" sz="400" dirty="0">
                  <a:solidFill>
                    <a:schemeClr val="tx2"/>
                  </a:solidFill>
                </a:endParaRPr>
              </a:p>
            </p:txBody>
          </p:sp>
        </p:grpSp>
      </p:grpSp>
      <p:grpSp>
        <p:nvGrpSpPr>
          <p:cNvPr id="67" name="Group 66">
            <a:extLst>
              <a:ext uri="{FF2B5EF4-FFF2-40B4-BE49-F238E27FC236}">
                <a16:creationId xmlns:a16="http://schemas.microsoft.com/office/drawing/2014/main" id="{8A56342F-385E-4099-99F0-23BB55AB572A}"/>
              </a:ext>
            </a:extLst>
          </p:cNvPr>
          <p:cNvGrpSpPr/>
          <p:nvPr/>
        </p:nvGrpSpPr>
        <p:grpSpPr>
          <a:xfrm>
            <a:off x="2427195" y="1876790"/>
            <a:ext cx="456472" cy="1159029"/>
            <a:chOff x="3951614" y="2288828"/>
            <a:chExt cx="456472" cy="1159029"/>
          </a:xfrm>
        </p:grpSpPr>
        <p:grpSp>
          <p:nvGrpSpPr>
            <p:cNvPr id="68" name="Group 67">
              <a:extLst>
                <a:ext uri="{FF2B5EF4-FFF2-40B4-BE49-F238E27FC236}">
                  <a16:creationId xmlns:a16="http://schemas.microsoft.com/office/drawing/2014/main" id="{C438526F-9A68-4442-8349-6D7EC1CFC44A}"/>
                </a:ext>
              </a:extLst>
            </p:cNvPr>
            <p:cNvGrpSpPr/>
            <p:nvPr/>
          </p:nvGrpSpPr>
          <p:grpSpPr>
            <a:xfrm>
              <a:off x="3951614" y="2288828"/>
              <a:ext cx="456472" cy="1159029"/>
              <a:chOff x="3948279" y="1205471"/>
              <a:chExt cx="456472" cy="1159029"/>
            </a:xfrm>
          </p:grpSpPr>
          <p:grpSp>
            <p:nvGrpSpPr>
              <p:cNvPr id="70" name="Group 69">
                <a:extLst>
                  <a:ext uri="{FF2B5EF4-FFF2-40B4-BE49-F238E27FC236}">
                    <a16:creationId xmlns:a16="http://schemas.microsoft.com/office/drawing/2014/main" id="{98EF9454-519D-4017-BE71-ACE4583AADED}"/>
                  </a:ext>
                </a:extLst>
              </p:cNvPr>
              <p:cNvGrpSpPr/>
              <p:nvPr/>
            </p:nvGrpSpPr>
            <p:grpSpPr>
              <a:xfrm>
                <a:off x="4224751" y="1205471"/>
                <a:ext cx="180000" cy="1159029"/>
                <a:chOff x="3773606" y="1677590"/>
                <a:chExt cx="180000" cy="1159029"/>
              </a:xfrm>
            </p:grpSpPr>
            <p:grpSp>
              <p:nvGrpSpPr>
                <p:cNvPr id="72" name="Group 71">
                  <a:extLst>
                    <a:ext uri="{FF2B5EF4-FFF2-40B4-BE49-F238E27FC236}">
                      <a16:creationId xmlns:a16="http://schemas.microsoft.com/office/drawing/2014/main" id="{6E4610FE-F191-4813-B14B-714AE7A0FB0B}"/>
                    </a:ext>
                  </a:extLst>
                </p:cNvPr>
                <p:cNvGrpSpPr/>
                <p:nvPr/>
              </p:nvGrpSpPr>
              <p:grpSpPr>
                <a:xfrm>
                  <a:off x="3773606" y="1677590"/>
                  <a:ext cx="180000" cy="867915"/>
                  <a:chOff x="3773606" y="1682352"/>
                  <a:chExt cx="180000" cy="867915"/>
                </a:xfrm>
              </p:grpSpPr>
              <p:cxnSp>
                <p:nvCxnSpPr>
                  <p:cNvPr id="77" name="Straight Connector 76">
                    <a:extLst>
                      <a:ext uri="{FF2B5EF4-FFF2-40B4-BE49-F238E27FC236}">
                        <a16:creationId xmlns:a16="http://schemas.microsoft.com/office/drawing/2014/main" id="{7F2849A1-DA47-40DD-A9ED-EE7B27D91D40}"/>
                      </a:ext>
                    </a:extLst>
                  </p:cNvPr>
                  <p:cNvCxnSpPr/>
                  <p:nvPr/>
                </p:nvCxnSpPr>
                <p:spPr>
                  <a:xfrm rot="5400000" flipV="1">
                    <a:off x="352002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78" name="Oval 77">
                    <a:extLst>
                      <a:ext uri="{FF2B5EF4-FFF2-40B4-BE49-F238E27FC236}">
                        <a16:creationId xmlns:a16="http://schemas.microsoft.com/office/drawing/2014/main" id="{2B32C5C2-58BE-472C-8717-3DE5C9B6477D}"/>
                      </a:ext>
                    </a:extLst>
                  </p:cNvPr>
                  <p:cNvSpPr/>
                  <p:nvPr/>
                </p:nvSpPr>
                <p:spPr>
                  <a:xfrm>
                    <a:off x="3773606" y="2370267"/>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9" name="Rectangle 78">
                    <a:extLst>
                      <a:ext uri="{FF2B5EF4-FFF2-40B4-BE49-F238E27FC236}">
                        <a16:creationId xmlns:a16="http://schemas.microsoft.com/office/drawing/2014/main" id="{E0FBF8C2-124A-4506-A12F-186818C12B1A}"/>
                      </a:ext>
                    </a:extLst>
                  </p:cNvPr>
                  <p:cNvSpPr/>
                  <p:nvPr/>
                </p:nvSpPr>
                <p:spPr>
                  <a:xfrm>
                    <a:off x="3826938" y="224902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3" name="Group 72">
                  <a:extLst>
                    <a:ext uri="{FF2B5EF4-FFF2-40B4-BE49-F238E27FC236}">
                      <a16:creationId xmlns:a16="http://schemas.microsoft.com/office/drawing/2014/main" id="{3BAF5F64-D1CF-4847-832A-C84E9703B036}"/>
                    </a:ext>
                  </a:extLst>
                </p:cNvPr>
                <p:cNvGrpSpPr/>
                <p:nvPr/>
              </p:nvGrpSpPr>
              <p:grpSpPr>
                <a:xfrm rot="10800000">
                  <a:off x="3773606" y="2474238"/>
                  <a:ext cx="180000" cy="362381"/>
                  <a:chOff x="3773606" y="1968818"/>
                  <a:chExt cx="180000" cy="362381"/>
                </a:xfrm>
              </p:grpSpPr>
              <p:cxnSp>
                <p:nvCxnSpPr>
                  <p:cNvPr id="74" name="Straight Connector 73">
                    <a:extLst>
                      <a:ext uri="{FF2B5EF4-FFF2-40B4-BE49-F238E27FC236}">
                        <a16:creationId xmlns:a16="http://schemas.microsoft.com/office/drawing/2014/main" id="{CDEC8A4A-2C73-4A2B-9C86-0FE6D7F26E76}"/>
                      </a:ext>
                    </a:extLst>
                  </p:cNvPr>
                  <p:cNvCxnSpPr/>
                  <p:nvPr/>
                </p:nvCxnSpPr>
                <p:spPr>
                  <a:xfrm rot="5400000" flipV="1">
                    <a:off x="3772023" y="2058818"/>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75" name="Oval 74">
                    <a:extLst>
                      <a:ext uri="{FF2B5EF4-FFF2-40B4-BE49-F238E27FC236}">
                        <a16:creationId xmlns:a16="http://schemas.microsoft.com/office/drawing/2014/main" id="{E0839023-BC9C-4C76-8BF0-4445716D316F}"/>
                      </a:ext>
                    </a:extLst>
                  </p:cNvPr>
                  <p:cNvSpPr/>
                  <p:nvPr/>
                </p:nvSpPr>
                <p:spPr>
                  <a:xfrm>
                    <a:off x="3773606" y="2151199"/>
                    <a:ext cx="180000" cy="18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6" name="Rectangle 75">
                    <a:extLst>
                      <a:ext uri="{FF2B5EF4-FFF2-40B4-BE49-F238E27FC236}">
                        <a16:creationId xmlns:a16="http://schemas.microsoft.com/office/drawing/2014/main" id="{AF922991-A91E-4855-ABF6-9141717DE56C}"/>
                      </a:ext>
                    </a:extLst>
                  </p:cNvPr>
                  <p:cNvSpPr/>
                  <p:nvPr/>
                </p:nvSpPr>
                <p:spPr>
                  <a:xfrm>
                    <a:off x="3826938" y="2025199"/>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71" name="TextBox 70">
                <a:extLst>
                  <a:ext uri="{FF2B5EF4-FFF2-40B4-BE49-F238E27FC236}">
                    <a16:creationId xmlns:a16="http://schemas.microsoft.com/office/drawing/2014/main" id="{44FEF9E7-14CF-41A2-8016-BE9E1F927B30}"/>
                  </a:ext>
                </a:extLst>
              </p:cNvPr>
              <p:cNvSpPr txBox="1"/>
              <p:nvPr/>
            </p:nvSpPr>
            <p:spPr>
              <a:xfrm>
                <a:off x="3948279" y="1932773"/>
                <a:ext cx="351344" cy="215444"/>
              </a:xfrm>
              <a:prstGeom prst="rect">
                <a:avLst/>
              </a:prstGeom>
              <a:noFill/>
            </p:spPr>
            <p:txBody>
              <a:bodyPr wrap="square" rtlCol="0">
                <a:spAutoFit/>
              </a:bodyPr>
              <a:lstStyle/>
              <a:p>
                <a:pPr algn="r"/>
                <a:r>
                  <a:rPr lang="fr-CH" sz="400" dirty="0">
                    <a:solidFill>
                      <a:schemeClr val="tx2"/>
                    </a:solidFill>
                  </a:rPr>
                  <a:t>EHT7</a:t>
                </a:r>
              </a:p>
              <a:p>
                <a:pPr algn="r"/>
                <a:r>
                  <a:rPr lang="fr-CH" sz="400" dirty="0">
                    <a:solidFill>
                      <a:schemeClr val="tx2"/>
                    </a:solidFill>
                  </a:rPr>
                  <a:t>70MVA</a:t>
                </a:r>
                <a:endParaRPr lang="fr-FR" sz="400" dirty="0">
                  <a:solidFill>
                    <a:schemeClr val="tx2"/>
                  </a:solidFill>
                </a:endParaRPr>
              </a:p>
            </p:txBody>
          </p:sp>
        </p:grpSp>
        <p:sp>
          <p:nvSpPr>
            <p:cNvPr id="69" name="Rectangle 68">
              <a:extLst>
                <a:ext uri="{FF2B5EF4-FFF2-40B4-BE49-F238E27FC236}">
                  <a16:creationId xmlns:a16="http://schemas.microsoft.com/office/drawing/2014/main" id="{E89765CA-E507-4AC2-93A9-231973E475EA}"/>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80" name="Group 79">
            <a:extLst>
              <a:ext uri="{FF2B5EF4-FFF2-40B4-BE49-F238E27FC236}">
                <a16:creationId xmlns:a16="http://schemas.microsoft.com/office/drawing/2014/main" id="{2EA65259-CA33-4178-9B6B-A98D5439E2B8}"/>
              </a:ext>
            </a:extLst>
          </p:cNvPr>
          <p:cNvGrpSpPr/>
          <p:nvPr/>
        </p:nvGrpSpPr>
        <p:grpSpPr>
          <a:xfrm>
            <a:off x="354092" y="1849947"/>
            <a:ext cx="365906" cy="1195205"/>
            <a:chOff x="1878511" y="2261985"/>
            <a:chExt cx="365906" cy="1195205"/>
          </a:xfrm>
        </p:grpSpPr>
        <p:grpSp>
          <p:nvGrpSpPr>
            <p:cNvPr id="81" name="Group 80">
              <a:extLst>
                <a:ext uri="{FF2B5EF4-FFF2-40B4-BE49-F238E27FC236}">
                  <a16:creationId xmlns:a16="http://schemas.microsoft.com/office/drawing/2014/main" id="{FA96DCBE-DBDA-4399-8819-38ACC0A3FCEB}"/>
                </a:ext>
              </a:extLst>
            </p:cNvPr>
            <p:cNvGrpSpPr/>
            <p:nvPr/>
          </p:nvGrpSpPr>
          <p:grpSpPr>
            <a:xfrm>
              <a:off x="1878511" y="2261985"/>
              <a:ext cx="360000" cy="522867"/>
              <a:chOff x="1918990" y="2375341"/>
              <a:chExt cx="360000" cy="522867"/>
            </a:xfrm>
          </p:grpSpPr>
          <p:grpSp>
            <p:nvGrpSpPr>
              <p:cNvPr id="96" name="Group 95">
                <a:extLst>
                  <a:ext uri="{FF2B5EF4-FFF2-40B4-BE49-F238E27FC236}">
                    <a16:creationId xmlns:a16="http://schemas.microsoft.com/office/drawing/2014/main" id="{B31DEDAB-B39B-43DF-90AD-EABBEF089F96}"/>
                  </a:ext>
                </a:extLst>
              </p:cNvPr>
              <p:cNvGrpSpPr/>
              <p:nvPr/>
            </p:nvGrpSpPr>
            <p:grpSpPr>
              <a:xfrm>
                <a:off x="1918990" y="2375341"/>
                <a:ext cx="360000" cy="522867"/>
                <a:chOff x="1918990" y="2375341"/>
                <a:chExt cx="360000" cy="522867"/>
              </a:xfrm>
            </p:grpSpPr>
            <p:grpSp>
              <p:nvGrpSpPr>
                <p:cNvPr id="98" name="Group 97">
                  <a:extLst>
                    <a:ext uri="{FF2B5EF4-FFF2-40B4-BE49-F238E27FC236}">
                      <a16:creationId xmlns:a16="http://schemas.microsoft.com/office/drawing/2014/main" id="{0E6CF4C8-5C13-4284-9F7E-67215507C83B}"/>
                    </a:ext>
                  </a:extLst>
                </p:cNvPr>
                <p:cNvGrpSpPr/>
                <p:nvPr/>
              </p:nvGrpSpPr>
              <p:grpSpPr>
                <a:xfrm>
                  <a:off x="2027628" y="2375341"/>
                  <a:ext cx="144779" cy="180001"/>
                  <a:chOff x="2041922" y="2363436"/>
                  <a:chExt cx="102886" cy="180001"/>
                </a:xfrm>
              </p:grpSpPr>
              <p:cxnSp>
                <p:nvCxnSpPr>
                  <p:cNvPr id="101" name="Straight Connector 100">
                    <a:extLst>
                      <a:ext uri="{FF2B5EF4-FFF2-40B4-BE49-F238E27FC236}">
                        <a16:creationId xmlns:a16="http://schemas.microsoft.com/office/drawing/2014/main" id="{B17C83DE-E43E-416E-BEF9-1C696F1FB94A}"/>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948A4ADD-8A5C-4F28-AC94-7359E2E6B9B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99" name="Oval 98">
                  <a:extLst>
                    <a:ext uri="{FF2B5EF4-FFF2-40B4-BE49-F238E27FC236}">
                      <a16:creationId xmlns:a16="http://schemas.microsoft.com/office/drawing/2014/main" id="{3E04CE2B-C270-4D1C-889D-EAA0AED603D1}"/>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0" name="Rectangle 99">
                  <a:extLst>
                    <a:ext uri="{FF2B5EF4-FFF2-40B4-BE49-F238E27FC236}">
                      <a16:creationId xmlns:a16="http://schemas.microsoft.com/office/drawing/2014/main" id="{F3902A03-7A6C-4186-AACF-E8BCB16AD84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7" name="TextBox 96">
                <a:extLst>
                  <a:ext uri="{FF2B5EF4-FFF2-40B4-BE49-F238E27FC236}">
                    <a16:creationId xmlns:a16="http://schemas.microsoft.com/office/drawing/2014/main" id="{4174735F-47C3-472C-A624-DABA697322EE}"/>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2" name="Group 81">
              <a:extLst>
                <a:ext uri="{FF2B5EF4-FFF2-40B4-BE49-F238E27FC236}">
                  <a16:creationId xmlns:a16="http://schemas.microsoft.com/office/drawing/2014/main" id="{E6904771-0221-4BA1-9853-0A652FCD8310}"/>
                </a:ext>
              </a:extLst>
            </p:cNvPr>
            <p:cNvGrpSpPr/>
            <p:nvPr/>
          </p:nvGrpSpPr>
          <p:grpSpPr>
            <a:xfrm rot="10800000">
              <a:off x="1884417" y="2934323"/>
              <a:ext cx="360000" cy="522867"/>
              <a:chOff x="1918990" y="2375341"/>
              <a:chExt cx="360000" cy="522867"/>
            </a:xfrm>
          </p:grpSpPr>
          <p:grpSp>
            <p:nvGrpSpPr>
              <p:cNvPr id="89" name="Group 88">
                <a:extLst>
                  <a:ext uri="{FF2B5EF4-FFF2-40B4-BE49-F238E27FC236}">
                    <a16:creationId xmlns:a16="http://schemas.microsoft.com/office/drawing/2014/main" id="{22514FED-87CD-41B3-B3A3-C0FF212D417B}"/>
                  </a:ext>
                </a:extLst>
              </p:cNvPr>
              <p:cNvGrpSpPr/>
              <p:nvPr/>
            </p:nvGrpSpPr>
            <p:grpSpPr>
              <a:xfrm>
                <a:off x="1918990" y="2375341"/>
                <a:ext cx="360000" cy="522867"/>
                <a:chOff x="1918990" y="2375341"/>
                <a:chExt cx="360000" cy="522867"/>
              </a:xfrm>
            </p:grpSpPr>
            <p:grpSp>
              <p:nvGrpSpPr>
                <p:cNvPr id="91" name="Group 90">
                  <a:extLst>
                    <a:ext uri="{FF2B5EF4-FFF2-40B4-BE49-F238E27FC236}">
                      <a16:creationId xmlns:a16="http://schemas.microsoft.com/office/drawing/2014/main" id="{A8A35072-8DD7-43C5-B68B-F1B5281E5BCC}"/>
                    </a:ext>
                  </a:extLst>
                </p:cNvPr>
                <p:cNvGrpSpPr/>
                <p:nvPr/>
              </p:nvGrpSpPr>
              <p:grpSpPr>
                <a:xfrm>
                  <a:off x="2027628" y="2375341"/>
                  <a:ext cx="144779" cy="180001"/>
                  <a:chOff x="2041922" y="2363436"/>
                  <a:chExt cx="102886" cy="180001"/>
                </a:xfrm>
              </p:grpSpPr>
              <p:cxnSp>
                <p:nvCxnSpPr>
                  <p:cNvPr id="94" name="Straight Connector 93">
                    <a:extLst>
                      <a:ext uri="{FF2B5EF4-FFF2-40B4-BE49-F238E27FC236}">
                        <a16:creationId xmlns:a16="http://schemas.microsoft.com/office/drawing/2014/main" id="{20054F6D-54CA-42E9-92AF-EC7DE8E772E2}"/>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8D49CD-1936-4799-841F-E8524099D5B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92" name="Oval 91">
                  <a:extLst>
                    <a:ext uri="{FF2B5EF4-FFF2-40B4-BE49-F238E27FC236}">
                      <a16:creationId xmlns:a16="http://schemas.microsoft.com/office/drawing/2014/main" id="{C887B73B-F7D9-4763-836F-F7478F73CECC}"/>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3" name="Rectangle 92">
                  <a:extLst>
                    <a:ext uri="{FF2B5EF4-FFF2-40B4-BE49-F238E27FC236}">
                      <a16:creationId xmlns:a16="http://schemas.microsoft.com/office/drawing/2014/main" id="{3541565A-DD33-4830-BE38-E4E4FAC4962C}"/>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90" name="TextBox 89">
                <a:extLst>
                  <a:ext uri="{FF2B5EF4-FFF2-40B4-BE49-F238E27FC236}">
                    <a16:creationId xmlns:a16="http://schemas.microsoft.com/office/drawing/2014/main" id="{9FA4B8C5-9BFC-4837-B85F-D95301EFB4F4}"/>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SPS</a:t>
                </a:r>
                <a:endParaRPr lang="fr-FR" sz="400" dirty="0">
                  <a:solidFill>
                    <a:schemeClr val="tx2"/>
                  </a:solidFill>
                </a:endParaRPr>
              </a:p>
            </p:txBody>
          </p:sp>
        </p:grpSp>
        <p:grpSp>
          <p:nvGrpSpPr>
            <p:cNvPr id="83" name="Group 82">
              <a:extLst>
                <a:ext uri="{FF2B5EF4-FFF2-40B4-BE49-F238E27FC236}">
                  <a16:creationId xmlns:a16="http://schemas.microsoft.com/office/drawing/2014/main" id="{DD983BD8-AF14-416B-82B0-1BFE5438A134}"/>
                </a:ext>
              </a:extLst>
            </p:cNvPr>
            <p:cNvGrpSpPr/>
            <p:nvPr/>
          </p:nvGrpSpPr>
          <p:grpSpPr>
            <a:xfrm>
              <a:off x="2020353" y="2779285"/>
              <a:ext cx="72000" cy="146668"/>
              <a:chOff x="1566234" y="2858119"/>
              <a:chExt cx="72000" cy="146668"/>
            </a:xfrm>
          </p:grpSpPr>
          <p:cxnSp>
            <p:nvCxnSpPr>
              <p:cNvPr id="84" name="Straight Connector 83">
                <a:extLst>
                  <a:ext uri="{FF2B5EF4-FFF2-40B4-BE49-F238E27FC236}">
                    <a16:creationId xmlns:a16="http://schemas.microsoft.com/office/drawing/2014/main" id="{218B52A6-E32D-43E7-9258-1A133F933138}"/>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70D4D11-979F-42F7-8DC3-0BA806357689}"/>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86" name="Group 85">
                <a:extLst>
                  <a:ext uri="{FF2B5EF4-FFF2-40B4-BE49-F238E27FC236}">
                    <a16:creationId xmlns:a16="http://schemas.microsoft.com/office/drawing/2014/main" id="{235CD9D1-1A6D-4A0E-9841-B849BE3ED7AF}"/>
                  </a:ext>
                </a:extLst>
              </p:cNvPr>
              <p:cNvGrpSpPr/>
              <p:nvPr/>
            </p:nvGrpSpPr>
            <p:grpSpPr>
              <a:xfrm>
                <a:off x="1566234" y="2898802"/>
                <a:ext cx="72000" cy="72000"/>
                <a:chOff x="2445966" y="2370996"/>
                <a:chExt cx="72000" cy="72000"/>
              </a:xfrm>
            </p:grpSpPr>
            <p:sp>
              <p:nvSpPr>
                <p:cNvPr id="87" name="Rectangle 86">
                  <a:extLst>
                    <a:ext uri="{FF2B5EF4-FFF2-40B4-BE49-F238E27FC236}">
                      <a16:creationId xmlns:a16="http://schemas.microsoft.com/office/drawing/2014/main" id="{4B9D2517-A93A-4121-9553-B6B2C57731FF}"/>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88" name="Straight Connector 87">
                  <a:extLst>
                    <a:ext uri="{FF2B5EF4-FFF2-40B4-BE49-F238E27FC236}">
                      <a16:creationId xmlns:a16="http://schemas.microsoft.com/office/drawing/2014/main" id="{1997C5C7-46FE-4FB7-8708-56F9007F8CF5}"/>
                    </a:ext>
                  </a:extLst>
                </p:cNvPr>
                <p:cNvCxnSpPr>
                  <a:stCxn id="87" idx="1"/>
                  <a:endCxn id="87"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03" name="Group 102">
            <a:extLst>
              <a:ext uri="{FF2B5EF4-FFF2-40B4-BE49-F238E27FC236}">
                <a16:creationId xmlns:a16="http://schemas.microsoft.com/office/drawing/2014/main" id="{EA6AFC1C-DE1B-4033-B17F-84390300E695}"/>
              </a:ext>
            </a:extLst>
          </p:cNvPr>
          <p:cNvGrpSpPr/>
          <p:nvPr/>
        </p:nvGrpSpPr>
        <p:grpSpPr>
          <a:xfrm>
            <a:off x="895440" y="1850862"/>
            <a:ext cx="362130" cy="1196594"/>
            <a:chOff x="2419859" y="2262900"/>
            <a:chExt cx="362130" cy="1196594"/>
          </a:xfrm>
        </p:grpSpPr>
        <p:grpSp>
          <p:nvGrpSpPr>
            <p:cNvPr id="104" name="Group 103">
              <a:extLst>
                <a:ext uri="{FF2B5EF4-FFF2-40B4-BE49-F238E27FC236}">
                  <a16:creationId xmlns:a16="http://schemas.microsoft.com/office/drawing/2014/main" id="{57D36642-74AF-475A-9238-E16372F5C9FA}"/>
                </a:ext>
              </a:extLst>
            </p:cNvPr>
            <p:cNvGrpSpPr/>
            <p:nvPr/>
          </p:nvGrpSpPr>
          <p:grpSpPr>
            <a:xfrm>
              <a:off x="2419859" y="2262900"/>
              <a:ext cx="360000" cy="522867"/>
              <a:chOff x="1918990" y="2375341"/>
              <a:chExt cx="360000" cy="522867"/>
            </a:xfrm>
          </p:grpSpPr>
          <p:grpSp>
            <p:nvGrpSpPr>
              <p:cNvPr id="119" name="Group 118">
                <a:extLst>
                  <a:ext uri="{FF2B5EF4-FFF2-40B4-BE49-F238E27FC236}">
                    <a16:creationId xmlns:a16="http://schemas.microsoft.com/office/drawing/2014/main" id="{1B5D3424-3768-40F1-A13F-12362CF8EE32}"/>
                  </a:ext>
                </a:extLst>
              </p:cNvPr>
              <p:cNvGrpSpPr/>
              <p:nvPr/>
            </p:nvGrpSpPr>
            <p:grpSpPr>
              <a:xfrm>
                <a:off x="1918990" y="2375341"/>
                <a:ext cx="360000" cy="522867"/>
                <a:chOff x="1918990" y="2375341"/>
                <a:chExt cx="360000" cy="522867"/>
              </a:xfrm>
            </p:grpSpPr>
            <p:grpSp>
              <p:nvGrpSpPr>
                <p:cNvPr id="121" name="Group 120">
                  <a:extLst>
                    <a:ext uri="{FF2B5EF4-FFF2-40B4-BE49-F238E27FC236}">
                      <a16:creationId xmlns:a16="http://schemas.microsoft.com/office/drawing/2014/main" id="{D5EBFDF4-5599-4028-8F65-BBE4A0EBD281}"/>
                    </a:ext>
                  </a:extLst>
                </p:cNvPr>
                <p:cNvGrpSpPr/>
                <p:nvPr/>
              </p:nvGrpSpPr>
              <p:grpSpPr>
                <a:xfrm>
                  <a:off x="2027628" y="2375341"/>
                  <a:ext cx="144779" cy="180001"/>
                  <a:chOff x="2041922" y="2363436"/>
                  <a:chExt cx="102886" cy="180001"/>
                </a:xfrm>
              </p:grpSpPr>
              <p:cxnSp>
                <p:nvCxnSpPr>
                  <p:cNvPr id="124" name="Straight Connector 123">
                    <a:extLst>
                      <a:ext uri="{FF2B5EF4-FFF2-40B4-BE49-F238E27FC236}">
                        <a16:creationId xmlns:a16="http://schemas.microsoft.com/office/drawing/2014/main" id="{2C340E1A-24AA-4D91-924C-7C405EE311BC}"/>
                      </a:ext>
                    </a:extLst>
                  </p:cNvPr>
                  <p:cNvCxnSpPr/>
                  <p:nvPr/>
                </p:nvCxnSpPr>
                <p:spPr>
                  <a:xfrm rot="16200000" flipV="1">
                    <a:off x="1951922" y="2453437"/>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4B58F978-B373-4C34-9F61-11045C5CAB9A}"/>
                      </a:ext>
                    </a:extLst>
                  </p:cNvPr>
                  <p:cNvCxnSpPr/>
                  <p:nvPr/>
                </p:nvCxnSpPr>
                <p:spPr>
                  <a:xfrm rot="16200000" flipV="1">
                    <a:off x="2054808" y="2453436"/>
                    <a:ext cx="180000" cy="0"/>
                  </a:xfrm>
                  <a:prstGeom prst="line">
                    <a:avLst/>
                  </a:prstGeom>
                  <a:ln w="9525">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122" name="Oval 121">
                  <a:extLst>
                    <a:ext uri="{FF2B5EF4-FFF2-40B4-BE49-F238E27FC236}">
                      <a16:creationId xmlns:a16="http://schemas.microsoft.com/office/drawing/2014/main" id="{8182F65B-B658-40C8-972B-3F2682FE6728}"/>
                    </a:ext>
                  </a:extLst>
                </p:cNvPr>
                <p:cNvSpPr/>
                <p:nvPr/>
              </p:nvSpPr>
              <p:spPr>
                <a:xfrm rot="10800000">
                  <a:off x="1918990" y="2538208"/>
                  <a:ext cx="360000" cy="36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3" name="Rectangle 122">
                  <a:extLst>
                    <a:ext uri="{FF2B5EF4-FFF2-40B4-BE49-F238E27FC236}">
                      <a16:creationId xmlns:a16="http://schemas.microsoft.com/office/drawing/2014/main" id="{5E11B4D3-812C-4BB2-8ECE-6E68BA1D0029}"/>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20" name="TextBox 119">
                <a:extLst>
                  <a:ext uri="{FF2B5EF4-FFF2-40B4-BE49-F238E27FC236}">
                    <a16:creationId xmlns:a16="http://schemas.microsoft.com/office/drawing/2014/main" id="{8EBA8C76-688A-476A-85C8-11FCE33C6F86}"/>
                  </a:ext>
                </a:extLst>
              </p:cNvPr>
              <p:cNvSpPr txBox="1"/>
              <p:nvPr/>
            </p:nvSpPr>
            <p:spPr>
              <a:xfrm>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5" name="Group 104">
              <a:extLst>
                <a:ext uri="{FF2B5EF4-FFF2-40B4-BE49-F238E27FC236}">
                  <a16:creationId xmlns:a16="http://schemas.microsoft.com/office/drawing/2014/main" id="{D0B5C4F5-381E-4D93-9B42-DAF70654ECCC}"/>
                </a:ext>
              </a:extLst>
            </p:cNvPr>
            <p:cNvGrpSpPr/>
            <p:nvPr/>
          </p:nvGrpSpPr>
          <p:grpSpPr>
            <a:xfrm rot="10800000">
              <a:off x="2421989" y="2936627"/>
              <a:ext cx="360000" cy="522867"/>
              <a:chOff x="1918990" y="2375341"/>
              <a:chExt cx="360000" cy="522867"/>
            </a:xfrm>
          </p:grpSpPr>
          <p:grpSp>
            <p:nvGrpSpPr>
              <p:cNvPr id="112" name="Group 111">
                <a:extLst>
                  <a:ext uri="{FF2B5EF4-FFF2-40B4-BE49-F238E27FC236}">
                    <a16:creationId xmlns:a16="http://schemas.microsoft.com/office/drawing/2014/main" id="{EA242C87-DF57-4780-97E5-B01BFF57C106}"/>
                  </a:ext>
                </a:extLst>
              </p:cNvPr>
              <p:cNvGrpSpPr/>
              <p:nvPr/>
            </p:nvGrpSpPr>
            <p:grpSpPr>
              <a:xfrm>
                <a:off x="1918990" y="2375341"/>
                <a:ext cx="360000" cy="522867"/>
                <a:chOff x="1918990" y="2375341"/>
                <a:chExt cx="360000" cy="522867"/>
              </a:xfrm>
            </p:grpSpPr>
            <p:grpSp>
              <p:nvGrpSpPr>
                <p:cNvPr id="114" name="Group 113">
                  <a:extLst>
                    <a:ext uri="{FF2B5EF4-FFF2-40B4-BE49-F238E27FC236}">
                      <a16:creationId xmlns:a16="http://schemas.microsoft.com/office/drawing/2014/main" id="{944D8AE6-C1A9-47F7-9D7C-89C4099968F2}"/>
                    </a:ext>
                  </a:extLst>
                </p:cNvPr>
                <p:cNvGrpSpPr/>
                <p:nvPr/>
              </p:nvGrpSpPr>
              <p:grpSpPr>
                <a:xfrm>
                  <a:off x="2027628" y="2375341"/>
                  <a:ext cx="144779" cy="180001"/>
                  <a:chOff x="2041922" y="2363436"/>
                  <a:chExt cx="102886" cy="180001"/>
                </a:xfrm>
              </p:grpSpPr>
              <p:cxnSp>
                <p:nvCxnSpPr>
                  <p:cNvPr id="117" name="Straight Connector 116">
                    <a:extLst>
                      <a:ext uri="{FF2B5EF4-FFF2-40B4-BE49-F238E27FC236}">
                        <a16:creationId xmlns:a16="http://schemas.microsoft.com/office/drawing/2014/main" id="{2F2F0722-1755-4F60-AAAE-71D0D2F5A4CF}"/>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3ED66544-201A-4C07-BF18-0397CDEFF75C}"/>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15" name="Oval 114">
                  <a:extLst>
                    <a:ext uri="{FF2B5EF4-FFF2-40B4-BE49-F238E27FC236}">
                      <a16:creationId xmlns:a16="http://schemas.microsoft.com/office/drawing/2014/main" id="{03162026-220E-44A5-BAA3-F13D7672C625}"/>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6" name="Rectangle 115">
                  <a:extLst>
                    <a:ext uri="{FF2B5EF4-FFF2-40B4-BE49-F238E27FC236}">
                      <a16:creationId xmlns:a16="http://schemas.microsoft.com/office/drawing/2014/main" id="{C099F171-C809-496A-88C3-A84B9C4978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3" name="TextBox 112">
                <a:extLst>
                  <a:ext uri="{FF2B5EF4-FFF2-40B4-BE49-F238E27FC236}">
                    <a16:creationId xmlns:a16="http://schemas.microsoft.com/office/drawing/2014/main" id="{57E83087-0DDC-41A0-B697-D33A6896AB31}"/>
                  </a:ext>
                </a:extLst>
              </p:cNvPr>
              <p:cNvSpPr txBox="1"/>
              <p:nvPr/>
            </p:nvSpPr>
            <p:spPr>
              <a:xfrm rot="10800000">
                <a:off x="1938609" y="2636851"/>
                <a:ext cx="320760" cy="153888"/>
              </a:xfrm>
              <a:prstGeom prst="rect">
                <a:avLst/>
              </a:prstGeom>
              <a:noFill/>
            </p:spPr>
            <p:txBody>
              <a:bodyPr wrap="square" rtlCol="0">
                <a:spAutoFit/>
              </a:bodyPr>
              <a:lstStyle/>
              <a:p>
                <a:pPr algn="ctr"/>
                <a:r>
                  <a:rPr lang="fr-CH" sz="400" dirty="0">
                    <a:solidFill>
                      <a:schemeClr val="tx2"/>
                    </a:solidFill>
                  </a:rPr>
                  <a:t>NA</a:t>
                </a:r>
                <a:endParaRPr lang="fr-FR" sz="400" dirty="0">
                  <a:solidFill>
                    <a:schemeClr val="tx2"/>
                  </a:solidFill>
                </a:endParaRPr>
              </a:p>
            </p:txBody>
          </p:sp>
        </p:grpSp>
        <p:grpSp>
          <p:nvGrpSpPr>
            <p:cNvPr id="106" name="Group 105">
              <a:extLst>
                <a:ext uri="{FF2B5EF4-FFF2-40B4-BE49-F238E27FC236}">
                  <a16:creationId xmlns:a16="http://schemas.microsoft.com/office/drawing/2014/main" id="{4E1864EF-0C28-441E-9A63-1622C9711F2C}"/>
                </a:ext>
              </a:extLst>
            </p:cNvPr>
            <p:cNvGrpSpPr/>
            <p:nvPr/>
          </p:nvGrpSpPr>
          <p:grpSpPr>
            <a:xfrm>
              <a:off x="2563105" y="2783932"/>
              <a:ext cx="72000" cy="146668"/>
              <a:chOff x="1566234" y="2858119"/>
              <a:chExt cx="72000" cy="146668"/>
            </a:xfrm>
          </p:grpSpPr>
          <p:cxnSp>
            <p:nvCxnSpPr>
              <p:cNvPr id="107" name="Straight Connector 106">
                <a:extLst>
                  <a:ext uri="{FF2B5EF4-FFF2-40B4-BE49-F238E27FC236}">
                    <a16:creationId xmlns:a16="http://schemas.microsoft.com/office/drawing/2014/main" id="{96E0CF07-3830-427D-9914-193B96C17A4E}"/>
                  </a:ext>
                </a:extLst>
              </p:cNvPr>
              <p:cNvCxnSpPr/>
              <p:nvPr/>
            </p:nvCxnSpPr>
            <p:spPr>
              <a:xfrm rot="16200000" flipV="1">
                <a:off x="1584234" y="2876119"/>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53C7676-A8F4-4ABA-AB9B-325F238921BA}"/>
                  </a:ext>
                </a:extLst>
              </p:cNvPr>
              <p:cNvCxnSpPr/>
              <p:nvPr/>
            </p:nvCxnSpPr>
            <p:spPr>
              <a:xfrm rot="16200000" flipV="1">
                <a:off x="1584234" y="2986787"/>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09" name="Group 108">
                <a:extLst>
                  <a:ext uri="{FF2B5EF4-FFF2-40B4-BE49-F238E27FC236}">
                    <a16:creationId xmlns:a16="http://schemas.microsoft.com/office/drawing/2014/main" id="{CC292B35-9C4B-4A93-B4B6-6A8251B1745E}"/>
                  </a:ext>
                </a:extLst>
              </p:cNvPr>
              <p:cNvGrpSpPr/>
              <p:nvPr/>
            </p:nvGrpSpPr>
            <p:grpSpPr>
              <a:xfrm>
                <a:off x="1566234" y="2898802"/>
                <a:ext cx="72000" cy="72000"/>
                <a:chOff x="2445966" y="2370996"/>
                <a:chExt cx="72000" cy="72000"/>
              </a:xfrm>
            </p:grpSpPr>
            <p:sp>
              <p:nvSpPr>
                <p:cNvPr id="110" name="Rectangle 109">
                  <a:extLst>
                    <a:ext uri="{FF2B5EF4-FFF2-40B4-BE49-F238E27FC236}">
                      <a16:creationId xmlns:a16="http://schemas.microsoft.com/office/drawing/2014/main" id="{251E2E50-D486-419C-9E21-3E17B3B1E593}"/>
                    </a:ext>
                  </a:extLst>
                </p:cNvPr>
                <p:cNvSpPr/>
                <p:nvPr/>
              </p:nvSpPr>
              <p:spPr>
                <a:xfrm rot="10800000">
                  <a:off x="2445966" y="23709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11" name="Straight Connector 110">
                  <a:extLst>
                    <a:ext uri="{FF2B5EF4-FFF2-40B4-BE49-F238E27FC236}">
                      <a16:creationId xmlns:a16="http://schemas.microsoft.com/office/drawing/2014/main" id="{6C47080B-025E-4FC8-A109-814FFC346FD2}"/>
                    </a:ext>
                  </a:extLst>
                </p:cNvPr>
                <p:cNvCxnSpPr>
                  <a:stCxn id="110" idx="1"/>
                  <a:endCxn id="110" idx="3"/>
                </p:cNvCxnSpPr>
                <p:nvPr/>
              </p:nvCxnSpPr>
              <p:spPr>
                <a:xfrm flipH="1">
                  <a:off x="2445966" y="24069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126" name="Group 125">
            <a:extLst>
              <a:ext uri="{FF2B5EF4-FFF2-40B4-BE49-F238E27FC236}">
                <a16:creationId xmlns:a16="http://schemas.microsoft.com/office/drawing/2014/main" id="{3C6B4330-548D-46DF-98A2-46D4DAF78EA4}"/>
              </a:ext>
            </a:extLst>
          </p:cNvPr>
          <p:cNvGrpSpPr/>
          <p:nvPr/>
        </p:nvGrpSpPr>
        <p:grpSpPr>
          <a:xfrm>
            <a:off x="1603597" y="1838958"/>
            <a:ext cx="215444" cy="1195219"/>
            <a:chOff x="3130397" y="2250996"/>
            <a:chExt cx="215444" cy="1195219"/>
          </a:xfrm>
        </p:grpSpPr>
        <p:grpSp>
          <p:nvGrpSpPr>
            <p:cNvPr id="127" name="Group 126">
              <a:extLst>
                <a:ext uri="{FF2B5EF4-FFF2-40B4-BE49-F238E27FC236}">
                  <a16:creationId xmlns:a16="http://schemas.microsoft.com/office/drawing/2014/main" id="{0B6C845E-EB3A-43F7-AD74-7285FE549113}"/>
                </a:ext>
              </a:extLst>
            </p:cNvPr>
            <p:cNvGrpSpPr/>
            <p:nvPr/>
          </p:nvGrpSpPr>
          <p:grpSpPr>
            <a:xfrm>
              <a:off x="3130397" y="2250996"/>
              <a:ext cx="215444" cy="1195219"/>
              <a:chOff x="3034946" y="2250996"/>
              <a:chExt cx="215444" cy="1195219"/>
            </a:xfrm>
          </p:grpSpPr>
          <p:grpSp>
            <p:nvGrpSpPr>
              <p:cNvPr id="129" name="Group 128">
                <a:extLst>
                  <a:ext uri="{FF2B5EF4-FFF2-40B4-BE49-F238E27FC236}">
                    <a16:creationId xmlns:a16="http://schemas.microsoft.com/office/drawing/2014/main" id="{D4161511-09AB-4813-A559-4612A5D087CB}"/>
                  </a:ext>
                </a:extLst>
              </p:cNvPr>
              <p:cNvGrpSpPr/>
              <p:nvPr/>
            </p:nvGrpSpPr>
            <p:grpSpPr>
              <a:xfrm>
                <a:off x="3106666" y="2250996"/>
                <a:ext cx="72745" cy="1195219"/>
                <a:chOff x="3106666" y="2250996"/>
                <a:chExt cx="72745" cy="1195219"/>
              </a:xfrm>
            </p:grpSpPr>
            <p:cxnSp>
              <p:nvCxnSpPr>
                <p:cNvPr id="131" name="Straight Connector 130">
                  <a:extLst>
                    <a:ext uri="{FF2B5EF4-FFF2-40B4-BE49-F238E27FC236}">
                      <a16:creationId xmlns:a16="http://schemas.microsoft.com/office/drawing/2014/main" id="{440EDCFF-7C6E-49FD-A6FC-EDE1AAAA2DA8}"/>
                    </a:ext>
                  </a:extLst>
                </p:cNvPr>
                <p:cNvCxnSpPr/>
                <p:nvPr/>
              </p:nvCxnSpPr>
              <p:spPr>
                <a:xfrm rot="5400000" flipV="1">
                  <a:off x="2600285" y="2790996"/>
                  <a:ext cx="10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32" name="Rectangle 131">
                  <a:extLst>
                    <a:ext uri="{FF2B5EF4-FFF2-40B4-BE49-F238E27FC236}">
                      <a16:creationId xmlns:a16="http://schemas.microsoft.com/office/drawing/2014/main" id="{9AF7A3F2-F7AF-4FB3-ACE3-FB697E3478B3}"/>
                    </a:ext>
                  </a:extLst>
                </p:cNvPr>
                <p:cNvSpPr/>
                <p:nvPr/>
              </p:nvSpPr>
              <p:spPr>
                <a:xfrm rot="10800000">
                  <a:off x="3106666"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3" name="Straight Connector 132">
                  <a:extLst>
                    <a:ext uri="{FF2B5EF4-FFF2-40B4-BE49-F238E27FC236}">
                      <a16:creationId xmlns:a16="http://schemas.microsoft.com/office/drawing/2014/main" id="{D7FF9AAC-CA8E-4A70-B20A-ECE04A5E6687}"/>
                    </a:ext>
                  </a:extLst>
                </p:cNvPr>
                <p:cNvCxnSpPr/>
                <p:nvPr/>
              </p:nvCxnSpPr>
              <p:spPr>
                <a:xfrm rot="5400000" flipV="1">
                  <a:off x="3103701" y="3410215"/>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34" name="Group 133">
                  <a:extLst>
                    <a:ext uri="{FF2B5EF4-FFF2-40B4-BE49-F238E27FC236}">
                      <a16:creationId xmlns:a16="http://schemas.microsoft.com/office/drawing/2014/main" id="{B3F761D6-8BFF-4640-9A04-983743C0A05C}"/>
                    </a:ext>
                  </a:extLst>
                </p:cNvPr>
                <p:cNvGrpSpPr/>
                <p:nvPr/>
              </p:nvGrpSpPr>
              <p:grpSpPr>
                <a:xfrm>
                  <a:off x="3107411" y="3312946"/>
                  <a:ext cx="72000" cy="72000"/>
                  <a:chOff x="3107411" y="3312946"/>
                  <a:chExt cx="72000" cy="72000"/>
                </a:xfrm>
              </p:grpSpPr>
              <p:sp>
                <p:nvSpPr>
                  <p:cNvPr id="135" name="Rectangle 134">
                    <a:extLst>
                      <a:ext uri="{FF2B5EF4-FFF2-40B4-BE49-F238E27FC236}">
                        <a16:creationId xmlns:a16="http://schemas.microsoft.com/office/drawing/2014/main" id="{7EDE9698-1BFE-48EF-88ED-FE2E42F6FFDB}"/>
                      </a:ext>
                    </a:extLst>
                  </p:cNvPr>
                  <p:cNvSpPr/>
                  <p:nvPr/>
                </p:nvSpPr>
                <p:spPr>
                  <a:xfrm rot="10800000">
                    <a:off x="3107411" y="33129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6" name="Straight Connector 135">
                    <a:extLst>
                      <a:ext uri="{FF2B5EF4-FFF2-40B4-BE49-F238E27FC236}">
                        <a16:creationId xmlns:a16="http://schemas.microsoft.com/office/drawing/2014/main" id="{0165BF39-7BC6-47A3-B808-7454F1BFC7F2}"/>
                      </a:ext>
                    </a:extLst>
                  </p:cNvPr>
                  <p:cNvCxnSpPr>
                    <a:stCxn id="135" idx="1"/>
                    <a:endCxn id="135" idx="3"/>
                  </p:cNvCxnSpPr>
                  <p:nvPr/>
                </p:nvCxnSpPr>
                <p:spPr>
                  <a:xfrm flipH="1">
                    <a:off x="3107411" y="33489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sp>
            <p:nvSpPr>
              <p:cNvPr id="130" name="TextBox 129">
                <a:extLst>
                  <a:ext uri="{FF2B5EF4-FFF2-40B4-BE49-F238E27FC236}">
                    <a16:creationId xmlns:a16="http://schemas.microsoft.com/office/drawing/2014/main" id="{6275CADC-29CB-4F89-9E87-04A7E504AA7D}"/>
                  </a:ext>
                </a:extLst>
              </p:cNvPr>
              <p:cNvSpPr txBox="1"/>
              <p:nvPr/>
            </p:nvSpPr>
            <p:spPr>
              <a:xfrm rot="16200000">
                <a:off x="2940443" y="2741636"/>
                <a:ext cx="404449" cy="215444"/>
              </a:xfrm>
              <a:prstGeom prst="rect">
                <a:avLst/>
              </a:prstGeom>
              <a:noFill/>
            </p:spPr>
            <p:txBody>
              <a:bodyPr wrap="square" rtlCol="0">
                <a:spAutoFit/>
              </a:bodyPr>
              <a:lstStyle/>
              <a:p>
                <a:pPr algn="ctr"/>
                <a:r>
                  <a:rPr lang="fr-CH" sz="400" dirty="0">
                    <a:solidFill>
                      <a:schemeClr val="tx2"/>
                    </a:solidFill>
                  </a:rPr>
                  <a:t>BE – BE9</a:t>
                </a:r>
              </a:p>
              <a:p>
                <a:pPr algn="ctr"/>
                <a:r>
                  <a:rPr lang="fr-CH" sz="400" dirty="0">
                    <a:solidFill>
                      <a:schemeClr val="tx2"/>
                    </a:solidFill>
                  </a:rPr>
                  <a:t>60MVA</a:t>
                </a:r>
                <a:endParaRPr lang="fr-FR" sz="400" dirty="0">
                  <a:solidFill>
                    <a:schemeClr val="tx2"/>
                  </a:solidFill>
                </a:endParaRPr>
              </a:p>
            </p:txBody>
          </p:sp>
        </p:grpSp>
        <p:sp>
          <p:nvSpPr>
            <p:cNvPr id="128" name="Isosceles Triangle 127">
              <a:extLst>
                <a:ext uri="{FF2B5EF4-FFF2-40B4-BE49-F238E27FC236}">
                  <a16:creationId xmlns:a16="http://schemas.microsoft.com/office/drawing/2014/main" id="{039F1662-8711-42CC-8929-860031DE66B8}"/>
                </a:ext>
              </a:extLst>
            </p:cNvPr>
            <p:cNvSpPr/>
            <p:nvPr/>
          </p:nvSpPr>
          <p:spPr>
            <a:xfrm flipV="1">
              <a:off x="3198260" y="243141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37" name="Group 136">
            <a:extLst>
              <a:ext uri="{FF2B5EF4-FFF2-40B4-BE49-F238E27FC236}">
                <a16:creationId xmlns:a16="http://schemas.microsoft.com/office/drawing/2014/main" id="{11B0DFEB-AA4C-403A-B8C4-2B1146416FDE}"/>
              </a:ext>
            </a:extLst>
          </p:cNvPr>
          <p:cNvGrpSpPr/>
          <p:nvPr/>
        </p:nvGrpSpPr>
        <p:grpSpPr>
          <a:xfrm>
            <a:off x="1796068" y="1834469"/>
            <a:ext cx="573884" cy="1213229"/>
            <a:chOff x="3320487" y="2246507"/>
            <a:chExt cx="573884" cy="1213229"/>
          </a:xfrm>
        </p:grpSpPr>
        <p:grpSp>
          <p:nvGrpSpPr>
            <p:cNvPr id="138" name="Group 137">
              <a:extLst>
                <a:ext uri="{FF2B5EF4-FFF2-40B4-BE49-F238E27FC236}">
                  <a16:creationId xmlns:a16="http://schemas.microsoft.com/office/drawing/2014/main" id="{C072665C-D719-48F5-B3BE-95E0B201A210}"/>
                </a:ext>
              </a:extLst>
            </p:cNvPr>
            <p:cNvGrpSpPr/>
            <p:nvPr/>
          </p:nvGrpSpPr>
          <p:grpSpPr>
            <a:xfrm>
              <a:off x="3320487" y="2246507"/>
              <a:ext cx="573884" cy="1213229"/>
              <a:chOff x="3320487" y="2246507"/>
              <a:chExt cx="573884" cy="1213229"/>
            </a:xfrm>
          </p:grpSpPr>
          <p:grpSp>
            <p:nvGrpSpPr>
              <p:cNvPr id="140" name="Group 139">
                <a:extLst>
                  <a:ext uri="{FF2B5EF4-FFF2-40B4-BE49-F238E27FC236}">
                    <a16:creationId xmlns:a16="http://schemas.microsoft.com/office/drawing/2014/main" id="{081E00A2-B900-44A3-8965-CB0C601BF607}"/>
                  </a:ext>
                </a:extLst>
              </p:cNvPr>
              <p:cNvGrpSpPr/>
              <p:nvPr/>
            </p:nvGrpSpPr>
            <p:grpSpPr>
              <a:xfrm>
                <a:off x="3392017" y="2246507"/>
                <a:ext cx="72000" cy="540000"/>
                <a:chOff x="3392017" y="2246507"/>
                <a:chExt cx="72000" cy="540000"/>
              </a:xfrm>
            </p:grpSpPr>
            <p:cxnSp>
              <p:nvCxnSpPr>
                <p:cNvPr id="174" name="Straight Connector 173">
                  <a:extLst>
                    <a:ext uri="{FF2B5EF4-FFF2-40B4-BE49-F238E27FC236}">
                      <a16:creationId xmlns:a16="http://schemas.microsoft.com/office/drawing/2014/main" id="{B29D07F5-D691-45BF-8353-BA788D380824}"/>
                    </a:ext>
                  </a:extLst>
                </p:cNvPr>
                <p:cNvCxnSpPr/>
                <p:nvPr/>
              </p:nvCxnSpPr>
              <p:spPr>
                <a:xfrm rot="5400000" flipV="1">
                  <a:off x="3159041" y="2516507"/>
                  <a:ext cx="54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75" name="Rectangle 174">
                  <a:extLst>
                    <a:ext uri="{FF2B5EF4-FFF2-40B4-BE49-F238E27FC236}">
                      <a16:creationId xmlns:a16="http://schemas.microsoft.com/office/drawing/2014/main" id="{B9281CE2-61E7-401F-91CD-CAA2564D5FA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41" name="Group 140">
                <a:extLst>
                  <a:ext uri="{FF2B5EF4-FFF2-40B4-BE49-F238E27FC236}">
                    <a16:creationId xmlns:a16="http://schemas.microsoft.com/office/drawing/2014/main" id="{39B5E378-0AF8-4845-8B1C-42809B0E0A88}"/>
                  </a:ext>
                </a:extLst>
              </p:cNvPr>
              <p:cNvGrpSpPr/>
              <p:nvPr/>
            </p:nvGrpSpPr>
            <p:grpSpPr>
              <a:xfrm>
                <a:off x="3320487" y="2539709"/>
                <a:ext cx="573884" cy="920027"/>
                <a:chOff x="3505951" y="2539709"/>
                <a:chExt cx="573884" cy="920027"/>
              </a:xfrm>
            </p:grpSpPr>
            <p:grpSp>
              <p:nvGrpSpPr>
                <p:cNvPr id="142" name="Group 141">
                  <a:extLst>
                    <a:ext uri="{FF2B5EF4-FFF2-40B4-BE49-F238E27FC236}">
                      <a16:creationId xmlns:a16="http://schemas.microsoft.com/office/drawing/2014/main" id="{3904F560-E995-43D4-8312-7D2E2D4241CD}"/>
                    </a:ext>
                  </a:extLst>
                </p:cNvPr>
                <p:cNvGrpSpPr/>
                <p:nvPr/>
              </p:nvGrpSpPr>
              <p:grpSpPr>
                <a:xfrm rot="10800000">
                  <a:off x="3505951" y="2936869"/>
                  <a:ext cx="420728" cy="522867"/>
                  <a:chOff x="1887903" y="2375341"/>
                  <a:chExt cx="420728" cy="522867"/>
                </a:xfrm>
              </p:grpSpPr>
              <p:grpSp>
                <p:nvGrpSpPr>
                  <p:cNvPr id="167" name="Group 166">
                    <a:extLst>
                      <a:ext uri="{FF2B5EF4-FFF2-40B4-BE49-F238E27FC236}">
                        <a16:creationId xmlns:a16="http://schemas.microsoft.com/office/drawing/2014/main" id="{31A4B6B6-4A78-40E0-93C6-FEC883ADFE59}"/>
                      </a:ext>
                    </a:extLst>
                  </p:cNvPr>
                  <p:cNvGrpSpPr/>
                  <p:nvPr/>
                </p:nvGrpSpPr>
                <p:grpSpPr>
                  <a:xfrm>
                    <a:off x="1918990" y="2375341"/>
                    <a:ext cx="360000" cy="522867"/>
                    <a:chOff x="1918990" y="2375341"/>
                    <a:chExt cx="360000" cy="522867"/>
                  </a:xfrm>
                </p:grpSpPr>
                <p:grpSp>
                  <p:nvGrpSpPr>
                    <p:cNvPr id="169" name="Group 168">
                      <a:extLst>
                        <a:ext uri="{FF2B5EF4-FFF2-40B4-BE49-F238E27FC236}">
                          <a16:creationId xmlns:a16="http://schemas.microsoft.com/office/drawing/2014/main" id="{39E808DF-C08C-42D5-9567-16C7473A5600}"/>
                        </a:ext>
                      </a:extLst>
                    </p:cNvPr>
                    <p:cNvGrpSpPr/>
                    <p:nvPr/>
                  </p:nvGrpSpPr>
                  <p:grpSpPr>
                    <a:xfrm>
                      <a:off x="2027628" y="2375341"/>
                      <a:ext cx="144779" cy="180001"/>
                      <a:chOff x="2041922" y="2363436"/>
                      <a:chExt cx="102886" cy="180001"/>
                    </a:xfrm>
                  </p:grpSpPr>
                  <p:cxnSp>
                    <p:nvCxnSpPr>
                      <p:cNvPr id="172" name="Straight Connector 171">
                        <a:extLst>
                          <a:ext uri="{FF2B5EF4-FFF2-40B4-BE49-F238E27FC236}">
                            <a16:creationId xmlns:a16="http://schemas.microsoft.com/office/drawing/2014/main" id="{250BFD79-D94F-4CCC-A10C-026AB7EDBC6E}"/>
                          </a:ext>
                        </a:extLst>
                      </p:cNvPr>
                      <p:cNvCxnSpPr/>
                      <p:nvPr/>
                    </p:nvCxnSpPr>
                    <p:spPr>
                      <a:xfrm rot="16200000" flipV="1">
                        <a:off x="1951922" y="2453437"/>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1BF3292D-BB5C-444E-B199-B066D7902AE7}"/>
                          </a:ext>
                        </a:extLst>
                      </p:cNvPr>
                      <p:cNvCxnSpPr/>
                      <p:nvPr/>
                    </p:nvCxnSpPr>
                    <p:spPr>
                      <a:xfrm rot="16200000" flipV="1">
                        <a:off x="2054808" y="2453436"/>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170" name="Oval 169">
                      <a:extLst>
                        <a:ext uri="{FF2B5EF4-FFF2-40B4-BE49-F238E27FC236}">
                          <a16:creationId xmlns:a16="http://schemas.microsoft.com/office/drawing/2014/main" id="{DDF2E354-D2E2-40FB-9DD0-3E78D3F87BA2}"/>
                        </a:ext>
                      </a:extLst>
                    </p:cNvPr>
                    <p:cNvSpPr/>
                    <p:nvPr/>
                  </p:nvSpPr>
                  <p:spPr>
                    <a:xfrm rot="10800000">
                      <a:off x="1918990" y="2538208"/>
                      <a:ext cx="360000" cy="360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1" name="Rectangle 170">
                      <a:extLst>
                        <a:ext uri="{FF2B5EF4-FFF2-40B4-BE49-F238E27FC236}">
                          <a16:creationId xmlns:a16="http://schemas.microsoft.com/office/drawing/2014/main" id="{F891073B-220D-4410-B648-5DD7F1568D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68" name="TextBox 167">
                    <a:extLst>
                      <a:ext uri="{FF2B5EF4-FFF2-40B4-BE49-F238E27FC236}">
                        <a16:creationId xmlns:a16="http://schemas.microsoft.com/office/drawing/2014/main" id="{BB5DB519-F8DE-48F8-98D2-10A24AB686FE}"/>
                      </a:ext>
                    </a:extLst>
                  </p:cNvPr>
                  <p:cNvSpPr txBox="1"/>
                  <p:nvPr/>
                </p:nvSpPr>
                <p:spPr>
                  <a:xfrm rot="10800000">
                    <a:off x="1887903" y="2636851"/>
                    <a:ext cx="420728" cy="153888"/>
                  </a:xfrm>
                  <a:prstGeom prst="rect">
                    <a:avLst/>
                  </a:prstGeom>
                  <a:noFill/>
                </p:spPr>
                <p:txBody>
                  <a:bodyPr wrap="square" rtlCol="0">
                    <a:spAutoFit/>
                  </a:bodyPr>
                  <a:lstStyle/>
                  <a:p>
                    <a:pPr algn="ctr"/>
                    <a:r>
                      <a:rPr lang="fr-CH" sz="400" dirty="0">
                        <a:solidFill>
                          <a:schemeClr val="tx2"/>
                        </a:solidFill>
                      </a:rPr>
                      <a:t>Prévessin</a:t>
                    </a:r>
                    <a:endParaRPr lang="fr-FR" sz="400" dirty="0">
                      <a:solidFill>
                        <a:schemeClr val="tx2"/>
                      </a:solidFill>
                    </a:endParaRPr>
                  </a:p>
                </p:txBody>
              </p:sp>
            </p:grpSp>
            <p:grpSp>
              <p:nvGrpSpPr>
                <p:cNvPr id="143" name="Group 142">
                  <a:extLst>
                    <a:ext uri="{FF2B5EF4-FFF2-40B4-BE49-F238E27FC236}">
                      <a16:creationId xmlns:a16="http://schemas.microsoft.com/office/drawing/2014/main" id="{ACED8CEA-6395-42F5-9C68-0618A8AD43F0}"/>
                    </a:ext>
                  </a:extLst>
                </p:cNvPr>
                <p:cNvGrpSpPr/>
                <p:nvPr/>
              </p:nvGrpSpPr>
              <p:grpSpPr>
                <a:xfrm>
                  <a:off x="3570828" y="2539709"/>
                  <a:ext cx="509007" cy="394370"/>
                  <a:chOff x="3570828" y="2539709"/>
                  <a:chExt cx="509007" cy="394370"/>
                </a:xfrm>
              </p:grpSpPr>
              <p:grpSp>
                <p:nvGrpSpPr>
                  <p:cNvPr id="144" name="Group 143">
                    <a:extLst>
                      <a:ext uri="{FF2B5EF4-FFF2-40B4-BE49-F238E27FC236}">
                        <a16:creationId xmlns:a16="http://schemas.microsoft.com/office/drawing/2014/main" id="{C2E5287C-523B-4943-A3AC-EAB9C734D01B}"/>
                      </a:ext>
                    </a:extLst>
                  </p:cNvPr>
                  <p:cNvGrpSpPr/>
                  <p:nvPr/>
                </p:nvGrpSpPr>
                <p:grpSpPr>
                  <a:xfrm>
                    <a:off x="3687474" y="2539709"/>
                    <a:ext cx="392361" cy="344820"/>
                    <a:chOff x="4210640" y="3933062"/>
                    <a:chExt cx="392361" cy="344820"/>
                  </a:xfrm>
                </p:grpSpPr>
                <p:grpSp>
                  <p:nvGrpSpPr>
                    <p:cNvPr id="151" name="Group 150">
                      <a:extLst>
                        <a:ext uri="{FF2B5EF4-FFF2-40B4-BE49-F238E27FC236}">
                          <a16:creationId xmlns:a16="http://schemas.microsoft.com/office/drawing/2014/main" id="{A8A81F85-0473-41B3-BB9B-C9744DC45F2A}"/>
                        </a:ext>
                      </a:extLst>
                    </p:cNvPr>
                    <p:cNvGrpSpPr/>
                    <p:nvPr/>
                  </p:nvGrpSpPr>
                  <p:grpSpPr>
                    <a:xfrm>
                      <a:off x="4266601" y="4013965"/>
                      <a:ext cx="336400" cy="263917"/>
                      <a:chOff x="4770564" y="4254332"/>
                      <a:chExt cx="336400" cy="263917"/>
                    </a:xfrm>
                  </p:grpSpPr>
                  <p:grpSp>
                    <p:nvGrpSpPr>
                      <p:cNvPr id="157" name="Group 156">
                        <a:extLst>
                          <a:ext uri="{FF2B5EF4-FFF2-40B4-BE49-F238E27FC236}">
                            <a16:creationId xmlns:a16="http://schemas.microsoft.com/office/drawing/2014/main" id="{6998E7B0-7CDB-4A46-9B19-594BB9FEE162}"/>
                          </a:ext>
                        </a:extLst>
                      </p:cNvPr>
                      <p:cNvGrpSpPr/>
                      <p:nvPr/>
                    </p:nvGrpSpPr>
                    <p:grpSpPr>
                      <a:xfrm>
                        <a:off x="4789701" y="4254332"/>
                        <a:ext cx="317263" cy="263917"/>
                        <a:chOff x="4282696" y="1956583"/>
                        <a:chExt cx="317263" cy="263917"/>
                      </a:xfrm>
                    </p:grpSpPr>
                    <p:grpSp>
                      <p:nvGrpSpPr>
                        <p:cNvPr id="159" name="Group 158">
                          <a:extLst>
                            <a:ext uri="{FF2B5EF4-FFF2-40B4-BE49-F238E27FC236}">
                              <a16:creationId xmlns:a16="http://schemas.microsoft.com/office/drawing/2014/main" id="{929F3B3C-0555-4601-9E76-7DE73838D27A}"/>
                            </a:ext>
                          </a:extLst>
                        </p:cNvPr>
                        <p:cNvGrpSpPr/>
                        <p:nvPr/>
                      </p:nvGrpSpPr>
                      <p:grpSpPr>
                        <a:xfrm>
                          <a:off x="4282696" y="2041297"/>
                          <a:ext cx="73775" cy="179203"/>
                          <a:chOff x="3831551" y="2513416"/>
                          <a:chExt cx="73775" cy="179203"/>
                        </a:xfrm>
                      </p:grpSpPr>
                      <p:grpSp>
                        <p:nvGrpSpPr>
                          <p:cNvPr id="161" name="Group 160">
                            <a:extLst>
                              <a:ext uri="{FF2B5EF4-FFF2-40B4-BE49-F238E27FC236}">
                                <a16:creationId xmlns:a16="http://schemas.microsoft.com/office/drawing/2014/main" id="{21C3A7D9-103D-4005-8141-661A13AD65FD}"/>
                              </a:ext>
                            </a:extLst>
                          </p:cNvPr>
                          <p:cNvGrpSpPr/>
                          <p:nvPr/>
                        </p:nvGrpSpPr>
                        <p:grpSpPr>
                          <a:xfrm>
                            <a:off x="3833326" y="2513416"/>
                            <a:ext cx="72000" cy="107450"/>
                            <a:chOff x="3833326" y="2518178"/>
                            <a:chExt cx="72000" cy="107450"/>
                          </a:xfrm>
                        </p:grpSpPr>
                        <p:cxnSp>
                          <p:nvCxnSpPr>
                            <p:cNvPr id="165" name="Straight Connector 164">
                              <a:extLst>
                                <a:ext uri="{FF2B5EF4-FFF2-40B4-BE49-F238E27FC236}">
                                  <a16:creationId xmlns:a16="http://schemas.microsoft.com/office/drawing/2014/main" id="{B64BEB1A-3D28-4254-BC1D-CCD93EF62C79}"/>
                                </a:ext>
                              </a:extLst>
                            </p:cNvPr>
                            <p:cNvCxnSpPr/>
                            <p:nvPr/>
                          </p:nvCxnSpPr>
                          <p:spPr>
                            <a:xfrm rot="5400000" flipV="1">
                              <a:off x="3851361" y="2536178"/>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sp>
                          <p:nvSpPr>
                            <p:cNvPr id="166" name="Oval 165">
                              <a:extLst>
                                <a:ext uri="{FF2B5EF4-FFF2-40B4-BE49-F238E27FC236}">
                                  <a16:creationId xmlns:a16="http://schemas.microsoft.com/office/drawing/2014/main" id="{A84F3AFF-8003-4D87-950C-B1308FB097DD}"/>
                                </a:ext>
                              </a:extLst>
                            </p:cNvPr>
                            <p:cNvSpPr/>
                            <p:nvPr/>
                          </p:nvSpPr>
                          <p:spPr>
                            <a:xfrm>
                              <a:off x="3833326" y="2553628"/>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62" name="Group 161">
                            <a:extLst>
                              <a:ext uri="{FF2B5EF4-FFF2-40B4-BE49-F238E27FC236}">
                                <a16:creationId xmlns:a16="http://schemas.microsoft.com/office/drawing/2014/main" id="{158C7587-C5BD-4B6D-B5E0-3EFC59739267}"/>
                              </a:ext>
                            </a:extLst>
                          </p:cNvPr>
                          <p:cNvGrpSpPr/>
                          <p:nvPr/>
                        </p:nvGrpSpPr>
                        <p:grpSpPr>
                          <a:xfrm rot="10800000">
                            <a:off x="3831551" y="2582238"/>
                            <a:ext cx="72000" cy="110381"/>
                            <a:chOff x="3823661" y="2112818"/>
                            <a:chExt cx="72000" cy="110381"/>
                          </a:xfrm>
                        </p:grpSpPr>
                        <p:cxnSp>
                          <p:nvCxnSpPr>
                            <p:cNvPr id="163" name="Straight Connector 162">
                              <a:extLst>
                                <a:ext uri="{FF2B5EF4-FFF2-40B4-BE49-F238E27FC236}">
                                  <a16:creationId xmlns:a16="http://schemas.microsoft.com/office/drawing/2014/main" id="{8F608AF7-248E-43E2-9136-AA2450B7E6DC}"/>
                                </a:ext>
                              </a:extLst>
                            </p:cNvPr>
                            <p:cNvCxnSpPr/>
                            <p:nvPr/>
                          </p:nvCxnSpPr>
                          <p:spPr>
                            <a:xfrm rot="16200000" flipV="1">
                              <a:off x="3844023" y="2130818"/>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64" name="Oval 163">
                              <a:extLst>
                                <a:ext uri="{FF2B5EF4-FFF2-40B4-BE49-F238E27FC236}">
                                  <a16:creationId xmlns:a16="http://schemas.microsoft.com/office/drawing/2014/main" id="{602C37D8-E103-443D-A111-7A8DD428FA87}"/>
                                </a:ext>
                              </a:extLst>
                            </p:cNvPr>
                            <p:cNvSpPr/>
                            <p:nvPr/>
                          </p:nvSpPr>
                          <p:spPr>
                            <a:xfrm>
                              <a:off x="3823661" y="2151199"/>
                              <a:ext cx="72000" cy="72000"/>
                            </a:xfrm>
                            <a:prstGeom prst="ellipse">
                              <a:avLst/>
                            </a:prstGeom>
                            <a:noFill/>
                            <a:ln w="95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60" name="TextBox 159">
                          <a:extLst>
                            <a:ext uri="{FF2B5EF4-FFF2-40B4-BE49-F238E27FC236}">
                              <a16:creationId xmlns:a16="http://schemas.microsoft.com/office/drawing/2014/main" id="{8B4B83FF-46A1-418A-9BFA-1E56E97083C0}"/>
                            </a:ext>
                          </a:extLst>
                        </p:cNvPr>
                        <p:cNvSpPr txBox="1"/>
                        <p:nvPr/>
                      </p:nvSpPr>
                      <p:spPr>
                        <a:xfrm>
                          <a:off x="4288803" y="1956583"/>
                          <a:ext cx="311156" cy="153888"/>
                        </a:xfrm>
                        <a:prstGeom prst="rect">
                          <a:avLst/>
                        </a:prstGeom>
                        <a:noFill/>
                      </p:spPr>
                      <p:txBody>
                        <a:bodyPr wrap="square" rtlCol="0">
                          <a:spAutoFit/>
                        </a:bodyPr>
                        <a:lstStyle/>
                        <a:p>
                          <a:r>
                            <a:rPr lang="fr-CH" sz="400" dirty="0">
                              <a:solidFill>
                                <a:schemeClr val="tx2"/>
                              </a:solidFill>
                            </a:rPr>
                            <a:t>BE91</a:t>
                          </a:r>
                          <a:endParaRPr lang="fr-FR" sz="400" dirty="0">
                            <a:solidFill>
                              <a:schemeClr val="tx2"/>
                            </a:solidFill>
                          </a:endParaRPr>
                        </a:p>
                      </p:txBody>
                    </p:sp>
                  </p:grpSp>
                  <p:cxnSp>
                    <p:nvCxnSpPr>
                      <p:cNvPr id="158" name="Straight Connector 157">
                        <a:extLst>
                          <a:ext uri="{FF2B5EF4-FFF2-40B4-BE49-F238E27FC236}">
                            <a16:creationId xmlns:a16="http://schemas.microsoft.com/office/drawing/2014/main" id="{8756F538-C339-4167-BDC8-48B2F88A9F2A}"/>
                          </a:ext>
                        </a:extLst>
                      </p:cNvPr>
                      <p:cNvCxnSpPr/>
                      <p:nvPr/>
                    </p:nvCxnSpPr>
                    <p:spPr>
                      <a:xfrm flipV="1">
                        <a:off x="4770564" y="4334284"/>
                        <a:ext cx="108000" cy="0"/>
                      </a:xfrm>
                      <a:prstGeom prst="line">
                        <a:avLst/>
                      </a:prstGeom>
                      <a:ln w="25400">
                        <a:solidFill>
                          <a:srgbClr val="CC9900"/>
                        </a:solidFill>
                      </a:ln>
                      <a:effectLst/>
                    </p:spPr>
                    <p:style>
                      <a:lnRef idx="2">
                        <a:schemeClr val="accent1"/>
                      </a:lnRef>
                      <a:fillRef idx="0">
                        <a:schemeClr val="accent1"/>
                      </a:fillRef>
                      <a:effectRef idx="1">
                        <a:schemeClr val="accent1"/>
                      </a:effectRef>
                      <a:fontRef idx="minor">
                        <a:schemeClr val="tx1"/>
                      </a:fontRef>
                    </p:style>
                  </p:cxnSp>
                </p:grpSp>
                <p:grpSp>
                  <p:nvGrpSpPr>
                    <p:cNvPr id="152" name="Group 151">
                      <a:extLst>
                        <a:ext uri="{FF2B5EF4-FFF2-40B4-BE49-F238E27FC236}">
                          <a16:creationId xmlns:a16="http://schemas.microsoft.com/office/drawing/2014/main" id="{C4BD2274-33F5-4217-B5D8-31319EA20198}"/>
                        </a:ext>
                      </a:extLst>
                    </p:cNvPr>
                    <p:cNvGrpSpPr/>
                    <p:nvPr/>
                  </p:nvGrpSpPr>
                  <p:grpSpPr>
                    <a:xfrm>
                      <a:off x="4210640" y="3933062"/>
                      <a:ext cx="207871" cy="153888"/>
                      <a:chOff x="4865195" y="4482938"/>
                      <a:chExt cx="207871" cy="153888"/>
                    </a:xfrm>
                  </p:grpSpPr>
                  <p:grpSp>
                    <p:nvGrpSpPr>
                      <p:cNvPr id="153" name="Group 152">
                        <a:extLst>
                          <a:ext uri="{FF2B5EF4-FFF2-40B4-BE49-F238E27FC236}">
                            <a16:creationId xmlns:a16="http://schemas.microsoft.com/office/drawing/2014/main" id="{12553DE4-C22D-45A3-A3F0-AB34E48AECFC}"/>
                          </a:ext>
                        </a:extLst>
                      </p:cNvPr>
                      <p:cNvGrpSpPr/>
                      <p:nvPr/>
                    </p:nvGrpSpPr>
                    <p:grpSpPr>
                      <a:xfrm>
                        <a:off x="4941300" y="4526896"/>
                        <a:ext cx="72000" cy="108000"/>
                        <a:chOff x="4941300" y="4526896"/>
                        <a:chExt cx="72000" cy="108000"/>
                      </a:xfrm>
                    </p:grpSpPr>
                    <p:sp>
                      <p:nvSpPr>
                        <p:cNvPr id="155" name="Oval 154">
                          <a:extLst>
                            <a:ext uri="{FF2B5EF4-FFF2-40B4-BE49-F238E27FC236}">
                              <a16:creationId xmlns:a16="http://schemas.microsoft.com/office/drawing/2014/main" id="{FFF1EFA2-5036-4FA8-890D-52E0B616A8B9}"/>
                            </a:ext>
                          </a:extLst>
                        </p:cNvPr>
                        <p:cNvSpPr/>
                        <p:nvPr/>
                      </p:nvSpPr>
                      <p:spPr>
                        <a:xfrm>
                          <a:off x="4941300" y="4526896"/>
                          <a:ext cx="72000" cy="72000"/>
                        </a:xfrm>
                        <a:prstGeom prst="ellipse">
                          <a:avLst/>
                        </a:prstGeom>
                        <a:noFill/>
                        <a:ln w="9525">
                          <a:solidFill>
                            <a:srgbClr val="CC99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6" name="Straight Connector 155">
                          <a:extLst>
                            <a:ext uri="{FF2B5EF4-FFF2-40B4-BE49-F238E27FC236}">
                              <a16:creationId xmlns:a16="http://schemas.microsoft.com/office/drawing/2014/main" id="{B91EA292-FE8C-4160-B9E2-2F741F881A99}"/>
                            </a:ext>
                          </a:extLst>
                        </p:cNvPr>
                        <p:cNvCxnSpPr/>
                        <p:nvPr/>
                      </p:nvCxnSpPr>
                      <p:spPr>
                        <a:xfrm rot="5400000" flipV="1">
                          <a:off x="4957739" y="4616896"/>
                          <a:ext cx="36000" cy="0"/>
                        </a:xfrm>
                        <a:prstGeom prst="line">
                          <a:avLst/>
                        </a:prstGeom>
                        <a:ln w="6350">
                          <a:solidFill>
                            <a:srgbClr val="CC9900"/>
                          </a:solidFill>
                        </a:ln>
                        <a:effectLst/>
                      </p:spPr>
                      <p:style>
                        <a:lnRef idx="2">
                          <a:schemeClr val="accent1"/>
                        </a:lnRef>
                        <a:fillRef idx="0">
                          <a:schemeClr val="accent1"/>
                        </a:fillRef>
                        <a:effectRef idx="1">
                          <a:schemeClr val="accent1"/>
                        </a:effectRef>
                        <a:fontRef idx="minor">
                          <a:schemeClr val="tx1"/>
                        </a:fontRef>
                      </p:style>
                    </p:cxnSp>
                  </p:grpSp>
                  <p:sp>
                    <p:nvSpPr>
                      <p:cNvPr id="154" name="TextBox 153">
                        <a:extLst>
                          <a:ext uri="{FF2B5EF4-FFF2-40B4-BE49-F238E27FC236}">
                            <a16:creationId xmlns:a16="http://schemas.microsoft.com/office/drawing/2014/main" id="{809FB90E-2937-419C-A974-67CF20910A5A}"/>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CC9900"/>
                            </a:solidFill>
                          </a:rPr>
                          <a:t>G</a:t>
                        </a:r>
                        <a:endParaRPr lang="fr-FR" sz="400" b="1" dirty="0">
                          <a:solidFill>
                            <a:srgbClr val="CC9900"/>
                          </a:solidFill>
                        </a:endParaRPr>
                      </a:p>
                    </p:txBody>
                  </p:sp>
                </p:grpSp>
              </p:grpSp>
              <p:cxnSp>
                <p:nvCxnSpPr>
                  <p:cNvPr id="145" name="Straight Connector 144">
                    <a:extLst>
                      <a:ext uri="{FF2B5EF4-FFF2-40B4-BE49-F238E27FC236}">
                        <a16:creationId xmlns:a16="http://schemas.microsoft.com/office/drawing/2014/main" id="{63CC9868-3C83-412F-869D-FB9E713247CC}"/>
                      </a:ext>
                    </a:extLst>
                  </p:cNvPr>
                  <p:cNvCxnSpPr/>
                  <p:nvPr/>
                </p:nvCxnSpPr>
                <p:spPr>
                  <a:xfrm rot="5400000" flipV="1">
                    <a:off x="3695016" y="2916079"/>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A9A9D30B-D468-4444-AB29-3461BCEDC35E}"/>
                      </a:ext>
                    </a:extLst>
                  </p:cNvPr>
                  <p:cNvCxnSpPr/>
                  <p:nvPr/>
                </p:nvCxnSpPr>
                <p:spPr>
                  <a:xfrm flipV="1">
                    <a:off x="3570828" y="2889952"/>
                    <a:ext cx="28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9AE88010-63AA-4A7F-9536-6B0056E48B29}"/>
                      </a:ext>
                    </a:extLst>
                  </p:cNvPr>
                  <p:cNvCxnSpPr/>
                  <p:nvPr/>
                </p:nvCxnSpPr>
                <p:spPr>
                  <a:xfrm rot="5400000" flipV="1">
                    <a:off x="3597233" y="2864971"/>
                    <a:ext cx="36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148" name="Group 147">
                    <a:extLst>
                      <a:ext uri="{FF2B5EF4-FFF2-40B4-BE49-F238E27FC236}">
                        <a16:creationId xmlns:a16="http://schemas.microsoft.com/office/drawing/2014/main" id="{70A7BBCD-E9FC-4745-82A7-84261E6580BA}"/>
                      </a:ext>
                    </a:extLst>
                  </p:cNvPr>
                  <p:cNvGrpSpPr/>
                  <p:nvPr/>
                </p:nvGrpSpPr>
                <p:grpSpPr>
                  <a:xfrm>
                    <a:off x="3577684" y="2777547"/>
                    <a:ext cx="72000" cy="72000"/>
                    <a:chOff x="3355262" y="3465346"/>
                    <a:chExt cx="72000" cy="72000"/>
                  </a:xfrm>
                </p:grpSpPr>
                <p:sp>
                  <p:nvSpPr>
                    <p:cNvPr id="149" name="Rectangle 148">
                      <a:extLst>
                        <a:ext uri="{FF2B5EF4-FFF2-40B4-BE49-F238E27FC236}">
                          <a16:creationId xmlns:a16="http://schemas.microsoft.com/office/drawing/2014/main" id="{C63FCC6E-3147-48B6-9837-4641E9620FA2}"/>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50" name="Straight Connector 149">
                      <a:extLst>
                        <a:ext uri="{FF2B5EF4-FFF2-40B4-BE49-F238E27FC236}">
                          <a16:creationId xmlns:a16="http://schemas.microsoft.com/office/drawing/2014/main" id="{9DF0F951-3832-4997-940F-B04FF1395294}"/>
                        </a:ext>
                      </a:extLst>
                    </p:cNvPr>
                    <p:cNvCxnSpPr>
                      <a:stCxn id="149" idx="1"/>
                      <a:endCxn id="149"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139" name="Isosceles Triangle 138">
              <a:extLst>
                <a:ext uri="{FF2B5EF4-FFF2-40B4-BE49-F238E27FC236}">
                  <a16:creationId xmlns:a16="http://schemas.microsoft.com/office/drawing/2014/main" id="{9ABCF36E-953C-4F3B-9A19-515E51A143D1}"/>
                </a:ext>
              </a:extLst>
            </p:cNvPr>
            <p:cNvSpPr/>
            <p:nvPr/>
          </p:nvSpPr>
          <p:spPr>
            <a:xfrm flipV="1">
              <a:off x="3391941" y="2428941"/>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76" name="Group 175">
            <a:extLst>
              <a:ext uri="{FF2B5EF4-FFF2-40B4-BE49-F238E27FC236}">
                <a16:creationId xmlns:a16="http://schemas.microsoft.com/office/drawing/2014/main" id="{D84953F3-AC64-4391-B4D2-513C09DE8C7F}"/>
              </a:ext>
            </a:extLst>
          </p:cNvPr>
          <p:cNvGrpSpPr/>
          <p:nvPr/>
        </p:nvGrpSpPr>
        <p:grpSpPr>
          <a:xfrm>
            <a:off x="151712" y="1189433"/>
            <a:ext cx="1960284" cy="689125"/>
            <a:chOff x="1676131" y="1601471"/>
            <a:chExt cx="1960284" cy="689125"/>
          </a:xfrm>
        </p:grpSpPr>
        <p:grpSp>
          <p:nvGrpSpPr>
            <p:cNvPr id="177" name="Group 176">
              <a:extLst>
                <a:ext uri="{FF2B5EF4-FFF2-40B4-BE49-F238E27FC236}">
                  <a16:creationId xmlns:a16="http://schemas.microsoft.com/office/drawing/2014/main" id="{F45E7D80-F7EA-4A84-8AAF-EA72EB6A9A1B}"/>
                </a:ext>
              </a:extLst>
            </p:cNvPr>
            <p:cNvGrpSpPr/>
            <p:nvPr/>
          </p:nvGrpSpPr>
          <p:grpSpPr>
            <a:xfrm>
              <a:off x="1676131" y="1601471"/>
              <a:ext cx="1917780" cy="689125"/>
              <a:chOff x="1676131" y="1601471"/>
              <a:chExt cx="1917780" cy="689125"/>
            </a:xfrm>
          </p:grpSpPr>
          <p:grpSp>
            <p:nvGrpSpPr>
              <p:cNvPr id="179" name="Group 178">
                <a:extLst>
                  <a:ext uri="{FF2B5EF4-FFF2-40B4-BE49-F238E27FC236}">
                    <a16:creationId xmlns:a16="http://schemas.microsoft.com/office/drawing/2014/main" id="{E86ED86D-87F1-452C-AF88-19FA6A2937E8}"/>
                  </a:ext>
                </a:extLst>
              </p:cNvPr>
              <p:cNvGrpSpPr/>
              <p:nvPr/>
            </p:nvGrpSpPr>
            <p:grpSpPr>
              <a:xfrm>
                <a:off x="2755833" y="1983731"/>
                <a:ext cx="342553" cy="273527"/>
                <a:chOff x="2748690" y="1983731"/>
                <a:chExt cx="342553" cy="273527"/>
              </a:xfrm>
            </p:grpSpPr>
            <p:grpSp>
              <p:nvGrpSpPr>
                <p:cNvPr id="237" name="Group 236">
                  <a:extLst>
                    <a:ext uri="{FF2B5EF4-FFF2-40B4-BE49-F238E27FC236}">
                      <a16:creationId xmlns:a16="http://schemas.microsoft.com/office/drawing/2014/main" id="{F6DAC9A6-D3F1-4366-B56D-156F65430A96}"/>
                    </a:ext>
                  </a:extLst>
                </p:cNvPr>
                <p:cNvGrpSpPr/>
                <p:nvPr/>
              </p:nvGrpSpPr>
              <p:grpSpPr>
                <a:xfrm>
                  <a:off x="2983243" y="2012682"/>
                  <a:ext cx="108000" cy="244576"/>
                  <a:chOff x="2983243" y="2012682"/>
                  <a:chExt cx="108000" cy="244576"/>
                </a:xfrm>
              </p:grpSpPr>
              <p:cxnSp>
                <p:nvCxnSpPr>
                  <p:cNvPr id="239" name="Straight Connector 238">
                    <a:extLst>
                      <a:ext uri="{FF2B5EF4-FFF2-40B4-BE49-F238E27FC236}">
                        <a16:creationId xmlns:a16="http://schemas.microsoft.com/office/drawing/2014/main" id="{0B140537-BEC7-4EB1-817D-04C107D2A83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40" name="Rectangle 239">
                    <a:extLst>
                      <a:ext uri="{FF2B5EF4-FFF2-40B4-BE49-F238E27FC236}">
                        <a16:creationId xmlns:a16="http://schemas.microsoft.com/office/drawing/2014/main" id="{76F87275-6964-4309-A1EC-E6D194A66A1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1" name="Straight Connector 240">
                    <a:extLst>
                      <a:ext uri="{FF2B5EF4-FFF2-40B4-BE49-F238E27FC236}">
                        <a16:creationId xmlns:a16="http://schemas.microsoft.com/office/drawing/2014/main" id="{82251D08-3734-42A0-B964-E26BFEE26F9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B148FBF2-20FF-43BC-BF9F-DD6677040B34}"/>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a:extLst>
                      <a:ext uri="{FF2B5EF4-FFF2-40B4-BE49-F238E27FC236}">
                        <a16:creationId xmlns:a16="http://schemas.microsoft.com/office/drawing/2014/main" id="{B946B21E-F1B6-42E3-BACF-EE30BDB1B36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8" name="TextBox 237">
                  <a:extLst>
                    <a:ext uri="{FF2B5EF4-FFF2-40B4-BE49-F238E27FC236}">
                      <a16:creationId xmlns:a16="http://schemas.microsoft.com/office/drawing/2014/main" id="{605B494B-45D0-4A88-B78E-98771B3D0499}"/>
                    </a:ext>
                  </a:extLst>
                </p:cNvPr>
                <p:cNvSpPr txBox="1"/>
                <p:nvPr/>
              </p:nvSpPr>
              <p:spPr>
                <a:xfrm>
                  <a:off x="2748690" y="1983731"/>
                  <a:ext cx="320760" cy="153888"/>
                </a:xfrm>
                <a:prstGeom prst="rect">
                  <a:avLst/>
                </a:prstGeom>
                <a:noFill/>
              </p:spPr>
              <p:txBody>
                <a:bodyPr wrap="square" rtlCol="0">
                  <a:spAutoFit/>
                </a:bodyPr>
                <a:lstStyle/>
                <a:p>
                  <a:pPr algn="ctr"/>
                  <a:r>
                    <a:rPr lang="fr-CH" sz="400" dirty="0">
                      <a:solidFill>
                        <a:schemeClr val="tx2"/>
                      </a:solidFill>
                    </a:rPr>
                    <a:t>BEQ1</a:t>
                  </a:r>
                  <a:endParaRPr lang="fr-FR" sz="400" dirty="0">
                    <a:solidFill>
                      <a:schemeClr val="tx2"/>
                    </a:solidFill>
                  </a:endParaRPr>
                </a:p>
              </p:txBody>
            </p:sp>
          </p:grpSp>
          <p:grpSp>
            <p:nvGrpSpPr>
              <p:cNvPr id="180" name="Group 179">
                <a:extLst>
                  <a:ext uri="{FF2B5EF4-FFF2-40B4-BE49-F238E27FC236}">
                    <a16:creationId xmlns:a16="http://schemas.microsoft.com/office/drawing/2014/main" id="{3BF16596-7D59-4424-838F-5C08BB48BE3A}"/>
                  </a:ext>
                </a:extLst>
              </p:cNvPr>
              <p:cNvGrpSpPr/>
              <p:nvPr/>
            </p:nvGrpSpPr>
            <p:grpSpPr>
              <a:xfrm>
                <a:off x="2214633" y="1982481"/>
                <a:ext cx="343443" cy="274673"/>
                <a:chOff x="2747800" y="1982585"/>
                <a:chExt cx="343443" cy="274673"/>
              </a:xfrm>
            </p:grpSpPr>
            <p:grpSp>
              <p:nvGrpSpPr>
                <p:cNvPr id="230" name="Group 229">
                  <a:extLst>
                    <a:ext uri="{FF2B5EF4-FFF2-40B4-BE49-F238E27FC236}">
                      <a16:creationId xmlns:a16="http://schemas.microsoft.com/office/drawing/2014/main" id="{299AFD0F-2F00-4892-AB76-5AFCBA1AB770}"/>
                    </a:ext>
                  </a:extLst>
                </p:cNvPr>
                <p:cNvGrpSpPr/>
                <p:nvPr/>
              </p:nvGrpSpPr>
              <p:grpSpPr>
                <a:xfrm>
                  <a:off x="2983243" y="2012682"/>
                  <a:ext cx="108000" cy="244576"/>
                  <a:chOff x="2983243" y="2012682"/>
                  <a:chExt cx="108000" cy="244576"/>
                </a:xfrm>
              </p:grpSpPr>
              <p:cxnSp>
                <p:nvCxnSpPr>
                  <p:cNvPr id="232" name="Straight Connector 231">
                    <a:extLst>
                      <a:ext uri="{FF2B5EF4-FFF2-40B4-BE49-F238E27FC236}">
                        <a16:creationId xmlns:a16="http://schemas.microsoft.com/office/drawing/2014/main" id="{674A33E5-D8A5-4347-950D-5E684AA7C52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33" name="Rectangle 232">
                    <a:extLst>
                      <a:ext uri="{FF2B5EF4-FFF2-40B4-BE49-F238E27FC236}">
                        <a16:creationId xmlns:a16="http://schemas.microsoft.com/office/drawing/2014/main" id="{F5019221-7044-4F55-B51C-3BB92EF14A93}"/>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34" name="Straight Connector 233">
                    <a:extLst>
                      <a:ext uri="{FF2B5EF4-FFF2-40B4-BE49-F238E27FC236}">
                        <a16:creationId xmlns:a16="http://schemas.microsoft.com/office/drawing/2014/main" id="{AB4036E6-136F-4E0C-BA16-5F2715587E8B}"/>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8F5277E8-81A3-4118-8003-D2F60CD94EB2}"/>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9BBE9F02-D711-4A5C-8B60-B2185B75224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31" name="TextBox 230">
                  <a:extLst>
                    <a:ext uri="{FF2B5EF4-FFF2-40B4-BE49-F238E27FC236}">
                      <a16:creationId xmlns:a16="http://schemas.microsoft.com/office/drawing/2014/main" id="{D505495B-7AD5-4DDA-9FD6-723880F0CF70}"/>
                    </a:ext>
                  </a:extLst>
                </p:cNvPr>
                <p:cNvSpPr txBox="1"/>
                <p:nvPr/>
              </p:nvSpPr>
              <p:spPr>
                <a:xfrm>
                  <a:off x="2747800" y="1982585"/>
                  <a:ext cx="320760" cy="153888"/>
                </a:xfrm>
                <a:prstGeom prst="rect">
                  <a:avLst/>
                </a:prstGeom>
                <a:noFill/>
              </p:spPr>
              <p:txBody>
                <a:bodyPr wrap="square" rtlCol="0">
                  <a:spAutoFit/>
                </a:bodyPr>
                <a:lstStyle/>
                <a:p>
                  <a:pPr algn="ctr"/>
                  <a:r>
                    <a:rPr lang="fr-CH" sz="400" dirty="0">
                      <a:solidFill>
                        <a:schemeClr val="tx2"/>
                      </a:solidFill>
                    </a:rPr>
                    <a:t>BEQ2</a:t>
                  </a:r>
                  <a:endParaRPr lang="fr-FR" sz="400" dirty="0">
                    <a:solidFill>
                      <a:schemeClr val="tx2"/>
                    </a:solidFill>
                  </a:endParaRPr>
                </a:p>
              </p:txBody>
            </p:sp>
          </p:grpSp>
          <p:grpSp>
            <p:nvGrpSpPr>
              <p:cNvPr id="181" name="Group 180">
                <a:extLst>
                  <a:ext uri="{FF2B5EF4-FFF2-40B4-BE49-F238E27FC236}">
                    <a16:creationId xmlns:a16="http://schemas.microsoft.com/office/drawing/2014/main" id="{AEF79ACC-8491-4A57-AD9F-B7DC3CD2F34D}"/>
                  </a:ext>
                </a:extLst>
              </p:cNvPr>
              <p:cNvGrpSpPr/>
              <p:nvPr/>
            </p:nvGrpSpPr>
            <p:grpSpPr>
              <a:xfrm>
                <a:off x="1676131" y="1983013"/>
                <a:ext cx="341841" cy="272292"/>
                <a:chOff x="2749402" y="1984966"/>
                <a:chExt cx="341841" cy="272292"/>
              </a:xfrm>
            </p:grpSpPr>
            <p:grpSp>
              <p:nvGrpSpPr>
                <p:cNvPr id="223" name="Group 222">
                  <a:extLst>
                    <a:ext uri="{FF2B5EF4-FFF2-40B4-BE49-F238E27FC236}">
                      <a16:creationId xmlns:a16="http://schemas.microsoft.com/office/drawing/2014/main" id="{27A041BE-BBC4-4706-A7C8-A60A88D36622}"/>
                    </a:ext>
                  </a:extLst>
                </p:cNvPr>
                <p:cNvGrpSpPr/>
                <p:nvPr/>
              </p:nvGrpSpPr>
              <p:grpSpPr>
                <a:xfrm>
                  <a:off x="2983243" y="2012682"/>
                  <a:ext cx="108000" cy="244576"/>
                  <a:chOff x="2983243" y="2012682"/>
                  <a:chExt cx="108000" cy="244576"/>
                </a:xfrm>
              </p:grpSpPr>
              <p:cxnSp>
                <p:nvCxnSpPr>
                  <p:cNvPr id="225" name="Straight Connector 224">
                    <a:extLst>
                      <a:ext uri="{FF2B5EF4-FFF2-40B4-BE49-F238E27FC236}">
                        <a16:creationId xmlns:a16="http://schemas.microsoft.com/office/drawing/2014/main" id="{76D21457-1E9B-4C54-9132-FB14EC216321}"/>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a16="http://schemas.microsoft.com/office/drawing/2014/main" id="{AA4CFC94-1CC0-4F85-8682-F6B2044420B2}"/>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27" name="Straight Connector 226">
                    <a:extLst>
                      <a:ext uri="{FF2B5EF4-FFF2-40B4-BE49-F238E27FC236}">
                        <a16:creationId xmlns:a16="http://schemas.microsoft.com/office/drawing/2014/main" id="{BAFAFA61-6688-4A71-84CF-B9AD61AC69F7}"/>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2C03D830-3BB4-4588-AD9C-DA471972B56B}"/>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a:extLst>
                      <a:ext uri="{FF2B5EF4-FFF2-40B4-BE49-F238E27FC236}">
                        <a16:creationId xmlns:a16="http://schemas.microsoft.com/office/drawing/2014/main" id="{7DE33F13-BE6C-43C0-A7AB-8EB09FB847B2}"/>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sp>
              <p:nvSpPr>
                <p:cNvPr id="224" name="TextBox 223">
                  <a:extLst>
                    <a:ext uri="{FF2B5EF4-FFF2-40B4-BE49-F238E27FC236}">
                      <a16:creationId xmlns:a16="http://schemas.microsoft.com/office/drawing/2014/main" id="{EC13D408-5210-44A2-8BA3-80FDFB601973}"/>
                    </a:ext>
                  </a:extLst>
                </p:cNvPr>
                <p:cNvSpPr txBox="1"/>
                <p:nvPr/>
              </p:nvSpPr>
              <p:spPr>
                <a:xfrm>
                  <a:off x="2749402" y="1984966"/>
                  <a:ext cx="320760" cy="153888"/>
                </a:xfrm>
                <a:prstGeom prst="rect">
                  <a:avLst/>
                </a:prstGeom>
                <a:noFill/>
              </p:spPr>
              <p:txBody>
                <a:bodyPr wrap="square" rtlCol="0">
                  <a:spAutoFit/>
                </a:bodyPr>
                <a:lstStyle/>
                <a:p>
                  <a:pPr algn="ctr"/>
                  <a:r>
                    <a:rPr lang="fr-CH" sz="400" dirty="0">
                      <a:solidFill>
                        <a:schemeClr val="tx2"/>
                      </a:solidFill>
                    </a:rPr>
                    <a:t>BEQ3</a:t>
                  </a:r>
                  <a:endParaRPr lang="fr-FR" sz="400" dirty="0">
                    <a:solidFill>
                      <a:schemeClr val="tx2"/>
                    </a:solidFill>
                  </a:endParaRPr>
                </a:p>
              </p:txBody>
            </p:sp>
          </p:grpSp>
          <p:grpSp>
            <p:nvGrpSpPr>
              <p:cNvPr id="182" name="Group 181">
                <a:extLst>
                  <a:ext uri="{FF2B5EF4-FFF2-40B4-BE49-F238E27FC236}">
                    <a16:creationId xmlns:a16="http://schemas.microsoft.com/office/drawing/2014/main" id="{DE1F19CC-F577-4689-9FA3-AB502C2CEF28}"/>
                  </a:ext>
                </a:extLst>
              </p:cNvPr>
              <p:cNvGrpSpPr/>
              <p:nvPr/>
            </p:nvGrpSpPr>
            <p:grpSpPr>
              <a:xfrm>
                <a:off x="3142667" y="1603762"/>
                <a:ext cx="451244" cy="653495"/>
                <a:chOff x="3142667" y="1603762"/>
                <a:chExt cx="451244" cy="653495"/>
              </a:xfrm>
            </p:grpSpPr>
            <p:grpSp>
              <p:nvGrpSpPr>
                <p:cNvPr id="213" name="Group 212">
                  <a:extLst>
                    <a:ext uri="{FF2B5EF4-FFF2-40B4-BE49-F238E27FC236}">
                      <a16:creationId xmlns:a16="http://schemas.microsoft.com/office/drawing/2014/main" id="{9905E8E3-4641-4AA0-8FEB-7B92DB967A44}"/>
                    </a:ext>
                  </a:extLst>
                </p:cNvPr>
                <p:cNvGrpSpPr/>
                <p:nvPr/>
              </p:nvGrpSpPr>
              <p:grpSpPr>
                <a:xfrm>
                  <a:off x="3142667" y="1603762"/>
                  <a:ext cx="180000" cy="653495"/>
                  <a:chOff x="3773606" y="2073590"/>
                  <a:chExt cx="180000" cy="653495"/>
                </a:xfrm>
              </p:grpSpPr>
              <p:grpSp>
                <p:nvGrpSpPr>
                  <p:cNvPr id="215" name="Group 214">
                    <a:extLst>
                      <a:ext uri="{FF2B5EF4-FFF2-40B4-BE49-F238E27FC236}">
                        <a16:creationId xmlns:a16="http://schemas.microsoft.com/office/drawing/2014/main" id="{BCE2D9C6-B59A-48DF-862C-573C1A5B2872}"/>
                      </a:ext>
                    </a:extLst>
                  </p:cNvPr>
                  <p:cNvGrpSpPr/>
                  <p:nvPr/>
                </p:nvGrpSpPr>
                <p:grpSpPr>
                  <a:xfrm>
                    <a:off x="3773606" y="2073590"/>
                    <a:ext cx="180000" cy="362381"/>
                    <a:chOff x="3773606" y="2078352"/>
                    <a:chExt cx="180000" cy="362381"/>
                  </a:xfrm>
                </p:grpSpPr>
                <p:cxnSp>
                  <p:nvCxnSpPr>
                    <p:cNvPr id="220" name="Straight Connector 219">
                      <a:extLst>
                        <a:ext uri="{FF2B5EF4-FFF2-40B4-BE49-F238E27FC236}">
                          <a16:creationId xmlns:a16="http://schemas.microsoft.com/office/drawing/2014/main" id="{27A27FA1-3AEF-482F-917D-07C3D9F690CC}"/>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1" name="Oval 220">
                      <a:extLst>
                        <a:ext uri="{FF2B5EF4-FFF2-40B4-BE49-F238E27FC236}">
                          <a16:creationId xmlns:a16="http://schemas.microsoft.com/office/drawing/2014/main" id="{BEA77C90-6A8B-43EF-9E27-65C71219CB9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2" name="Rectangle 221">
                      <a:extLst>
                        <a:ext uri="{FF2B5EF4-FFF2-40B4-BE49-F238E27FC236}">
                          <a16:creationId xmlns:a16="http://schemas.microsoft.com/office/drawing/2014/main" id="{617928F7-F5B8-4A66-9B25-61DDB927B37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16" name="Group 215">
                    <a:extLst>
                      <a:ext uri="{FF2B5EF4-FFF2-40B4-BE49-F238E27FC236}">
                        <a16:creationId xmlns:a16="http://schemas.microsoft.com/office/drawing/2014/main" id="{A6AE8D35-34A0-45F8-843F-158115B58E46}"/>
                      </a:ext>
                    </a:extLst>
                  </p:cNvPr>
                  <p:cNvGrpSpPr/>
                  <p:nvPr/>
                </p:nvGrpSpPr>
                <p:grpSpPr>
                  <a:xfrm rot="10800000">
                    <a:off x="3773606" y="2364704"/>
                    <a:ext cx="180000" cy="362381"/>
                    <a:chOff x="3773606" y="2078352"/>
                    <a:chExt cx="180000" cy="362381"/>
                  </a:xfrm>
                </p:grpSpPr>
                <p:cxnSp>
                  <p:nvCxnSpPr>
                    <p:cNvPr id="217" name="Straight Connector 216">
                      <a:extLst>
                        <a:ext uri="{FF2B5EF4-FFF2-40B4-BE49-F238E27FC236}">
                          <a16:creationId xmlns:a16="http://schemas.microsoft.com/office/drawing/2014/main" id="{D0A5A8F4-F401-49B6-94AF-D4C03FEF133E}"/>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18" name="Oval 217">
                      <a:extLst>
                        <a:ext uri="{FF2B5EF4-FFF2-40B4-BE49-F238E27FC236}">
                          <a16:creationId xmlns:a16="http://schemas.microsoft.com/office/drawing/2014/main" id="{77FA66C4-1440-4DB7-82D5-E8793E768E94}"/>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9" name="Rectangle 218">
                      <a:extLst>
                        <a:ext uri="{FF2B5EF4-FFF2-40B4-BE49-F238E27FC236}">
                          <a16:creationId xmlns:a16="http://schemas.microsoft.com/office/drawing/2014/main" id="{02581B53-D2FB-409B-9132-961B8935433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14" name="TextBox 213">
                  <a:extLst>
                    <a:ext uri="{FF2B5EF4-FFF2-40B4-BE49-F238E27FC236}">
                      <a16:creationId xmlns:a16="http://schemas.microsoft.com/office/drawing/2014/main" id="{E2B5CCF1-DECC-441B-B851-3840C639A91E}"/>
                    </a:ext>
                  </a:extLst>
                </p:cNvPr>
                <p:cNvSpPr txBox="1"/>
                <p:nvPr/>
              </p:nvSpPr>
              <p:spPr>
                <a:xfrm>
                  <a:off x="3242541" y="1824078"/>
                  <a:ext cx="351370" cy="215444"/>
                </a:xfrm>
                <a:prstGeom prst="rect">
                  <a:avLst/>
                </a:prstGeom>
                <a:noFill/>
              </p:spPr>
              <p:txBody>
                <a:bodyPr wrap="square" rtlCol="0">
                  <a:spAutoFit/>
                </a:bodyPr>
                <a:lstStyle/>
                <a:p>
                  <a:r>
                    <a:rPr lang="fr-CH" sz="400" dirty="0">
                      <a:solidFill>
                        <a:schemeClr val="tx2"/>
                      </a:solidFill>
                    </a:rPr>
                    <a:t>EHT3</a:t>
                  </a:r>
                </a:p>
                <a:p>
                  <a:r>
                    <a:rPr lang="fr-CH" sz="400" dirty="0">
                      <a:solidFill>
                        <a:schemeClr val="tx2"/>
                      </a:solidFill>
                    </a:rPr>
                    <a:t>90MVA</a:t>
                  </a:r>
                  <a:endParaRPr lang="fr-FR" sz="400" dirty="0">
                    <a:solidFill>
                      <a:schemeClr val="tx2"/>
                    </a:solidFill>
                  </a:endParaRPr>
                </a:p>
              </p:txBody>
            </p:sp>
          </p:grpSp>
          <p:grpSp>
            <p:nvGrpSpPr>
              <p:cNvPr id="183" name="Group 182">
                <a:extLst>
                  <a:ext uri="{FF2B5EF4-FFF2-40B4-BE49-F238E27FC236}">
                    <a16:creationId xmlns:a16="http://schemas.microsoft.com/office/drawing/2014/main" id="{1F1A530A-35A1-4884-977B-3BE4EF502BED}"/>
                  </a:ext>
                </a:extLst>
              </p:cNvPr>
              <p:cNvGrpSpPr/>
              <p:nvPr/>
            </p:nvGrpSpPr>
            <p:grpSpPr>
              <a:xfrm>
                <a:off x="2601990" y="1601471"/>
                <a:ext cx="451181" cy="653495"/>
                <a:chOff x="2601990" y="1601471"/>
                <a:chExt cx="451181" cy="653495"/>
              </a:xfrm>
            </p:grpSpPr>
            <p:grpSp>
              <p:nvGrpSpPr>
                <p:cNvPr id="203" name="Group 202">
                  <a:extLst>
                    <a:ext uri="{FF2B5EF4-FFF2-40B4-BE49-F238E27FC236}">
                      <a16:creationId xmlns:a16="http://schemas.microsoft.com/office/drawing/2014/main" id="{F3C99B39-12C2-452E-BD43-81970A2EE7AB}"/>
                    </a:ext>
                  </a:extLst>
                </p:cNvPr>
                <p:cNvGrpSpPr/>
                <p:nvPr/>
              </p:nvGrpSpPr>
              <p:grpSpPr>
                <a:xfrm>
                  <a:off x="2601990" y="1601471"/>
                  <a:ext cx="180000" cy="653495"/>
                  <a:chOff x="3773606" y="2073590"/>
                  <a:chExt cx="180000" cy="653495"/>
                </a:xfrm>
              </p:grpSpPr>
              <p:grpSp>
                <p:nvGrpSpPr>
                  <p:cNvPr id="205" name="Group 204">
                    <a:extLst>
                      <a:ext uri="{FF2B5EF4-FFF2-40B4-BE49-F238E27FC236}">
                        <a16:creationId xmlns:a16="http://schemas.microsoft.com/office/drawing/2014/main" id="{AF630315-305C-413E-B421-6FDB60BF60B0}"/>
                      </a:ext>
                    </a:extLst>
                  </p:cNvPr>
                  <p:cNvGrpSpPr/>
                  <p:nvPr/>
                </p:nvGrpSpPr>
                <p:grpSpPr>
                  <a:xfrm>
                    <a:off x="3773606" y="2073590"/>
                    <a:ext cx="180000" cy="362381"/>
                    <a:chOff x="3773606" y="2078352"/>
                    <a:chExt cx="180000" cy="362381"/>
                  </a:xfrm>
                </p:grpSpPr>
                <p:cxnSp>
                  <p:nvCxnSpPr>
                    <p:cNvPr id="210" name="Straight Connector 209">
                      <a:extLst>
                        <a:ext uri="{FF2B5EF4-FFF2-40B4-BE49-F238E27FC236}">
                          <a16:creationId xmlns:a16="http://schemas.microsoft.com/office/drawing/2014/main" id="{06686901-1597-4417-8C42-627581077A7D}"/>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11" name="Oval 210">
                      <a:extLst>
                        <a:ext uri="{FF2B5EF4-FFF2-40B4-BE49-F238E27FC236}">
                          <a16:creationId xmlns:a16="http://schemas.microsoft.com/office/drawing/2014/main" id="{5868677D-B862-4984-981F-F9EB856CBAD7}"/>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2" name="Rectangle 211">
                      <a:extLst>
                        <a:ext uri="{FF2B5EF4-FFF2-40B4-BE49-F238E27FC236}">
                          <a16:creationId xmlns:a16="http://schemas.microsoft.com/office/drawing/2014/main" id="{CE04ABE2-9BBF-4F5B-B11C-6365DB2E75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06" name="Group 205">
                    <a:extLst>
                      <a:ext uri="{FF2B5EF4-FFF2-40B4-BE49-F238E27FC236}">
                        <a16:creationId xmlns:a16="http://schemas.microsoft.com/office/drawing/2014/main" id="{648C574B-215F-43EE-B5B9-7A545A747D21}"/>
                      </a:ext>
                    </a:extLst>
                  </p:cNvPr>
                  <p:cNvGrpSpPr/>
                  <p:nvPr/>
                </p:nvGrpSpPr>
                <p:grpSpPr>
                  <a:xfrm rot="10800000">
                    <a:off x="3773606" y="2364704"/>
                    <a:ext cx="180000" cy="362381"/>
                    <a:chOff x="3773606" y="2078352"/>
                    <a:chExt cx="180000" cy="362381"/>
                  </a:xfrm>
                </p:grpSpPr>
                <p:cxnSp>
                  <p:nvCxnSpPr>
                    <p:cNvPr id="207" name="Straight Connector 206">
                      <a:extLst>
                        <a:ext uri="{FF2B5EF4-FFF2-40B4-BE49-F238E27FC236}">
                          <a16:creationId xmlns:a16="http://schemas.microsoft.com/office/drawing/2014/main" id="{0003A2AE-2FD1-4140-A8B5-343DA5784054}"/>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08" name="Oval 207">
                      <a:extLst>
                        <a:ext uri="{FF2B5EF4-FFF2-40B4-BE49-F238E27FC236}">
                          <a16:creationId xmlns:a16="http://schemas.microsoft.com/office/drawing/2014/main" id="{DA1D35BE-56BA-4F19-A660-42DF7D573BD2}"/>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9" name="Rectangle 208">
                      <a:extLst>
                        <a:ext uri="{FF2B5EF4-FFF2-40B4-BE49-F238E27FC236}">
                          <a16:creationId xmlns:a16="http://schemas.microsoft.com/office/drawing/2014/main" id="{5737E88F-3BB0-4FB8-8A60-A738311D626C}"/>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04" name="TextBox 203">
                  <a:extLst>
                    <a:ext uri="{FF2B5EF4-FFF2-40B4-BE49-F238E27FC236}">
                      <a16:creationId xmlns:a16="http://schemas.microsoft.com/office/drawing/2014/main" id="{F4AB0FEF-755E-4A40-8D90-E02AFE155716}"/>
                    </a:ext>
                  </a:extLst>
                </p:cNvPr>
                <p:cNvSpPr txBox="1"/>
                <p:nvPr/>
              </p:nvSpPr>
              <p:spPr>
                <a:xfrm>
                  <a:off x="2701801" y="1824078"/>
                  <a:ext cx="351370" cy="215444"/>
                </a:xfrm>
                <a:prstGeom prst="rect">
                  <a:avLst/>
                </a:prstGeom>
                <a:noFill/>
              </p:spPr>
              <p:txBody>
                <a:bodyPr wrap="square" rtlCol="0">
                  <a:spAutoFit/>
                </a:bodyPr>
                <a:lstStyle/>
                <a:p>
                  <a:r>
                    <a:rPr lang="fr-CH" sz="400" dirty="0">
                      <a:solidFill>
                        <a:schemeClr val="tx2"/>
                      </a:solidFill>
                    </a:rPr>
                    <a:t>EHT2</a:t>
                  </a:r>
                </a:p>
                <a:p>
                  <a:r>
                    <a:rPr lang="fr-CH" sz="400" dirty="0">
                      <a:solidFill>
                        <a:schemeClr val="tx2"/>
                      </a:solidFill>
                    </a:rPr>
                    <a:t>90MVA</a:t>
                  </a:r>
                  <a:endParaRPr lang="fr-FR" sz="400" dirty="0">
                    <a:solidFill>
                      <a:schemeClr val="tx2"/>
                    </a:solidFill>
                  </a:endParaRPr>
                </a:p>
              </p:txBody>
            </p:sp>
          </p:grpSp>
          <p:grpSp>
            <p:nvGrpSpPr>
              <p:cNvPr id="184" name="Group 183">
                <a:extLst>
                  <a:ext uri="{FF2B5EF4-FFF2-40B4-BE49-F238E27FC236}">
                    <a16:creationId xmlns:a16="http://schemas.microsoft.com/office/drawing/2014/main" id="{9E78C0C0-44E6-4318-90BF-DAB3CCD9B759}"/>
                  </a:ext>
                </a:extLst>
              </p:cNvPr>
              <p:cNvGrpSpPr/>
              <p:nvPr/>
            </p:nvGrpSpPr>
            <p:grpSpPr>
              <a:xfrm>
                <a:off x="2061368" y="1603762"/>
                <a:ext cx="451255" cy="653495"/>
                <a:chOff x="2061368" y="1603762"/>
                <a:chExt cx="451255" cy="653495"/>
              </a:xfrm>
            </p:grpSpPr>
            <p:grpSp>
              <p:nvGrpSpPr>
                <p:cNvPr id="193" name="Group 192">
                  <a:extLst>
                    <a:ext uri="{FF2B5EF4-FFF2-40B4-BE49-F238E27FC236}">
                      <a16:creationId xmlns:a16="http://schemas.microsoft.com/office/drawing/2014/main" id="{C4DE8634-5AC1-4527-BCE9-E5E6CC2D65DD}"/>
                    </a:ext>
                  </a:extLst>
                </p:cNvPr>
                <p:cNvGrpSpPr/>
                <p:nvPr/>
              </p:nvGrpSpPr>
              <p:grpSpPr>
                <a:xfrm>
                  <a:off x="2061368" y="1603762"/>
                  <a:ext cx="180000" cy="653495"/>
                  <a:chOff x="3773606" y="2073590"/>
                  <a:chExt cx="180000" cy="653495"/>
                </a:xfrm>
              </p:grpSpPr>
              <p:grpSp>
                <p:nvGrpSpPr>
                  <p:cNvPr id="195" name="Group 194">
                    <a:extLst>
                      <a:ext uri="{FF2B5EF4-FFF2-40B4-BE49-F238E27FC236}">
                        <a16:creationId xmlns:a16="http://schemas.microsoft.com/office/drawing/2014/main" id="{6053D6A5-99D3-4D8E-ABAA-94DCAF363243}"/>
                      </a:ext>
                    </a:extLst>
                  </p:cNvPr>
                  <p:cNvGrpSpPr/>
                  <p:nvPr/>
                </p:nvGrpSpPr>
                <p:grpSpPr>
                  <a:xfrm>
                    <a:off x="3773606" y="2073590"/>
                    <a:ext cx="180000" cy="362381"/>
                    <a:chOff x="3773606" y="2078352"/>
                    <a:chExt cx="180000" cy="362381"/>
                  </a:xfrm>
                </p:grpSpPr>
                <p:cxnSp>
                  <p:nvCxnSpPr>
                    <p:cNvPr id="200" name="Straight Connector 199">
                      <a:extLst>
                        <a:ext uri="{FF2B5EF4-FFF2-40B4-BE49-F238E27FC236}">
                          <a16:creationId xmlns:a16="http://schemas.microsoft.com/office/drawing/2014/main" id="{183A916C-5B17-424D-AF71-2519EFFDEDC5}"/>
                        </a:ext>
                      </a:extLst>
                    </p:cNvPr>
                    <p:cNvCxnSpPr/>
                    <p:nvPr/>
                  </p:nvCxnSpPr>
                  <p:spPr>
                    <a:xfrm rot="5400000" flipV="1">
                      <a:off x="3772023" y="2168352"/>
                      <a:ext cx="180000"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1" name="Oval 200">
                      <a:extLst>
                        <a:ext uri="{FF2B5EF4-FFF2-40B4-BE49-F238E27FC236}">
                          <a16:creationId xmlns:a16="http://schemas.microsoft.com/office/drawing/2014/main" id="{9B1BB328-28B2-4D3F-9FC6-A8639926C921}"/>
                        </a:ext>
                      </a:extLst>
                    </p:cNvPr>
                    <p:cNvSpPr/>
                    <p:nvPr/>
                  </p:nvSpPr>
                  <p:spPr>
                    <a:xfrm>
                      <a:off x="3773606" y="2260733"/>
                      <a:ext cx="180000" cy="180000"/>
                    </a:xfrm>
                    <a:prstGeom prst="ellipse">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2" name="Rectangle 201">
                      <a:extLst>
                        <a:ext uri="{FF2B5EF4-FFF2-40B4-BE49-F238E27FC236}">
                          <a16:creationId xmlns:a16="http://schemas.microsoft.com/office/drawing/2014/main" id="{E1F84526-B341-4105-9CF0-8CBADD1A33BD}"/>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196" name="Group 195">
                    <a:extLst>
                      <a:ext uri="{FF2B5EF4-FFF2-40B4-BE49-F238E27FC236}">
                        <a16:creationId xmlns:a16="http://schemas.microsoft.com/office/drawing/2014/main" id="{EC3B42F1-AAA4-44EF-9BFA-A8664F0D1CBE}"/>
                      </a:ext>
                    </a:extLst>
                  </p:cNvPr>
                  <p:cNvGrpSpPr/>
                  <p:nvPr/>
                </p:nvGrpSpPr>
                <p:grpSpPr>
                  <a:xfrm rot="10800000">
                    <a:off x="3773606" y="2364704"/>
                    <a:ext cx="180000" cy="362381"/>
                    <a:chOff x="3773606" y="2078352"/>
                    <a:chExt cx="180000" cy="362381"/>
                  </a:xfrm>
                </p:grpSpPr>
                <p:cxnSp>
                  <p:nvCxnSpPr>
                    <p:cNvPr id="197" name="Straight Connector 196">
                      <a:extLst>
                        <a:ext uri="{FF2B5EF4-FFF2-40B4-BE49-F238E27FC236}">
                          <a16:creationId xmlns:a16="http://schemas.microsoft.com/office/drawing/2014/main" id="{8AF0C846-FC65-4C50-B911-8A09C1277BE5}"/>
                        </a:ext>
                      </a:extLst>
                    </p:cNvPr>
                    <p:cNvCxnSpPr/>
                    <p:nvPr/>
                  </p:nvCxnSpPr>
                  <p:spPr>
                    <a:xfrm rot="5400000" flipV="1">
                      <a:off x="3772023" y="216835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198" name="Oval 197">
                      <a:extLst>
                        <a:ext uri="{FF2B5EF4-FFF2-40B4-BE49-F238E27FC236}">
                          <a16:creationId xmlns:a16="http://schemas.microsoft.com/office/drawing/2014/main" id="{82C898F8-289B-492A-9887-C0D640A4B83A}"/>
                        </a:ext>
                      </a:extLst>
                    </p:cNvPr>
                    <p:cNvSpPr/>
                    <p:nvPr/>
                  </p:nvSpPr>
                  <p:spPr>
                    <a:xfrm>
                      <a:off x="3773606" y="2260733"/>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9" name="Rectangle 198">
                      <a:extLst>
                        <a:ext uri="{FF2B5EF4-FFF2-40B4-BE49-F238E27FC236}">
                          <a16:creationId xmlns:a16="http://schemas.microsoft.com/office/drawing/2014/main" id="{D4A2605C-21F2-4ABD-A181-E95378469A0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194" name="TextBox 193">
                  <a:extLst>
                    <a:ext uri="{FF2B5EF4-FFF2-40B4-BE49-F238E27FC236}">
                      <a16:creationId xmlns:a16="http://schemas.microsoft.com/office/drawing/2014/main" id="{C48C4FFA-8AAE-4720-8D31-C60ABC23E799}"/>
                    </a:ext>
                  </a:extLst>
                </p:cNvPr>
                <p:cNvSpPr txBox="1"/>
                <p:nvPr/>
              </p:nvSpPr>
              <p:spPr>
                <a:xfrm>
                  <a:off x="2161253" y="1824076"/>
                  <a:ext cx="351370" cy="215444"/>
                </a:xfrm>
                <a:prstGeom prst="rect">
                  <a:avLst/>
                </a:prstGeom>
                <a:noFill/>
              </p:spPr>
              <p:txBody>
                <a:bodyPr wrap="square" rtlCol="0">
                  <a:spAutoFit/>
                </a:bodyPr>
                <a:lstStyle/>
                <a:p>
                  <a:r>
                    <a:rPr lang="fr-CH" sz="400" dirty="0">
                      <a:solidFill>
                        <a:schemeClr val="tx2"/>
                      </a:solidFill>
                    </a:rPr>
                    <a:t>EHT1</a:t>
                  </a:r>
                </a:p>
                <a:p>
                  <a:r>
                    <a:rPr lang="fr-CH" sz="400" dirty="0">
                      <a:solidFill>
                        <a:schemeClr val="tx2"/>
                      </a:solidFill>
                    </a:rPr>
                    <a:t>90MVA</a:t>
                  </a:r>
                  <a:endParaRPr lang="fr-FR" sz="400" dirty="0">
                    <a:solidFill>
                      <a:schemeClr val="tx2"/>
                    </a:solidFill>
                  </a:endParaRPr>
                </a:p>
              </p:txBody>
            </p:sp>
          </p:grpSp>
          <p:grpSp>
            <p:nvGrpSpPr>
              <p:cNvPr id="185" name="Group 184">
                <a:extLst>
                  <a:ext uri="{FF2B5EF4-FFF2-40B4-BE49-F238E27FC236}">
                    <a16:creationId xmlns:a16="http://schemas.microsoft.com/office/drawing/2014/main" id="{B34B8268-320E-47F0-9104-09559B8EC30B}"/>
                  </a:ext>
                </a:extLst>
              </p:cNvPr>
              <p:cNvGrpSpPr/>
              <p:nvPr/>
            </p:nvGrpSpPr>
            <p:grpSpPr>
              <a:xfrm>
                <a:off x="1857725" y="2216081"/>
                <a:ext cx="1674000" cy="74515"/>
                <a:chOff x="1857725" y="2216081"/>
                <a:chExt cx="1674000" cy="74515"/>
              </a:xfrm>
            </p:grpSpPr>
            <p:cxnSp>
              <p:nvCxnSpPr>
                <p:cNvPr id="186" name="Straight Connector 185">
                  <a:extLst>
                    <a:ext uri="{FF2B5EF4-FFF2-40B4-BE49-F238E27FC236}">
                      <a16:creationId xmlns:a16="http://schemas.microsoft.com/office/drawing/2014/main" id="{B4E78ECE-990F-4F5E-BC3C-24DA933C1746}"/>
                    </a:ext>
                  </a:extLst>
                </p:cNvPr>
                <p:cNvCxnSpPr/>
                <p:nvPr/>
              </p:nvCxnSpPr>
              <p:spPr>
                <a:xfrm flipV="1">
                  <a:off x="1857725" y="2252793"/>
                  <a:ext cx="1674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187" name="Group 186">
                  <a:extLst>
                    <a:ext uri="{FF2B5EF4-FFF2-40B4-BE49-F238E27FC236}">
                      <a16:creationId xmlns:a16="http://schemas.microsoft.com/office/drawing/2014/main" id="{71379F15-904F-405B-9DB4-CB1F7D435161}"/>
                    </a:ext>
                  </a:extLst>
                </p:cNvPr>
                <p:cNvGrpSpPr/>
                <p:nvPr/>
              </p:nvGrpSpPr>
              <p:grpSpPr>
                <a:xfrm>
                  <a:off x="2293566" y="2218596"/>
                  <a:ext cx="72000" cy="72000"/>
                  <a:chOff x="2293566" y="2218596"/>
                  <a:chExt cx="72000" cy="72000"/>
                </a:xfrm>
              </p:grpSpPr>
              <p:sp>
                <p:nvSpPr>
                  <p:cNvPr id="191" name="Rectangle 190">
                    <a:extLst>
                      <a:ext uri="{FF2B5EF4-FFF2-40B4-BE49-F238E27FC236}">
                        <a16:creationId xmlns:a16="http://schemas.microsoft.com/office/drawing/2014/main" id="{92D14824-BC86-496E-AC30-9B0EDFD20ACF}"/>
                      </a:ext>
                    </a:extLst>
                  </p:cNvPr>
                  <p:cNvSpPr/>
                  <p:nvPr/>
                </p:nvSpPr>
                <p:spPr>
                  <a:xfrm rot="10800000">
                    <a:off x="2293566" y="2218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2" name="Straight Connector 191">
                    <a:extLst>
                      <a:ext uri="{FF2B5EF4-FFF2-40B4-BE49-F238E27FC236}">
                        <a16:creationId xmlns:a16="http://schemas.microsoft.com/office/drawing/2014/main" id="{838305E2-8516-40E1-88CD-65286071759C}"/>
                      </a:ext>
                    </a:extLst>
                  </p:cNvPr>
                  <p:cNvCxnSpPr>
                    <a:stCxn id="191" idx="0"/>
                    <a:endCxn id="191" idx="2"/>
                  </p:cNvCxnSpPr>
                  <p:nvPr/>
                </p:nvCxnSpPr>
                <p:spPr>
                  <a:xfrm flipV="1">
                    <a:off x="2329566" y="2218596"/>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188" name="Group 187">
                  <a:extLst>
                    <a:ext uri="{FF2B5EF4-FFF2-40B4-BE49-F238E27FC236}">
                      <a16:creationId xmlns:a16="http://schemas.microsoft.com/office/drawing/2014/main" id="{96731E10-CB13-4F74-8657-20695DE53A45}"/>
                    </a:ext>
                  </a:extLst>
                </p:cNvPr>
                <p:cNvGrpSpPr/>
                <p:nvPr/>
              </p:nvGrpSpPr>
              <p:grpSpPr>
                <a:xfrm>
                  <a:off x="2834153" y="2216081"/>
                  <a:ext cx="72000" cy="72000"/>
                  <a:chOff x="2834153" y="2216081"/>
                  <a:chExt cx="72000" cy="72000"/>
                </a:xfrm>
              </p:grpSpPr>
              <p:sp>
                <p:nvSpPr>
                  <p:cNvPr id="189" name="Rectangle 188">
                    <a:extLst>
                      <a:ext uri="{FF2B5EF4-FFF2-40B4-BE49-F238E27FC236}">
                        <a16:creationId xmlns:a16="http://schemas.microsoft.com/office/drawing/2014/main" id="{4C333C01-74F3-4D15-B365-79D2578F19AF}"/>
                      </a:ext>
                    </a:extLst>
                  </p:cNvPr>
                  <p:cNvSpPr/>
                  <p:nvPr/>
                </p:nvSpPr>
                <p:spPr>
                  <a:xfrm rot="10800000">
                    <a:off x="2834153" y="22160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90" name="Straight Connector 189">
                    <a:extLst>
                      <a:ext uri="{FF2B5EF4-FFF2-40B4-BE49-F238E27FC236}">
                        <a16:creationId xmlns:a16="http://schemas.microsoft.com/office/drawing/2014/main" id="{ED567F49-1E10-4693-A647-F9A050EA608F}"/>
                      </a:ext>
                    </a:extLst>
                  </p:cNvPr>
                  <p:cNvCxnSpPr>
                    <a:stCxn id="189" idx="0"/>
                    <a:endCxn id="189" idx="2"/>
                  </p:cNvCxnSpPr>
                  <p:nvPr/>
                </p:nvCxnSpPr>
                <p:spPr>
                  <a:xfrm flipV="1">
                    <a:off x="2870153" y="22160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178" name="TextBox 177">
              <a:extLst>
                <a:ext uri="{FF2B5EF4-FFF2-40B4-BE49-F238E27FC236}">
                  <a16:creationId xmlns:a16="http://schemas.microsoft.com/office/drawing/2014/main" id="{F668D476-B2C3-4536-8BD4-F0C995EF14DC}"/>
                </a:ext>
              </a:extLst>
            </p:cNvPr>
            <p:cNvSpPr txBox="1"/>
            <p:nvPr/>
          </p:nvSpPr>
          <p:spPr>
            <a:xfrm>
              <a:off x="3221668" y="2126661"/>
              <a:ext cx="414747" cy="153888"/>
            </a:xfrm>
            <a:prstGeom prst="rect">
              <a:avLst/>
            </a:prstGeom>
            <a:noFill/>
          </p:spPr>
          <p:txBody>
            <a:bodyPr wrap="square" rtlCol="0">
              <a:spAutoFit/>
            </a:bodyPr>
            <a:lstStyle/>
            <a:p>
              <a:r>
                <a:rPr lang="fr-CH" sz="400" dirty="0">
                  <a:solidFill>
                    <a:schemeClr val="tx2"/>
                  </a:solidFill>
                </a:rPr>
                <a:t>BE -18kV</a:t>
              </a:r>
              <a:endParaRPr lang="fr-FR" sz="400" dirty="0">
                <a:solidFill>
                  <a:schemeClr val="tx2"/>
                </a:solidFill>
              </a:endParaRPr>
            </a:p>
          </p:txBody>
        </p:sp>
      </p:grpSp>
      <p:grpSp>
        <p:nvGrpSpPr>
          <p:cNvPr id="244" name="Group 243">
            <a:extLst>
              <a:ext uri="{FF2B5EF4-FFF2-40B4-BE49-F238E27FC236}">
                <a16:creationId xmlns:a16="http://schemas.microsoft.com/office/drawing/2014/main" id="{5FA9FFDD-BD42-43A8-8A03-DF3AD22FC0A7}"/>
              </a:ext>
            </a:extLst>
          </p:cNvPr>
          <p:cNvGrpSpPr/>
          <p:nvPr/>
        </p:nvGrpSpPr>
        <p:grpSpPr>
          <a:xfrm>
            <a:off x="3427207" y="1876467"/>
            <a:ext cx="3605797" cy="1369416"/>
            <a:chOff x="5473119" y="2288505"/>
            <a:chExt cx="3605797" cy="1369416"/>
          </a:xfrm>
        </p:grpSpPr>
        <p:grpSp>
          <p:nvGrpSpPr>
            <p:cNvPr id="245" name="Group 244">
              <a:extLst>
                <a:ext uri="{FF2B5EF4-FFF2-40B4-BE49-F238E27FC236}">
                  <a16:creationId xmlns:a16="http://schemas.microsoft.com/office/drawing/2014/main" id="{E2AF7837-91B0-4745-BD8D-6345F716642A}"/>
                </a:ext>
              </a:extLst>
            </p:cNvPr>
            <p:cNvGrpSpPr/>
            <p:nvPr/>
          </p:nvGrpSpPr>
          <p:grpSpPr>
            <a:xfrm>
              <a:off x="5473119" y="2289767"/>
              <a:ext cx="1023857" cy="1367774"/>
              <a:chOff x="5473119" y="2289767"/>
              <a:chExt cx="1023857" cy="1367774"/>
            </a:xfrm>
          </p:grpSpPr>
          <p:grpSp>
            <p:nvGrpSpPr>
              <p:cNvPr id="368" name="Group 367">
                <a:extLst>
                  <a:ext uri="{FF2B5EF4-FFF2-40B4-BE49-F238E27FC236}">
                    <a16:creationId xmlns:a16="http://schemas.microsoft.com/office/drawing/2014/main" id="{AE57B380-B251-4E97-822A-40A4383F7944}"/>
                  </a:ext>
                </a:extLst>
              </p:cNvPr>
              <p:cNvGrpSpPr/>
              <p:nvPr/>
            </p:nvGrpSpPr>
            <p:grpSpPr>
              <a:xfrm>
                <a:off x="5565060" y="2289767"/>
                <a:ext cx="931916" cy="1367774"/>
                <a:chOff x="5565060" y="2289767"/>
                <a:chExt cx="931916" cy="1367774"/>
              </a:xfrm>
            </p:grpSpPr>
            <p:grpSp>
              <p:nvGrpSpPr>
                <p:cNvPr id="370" name="Group 369">
                  <a:extLst>
                    <a:ext uri="{FF2B5EF4-FFF2-40B4-BE49-F238E27FC236}">
                      <a16:creationId xmlns:a16="http://schemas.microsoft.com/office/drawing/2014/main" id="{F43B9D2C-C94F-48AA-BC7C-B37450EB32CA}"/>
                    </a:ext>
                  </a:extLst>
                </p:cNvPr>
                <p:cNvGrpSpPr/>
                <p:nvPr/>
              </p:nvGrpSpPr>
              <p:grpSpPr>
                <a:xfrm>
                  <a:off x="5837175" y="3195007"/>
                  <a:ext cx="108000" cy="244576"/>
                  <a:chOff x="2983243" y="2012682"/>
                  <a:chExt cx="108000" cy="244576"/>
                </a:xfrm>
              </p:grpSpPr>
              <p:cxnSp>
                <p:nvCxnSpPr>
                  <p:cNvPr id="409" name="Straight Connector 408">
                    <a:extLst>
                      <a:ext uri="{FF2B5EF4-FFF2-40B4-BE49-F238E27FC236}">
                        <a16:creationId xmlns:a16="http://schemas.microsoft.com/office/drawing/2014/main" id="{C48EF839-A5F5-4A27-9006-B254D8D2A156}"/>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10" name="Rectangle 409">
                    <a:extLst>
                      <a:ext uri="{FF2B5EF4-FFF2-40B4-BE49-F238E27FC236}">
                        <a16:creationId xmlns:a16="http://schemas.microsoft.com/office/drawing/2014/main" id="{6C318CE8-AC07-408B-ACCC-41A2925C9CFA}"/>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11" name="Straight Connector 410">
                    <a:extLst>
                      <a:ext uri="{FF2B5EF4-FFF2-40B4-BE49-F238E27FC236}">
                        <a16:creationId xmlns:a16="http://schemas.microsoft.com/office/drawing/2014/main" id="{965C6FB7-26E5-48DA-865C-111172DA9695}"/>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2" name="Straight Connector 411">
                    <a:extLst>
                      <a:ext uri="{FF2B5EF4-FFF2-40B4-BE49-F238E27FC236}">
                        <a16:creationId xmlns:a16="http://schemas.microsoft.com/office/drawing/2014/main" id="{C53DF7F1-E57D-47ED-ACBE-86C9AA6F3C5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413" name="Straight Connector 412">
                    <a:extLst>
                      <a:ext uri="{FF2B5EF4-FFF2-40B4-BE49-F238E27FC236}">
                        <a16:creationId xmlns:a16="http://schemas.microsoft.com/office/drawing/2014/main" id="{DCC280FB-893A-4B34-8F0A-2E697CB15BC5}"/>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1" name="Group 370">
                  <a:extLst>
                    <a:ext uri="{FF2B5EF4-FFF2-40B4-BE49-F238E27FC236}">
                      <a16:creationId xmlns:a16="http://schemas.microsoft.com/office/drawing/2014/main" id="{3A552353-6737-4956-9D15-335E23D1202E}"/>
                    </a:ext>
                  </a:extLst>
                </p:cNvPr>
                <p:cNvGrpSpPr/>
                <p:nvPr/>
              </p:nvGrpSpPr>
              <p:grpSpPr>
                <a:xfrm>
                  <a:off x="5565060" y="2289767"/>
                  <a:ext cx="931916" cy="1367774"/>
                  <a:chOff x="5565060" y="2289767"/>
                  <a:chExt cx="931916" cy="1367774"/>
                </a:xfrm>
              </p:grpSpPr>
              <p:grpSp>
                <p:nvGrpSpPr>
                  <p:cNvPr id="372" name="Group 371">
                    <a:extLst>
                      <a:ext uri="{FF2B5EF4-FFF2-40B4-BE49-F238E27FC236}">
                        <a16:creationId xmlns:a16="http://schemas.microsoft.com/office/drawing/2014/main" id="{7E5E414F-6EB1-4E5A-8E48-45190B8E39B8}"/>
                      </a:ext>
                    </a:extLst>
                  </p:cNvPr>
                  <p:cNvGrpSpPr/>
                  <p:nvPr/>
                </p:nvGrpSpPr>
                <p:grpSpPr>
                  <a:xfrm>
                    <a:off x="5565060" y="2289767"/>
                    <a:ext cx="931916" cy="1367774"/>
                    <a:chOff x="5565060" y="2289767"/>
                    <a:chExt cx="931916" cy="1367774"/>
                  </a:xfrm>
                </p:grpSpPr>
                <p:grpSp>
                  <p:nvGrpSpPr>
                    <p:cNvPr id="374" name="Group 373">
                      <a:extLst>
                        <a:ext uri="{FF2B5EF4-FFF2-40B4-BE49-F238E27FC236}">
                          <a16:creationId xmlns:a16="http://schemas.microsoft.com/office/drawing/2014/main" id="{ABB9AB29-D030-4186-862B-621923337308}"/>
                        </a:ext>
                      </a:extLst>
                    </p:cNvPr>
                    <p:cNvGrpSpPr/>
                    <p:nvPr/>
                  </p:nvGrpSpPr>
                  <p:grpSpPr>
                    <a:xfrm>
                      <a:off x="5565060" y="2289767"/>
                      <a:ext cx="931916" cy="1161838"/>
                      <a:chOff x="5565060" y="2289767"/>
                      <a:chExt cx="931916" cy="1161838"/>
                    </a:xfrm>
                  </p:grpSpPr>
                  <p:grpSp>
                    <p:nvGrpSpPr>
                      <p:cNvPr id="382" name="Group 381">
                        <a:extLst>
                          <a:ext uri="{FF2B5EF4-FFF2-40B4-BE49-F238E27FC236}">
                            <a16:creationId xmlns:a16="http://schemas.microsoft.com/office/drawing/2014/main" id="{2BB6686C-7BEF-46AD-A712-7228FD67AC11}"/>
                          </a:ext>
                        </a:extLst>
                      </p:cNvPr>
                      <p:cNvGrpSpPr/>
                      <p:nvPr/>
                    </p:nvGrpSpPr>
                    <p:grpSpPr>
                      <a:xfrm>
                        <a:off x="5565060" y="2289767"/>
                        <a:ext cx="931916" cy="1161838"/>
                        <a:chOff x="5565060" y="2289767"/>
                        <a:chExt cx="931916" cy="1161838"/>
                      </a:xfrm>
                    </p:grpSpPr>
                    <p:grpSp>
                      <p:nvGrpSpPr>
                        <p:cNvPr id="386" name="Group 385">
                          <a:extLst>
                            <a:ext uri="{FF2B5EF4-FFF2-40B4-BE49-F238E27FC236}">
                              <a16:creationId xmlns:a16="http://schemas.microsoft.com/office/drawing/2014/main" id="{4EC9F6D4-5042-4CD6-BC07-13040743BF97}"/>
                            </a:ext>
                          </a:extLst>
                        </p:cNvPr>
                        <p:cNvGrpSpPr/>
                        <p:nvPr/>
                      </p:nvGrpSpPr>
                      <p:grpSpPr>
                        <a:xfrm>
                          <a:off x="5583675" y="2289767"/>
                          <a:ext cx="913301" cy="1154754"/>
                          <a:chOff x="5583675" y="2289767"/>
                          <a:chExt cx="913301" cy="1154754"/>
                        </a:xfrm>
                      </p:grpSpPr>
                      <p:grpSp>
                        <p:nvGrpSpPr>
                          <p:cNvPr id="388" name="Group 387">
                            <a:extLst>
                              <a:ext uri="{FF2B5EF4-FFF2-40B4-BE49-F238E27FC236}">
                                <a16:creationId xmlns:a16="http://schemas.microsoft.com/office/drawing/2014/main" id="{1D91E0C9-79C1-4105-B32C-4C107E687601}"/>
                              </a:ext>
                            </a:extLst>
                          </p:cNvPr>
                          <p:cNvGrpSpPr/>
                          <p:nvPr/>
                        </p:nvGrpSpPr>
                        <p:grpSpPr>
                          <a:xfrm>
                            <a:off x="5583675" y="2289767"/>
                            <a:ext cx="485359" cy="1154754"/>
                            <a:chOff x="4228086" y="2288828"/>
                            <a:chExt cx="485359" cy="1154754"/>
                          </a:xfrm>
                        </p:grpSpPr>
                        <p:grpSp>
                          <p:nvGrpSpPr>
                            <p:cNvPr id="397" name="Group 396">
                              <a:extLst>
                                <a:ext uri="{FF2B5EF4-FFF2-40B4-BE49-F238E27FC236}">
                                  <a16:creationId xmlns:a16="http://schemas.microsoft.com/office/drawing/2014/main" id="{D61F3289-6F78-4CFC-AEB5-82986B7CD174}"/>
                                </a:ext>
                              </a:extLst>
                            </p:cNvPr>
                            <p:cNvGrpSpPr/>
                            <p:nvPr/>
                          </p:nvGrpSpPr>
                          <p:grpSpPr>
                            <a:xfrm>
                              <a:off x="4228086" y="2288828"/>
                              <a:ext cx="485359" cy="1154754"/>
                              <a:chOff x="4224751" y="1205471"/>
                              <a:chExt cx="485359" cy="1154754"/>
                            </a:xfrm>
                          </p:grpSpPr>
                          <p:grpSp>
                            <p:nvGrpSpPr>
                              <p:cNvPr id="399" name="Group 398">
                                <a:extLst>
                                  <a:ext uri="{FF2B5EF4-FFF2-40B4-BE49-F238E27FC236}">
                                    <a16:creationId xmlns:a16="http://schemas.microsoft.com/office/drawing/2014/main" id="{28532067-4E61-4B99-93D5-C33EE0ADD40B}"/>
                                  </a:ext>
                                </a:extLst>
                              </p:cNvPr>
                              <p:cNvGrpSpPr/>
                              <p:nvPr/>
                            </p:nvGrpSpPr>
                            <p:grpSpPr>
                              <a:xfrm>
                                <a:off x="4224751" y="1205471"/>
                                <a:ext cx="339648" cy="1154754"/>
                                <a:chOff x="3773606" y="1677590"/>
                                <a:chExt cx="339648" cy="1154754"/>
                              </a:xfrm>
                            </p:grpSpPr>
                            <p:grpSp>
                              <p:nvGrpSpPr>
                                <p:cNvPr id="401" name="Group 400">
                                  <a:extLst>
                                    <a:ext uri="{FF2B5EF4-FFF2-40B4-BE49-F238E27FC236}">
                                      <a16:creationId xmlns:a16="http://schemas.microsoft.com/office/drawing/2014/main" id="{DF9DFCC8-ED48-46B8-9DCB-BE2358446F19}"/>
                                    </a:ext>
                                  </a:extLst>
                                </p:cNvPr>
                                <p:cNvGrpSpPr/>
                                <p:nvPr/>
                              </p:nvGrpSpPr>
                              <p:grpSpPr>
                                <a:xfrm>
                                  <a:off x="3773606" y="1677590"/>
                                  <a:ext cx="339648" cy="863640"/>
                                  <a:chOff x="3773606" y="1682352"/>
                                  <a:chExt cx="339648" cy="863640"/>
                                </a:xfrm>
                              </p:grpSpPr>
                              <p:cxnSp>
                                <p:nvCxnSpPr>
                                  <p:cNvPr id="406" name="Straight Connector 405">
                                    <a:extLst>
                                      <a:ext uri="{FF2B5EF4-FFF2-40B4-BE49-F238E27FC236}">
                                        <a16:creationId xmlns:a16="http://schemas.microsoft.com/office/drawing/2014/main" id="{D8BD3A67-7464-4E72-801F-E9D2831673D8}"/>
                                      </a:ext>
                                    </a:extLst>
                                  </p:cNvPr>
                                  <p:cNvCxnSpPr/>
                                  <p:nvPr/>
                                </p:nvCxnSpPr>
                                <p:spPr>
                                  <a:xfrm rot="5400000" flipV="1">
                                    <a:off x="3806339" y="1952352"/>
                                    <a:ext cx="5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407" name="Oval 406">
                                    <a:extLst>
                                      <a:ext uri="{FF2B5EF4-FFF2-40B4-BE49-F238E27FC236}">
                                        <a16:creationId xmlns:a16="http://schemas.microsoft.com/office/drawing/2014/main" id="{19F23BF2-DC85-45F9-BB3D-92DE9B49C058}"/>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8" name="Rectangle 407">
                                    <a:extLst>
                                      <a:ext uri="{FF2B5EF4-FFF2-40B4-BE49-F238E27FC236}">
                                        <a16:creationId xmlns:a16="http://schemas.microsoft.com/office/drawing/2014/main" id="{6406CE2B-FB76-4198-9B20-465FE2CA6C1B}"/>
                                      </a:ext>
                                    </a:extLst>
                                  </p:cNvPr>
                                  <p:cNvSpPr/>
                                  <p:nvPr/>
                                </p:nvSpPr>
                                <p:spPr>
                                  <a:xfrm>
                                    <a:off x="4041254" y="211828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02" name="Group 401">
                                  <a:extLst>
                                    <a:ext uri="{FF2B5EF4-FFF2-40B4-BE49-F238E27FC236}">
                                      <a16:creationId xmlns:a16="http://schemas.microsoft.com/office/drawing/2014/main" id="{40A9539A-87F3-4F6D-849F-2851706BE0BA}"/>
                                    </a:ext>
                                  </a:extLst>
                                </p:cNvPr>
                                <p:cNvGrpSpPr/>
                                <p:nvPr/>
                              </p:nvGrpSpPr>
                              <p:grpSpPr>
                                <a:xfrm rot="10800000">
                                  <a:off x="3773606" y="2469963"/>
                                  <a:ext cx="180000" cy="362381"/>
                                  <a:chOff x="3773606" y="1973093"/>
                                  <a:chExt cx="180000" cy="362381"/>
                                </a:xfrm>
                              </p:grpSpPr>
                              <p:cxnSp>
                                <p:nvCxnSpPr>
                                  <p:cNvPr id="403" name="Straight Connector 402">
                                    <a:extLst>
                                      <a:ext uri="{FF2B5EF4-FFF2-40B4-BE49-F238E27FC236}">
                                        <a16:creationId xmlns:a16="http://schemas.microsoft.com/office/drawing/2014/main" id="{6C9EF95E-E396-4253-82BB-B51C8B541F60}"/>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404" name="Oval 403">
                                    <a:extLst>
                                      <a:ext uri="{FF2B5EF4-FFF2-40B4-BE49-F238E27FC236}">
                                        <a16:creationId xmlns:a16="http://schemas.microsoft.com/office/drawing/2014/main" id="{7591C5C8-2B6D-4327-AF45-74327AFA732C}"/>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5" name="Rectangle 404">
                                    <a:extLst>
                                      <a:ext uri="{FF2B5EF4-FFF2-40B4-BE49-F238E27FC236}">
                                        <a16:creationId xmlns:a16="http://schemas.microsoft.com/office/drawing/2014/main" id="{17BB4E79-AA86-4483-AD10-BCB907D61F1E}"/>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00" name="TextBox 399">
                                <a:extLst>
                                  <a:ext uri="{FF2B5EF4-FFF2-40B4-BE49-F238E27FC236}">
                                    <a16:creationId xmlns:a16="http://schemas.microsoft.com/office/drawing/2014/main" id="{F91EF854-68A0-4E44-B61B-118074386660}"/>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98" name="Rectangle 397">
                              <a:extLst>
                                <a:ext uri="{FF2B5EF4-FFF2-40B4-BE49-F238E27FC236}">
                                  <a16:creationId xmlns:a16="http://schemas.microsoft.com/office/drawing/2014/main" id="{C97DE0B7-44A0-4FCE-9A1C-9086B2A9B955}"/>
                                </a:ext>
                              </a:extLst>
                            </p:cNvPr>
                            <p:cNvSpPr/>
                            <p:nvPr/>
                          </p:nvSpPr>
                          <p:spPr>
                            <a:xfrm>
                              <a:off x="4496116"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89" name="Straight Connector 388">
                            <a:extLst>
                              <a:ext uri="{FF2B5EF4-FFF2-40B4-BE49-F238E27FC236}">
                                <a16:creationId xmlns:a16="http://schemas.microsoft.com/office/drawing/2014/main" id="{041F48AE-2CF8-41D9-B4B5-63C74FF8ECF5}"/>
                              </a:ext>
                            </a:extLst>
                          </p:cNvPr>
                          <p:cNvCxnSpPr/>
                          <p:nvPr/>
                        </p:nvCxnSpPr>
                        <p:spPr>
                          <a:xfrm flipH="1">
                            <a:off x="5669711" y="2829472"/>
                            <a:ext cx="432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a:extLst>
                              <a:ext uri="{FF2B5EF4-FFF2-40B4-BE49-F238E27FC236}">
                                <a16:creationId xmlns:a16="http://schemas.microsoft.com/office/drawing/2014/main" id="{F7BDA2AB-C5D0-4A9C-9EE5-950EF8E947E5}"/>
                              </a:ext>
                            </a:extLst>
                          </p:cNvPr>
                          <p:cNvCxnSpPr/>
                          <p:nvPr/>
                        </p:nvCxnSpPr>
                        <p:spPr>
                          <a:xfrm rot="5400000" flipH="1">
                            <a:off x="5600092" y="2902773"/>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nvGrpSpPr>
                          <p:cNvPr id="391" name="Group 390">
                            <a:extLst>
                              <a:ext uri="{FF2B5EF4-FFF2-40B4-BE49-F238E27FC236}">
                                <a16:creationId xmlns:a16="http://schemas.microsoft.com/office/drawing/2014/main" id="{D8B27A14-6099-40B3-BF58-AA2C2F96743F}"/>
                              </a:ext>
                            </a:extLst>
                          </p:cNvPr>
                          <p:cNvGrpSpPr/>
                          <p:nvPr/>
                        </p:nvGrpSpPr>
                        <p:grpSpPr>
                          <a:xfrm>
                            <a:off x="6011617" y="2832148"/>
                            <a:ext cx="485359" cy="610724"/>
                            <a:chOff x="6025903" y="2832148"/>
                            <a:chExt cx="485359" cy="610724"/>
                          </a:xfrm>
                        </p:grpSpPr>
                        <p:sp>
                          <p:nvSpPr>
                            <p:cNvPr id="392" name="Oval 391">
                              <a:extLst>
                                <a:ext uri="{FF2B5EF4-FFF2-40B4-BE49-F238E27FC236}">
                                  <a16:creationId xmlns:a16="http://schemas.microsoft.com/office/drawing/2014/main" id="{119F4F79-ABDD-47B9-AC41-E9A704822C93}"/>
                                </a:ext>
                              </a:extLst>
                            </p:cNvPr>
                            <p:cNvSpPr/>
                            <p:nvPr/>
                          </p:nvSpPr>
                          <p:spPr>
                            <a:xfrm>
                              <a:off x="6025903" y="2971758"/>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93" name="Straight Connector 392">
                              <a:extLst>
                                <a:ext uri="{FF2B5EF4-FFF2-40B4-BE49-F238E27FC236}">
                                  <a16:creationId xmlns:a16="http://schemas.microsoft.com/office/drawing/2014/main" id="{CE130A57-0884-422E-BDC3-836326C29A52}"/>
                                </a:ext>
                              </a:extLst>
                            </p:cNvPr>
                            <p:cNvCxnSpPr/>
                            <p:nvPr/>
                          </p:nvCxnSpPr>
                          <p:spPr>
                            <a:xfrm rot="16200000" flipV="1">
                              <a:off x="6027486" y="3352872"/>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94" name="Oval 393">
                              <a:extLst>
                                <a:ext uri="{FF2B5EF4-FFF2-40B4-BE49-F238E27FC236}">
                                  <a16:creationId xmlns:a16="http://schemas.microsoft.com/office/drawing/2014/main" id="{CCCC7254-43BF-4811-9040-2EB8420F4BDD}"/>
                                </a:ext>
                              </a:extLst>
                            </p:cNvPr>
                            <p:cNvSpPr/>
                            <p:nvPr/>
                          </p:nvSpPr>
                          <p:spPr>
                            <a:xfrm rot="10800000">
                              <a:off x="6025903" y="3080491"/>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5" name="TextBox 394">
                              <a:extLst>
                                <a:ext uri="{FF2B5EF4-FFF2-40B4-BE49-F238E27FC236}">
                                  <a16:creationId xmlns:a16="http://schemas.microsoft.com/office/drawing/2014/main" id="{AF2961DE-DA38-4A28-ACE2-1E71870326DE}"/>
                                </a:ext>
                              </a:extLst>
                            </p:cNvPr>
                            <p:cNvSpPr txBox="1"/>
                            <p:nvPr/>
                          </p:nvSpPr>
                          <p:spPr>
                            <a:xfrm>
                              <a:off x="6128010" y="3011145"/>
                              <a:ext cx="383252" cy="215444"/>
                            </a:xfrm>
                            <a:prstGeom prst="rect">
                              <a:avLst/>
                            </a:prstGeom>
                            <a:noFill/>
                          </p:spPr>
                          <p:txBody>
                            <a:bodyPr wrap="square" rtlCol="0">
                              <a:spAutoFit/>
                            </a:bodyPr>
                            <a:lstStyle/>
                            <a:p>
                              <a:r>
                                <a:rPr lang="fr-CH" sz="400" dirty="0">
                                  <a:solidFill>
                                    <a:schemeClr val="tx2"/>
                                  </a:solidFill>
                                </a:rPr>
                                <a:t>EHT103</a:t>
                              </a:r>
                            </a:p>
                            <a:p>
                              <a:r>
                                <a:rPr lang="fr-CH" sz="400" dirty="0">
                                  <a:solidFill>
                                    <a:schemeClr val="tx2"/>
                                  </a:solidFill>
                                </a:rPr>
                                <a:t>38MVA</a:t>
                              </a:r>
                              <a:endParaRPr lang="fr-FR" sz="400" dirty="0">
                                <a:solidFill>
                                  <a:schemeClr val="tx2"/>
                                </a:solidFill>
                              </a:endParaRPr>
                            </a:p>
                          </p:txBody>
                        </p:sp>
                        <p:cxnSp>
                          <p:nvCxnSpPr>
                            <p:cNvPr id="396" name="Straight Connector 395">
                              <a:extLst>
                                <a:ext uri="{FF2B5EF4-FFF2-40B4-BE49-F238E27FC236}">
                                  <a16:creationId xmlns:a16="http://schemas.microsoft.com/office/drawing/2014/main" id="{0BB438F9-A6A4-4057-AFE1-F3046DD80D75}"/>
                                </a:ext>
                              </a:extLst>
                            </p:cNvPr>
                            <p:cNvCxnSpPr/>
                            <p:nvPr/>
                          </p:nvCxnSpPr>
                          <p:spPr>
                            <a:xfrm rot="5400000" flipH="1">
                              <a:off x="6041678" y="2904148"/>
                              <a:ext cx="14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grpSp>
                    </p:grpSp>
                    <p:cxnSp>
                      <p:nvCxnSpPr>
                        <p:cNvPr id="387" name="Straight Connector 386">
                          <a:extLst>
                            <a:ext uri="{FF2B5EF4-FFF2-40B4-BE49-F238E27FC236}">
                              <a16:creationId xmlns:a16="http://schemas.microsoft.com/office/drawing/2014/main" id="{8C12897E-956B-40D4-87BB-06D9250A9388}"/>
                            </a:ext>
                          </a:extLst>
                        </p:cNvPr>
                        <p:cNvCxnSpPr/>
                        <p:nvPr/>
                      </p:nvCxnSpPr>
                      <p:spPr>
                        <a:xfrm flipV="1">
                          <a:off x="5565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3" name="Group 382">
                        <a:extLst>
                          <a:ext uri="{FF2B5EF4-FFF2-40B4-BE49-F238E27FC236}">
                            <a16:creationId xmlns:a16="http://schemas.microsoft.com/office/drawing/2014/main" id="{5B874349-A43D-4BCC-8CF2-DCE46AEE9752}"/>
                          </a:ext>
                        </a:extLst>
                      </p:cNvPr>
                      <p:cNvGrpSpPr/>
                      <p:nvPr/>
                    </p:nvGrpSpPr>
                    <p:grpSpPr>
                      <a:xfrm>
                        <a:off x="6068200" y="3315707"/>
                        <a:ext cx="72000" cy="72000"/>
                        <a:chOff x="3352686" y="3470596"/>
                        <a:chExt cx="72000" cy="72000"/>
                      </a:xfrm>
                    </p:grpSpPr>
                    <p:sp>
                      <p:nvSpPr>
                        <p:cNvPr id="384" name="Rectangle 383">
                          <a:extLst>
                            <a:ext uri="{FF2B5EF4-FFF2-40B4-BE49-F238E27FC236}">
                              <a16:creationId xmlns:a16="http://schemas.microsoft.com/office/drawing/2014/main" id="{AE91AC20-D19D-479D-9DD0-A342D0AAAA21}"/>
                            </a:ext>
                          </a:extLst>
                        </p:cNvPr>
                        <p:cNvSpPr/>
                        <p:nvPr/>
                      </p:nvSpPr>
                      <p:spPr>
                        <a:xfrm rot="10800000">
                          <a:off x="3352686" y="347059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85" name="Straight Connector 384">
                          <a:extLst>
                            <a:ext uri="{FF2B5EF4-FFF2-40B4-BE49-F238E27FC236}">
                              <a16:creationId xmlns:a16="http://schemas.microsoft.com/office/drawing/2014/main" id="{2DC52A1A-0D38-412C-A43F-FAE99504969B}"/>
                            </a:ext>
                          </a:extLst>
                        </p:cNvPr>
                        <p:cNvCxnSpPr>
                          <a:stCxn id="384" idx="1"/>
                          <a:endCxn id="384" idx="3"/>
                        </p:cNvCxnSpPr>
                        <p:nvPr/>
                      </p:nvCxnSpPr>
                      <p:spPr>
                        <a:xfrm flipH="1">
                          <a:off x="3352686" y="350659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375" name="Group 374">
                      <a:extLst>
                        <a:ext uri="{FF2B5EF4-FFF2-40B4-BE49-F238E27FC236}">
                          <a16:creationId xmlns:a16="http://schemas.microsoft.com/office/drawing/2014/main" id="{CF1A6905-D1BB-46F5-9BE0-773D71A315B6}"/>
                        </a:ext>
                      </a:extLst>
                    </p:cNvPr>
                    <p:cNvGrpSpPr/>
                    <p:nvPr/>
                  </p:nvGrpSpPr>
                  <p:grpSpPr>
                    <a:xfrm>
                      <a:off x="5856641" y="3451605"/>
                      <a:ext cx="72000" cy="205936"/>
                      <a:chOff x="5856641" y="3451605"/>
                      <a:chExt cx="72000" cy="205936"/>
                    </a:xfrm>
                  </p:grpSpPr>
                  <p:grpSp>
                    <p:nvGrpSpPr>
                      <p:cNvPr id="376" name="Group 375">
                        <a:extLst>
                          <a:ext uri="{FF2B5EF4-FFF2-40B4-BE49-F238E27FC236}">
                            <a16:creationId xmlns:a16="http://schemas.microsoft.com/office/drawing/2014/main" id="{21E70A4C-EF94-43D6-91B7-6ADE61E0448C}"/>
                          </a:ext>
                        </a:extLst>
                      </p:cNvPr>
                      <p:cNvGrpSpPr/>
                      <p:nvPr/>
                    </p:nvGrpSpPr>
                    <p:grpSpPr>
                      <a:xfrm>
                        <a:off x="5893556" y="3451605"/>
                        <a:ext cx="0" cy="205936"/>
                        <a:chOff x="3039624" y="2012682"/>
                        <a:chExt cx="0" cy="205936"/>
                      </a:xfrm>
                    </p:grpSpPr>
                    <p:cxnSp>
                      <p:nvCxnSpPr>
                        <p:cNvPr id="380" name="Straight Connector 379">
                          <a:extLst>
                            <a:ext uri="{FF2B5EF4-FFF2-40B4-BE49-F238E27FC236}">
                              <a16:creationId xmlns:a16="http://schemas.microsoft.com/office/drawing/2014/main" id="{91B03B17-2127-4A48-8B1F-372EF5BEC48E}"/>
                            </a:ext>
                          </a:extLst>
                        </p:cNvPr>
                        <p:cNvCxnSpPr/>
                        <p:nvPr/>
                      </p:nvCxnSpPr>
                      <p:spPr>
                        <a:xfrm rot="16200000" flipV="1">
                          <a:off x="3003624"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a:extLst>
                            <a:ext uri="{FF2B5EF4-FFF2-40B4-BE49-F238E27FC236}">
                              <a16:creationId xmlns:a16="http://schemas.microsoft.com/office/drawing/2014/main" id="{D8925A95-A07F-4139-A873-709149FBCA5A}"/>
                            </a:ext>
                          </a:extLst>
                        </p:cNvPr>
                        <p:cNvCxnSpPr/>
                        <p:nvPr/>
                      </p:nvCxnSpPr>
                      <p:spPr>
                        <a:xfrm rot="5400000" flipV="1">
                          <a:off x="3003624"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77" name="Group 376">
                        <a:extLst>
                          <a:ext uri="{FF2B5EF4-FFF2-40B4-BE49-F238E27FC236}">
                            <a16:creationId xmlns:a16="http://schemas.microsoft.com/office/drawing/2014/main" id="{B03E886D-703A-4A9B-8A12-9DE13178F964}"/>
                          </a:ext>
                        </a:extLst>
                      </p:cNvPr>
                      <p:cNvGrpSpPr/>
                      <p:nvPr/>
                    </p:nvGrpSpPr>
                    <p:grpSpPr>
                      <a:xfrm>
                        <a:off x="5856641" y="3517048"/>
                        <a:ext cx="72000" cy="72000"/>
                        <a:chOff x="6220600" y="3468107"/>
                        <a:chExt cx="72000" cy="72000"/>
                      </a:xfrm>
                    </p:grpSpPr>
                    <p:sp>
                      <p:nvSpPr>
                        <p:cNvPr id="378" name="Rectangle 377">
                          <a:extLst>
                            <a:ext uri="{FF2B5EF4-FFF2-40B4-BE49-F238E27FC236}">
                              <a16:creationId xmlns:a16="http://schemas.microsoft.com/office/drawing/2014/main" id="{9C090F3C-035D-4161-BC24-5FA99B4E61A0}"/>
                            </a:ext>
                          </a:extLst>
                        </p:cNvPr>
                        <p:cNvSpPr/>
                        <p:nvPr/>
                      </p:nvSpPr>
                      <p:spPr>
                        <a:xfrm rot="10800000">
                          <a:off x="6220600"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79" name="Straight Connector 378">
                          <a:extLst>
                            <a:ext uri="{FF2B5EF4-FFF2-40B4-BE49-F238E27FC236}">
                              <a16:creationId xmlns:a16="http://schemas.microsoft.com/office/drawing/2014/main" id="{CA870663-C249-490D-98F0-47ED6792CDF7}"/>
                            </a:ext>
                          </a:extLst>
                        </p:cNvPr>
                        <p:cNvCxnSpPr>
                          <a:stCxn id="378" idx="1"/>
                          <a:endCxn id="378" idx="3"/>
                        </p:cNvCxnSpPr>
                        <p:nvPr/>
                      </p:nvCxnSpPr>
                      <p:spPr>
                        <a:xfrm flipH="1">
                          <a:off x="6220600"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73" name="TextBox 372">
                    <a:extLst>
                      <a:ext uri="{FF2B5EF4-FFF2-40B4-BE49-F238E27FC236}">
                        <a16:creationId xmlns:a16="http://schemas.microsoft.com/office/drawing/2014/main" id="{465960FC-151D-47E1-9DF6-E9DE552227C3}"/>
                      </a:ext>
                    </a:extLst>
                  </p:cNvPr>
                  <p:cNvSpPr txBox="1"/>
                  <p:nvPr/>
                </p:nvSpPr>
                <p:spPr>
                  <a:xfrm rot="16200000">
                    <a:off x="5719571" y="2498994"/>
                    <a:ext cx="274225" cy="153888"/>
                  </a:xfrm>
                  <a:prstGeom prst="rect">
                    <a:avLst/>
                  </a:prstGeom>
                  <a:noFill/>
                </p:spPr>
                <p:txBody>
                  <a:bodyPr wrap="square" rtlCol="0">
                    <a:spAutoFit/>
                  </a:bodyPr>
                  <a:lstStyle/>
                  <a:p>
                    <a:pPr algn="ctr"/>
                    <a:r>
                      <a:rPr lang="fr-CH" sz="400" dirty="0">
                        <a:solidFill>
                          <a:schemeClr val="tx2"/>
                        </a:solidFill>
                      </a:rPr>
                      <a:t>L2</a:t>
                    </a:r>
                    <a:endParaRPr lang="fr-FR" sz="400" dirty="0">
                      <a:solidFill>
                        <a:schemeClr val="tx2"/>
                      </a:solidFill>
                    </a:endParaRPr>
                  </a:p>
                </p:txBody>
              </p:sp>
            </p:grpSp>
          </p:grpSp>
          <p:sp>
            <p:nvSpPr>
              <p:cNvPr id="369" name="TextBox 368">
                <a:extLst>
                  <a:ext uri="{FF2B5EF4-FFF2-40B4-BE49-F238E27FC236}">
                    <a16:creationId xmlns:a16="http://schemas.microsoft.com/office/drawing/2014/main" id="{F56F3AD2-8CB4-4AF8-BB15-CB11195C546F}"/>
                  </a:ext>
                </a:extLst>
              </p:cNvPr>
              <p:cNvSpPr txBox="1"/>
              <p:nvPr/>
            </p:nvSpPr>
            <p:spPr>
              <a:xfrm>
                <a:off x="5473119" y="3425952"/>
                <a:ext cx="472056" cy="153888"/>
              </a:xfrm>
              <a:prstGeom prst="rect">
                <a:avLst/>
              </a:prstGeom>
              <a:noFill/>
            </p:spPr>
            <p:txBody>
              <a:bodyPr wrap="square" rtlCol="0">
                <a:spAutoFit/>
              </a:bodyPr>
              <a:lstStyle/>
              <a:p>
                <a:r>
                  <a:rPr lang="fr-CH" sz="400" dirty="0">
                    <a:solidFill>
                      <a:schemeClr val="tx2"/>
                    </a:solidFill>
                  </a:rPr>
                  <a:t>LHC2 -18kV</a:t>
                </a:r>
                <a:endParaRPr lang="fr-FR" sz="400" dirty="0">
                  <a:solidFill>
                    <a:schemeClr val="tx2"/>
                  </a:solidFill>
                </a:endParaRPr>
              </a:p>
            </p:txBody>
          </p:sp>
        </p:grpSp>
        <p:grpSp>
          <p:nvGrpSpPr>
            <p:cNvPr id="246" name="Group 245">
              <a:extLst>
                <a:ext uri="{FF2B5EF4-FFF2-40B4-BE49-F238E27FC236}">
                  <a16:creationId xmlns:a16="http://schemas.microsoft.com/office/drawing/2014/main" id="{A0B175DB-7C7C-42D2-9F29-878FDE3BCD45}"/>
                </a:ext>
              </a:extLst>
            </p:cNvPr>
            <p:cNvGrpSpPr/>
            <p:nvPr/>
          </p:nvGrpSpPr>
          <p:grpSpPr>
            <a:xfrm>
              <a:off x="6424143" y="2290147"/>
              <a:ext cx="522676" cy="1367774"/>
              <a:chOff x="6512241" y="2290147"/>
              <a:chExt cx="522676" cy="1367774"/>
            </a:xfrm>
          </p:grpSpPr>
          <p:grpSp>
            <p:nvGrpSpPr>
              <p:cNvPr id="335" name="Group 334">
                <a:extLst>
                  <a:ext uri="{FF2B5EF4-FFF2-40B4-BE49-F238E27FC236}">
                    <a16:creationId xmlns:a16="http://schemas.microsoft.com/office/drawing/2014/main" id="{7D1F0982-A7AA-4478-8317-E7F894FAD0FC}"/>
                  </a:ext>
                </a:extLst>
              </p:cNvPr>
              <p:cNvGrpSpPr/>
              <p:nvPr/>
            </p:nvGrpSpPr>
            <p:grpSpPr>
              <a:xfrm>
                <a:off x="6512241" y="2290147"/>
                <a:ext cx="503974" cy="1367774"/>
                <a:chOff x="5565060" y="2289767"/>
                <a:chExt cx="503974" cy="1367774"/>
              </a:xfrm>
            </p:grpSpPr>
            <p:grpSp>
              <p:nvGrpSpPr>
                <p:cNvPr id="337" name="Group 336">
                  <a:extLst>
                    <a:ext uri="{FF2B5EF4-FFF2-40B4-BE49-F238E27FC236}">
                      <a16:creationId xmlns:a16="http://schemas.microsoft.com/office/drawing/2014/main" id="{BCC3FB1A-B31F-4432-8356-DF282B2A265E}"/>
                    </a:ext>
                  </a:extLst>
                </p:cNvPr>
                <p:cNvGrpSpPr/>
                <p:nvPr/>
              </p:nvGrpSpPr>
              <p:grpSpPr>
                <a:xfrm>
                  <a:off x="5837175" y="3195007"/>
                  <a:ext cx="108000" cy="244576"/>
                  <a:chOff x="2983243" y="2012682"/>
                  <a:chExt cx="108000" cy="244576"/>
                </a:xfrm>
              </p:grpSpPr>
              <p:cxnSp>
                <p:nvCxnSpPr>
                  <p:cNvPr id="363" name="Straight Connector 362">
                    <a:extLst>
                      <a:ext uri="{FF2B5EF4-FFF2-40B4-BE49-F238E27FC236}">
                        <a16:creationId xmlns:a16="http://schemas.microsoft.com/office/drawing/2014/main" id="{0F28082D-9A4C-43A3-B398-B77F722623A2}"/>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64" name="Rectangle 363">
                    <a:extLst>
                      <a:ext uri="{FF2B5EF4-FFF2-40B4-BE49-F238E27FC236}">
                        <a16:creationId xmlns:a16="http://schemas.microsoft.com/office/drawing/2014/main" id="{B183BB6C-F18E-4E45-9B69-4890F8C6267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65" name="Straight Connector 364">
                    <a:extLst>
                      <a:ext uri="{FF2B5EF4-FFF2-40B4-BE49-F238E27FC236}">
                        <a16:creationId xmlns:a16="http://schemas.microsoft.com/office/drawing/2014/main" id="{B66191D0-D09A-4007-98FC-8BC54DD569C0}"/>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a16="http://schemas.microsoft.com/office/drawing/2014/main" id="{4CA54BCA-5C16-493D-BADF-C448F119074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a16="http://schemas.microsoft.com/office/drawing/2014/main" id="{8195336E-712D-462C-B2F3-5E7632F774DC}"/>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8" name="Group 337">
                  <a:extLst>
                    <a:ext uri="{FF2B5EF4-FFF2-40B4-BE49-F238E27FC236}">
                      <a16:creationId xmlns:a16="http://schemas.microsoft.com/office/drawing/2014/main" id="{2805935F-6435-4E1C-8DF6-940AD9AC8E60}"/>
                    </a:ext>
                  </a:extLst>
                </p:cNvPr>
                <p:cNvGrpSpPr/>
                <p:nvPr/>
              </p:nvGrpSpPr>
              <p:grpSpPr>
                <a:xfrm>
                  <a:off x="5565060" y="2289767"/>
                  <a:ext cx="503974" cy="1367774"/>
                  <a:chOff x="5565060" y="2289767"/>
                  <a:chExt cx="503974" cy="1367774"/>
                </a:xfrm>
              </p:grpSpPr>
              <p:grpSp>
                <p:nvGrpSpPr>
                  <p:cNvPr id="339" name="Group 338">
                    <a:extLst>
                      <a:ext uri="{FF2B5EF4-FFF2-40B4-BE49-F238E27FC236}">
                        <a16:creationId xmlns:a16="http://schemas.microsoft.com/office/drawing/2014/main" id="{54BEAB15-0A21-4D8A-9B53-33B37D74E658}"/>
                      </a:ext>
                    </a:extLst>
                  </p:cNvPr>
                  <p:cNvGrpSpPr/>
                  <p:nvPr/>
                </p:nvGrpSpPr>
                <p:grpSpPr>
                  <a:xfrm>
                    <a:off x="5565060" y="2289767"/>
                    <a:ext cx="503974" cy="1367774"/>
                    <a:chOff x="5565060" y="2289767"/>
                    <a:chExt cx="503974" cy="1367774"/>
                  </a:xfrm>
                </p:grpSpPr>
                <p:grpSp>
                  <p:nvGrpSpPr>
                    <p:cNvPr id="341" name="Group 340">
                      <a:extLst>
                        <a:ext uri="{FF2B5EF4-FFF2-40B4-BE49-F238E27FC236}">
                          <a16:creationId xmlns:a16="http://schemas.microsoft.com/office/drawing/2014/main" id="{C3452D89-C45C-42BE-BDCF-2AC3E9C1A1E9}"/>
                        </a:ext>
                      </a:extLst>
                    </p:cNvPr>
                    <p:cNvGrpSpPr/>
                    <p:nvPr/>
                  </p:nvGrpSpPr>
                  <p:grpSpPr>
                    <a:xfrm>
                      <a:off x="5565060" y="2289767"/>
                      <a:ext cx="503974" cy="1161838"/>
                      <a:chOff x="5565060" y="2289767"/>
                      <a:chExt cx="503974" cy="1161838"/>
                    </a:xfrm>
                  </p:grpSpPr>
                  <p:grpSp>
                    <p:nvGrpSpPr>
                      <p:cNvPr id="349" name="Group 348">
                        <a:extLst>
                          <a:ext uri="{FF2B5EF4-FFF2-40B4-BE49-F238E27FC236}">
                            <a16:creationId xmlns:a16="http://schemas.microsoft.com/office/drawing/2014/main" id="{807E15B1-845B-4F48-8D3E-FC9B13433FB7}"/>
                          </a:ext>
                        </a:extLst>
                      </p:cNvPr>
                      <p:cNvGrpSpPr/>
                      <p:nvPr/>
                    </p:nvGrpSpPr>
                    <p:grpSpPr>
                      <a:xfrm>
                        <a:off x="5583675" y="2289767"/>
                        <a:ext cx="485359" cy="1154754"/>
                        <a:chOff x="4228086" y="2288828"/>
                        <a:chExt cx="485359" cy="1154754"/>
                      </a:xfrm>
                    </p:grpSpPr>
                    <p:grpSp>
                      <p:nvGrpSpPr>
                        <p:cNvPr id="351" name="Group 350">
                          <a:extLst>
                            <a:ext uri="{FF2B5EF4-FFF2-40B4-BE49-F238E27FC236}">
                              <a16:creationId xmlns:a16="http://schemas.microsoft.com/office/drawing/2014/main" id="{6668C43A-989C-4C82-AA1D-1D52454388D3}"/>
                            </a:ext>
                          </a:extLst>
                        </p:cNvPr>
                        <p:cNvGrpSpPr/>
                        <p:nvPr/>
                      </p:nvGrpSpPr>
                      <p:grpSpPr>
                        <a:xfrm>
                          <a:off x="4228086" y="2288828"/>
                          <a:ext cx="485359" cy="1154754"/>
                          <a:chOff x="4224751" y="1205471"/>
                          <a:chExt cx="485359" cy="1154754"/>
                        </a:xfrm>
                      </p:grpSpPr>
                      <p:grpSp>
                        <p:nvGrpSpPr>
                          <p:cNvPr id="353" name="Group 352">
                            <a:extLst>
                              <a:ext uri="{FF2B5EF4-FFF2-40B4-BE49-F238E27FC236}">
                                <a16:creationId xmlns:a16="http://schemas.microsoft.com/office/drawing/2014/main" id="{488E000C-F78F-4438-9744-CE26ED2F3D88}"/>
                              </a:ext>
                            </a:extLst>
                          </p:cNvPr>
                          <p:cNvGrpSpPr/>
                          <p:nvPr/>
                        </p:nvGrpSpPr>
                        <p:grpSpPr>
                          <a:xfrm>
                            <a:off x="4224751" y="1205471"/>
                            <a:ext cx="180000" cy="1154754"/>
                            <a:chOff x="3773606" y="1677590"/>
                            <a:chExt cx="180000" cy="1154754"/>
                          </a:xfrm>
                        </p:grpSpPr>
                        <p:grpSp>
                          <p:nvGrpSpPr>
                            <p:cNvPr id="355" name="Group 354">
                              <a:extLst>
                                <a:ext uri="{FF2B5EF4-FFF2-40B4-BE49-F238E27FC236}">
                                  <a16:creationId xmlns:a16="http://schemas.microsoft.com/office/drawing/2014/main" id="{276D330A-7AF0-411D-BDFF-BBE7E220680F}"/>
                                </a:ext>
                              </a:extLst>
                            </p:cNvPr>
                            <p:cNvGrpSpPr/>
                            <p:nvPr/>
                          </p:nvGrpSpPr>
                          <p:grpSpPr>
                            <a:xfrm>
                              <a:off x="3773606" y="1677590"/>
                              <a:ext cx="180000" cy="863640"/>
                              <a:chOff x="3773606" y="1682352"/>
                              <a:chExt cx="180000" cy="863640"/>
                            </a:xfrm>
                          </p:grpSpPr>
                          <p:cxnSp>
                            <p:nvCxnSpPr>
                              <p:cNvPr id="360" name="Straight Connector 359">
                                <a:extLst>
                                  <a:ext uri="{FF2B5EF4-FFF2-40B4-BE49-F238E27FC236}">
                                    <a16:creationId xmlns:a16="http://schemas.microsoft.com/office/drawing/2014/main" id="{D03CF168-A624-4031-A50C-2CC72299491C}"/>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61" name="Oval 360">
                                <a:extLst>
                                  <a:ext uri="{FF2B5EF4-FFF2-40B4-BE49-F238E27FC236}">
                                    <a16:creationId xmlns:a16="http://schemas.microsoft.com/office/drawing/2014/main" id="{82B0D7BA-40CB-4623-9DFA-4A232E425AEB}"/>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2" name="Rectangle 361">
                                <a:extLst>
                                  <a:ext uri="{FF2B5EF4-FFF2-40B4-BE49-F238E27FC236}">
                                    <a16:creationId xmlns:a16="http://schemas.microsoft.com/office/drawing/2014/main" id="{1C91A3A8-5938-4FBB-B6E1-3790D11EDA1A}"/>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56" name="Group 355">
                              <a:extLst>
                                <a:ext uri="{FF2B5EF4-FFF2-40B4-BE49-F238E27FC236}">
                                  <a16:creationId xmlns:a16="http://schemas.microsoft.com/office/drawing/2014/main" id="{18393FBF-C1DF-4F83-940E-419F8132DF8A}"/>
                                </a:ext>
                              </a:extLst>
                            </p:cNvPr>
                            <p:cNvGrpSpPr/>
                            <p:nvPr/>
                          </p:nvGrpSpPr>
                          <p:grpSpPr>
                            <a:xfrm rot="10800000">
                              <a:off x="3773606" y="2469963"/>
                              <a:ext cx="180000" cy="362381"/>
                              <a:chOff x="3773606" y="1973093"/>
                              <a:chExt cx="180000" cy="362381"/>
                            </a:xfrm>
                          </p:grpSpPr>
                          <p:cxnSp>
                            <p:nvCxnSpPr>
                              <p:cNvPr id="357" name="Straight Connector 356">
                                <a:extLst>
                                  <a:ext uri="{FF2B5EF4-FFF2-40B4-BE49-F238E27FC236}">
                                    <a16:creationId xmlns:a16="http://schemas.microsoft.com/office/drawing/2014/main" id="{A807E7A2-04B5-4EC5-A864-19D19501AEAB}"/>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58" name="Oval 357">
                                <a:extLst>
                                  <a:ext uri="{FF2B5EF4-FFF2-40B4-BE49-F238E27FC236}">
                                    <a16:creationId xmlns:a16="http://schemas.microsoft.com/office/drawing/2014/main" id="{FE65FF14-6177-4B69-AA9B-43214D70E421}"/>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9" name="Rectangle 358">
                                <a:extLst>
                                  <a:ext uri="{FF2B5EF4-FFF2-40B4-BE49-F238E27FC236}">
                                    <a16:creationId xmlns:a16="http://schemas.microsoft.com/office/drawing/2014/main" id="{E4FC2B1A-6C33-4138-93B1-8A1598549FFC}"/>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54" name="TextBox 353">
                            <a:extLst>
                              <a:ext uri="{FF2B5EF4-FFF2-40B4-BE49-F238E27FC236}">
                                <a16:creationId xmlns:a16="http://schemas.microsoft.com/office/drawing/2014/main" id="{D7832257-49F1-4BBD-9B01-D9385B7B5469}"/>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52" name="Rectangle 351">
                          <a:extLst>
                            <a:ext uri="{FF2B5EF4-FFF2-40B4-BE49-F238E27FC236}">
                              <a16:creationId xmlns:a16="http://schemas.microsoft.com/office/drawing/2014/main" id="{41961AF0-BE63-4344-927C-85E97191B52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50" name="Straight Connector 349">
                        <a:extLst>
                          <a:ext uri="{FF2B5EF4-FFF2-40B4-BE49-F238E27FC236}">
                            <a16:creationId xmlns:a16="http://schemas.microsoft.com/office/drawing/2014/main" id="{D0C449D1-24BE-45F5-875C-04773C339296}"/>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2" name="Group 341">
                      <a:extLst>
                        <a:ext uri="{FF2B5EF4-FFF2-40B4-BE49-F238E27FC236}">
                          <a16:creationId xmlns:a16="http://schemas.microsoft.com/office/drawing/2014/main" id="{90778288-953A-44C0-ABA3-AD7E29BEF22E}"/>
                        </a:ext>
                      </a:extLst>
                    </p:cNvPr>
                    <p:cNvGrpSpPr/>
                    <p:nvPr/>
                  </p:nvGrpSpPr>
                  <p:grpSpPr>
                    <a:xfrm>
                      <a:off x="5637699" y="3451605"/>
                      <a:ext cx="72000" cy="205936"/>
                      <a:chOff x="5637699" y="3451605"/>
                      <a:chExt cx="72000" cy="205936"/>
                    </a:xfrm>
                  </p:grpSpPr>
                  <p:grpSp>
                    <p:nvGrpSpPr>
                      <p:cNvPr id="343" name="Group 342">
                        <a:extLst>
                          <a:ext uri="{FF2B5EF4-FFF2-40B4-BE49-F238E27FC236}">
                            <a16:creationId xmlns:a16="http://schemas.microsoft.com/office/drawing/2014/main" id="{19B15591-0D7A-4B17-B28B-43F45D183D22}"/>
                          </a:ext>
                        </a:extLst>
                      </p:cNvPr>
                      <p:cNvGrpSpPr/>
                      <p:nvPr/>
                    </p:nvGrpSpPr>
                    <p:grpSpPr>
                      <a:xfrm>
                        <a:off x="5674614" y="3451605"/>
                        <a:ext cx="0" cy="205936"/>
                        <a:chOff x="2820682" y="2012682"/>
                        <a:chExt cx="0" cy="205936"/>
                      </a:xfrm>
                    </p:grpSpPr>
                    <p:cxnSp>
                      <p:nvCxnSpPr>
                        <p:cNvPr id="347" name="Straight Connector 346">
                          <a:extLst>
                            <a:ext uri="{FF2B5EF4-FFF2-40B4-BE49-F238E27FC236}">
                              <a16:creationId xmlns:a16="http://schemas.microsoft.com/office/drawing/2014/main" id="{D5EAE8DD-BC47-4756-975E-5CD82EC91DA3}"/>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a:extLst>
                            <a:ext uri="{FF2B5EF4-FFF2-40B4-BE49-F238E27FC236}">
                              <a16:creationId xmlns:a16="http://schemas.microsoft.com/office/drawing/2014/main" id="{09EBE1D4-B2E5-43F6-9616-BB929465652A}"/>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44" name="Group 343">
                        <a:extLst>
                          <a:ext uri="{FF2B5EF4-FFF2-40B4-BE49-F238E27FC236}">
                            <a16:creationId xmlns:a16="http://schemas.microsoft.com/office/drawing/2014/main" id="{EAD627FB-7309-4454-8B0C-A0B0073EC9DB}"/>
                          </a:ext>
                        </a:extLst>
                      </p:cNvPr>
                      <p:cNvGrpSpPr/>
                      <p:nvPr/>
                    </p:nvGrpSpPr>
                    <p:grpSpPr>
                      <a:xfrm>
                        <a:off x="5637699" y="3517048"/>
                        <a:ext cx="72000" cy="72000"/>
                        <a:chOff x="6001658" y="3468107"/>
                        <a:chExt cx="72000" cy="72000"/>
                      </a:xfrm>
                    </p:grpSpPr>
                    <p:sp>
                      <p:nvSpPr>
                        <p:cNvPr id="345" name="Rectangle 344">
                          <a:extLst>
                            <a:ext uri="{FF2B5EF4-FFF2-40B4-BE49-F238E27FC236}">
                              <a16:creationId xmlns:a16="http://schemas.microsoft.com/office/drawing/2014/main" id="{9AB5EFFF-9B10-4BCE-B9FC-4C43E968B66E}"/>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6" name="Straight Connector 345">
                          <a:extLst>
                            <a:ext uri="{FF2B5EF4-FFF2-40B4-BE49-F238E27FC236}">
                              <a16:creationId xmlns:a16="http://schemas.microsoft.com/office/drawing/2014/main" id="{59A1A2C8-B165-4112-8AE2-571092618E01}"/>
                            </a:ext>
                          </a:extLst>
                        </p:cNvPr>
                        <p:cNvCxnSpPr>
                          <a:stCxn id="345" idx="1"/>
                          <a:endCxn id="345"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340" name="TextBox 339">
                    <a:extLst>
                      <a:ext uri="{FF2B5EF4-FFF2-40B4-BE49-F238E27FC236}">
                        <a16:creationId xmlns:a16="http://schemas.microsoft.com/office/drawing/2014/main" id="{D8798B63-4D8B-4B29-9644-0E60603049EF}"/>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L4</a:t>
                    </a:r>
                    <a:endParaRPr lang="fr-FR" sz="400" dirty="0">
                      <a:solidFill>
                        <a:schemeClr val="tx2"/>
                      </a:solidFill>
                    </a:endParaRPr>
                  </a:p>
                </p:txBody>
              </p:sp>
            </p:grpSp>
          </p:grpSp>
          <p:sp>
            <p:nvSpPr>
              <p:cNvPr id="336" name="TextBox 335">
                <a:extLst>
                  <a:ext uri="{FF2B5EF4-FFF2-40B4-BE49-F238E27FC236}">
                    <a16:creationId xmlns:a16="http://schemas.microsoft.com/office/drawing/2014/main" id="{17C034C9-26DA-4379-8C4C-98218B04DCA4}"/>
                  </a:ext>
                </a:extLst>
              </p:cNvPr>
              <p:cNvSpPr txBox="1"/>
              <p:nvPr/>
            </p:nvSpPr>
            <p:spPr>
              <a:xfrm>
                <a:off x="6569042" y="3428199"/>
                <a:ext cx="465875" cy="153888"/>
              </a:xfrm>
              <a:prstGeom prst="rect">
                <a:avLst/>
              </a:prstGeom>
              <a:noFill/>
            </p:spPr>
            <p:txBody>
              <a:bodyPr wrap="square" rtlCol="0">
                <a:spAutoFit/>
              </a:bodyPr>
              <a:lstStyle/>
              <a:p>
                <a:pPr algn="r"/>
                <a:r>
                  <a:rPr lang="fr-CH" sz="400" dirty="0">
                    <a:solidFill>
                      <a:schemeClr val="tx2"/>
                    </a:solidFill>
                  </a:rPr>
                  <a:t>18kV- LHC4</a:t>
                </a:r>
                <a:endParaRPr lang="fr-FR" sz="400" dirty="0">
                  <a:solidFill>
                    <a:schemeClr val="tx2"/>
                  </a:solidFill>
                </a:endParaRPr>
              </a:p>
            </p:txBody>
          </p:sp>
        </p:grpSp>
        <p:grpSp>
          <p:nvGrpSpPr>
            <p:cNvPr id="247" name="Group 246">
              <a:extLst>
                <a:ext uri="{FF2B5EF4-FFF2-40B4-BE49-F238E27FC236}">
                  <a16:creationId xmlns:a16="http://schemas.microsoft.com/office/drawing/2014/main" id="{656CF6B8-1171-49ED-93E5-A61FFF96904A}"/>
                </a:ext>
              </a:extLst>
            </p:cNvPr>
            <p:cNvGrpSpPr/>
            <p:nvPr/>
          </p:nvGrpSpPr>
          <p:grpSpPr>
            <a:xfrm>
              <a:off x="6972958" y="2288505"/>
              <a:ext cx="1442762" cy="1367774"/>
              <a:chOff x="6972958" y="2288505"/>
              <a:chExt cx="1442762" cy="1367774"/>
            </a:xfrm>
          </p:grpSpPr>
          <p:grpSp>
            <p:nvGrpSpPr>
              <p:cNvPr id="282" name="Group 281">
                <a:extLst>
                  <a:ext uri="{FF2B5EF4-FFF2-40B4-BE49-F238E27FC236}">
                    <a16:creationId xmlns:a16="http://schemas.microsoft.com/office/drawing/2014/main" id="{39D45CB3-D7D5-40D5-B8DE-15AB94022023}"/>
                  </a:ext>
                </a:extLst>
              </p:cNvPr>
              <p:cNvGrpSpPr/>
              <p:nvPr/>
            </p:nvGrpSpPr>
            <p:grpSpPr>
              <a:xfrm>
                <a:off x="6972958" y="3258307"/>
                <a:ext cx="814739" cy="397959"/>
                <a:chOff x="7151535" y="3258307"/>
                <a:chExt cx="814739" cy="397959"/>
              </a:xfrm>
            </p:grpSpPr>
            <p:grpSp>
              <p:nvGrpSpPr>
                <p:cNvPr id="320" name="Group 319">
                  <a:extLst>
                    <a:ext uri="{FF2B5EF4-FFF2-40B4-BE49-F238E27FC236}">
                      <a16:creationId xmlns:a16="http://schemas.microsoft.com/office/drawing/2014/main" id="{F7C56E20-53C0-4BD7-B791-C45D371AB289}"/>
                    </a:ext>
                  </a:extLst>
                </p:cNvPr>
                <p:cNvGrpSpPr/>
                <p:nvPr/>
              </p:nvGrpSpPr>
              <p:grpSpPr>
                <a:xfrm>
                  <a:off x="7243396" y="3258307"/>
                  <a:ext cx="722878" cy="397959"/>
                  <a:chOff x="5565060" y="3259582"/>
                  <a:chExt cx="722878" cy="397959"/>
                </a:xfrm>
              </p:grpSpPr>
              <p:grpSp>
                <p:nvGrpSpPr>
                  <p:cNvPr id="322" name="Group 321">
                    <a:extLst>
                      <a:ext uri="{FF2B5EF4-FFF2-40B4-BE49-F238E27FC236}">
                        <a16:creationId xmlns:a16="http://schemas.microsoft.com/office/drawing/2014/main" id="{B28A7CC0-708C-4FA8-89B1-E06A3AF6607A}"/>
                      </a:ext>
                    </a:extLst>
                  </p:cNvPr>
                  <p:cNvGrpSpPr/>
                  <p:nvPr/>
                </p:nvGrpSpPr>
                <p:grpSpPr>
                  <a:xfrm>
                    <a:off x="5856641" y="3259582"/>
                    <a:ext cx="431297" cy="180001"/>
                    <a:chOff x="3002709" y="2077257"/>
                    <a:chExt cx="431297" cy="180001"/>
                  </a:xfrm>
                </p:grpSpPr>
                <p:cxnSp>
                  <p:nvCxnSpPr>
                    <p:cNvPr id="332" name="Straight Connector 331">
                      <a:extLst>
                        <a:ext uri="{FF2B5EF4-FFF2-40B4-BE49-F238E27FC236}">
                          <a16:creationId xmlns:a16="http://schemas.microsoft.com/office/drawing/2014/main" id="{146F653C-64A6-4F33-A8EF-D50003D65634}"/>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33" name="Rectangle 332">
                      <a:extLst>
                        <a:ext uri="{FF2B5EF4-FFF2-40B4-BE49-F238E27FC236}">
                          <a16:creationId xmlns:a16="http://schemas.microsoft.com/office/drawing/2014/main" id="{D6DAC022-7AE4-49CC-B723-1C5B9CE67C3A}"/>
                        </a:ext>
                      </a:extLst>
                    </p:cNvPr>
                    <p:cNvSpPr/>
                    <p:nvPr/>
                  </p:nvSpPr>
                  <p:spPr>
                    <a:xfrm rot="10800000">
                      <a:off x="3002709" y="213125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34" name="Straight Connector 333">
                      <a:extLst>
                        <a:ext uri="{FF2B5EF4-FFF2-40B4-BE49-F238E27FC236}">
                          <a16:creationId xmlns:a16="http://schemas.microsoft.com/office/drawing/2014/main" id="{2DDB35C0-F8BC-4EDF-B8A9-C4258D7B5BCE}"/>
                        </a:ext>
                      </a:extLst>
                    </p:cNvPr>
                    <p:cNvCxnSpPr/>
                    <p:nvPr/>
                  </p:nvCxnSpPr>
                  <p:spPr>
                    <a:xfrm flipH="1">
                      <a:off x="3038006" y="2077257"/>
                      <a:ext cx="39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3" name="Group 322">
                    <a:extLst>
                      <a:ext uri="{FF2B5EF4-FFF2-40B4-BE49-F238E27FC236}">
                        <a16:creationId xmlns:a16="http://schemas.microsoft.com/office/drawing/2014/main" id="{272DFB23-C660-4854-823A-4E9A6C043F2E}"/>
                      </a:ext>
                    </a:extLst>
                  </p:cNvPr>
                  <p:cNvGrpSpPr/>
                  <p:nvPr/>
                </p:nvGrpSpPr>
                <p:grpSpPr>
                  <a:xfrm>
                    <a:off x="5565060" y="3451605"/>
                    <a:ext cx="432000" cy="205936"/>
                    <a:chOff x="5565060" y="3451605"/>
                    <a:chExt cx="432000" cy="205936"/>
                  </a:xfrm>
                </p:grpSpPr>
                <p:cxnSp>
                  <p:nvCxnSpPr>
                    <p:cNvPr id="324" name="Straight Connector 323">
                      <a:extLst>
                        <a:ext uri="{FF2B5EF4-FFF2-40B4-BE49-F238E27FC236}">
                          <a16:creationId xmlns:a16="http://schemas.microsoft.com/office/drawing/2014/main" id="{C689BCAB-AD96-40DC-8EE0-60E54866B3EB}"/>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325" name="Group 324">
                      <a:extLst>
                        <a:ext uri="{FF2B5EF4-FFF2-40B4-BE49-F238E27FC236}">
                          <a16:creationId xmlns:a16="http://schemas.microsoft.com/office/drawing/2014/main" id="{2F363071-6AF8-417D-B3E8-578BC3ACBECB}"/>
                        </a:ext>
                      </a:extLst>
                    </p:cNvPr>
                    <p:cNvGrpSpPr/>
                    <p:nvPr/>
                  </p:nvGrpSpPr>
                  <p:grpSpPr>
                    <a:xfrm>
                      <a:off x="5856760" y="3451605"/>
                      <a:ext cx="72000" cy="205936"/>
                      <a:chOff x="5856760" y="3451605"/>
                      <a:chExt cx="72000" cy="205936"/>
                    </a:xfrm>
                  </p:grpSpPr>
                  <p:grpSp>
                    <p:nvGrpSpPr>
                      <p:cNvPr id="326" name="Group 325">
                        <a:extLst>
                          <a:ext uri="{FF2B5EF4-FFF2-40B4-BE49-F238E27FC236}">
                            <a16:creationId xmlns:a16="http://schemas.microsoft.com/office/drawing/2014/main" id="{DFAC2D63-3F53-43FD-AF2C-4FF128E5111E}"/>
                          </a:ext>
                        </a:extLst>
                      </p:cNvPr>
                      <p:cNvGrpSpPr/>
                      <p:nvPr/>
                    </p:nvGrpSpPr>
                    <p:grpSpPr>
                      <a:xfrm>
                        <a:off x="5893675" y="3451605"/>
                        <a:ext cx="0" cy="205936"/>
                        <a:chOff x="3039743" y="2012682"/>
                        <a:chExt cx="0" cy="205936"/>
                      </a:xfrm>
                    </p:grpSpPr>
                    <p:cxnSp>
                      <p:nvCxnSpPr>
                        <p:cNvPr id="330" name="Straight Connector 329">
                          <a:extLst>
                            <a:ext uri="{FF2B5EF4-FFF2-40B4-BE49-F238E27FC236}">
                              <a16:creationId xmlns:a16="http://schemas.microsoft.com/office/drawing/2014/main" id="{8E3A1A4B-8DAE-4768-A1FD-D59F1D57E8B5}"/>
                            </a:ext>
                          </a:extLst>
                        </p:cNvPr>
                        <p:cNvCxnSpPr/>
                        <p:nvPr/>
                      </p:nvCxnSpPr>
                      <p:spPr>
                        <a:xfrm rot="16200000" flipV="1">
                          <a:off x="3003743"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a:extLst>
                            <a:ext uri="{FF2B5EF4-FFF2-40B4-BE49-F238E27FC236}">
                              <a16:creationId xmlns:a16="http://schemas.microsoft.com/office/drawing/2014/main" id="{5C3FCFFF-694F-4676-B3AC-C12FA5CDE9F4}"/>
                            </a:ext>
                          </a:extLst>
                        </p:cNvPr>
                        <p:cNvCxnSpPr/>
                        <p:nvPr/>
                      </p:nvCxnSpPr>
                      <p:spPr>
                        <a:xfrm rot="5400000" flipV="1">
                          <a:off x="3003743"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27" name="Group 326">
                        <a:extLst>
                          <a:ext uri="{FF2B5EF4-FFF2-40B4-BE49-F238E27FC236}">
                            <a16:creationId xmlns:a16="http://schemas.microsoft.com/office/drawing/2014/main" id="{57C38C6C-9106-44EC-ABD2-AD2E5593E935}"/>
                          </a:ext>
                        </a:extLst>
                      </p:cNvPr>
                      <p:cNvGrpSpPr/>
                      <p:nvPr/>
                    </p:nvGrpSpPr>
                    <p:grpSpPr>
                      <a:xfrm>
                        <a:off x="5856760" y="3517048"/>
                        <a:ext cx="72000" cy="72000"/>
                        <a:chOff x="6220719" y="3468107"/>
                        <a:chExt cx="72000" cy="72000"/>
                      </a:xfrm>
                    </p:grpSpPr>
                    <p:sp>
                      <p:nvSpPr>
                        <p:cNvPr id="328" name="Rectangle 327">
                          <a:extLst>
                            <a:ext uri="{FF2B5EF4-FFF2-40B4-BE49-F238E27FC236}">
                              <a16:creationId xmlns:a16="http://schemas.microsoft.com/office/drawing/2014/main" id="{5405E83A-BE3E-461B-B447-97CB60261C7B}"/>
                            </a:ext>
                          </a:extLst>
                        </p:cNvPr>
                        <p:cNvSpPr/>
                        <p:nvPr/>
                      </p:nvSpPr>
                      <p:spPr>
                        <a:xfrm rot="10800000">
                          <a:off x="6220719"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29" name="Straight Connector 328">
                          <a:extLst>
                            <a:ext uri="{FF2B5EF4-FFF2-40B4-BE49-F238E27FC236}">
                              <a16:creationId xmlns:a16="http://schemas.microsoft.com/office/drawing/2014/main" id="{C2E01D3E-8F03-4D06-AEA1-CDEB30B521D5}"/>
                            </a:ext>
                          </a:extLst>
                        </p:cNvPr>
                        <p:cNvCxnSpPr>
                          <a:stCxn id="328" idx="1"/>
                          <a:endCxn id="328" idx="3"/>
                        </p:cNvCxnSpPr>
                        <p:nvPr/>
                      </p:nvCxnSpPr>
                      <p:spPr>
                        <a:xfrm flipH="1">
                          <a:off x="6220719"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sp>
              <p:nvSpPr>
                <p:cNvPr id="321" name="TextBox 320">
                  <a:extLst>
                    <a:ext uri="{FF2B5EF4-FFF2-40B4-BE49-F238E27FC236}">
                      <a16:creationId xmlns:a16="http://schemas.microsoft.com/office/drawing/2014/main" id="{6CF5E44F-8ED8-4BD8-80B7-E398E1816DB6}"/>
                    </a:ext>
                  </a:extLst>
                </p:cNvPr>
                <p:cNvSpPr txBox="1"/>
                <p:nvPr/>
              </p:nvSpPr>
              <p:spPr>
                <a:xfrm>
                  <a:off x="7151535" y="3425818"/>
                  <a:ext cx="470066" cy="153888"/>
                </a:xfrm>
                <a:prstGeom prst="rect">
                  <a:avLst/>
                </a:prstGeom>
                <a:noFill/>
              </p:spPr>
              <p:txBody>
                <a:bodyPr wrap="square" rtlCol="0">
                  <a:spAutoFit/>
                </a:bodyPr>
                <a:lstStyle/>
                <a:p>
                  <a:r>
                    <a:rPr lang="fr-CH" sz="400" dirty="0">
                      <a:solidFill>
                        <a:schemeClr val="tx2"/>
                      </a:solidFill>
                    </a:rPr>
                    <a:t>LHC5 -18kV</a:t>
                  </a:r>
                  <a:endParaRPr lang="fr-FR" sz="400" dirty="0">
                    <a:solidFill>
                      <a:schemeClr val="tx2"/>
                    </a:solidFill>
                  </a:endParaRPr>
                </a:p>
              </p:txBody>
            </p:sp>
          </p:grpSp>
          <p:grpSp>
            <p:nvGrpSpPr>
              <p:cNvPr id="283" name="Group 282">
                <a:extLst>
                  <a:ext uri="{FF2B5EF4-FFF2-40B4-BE49-F238E27FC236}">
                    <a16:creationId xmlns:a16="http://schemas.microsoft.com/office/drawing/2014/main" id="{A5FBEFA8-E204-453C-8BFD-C9A820E632B8}"/>
                  </a:ext>
                </a:extLst>
              </p:cNvPr>
              <p:cNvGrpSpPr/>
              <p:nvPr/>
            </p:nvGrpSpPr>
            <p:grpSpPr>
              <a:xfrm>
                <a:off x="7606642" y="2288505"/>
                <a:ext cx="809078" cy="1367774"/>
                <a:chOff x="7882838" y="2288505"/>
                <a:chExt cx="809078" cy="1367774"/>
              </a:xfrm>
            </p:grpSpPr>
            <p:grpSp>
              <p:nvGrpSpPr>
                <p:cNvPr id="284" name="Group 283">
                  <a:extLst>
                    <a:ext uri="{FF2B5EF4-FFF2-40B4-BE49-F238E27FC236}">
                      <a16:creationId xmlns:a16="http://schemas.microsoft.com/office/drawing/2014/main" id="{FDDF750D-66A1-4E03-A2C6-C1C87B9F4E2E}"/>
                    </a:ext>
                  </a:extLst>
                </p:cNvPr>
                <p:cNvGrpSpPr/>
                <p:nvPr/>
              </p:nvGrpSpPr>
              <p:grpSpPr>
                <a:xfrm>
                  <a:off x="7882838" y="2288505"/>
                  <a:ext cx="809078" cy="1367774"/>
                  <a:chOff x="7666162" y="2288505"/>
                  <a:chExt cx="809078" cy="1367774"/>
                </a:xfrm>
              </p:grpSpPr>
              <p:grpSp>
                <p:nvGrpSpPr>
                  <p:cNvPr id="287" name="Group 286">
                    <a:extLst>
                      <a:ext uri="{FF2B5EF4-FFF2-40B4-BE49-F238E27FC236}">
                        <a16:creationId xmlns:a16="http://schemas.microsoft.com/office/drawing/2014/main" id="{B6DA92AA-5C63-4F35-A8A7-39931992F257}"/>
                      </a:ext>
                    </a:extLst>
                  </p:cNvPr>
                  <p:cNvGrpSpPr/>
                  <p:nvPr/>
                </p:nvGrpSpPr>
                <p:grpSpPr>
                  <a:xfrm>
                    <a:off x="7755266" y="2288505"/>
                    <a:ext cx="719974" cy="1367774"/>
                    <a:chOff x="5349060" y="2289767"/>
                    <a:chExt cx="719974" cy="1367774"/>
                  </a:xfrm>
                </p:grpSpPr>
                <p:grpSp>
                  <p:nvGrpSpPr>
                    <p:cNvPr id="289" name="Group 288">
                      <a:extLst>
                        <a:ext uri="{FF2B5EF4-FFF2-40B4-BE49-F238E27FC236}">
                          <a16:creationId xmlns:a16="http://schemas.microsoft.com/office/drawing/2014/main" id="{B3460530-CBD7-4C03-951A-B97A4E9FA269}"/>
                        </a:ext>
                      </a:extLst>
                    </p:cNvPr>
                    <p:cNvGrpSpPr/>
                    <p:nvPr/>
                  </p:nvGrpSpPr>
                  <p:grpSpPr>
                    <a:xfrm>
                      <a:off x="5837175" y="3195007"/>
                      <a:ext cx="108000" cy="244576"/>
                      <a:chOff x="2983243" y="2012682"/>
                      <a:chExt cx="108000" cy="244576"/>
                    </a:xfrm>
                  </p:grpSpPr>
                  <p:cxnSp>
                    <p:nvCxnSpPr>
                      <p:cNvPr id="315" name="Straight Connector 314">
                        <a:extLst>
                          <a:ext uri="{FF2B5EF4-FFF2-40B4-BE49-F238E27FC236}">
                            <a16:creationId xmlns:a16="http://schemas.microsoft.com/office/drawing/2014/main" id="{CA36E21C-EE08-4D0A-A71F-C132DE8DF6CB}"/>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6" name="Rectangle 315">
                        <a:extLst>
                          <a:ext uri="{FF2B5EF4-FFF2-40B4-BE49-F238E27FC236}">
                            <a16:creationId xmlns:a16="http://schemas.microsoft.com/office/drawing/2014/main" id="{69FC7710-02C3-4A78-95B0-9B34C265D09B}"/>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17" name="Straight Connector 316">
                        <a:extLst>
                          <a:ext uri="{FF2B5EF4-FFF2-40B4-BE49-F238E27FC236}">
                            <a16:creationId xmlns:a16="http://schemas.microsoft.com/office/drawing/2014/main" id="{F25B62E9-2155-44BD-BFBD-8A917EE640E8}"/>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a:extLst>
                          <a:ext uri="{FF2B5EF4-FFF2-40B4-BE49-F238E27FC236}">
                            <a16:creationId xmlns:a16="http://schemas.microsoft.com/office/drawing/2014/main" id="{BFA240AF-EB47-47BE-90A7-FD0A40B68D5C}"/>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a:extLst>
                          <a:ext uri="{FF2B5EF4-FFF2-40B4-BE49-F238E27FC236}">
                            <a16:creationId xmlns:a16="http://schemas.microsoft.com/office/drawing/2014/main" id="{0ED308F4-A7C5-40DC-A2BC-A6B5788F20A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0" name="Group 289">
                      <a:extLst>
                        <a:ext uri="{FF2B5EF4-FFF2-40B4-BE49-F238E27FC236}">
                          <a16:creationId xmlns:a16="http://schemas.microsoft.com/office/drawing/2014/main" id="{C63F8A6D-BDA1-4EA2-B1F1-1CDF43C43D87}"/>
                        </a:ext>
                      </a:extLst>
                    </p:cNvPr>
                    <p:cNvGrpSpPr/>
                    <p:nvPr/>
                  </p:nvGrpSpPr>
                  <p:grpSpPr>
                    <a:xfrm>
                      <a:off x="5349060" y="2289767"/>
                      <a:ext cx="719974" cy="1367774"/>
                      <a:chOff x="5349060" y="2289767"/>
                      <a:chExt cx="719974" cy="1367774"/>
                    </a:xfrm>
                  </p:grpSpPr>
                  <p:grpSp>
                    <p:nvGrpSpPr>
                      <p:cNvPr id="291" name="Group 290">
                        <a:extLst>
                          <a:ext uri="{FF2B5EF4-FFF2-40B4-BE49-F238E27FC236}">
                            <a16:creationId xmlns:a16="http://schemas.microsoft.com/office/drawing/2014/main" id="{51B36A01-B57F-4413-AA83-622B9115B4AD}"/>
                          </a:ext>
                        </a:extLst>
                      </p:cNvPr>
                      <p:cNvGrpSpPr/>
                      <p:nvPr/>
                    </p:nvGrpSpPr>
                    <p:grpSpPr>
                      <a:xfrm>
                        <a:off x="5349060" y="2289767"/>
                        <a:ext cx="719974" cy="1367774"/>
                        <a:chOff x="5349060" y="2289767"/>
                        <a:chExt cx="719974" cy="1367774"/>
                      </a:xfrm>
                    </p:grpSpPr>
                    <p:grpSp>
                      <p:nvGrpSpPr>
                        <p:cNvPr id="293" name="Group 292">
                          <a:extLst>
                            <a:ext uri="{FF2B5EF4-FFF2-40B4-BE49-F238E27FC236}">
                              <a16:creationId xmlns:a16="http://schemas.microsoft.com/office/drawing/2014/main" id="{2778EBCA-B3E6-4024-9991-6FCD13CBA6F2}"/>
                            </a:ext>
                          </a:extLst>
                        </p:cNvPr>
                        <p:cNvGrpSpPr/>
                        <p:nvPr/>
                      </p:nvGrpSpPr>
                      <p:grpSpPr>
                        <a:xfrm>
                          <a:off x="5349060" y="2289767"/>
                          <a:ext cx="719974" cy="1161838"/>
                          <a:chOff x="5349060" y="2289767"/>
                          <a:chExt cx="719974" cy="1161838"/>
                        </a:xfrm>
                      </p:grpSpPr>
                      <p:grpSp>
                        <p:nvGrpSpPr>
                          <p:cNvPr id="301" name="Group 300">
                            <a:extLst>
                              <a:ext uri="{FF2B5EF4-FFF2-40B4-BE49-F238E27FC236}">
                                <a16:creationId xmlns:a16="http://schemas.microsoft.com/office/drawing/2014/main" id="{870270FC-EAA5-486F-AFFE-2A4FEA1003C2}"/>
                              </a:ext>
                            </a:extLst>
                          </p:cNvPr>
                          <p:cNvGrpSpPr/>
                          <p:nvPr/>
                        </p:nvGrpSpPr>
                        <p:grpSpPr>
                          <a:xfrm>
                            <a:off x="5583675" y="2289767"/>
                            <a:ext cx="485359" cy="1154754"/>
                            <a:chOff x="4228086" y="2288828"/>
                            <a:chExt cx="485359" cy="1154754"/>
                          </a:xfrm>
                        </p:grpSpPr>
                        <p:grpSp>
                          <p:nvGrpSpPr>
                            <p:cNvPr id="303" name="Group 302">
                              <a:extLst>
                                <a:ext uri="{FF2B5EF4-FFF2-40B4-BE49-F238E27FC236}">
                                  <a16:creationId xmlns:a16="http://schemas.microsoft.com/office/drawing/2014/main" id="{DAD4FAE3-2BDB-44C5-8614-FAF2E093A112}"/>
                                </a:ext>
                              </a:extLst>
                            </p:cNvPr>
                            <p:cNvGrpSpPr/>
                            <p:nvPr/>
                          </p:nvGrpSpPr>
                          <p:grpSpPr>
                            <a:xfrm>
                              <a:off x="4228086" y="2288828"/>
                              <a:ext cx="485359" cy="1154754"/>
                              <a:chOff x="4224751" y="1205471"/>
                              <a:chExt cx="485359" cy="1154754"/>
                            </a:xfrm>
                          </p:grpSpPr>
                          <p:grpSp>
                            <p:nvGrpSpPr>
                              <p:cNvPr id="305" name="Group 304">
                                <a:extLst>
                                  <a:ext uri="{FF2B5EF4-FFF2-40B4-BE49-F238E27FC236}">
                                    <a16:creationId xmlns:a16="http://schemas.microsoft.com/office/drawing/2014/main" id="{7D24482C-6095-4351-A68D-A4E465BB305F}"/>
                                  </a:ext>
                                </a:extLst>
                              </p:cNvPr>
                              <p:cNvGrpSpPr/>
                              <p:nvPr/>
                            </p:nvGrpSpPr>
                            <p:grpSpPr>
                              <a:xfrm>
                                <a:off x="4224751" y="1205471"/>
                                <a:ext cx="180000" cy="1154754"/>
                                <a:chOff x="3773606" y="1677590"/>
                                <a:chExt cx="180000" cy="1154754"/>
                              </a:xfrm>
                            </p:grpSpPr>
                            <p:grpSp>
                              <p:nvGrpSpPr>
                                <p:cNvPr id="307" name="Group 306">
                                  <a:extLst>
                                    <a:ext uri="{FF2B5EF4-FFF2-40B4-BE49-F238E27FC236}">
                                      <a16:creationId xmlns:a16="http://schemas.microsoft.com/office/drawing/2014/main" id="{8F96E467-1170-41E5-B4FB-AF59BA3F7945}"/>
                                    </a:ext>
                                  </a:extLst>
                                </p:cNvPr>
                                <p:cNvGrpSpPr/>
                                <p:nvPr/>
                              </p:nvGrpSpPr>
                              <p:grpSpPr>
                                <a:xfrm>
                                  <a:off x="3773606" y="1677590"/>
                                  <a:ext cx="180000" cy="863640"/>
                                  <a:chOff x="3773606" y="1682352"/>
                                  <a:chExt cx="180000" cy="863640"/>
                                </a:xfrm>
                              </p:grpSpPr>
                              <p:cxnSp>
                                <p:nvCxnSpPr>
                                  <p:cNvPr id="312" name="Straight Connector 311">
                                    <a:extLst>
                                      <a:ext uri="{FF2B5EF4-FFF2-40B4-BE49-F238E27FC236}">
                                        <a16:creationId xmlns:a16="http://schemas.microsoft.com/office/drawing/2014/main" id="{1BB26B9D-2529-4802-BCFE-2F9E0660F1C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313" name="Oval 312">
                                    <a:extLst>
                                      <a:ext uri="{FF2B5EF4-FFF2-40B4-BE49-F238E27FC236}">
                                        <a16:creationId xmlns:a16="http://schemas.microsoft.com/office/drawing/2014/main" id="{CA6834EE-AD8A-4908-9203-DFAAECDBD283}"/>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4" name="Rectangle 313">
                                    <a:extLst>
                                      <a:ext uri="{FF2B5EF4-FFF2-40B4-BE49-F238E27FC236}">
                                        <a16:creationId xmlns:a16="http://schemas.microsoft.com/office/drawing/2014/main" id="{80659559-6EA6-402D-A70F-FEA051CE2851}"/>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308" name="Group 307">
                                  <a:extLst>
                                    <a:ext uri="{FF2B5EF4-FFF2-40B4-BE49-F238E27FC236}">
                                      <a16:creationId xmlns:a16="http://schemas.microsoft.com/office/drawing/2014/main" id="{5DB5675F-C272-4691-968B-86B394A5A19A}"/>
                                    </a:ext>
                                  </a:extLst>
                                </p:cNvPr>
                                <p:cNvGrpSpPr/>
                                <p:nvPr/>
                              </p:nvGrpSpPr>
                              <p:grpSpPr>
                                <a:xfrm rot="10800000">
                                  <a:off x="3773606" y="2469963"/>
                                  <a:ext cx="180000" cy="362381"/>
                                  <a:chOff x="3773606" y="1973093"/>
                                  <a:chExt cx="180000" cy="362381"/>
                                </a:xfrm>
                              </p:grpSpPr>
                              <p:cxnSp>
                                <p:nvCxnSpPr>
                                  <p:cNvPr id="309" name="Straight Connector 308">
                                    <a:extLst>
                                      <a:ext uri="{FF2B5EF4-FFF2-40B4-BE49-F238E27FC236}">
                                        <a16:creationId xmlns:a16="http://schemas.microsoft.com/office/drawing/2014/main" id="{ECC0B6F0-D820-4DC9-B1B8-9139128F539D}"/>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310" name="Oval 309">
                                    <a:extLst>
                                      <a:ext uri="{FF2B5EF4-FFF2-40B4-BE49-F238E27FC236}">
                                        <a16:creationId xmlns:a16="http://schemas.microsoft.com/office/drawing/2014/main" id="{E9585E82-B403-4AC5-B50F-4CB0A0CCB5C4}"/>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11" name="Rectangle 310">
                                    <a:extLst>
                                      <a:ext uri="{FF2B5EF4-FFF2-40B4-BE49-F238E27FC236}">
                                        <a16:creationId xmlns:a16="http://schemas.microsoft.com/office/drawing/2014/main" id="{689742E2-EA62-414F-B6BA-89A017E6A4F2}"/>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306" name="TextBox 305">
                                <a:extLst>
                                  <a:ext uri="{FF2B5EF4-FFF2-40B4-BE49-F238E27FC236}">
                                    <a16:creationId xmlns:a16="http://schemas.microsoft.com/office/drawing/2014/main" id="{9D55E851-14DC-4823-AF6A-C200838BE14A}"/>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304" name="Rectangle 303">
                              <a:extLst>
                                <a:ext uri="{FF2B5EF4-FFF2-40B4-BE49-F238E27FC236}">
                                  <a16:creationId xmlns:a16="http://schemas.microsoft.com/office/drawing/2014/main" id="{86244CA8-176B-4AFB-9F4C-102476211119}"/>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302" name="Straight Connector 301">
                            <a:extLst>
                              <a:ext uri="{FF2B5EF4-FFF2-40B4-BE49-F238E27FC236}">
                                <a16:creationId xmlns:a16="http://schemas.microsoft.com/office/drawing/2014/main" id="{3A9232CA-445E-48AD-A33F-D0C5857331FC}"/>
                              </a:ext>
                            </a:extLst>
                          </p:cNvPr>
                          <p:cNvCxnSpPr/>
                          <p:nvPr/>
                        </p:nvCxnSpPr>
                        <p:spPr>
                          <a:xfrm rot="10800000" flipV="1">
                            <a:off x="5349060" y="3451605"/>
                            <a:ext cx="648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4" name="Group 293">
                          <a:extLst>
                            <a:ext uri="{FF2B5EF4-FFF2-40B4-BE49-F238E27FC236}">
                              <a16:creationId xmlns:a16="http://schemas.microsoft.com/office/drawing/2014/main" id="{B7ADD0E8-77C4-46A3-A836-FFD52B847707}"/>
                            </a:ext>
                          </a:extLst>
                        </p:cNvPr>
                        <p:cNvGrpSpPr/>
                        <p:nvPr/>
                      </p:nvGrpSpPr>
                      <p:grpSpPr>
                        <a:xfrm>
                          <a:off x="5637699" y="3451605"/>
                          <a:ext cx="72000" cy="205936"/>
                          <a:chOff x="5637699" y="3451605"/>
                          <a:chExt cx="72000" cy="205936"/>
                        </a:xfrm>
                      </p:grpSpPr>
                      <p:grpSp>
                        <p:nvGrpSpPr>
                          <p:cNvPr id="295" name="Group 294">
                            <a:extLst>
                              <a:ext uri="{FF2B5EF4-FFF2-40B4-BE49-F238E27FC236}">
                                <a16:creationId xmlns:a16="http://schemas.microsoft.com/office/drawing/2014/main" id="{A58F915E-0BD4-4EE5-94B1-EB82199FAC9B}"/>
                              </a:ext>
                            </a:extLst>
                          </p:cNvPr>
                          <p:cNvGrpSpPr/>
                          <p:nvPr/>
                        </p:nvGrpSpPr>
                        <p:grpSpPr>
                          <a:xfrm>
                            <a:off x="5674614" y="3451605"/>
                            <a:ext cx="0" cy="205936"/>
                            <a:chOff x="2820682" y="2012682"/>
                            <a:chExt cx="0" cy="205936"/>
                          </a:xfrm>
                        </p:grpSpPr>
                        <p:cxnSp>
                          <p:nvCxnSpPr>
                            <p:cNvPr id="299" name="Straight Connector 298">
                              <a:extLst>
                                <a:ext uri="{FF2B5EF4-FFF2-40B4-BE49-F238E27FC236}">
                                  <a16:creationId xmlns:a16="http://schemas.microsoft.com/office/drawing/2014/main" id="{1D242815-8561-45A9-836D-30FEC7EFFEAD}"/>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00" name="Straight Connector 299">
                              <a:extLst>
                                <a:ext uri="{FF2B5EF4-FFF2-40B4-BE49-F238E27FC236}">
                                  <a16:creationId xmlns:a16="http://schemas.microsoft.com/office/drawing/2014/main" id="{7484981E-6E08-4983-B428-B8E0B073F7D9}"/>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96" name="Group 295">
                            <a:extLst>
                              <a:ext uri="{FF2B5EF4-FFF2-40B4-BE49-F238E27FC236}">
                                <a16:creationId xmlns:a16="http://schemas.microsoft.com/office/drawing/2014/main" id="{0B0B7C00-CEED-4194-8590-870C0F4B25A4}"/>
                              </a:ext>
                            </a:extLst>
                          </p:cNvPr>
                          <p:cNvGrpSpPr/>
                          <p:nvPr/>
                        </p:nvGrpSpPr>
                        <p:grpSpPr>
                          <a:xfrm>
                            <a:off x="5637699" y="3517048"/>
                            <a:ext cx="72000" cy="72000"/>
                            <a:chOff x="6001658" y="3468107"/>
                            <a:chExt cx="72000" cy="72000"/>
                          </a:xfrm>
                        </p:grpSpPr>
                        <p:sp>
                          <p:nvSpPr>
                            <p:cNvPr id="297" name="Rectangle 296">
                              <a:extLst>
                                <a:ext uri="{FF2B5EF4-FFF2-40B4-BE49-F238E27FC236}">
                                  <a16:creationId xmlns:a16="http://schemas.microsoft.com/office/drawing/2014/main" id="{CE14981A-49B7-463C-BA2F-A0FFA27FDFF6}"/>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98" name="Straight Connector 297">
                              <a:extLst>
                                <a:ext uri="{FF2B5EF4-FFF2-40B4-BE49-F238E27FC236}">
                                  <a16:creationId xmlns:a16="http://schemas.microsoft.com/office/drawing/2014/main" id="{4FB2316E-E501-4D0A-99A7-7D4D10046D28}"/>
                                </a:ext>
                              </a:extLst>
                            </p:cNvPr>
                            <p:cNvCxnSpPr>
                              <a:stCxn id="297" idx="1"/>
                              <a:endCxn id="297"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92" name="TextBox 291">
                        <a:extLst>
                          <a:ext uri="{FF2B5EF4-FFF2-40B4-BE49-F238E27FC236}">
                            <a16:creationId xmlns:a16="http://schemas.microsoft.com/office/drawing/2014/main" id="{1E805D8A-6129-4254-8ACF-82525014A9DC}"/>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L6</a:t>
                        </a:r>
                        <a:endParaRPr lang="fr-FR" sz="400" dirty="0">
                          <a:solidFill>
                            <a:schemeClr val="tx2"/>
                          </a:solidFill>
                        </a:endParaRPr>
                      </a:p>
                    </p:txBody>
                  </p:sp>
                </p:grpSp>
              </p:grpSp>
              <p:sp>
                <p:nvSpPr>
                  <p:cNvPr id="288" name="TextBox 287">
                    <a:extLst>
                      <a:ext uri="{FF2B5EF4-FFF2-40B4-BE49-F238E27FC236}">
                        <a16:creationId xmlns:a16="http://schemas.microsoft.com/office/drawing/2014/main" id="{D89150F0-0A0A-43C9-BCDD-21160D2E87FE}"/>
                      </a:ext>
                    </a:extLst>
                  </p:cNvPr>
                  <p:cNvSpPr txBox="1"/>
                  <p:nvPr/>
                </p:nvSpPr>
                <p:spPr>
                  <a:xfrm>
                    <a:off x="7666162" y="3425473"/>
                    <a:ext cx="466579" cy="153888"/>
                  </a:xfrm>
                  <a:prstGeom prst="rect">
                    <a:avLst/>
                  </a:prstGeom>
                  <a:noFill/>
                </p:spPr>
                <p:txBody>
                  <a:bodyPr wrap="square" rtlCol="0">
                    <a:spAutoFit/>
                  </a:bodyPr>
                  <a:lstStyle/>
                  <a:p>
                    <a:r>
                      <a:rPr lang="fr-CH" sz="400" dirty="0">
                        <a:solidFill>
                          <a:schemeClr val="tx2"/>
                        </a:solidFill>
                      </a:rPr>
                      <a:t>LHC6 -18kV</a:t>
                    </a:r>
                  </a:p>
                </p:txBody>
              </p:sp>
            </p:grpSp>
            <p:cxnSp>
              <p:nvCxnSpPr>
                <p:cNvPr id="285" name="Straight Connector 284">
                  <a:extLst>
                    <a:ext uri="{FF2B5EF4-FFF2-40B4-BE49-F238E27FC236}">
                      <a16:creationId xmlns:a16="http://schemas.microsoft.com/office/drawing/2014/main" id="{F7252AF5-B5DB-41EF-8834-2F22C808522C}"/>
                    </a:ext>
                  </a:extLst>
                </p:cNvPr>
                <p:cNvCxnSpPr/>
                <p:nvPr/>
              </p:nvCxnSpPr>
              <p:spPr>
                <a:xfrm rot="16200000" flipV="1">
                  <a:off x="7970529" y="3350737"/>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86" name="Rectangle 285">
                  <a:extLst>
                    <a:ext uri="{FF2B5EF4-FFF2-40B4-BE49-F238E27FC236}">
                      <a16:creationId xmlns:a16="http://schemas.microsoft.com/office/drawing/2014/main" id="{29AAC4BC-3B1D-49A2-8327-D387D4B35AB7}"/>
                    </a:ext>
                  </a:extLst>
                </p:cNvPr>
                <p:cNvSpPr/>
                <p:nvPr/>
              </p:nvSpPr>
              <p:spPr>
                <a:xfrm rot="10800000">
                  <a:off x="8023614" y="331473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248" name="Group 247">
              <a:extLst>
                <a:ext uri="{FF2B5EF4-FFF2-40B4-BE49-F238E27FC236}">
                  <a16:creationId xmlns:a16="http://schemas.microsoft.com/office/drawing/2014/main" id="{A19989E6-1F82-4988-ADBF-B710B44426ED}"/>
                </a:ext>
              </a:extLst>
            </p:cNvPr>
            <p:cNvGrpSpPr/>
            <p:nvPr/>
          </p:nvGrpSpPr>
          <p:grpSpPr>
            <a:xfrm>
              <a:off x="8553590" y="2289563"/>
              <a:ext cx="525326" cy="1367774"/>
              <a:chOff x="6512241" y="2290147"/>
              <a:chExt cx="525326" cy="1367774"/>
            </a:xfrm>
          </p:grpSpPr>
          <p:grpSp>
            <p:nvGrpSpPr>
              <p:cNvPr id="249" name="Group 248">
                <a:extLst>
                  <a:ext uri="{FF2B5EF4-FFF2-40B4-BE49-F238E27FC236}">
                    <a16:creationId xmlns:a16="http://schemas.microsoft.com/office/drawing/2014/main" id="{A5EAF588-5519-46FA-9FC4-DE004BDDCDFF}"/>
                  </a:ext>
                </a:extLst>
              </p:cNvPr>
              <p:cNvGrpSpPr/>
              <p:nvPr/>
            </p:nvGrpSpPr>
            <p:grpSpPr>
              <a:xfrm>
                <a:off x="6512241" y="2290147"/>
                <a:ext cx="503974" cy="1367774"/>
                <a:chOff x="5565060" y="2289767"/>
                <a:chExt cx="503974" cy="1367774"/>
              </a:xfrm>
            </p:grpSpPr>
            <p:grpSp>
              <p:nvGrpSpPr>
                <p:cNvPr id="251" name="Group 250">
                  <a:extLst>
                    <a:ext uri="{FF2B5EF4-FFF2-40B4-BE49-F238E27FC236}">
                      <a16:creationId xmlns:a16="http://schemas.microsoft.com/office/drawing/2014/main" id="{755ED112-6CA7-46E1-85AB-C48825836A97}"/>
                    </a:ext>
                  </a:extLst>
                </p:cNvPr>
                <p:cNvGrpSpPr/>
                <p:nvPr/>
              </p:nvGrpSpPr>
              <p:grpSpPr>
                <a:xfrm>
                  <a:off x="5837175" y="3195007"/>
                  <a:ext cx="108000" cy="244576"/>
                  <a:chOff x="2983243" y="2012682"/>
                  <a:chExt cx="108000" cy="244576"/>
                </a:xfrm>
              </p:grpSpPr>
              <p:cxnSp>
                <p:nvCxnSpPr>
                  <p:cNvPr id="277" name="Straight Connector 276">
                    <a:extLst>
                      <a:ext uri="{FF2B5EF4-FFF2-40B4-BE49-F238E27FC236}">
                        <a16:creationId xmlns:a16="http://schemas.microsoft.com/office/drawing/2014/main" id="{7403861A-6EE0-4DB5-BC15-DE225681B797}"/>
                      </a:ext>
                    </a:extLst>
                  </p:cNvPr>
                  <p:cNvCxnSpPr/>
                  <p:nvPr/>
                </p:nvCxnSpPr>
                <p:spPr>
                  <a:xfrm rot="16200000" flipV="1">
                    <a:off x="2949624" y="2167258"/>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8" name="Rectangle 277">
                    <a:extLst>
                      <a:ext uri="{FF2B5EF4-FFF2-40B4-BE49-F238E27FC236}">
                        <a16:creationId xmlns:a16="http://schemas.microsoft.com/office/drawing/2014/main" id="{11A03DD2-6BB5-4CB0-A608-3A0B09451B51}"/>
                      </a:ext>
                    </a:extLst>
                  </p:cNvPr>
                  <p:cNvSpPr/>
                  <p:nvPr/>
                </p:nvSpPr>
                <p:spPr>
                  <a:xfrm rot="10800000">
                    <a:off x="3002709" y="212887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79" name="Straight Connector 278">
                    <a:extLst>
                      <a:ext uri="{FF2B5EF4-FFF2-40B4-BE49-F238E27FC236}">
                        <a16:creationId xmlns:a16="http://schemas.microsoft.com/office/drawing/2014/main" id="{3E801BB0-2E34-4CFB-ABA9-14BF74D3584C}"/>
                      </a:ext>
                    </a:extLst>
                  </p:cNvPr>
                  <p:cNvCxnSpPr/>
                  <p:nvPr/>
                </p:nvCxnSpPr>
                <p:spPr>
                  <a:xfrm flipH="1">
                    <a:off x="2983243" y="2077257"/>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a:extLst>
                      <a:ext uri="{FF2B5EF4-FFF2-40B4-BE49-F238E27FC236}">
                        <a16:creationId xmlns:a16="http://schemas.microsoft.com/office/drawing/2014/main" id="{C3B22A19-66CE-43A7-B8EB-0EB0ADC69D1F}"/>
                      </a:ext>
                    </a:extLst>
                  </p:cNvPr>
                  <p:cNvCxnSpPr/>
                  <p:nvPr/>
                </p:nvCxnSpPr>
                <p:spPr>
                  <a:xfrm flipH="1">
                    <a:off x="2983243" y="2048682"/>
                    <a:ext cx="108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a:extLst>
                      <a:ext uri="{FF2B5EF4-FFF2-40B4-BE49-F238E27FC236}">
                        <a16:creationId xmlns:a16="http://schemas.microsoft.com/office/drawing/2014/main" id="{9D671359-1C8D-4F8A-B5F9-89EF8C3C69FB}"/>
                      </a:ext>
                    </a:extLst>
                  </p:cNvPr>
                  <p:cNvCxnSpPr/>
                  <p:nvPr/>
                </p:nvCxnSpPr>
                <p:spPr>
                  <a:xfrm rot="16200000" flipV="1">
                    <a:off x="3021624" y="2030682"/>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2" name="Group 251">
                  <a:extLst>
                    <a:ext uri="{FF2B5EF4-FFF2-40B4-BE49-F238E27FC236}">
                      <a16:creationId xmlns:a16="http://schemas.microsoft.com/office/drawing/2014/main" id="{6749B74F-5550-46C9-A89A-B869B9384F78}"/>
                    </a:ext>
                  </a:extLst>
                </p:cNvPr>
                <p:cNvGrpSpPr/>
                <p:nvPr/>
              </p:nvGrpSpPr>
              <p:grpSpPr>
                <a:xfrm>
                  <a:off x="5565060" y="2289767"/>
                  <a:ext cx="503974" cy="1367774"/>
                  <a:chOff x="5565060" y="2289767"/>
                  <a:chExt cx="503974" cy="1367774"/>
                </a:xfrm>
              </p:grpSpPr>
              <p:grpSp>
                <p:nvGrpSpPr>
                  <p:cNvPr id="253" name="Group 252">
                    <a:extLst>
                      <a:ext uri="{FF2B5EF4-FFF2-40B4-BE49-F238E27FC236}">
                        <a16:creationId xmlns:a16="http://schemas.microsoft.com/office/drawing/2014/main" id="{04D3BBE0-BA5E-4D24-8DD5-7B02202713C3}"/>
                      </a:ext>
                    </a:extLst>
                  </p:cNvPr>
                  <p:cNvGrpSpPr/>
                  <p:nvPr/>
                </p:nvGrpSpPr>
                <p:grpSpPr>
                  <a:xfrm>
                    <a:off x="5565060" y="2289767"/>
                    <a:ext cx="503974" cy="1367774"/>
                    <a:chOff x="5565060" y="2289767"/>
                    <a:chExt cx="503974" cy="1367774"/>
                  </a:xfrm>
                </p:grpSpPr>
                <p:grpSp>
                  <p:nvGrpSpPr>
                    <p:cNvPr id="255" name="Group 254">
                      <a:extLst>
                        <a:ext uri="{FF2B5EF4-FFF2-40B4-BE49-F238E27FC236}">
                          <a16:creationId xmlns:a16="http://schemas.microsoft.com/office/drawing/2014/main" id="{EB5EA2F7-C754-44F0-BF52-3521BBA2F911}"/>
                        </a:ext>
                      </a:extLst>
                    </p:cNvPr>
                    <p:cNvGrpSpPr/>
                    <p:nvPr/>
                  </p:nvGrpSpPr>
                  <p:grpSpPr>
                    <a:xfrm>
                      <a:off x="5565060" y="2289767"/>
                      <a:ext cx="503974" cy="1161838"/>
                      <a:chOff x="5565060" y="2289767"/>
                      <a:chExt cx="503974" cy="1161838"/>
                    </a:xfrm>
                  </p:grpSpPr>
                  <p:grpSp>
                    <p:nvGrpSpPr>
                      <p:cNvPr id="263" name="Group 262">
                        <a:extLst>
                          <a:ext uri="{FF2B5EF4-FFF2-40B4-BE49-F238E27FC236}">
                            <a16:creationId xmlns:a16="http://schemas.microsoft.com/office/drawing/2014/main" id="{47E923DF-2D4D-4B21-9A5E-25657ACA64E3}"/>
                          </a:ext>
                        </a:extLst>
                      </p:cNvPr>
                      <p:cNvGrpSpPr/>
                      <p:nvPr/>
                    </p:nvGrpSpPr>
                    <p:grpSpPr>
                      <a:xfrm>
                        <a:off x="5583675" y="2289767"/>
                        <a:ext cx="485359" cy="1154754"/>
                        <a:chOff x="4228086" y="2288828"/>
                        <a:chExt cx="485359" cy="1154754"/>
                      </a:xfrm>
                    </p:grpSpPr>
                    <p:grpSp>
                      <p:nvGrpSpPr>
                        <p:cNvPr id="265" name="Group 264">
                          <a:extLst>
                            <a:ext uri="{FF2B5EF4-FFF2-40B4-BE49-F238E27FC236}">
                              <a16:creationId xmlns:a16="http://schemas.microsoft.com/office/drawing/2014/main" id="{8FA4B6D5-4CDF-4936-BA3D-6A9C184D3293}"/>
                            </a:ext>
                          </a:extLst>
                        </p:cNvPr>
                        <p:cNvGrpSpPr/>
                        <p:nvPr/>
                      </p:nvGrpSpPr>
                      <p:grpSpPr>
                        <a:xfrm>
                          <a:off x="4228086" y="2288828"/>
                          <a:ext cx="485359" cy="1154754"/>
                          <a:chOff x="4224751" y="1205471"/>
                          <a:chExt cx="485359" cy="1154754"/>
                        </a:xfrm>
                      </p:grpSpPr>
                      <p:grpSp>
                        <p:nvGrpSpPr>
                          <p:cNvPr id="267" name="Group 266">
                            <a:extLst>
                              <a:ext uri="{FF2B5EF4-FFF2-40B4-BE49-F238E27FC236}">
                                <a16:creationId xmlns:a16="http://schemas.microsoft.com/office/drawing/2014/main" id="{88BCF2E6-EB16-482F-B042-80018312B555}"/>
                              </a:ext>
                            </a:extLst>
                          </p:cNvPr>
                          <p:cNvGrpSpPr/>
                          <p:nvPr/>
                        </p:nvGrpSpPr>
                        <p:grpSpPr>
                          <a:xfrm>
                            <a:off x="4224751" y="1205471"/>
                            <a:ext cx="180000" cy="1154754"/>
                            <a:chOff x="3773606" y="1677590"/>
                            <a:chExt cx="180000" cy="1154754"/>
                          </a:xfrm>
                        </p:grpSpPr>
                        <p:grpSp>
                          <p:nvGrpSpPr>
                            <p:cNvPr id="269" name="Group 268">
                              <a:extLst>
                                <a:ext uri="{FF2B5EF4-FFF2-40B4-BE49-F238E27FC236}">
                                  <a16:creationId xmlns:a16="http://schemas.microsoft.com/office/drawing/2014/main" id="{D5E6C780-9426-4A01-A62A-281D4E515764}"/>
                                </a:ext>
                              </a:extLst>
                            </p:cNvPr>
                            <p:cNvGrpSpPr/>
                            <p:nvPr/>
                          </p:nvGrpSpPr>
                          <p:grpSpPr>
                            <a:xfrm>
                              <a:off x="3773606" y="1677590"/>
                              <a:ext cx="180000" cy="863640"/>
                              <a:chOff x="3773606" y="1682352"/>
                              <a:chExt cx="180000" cy="863640"/>
                            </a:xfrm>
                          </p:grpSpPr>
                          <p:cxnSp>
                            <p:nvCxnSpPr>
                              <p:cNvPr id="274" name="Straight Connector 273">
                                <a:extLst>
                                  <a:ext uri="{FF2B5EF4-FFF2-40B4-BE49-F238E27FC236}">
                                    <a16:creationId xmlns:a16="http://schemas.microsoft.com/office/drawing/2014/main" id="{8790058D-DB9E-4B4E-AFB7-CE14E76927AA}"/>
                                  </a:ext>
                                </a:extLst>
                              </p:cNvPr>
                              <p:cNvCxnSpPr/>
                              <p:nvPr/>
                            </p:nvCxnSpPr>
                            <p:spPr>
                              <a:xfrm rot="5400000" flipV="1">
                                <a:off x="3520533" y="2024352"/>
                                <a:ext cx="68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275" name="Oval 274">
                                <a:extLst>
                                  <a:ext uri="{FF2B5EF4-FFF2-40B4-BE49-F238E27FC236}">
                                    <a16:creationId xmlns:a16="http://schemas.microsoft.com/office/drawing/2014/main" id="{15F72050-757E-4C25-B83A-CD6463029100}"/>
                                  </a:ext>
                                </a:extLst>
                              </p:cNvPr>
                              <p:cNvSpPr/>
                              <p:nvPr/>
                            </p:nvSpPr>
                            <p:spPr>
                              <a:xfrm>
                                <a:off x="3773606" y="2365992"/>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6" name="Rectangle 275">
                                <a:extLst>
                                  <a:ext uri="{FF2B5EF4-FFF2-40B4-BE49-F238E27FC236}">
                                    <a16:creationId xmlns:a16="http://schemas.microsoft.com/office/drawing/2014/main" id="{C15DDB56-7468-4394-9CEF-22FC7744158E}"/>
                                  </a:ext>
                                </a:extLst>
                              </p:cNvPr>
                              <p:cNvSpPr/>
                              <p:nvPr/>
                            </p:nvSpPr>
                            <p:spPr>
                              <a:xfrm>
                                <a:off x="3827448" y="2254812"/>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70" name="Group 269">
                              <a:extLst>
                                <a:ext uri="{FF2B5EF4-FFF2-40B4-BE49-F238E27FC236}">
                                  <a16:creationId xmlns:a16="http://schemas.microsoft.com/office/drawing/2014/main" id="{20D8DB8C-DCDB-4FA7-A15D-95C0CD1B32A9}"/>
                                </a:ext>
                              </a:extLst>
                            </p:cNvPr>
                            <p:cNvGrpSpPr/>
                            <p:nvPr/>
                          </p:nvGrpSpPr>
                          <p:grpSpPr>
                            <a:xfrm rot="10800000">
                              <a:off x="3773606" y="2469963"/>
                              <a:ext cx="180000" cy="362381"/>
                              <a:chOff x="3773606" y="1973093"/>
                              <a:chExt cx="180000" cy="362381"/>
                            </a:xfrm>
                          </p:grpSpPr>
                          <p:cxnSp>
                            <p:nvCxnSpPr>
                              <p:cNvPr id="271" name="Straight Connector 270">
                                <a:extLst>
                                  <a:ext uri="{FF2B5EF4-FFF2-40B4-BE49-F238E27FC236}">
                                    <a16:creationId xmlns:a16="http://schemas.microsoft.com/office/drawing/2014/main" id="{9B11857F-FCE8-46DA-8099-911B2069AB8A}"/>
                                  </a:ext>
                                </a:extLst>
                              </p:cNvPr>
                              <p:cNvCxnSpPr/>
                              <p:nvPr/>
                            </p:nvCxnSpPr>
                            <p:spPr>
                              <a:xfrm rot="5400000" flipV="1">
                                <a:off x="3772023" y="2063093"/>
                                <a:ext cx="180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272" name="Oval 271">
                                <a:extLst>
                                  <a:ext uri="{FF2B5EF4-FFF2-40B4-BE49-F238E27FC236}">
                                    <a16:creationId xmlns:a16="http://schemas.microsoft.com/office/drawing/2014/main" id="{267301C7-1F8B-4E1E-B9E4-C530B8776845}"/>
                                  </a:ext>
                                </a:extLst>
                              </p:cNvPr>
                              <p:cNvSpPr/>
                              <p:nvPr/>
                            </p:nvSpPr>
                            <p:spPr>
                              <a:xfrm>
                                <a:off x="3773606" y="2155474"/>
                                <a:ext cx="180000" cy="180000"/>
                              </a:xfrm>
                              <a:prstGeom prst="ellipse">
                                <a:avLst/>
                              </a:prstGeom>
                              <a:noFill/>
                              <a:ln w="9525">
                                <a:solidFill>
                                  <a:schemeClr val="tx1">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73" name="Rectangle 272">
                                <a:extLst>
                                  <a:ext uri="{FF2B5EF4-FFF2-40B4-BE49-F238E27FC236}">
                                    <a16:creationId xmlns:a16="http://schemas.microsoft.com/office/drawing/2014/main" id="{C9DE0754-720A-4B56-971D-454792F51CEF}"/>
                                  </a:ext>
                                </a:extLst>
                              </p:cNvPr>
                              <p:cNvSpPr/>
                              <p:nvPr/>
                            </p:nvSpPr>
                            <p:spPr>
                              <a:xfrm>
                                <a:off x="3826938" y="202947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268" name="TextBox 267">
                            <a:extLst>
                              <a:ext uri="{FF2B5EF4-FFF2-40B4-BE49-F238E27FC236}">
                                <a16:creationId xmlns:a16="http://schemas.microsoft.com/office/drawing/2014/main" id="{30DD5326-FE3C-4D69-A47A-0EEA206F567C}"/>
                              </a:ext>
                            </a:extLst>
                          </p:cNvPr>
                          <p:cNvSpPr txBox="1"/>
                          <p:nvPr/>
                        </p:nvSpPr>
                        <p:spPr>
                          <a:xfrm>
                            <a:off x="4326858" y="1928498"/>
                            <a:ext cx="383252"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38MVA</a:t>
                            </a:r>
                            <a:endParaRPr lang="fr-FR" sz="400" dirty="0">
                              <a:solidFill>
                                <a:schemeClr val="tx2"/>
                              </a:solidFill>
                            </a:endParaRPr>
                          </a:p>
                        </p:txBody>
                      </p:sp>
                    </p:grpSp>
                    <p:sp>
                      <p:nvSpPr>
                        <p:cNvPr id="266" name="Rectangle 265">
                          <a:extLst>
                            <a:ext uri="{FF2B5EF4-FFF2-40B4-BE49-F238E27FC236}">
                              <a16:creationId xmlns:a16="http://schemas.microsoft.com/office/drawing/2014/main" id="{0C6D22BF-3F26-4214-8C54-5F276AC970F7}"/>
                            </a:ext>
                          </a:extLst>
                        </p:cNvPr>
                        <p:cNvSpPr/>
                        <p:nvPr/>
                      </p:nvSpPr>
                      <p:spPr>
                        <a:xfrm>
                          <a:off x="428231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264" name="Straight Connector 263">
                        <a:extLst>
                          <a:ext uri="{FF2B5EF4-FFF2-40B4-BE49-F238E27FC236}">
                            <a16:creationId xmlns:a16="http://schemas.microsoft.com/office/drawing/2014/main" id="{E8787610-3EC7-4308-857B-8B70E4F04170}"/>
                          </a:ext>
                        </a:extLst>
                      </p:cNvPr>
                      <p:cNvCxnSpPr/>
                      <p:nvPr/>
                    </p:nvCxnSpPr>
                    <p:spPr>
                      <a:xfrm flipV="1">
                        <a:off x="5565060" y="3451605"/>
                        <a:ext cx="432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6" name="Group 255">
                      <a:extLst>
                        <a:ext uri="{FF2B5EF4-FFF2-40B4-BE49-F238E27FC236}">
                          <a16:creationId xmlns:a16="http://schemas.microsoft.com/office/drawing/2014/main" id="{B6292884-520E-44E3-A986-5CD32F99E628}"/>
                        </a:ext>
                      </a:extLst>
                    </p:cNvPr>
                    <p:cNvGrpSpPr/>
                    <p:nvPr/>
                  </p:nvGrpSpPr>
                  <p:grpSpPr>
                    <a:xfrm>
                      <a:off x="5637699" y="3451605"/>
                      <a:ext cx="72000" cy="205936"/>
                      <a:chOff x="5637699" y="3451605"/>
                      <a:chExt cx="72000" cy="205936"/>
                    </a:xfrm>
                  </p:grpSpPr>
                  <p:grpSp>
                    <p:nvGrpSpPr>
                      <p:cNvPr id="257" name="Group 256">
                        <a:extLst>
                          <a:ext uri="{FF2B5EF4-FFF2-40B4-BE49-F238E27FC236}">
                            <a16:creationId xmlns:a16="http://schemas.microsoft.com/office/drawing/2014/main" id="{F99F240E-33CA-401E-93C9-5B39F0DF12B7}"/>
                          </a:ext>
                        </a:extLst>
                      </p:cNvPr>
                      <p:cNvGrpSpPr/>
                      <p:nvPr/>
                    </p:nvGrpSpPr>
                    <p:grpSpPr>
                      <a:xfrm>
                        <a:off x="5674614" y="3451605"/>
                        <a:ext cx="0" cy="205936"/>
                        <a:chOff x="2820682" y="2012682"/>
                        <a:chExt cx="0" cy="205936"/>
                      </a:xfrm>
                    </p:grpSpPr>
                    <p:cxnSp>
                      <p:nvCxnSpPr>
                        <p:cNvPr id="261" name="Straight Connector 260">
                          <a:extLst>
                            <a:ext uri="{FF2B5EF4-FFF2-40B4-BE49-F238E27FC236}">
                              <a16:creationId xmlns:a16="http://schemas.microsoft.com/office/drawing/2014/main" id="{3D7BB08F-23F7-47C0-85A6-13B226BD9ACC}"/>
                            </a:ext>
                          </a:extLst>
                        </p:cNvPr>
                        <p:cNvCxnSpPr/>
                        <p:nvPr/>
                      </p:nvCxnSpPr>
                      <p:spPr>
                        <a:xfrm rot="16200000" flipV="1">
                          <a:off x="2784682" y="2182618"/>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A05376E1-06F6-4EAD-8146-418EA23F964D}"/>
                            </a:ext>
                          </a:extLst>
                        </p:cNvPr>
                        <p:cNvCxnSpPr/>
                        <p:nvPr/>
                      </p:nvCxnSpPr>
                      <p:spPr>
                        <a:xfrm rot="5400000" flipV="1">
                          <a:off x="2784682" y="2048682"/>
                          <a:ext cx="7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58" name="Group 257">
                        <a:extLst>
                          <a:ext uri="{FF2B5EF4-FFF2-40B4-BE49-F238E27FC236}">
                            <a16:creationId xmlns:a16="http://schemas.microsoft.com/office/drawing/2014/main" id="{44BAB431-03B5-480B-A24F-3D424A2A9A7E}"/>
                          </a:ext>
                        </a:extLst>
                      </p:cNvPr>
                      <p:cNvGrpSpPr/>
                      <p:nvPr/>
                    </p:nvGrpSpPr>
                    <p:grpSpPr>
                      <a:xfrm>
                        <a:off x="5637699" y="3517048"/>
                        <a:ext cx="72000" cy="72000"/>
                        <a:chOff x="6001658" y="3468107"/>
                        <a:chExt cx="72000" cy="72000"/>
                      </a:xfrm>
                    </p:grpSpPr>
                    <p:sp>
                      <p:nvSpPr>
                        <p:cNvPr id="259" name="Rectangle 258">
                          <a:extLst>
                            <a:ext uri="{FF2B5EF4-FFF2-40B4-BE49-F238E27FC236}">
                              <a16:creationId xmlns:a16="http://schemas.microsoft.com/office/drawing/2014/main" id="{2315B913-8ECC-4FB1-A437-260B0DB2FD91}"/>
                            </a:ext>
                          </a:extLst>
                        </p:cNvPr>
                        <p:cNvSpPr/>
                        <p:nvPr/>
                      </p:nvSpPr>
                      <p:spPr>
                        <a:xfrm rot="10800000">
                          <a:off x="6001658" y="3468107"/>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60" name="Straight Connector 259">
                          <a:extLst>
                            <a:ext uri="{FF2B5EF4-FFF2-40B4-BE49-F238E27FC236}">
                              <a16:creationId xmlns:a16="http://schemas.microsoft.com/office/drawing/2014/main" id="{CEFFD4E0-A865-4584-BD46-E633CE043F92}"/>
                            </a:ext>
                          </a:extLst>
                        </p:cNvPr>
                        <p:cNvCxnSpPr>
                          <a:stCxn id="259" idx="1"/>
                          <a:endCxn id="259" idx="3"/>
                        </p:cNvCxnSpPr>
                        <p:nvPr/>
                      </p:nvCxnSpPr>
                      <p:spPr>
                        <a:xfrm flipH="1">
                          <a:off x="6001658" y="3504107"/>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sp>
                <p:nvSpPr>
                  <p:cNvPr id="254" name="TextBox 253">
                    <a:extLst>
                      <a:ext uri="{FF2B5EF4-FFF2-40B4-BE49-F238E27FC236}">
                        <a16:creationId xmlns:a16="http://schemas.microsoft.com/office/drawing/2014/main" id="{1CE0EA7D-5C5B-4769-9DE8-7ED7C2184420}"/>
                      </a:ext>
                    </a:extLst>
                  </p:cNvPr>
                  <p:cNvSpPr txBox="1"/>
                  <p:nvPr/>
                </p:nvSpPr>
                <p:spPr>
                  <a:xfrm rot="16200000">
                    <a:off x="5505765" y="2498994"/>
                    <a:ext cx="274225" cy="153888"/>
                  </a:xfrm>
                  <a:prstGeom prst="rect">
                    <a:avLst/>
                  </a:prstGeom>
                  <a:noFill/>
                </p:spPr>
                <p:txBody>
                  <a:bodyPr wrap="square" rtlCol="0">
                    <a:spAutoFit/>
                  </a:bodyPr>
                  <a:lstStyle/>
                  <a:p>
                    <a:pPr algn="ctr"/>
                    <a:r>
                      <a:rPr lang="fr-CH" sz="400" dirty="0">
                        <a:solidFill>
                          <a:schemeClr val="tx2"/>
                        </a:solidFill>
                      </a:rPr>
                      <a:t>L8</a:t>
                    </a:r>
                    <a:endParaRPr lang="fr-FR" sz="400" dirty="0">
                      <a:solidFill>
                        <a:schemeClr val="tx2"/>
                      </a:solidFill>
                    </a:endParaRPr>
                  </a:p>
                </p:txBody>
              </p:sp>
            </p:grpSp>
          </p:grpSp>
          <p:sp>
            <p:nvSpPr>
              <p:cNvPr id="250" name="TextBox 249">
                <a:extLst>
                  <a:ext uri="{FF2B5EF4-FFF2-40B4-BE49-F238E27FC236}">
                    <a16:creationId xmlns:a16="http://schemas.microsoft.com/office/drawing/2014/main" id="{EB6E9A60-EE87-45C8-936D-58780571B7DD}"/>
                  </a:ext>
                </a:extLst>
              </p:cNvPr>
              <p:cNvSpPr txBox="1"/>
              <p:nvPr/>
            </p:nvSpPr>
            <p:spPr>
              <a:xfrm>
                <a:off x="6562952" y="3428199"/>
                <a:ext cx="474615" cy="153888"/>
              </a:xfrm>
              <a:prstGeom prst="rect">
                <a:avLst/>
              </a:prstGeom>
              <a:noFill/>
            </p:spPr>
            <p:txBody>
              <a:bodyPr wrap="square" rtlCol="0">
                <a:spAutoFit/>
              </a:bodyPr>
              <a:lstStyle/>
              <a:p>
                <a:pPr algn="r"/>
                <a:r>
                  <a:rPr lang="fr-CH" sz="400" dirty="0">
                    <a:solidFill>
                      <a:schemeClr val="tx2"/>
                    </a:solidFill>
                  </a:rPr>
                  <a:t>18kV- LHC8</a:t>
                </a:r>
                <a:endParaRPr lang="fr-FR" sz="400" dirty="0">
                  <a:solidFill>
                    <a:schemeClr val="tx2"/>
                  </a:solidFill>
                </a:endParaRPr>
              </a:p>
            </p:txBody>
          </p:sp>
        </p:grpSp>
      </p:grpSp>
      <p:grpSp>
        <p:nvGrpSpPr>
          <p:cNvPr id="414" name="Group 413">
            <a:extLst>
              <a:ext uri="{FF2B5EF4-FFF2-40B4-BE49-F238E27FC236}">
                <a16:creationId xmlns:a16="http://schemas.microsoft.com/office/drawing/2014/main" id="{7E458682-8709-46FE-9463-C8C585573DA2}"/>
              </a:ext>
            </a:extLst>
          </p:cNvPr>
          <p:cNvGrpSpPr/>
          <p:nvPr/>
        </p:nvGrpSpPr>
        <p:grpSpPr>
          <a:xfrm>
            <a:off x="2680690" y="1716853"/>
            <a:ext cx="4032000" cy="170233"/>
            <a:chOff x="4205109" y="2128891"/>
            <a:chExt cx="4032000" cy="170233"/>
          </a:xfrm>
        </p:grpSpPr>
        <p:grpSp>
          <p:nvGrpSpPr>
            <p:cNvPr id="415" name="Group 414">
              <a:extLst>
                <a:ext uri="{FF2B5EF4-FFF2-40B4-BE49-F238E27FC236}">
                  <a16:creationId xmlns:a16="http://schemas.microsoft.com/office/drawing/2014/main" id="{09A470DC-6239-499C-B7A1-024EDC383FE9}"/>
                </a:ext>
              </a:extLst>
            </p:cNvPr>
            <p:cNvGrpSpPr/>
            <p:nvPr/>
          </p:nvGrpSpPr>
          <p:grpSpPr>
            <a:xfrm>
              <a:off x="4205109" y="2252028"/>
              <a:ext cx="4032000" cy="47096"/>
              <a:chOff x="4205109" y="2252028"/>
              <a:chExt cx="4032000" cy="47096"/>
            </a:xfrm>
          </p:grpSpPr>
          <p:cxnSp>
            <p:nvCxnSpPr>
              <p:cNvPr id="417" name="Straight Connector 416">
                <a:extLst>
                  <a:ext uri="{FF2B5EF4-FFF2-40B4-BE49-F238E27FC236}">
                    <a16:creationId xmlns:a16="http://schemas.microsoft.com/office/drawing/2014/main" id="{3E431517-8E9E-4DE1-B228-429BDBABFA16}"/>
                  </a:ext>
                </a:extLst>
              </p:cNvPr>
              <p:cNvCxnSpPr/>
              <p:nvPr/>
            </p:nvCxnSpPr>
            <p:spPr>
              <a:xfrm flipV="1">
                <a:off x="4205109" y="2252028"/>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a:extLst>
                  <a:ext uri="{FF2B5EF4-FFF2-40B4-BE49-F238E27FC236}">
                    <a16:creationId xmlns:a16="http://schemas.microsoft.com/office/drawing/2014/main" id="{D3CC6D1E-1778-4850-941F-2C2AAE8B19DD}"/>
                  </a:ext>
                </a:extLst>
              </p:cNvPr>
              <p:cNvCxnSpPr/>
              <p:nvPr/>
            </p:nvCxnSpPr>
            <p:spPr>
              <a:xfrm flipV="1">
                <a:off x="4205109" y="2299124"/>
                <a:ext cx="4032000" cy="0"/>
              </a:xfrm>
              <a:prstGeom prst="line">
                <a:avLst/>
              </a:prstGeom>
              <a:ln w="25400">
                <a:solidFill>
                  <a:srgbClr val="0070C0"/>
                </a:solidFill>
              </a:ln>
              <a:effectLst/>
            </p:spPr>
            <p:style>
              <a:lnRef idx="2">
                <a:schemeClr val="accent1"/>
              </a:lnRef>
              <a:fillRef idx="0">
                <a:schemeClr val="accent1"/>
              </a:fillRef>
              <a:effectRef idx="1">
                <a:schemeClr val="accent1"/>
              </a:effectRef>
              <a:fontRef idx="minor">
                <a:schemeClr val="tx1"/>
              </a:fontRef>
            </p:style>
          </p:cxnSp>
        </p:grpSp>
        <p:sp>
          <p:nvSpPr>
            <p:cNvPr id="416" name="TextBox 415">
              <a:extLst>
                <a:ext uri="{FF2B5EF4-FFF2-40B4-BE49-F238E27FC236}">
                  <a16:creationId xmlns:a16="http://schemas.microsoft.com/office/drawing/2014/main" id="{26B9A5C4-7C87-4C30-9342-453CD2A8A7B7}"/>
                </a:ext>
              </a:extLst>
            </p:cNvPr>
            <p:cNvSpPr txBox="1"/>
            <p:nvPr/>
          </p:nvSpPr>
          <p:spPr>
            <a:xfrm>
              <a:off x="6461132" y="2128891"/>
              <a:ext cx="529646" cy="153888"/>
            </a:xfrm>
            <a:prstGeom prst="rect">
              <a:avLst/>
            </a:prstGeom>
            <a:noFill/>
          </p:spPr>
          <p:txBody>
            <a:bodyPr wrap="square" rtlCol="0">
              <a:spAutoFit/>
            </a:bodyPr>
            <a:lstStyle/>
            <a:p>
              <a:pPr algn="ctr"/>
              <a:r>
                <a:rPr lang="fr-CH" sz="400" dirty="0">
                  <a:solidFill>
                    <a:schemeClr val="tx2"/>
                  </a:solidFill>
                </a:rPr>
                <a:t>SEH9 - 66kV</a:t>
              </a:r>
              <a:endParaRPr lang="fr-FR" sz="400" dirty="0">
                <a:solidFill>
                  <a:schemeClr val="tx2"/>
                </a:solidFill>
              </a:endParaRPr>
            </a:p>
          </p:txBody>
        </p:sp>
      </p:grpSp>
      <p:grpSp>
        <p:nvGrpSpPr>
          <p:cNvPr id="419" name="Group 418">
            <a:extLst>
              <a:ext uri="{FF2B5EF4-FFF2-40B4-BE49-F238E27FC236}">
                <a16:creationId xmlns:a16="http://schemas.microsoft.com/office/drawing/2014/main" id="{26B375D3-0883-47FD-9948-20BF0DF2BF53}"/>
              </a:ext>
            </a:extLst>
          </p:cNvPr>
          <p:cNvGrpSpPr/>
          <p:nvPr/>
        </p:nvGrpSpPr>
        <p:grpSpPr>
          <a:xfrm>
            <a:off x="3666173" y="3243961"/>
            <a:ext cx="3132259" cy="537229"/>
            <a:chOff x="5188211" y="3655999"/>
            <a:chExt cx="3132259" cy="537229"/>
          </a:xfrm>
        </p:grpSpPr>
        <p:grpSp>
          <p:nvGrpSpPr>
            <p:cNvPr id="420" name="Group 419">
              <a:extLst>
                <a:ext uri="{FF2B5EF4-FFF2-40B4-BE49-F238E27FC236}">
                  <a16:creationId xmlns:a16="http://schemas.microsoft.com/office/drawing/2014/main" id="{CC493FE3-AD58-4949-853B-43E869CED676}"/>
                </a:ext>
              </a:extLst>
            </p:cNvPr>
            <p:cNvGrpSpPr/>
            <p:nvPr/>
          </p:nvGrpSpPr>
          <p:grpSpPr>
            <a:xfrm>
              <a:off x="5188211" y="3655999"/>
              <a:ext cx="3132259" cy="537229"/>
              <a:chOff x="5188211" y="3655999"/>
              <a:chExt cx="3132259" cy="537229"/>
            </a:xfrm>
          </p:grpSpPr>
          <p:sp>
            <p:nvSpPr>
              <p:cNvPr id="422" name="Arc 421">
                <a:extLst>
                  <a:ext uri="{FF2B5EF4-FFF2-40B4-BE49-F238E27FC236}">
                    <a16:creationId xmlns:a16="http://schemas.microsoft.com/office/drawing/2014/main" id="{DA37294A-1682-4B89-937F-A6EDB18DFF03}"/>
                  </a:ext>
                </a:extLst>
              </p:cNvPr>
              <p:cNvSpPr/>
              <p:nvPr/>
            </p:nvSpPr>
            <p:spPr>
              <a:xfrm>
                <a:off x="7960470"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23" name="Arc 422">
                <a:extLst>
                  <a:ext uri="{FF2B5EF4-FFF2-40B4-BE49-F238E27FC236}">
                    <a16:creationId xmlns:a16="http://schemas.microsoft.com/office/drawing/2014/main" id="{F3952529-B1A0-4C32-88B7-E136FB0A2B62}"/>
                  </a:ext>
                </a:extLst>
              </p:cNvPr>
              <p:cNvSpPr/>
              <p:nvPr/>
            </p:nvSpPr>
            <p:spPr>
              <a:xfrm rot="10800000">
                <a:off x="5188211" y="3655999"/>
                <a:ext cx="360000" cy="360000"/>
              </a:xfrm>
              <a:prstGeom prst="arc">
                <a:avLst>
                  <a:gd name="adj1" fmla="val 16200000"/>
                  <a:gd name="adj2" fmla="val 5355619"/>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424" name="Straight Connector 423">
                <a:extLst>
                  <a:ext uri="{FF2B5EF4-FFF2-40B4-BE49-F238E27FC236}">
                    <a16:creationId xmlns:a16="http://schemas.microsoft.com/office/drawing/2014/main" id="{D9517DE3-8787-49EA-8145-3DBD37410304}"/>
                  </a:ext>
                </a:extLst>
              </p:cNvPr>
              <p:cNvCxnSpPr/>
              <p:nvPr/>
            </p:nvCxnSpPr>
            <p:spPr>
              <a:xfrm flipH="1">
                <a:off x="5366181" y="3655999"/>
                <a:ext cx="277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a:extLst>
                  <a:ext uri="{FF2B5EF4-FFF2-40B4-BE49-F238E27FC236}">
                    <a16:creationId xmlns:a16="http://schemas.microsoft.com/office/drawing/2014/main" id="{95EF8540-5C48-41E0-9895-88CD03B9E60E}"/>
                  </a:ext>
                </a:extLst>
              </p:cNvPr>
              <p:cNvCxnSpPr/>
              <p:nvPr/>
            </p:nvCxnSpPr>
            <p:spPr>
              <a:xfrm flipH="1">
                <a:off x="5363800" y="4016779"/>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a:extLst>
                  <a:ext uri="{FF2B5EF4-FFF2-40B4-BE49-F238E27FC236}">
                    <a16:creationId xmlns:a16="http://schemas.microsoft.com/office/drawing/2014/main" id="{4C2E87D4-75F3-4C45-9C5D-329EA608534B}"/>
                  </a:ext>
                </a:extLst>
              </p:cNvPr>
              <p:cNvCxnSpPr/>
              <p:nvPr/>
            </p:nvCxnSpPr>
            <p:spPr>
              <a:xfrm flipH="1">
                <a:off x="6819265" y="4014995"/>
                <a:ext cx="1332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7" name="Straight Connector 426">
                <a:extLst>
                  <a:ext uri="{FF2B5EF4-FFF2-40B4-BE49-F238E27FC236}">
                    <a16:creationId xmlns:a16="http://schemas.microsoft.com/office/drawing/2014/main" id="{0953AC38-995B-470E-BA6F-EA118C5743B7}"/>
                  </a:ext>
                </a:extLst>
              </p:cNvPr>
              <p:cNvCxnSpPr/>
              <p:nvPr/>
            </p:nvCxnSpPr>
            <p:spPr>
              <a:xfrm rot="5400000" flipV="1">
                <a:off x="6735677" y="4100233"/>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28" name="Straight Connector 427">
                <a:extLst>
                  <a:ext uri="{FF2B5EF4-FFF2-40B4-BE49-F238E27FC236}">
                    <a16:creationId xmlns:a16="http://schemas.microsoft.com/office/drawing/2014/main" id="{0FA074F4-966B-4DEF-AE31-B95357B3667F}"/>
                  </a:ext>
                </a:extLst>
              </p:cNvPr>
              <p:cNvCxnSpPr/>
              <p:nvPr/>
            </p:nvCxnSpPr>
            <p:spPr>
              <a:xfrm rot="5400000" flipV="1">
                <a:off x="6600422" y="4103228"/>
                <a:ext cx="180000" cy="0"/>
              </a:xfrm>
              <a:prstGeom prst="line">
                <a:avLst/>
              </a:prstGeom>
              <a:ln w="9525">
                <a:solidFill>
                  <a:schemeClr val="accent5"/>
                </a:solidFill>
              </a:ln>
              <a:effectLst/>
            </p:spPr>
            <p:style>
              <a:lnRef idx="2">
                <a:schemeClr val="accent1"/>
              </a:lnRef>
              <a:fillRef idx="0">
                <a:schemeClr val="accent1"/>
              </a:fillRef>
              <a:effectRef idx="1">
                <a:schemeClr val="accent1"/>
              </a:effectRef>
              <a:fontRef idx="minor">
                <a:schemeClr val="tx1"/>
              </a:fontRef>
            </p:style>
          </p:cxnSp>
        </p:grpSp>
        <p:sp>
          <p:nvSpPr>
            <p:cNvPr id="421" name="TextBox 420">
              <a:extLst>
                <a:ext uri="{FF2B5EF4-FFF2-40B4-BE49-F238E27FC236}">
                  <a16:creationId xmlns:a16="http://schemas.microsoft.com/office/drawing/2014/main" id="{EAD8B1FF-9272-42DF-A924-78892C585105}"/>
                </a:ext>
              </a:extLst>
            </p:cNvPr>
            <p:cNvSpPr txBox="1"/>
            <p:nvPr/>
          </p:nvSpPr>
          <p:spPr>
            <a:xfrm>
              <a:off x="6539635" y="3755060"/>
              <a:ext cx="429679" cy="153888"/>
            </a:xfrm>
            <a:prstGeom prst="rect">
              <a:avLst/>
            </a:prstGeom>
            <a:noFill/>
          </p:spPr>
          <p:txBody>
            <a:bodyPr wrap="square" rtlCol="0">
              <a:spAutoFit/>
            </a:bodyPr>
            <a:lstStyle/>
            <a:p>
              <a:pPr algn="ctr"/>
              <a:r>
                <a:rPr lang="fr-CH" sz="400" dirty="0">
                  <a:solidFill>
                    <a:schemeClr val="tx2"/>
                  </a:solidFill>
                </a:rPr>
                <a:t>LHC Loop</a:t>
              </a:r>
              <a:endParaRPr lang="fr-FR" sz="400" dirty="0">
                <a:solidFill>
                  <a:schemeClr val="tx2"/>
                </a:solidFill>
              </a:endParaRPr>
            </a:p>
          </p:txBody>
        </p:sp>
      </p:grpSp>
      <p:grpSp>
        <p:nvGrpSpPr>
          <p:cNvPr id="429" name="Group 428">
            <a:extLst>
              <a:ext uri="{FF2B5EF4-FFF2-40B4-BE49-F238E27FC236}">
                <a16:creationId xmlns:a16="http://schemas.microsoft.com/office/drawing/2014/main" id="{E0F5B4CB-2808-484D-899E-22A93A09A646}"/>
              </a:ext>
            </a:extLst>
          </p:cNvPr>
          <p:cNvGrpSpPr/>
          <p:nvPr/>
        </p:nvGrpSpPr>
        <p:grpSpPr>
          <a:xfrm>
            <a:off x="2049355" y="5207860"/>
            <a:ext cx="1964326" cy="1083811"/>
            <a:chOff x="4097328" y="5227682"/>
            <a:chExt cx="1964326" cy="1083811"/>
          </a:xfrm>
        </p:grpSpPr>
        <p:grpSp>
          <p:nvGrpSpPr>
            <p:cNvPr id="430" name="Group 429">
              <a:extLst>
                <a:ext uri="{FF2B5EF4-FFF2-40B4-BE49-F238E27FC236}">
                  <a16:creationId xmlns:a16="http://schemas.microsoft.com/office/drawing/2014/main" id="{94B25D18-848A-48D6-BFC4-F2D46A8B85C9}"/>
                </a:ext>
              </a:extLst>
            </p:cNvPr>
            <p:cNvGrpSpPr/>
            <p:nvPr/>
          </p:nvGrpSpPr>
          <p:grpSpPr>
            <a:xfrm>
              <a:off x="4097328" y="5227682"/>
              <a:ext cx="1892197" cy="173745"/>
              <a:chOff x="3730401" y="6058697"/>
              <a:chExt cx="1892197" cy="173745"/>
            </a:xfrm>
          </p:grpSpPr>
          <p:cxnSp>
            <p:nvCxnSpPr>
              <p:cNvPr id="475" name="Straight Connector 474">
                <a:extLst>
                  <a:ext uri="{FF2B5EF4-FFF2-40B4-BE49-F238E27FC236}">
                    <a16:creationId xmlns:a16="http://schemas.microsoft.com/office/drawing/2014/main" id="{339D144C-8BAC-4CD4-8B12-A4AEC8633F7A}"/>
                  </a:ext>
                </a:extLst>
              </p:cNvPr>
              <p:cNvCxnSpPr/>
              <p:nvPr/>
            </p:nvCxnSpPr>
            <p:spPr>
              <a:xfrm flipV="1">
                <a:off x="3822598" y="6185346"/>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cxnSp>
            <p:nvCxnSpPr>
              <p:cNvPr id="476" name="Straight Connector 475">
                <a:extLst>
                  <a:ext uri="{FF2B5EF4-FFF2-40B4-BE49-F238E27FC236}">
                    <a16:creationId xmlns:a16="http://schemas.microsoft.com/office/drawing/2014/main" id="{A4B0E9D5-4CD2-4FA3-9946-B20CD9F2382E}"/>
                  </a:ext>
                </a:extLst>
              </p:cNvPr>
              <p:cNvCxnSpPr/>
              <p:nvPr/>
            </p:nvCxnSpPr>
            <p:spPr>
              <a:xfrm flipV="1">
                <a:off x="3822598" y="6232442"/>
                <a:ext cx="1800000" cy="0"/>
              </a:xfrm>
              <a:prstGeom prst="line">
                <a:avLst/>
              </a:prstGeom>
              <a:ln w="2540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77" name="TextBox 476">
                <a:extLst>
                  <a:ext uri="{FF2B5EF4-FFF2-40B4-BE49-F238E27FC236}">
                    <a16:creationId xmlns:a16="http://schemas.microsoft.com/office/drawing/2014/main" id="{8DE396AE-E741-43B5-8594-AF5AD770D7F4}"/>
                  </a:ext>
                </a:extLst>
              </p:cNvPr>
              <p:cNvSpPr txBox="1"/>
              <p:nvPr/>
            </p:nvSpPr>
            <p:spPr>
              <a:xfrm>
                <a:off x="3730401" y="6058697"/>
                <a:ext cx="517829" cy="153888"/>
              </a:xfrm>
              <a:prstGeom prst="rect">
                <a:avLst/>
              </a:prstGeom>
              <a:noFill/>
            </p:spPr>
            <p:txBody>
              <a:bodyPr wrap="square" rtlCol="0">
                <a:spAutoFit/>
              </a:bodyPr>
              <a:lstStyle/>
              <a:p>
                <a:r>
                  <a:rPr lang="fr-CH" sz="400" dirty="0">
                    <a:solidFill>
                      <a:schemeClr val="tx2"/>
                    </a:solidFill>
                  </a:rPr>
                  <a:t>ME10 – 18kV</a:t>
                </a:r>
                <a:endParaRPr lang="fr-FR" sz="400" dirty="0">
                  <a:solidFill>
                    <a:schemeClr val="tx2"/>
                  </a:solidFill>
                </a:endParaRPr>
              </a:p>
            </p:txBody>
          </p:sp>
        </p:grpSp>
        <p:grpSp>
          <p:nvGrpSpPr>
            <p:cNvPr id="431" name="Group 430">
              <a:extLst>
                <a:ext uri="{FF2B5EF4-FFF2-40B4-BE49-F238E27FC236}">
                  <a16:creationId xmlns:a16="http://schemas.microsoft.com/office/drawing/2014/main" id="{D72F0A3C-1118-4585-BBF4-80FFB6C3C4EC}"/>
                </a:ext>
              </a:extLst>
            </p:cNvPr>
            <p:cNvGrpSpPr/>
            <p:nvPr/>
          </p:nvGrpSpPr>
          <p:grpSpPr>
            <a:xfrm>
              <a:off x="4117654" y="5391481"/>
              <a:ext cx="1944000" cy="920012"/>
              <a:chOff x="3594100" y="5391481"/>
              <a:chExt cx="1944000" cy="920012"/>
            </a:xfrm>
          </p:grpSpPr>
          <p:grpSp>
            <p:nvGrpSpPr>
              <p:cNvPr id="432" name="Group 431">
                <a:extLst>
                  <a:ext uri="{FF2B5EF4-FFF2-40B4-BE49-F238E27FC236}">
                    <a16:creationId xmlns:a16="http://schemas.microsoft.com/office/drawing/2014/main" id="{64FB2E00-D703-48BF-BDF7-56223AA2CA43}"/>
                  </a:ext>
                </a:extLst>
              </p:cNvPr>
              <p:cNvGrpSpPr/>
              <p:nvPr/>
            </p:nvGrpSpPr>
            <p:grpSpPr>
              <a:xfrm>
                <a:off x="3594100" y="5391481"/>
                <a:ext cx="1944000" cy="920012"/>
                <a:chOff x="3594100" y="5391481"/>
                <a:chExt cx="1944000" cy="920012"/>
              </a:xfrm>
            </p:grpSpPr>
            <p:grpSp>
              <p:nvGrpSpPr>
                <p:cNvPr id="436" name="Group 435">
                  <a:extLst>
                    <a:ext uri="{FF2B5EF4-FFF2-40B4-BE49-F238E27FC236}">
                      <a16:creationId xmlns:a16="http://schemas.microsoft.com/office/drawing/2014/main" id="{28DA2596-8B51-43B4-9188-8121F774F21F}"/>
                    </a:ext>
                  </a:extLst>
                </p:cNvPr>
                <p:cNvGrpSpPr/>
                <p:nvPr/>
              </p:nvGrpSpPr>
              <p:grpSpPr>
                <a:xfrm>
                  <a:off x="3670198" y="5905925"/>
                  <a:ext cx="1800000" cy="405568"/>
                  <a:chOff x="3670198" y="5905925"/>
                  <a:chExt cx="1800000" cy="405568"/>
                </a:xfrm>
              </p:grpSpPr>
              <p:grpSp>
                <p:nvGrpSpPr>
                  <p:cNvPr id="461" name="Group 460">
                    <a:extLst>
                      <a:ext uri="{FF2B5EF4-FFF2-40B4-BE49-F238E27FC236}">
                        <a16:creationId xmlns:a16="http://schemas.microsoft.com/office/drawing/2014/main" id="{BEAB66B4-4495-45CD-A100-C4D150214DB6}"/>
                      </a:ext>
                    </a:extLst>
                  </p:cNvPr>
                  <p:cNvGrpSpPr/>
                  <p:nvPr/>
                </p:nvGrpSpPr>
                <p:grpSpPr>
                  <a:xfrm>
                    <a:off x="3777530" y="6023902"/>
                    <a:ext cx="1490647" cy="287591"/>
                    <a:chOff x="3777530" y="6023902"/>
                    <a:chExt cx="1490647" cy="287591"/>
                  </a:xfrm>
                </p:grpSpPr>
                <p:grpSp>
                  <p:nvGrpSpPr>
                    <p:cNvPr id="467" name="Group 466">
                      <a:extLst>
                        <a:ext uri="{FF2B5EF4-FFF2-40B4-BE49-F238E27FC236}">
                          <a16:creationId xmlns:a16="http://schemas.microsoft.com/office/drawing/2014/main" id="{AD0B0539-1792-4CF1-8DAA-CB0DED469C04}"/>
                        </a:ext>
                      </a:extLst>
                    </p:cNvPr>
                    <p:cNvGrpSpPr/>
                    <p:nvPr/>
                  </p:nvGrpSpPr>
                  <p:grpSpPr>
                    <a:xfrm rot="10800000">
                      <a:off x="4028694" y="6023902"/>
                      <a:ext cx="72000" cy="180665"/>
                      <a:chOff x="4507284" y="1373985"/>
                      <a:chExt cx="72000" cy="180665"/>
                    </a:xfrm>
                  </p:grpSpPr>
                  <p:cxnSp>
                    <p:nvCxnSpPr>
                      <p:cNvPr id="473" name="Straight Connector 472">
                        <a:extLst>
                          <a:ext uri="{FF2B5EF4-FFF2-40B4-BE49-F238E27FC236}">
                            <a16:creationId xmlns:a16="http://schemas.microsoft.com/office/drawing/2014/main" id="{87C92F74-1651-49D4-BF1B-93B14122B670}"/>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4" name="Isosceles Triangle 473">
                        <a:extLst>
                          <a:ext uri="{FF2B5EF4-FFF2-40B4-BE49-F238E27FC236}">
                            <a16:creationId xmlns:a16="http://schemas.microsoft.com/office/drawing/2014/main" id="{7D4F571E-825E-477A-9C9D-A23C9FED55EA}"/>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68" name="Group 467">
                      <a:extLst>
                        <a:ext uri="{FF2B5EF4-FFF2-40B4-BE49-F238E27FC236}">
                          <a16:creationId xmlns:a16="http://schemas.microsoft.com/office/drawing/2014/main" id="{FE6FFD11-D537-46BC-BF71-8BAC79A95E0F}"/>
                        </a:ext>
                      </a:extLst>
                    </p:cNvPr>
                    <p:cNvGrpSpPr/>
                    <p:nvPr/>
                  </p:nvGrpSpPr>
                  <p:grpSpPr>
                    <a:xfrm rot="10800000">
                      <a:off x="5015154" y="6024679"/>
                      <a:ext cx="72000" cy="180665"/>
                      <a:chOff x="4507284" y="1373985"/>
                      <a:chExt cx="72000" cy="180665"/>
                    </a:xfrm>
                  </p:grpSpPr>
                  <p:cxnSp>
                    <p:nvCxnSpPr>
                      <p:cNvPr id="471" name="Straight Connector 470">
                        <a:extLst>
                          <a:ext uri="{FF2B5EF4-FFF2-40B4-BE49-F238E27FC236}">
                            <a16:creationId xmlns:a16="http://schemas.microsoft.com/office/drawing/2014/main" id="{681D4414-BFEE-4629-80BB-680568226BDE}"/>
                          </a:ext>
                        </a:extLst>
                      </p:cNvPr>
                      <p:cNvCxnSpPr/>
                      <p:nvPr/>
                    </p:nvCxnSpPr>
                    <p:spPr>
                      <a:xfrm rot="5400000" flipV="1">
                        <a:off x="4452449" y="1464650"/>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72" name="Isosceles Triangle 471">
                        <a:extLst>
                          <a:ext uri="{FF2B5EF4-FFF2-40B4-BE49-F238E27FC236}">
                            <a16:creationId xmlns:a16="http://schemas.microsoft.com/office/drawing/2014/main" id="{EE784161-8928-4618-A3BC-0AD2E6798075}"/>
                          </a:ext>
                        </a:extLst>
                      </p:cNvPr>
                      <p:cNvSpPr/>
                      <p:nvPr/>
                    </p:nvSpPr>
                    <p:spPr>
                      <a:xfrm flipV="1">
                        <a:off x="4507284" y="1373985"/>
                        <a:ext cx="72000" cy="72000"/>
                      </a:xfrm>
                      <a:prstGeom prst="triangle">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469" name="TextBox 468">
                      <a:extLst>
                        <a:ext uri="{FF2B5EF4-FFF2-40B4-BE49-F238E27FC236}">
                          <a16:creationId xmlns:a16="http://schemas.microsoft.com/office/drawing/2014/main" id="{5CD47086-D055-4E85-9B45-5DCADD313534}"/>
                        </a:ext>
                      </a:extLst>
                    </p:cNvPr>
                    <p:cNvSpPr txBox="1"/>
                    <p:nvPr/>
                  </p:nvSpPr>
                  <p:spPr>
                    <a:xfrm>
                      <a:off x="3777530" y="6157268"/>
                      <a:ext cx="577315" cy="153888"/>
                    </a:xfrm>
                    <a:prstGeom prst="rect">
                      <a:avLst/>
                    </a:prstGeom>
                    <a:noFill/>
                  </p:spPr>
                  <p:txBody>
                    <a:bodyPr wrap="square" rtlCol="0">
                      <a:spAutoFit/>
                    </a:bodyPr>
                    <a:lstStyle/>
                    <a:p>
                      <a:pPr algn="ctr"/>
                      <a:r>
                        <a:rPr lang="fr-CH" sz="400" dirty="0">
                          <a:solidFill>
                            <a:schemeClr val="tx2"/>
                          </a:solidFill>
                        </a:rPr>
                        <a:t>Zimeyza/</a:t>
                      </a:r>
                      <a:r>
                        <a:rPr lang="fr-CH" sz="400" dirty="0" err="1">
                          <a:solidFill>
                            <a:schemeClr val="tx2"/>
                          </a:solidFill>
                        </a:rPr>
                        <a:t>Verbois</a:t>
                      </a:r>
                      <a:endParaRPr lang="fr-FR" sz="400" dirty="0">
                        <a:solidFill>
                          <a:schemeClr val="tx2"/>
                        </a:solidFill>
                      </a:endParaRPr>
                    </a:p>
                  </p:txBody>
                </p:sp>
                <p:sp>
                  <p:nvSpPr>
                    <p:cNvPr id="470" name="TextBox 469">
                      <a:extLst>
                        <a:ext uri="{FF2B5EF4-FFF2-40B4-BE49-F238E27FC236}">
                          <a16:creationId xmlns:a16="http://schemas.microsoft.com/office/drawing/2014/main" id="{6B1F9FA9-F75E-41C8-AF45-D8BDB45389BD}"/>
                        </a:ext>
                      </a:extLst>
                    </p:cNvPr>
                    <p:cNvSpPr txBox="1"/>
                    <p:nvPr/>
                  </p:nvSpPr>
                  <p:spPr>
                    <a:xfrm>
                      <a:off x="4837222" y="6157605"/>
                      <a:ext cx="430955" cy="153888"/>
                    </a:xfrm>
                    <a:prstGeom prst="rect">
                      <a:avLst/>
                    </a:prstGeom>
                    <a:noFill/>
                  </p:spPr>
                  <p:txBody>
                    <a:bodyPr wrap="square" rtlCol="0">
                      <a:spAutoFit/>
                    </a:bodyPr>
                    <a:lstStyle/>
                    <a:p>
                      <a:pPr algn="ctr"/>
                      <a:r>
                        <a:rPr lang="fr-CH" sz="400" dirty="0">
                          <a:solidFill>
                            <a:schemeClr val="tx2"/>
                          </a:solidFill>
                        </a:rPr>
                        <a:t>Verbois</a:t>
                      </a:r>
                      <a:endParaRPr lang="fr-FR" sz="400" dirty="0">
                        <a:solidFill>
                          <a:schemeClr val="tx2"/>
                        </a:solidFill>
                      </a:endParaRPr>
                    </a:p>
                  </p:txBody>
                </p:sp>
              </p:grpSp>
              <p:grpSp>
                <p:nvGrpSpPr>
                  <p:cNvPr id="462" name="Group 461">
                    <a:extLst>
                      <a:ext uri="{FF2B5EF4-FFF2-40B4-BE49-F238E27FC236}">
                        <a16:creationId xmlns:a16="http://schemas.microsoft.com/office/drawing/2014/main" id="{13E0739E-C806-4780-93BD-7E15C070E7C2}"/>
                      </a:ext>
                    </a:extLst>
                  </p:cNvPr>
                  <p:cNvGrpSpPr/>
                  <p:nvPr/>
                </p:nvGrpSpPr>
                <p:grpSpPr>
                  <a:xfrm>
                    <a:off x="3670198" y="5905925"/>
                    <a:ext cx="1800000" cy="174117"/>
                    <a:chOff x="3670198" y="6041646"/>
                    <a:chExt cx="1800000" cy="174117"/>
                  </a:xfrm>
                </p:grpSpPr>
                <p:cxnSp>
                  <p:nvCxnSpPr>
                    <p:cNvPr id="463" name="Straight Connector 462">
                      <a:extLst>
                        <a:ext uri="{FF2B5EF4-FFF2-40B4-BE49-F238E27FC236}">
                          <a16:creationId xmlns:a16="http://schemas.microsoft.com/office/drawing/2014/main" id="{EA784F9C-2315-4403-9BFB-E4B42DCEABBD}"/>
                        </a:ext>
                      </a:extLst>
                    </p:cNvPr>
                    <p:cNvCxnSpPr/>
                    <p:nvPr/>
                  </p:nvCxnSpPr>
                  <p:spPr>
                    <a:xfrm flipV="1">
                      <a:off x="3670198" y="6168667"/>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cxnSp>
                  <p:nvCxnSpPr>
                    <p:cNvPr id="464" name="Straight Connector 463">
                      <a:extLst>
                        <a:ext uri="{FF2B5EF4-FFF2-40B4-BE49-F238E27FC236}">
                          <a16:creationId xmlns:a16="http://schemas.microsoft.com/office/drawing/2014/main" id="{30C7CBF0-3DE4-4E94-BD8B-1D5F9C4D2D54}"/>
                        </a:ext>
                      </a:extLst>
                    </p:cNvPr>
                    <p:cNvCxnSpPr/>
                    <p:nvPr/>
                  </p:nvCxnSpPr>
                  <p:spPr>
                    <a:xfrm flipV="1">
                      <a:off x="3670198" y="6215763"/>
                      <a:ext cx="1800000" cy="0"/>
                    </a:xfrm>
                    <a:prstGeom prst="line">
                      <a:avLst/>
                    </a:prstGeom>
                    <a:ln w="2540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2936FD8C-1527-4BEF-A55E-DB77DAA432F5}"/>
                        </a:ext>
                      </a:extLst>
                    </p:cNvPr>
                    <p:cNvSpPr txBox="1"/>
                    <p:nvPr/>
                  </p:nvSpPr>
                  <p:spPr>
                    <a:xfrm>
                      <a:off x="3670868" y="6042018"/>
                      <a:ext cx="482352" cy="153888"/>
                    </a:xfrm>
                    <a:prstGeom prst="rect">
                      <a:avLst/>
                    </a:prstGeom>
                    <a:noFill/>
                  </p:spPr>
                  <p:txBody>
                    <a:bodyPr wrap="square" rtlCol="0">
                      <a:spAutoFit/>
                    </a:bodyPr>
                    <a:lstStyle/>
                    <a:p>
                      <a:r>
                        <a:rPr lang="fr-CH" sz="400" dirty="0">
                          <a:solidFill>
                            <a:schemeClr val="tx2"/>
                          </a:solidFill>
                        </a:rPr>
                        <a:t>Poste CERN</a:t>
                      </a:r>
                      <a:endParaRPr lang="fr-FR" sz="400" dirty="0">
                        <a:solidFill>
                          <a:schemeClr val="tx2"/>
                        </a:solidFill>
                      </a:endParaRPr>
                    </a:p>
                  </p:txBody>
                </p:sp>
                <p:sp>
                  <p:nvSpPr>
                    <p:cNvPr id="466" name="TextBox 465">
                      <a:extLst>
                        <a:ext uri="{FF2B5EF4-FFF2-40B4-BE49-F238E27FC236}">
                          <a16:creationId xmlns:a16="http://schemas.microsoft.com/office/drawing/2014/main" id="{3215E070-7949-4218-AAEE-1224F6DC4156}"/>
                        </a:ext>
                      </a:extLst>
                    </p:cNvPr>
                    <p:cNvSpPr txBox="1"/>
                    <p:nvPr/>
                  </p:nvSpPr>
                  <p:spPr>
                    <a:xfrm>
                      <a:off x="4998162" y="6041646"/>
                      <a:ext cx="471243" cy="153888"/>
                    </a:xfrm>
                    <a:prstGeom prst="rect">
                      <a:avLst/>
                    </a:prstGeom>
                    <a:noFill/>
                  </p:spPr>
                  <p:txBody>
                    <a:bodyPr wrap="square" rtlCol="0">
                      <a:spAutoFit/>
                    </a:bodyPr>
                    <a:lstStyle/>
                    <a:p>
                      <a:pPr algn="r"/>
                      <a:r>
                        <a:rPr lang="fr-CH" sz="400" dirty="0">
                          <a:solidFill>
                            <a:schemeClr val="tx2"/>
                          </a:solidFill>
                        </a:rPr>
                        <a:t>130kV - SIG</a:t>
                      </a:r>
                      <a:endParaRPr lang="fr-FR" sz="400" dirty="0">
                        <a:solidFill>
                          <a:schemeClr val="tx2"/>
                        </a:solidFill>
                      </a:endParaRPr>
                    </a:p>
                  </p:txBody>
                </p:sp>
              </p:grpSp>
            </p:grpSp>
            <p:sp>
              <p:nvSpPr>
                <p:cNvPr id="437" name="Rectangle 436">
                  <a:extLst>
                    <a:ext uri="{FF2B5EF4-FFF2-40B4-BE49-F238E27FC236}">
                      <a16:creationId xmlns:a16="http://schemas.microsoft.com/office/drawing/2014/main" id="{72C1DC9D-50B1-49F9-8800-A6D4520B5BD9}"/>
                    </a:ext>
                  </a:extLst>
                </p:cNvPr>
                <p:cNvSpPr/>
                <p:nvPr/>
              </p:nvSpPr>
              <p:spPr>
                <a:xfrm>
                  <a:off x="3594100" y="5544123"/>
                  <a:ext cx="1944000" cy="728754"/>
                </a:xfrm>
                <a:prstGeom prst="rect">
                  <a:avLst/>
                </a:prstGeom>
                <a:noFill/>
                <a:ln w="6350">
                  <a:solidFill>
                    <a:schemeClr val="tx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38" name="Group 437">
                  <a:extLst>
                    <a:ext uri="{FF2B5EF4-FFF2-40B4-BE49-F238E27FC236}">
                      <a16:creationId xmlns:a16="http://schemas.microsoft.com/office/drawing/2014/main" id="{8469DA1F-7EB8-480B-9237-314901F2B496}"/>
                    </a:ext>
                  </a:extLst>
                </p:cNvPr>
                <p:cNvGrpSpPr/>
                <p:nvPr/>
              </p:nvGrpSpPr>
              <p:grpSpPr>
                <a:xfrm>
                  <a:off x="4196126" y="5391481"/>
                  <a:ext cx="1027393" cy="653585"/>
                  <a:chOff x="4193745" y="5393862"/>
                  <a:chExt cx="1027393" cy="653585"/>
                </a:xfrm>
              </p:grpSpPr>
              <p:grpSp>
                <p:nvGrpSpPr>
                  <p:cNvPr id="439" name="Group 438">
                    <a:extLst>
                      <a:ext uri="{FF2B5EF4-FFF2-40B4-BE49-F238E27FC236}">
                        <a16:creationId xmlns:a16="http://schemas.microsoft.com/office/drawing/2014/main" id="{D99F0957-7A09-4533-8423-585988958560}"/>
                      </a:ext>
                    </a:extLst>
                  </p:cNvPr>
                  <p:cNvGrpSpPr/>
                  <p:nvPr/>
                </p:nvGrpSpPr>
                <p:grpSpPr>
                  <a:xfrm>
                    <a:off x="4193745" y="5393952"/>
                    <a:ext cx="486675" cy="653495"/>
                    <a:chOff x="4224751" y="1601471"/>
                    <a:chExt cx="486675" cy="653495"/>
                  </a:xfrm>
                </p:grpSpPr>
                <p:grpSp>
                  <p:nvGrpSpPr>
                    <p:cNvPr id="451" name="Group 450">
                      <a:extLst>
                        <a:ext uri="{FF2B5EF4-FFF2-40B4-BE49-F238E27FC236}">
                          <a16:creationId xmlns:a16="http://schemas.microsoft.com/office/drawing/2014/main" id="{B88A818E-8D72-45FA-B143-3E5286A360B4}"/>
                        </a:ext>
                      </a:extLst>
                    </p:cNvPr>
                    <p:cNvGrpSpPr/>
                    <p:nvPr/>
                  </p:nvGrpSpPr>
                  <p:grpSpPr>
                    <a:xfrm>
                      <a:off x="4224751" y="1601471"/>
                      <a:ext cx="180000" cy="653495"/>
                      <a:chOff x="3773606" y="2073590"/>
                      <a:chExt cx="180000" cy="653495"/>
                    </a:xfrm>
                  </p:grpSpPr>
                  <p:grpSp>
                    <p:nvGrpSpPr>
                      <p:cNvPr id="453" name="Group 452">
                        <a:extLst>
                          <a:ext uri="{FF2B5EF4-FFF2-40B4-BE49-F238E27FC236}">
                            <a16:creationId xmlns:a16="http://schemas.microsoft.com/office/drawing/2014/main" id="{6F6645FA-5E8F-498E-94EC-7A1A52523A6C}"/>
                          </a:ext>
                        </a:extLst>
                      </p:cNvPr>
                      <p:cNvGrpSpPr/>
                      <p:nvPr/>
                    </p:nvGrpSpPr>
                    <p:grpSpPr>
                      <a:xfrm>
                        <a:off x="3773606" y="2073590"/>
                        <a:ext cx="180000" cy="362381"/>
                        <a:chOff x="3773606" y="2078352"/>
                        <a:chExt cx="180000" cy="362381"/>
                      </a:xfrm>
                    </p:grpSpPr>
                    <p:cxnSp>
                      <p:nvCxnSpPr>
                        <p:cNvPr id="458" name="Straight Connector 457">
                          <a:extLst>
                            <a:ext uri="{FF2B5EF4-FFF2-40B4-BE49-F238E27FC236}">
                              <a16:creationId xmlns:a16="http://schemas.microsoft.com/office/drawing/2014/main" id="{AD3B2537-9BA0-4964-885D-015A52451329}"/>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59" name="Oval 458">
                          <a:extLst>
                            <a:ext uri="{FF2B5EF4-FFF2-40B4-BE49-F238E27FC236}">
                              <a16:creationId xmlns:a16="http://schemas.microsoft.com/office/drawing/2014/main" id="{35C437DA-C043-4E52-AF41-CD9E587D9734}"/>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60" name="Rectangle 459">
                          <a:extLst>
                            <a:ext uri="{FF2B5EF4-FFF2-40B4-BE49-F238E27FC236}">
                              <a16:creationId xmlns:a16="http://schemas.microsoft.com/office/drawing/2014/main" id="{3D926707-7145-4639-8F52-4D4914303922}"/>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54" name="Group 453">
                        <a:extLst>
                          <a:ext uri="{FF2B5EF4-FFF2-40B4-BE49-F238E27FC236}">
                            <a16:creationId xmlns:a16="http://schemas.microsoft.com/office/drawing/2014/main" id="{C7F92E8E-6890-45AC-95DA-10C207B1FC2D}"/>
                          </a:ext>
                        </a:extLst>
                      </p:cNvPr>
                      <p:cNvGrpSpPr/>
                      <p:nvPr/>
                    </p:nvGrpSpPr>
                    <p:grpSpPr>
                      <a:xfrm rot="10800000">
                        <a:off x="3773606" y="2364704"/>
                        <a:ext cx="180000" cy="362381"/>
                        <a:chOff x="3773606" y="2078352"/>
                        <a:chExt cx="180000" cy="362381"/>
                      </a:xfrm>
                    </p:grpSpPr>
                    <p:cxnSp>
                      <p:nvCxnSpPr>
                        <p:cNvPr id="455" name="Straight Connector 454">
                          <a:extLst>
                            <a:ext uri="{FF2B5EF4-FFF2-40B4-BE49-F238E27FC236}">
                              <a16:creationId xmlns:a16="http://schemas.microsoft.com/office/drawing/2014/main" id="{AFFBA789-66ED-432B-ADC2-5F856A13DD93}"/>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56" name="Oval 455">
                          <a:extLst>
                            <a:ext uri="{FF2B5EF4-FFF2-40B4-BE49-F238E27FC236}">
                              <a16:creationId xmlns:a16="http://schemas.microsoft.com/office/drawing/2014/main" id="{1C79D099-606E-4850-B5E5-07552D1138F5}"/>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7" name="Rectangle 456">
                          <a:extLst>
                            <a:ext uri="{FF2B5EF4-FFF2-40B4-BE49-F238E27FC236}">
                              <a16:creationId xmlns:a16="http://schemas.microsoft.com/office/drawing/2014/main" id="{AE52C079-85D4-44EE-A869-CE9E5BAAB351}"/>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52" name="TextBox 451">
                      <a:extLst>
                        <a:ext uri="{FF2B5EF4-FFF2-40B4-BE49-F238E27FC236}">
                          <a16:creationId xmlns:a16="http://schemas.microsoft.com/office/drawing/2014/main" id="{E9E19639-8738-48CB-B28A-4F5F2D55858C}"/>
                        </a:ext>
                      </a:extLst>
                    </p:cNvPr>
                    <p:cNvSpPr txBox="1"/>
                    <p:nvPr/>
                  </p:nvSpPr>
                  <p:spPr>
                    <a:xfrm>
                      <a:off x="4326858" y="1823239"/>
                      <a:ext cx="384568" cy="215444"/>
                    </a:xfrm>
                    <a:prstGeom prst="rect">
                      <a:avLst/>
                    </a:prstGeom>
                    <a:noFill/>
                  </p:spPr>
                  <p:txBody>
                    <a:bodyPr wrap="square" rtlCol="0">
                      <a:spAutoFit/>
                    </a:bodyPr>
                    <a:lstStyle/>
                    <a:p>
                      <a:r>
                        <a:rPr lang="fr-CH" sz="400" dirty="0">
                          <a:solidFill>
                            <a:schemeClr val="tx2"/>
                          </a:solidFill>
                        </a:rPr>
                        <a:t>EHT611</a:t>
                      </a:r>
                    </a:p>
                    <a:p>
                      <a:r>
                        <a:rPr lang="fr-CH" sz="400" dirty="0">
                          <a:solidFill>
                            <a:schemeClr val="tx2"/>
                          </a:solidFill>
                        </a:rPr>
                        <a:t>63MVA</a:t>
                      </a:r>
                      <a:endParaRPr lang="fr-FR" sz="400" dirty="0">
                        <a:solidFill>
                          <a:schemeClr val="tx2"/>
                        </a:solidFill>
                      </a:endParaRPr>
                    </a:p>
                  </p:txBody>
                </p:sp>
              </p:grpSp>
              <p:grpSp>
                <p:nvGrpSpPr>
                  <p:cNvPr id="440" name="Group 439">
                    <a:extLst>
                      <a:ext uri="{FF2B5EF4-FFF2-40B4-BE49-F238E27FC236}">
                        <a16:creationId xmlns:a16="http://schemas.microsoft.com/office/drawing/2014/main" id="{A8E47365-E2FD-4E83-A568-363AA79E7365}"/>
                      </a:ext>
                    </a:extLst>
                  </p:cNvPr>
                  <p:cNvGrpSpPr/>
                  <p:nvPr/>
                </p:nvGrpSpPr>
                <p:grpSpPr>
                  <a:xfrm>
                    <a:off x="4734422" y="5393862"/>
                    <a:ext cx="486716" cy="653495"/>
                    <a:chOff x="4765428" y="1603762"/>
                    <a:chExt cx="486716" cy="653495"/>
                  </a:xfrm>
                </p:grpSpPr>
                <p:grpSp>
                  <p:nvGrpSpPr>
                    <p:cNvPr id="441" name="Group 440">
                      <a:extLst>
                        <a:ext uri="{FF2B5EF4-FFF2-40B4-BE49-F238E27FC236}">
                          <a16:creationId xmlns:a16="http://schemas.microsoft.com/office/drawing/2014/main" id="{393A9CD9-F6A8-43C4-B865-CC01EF00CD98}"/>
                        </a:ext>
                      </a:extLst>
                    </p:cNvPr>
                    <p:cNvGrpSpPr/>
                    <p:nvPr/>
                  </p:nvGrpSpPr>
                  <p:grpSpPr>
                    <a:xfrm>
                      <a:off x="4765428" y="1603762"/>
                      <a:ext cx="180000" cy="653495"/>
                      <a:chOff x="3773606" y="2073590"/>
                      <a:chExt cx="180000" cy="653495"/>
                    </a:xfrm>
                  </p:grpSpPr>
                  <p:grpSp>
                    <p:nvGrpSpPr>
                      <p:cNvPr id="443" name="Group 442">
                        <a:extLst>
                          <a:ext uri="{FF2B5EF4-FFF2-40B4-BE49-F238E27FC236}">
                            <a16:creationId xmlns:a16="http://schemas.microsoft.com/office/drawing/2014/main" id="{D1182841-7416-4646-93AF-4B0C5CAA7EA3}"/>
                          </a:ext>
                        </a:extLst>
                      </p:cNvPr>
                      <p:cNvGrpSpPr/>
                      <p:nvPr/>
                    </p:nvGrpSpPr>
                    <p:grpSpPr>
                      <a:xfrm>
                        <a:off x="3773606" y="2073590"/>
                        <a:ext cx="180000" cy="362381"/>
                        <a:chOff x="3773606" y="2078352"/>
                        <a:chExt cx="180000" cy="362381"/>
                      </a:xfrm>
                    </p:grpSpPr>
                    <p:cxnSp>
                      <p:nvCxnSpPr>
                        <p:cNvPr id="448" name="Straight Connector 447">
                          <a:extLst>
                            <a:ext uri="{FF2B5EF4-FFF2-40B4-BE49-F238E27FC236}">
                              <a16:creationId xmlns:a16="http://schemas.microsoft.com/office/drawing/2014/main" id="{16DBB206-9B82-46F1-82F5-35D3A50429D7}"/>
                            </a:ext>
                          </a:extLst>
                        </p:cNvPr>
                        <p:cNvCxnSpPr/>
                        <p:nvPr/>
                      </p:nvCxnSpPr>
                      <p:spPr>
                        <a:xfrm rot="5400000" flipV="1">
                          <a:off x="3772023" y="2168352"/>
                          <a:ext cx="180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49" name="Oval 448">
                          <a:extLst>
                            <a:ext uri="{FF2B5EF4-FFF2-40B4-BE49-F238E27FC236}">
                              <a16:creationId xmlns:a16="http://schemas.microsoft.com/office/drawing/2014/main" id="{4070A989-AE40-4993-B2B8-537E4343C0D7}"/>
                            </a:ext>
                          </a:extLst>
                        </p:cNvPr>
                        <p:cNvSpPr/>
                        <p:nvPr/>
                      </p:nvSpPr>
                      <p:spPr>
                        <a:xfrm>
                          <a:off x="3773606" y="2260733"/>
                          <a:ext cx="180000" cy="180000"/>
                        </a:xfrm>
                        <a:prstGeom prst="ellipse">
                          <a:avLst/>
                        </a:prstGeom>
                        <a:noFill/>
                        <a:ln w="9525">
                          <a:solidFill>
                            <a:srgbClr val="CC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0" name="Rectangle 449">
                          <a:extLst>
                            <a:ext uri="{FF2B5EF4-FFF2-40B4-BE49-F238E27FC236}">
                              <a16:creationId xmlns:a16="http://schemas.microsoft.com/office/drawing/2014/main" id="{34FD5CEB-96AC-40C5-BCA9-E73F546E3468}"/>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44" name="Group 443">
                        <a:extLst>
                          <a:ext uri="{FF2B5EF4-FFF2-40B4-BE49-F238E27FC236}">
                            <a16:creationId xmlns:a16="http://schemas.microsoft.com/office/drawing/2014/main" id="{B36DA0EF-C105-4821-A362-C15B3699F93F}"/>
                          </a:ext>
                        </a:extLst>
                      </p:cNvPr>
                      <p:cNvGrpSpPr/>
                      <p:nvPr/>
                    </p:nvGrpSpPr>
                    <p:grpSpPr>
                      <a:xfrm rot="10800000">
                        <a:off x="3773606" y="2364704"/>
                        <a:ext cx="180000" cy="362381"/>
                        <a:chOff x="3773606" y="2078352"/>
                        <a:chExt cx="180000" cy="362381"/>
                      </a:xfrm>
                    </p:grpSpPr>
                    <p:cxnSp>
                      <p:nvCxnSpPr>
                        <p:cNvPr id="445" name="Straight Connector 444">
                          <a:extLst>
                            <a:ext uri="{FF2B5EF4-FFF2-40B4-BE49-F238E27FC236}">
                              <a16:creationId xmlns:a16="http://schemas.microsoft.com/office/drawing/2014/main" id="{22F5F64E-1CA0-436D-81F5-0595F396789F}"/>
                            </a:ext>
                          </a:extLst>
                        </p:cNvPr>
                        <p:cNvCxnSpPr/>
                        <p:nvPr/>
                      </p:nvCxnSpPr>
                      <p:spPr>
                        <a:xfrm rot="5400000" flipV="1">
                          <a:off x="3772023" y="2168352"/>
                          <a:ext cx="180000" cy="0"/>
                        </a:xfrm>
                        <a:prstGeom prst="line">
                          <a:avLst/>
                        </a:prstGeom>
                        <a:ln w="6350">
                          <a:solidFill>
                            <a:srgbClr val="7030A0"/>
                          </a:solidFill>
                        </a:ln>
                        <a:effectLst/>
                      </p:spPr>
                      <p:style>
                        <a:lnRef idx="2">
                          <a:schemeClr val="accent1"/>
                        </a:lnRef>
                        <a:fillRef idx="0">
                          <a:schemeClr val="accent1"/>
                        </a:fillRef>
                        <a:effectRef idx="1">
                          <a:schemeClr val="accent1"/>
                        </a:effectRef>
                        <a:fontRef idx="minor">
                          <a:schemeClr val="tx1"/>
                        </a:fontRef>
                      </p:style>
                    </p:cxnSp>
                    <p:sp>
                      <p:nvSpPr>
                        <p:cNvPr id="446" name="Oval 445">
                          <a:extLst>
                            <a:ext uri="{FF2B5EF4-FFF2-40B4-BE49-F238E27FC236}">
                              <a16:creationId xmlns:a16="http://schemas.microsoft.com/office/drawing/2014/main" id="{89D3AD9E-399B-46EF-AF0D-EAA7ACFB831D}"/>
                            </a:ext>
                          </a:extLst>
                        </p:cNvPr>
                        <p:cNvSpPr/>
                        <p:nvPr/>
                      </p:nvSpPr>
                      <p:spPr>
                        <a:xfrm>
                          <a:off x="3773606" y="2260733"/>
                          <a:ext cx="180000" cy="180000"/>
                        </a:xfrm>
                        <a:prstGeom prst="ellipse">
                          <a:avLst/>
                        </a:prstGeom>
                        <a:noFill/>
                        <a:ln w="952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7" name="Rectangle 446">
                          <a:extLst>
                            <a:ext uri="{FF2B5EF4-FFF2-40B4-BE49-F238E27FC236}">
                              <a16:creationId xmlns:a16="http://schemas.microsoft.com/office/drawing/2014/main" id="{F0228A9A-2EA8-4D18-9DB5-964F2D9554B4}"/>
                            </a:ext>
                          </a:extLst>
                        </p:cNvPr>
                        <p:cNvSpPr/>
                        <p:nvPr/>
                      </p:nvSpPr>
                      <p:spPr>
                        <a:xfrm>
                          <a:off x="3826938" y="213473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442" name="TextBox 441">
                      <a:extLst>
                        <a:ext uri="{FF2B5EF4-FFF2-40B4-BE49-F238E27FC236}">
                          <a16:creationId xmlns:a16="http://schemas.microsoft.com/office/drawing/2014/main" id="{B5E77DA1-A566-4CB6-A3CD-8AABBFE35564}"/>
                        </a:ext>
                      </a:extLst>
                    </p:cNvPr>
                    <p:cNvSpPr txBox="1"/>
                    <p:nvPr/>
                  </p:nvSpPr>
                  <p:spPr>
                    <a:xfrm>
                      <a:off x="4867576" y="1824000"/>
                      <a:ext cx="384568" cy="215444"/>
                    </a:xfrm>
                    <a:prstGeom prst="rect">
                      <a:avLst/>
                    </a:prstGeom>
                    <a:noFill/>
                  </p:spPr>
                  <p:txBody>
                    <a:bodyPr wrap="square" rtlCol="0">
                      <a:spAutoFit/>
                    </a:bodyPr>
                    <a:lstStyle/>
                    <a:p>
                      <a:r>
                        <a:rPr lang="fr-CH" sz="400" dirty="0">
                          <a:solidFill>
                            <a:schemeClr val="tx2"/>
                          </a:solidFill>
                        </a:rPr>
                        <a:t>EHT612</a:t>
                      </a:r>
                    </a:p>
                    <a:p>
                      <a:r>
                        <a:rPr lang="fr-CH" sz="400" dirty="0">
                          <a:solidFill>
                            <a:schemeClr val="tx2"/>
                          </a:solidFill>
                        </a:rPr>
                        <a:t>63MVA</a:t>
                      </a:r>
                      <a:endParaRPr lang="fr-FR" sz="400" dirty="0">
                        <a:solidFill>
                          <a:schemeClr val="tx2"/>
                        </a:solidFill>
                      </a:endParaRPr>
                    </a:p>
                  </p:txBody>
                </p:sp>
              </p:grpSp>
            </p:grpSp>
          </p:grpSp>
          <p:grpSp>
            <p:nvGrpSpPr>
              <p:cNvPr id="433" name="Group 432">
                <a:extLst>
                  <a:ext uri="{FF2B5EF4-FFF2-40B4-BE49-F238E27FC236}">
                    <a16:creationId xmlns:a16="http://schemas.microsoft.com/office/drawing/2014/main" id="{40B24E6C-4D7F-422F-9EE7-0299DB939509}"/>
                  </a:ext>
                </a:extLst>
              </p:cNvPr>
              <p:cNvGrpSpPr/>
              <p:nvPr/>
            </p:nvGrpSpPr>
            <p:grpSpPr>
              <a:xfrm>
                <a:off x="4787906" y="5447497"/>
                <a:ext cx="72000" cy="72000"/>
                <a:chOff x="3355262" y="3465346"/>
                <a:chExt cx="72000" cy="72000"/>
              </a:xfrm>
            </p:grpSpPr>
            <p:sp>
              <p:nvSpPr>
                <p:cNvPr id="434" name="Rectangle 433">
                  <a:extLst>
                    <a:ext uri="{FF2B5EF4-FFF2-40B4-BE49-F238E27FC236}">
                      <a16:creationId xmlns:a16="http://schemas.microsoft.com/office/drawing/2014/main" id="{7F82F268-F4AB-4385-A28D-34F47855158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35" name="Straight Connector 434">
                  <a:extLst>
                    <a:ext uri="{FF2B5EF4-FFF2-40B4-BE49-F238E27FC236}">
                      <a16:creationId xmlns:a16="http://schemas.microsoft.com/office/drawing/2014/main" id="{07E3C7A8-60EF-4F42-A5EA-8190017B65B7}"/>
                    </a:ext>
                  </a:extLst>
                </p:cNvPr>
                <p:cNvCxnSpPr>
                  <a:stCxn id="434" idx="1"/>
                  <a:endCxn id="43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478" name="Group 477">
            <a:extLst>
              <a:ext uri="{FF2B5EF4-FFF2-40B4-BE49-F238E27FC236}">
                <a16:creationId xmlns:a16="http://schemas.microsoft.com/office/drawing/2014/main" id="{50AE5FD7-8CD5-4845-9A8D-65ED244ABFFB}"/>
              </a:ext>
            </a:extLst>
          </p:cNvPr>
          <p:cNvGrpSpPr/>
          <p:nvPr/>
        </p:nvGrpSpPr>
        <p:grpSpPr>
          <a:xfrm>
            <a:off x="2598952" y="4908353"/>
            <a:ext cx="874429" cy="434019"/>
            <a:chOff x="4646925" y="4928175"/>
            <a:chExt cx="874429" cy="434019"/>
          </a:xfrm>
        </p:grpSpPr>
        <p:grpSp>
          <p:nvGrpSpPr>
            <p:cNvPr id="479" name="Group 478">
              <a:extLst>
                <a:ext uri="{FF2B5EF4-FFF2-40B4-BE49-F238E27FC236}">
                  <a16:creationId xmlns:a16="http://schemas.microsoft.com/office/drawing/2014/main" id="{4A52195C-876A-45F7-9D45-FBB7189C1155}"/>
                </a:ext>
              </a:extLst>
            </p:cNvPr>
            <p:cNvGrpSpPr/>
            <p:nvPr/>
          </p:nvGrpSpPr>
          <p:grpSpPr>
            <a:xfrm>
              <a:off x="4646925" y="4928176"/>
              <a:ext cx="72279" cy="433881"/>
              <a:chOff x="4123371" y="4928176"/>
              <a:chExt cx="72279" cy="433881"/>
            </a:xfrm>
          </p:grpSpPr>
          <p:grpSp>
            <p:nvGrpSpPr>
              <p:cNvPr id="516" name="Group 515">
                <a:extLst>
                  <a:ext uri="{FF2B5EF4-FFF2-40B4-BE49-F238E27FC236}">
                    <a16:creationId xmlns:a16="http://schemas.microsoft.com/office/drawing/2014/main" id="{E4A4D7EA-7858-4E4A-9C8D-7B5990266B10}"/>
                  </a:ext>
                </a:extLst>
              </p:cNvPr>
              <p:cNvGrpSpPr/>
              <p:nvPr/>
            </p:nvGrpSpPr>
            <p:grpSpPr>
              <a:xfrm rot="10800000">
                <a:off x="4123574" y="5074057"/>
                <a:ext cx="72000" cy="288000"/>
                <a:chOff x="3392017" y="2246507"/>
                <a:chExt cx="72000" cy="288000"/>
              </a:xfrm>
            </p:grpSpPr>
            <p:cxnSp>
              <p:nvCxnSpPr>
                <p:cNvPr id="522" name="Straight Connector 521">
                  <a:extLst>
                    <a:ext uri="{FF2B5EF4-FFF2-40B4-BE49-F238E27FC236}">
                      <a16:creationId xmlns:a16="http://schemas.microsoft.com/office/drawing/2014/main" id="{A1FBCF82-C0DE-41D7-8031-1CD428A299E1}"/>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23" name="Rectangle 522">
                  <a:extLst>
                    <a:ext uri="{FF2B5EF4-FFF2-40B4-BE49-F238E27FC236}">
                      <a16:creationId xmlns:a16="http://schemas.microsoft.com/office/drawing/2014/main" id="{B879F8E4-7E8B-4F32-950C-FC164BB3F0CB}"/>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17" name="Straight Connector 516">
                <a:extLst>
                  <a:ext uri="{FF2B5EF4-FFF2-40B4-BE49-F238E27FC236}">
                    <a16:creationId xmlns:a16="http://schemas.microsoft.com/office/drawing/2014/main" id="{480532DA-5A8D-4ECE-BE9F-5A034F5385F8}"/>
                  </a:ext>
                </a:extLst>
              </p:cNvPr>
              <p:cNvCxnSpPr/>
              <p:nvPr/>
            </p:nvCxnSpPr>
            <p:spPr>
              <a:xfrm rot="16200000" flipV="1">
                <a:off x="4121822"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8" name="Group 517">
                <a:extLst>
                  <a:ext uri="{FF2B5EF4-FFF2-40B4-BE49-F238E27FC236}">
                    <a16:creationId xmlns:a16="http://schemas.microsoft.com/office/drawing/2014/main" id="{C8CB2A9E-0D54-4C9D-B6D4-BCDEBCE521C4}"/>
                  </a:ext>
                </a:extLst>
              </p:cNvPr>
              <p:cNvGrpSpPr/>
              <p:nvPr/>
            </p:nvGrpSpPr>
            <p:grpSpPr>
              <a:xfrm rot="10800000">
                <a:off x="4123371" y="4997600"/>
                <a:ext cx="72000" cy="72000"/>
                <a:chOff x="3355262" y="3465346"/>
                <a:chExt cx="72000" cy="72000"/>
              </a:xfrm>
            </p:grpSpPr>
            <p:sp>
              <p:nvSpPr>
                <p:cNvPr id="520" name="Rectangle 519">
                  <a:extLst>
                    <a:ext uri="{FF2B5EF4-FFF2-40B4-BE49-F238E27FC236}">
                      <a16:creationId xmlns:a16="http://schemas.microsoft.com/office/drawing/2014/main" id="{FE67410D-70C4-4F5A-B568-A62A13CDBA16}"/>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21" name="Straight Connector 520">
                  <a:extLst>
                    <a:ext uri="{FF2B5EF4-FFF2-40B4-BE49-F238E27FC236}">
                      <a16:creationId xmlns:a16="http://schemas.microsoft.com/office/drawing/2014/main" id="{8E117AFB-E180-4F25-892F-42B8BA2651D7}"/>
                    </a:ext>
                  </a:extLst>
                </p:cNvPr>
                <p:cNvCxnSpPr>
                  <a:stCxn id="520" idx="1"/>
                  <a:endCxn id="520"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9" name="Isosceles Triangle 518">
                <a:extLst>
                  <a:ext uri="{FF2B5EF4-FFF2-40B4-BE49-F238E27FC236}">
                    <a16:creationId xmlns:a16="http://schemas.microsoft.com/office/drawing/2014/main" id="{4FC90520-DF48-4A77-A5A4-9354AFFCFFCB}"/>
                  </a:ext>
                </a:extLst>
              </p:cNvPr>
              <p:cNvSpPr/>
              <p:nvPr/>
            </p:nvSpPr>
            <p:spPr>
              <a:xfrm rot="10800000" flipV="1">
                <a:off x="4123650"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0" name="Group 479">
              <a:extLst>
                <a:ext uri="{FF2B5EF4-FFF2-40B4-BE49-F238E27FC236}">
                  <a16:creationId xmlns:a16="http://schemas.microsoft.com/office/drawing/2014/main" id="{8488374B-D2DA-4375-8310-DF7BE029A4DC}"/>
                </a:ext>
              </a:extLst>
            </p:cNvPr>
            <p:cNvGrpSpPr/>
            <p:nvPr/>
          </p:nvGrpSpPr>
          <p:grpSpPr>
            <a:xfrm>
              <a:off x="4846874" y="4928175"/>
              <a:ext cx="72279" cy="433881"/>
              <a:chOff x="4323320" y="4928175"/>
              <a:chExt cx="72279" cy="433881"/>
            </a:xfrm>
          </p:grpSpPr>
          <p:grpSp>
            <p:nvGrpSpPr>
              <p:cNvPr id="508" name="Group 507">
                <a:extLst>
                  <a:ext uri="{FF2B5EF4-FFF2-40B4-BE49-F238E27FC236}">
                    <a16:creationId xmlns:a16="http://schemas.microsoft.com/office/drawing/2014/main" id="{C4BD6477-7D12-449E-8F23-3A0E3C889E32}"/>
                  </a:ext>
                </a:extLst>
              </p:cNvPr>
              <p:cNvGrpSpPr/>
              <p:nvPr/>
            </p:nvGrpSpPr>
            <p:grpSpPr>
              <a:xfrm rot="10800000">
                <a:off x="4323523" y="5074056"/>
                <a:ext cx="72000" cy="288000"/>
                <a:chOff x="3392017" y="2246507"/>
                <a:chExt cx="72000" cy="288000"/>
              </a:xfrm>
            </p:grpSpPr>
            <p:cxnSp>
              <p:nvCxnSpPr>
                <p:cNvPr id="514" name="Straight Connector 513">
                  <a:extLst>
                    <a:ext uri="{FF2B5EF4-FFF2-40B4-BE49-F238E27FC236}">
                      <a16:creationId xmlns:a16="http://schemas.microsoft.com/office/drawing/2014/main" id="{5C516513-830B-4970-9D74-BCA418E673F5}"/>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15" name="Rectangle 514">
                  <a:extLst>
                    <a:ext uri="{FF2B5EF4-FFF2-40B4-BE49-F238E27FC236}">
                      <a16:creationId xmlns:a16="http://schemas.microsoft.com/office/drawing/2014/main" id="{9EEAFF7F-4C4E-4DB8-BCB5-EDFC650B5793}"/>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9" name="Straight Connector 508">
                <a:extLst>
                  <a:ext uri="{FF2B5EF4-FFF2-40B4-BE49-F238E27FC236}">
                    <a16:creationId xmlns:a16="http://schemas.microsoft.com/office/drawing/2014/main" id="{58FF93FC-1C7B-4ABE-8012-B6B5EE46CA10}"/>
                  </a:ext>
                </a:extLst>
              </p:cNvPr>
              <p:cNvCxnSpPr/>
              <p:nvPr/>
            </p:nvCxnSpPr>
            <p:spPr>
              <a:xfrm rot="16200000" flipV="1">
                <a:off x="4321771"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10" name="Group 509">
                <a:extLst>
                  <a:ext uri="{FF2B5EF4-FFF2-40B4-BE49-F238E27FC236}">
                    <a16:creationId xmlns:a16="http://schemas.microsoft.com/office/drawing/2014/main" id="{0075D228-F3A3-4CA7-9311-450BBABB2291}"/>
                  </a:ext>
                </a:extLst>
              </p:cNvPr>
              <p:cNvGrpSpPr/>
              <p:nvPr/>
            </p:nvGrpSpPr>
            <p:grpSpPr>
              <a:xfrm rot="10800000">
                <a:off x="4323320" y="4997599"/>
                <a:ext cx="72000" cy="72000"/>
                <a:chOff x="3355262" y="3465346"/>
                <a:chExt cx="72000" cy="72000"/>
              </a:xfrm>
            </p:grpSpPr>
            <p:sp>
              <p:nvSpPr>
                <p:cNvPr id="512" name="Rectangle 511">
                  <a:extLst>
                    <a:ext uri="{FF2B5EF4-FFF2-40B4-BE49-F238E27FC236}">
                      <a16:creationId xmlns:a16="http://schemas.microsoft.com/office/drawing/2014/main" id="{27F63003-2F54-42F5-AA24-A04783A841CC}"/>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13" name="Straight Connector 512">
                  <a:extLst>
                    <a:ext uri="{FF2B5EF4-FFF2-40B4-BE49-F238E27FC236}">
                      <a16:creationId xmlns:a16="http://schemas.microsoft.com/office/drawing/2014/main" id="{C99469BD-74D4-4A47-B33E-88D38864D4F4}"/>
                    </a:ext>
                  </a:extLst>
                </p:cNvPr>
                <p:cNvCxnSpPr>
                  <a:stCxn id="512" idx="1"/>
                  <a:endCxn id="512"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11" name="Isosceles Triangle 510">
                <a:extLst>
                  <a:ext uri="{FF2B5EF4-FFF2-40B4-BE49-F238E27FC236}">
                    <a16:creationId xmlns:a16="http://schemas.microsoft.com/office/drawing/2014/main" id="{AE658493-97C3-4CF8-A2F9-98991BAC2604}"/>
                  </a:ext>
                </a:extLst>
              </p:cNvPr>
              <p:cNvSpPr/>
              <p:nvPr/>
            </p:nvSpPr>
            <p:spPr>
              <a:xfrm rot="10800000" flipV="1">
                <a:off x="4323599"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1" name="Group 480">
              <a:extLst>
                <a:ext uri="{FF2B5EF4-FFF2-40B4-BE49-F238E27FC236}">
                  <a16:creationId xmlns:a16="http://schemas.microsoft.com/office/drawing/2014/main" id="{E86F6E4F-A9EA-4D3E-ABB6-D6DE6868AAAB}"/>
                </a:ext>
              </a:extLst>
            </p:cNvPr>
            <p:cNvGrpSpPr/>
            <p:nvPr/>
          </p:nvGrpSpPr>
          <p:grpSpPr>
            <a:xfrm>
              <a:off x="5046899" y="4928176"/>
              <a:ext cx="72279" cy="433881"/>
              <a:chOff x="4523345" y="4928176"/>
              <a:chExt cx="72279" cy="433881"/>
            </a:xfrm>
          </p:grpSpPr>
          <p:grpSp>
            <p:nvGrpSpPr>
              <p:cNvPr id="500" name="Group 499">
                <a:extLst>
                  <a:ext uri="{FF2B5EF4-FFF2-40B4-BE49-F238E27FC236}">
                    <a16:creationId xmlns:a16="http://schemas.microsoft.com/office/drawing/2014/main" id="{F9B20188-2FA1-4495-BC47-7D56F4625C39}"/>
                  </a:ext>
                </a:extLst>
              </p:cNvPr>
              <p:cNvGrpSpPr/>
              <p:nvPr/>
            </p:nvGrpSpPr>
            <p:grpSpPr>
              <a:xfrm rot="10800000">
                <a:off x="4523548" y="5074057"/>
                <a:ext cx="72000" cy="288000"/>
                <a:chOff x="3392017" y="2246507"/>
                <a:chExt cx="72000" cy="288000"/>
              </a:xfrm>
            </p:grpSpPr>
            <p:cxnSp>
              <p:nvCxnSpPr>
                <p:cNvPr id="506" name="Straight Connector 505">
                  <a:extLst>
                    <a:ext uri="{FF2B5EF4-FFF2-40B4-BE49-F238E27FC236}">
                      <a16:creationId xmlns:a16="http://schemas.microsoft.com/office/drawing/2014/main" id="{AB8ED4D0-3C96-45C0-928B-53B972A0F9A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507" name="Rectangle 506">
                  <a:extLst>
                    <a:ext uri="{FF2B5EF4-FFF2-40B4-BE49-F238E27FC236}">
                      <a16:creationId xmlns:a16="http://schemas.microsoft.com/office/drawing/2014/main" id="{8D0AA23D-2EC1-49AF-BA56-0EF807ED6DF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501" name="Straight Connector 500">
                <a:extLst>
                  <a:ext uri="{FF2B5EF4-FFF2-40B4-BE49-F238E27FC236}">
                    <a16:creationId xmlns:a16="http://schemas.microsoft.com/office/drawing/2014/main" id="{7914B978-7213-4637-8F80-9D5A39043B8F}"/>
                  </a:ext>
                </a:extLst>
              </p:cNvPr>
              <p:cNvCxnSpPr/>
              <p:nvPr/>
            </p:nvCxnSpPr>
            <p:spPr>
              <a:xfrm rot="16200000" flipV="1">
                <a:off x="4521796" y="4964176"/>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502" name="Group 501">
                <a:extLst>
                  <a:ext uri="{FF2B5EF4-FFF2-40B4-BE49-F238E27FC236}">
                    <a16:creationId xmlns:a16="http://schemas.microsoft.com/office/drawing/2014/main" id="{E1E18239-A02F-421E-868C-1CC0099DD321}"/>
                  </a:ext>
                </a:extLst>
              </p:cNvPr>
              <p:cNvGrpSpPr/>
              <p:nvPr/>
            </p:nvGrpSpPr>
            <p:grpSpPr>
              <a:xfrm rot="10800000">
                <a:off x="4523345" y="4997600"/>
                <a:ext cx="72000" cy="72000"/>
                <a:chOff x="3355262" y="3465346"/>
                <a:chExt cx="72000" cy="72000"/>
              </a:xfrm>
            </p:grpSpPr>
            <p:sp>
              <p:nvSpPr>
                <p:cNvPr id="504" name="Rectangle 503">
                  <a:extLst>
                    <a:ext uri="{FF2B5EF4-FFF2-40B4-BE49-F238E27FC236}">
                      <a16:creationId xmlns:a16="http://schemas.microsoft.com/office/drawing/2014/main" id="{D98D904C-A61D-4956-AD3D-63ECB1750177}"/>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05" name="Straight Connector 504">
                  <a:extLst>
                    <a:ext uri="{FF2B5EF4-FFF2-40B4-BE49-F238E27FC236}">
                      <a16:creationId xmlns:a16="http://schemas.microsoft.com/office/drawing/2014/main" id="{D9A7A106-CAC3-4F9E-9624-7C2AF5582203}"/>
                    </a:ext>
                  </a:extLst>
                </p:cNvPr>
                <p:cNvCxnSpPr>
                  <a:stCxn id="504" idx="1"/>
                  <a:endCxn id="504"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03" name="Isosceles Triangle 502">
                <a:extLst>
                  <a:ext uri="{FF2B5EF4-FFF2-40B4-BE49-F238E27FC236}">
                    <a16:creationId xmlns:a16="http://schemas.microsoft.com/office/drawing/2014/main" id="{107F5669-3A74-48BF-B037-785D9AAD8D34}"/>
                  </a:ext>
                </a:extLst>
              </p:cNvPr>
              <p:cNvSpPr/>
              <p:nvPr/>
            </p:nvSpPr>
            <p:spPr>
              <a:xfrm rot="10800000" flipV="1">
                <a:off x="4523624" y="5107623"/>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2" name="Group 481">
              <a:extLst>
                <a:ext uri="{FF2B5EF4-FFF2-40B4-BE49-F238E27FC236}">
                  <a16:creationId xmlns:a16="http://schemas.microsoft.com/office/drawing/2014/main" id="{DAC36A74-EC4D-4B74-B58E-EC7DCDA749F6}"/>
                </a:ext>
              </a:extLst>
            </p:cNvPr>
            <p:cNvGrpSpPr/>
            <p:nvPr/>
          </p:nvGrpSpPr>
          <p:grpSpPr>
            <a:xfrm>
              <a:off x="5246848" y="4928175"/>
              <a:ext cx="72279" cy="433881"/>
              <a:chOff x="4723294" y="4928175"/>
              <a:chExt cx="72279" cy="433881"/>
            </a:xfrm>
          </p:grpSpPr>
          <p:grpSp>
            <p:nvGrpSpPr>
              <p:cNvPr id="492" name="Group 491">
                <a:extLst>
                  <a:ext uri="{FF2B5EF4-FFF2-40B4-BE49-F238E27FC236}">
                    <a16:creationId xmlns:a16="http://schemas.microsoft.com/office/drawing/2014/main" id="{79BAB431-C6F6-4EDE-AC20-1BD2B959AE0E}"/>
                  </a:ext>
                </a:extLst>
              </p:cNvPr>
              <p:cNvGrpSpPr/>
              <p:nvPr/>
            </p:nvGrpSpPr>
            <p:grpSpPr>
              <a:xfrm rot="10800000">
                <a:off x="4723497" y="5074056"/>
                <a:ext cx="72000" cy="288000"/>
                <a:chOff x="3392017" y="2246507"/>
                <a:chExt cx="72000" cy="288000"/>
              </a:xfrm>
            </p:grpSpPr>
            <p:cxnSp>
              <p:nvCxnSpPr>
                <p:cNvPr id="498" name="Straight Connector 497">
                  <a:extLst>
                    <a:ext uri="{FF2B5EF4-FFF2-40B4-BE49-F238E27FC236}">
                      <a16:creationId xmlns:a16="http://schemas.microsoft.com/office/drawing/2014/main" id="{83A31A8E-BF34-4C6B-B7D0-4BEDBC4401D4}"/>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9" name="Rectangle 498">
                  <a:extLst>
                    <a:ext uri="{FF2B5EF4-FFF2-40B4-BE49-F238E27FC236}">
                      <a16:creationId xmlns:a16="http://schemas.microsoft.com/office/drawing/2014/main" id="{547CD80A-5CC8-4424-9A95-751195D8CF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93" name="Straight Connector 492">
                <a:extLst>
                  <a:ext uri="{FF2B5EF4-FFF2-40B4-BE49-F238E27FC236}">
                    <a16:creationId xmlns:a16="http://schemas.microsoft.com/office/drawing/2014/main" id="{84829415-1AD7-4741-AF90-EA8B5F5CFE4D}"/>
                  </a:ext>
                </a:extLst>
              </p:cNvPr>
              <p:cNvCxnSpPr/>
              <p:nvPr/>
            </p:nvCxnSpPr>
            <p:spPr>
              <a:xfrm rot="16200000" flipV="1">
                <a:off x="4721745" y="4964175"/>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94" name="Group 493">
                <a:extLst>
                  <a:ext uri="{FF2B5EF4-FFF2-40B4-BE49-F238E27FC236}">
                    <a16:creationId xmlns:a16="http://schemas.microsoft.com/office/drawing/2014/main" id="{E843C05D-B83B-425F-BD0F-F8640F1CCE39}"/>
                  </a:ext>
                </a:extLst>
              </p:cNvPr>
              <p:cNvGrpSpPr/>
              <p:nvPr/>
            </p:nvGrpSpPr>
            <p:grpSpPr>
              <a:xfrm rot="10800000">
                <a:off x="4723294" y="4997599"/>
                <a:ext cx="72000" cy="72000"/>
                <a:chOff x="3355262" y="3465346"/>
                <a:chExt cx="72000" cy="72000"/>
              </a:xfrm>
            </p:grpSpPr>
            <p:sp>
              <p:nvSpPr>
                <p:cNvPr id="496" name="Rectangle 495">
                  <a:extLst>
                    <a:ext uri="{FF2B5EF4-FFF2-40B4-BE49-F238E27FC236}">
                      <a16:creationId xmlns:a16="http://schemas.microsoft.com/office/drawing/2014/main" id="{2B17AE53-817A-4385-8F97-AF031679FBE4}"/>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97" name="Straight Connector 496">
                  <a:extLst>
                    <a:ext uri="{FF2B5EF4-FFF2-40B4-BE49-F238E27FC236}">
                      <a16:creationId xmlns:a16="http://schemas.microsoft.com/office/drawing/2014/main" id="{B5E049F7-3443-481C-950F-3B378D5FA2FE}"/>
                    </a:ext>
                  </a:extLst>
                </p:cNvPr>
                <p:cNvCxnSpPr>
                  <a:stCxn id="496" idx="1"/>
                  <a:endCxn id="496"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95" name="Isosceles Triangle 494">
                <a:extLst>
                  <a:ext uri="{FF2B5EF4-FFF2-40B4-BE49-F238E27FC236}">
                    <a16:creationId xmlns:a16="http://schemas.microsoft.com/office/drawing/2014/main" id="{C7BE2F8E-9559-40D1-BE65-36EC3B8089D2}"/>
                  </a:ext>
                </a:extLst>
              </p:cNvPr>
              <p:cNvSpPr/>
              <p:nvPr/>
            </p:nvSpPr>
            <p:spPr>
              <a:xfrm rot="10800000" flipV="1">
                <a:off x="4723573" y="5107622"/>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483" name="Group 482">
              <a:extLst>
                <a:ext uri="{FF2B5EF4-FFF2-40B4-BE49-F238E27FC236}">
                  <a16:creationId xmlns:a16="http://schemas.microsoft.com/office/drawing/2014/main" id="{F5474AE6-CC64-46BF-81B7-7F164EABC0A0}"/>
                </a:ext>
              </a:extLst>
            </p:cNvPr>
            <p:cNvGrpSpPr/>
            <p:nvPr/>
          </p:nvGrpSpPr>
          <p:grpSpPr>
            <a:xfrm>
              <a:off x="5449075" y="4928313"/>
              <a:ext cx="72279" cy="433881"/>
              <a:chOff x="4925521" y="4928313"/>
              <a:chExt cx="72279" cy="433881"/>
            </a:xfrm>
          </p:grpSpPr>
          <p:grpSp>
            <p:nvGrpSpPr>
              <p:cNvPr id="484" name="Group 483">
                <a:extLst>
                  <a:ext uri="{FF2B5EF4-FFF2-40B4-BE49-F238E27FC236}">
                    <a16:creationId xmlns:a16="http://schemas.microsoft.com/office/drawing/2014/main" id="{1CCEA8FE-34E2-448D-B504-54D067E193DC}"/>
                  </a:ext>
                </a:extLst>
              </p:cNvPr>
              <p:cNvGrpSpPr/>
              <p:nvPr/>
            </p:nvGrpSpPr>
            <p:grpSpPr>
              <a:xfrm rot="10800000">
                <a:off x="4925724" y="5074194"/>
                <a:ext cx="72000" cy="288000"/>
                <a:chOff x="3392017" y="2246507"/>
                <a:chExt cx="72000" cy="288000"/>
              </a:xfrm>
            </p:grpSpPr>
            <p:cxnSp>
              <p:nvCxnSpPr>
                <p:cNvPr id="490" name="Straight Connector 489">
                  <a:extLst>
                    <a:ext uri="{FF2B5EF4-FFF2-40B4-BE49-F238E27FC236}">
                      <a16:creationId xmlns:a16="http://schemas.microsoft.com/office/drawing/2014/main" id="{DB9CD346-6452-492F-A691-ACC5FB7865E2}"/>
                    </a:ext>
                  </a:extLst>
                </p:cNvPr>
                <p:cNvCxnSpPr/>
                <p:nvPr/>
              </p:nvCxnSpPr>
              <p:spPr>
                <a:xfrm rot="5400000" flipV="1">
                  <a:off x="3285041" y="2390507"/>
                  <a:ext cx="288000" cy="0"/>
                </a:xfrm>
                <a:prstGeom prst="line">
                  <a:avLst/>
                </a:prstGeom>
                <a:ln w="6350">
                  <a:solidFill>
                    <a:srgbClr val="CC0099"/>
                  </a:solidFill>
                </a:ln>
                <a:effectLst/>
              </p:spPr>
              <p:style>
                <a:lnRef idx="2">
                  <a:schemeClr val="accent1"/>
                </a:lnRef>
                <a:fillRef idx="0">
                  <a:schemeClr val="accent1"/>
                </a:fillRef>
                <a:effectRef idx="1">
                  <a:schemeClr val="accent1"/>
                </a:effectRef>
                <a:fontRef idx="minor">
                  <a:schemeClr val="tx1"/>
                </a:fontRef>
              </p:style>
            </p:cxnSp>
            <p:sp>
              <p:nvSpPr>
                <p:cNvPr id="491" name="Rectangle 490">
                  <a:extLst>
                    <a:ext uri="{FF2B5EF4-FFF2-40B4-BE49-F238E27FC236}">
                      <a16:creationId xmlns:a16="http://schemas.microsoft.com/office/drawing/2014/main" id="{341F5CB4-BB77-495F-A3A1-039E1E192BAD}"/>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85" name="Straight Connector 484">
                <a:extLst>
                  <a:ext uri="{FF2B5EF4-FFF2-40B4-BE49-F238E27FC236}">
                    <a16:creationId xmlns:a16="http://schemas.microsoft.com/office/drawing/2014/main" id="{F7722210-1B76-4445-BD02-7DC36082E463}"/>
                  </a:ext>
                </a:extLst>
              </p:cNvPr>
              <p:cNvCxnSpPr/>
              <p:nvPr/>
            </p:nvCxnSpPr>
            <p:spPr>
              <a:xfrm rot="16200000" flipV="1">
                <a:off x="4923972" y="4964313"/>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486" name="Group 485">
                <a:extLst>
                  <a:ext uri="{FF2B5EF4-FFF2-40B4-BE49-F238E27FC236}">
                    <a16:creationId xmlns:a16="http://schemas.microsoft.com/office/drawing/2014/main" id="{5150240C-7683-41CF-8D79-A43F6F98F8C4}"/>
                  </a:ext>
                </a:extLst>
              </p:cNvPr>
              <p:cNvGrpSpPr/>
              <p:nvPr/>
            </p:nvGrpSpPr>
            <p:grpSpPr>
              <a:xfrm rot="10800000">
                <a:off x="4925521" y="4997737"/>
                <a:ext cx="72000" cy="72000"/>
                <a:chOff x="3355262" y="3465346"/>
                <a:chExt cx="72000" cy="72000"/>
              </a:xfrm>
            </p:grpSpPr>
            <p:sp>
              <p:nvSpPr>
                <p:cNvPr id="488" name="Rectangle 487">
                  <a:extLst>
                    <a:ext uri="{FF2B5EF4-FFF2-40B4-BE49-F238E27FC236}">
                      <a16:creationId xmlns:a16="http://schemas.microsoft.com/office/drawing/2014/main" id="{0E9E7022-54E6-4C04-917C-721A06602C5B}"/>
                    </a:ext>
                  </a:extLst>
                </p:cNvPr>
                <p:cNvSpPr/>
                <p:nvPr/>
              </p:nvSpPr>
              <p:spPr>
                <a:xfrm rot="10800000">
                  <a:off x="3355262" y="3465346"/>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489" name="Straight Connector 488">
                  <a:extLst>
                    <a:ext uri="{FF2B5EF4-FFF2-40B4-BE49-F238E27FC236}">
                      <a16:creationId xmlns:a16="http://schemas.microsoft.com/office/drawing/2014/main" id="{B296CA69-F34C-41A0-9419-3A45A934CC66}"/>
                    </a:ext>
                  </a:extLst>
                </p:cNvPr>
                <p:cNvCxnSpPr>
                  <a:stCxn id="488" idx="1"/>
                  <a:endCxn id="488" idx="3"/>
                </p:cNvCxnSpPr>
                <p:nvPr/>
              </p:nvCxnSpPr>
              <p:spPr>
                <a:xfrm flipH="1">
                  <a:off x="3355262" y="3501346"/>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487" name="Isosceles Triangle 486">
                <a:extLst>
                  <a:ext uri="{FF2B5EF4-FFF2-40B4-BE49-F238E27FC236}">
                    <a16:creationId xmlns:a16="http://schemas.microsoft.com/office/drawing/2014/main" id="{B1A73C88-BD7C-4D00-B74A-22305C5DD45E}"/>
                  </a:ext>
                </a:extLst>
              </p:cNvPr>
              <p:cNvSpPr/>
              <p:nvPr/>
            </p:nvSpPr>
            <p:spPr>
              <a:xfrm rot="10800000" flipV="1">
                <a:off x="4925800" y="5107760"/>
                <a:ext cx="72000" cy="72000"/>
              </a:xfrm>
              <a:prstGeom prst="triangle">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24" name="Group 523">
            <a:extLst>
              <a:ext uri="{FF2B5EF4-FFF2-40B4-BE49-F238E27FC236}">
                <a16:creationId xmlns:a16="http://schemas.microsoft.com/office/drawing/2014/main" id="{F752BEC1-C612-40A5-BF37-C77E3F3E3039}"/>
              </a:ext>
            </a:extLst>
          </p:cNvPr>
          <p:cNvGrpSpPr/>
          <p:nvPr/>
        </p:nvGrpSpPr>
        <p:grpSpPr>
          <a:xfrm>
            <a:off x="3244390" y="1877399"/>
            <a:ext cx="488935" cy="1906204"/>
            <a:chOff x="4228086" y="2288828"/>
            <a:chExt cx="488935" cy="1906204"/>
          </a:xfrm>
        </p:grpSpPr>
        <p:grpSp>
          <p:nvGrpSpPr>
            <p:cNvPr id="525" name="Group 524">
              <a:extLst>
                <a:ext uri="{FF2B5EF4-FFF2-40B4-BE49-F238E27FC236}">
                  <a16:creationId xmlns:a16="http://schemas.microsoft.com/office/drawing/2014/main" id="{B4F2A32A-05EF-4B15-A357-373195EC0C57}"/>
                </a:ext>
              </a:extLst>
            </p:cNvPr>
            <p:cNvGrpSpPr/>
            <p:nvPr/>
          </p:nvGrpSpPr>
          <p:grpSpPr>
            <a:xfrm>
              <a:off x="4228086" y="2288828"/>
              <a:ext cx="488935" cy="1906204"/>
              <a:chOff x="4224751" y="1205471"/>
              <a:chExt cx="488935" cy="1906204"/>
            </a:xfrm>
          </p:grpSpPr>
          <p:grpSp>
            <p:nvGrpSpPr>
              <p:cNvPr id="527" name="Group 526">
                <a:extLst>
                  <a:ext uri="{FF2B5EF4-FFF2-40B4-BE49-F238E27FC236}">
                    <a16:creationId xmlns:a16="http://schemas.microsoft.com/office/drawing/2014/main" id="{D0249776-891C-4CB2-A9F5-1A38A41A898F}"/>
                  </a:ext>
                </a:extLst>
              </p:cNvPr>
              <p:cNvGrpSpPr/>
              <p:nvPr/>
            </p:nvGrpSpPr>
            <p:grpSpPr>
              <a:xfrm>
                <a:off x="4224751" y="1205471"/>
                <a:ext cx="180000" cy="1906204"/>
                <a:chOff x="3773606" y="1677590"/>
                <a:chExt cx="180000" cy="1906204"/>
              </a:xfrm>
            </p:grpSpPr>
            <p:grpSp>
              <p:nvGrpSpPr>
                <p:cNvPr id="529" name="Group 528">
                  <a:extLst>
                    <a:ext uri="{FF2B5EF4-FFF2-40B4-BE49-F238E27FC236}">
                      <a16:creationId xmlns:a16="http://schemas.microsoft.com/office/drawing/2014/main" id="{03BB9522-4D48-4A87-8958-08173E47EED8}"/>
                    </a:ext>
                  </a:extLst>
                </p:cNvPr>
                <p:cNvGrpSpPr/>
                <p:nvPr/>
              </p:nvGrpSpPr>
              <p:grpSpPr>
                <a:xfrm>
                  <a:off x="3773606" y="1677590"/>
                  <a:ext cx="180000" cy="1617471"/>
                  <a:chOff x="3773606" y="1682352"/>
                  <a:chExt cx="180000" cy="1617471"/>
                </a:xfrm>
              </p:grpSpPr>
              <p:cxnSp>
                <p:nvCxnSpPr>
                  <p:cNvPr id="534" name="Straight Connector 533">
                    <a:extLst>
                      <a:ext uri="{FF2B5EF4-FFF2-40B4-BE49-F238E27FC236}">
                        <a16:creationId xmlns:a16="http://schemas.microsoft.com/office/drawing/2014/main" id="{66734AFF-73BC-4602-A3AA-60AD89A6CB43}"/>
                      </a:ext>
                    </a:extLst>
                  </p:cNvPr>
                  <p:cNvCxnSpPr/>
                  <p:nvPr/>
                </p:nvCxnSpPr>
                <p:spPr>
                  <a:xfrm rot="5400000" flipV="1">
                    <a:off x="3142023" y="2402352"/>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535" name="Oval 534">
                    <a:extLst>
                      <a:ext uri="{FF2B5EF4-FFF2-40B4-BE49-F238E27FC236}">
                        <a16:creationId xmlns:a16="http://schemas.microsoft.com/office/drawing/2014/main" id="{08F07B6D-83C4-4EFA-A6F0-E8E6BAC50E0A}"/>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6" name="Rectangle 535">
                    <a:extLst>
                      <a:ext uri="{FF2B5EF4-FFF2-40B4-BE49-F238E27FC236}">
                        <a16:creationId xmlns:a16="http://schemas.microsoft.com/office/drawing/2014/main" id="{198131CB-01BB-466B-9870-D10DBBBF2B90}"/>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0" name="Group 529">
                  <a:extLst>
                    <a:ext uri="{FF2B5EF4-FFF2-40B4-BE49-F238E27FC236}">
                      <a16:creationId xmlns:a16="http://schemas.microsoft.com/office/drawing/2014/main" id="{15CACBB4-FCCA-4FE7-9F7E-E25E803BCD83}"/>
                    </a:ext>
                  </a:extLst>
                </p:cNvPr>
                <p:cNvGrpSpPr/>
                <p:nvPr/>
              </p:nvGrpSpPr>
              <p:grpSpPr>
                <a:xfrm rot="10800000">
                  <a:off x="3773606" y="3221872"/>
                  <a:ext cx="180000" cy="361922"/>
                  <a:chOff x="3773606" y="1221643"/>
                  <a:chExt cx="180000" cy="361922"/>
                </a:xfrm>
              </p:grpSpPr>
              <p:cxnSp>
                <p:nvCxnSpPr>
                  <p:cNvPr id="531" name="Straight Connector 530">
                    <a:extLst>
                      <a:ext uri="{FF2B5EF4-FFF2-40B4-BE49-F238E27FC236}">
                        <a16:creationId xmlns:a16="http://schemas.microsoft.com/office/drawing/2014/main" id="{D74074B9-D231-44A7-A4E3-46A0B9E1912D}"/>
                      </a:ext>
                    </a:extLst>
                  </p:cNvPr>
                  <p:cNvCxnSpPr/>
                  <p:nvPr/>
                </p:nvCxnSpPr>
                <p:spPr>
                  <a:xfrm rot="5400000" flipV="1">
                    <a:off x="3772023" y="1311643"/>
                    <a:ext cx="180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2" name="Oval 531">
                    <a:extLst>
                      <a:ext uri="{FF2B5EF4-FFF2-40B4-BE49-F238E27FC236}">
                        <a16:creationId xmlns:a16="http://schemas.microsoft.com/office/drawing/2014/main" id="{04AEED14-696A-4BDB-9E88-3EB176DCD6B8}"/>
                      </a:ext>
                    </a:extLst>
                  </p:cNvPr>
                  <p:cNvSpPr/>
                  <p:nvPr/>
                </p:nvSpPr>
                <p:spPr>
                  <a:xfrm>
                    <a:off x="3773606" y="1403565"/>
                    <a:ext cx="180000" cy="18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3" name="Rectangle 532">
                    <a:extLst>
                      <a:ext uri="{FF2B5EF4-FFF2-40B4-BE49-F238E27FC236}">
                        <a16:creationId xmlns:a16="http://schemas.microsoft.com/office/drawing/2014/main" id="{4F1D958D-689D-4C3C-A9C3-E3D10F4C73F6}"/>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528" name="TextBox 527">
                <a:extLst>
                  <a:ext uri="{FF2B5EF4-FFF2-40B4-BE49-F238E27FC236}">
                    <a16:creationId xmlns:a16="http://schemas.microsoft.com/office/drawing/2014/main" id="{B3E937E9-E69E-4629-B3F9-519E7048C7D9}"/>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sp>
          <p:nvSpPr>
            <p:cNvPr id="526" name="Rectangle 525">
              <a:extLst>
                <a:ext uri="{FF2B5EF4-FFF2-40B4-BE49-F238E27FC236}">
                  <a16:creationId xmlns:a16="http://schemas.microsoft.com/office/drawing/2014/main" id="{37824AAA-C901-4347-9A34-75EA6DFF2552}"/>
                </a:ext>
              </a:extLst>
            </p:cNvPr>
            <p:cNvSpPr/>
            <p:nvPr/>
          </p:nvSpPr>
          <p:spPr>
            <a:xfrm>
              <a:off x="4281800" y="23569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37" name="Group 536">
            <a:extLst>
              <a:ext uri="{FF2B5EF4-FFF2-40B4-BE49-F238E27FC236}">
                <a16:creationId xmlns:a16="http://schemas.microsoft.com/office/drawing/2014/main" id="{BBF4BF1F-93E9-4EBC-A86E-AE4DECCBE1BB}"/>
              </a:ext>
            </a:extLst>
          </p:cNvPr>
          <p:cNvGrpSpPr/>
          <p:nvPr/>
        </p:nvGrpSpPr>
        <p:grpSpPr>
          <a:xfrm>
            <a:off x="2828958" y="3651387"/>
            <a:ext cx="632855" cy="153888"/>
            <a:chOff x="4876931" y="3671209"/>
            <a:chExt cx="632855" cy="153888"/>
          </a:xfrm>
        </p:grpSpPr>
        <p:cxnSp>
          <p:nvCxnSpPr>
            <p:cNvPr id="538" name="Straight Connector 537">
              <a:extLst>
                <a:ext uri="{FF2B5EF4-FFF2-40B4-BE49-F238E27FC236}">
                  <a16:creationId xmlns:a16="http://schemas.microsoft.com/office/drawing/2014/main" id="{749766C1-4165-441F-ADAD-B5989C69F72B}"/>
                </a:ext>
              </a:extLst>
            </p:cNvPr>
            <p:cNvCxnSpPr/>
            <p:nvPr/>
          </p:nvCxnSpPr>
          <p:spPr>
            <a:xfrm flipV="1">
              <a:off x="4969786" y="3798017"/>
              <a:ext cx="54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39" name="TextBox 538">
              <a:extLst>
                <a:ext uri="{FF2B5EF4-FFF2-40B4-BE49-F238E27FC236}">
                  <a16:creationId xmlns:a16="http://schemas.microsoft.com/office/drawing/2014/main" id="{9D455755-6D4E-4E28-A1BA-28849A737F3D}"/>
                </a:ext>
              </a:extLst>
            </p:cNvPr>
            <p:cNvSpPr txBox="1"/>
            <p:nvPr/>
          </p:nvSpPr>
          <p:spPr>
            <a:xfrm>
              <a:off x="4876931" y="3671209"/>
              <a:ext cx="472056" cy="153888"/>
            </a:xfrm>
            <a:prstGeom prst="rect">
              <a:avLst/>
            </a:prstGeom>
            <a:noFill/>
          </p:spPr>
          <p:txBody>
            <a:bodyPr wrap="square" rtlCol="0">
              <a:spAutoFit/>
            </a:bodyPr>
            <a:lstStyle/>
            <a:p>
              <a:r>
                <a:rPr lang="fr-CH" sz="400" dirty="0">
                  <a:solidFill>
                    <a:schemeClr val="tx2"/>
                  </a:solidFill>
                </a:rPr>
                <a:t>LHC1 -18kV</a:t>
              </a:r>
              <a:endParaRPr lang="fr-FR" sz="400" dirty="0">
                <a:solidFill>
                  <a:schemeClr val="tx2"/>
                </a:solidFill>
              </a:endParaRPr>
            </a:p>
          </p:txBody>
        </p:sp>
      </p:grpSp>
      <p:grpSp>
        <p:nvGrpSpPr>
          <p:cNvPr id="540" name="Group 539">
            <a:extLst>
              <a:ext uri="{FF2B5EF4-FFF2-40B4-BE49-F238E27FC236}">
                <a16:creationId xmlns:a16="http://schemas.microsoft.com/office/drawing/2014/main" id="{F87B9377-038A-4B2C-8152-9C4E05D5B7B4}"/>
              </a:ext>
            </a:extLst>
          </p:cNvPr>
          <p:cNvGrpSpPr/>
          <p:nvPr/>
        </p:nvGrpSpPr>
        <p:grpSpPr>
          <a:xfrm>
            <a:off x="2925675" y="3778809"/>
            <a:ext cx="215444" cy="1134000"/>
            <a:chOff x="4450094" y="4190847"/>
            <a:chExt cx="215444" cy="1134000"/>
          </a:xfrm>
        </p:grpSpPr>
        <p:grpSp>
          <p:nvGrpSpPr>
            <p:cNvPr id="541" name="Group 540">
              <a:extLst>
                <a:ext uri="{FF2B5EF4-FFF2-40B4-BE49-F238E27FC236}">
                  <a16:creationId xmlns:a16="http://schemas.microsoft.com/office/drawing/2014/main" id="{B83E54F9-E250-4BEF-A998-95E574F7ACE3}"/>
                </a:ext>
              </a:extLst>
            </p:cNvPr>
            <p:cNvGrpSpPr/>
            <p:nvPr/>
          </p:nvGrpSpPr>
          <p:grpSpPr>
            <a:xfrm>
              <a:off x="4523623" y="4190847"/>
              <a:ext cx="72382" cy="1134000"/>
              <a:chOff x="4433818" y="2441228"/>
              <a:chExt cx="72382" cy="1134000"/>
            </a:xfrm>
          </p:grpSpPr>
          <p:cxnSp>
            <p:nvCxnSpPr>
              <p:cNvPr id="543" name="Straight Connector 542">
                <a:extLst>
                  <a:ext uri="{FF2B5EF4-FFF2-40B4-BE49-F238E27FC236}">
                    <a16:creationId xmlns:a16="http://schemas.microsoft.com/office/drawing/2014/main" id="{11D4487B-C2DE-444B-B1AE-F0549078E1EA}"/>
                  </a:ext>
                </a:extLst>
              </p:cNvPr>
              <p:cNvCxnSpPr/>
              <p:nvPr/>
            </p:nvCxnSpPr>
            <p:spPr>
              <a:xfrm rot="5400000" flipV="1">
                <a:off x="3901903" y="3008228"/>
                <a:ext cx="113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44" name="Rectangle 543">
                <a:extLst>
                  <a:ext uri="{FF2B5EF4-FFF2-40B4-BE49-F238E27FC236}">
                    <a16:creationId xmlns:a16="http://schemas.microsoft.com/office/drawing/2014/main" id="{DF3C58C1-1801-4F2B-BF8E-F57FAFC536A4}"/>
                  </a:ext>
                </a:extLst>
              </p:cNvPr>
              <p:cNvSpPr/>
              <p:nvPr/>
            </p:nvSpPr>
            <p:spPr>
              <a:xfrm>
                <a:off x="4433818" y="3434108"/>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45" name="Rectangle 544">
                <a:extLst>
                  <a:ext uri="{FF2B5EF4-FFF2-40B4-BE49-F238E27FC236}">
                    <a16:creationId xmlns:a16="http://schemas.microsoft.com/office/drawing/2014/main" id="{4FA55C37-AA72-46F0-972F-2E26723FC11A}"/>
                  </a:ext>
                </a:extLst>
              </p:cNvPr>
              <p:cNvSpPr/>
              <p:nvPr/>
            </p:nvSpPr>
            <p:spPr>
              <a:xfrm>
                <a:off x="4434200" y="2509315"/>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2" name="TextBox 541">
              <a:extLst>
                <a:ext uri="{FF2B5EF4-FFF2-40B4-BE49-F238E27FC236}">
                  <a16:creationId xmlns:a16="http://schemas.microsoft.com/office/drawing/2014/main" id="{77A09E26-6C40-4F1D-8BA3-4BA95875EFA3}"/>
                </a:ext>
              </a:extLst>
            </p:cNvPr>
            <p:cNvSpPr txBox="1"/>
            <p:nvPr/>
          </p:nvSpPr>
          <p:spPr>
            <a:xfrm rot="16200000">
              <a:off x="4288743" y="4650354"/>
              <a:ext cx="538146" cy="215444"/>
            </a:xfrm>
            <a:prstGeom prst="rect">
              <a:avLst/>
            </a:prstGeom>
            <a:noFill/>
          </p:spPr>
          <p:txBody>
            <a:bodyPr wrap="square" rtlCol="0">
              <a:spAutoFit/>
            </a:bodyPr>
            <a:lstStyle/>
            <a:p>
              <a:pPr algn="ctr"/>
              <a:r>
                <a:rPr lang="fr-CH" sz="400" dirty="0">
                  <a:solidFill>
                    <a:schemeClr val="tx2"/>
                  </a:solidFill>
                </a:rPr>
                <a:t>MP5</a:t>
              </a:r>
            </a:p>
            <a:p>
              <a:pPr algn="ctr"/>
              <a:r>
                <a:rPr lang="fr-CH" sz="400" dirty="0">
                  <a:solidFill>
                    <a:schemeClr val="tx2"/>
                  </a:solidFill>
                </a:rPr>
                <a:t>60MVA</a:t>
              </a:r>
              <a:endParaRPr lang="fr-FR" sz="400" dirty="0">
                <a:solidFill>
                  <a:schemeClr val="tx2"/>
                </a:solidFill>
              </a:endParaRPr>
            </a:p>
          </p:txBody>
        </p:sp>
      </p:grpSp>
      <p:grpSp>
        <p:nvGrpSpPr>
          <p:cNvPr id="546" name="Group 545">
            <a:extLst>
              <a:ext uri="{FF2B5EF4-FFF2-40B4-BE49-F238E27FC236}">
                <a16:creationId xmlns:a16="http://schemas.microsoft.com/office/drawing/2014/main" id="{432D4FA7-A1AD-4C01-B11F-A6F159C59F44}"/>
              </a:ext>
            </a:extLst>
          </p:cNvPr>
          <p:cNvGrpSpPr/>
          <p:nvPr/>
        </p:nvGrpSpPr>
        <p:grpSpPr>
          <a:xfrm rot="10800000">
            <a:off x="333265" y="4383689"/>
            <a:ext cx="377184" cy="522867"/>
            <a:chOff x="1909465" y="2375341"/>
            <a:chExt cx="377184" cy="522867"/>
          </a:xfrm>
        </p:grpSpPr>
        <p:grpSp>
          <p:nvGrpSpPr>
            <p:cNvPr id="547" name="Group 546">
              <a:extLst>
                <a:ext uri="{FF2B5EF4-FFF2-40B4-BE49-F238E27FC236}">
                  <a16:creationId xmlns:a16="http://schemas.microsoft.com/office/drawing/2014/main" id="{049B1D41-A3C8-4A74-88CE-5E63A5E1FF3E}"/>
                </a:ext>
              </a:extLst>
            </p:cNvPr>
            <p:cNvGrpSpPr/>
            <p:nvPr/>
          </p:nvGrpSpPr>
          <p:grpSpPr>
            <a:xfrm>
              <a:off x="1918990" y="2375341"/>
              <a:ext cx="360000" cy="522867"/>
              <a:chOff x="1918990" y="2375341"/>
              <a:chExt cx="360000" cy="522867"/>
            </a:xfrm>
          </p:grpSpPr>
          <p:grpSp>
            <p:nvGrpSpPr>
              <p:cNvPr id="549" name="Group 548">
                <a:extLst>
                  <a:ext uri="{FF2B5EF4-FFF2-40B4-BE49-F238E27FC236}">
                    <a16:creationId xmlns:a16="http://schemas.microsoft.com/office/drawing/2014/main" id="{DAB72A88-DF97-40B0-82B6-C7082BEC6040}"/>
                  </a:ext>
                </a:extLst>
              </p:cNvPr>
              <p:cNvGrpSpPr/>
              <p:nvPr/>
            </p:nvGrpSpPr>
            <p:grpSpPr>
              <a:xfrm>
                <a:off x="2027628" y="2375341"/>
                <a:ext cx="144779" cy="180001"/>
                <a:chOff x="2041922" y="2363436"/>
                <a:chExt cx="102886" cy="180001"/>
              </a:xfrm>
            </p:grpSpPr>
            <p:cxnSp>
              <p:nvCxnSpPr>
                <p:cNvPr id="552" name="Straight Connector 551">
                  <a:extLst>
                    <a:ext uri="{FF2B5EF4-FFF2-40B4-BE49-F238E27FC236}">
                      <a16:creationId xmlns:a16="http://schemas.microsoft.com/office/drawing/2014/main" id="{40054B0C-E7BC-4D60-94FA-4852F66D1C88}"/>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53" name="Straight Connector 552">
                  <a:extLst>
                    <a:ext uri="{FF2B5EF4-FFF2-40B4-BE49-F238E27FC236}">
                      <a16:creationId xmlns:a16="http://schemas.microsoft.com/office/drawing/2014/main" id="{C325C1E1-036D-4564-B974-8FB3F9D08CF5}"/>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0" name="Oval 549">
                <a:extLst>
                  <a:ext uri="{FF2B5EF4-FFF2-40B4-BE49-F238E27FC236}">
                    <a16:creationId xmlns:a16="http://schemas.microsoft.com/office/drawing/2014/main" id="{3D9D176C-D265-4D9C-8120-841FC6BF30A3}"/>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1" name="Rectangle 550">
                <a:extLst>
                  <a:ext uri="{FF2B5EF4-FFF2-40B4-BE49-F238E27FC236}">
                    <a16:creationId xmlns:a16="http://schemas.microsoft.com/office/drawing/2014/main" id="{B08C699A-63F2-48AF-A425-7DEF5C0508DF}"/>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48" name="TextBox 547">
              <a:extLst>
                <a:ext uri="{FF2B5EF4-FFF2-40B4-BE49-F238E27FC236}">
                  <a16:creationId xmlns:a16="http://schemas.microsoft.com/office/drawing/2014/main" id="{5F3D5783-04C9-4783-8FD2-7CFF6758F236}"/>
                </a:ext>
              </a:extLst>
            </p:cNvPr>
            <p:cNvSpPr txBox="1"/>
            <p:nvPr/>
          </p:nvSpPr>
          <p:spPr>
            <a:xfrm rot="10800000">
              <a:off x="1909465" y="2638276"/>
              <a:ext cx="377184" cy="153888"/>
            </a:xfrm>
            <a:prstGeom prst="rect">
              <a:avLst/>
            </a:prstGeom>
            <a:noFill/>
          </p:spPr>
          <p:txBody>
            <a:bodyPr wrap="square" rtlCol="0">
              <a:spAutoFit/>
            </a:bodyPr>
            <a:lstStyle/>
            <a:p>
              <a:pPr algn="ctr"/>
              <a:r>
                <a:rPr lang="fr-CH" sz="400" dirty="0">
                  <a:solidFill>
                    <a:schemeClr val="tx2"/>
                  </a:solidFill>
                </a:rPr>
                <a:t>PS</a:t>
              </a:r>
              <a:endParaRPr lang="fr-FR" sz="400" dirty="0">
                <a:solidFill>
                  <a:schemeClr val="tx2"/>
                </a:solidFill>
              </a:endParaRPr>
            </a:p>
          </p:txBody>
        </p:sp>
      </p:grpSp>
      <p:grpSp>
        <p:nvGrpSpPr>
          <p:cNvPr id="554" name="Group 553">
            <a:extLst>
              <a:ext uri="{FF2B5EF4-FFF2-40B4-BE49-F238E27FC236}">
                <a16:creationId xmlns:a16="http://schemas.microsoft.com/office/drawing/2014/main" id="{44E9373C-C5BC-4759-991B-E9A70E08D472}"/>
              </a:ext>
            </a:extLst>
          </p:cNvPr>
          <p:cNvGrpSpPr/>
          <p:nvPr/>
        </p:nvGrpSpPr>
        <p:grpSpPr>
          <a:xfrm rot="10800000">
            <a:off x="869568" y="4383998"/>
            <a:ext cx="377184" cy="522867"/>
            <a:chOff x="1908963" y="2375341"/>
            <a:chExt cx="377184" cy="522867"/>
          </a:xfrm>
        </p:grpSpPr>
        <p:grpSp>
          <p:nvGrpSpPr>
            <p:cNvPr id="555" name="Group 554">
              <a:extLst>
                <a:ext uri="{FF2B5EF4-FFF2-40B4-BE49-F238E27FC236}">
                  <a16:creationId xmlns:a16="http://schemas.microsoft.com/office/drawing/2014/main" id="{438BEA3B-A2A8-43AB-90B6-C330B710C128}"/>
                </a:ext>
              </a:extLst>
            </p:cNvPr>
            <p:cNvGrpSpPr/>
            <p:nvPr/>
          </p:nvGrpSpPr>
          <p:grpSpPr>
            <a:xfrm>
              <a:off x="1918990" y="2375341"/>
              <a:ext cx="360000" cy="522867"/>
              <a:chOff x="1918990" y="2375341"/>
              <a:chExt cx="360000" cy="522867"/>
            </a:xfrm>
          </p:grpSpPr>
          <p:grpSp>
            <p:nvGrpSpPr>
              <p:cNvPr id="557" name="Group 556">
                <a:extLst>
                  <a:ext uri="{FF2B5EF4-FFF2-40B4-BE49-F238E27FC236}">
                    <a16:creationId xmlns:a16="http://schemas.microsoft.com/office/drawing/2014/main" id="{AAE45379-7341-46E1-B402-B40DD57A56EC}"/>
                  </a:ext>
                </a:extLst>
              </p:cNvPr>
              <p:cNvGrpSpPr/>
              <p:nvPr/>
            </p:nvGrpSpPr>
            <p:grpSpPr>
              <a:xfrm>
                <a:off x="2027628" y="2375341"/>
                <a:ext cx="144779" cy="180001"/>
                <a:chOff x="2041922" y="2363436"/>
                <a:chExt cx="102886" cy="180001"/>
              </a:xfrm>
            </p:grpSpPr>
            <p:cxnSp>
              <p:nvCxnSpPr>
                <p:cNvPr id="560" name="Straight Connector 559">
                  <a:extLst>
                    <a:ext uri="{FF2B5EF4-FFF2-40B4-BE49-F238E27FC236}">
                      <a16:creationId xmlns:a16="http://schemas.microsoft.com/office/drawing/2014/main" id="{1D62C1B1-B541-410C-AD6C-D5736709108B}"/>
                    </a:ext>
                  </a:extLst>
                </p:cNvPr>
                <p:cNvCxnSpPr/>
                <p:nvPr/>
              </p:nvCxnSpPr>
              <p:spPr>
                <a:xfrm rot="16200000" flipV="1">
                  <a:off x="1951922" y="2453437"/>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561" name="Straight Connector 560">
                  <a:extLst>
                    <a:ext uri="{FF2B5EF4-FFF2-40B4-BE49-F238E27FC236}">
                      <a16:creationId xmlns:a16="http://schemas.microsoft.com/office/drawing/2014/main" id="{203D7609-8222-4837-BB43-930A087CCFCF}"/>
                    </a:ext>
                  </a:extLst>
                </p:cNvPr>
                <p:cNvCxnSpPr/>
                <p:nvPr/>
              </p:nvCxnSpPr>
              <p:spPr>
                <a:xfrm rot="16200000" flipV="1">
                  <a:off x="2054808" y="2453436"/>
                  <a:ext cx="180000" cy="0"/>
                </a:xfrm>
                <a:prstGeom prst="line">
                  <a:avLst/>
                </a:prstGeom>
                <a:ln w="9525">
                  <a:solidFill>
                    <a:srgbClr val="FFC000"/>
                  </a:solidFill>
                </a:ln>
                <a:effectLst/>
              </p:spPr>
              <p:style>
                <a:lnRef idx="2">
                  <a:schemeClr val="accent1"/>
                </a:lnRef>
                <a:fillRef idx="0">
                  <a:schemeClr val="accent1"/>
                </a:fillRef>
                <a:effectRef idx="1">
                  <a:schemeClr val="accent1"/>
                </a:effectRef>
                <a:fontRef idx="minor">
                  <a:schemeClr val="tx1"/>
                </a:fontRef>
              </p:style>
            </p:cxnSp>
          </p:grpSp>
          <p:sp>
            <p:nvSpPr>
              <p:cNvPr id="558" name="Oval 557">
                <a:extLst>
                  <a:ext uri="{FF2B5EF4-FFF2-40B4-BE49-F238E27FC236}">
                    <a16:creationId xmlns:a16="http://schemas.microsoft.com/office/drawing/2014/main" id="{187A92B0-81C3-41CA-AE75-3D7FA3152201}"/>
                  </a:ext>
                </a:extLst>
              </p:cNvPr>
              <p:cNvSpPr/>
              <p:nvPr/>
            </p:nvSpPr>
            <p:spPr>
              <a:xfrm rot="10800000">
                <a:off x="1918990" y="2538208"/>
                <a:ext cx="360000" cy="36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59" name="Rectangle 558">
                <a:extLst>
                  <a:ext uri="{FF2B5EF4-FFF2-40B4-BE49-F238E27FC236}">
                    <a16:creationId xmlns:a16="http://schemas.microsoft.com/office/drawing/2014/main" id="{8C3C0AEE-51E5-4617-98C5-AC819AEC7603}"/>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56" name="TextBox 555">
              <a:extLst>
                <a:ext uri="{FF2B5EF4-FFF2-40B4-BE49-F238E27FC236}">
                  <a16:creationId xmlns:a16="http://schemas.microsoft.com/office/drawing/2014/main" id="{E6316634-F225-474C-BB22-43C665228669}"/>
                </a:ext>
              </a:extLst>
            </p:cNvPr>
            <p:cNvSpPr txBox="1"/>
            <p:nvPr/>
          </p:nvSpPr>
          <p:spPr>
            <a:xfrm rot="10800000">
              <a:off x="1908963" y="2641174"/>
              <a:ext cx="377184" cy="153888"/>
            </a:xfrm>
            <a:prstGeom prst="rect">
              <a:avLst/>
            </a:prstGeom>
            <a:noFill/>
          </p:spPr>
          <p:txBody>
            <a:bodyPr wrap="square" rtlCol="0">
              <a:spAutoFit/>
            </a:bodyPr>
            <a:lstStyle/>
            <a:p>
              <a:pPr algn="ctr"/>
              <a:r>
                <a:rPr lang="fr-CH" sz="400" dirty="0">
                  <a:solidFill>
                    <a:schemeClr val="tx2"/>
                  </a:solidFill>
                </a:rPr>
                <a:t>ISOLDE</a:t>
              </a:r>
              <a:endParaRPr lang="fr-FR" sz="400" dirty="0">
                <a:solidFill>
                  <a:schemeClr val="tx2"/>
                </a:solidFill>
              </a:endParaRPr>
            </a:p>
          </p:txBody>
        </p:sp>
      </p:grpSp>
      <p:grpSp>
        <p:nvGrpSpPr>
          <p:cNvPr id="562" name="Group 561">
            <a:extLst>
              <a:ext uri="{FF2B5EF4-FFF2-40B4-BE49-F238E27FC236}">
                <a16:creationId xmlns:a16="http://schemas.microsoft.com/office/drawing/2014/main" id="{D2543CD5-0293-4FDD-80BD-C761FFE983B2}"/>
              </a:ext>
            </a:extLst>
          </p:cNvPr>
          <p:cNvGrpSpPr/>
          <p:nvPr/>
        </p:nvGrpSpPr>
        <p:grpSpPr>
          <a:xfrm>
            <a:off x="1355698" y="4226817"/>
            <a:ext cx="472253" cy="684001"/>
            <a:chOff x="2880117" y="4246639"/>
            <a:chExt cx="472253" cy="684001"/>
          </a:xfrm>
        </p:grpSpPr>
        <p:grpSp>
          <p:nvGrpSpPr>
            <p:cNvPr id="563" name="Group 562">
              <a:extLst>
                <a:ext uri="{FF2B5EF4-FFF2-40B4-BE49-F238E27FC236}">
                  <a16:creationId xmlns:a16="http://schemas.microsoft.com/office/drawing/2014/main" id="{CFC71C19-49FC-4E67-8A78-2900EB199718}"/>
                </a:ext>
              </a:extLst>
            </p:cNvPr>
            <p:cNvGrpSpPr/>
            <p:nvPr/>
          </p:nvGrpSpPr>
          <p:grpSpPr>
            <a:xfrm>
              <a:off x="2880117" y="4246640"/>
              <a:ext cx="72279" cy="684000"/>
              <a:chOff x="4123371" y="4678057"/>
              <a:chExt cx="72279" cy="684000"/>
            </a:xfrm>
          </p:grpSpPr>
          <p:grpSp>
            <p:nvGrpSpPr>
              <p:cNvPr id="576" name="Group 575">
                <a:extLst>
                  <a:ext uri="{FF2B5EF4-FFF2-40B4-BE49-F238E27FC236}">
                    <a16:creationId xmlns:a16="http://schemas.microsoft.com/office/drawing/2014/main" id="{572F8445-9F4C-4AD1-90B9-6AFE92E59D96}"/>
                  </a:ext>
                </a:extLst>
              </p:cNvPr>
              <p:cNvGrpSpPr/>
              <p:nvPr/>
            </p:nvGrpSpPr>
            <p:grpSpPr>
              <a:xfrm rot="10800000">
                <a:off x="4123574" y="4678057"/>
                <a:ext cx="72000" cy="684000"/>
                <a:chOff x="3392017" y="2246507"/>
                <a:chExt cx="72000" cy="684000"/>
              </a:xfrm>
            </p:grpSpPr>
            <p:cxnSp>
              <p:nvCxnSpPr>
                <p:cNvPr id="579" name="Straight Connector 578">
                  <a:extLst>
                    <a:ext uri="{FF2B5EF4-FFF2-40B4-BE49-F238E27FC236}">
                      <a16:creationId xmlns:a16="http://schemas.microsoft.com/office/drawing/2014/main" id="{1C107080-2780-40F0-8DC1-DA6129BDA76B}"/>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80" name="Rectangle 579">
                  <a:extLst>
                    <a:ext uri="{FF2B5EF4-FFF2-40B4-BE49-F238E27FC236}">
                      <a16:creationId xmlns:a16="http://schemas.microsoft.com/office/drawing/2014/main" id="{F3FE0B4E-9932-45D5-AEF0-1979DAA65190}"/>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7" name="Rectangle 576">
                <a:extLst>
                  <a:ext uri="{FF2B5EF4-FFF2-40B4-BE49-F238E27FC236}">
                    <a16:creationId xmlns:a16="http://schemas.microsoft.com/office/drawing/2014/main" id="{56999B5E-79F0-4015-962D-92095FBE6D66}"/>
                  </a:ext>
                </a:extLst>
              </p:cNvPr>
              <p:cNvSpPr/>
              <p:nvPr/>
            </p:nvSpPr>
            <p:spPr>
              <a:xfrm>
                <a:off x="4123371"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8" name="Isosceles Triangle 577">
                <a:extLst>
                  <a:ext uri="{FF2B5EF4-FFF2-40B4-BE49-F238E27FC236}">
                    <a16:creationId xmlns:a16="http://schemas.microsoft.com/office/drawing/2014/main" id="{58F9E6EC-8B25-4DAA-8E6B-80C6B9DA7891}"/>
                  </a:ext>
                </a:extLst>
              </p:cNvPr>
              <p:cNvSpPr/>
              <p:nvPr/>
            </p:nvSpPr>
            <p:spPr>
              <a:xfrm flipV="1">
                <a:off x="4123650"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4" name="Group 563">
              <a:extLst>
                <a:ext uri="{FF2B5EF4-FFF2-40B4-BE49-F238E27FC236}">
                  <a16:creationId xmlns:a16="http://schemas.microsoft.com/office/drawing/2014/main" id="{0BCFDB6E-52D4-4404-8D59-9542DA93369A}"/>
                </a:ext>
              </a:extLst>
            </p:cNvPr>
            <p:cNvGrpSpPr/>
            <p:nvPr/>
          </p:nvGrpSpPr>
          <p:grpSpPr>
            <a:xfrm>
              <a:off x="3080066" y="4246639"/>
              <a:ext cx="72279" cy="684000"/>
              <a:chOff x="4323320" y="4678056"/>
              <a:chExt cx="72279" cy="684000"/>
            </a:xfrm>
          </p:grpSpPr>
          <p:grpSp>
            <p:nvGrpSpPr>
              <p:cNvPr id="571" name="Group 570">
                <a:extLst>
                  <a:ext uri="{FF2B5EF4-FFF2-40B4-BE49-F238E27FC236}">
                    <a16:creationId xmlns:a16="http://schemas.microsoft.com/office/drawing/2014/main" id="{5D3482A9-126D-4FCF-8776-7C45AC6B0004}"/>
                  </a:ext>
                </a:extLst>
              </p:cNvPr>
              <p:cNvGrpSpPr/>
              <p:nvPr/>
            </p:nvGrpSpPr>
            <p:grpSpPr>
              <a:xfrm rot="10800000">
                <a:off x="4323523" y="4678056"/>
                <a:ext cx="72000" cy="684000"/>
                <a:chOff x="3392017" y="2246507"/>
                <a:chExt cx="72000" cy="684000"/>
              </a:xfrm>
            </p:grpSpPr>
            <p:cxnSp>
              <p:nvCxnSpPr>
                <p:cNvPr id="574" name="Straight Connector 573">
                  <a:extLst>
                    <a:ext uri="{FF2B5EF4-FFF2-40B4-BE49-F238E27FC236}">
                      <a16:creationId xmlns:a16="http://schemas.microsoft.com/office/drawing/2014/main" id="{0C4718FD-5312-4688-8E2B-38A95D1083DD}"/>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5" name="Rectangle 574">
                  <a:extLst>
                    <a:ext uri="{FF2B5EF4-FFF2-40B4-BE49-F238E27FC236}">
                      <a16:creationId xmlns:a16="http://schemas.microsoft.com/office/drawing/2014/main" id="{913B02E7-4752-4E15-AF7D-9D77120B7C8C}"/>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72" name="Rectangle 571">
                <a:extLst>
                  <a:ext uri="{FF2B5EF4-FFF2-40B4-BE49-F238E27FC236}">
                    <a16:creationId xmlns:a16="http://schemas.microsoft.com/office/drawing/2014/main" id="{71612D5E-6AF9-490B-8C5D-82BA9184C16C}"/>
                  </a:ext>
                </a:extLst>
              </p:cNvPr>
              <p:cNvSpPr/>
              <p:nvPr/>
            </p:nvSpPr>
            <p:spPr>
              <a:xfrm>
                <a:off x="4323320" y="475235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73" name="Isosceles Triangle 572">
                <a:extLst>
                  <a:ext uri="{FF2B5EF4-FFF2-40B4-BE49-F238E27FC236}">
                    <a16:creationId xmlns:a16="http://schemas.microsoft.com/office/drawing/2014/main" id="{95512938-3FD6-4B94-BA36-B7A4D3A88FD9}"/>
                  </a:ext>
                </a:extLst>
              </p:cNvPr>
              <p:cNvSpPr/>
              <p:nvPr/>
            </p:nvSpPr>
            <p:spPr>
              <a:xfrm flipV="1">
                <a:off x="4323599" y="4983810"/>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65" name="Group 564">
              <a:extLst>
                <a:ext uri="{FF2B5EF4-FFF2-40B4-BE49-F238E27FC236}">
                  <a16:creationId xmlns:a16="http://schemas.microsoft.com/office/drawing/2014/main" id="{AAEFB110-0C53-49DF-8996-A58999971667}"/>
                </a:ext>
              </a:extLst>
            </p:cNvPr>
            <p:cNvGrpSpPr/>
            <p:nvPr/>
          </p:nvGrpSpPr>
          <p:grpSpPr>
            <a:xfrm>
              <a:off x="3280091" y="4246640"/>
              <a:ext cx="72279" cy="684000"/>
              <a:chOff x="4523345" y="4678057"/>
              <a:chExt cx="72279" cy="684000"/>
            </a:xfrm>
          </p:grpSpPr>
          <p:grpSp>
            <p:nvGrpSpPr>
              <p:cNvPr id="566" name="Group 565">
                <a:extLst>
                  <a:ext uri="{FF2B5EF4-FFF2-40B4-BE49-F238E27FC236}">
                    <a16:creationId xmlns:a16="http://schemas.microsoft.com/office/drawing/2014/main" id="{571A534D-9C0A-4995-A0BA-8DA50EF18CD6}"/>
                  </a:ext>
                </a:extLst>
              </p:cNvPr>
              <p:cNvGrpSpPr/>
              <p:nvPr/>
            </p:nvGrpSpPr>
            <p:grpSpPr>
              <a:xfrm rot="10800000">
                <a:off x="4523548" y="4678057"/>
                <a:ext cx="72000" cy="684000"/>
                <a:chOff x="3392017" y="2246507"/>
                <a:chExt cx="72000" cy="684000"/>
              </a:xfrm>
            </p:grpSpPr>
            <p:cxnSp>
              <p:nvCxnSpPr>
                <p:cNvPr id="569" name="Straight Connector 568">
                  <a:extLst>
                    <a:ext uri="{FF2B5EF4-FFF2-40B4-BE49-F238E27FC236}">
                      <a16:creationId xmlns:a16="http://schemas.microsoft.com/office/drawing/2014/main" id="{B783E550-D4D1-4818-8AAE-C61AA0627FDF}"/>
                    </a:ext>
                  </a:extLst>
                </p:cNvPr>
                <p:cNvCxnSpPr/>
                <p:nvPr/>
              </p:nvCxnSpPr>
              <p:spPr>
                <a:xfrm rot="5400000" flipV="1">
                  <a:off x="3087041" y="2588507"/>
                  <a:ext cx="684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570" name="Rectangle 569">
                  <a:extLst>
                    <a:ext uri="{FF2B5EF4-FFF2-40B4-BE49-F238E27FC236}">
                      <a16:creationId xmlns:a16="http://schemas.microsoft.com/office/drawing/2014/main" id="{27D1494B-2181-4970-A908-95E96A7597B2}"/>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67" name="Rectangle 566">
                <a:extLst>
                  <a:ext uri="{FF2B5EF4-FFF2-40B4-BE49-F238E27FC236}">
                    <a16:creationId xmlns:a16="http://schemas.microsoft.com/office/drawing/2014/main" id="{1C7FCDD1-491C-4ED1-BDCB-CBFB6D83A912}"/>
                  </a:ext>
                </a:extLst>
              </p:cNvPr>
              <p:cNvSpPr/>
              <p:nvPr/>
            </p:nvSpPr>
            <p:spPr>
              <a:xfrm>
                <a:off x="4523345" y="4752357"/>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8" name="Isosceles Triangle 567">
                <a:extLst>
                  <a:ext uri="{FF2B5EF4-FFF2-40B4-BE49-F238E27FC236}">
                    <a16:creationId xmlns:a16="http://schemas.microsoft.com/office/drawing/2014/main" id="{3E44D172-E32C-44D0-B80A-78E8D1DBD3A0}"/>
                  </a:ext>
                </a:extLst>
              </p:cNvPr>
              <p:cNvSpPr/>
              <p:nvPr/>
            </p:nvSpPr>
            <p:spPr>
              <a:xfrm flipV="1">
                <a:off x="4523624" y="4983811"/>
                <a:ext cx="72000" cy="72000"/>
              </a:xfrm>
              <a:prstGeom prst="triangl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581" name="Group 580">
            <a:extLst>
              <a:ext uri="{FF2B5EF4-FFF2-40B4-BE49-F238E27FC236}">
                <a16:creationId xmlns:a16="http://schemas.microsoft.com/office/drawing/2014/main" id="{DBDC90D1-F24E-4360-A2F3-B370AB525A7A}"/>
              </a:ext>
            </a:extLst>
          </p:cNvPr>
          <p:cNvGrpSpPr/>
          <p:nvPr/>
        </p:nvGrpSpPr>
        <p:grpSpPr>
          <a:xfrm rot="10800000">
            <a:off x="2288213" y="3711052"/>
            <a:ext cx="377184" cy="522867"/>
            <a:chOff x="1909465" y="2375341"/>
            <a:chExt cx="377184" cy="522867"/>
          </a:xfrm>
        </p:grpSpPr>
        <p:grpSp>
          <p:nvGrpSpPr>
            <p:cNvPr id="582" name="Group 581">
              <a:extLst>
                <a:ext uri="{FF2B5EF4-FFF2-40B4-BE49-F238E27FC236}">
                  <a16:creationId xmlns:a16="http://schemas.microsoft.com/office/drawing/2014/main" id="{7975807A-6B3A-4F25-8D3B-B566BDFAE47C}"/>
                </a:ext>
              </a:extLst>
            </p:cNvPr>
            <p:cNvGrpSpPr/>
            <p:nvPr/>
          </p:nvGrpSpPr>
          <p:grpSpPr>
            <a:xfrm>
              <a:off x="1918990" y="2375341"/>
              <a:ext cx="360000" cy="522867"/>
              <a:chOff x="1918990" y="2375341"/>
              <a:chExt cx="360000" cy="522867"/>
            </a:xfrm>
          </p:grpSpPr>
          <p:grpSp>
            <p:nvGrpSpPr>
              <p:cNvPr id="584" name="Group 583">
                <a:extLst>
                  <a:ext uri="{FF2B5EF4-FFF2-40B4-BE49-F238E27FC236}">
                    <a16:creationId xmlns:a16="http://schemas.microsoft.com/office/drawing/2014/main" id="{D7024812-05F4-47FC-8058-9C1F2EB121D1}"/>
                  </a:ext>
                </a:extLst>
              </p:cNvPr>
              <p:cNvGrpSpPr/>
              <p:nvPr/>
            </p:nvGrpSpPr>
            <p:grpSpPr>
              <a:xfrm>
                <a:off x="2027628" y="2375341"/>
                <a:ext cx="144779" cy="180001"/>
                <a:chOff x="2041922" y="2363436"/>
                <a:chExt cx="102886" cy="180001"/>
              </a:xfrm>
            </p:grpSpPr>
            <p:cxnSp>
              <p:nvCxnSpPr>
                <p:cNvPr id="587" name="Straight Connector 586">
                  <a:extLst>
                    <a:ext uri="{FF2B5EF4-FFF2-40B4-BE49-F238E27FC236}">
                      <a16:creationId xmlns:a16="http://schemas.microsoft.com/office/drawing/2014/main" id="{918BA787-A636-426F-8BCD-E31577B87D1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588" name="Straight Connector 587">
                  <a:extLst>
                    <a:ext uri="{FF2B5EF4-FFF2-40B4-BE49-F238E27FC236}">
                      <a16:creationId xmlns:a16="http://schemas.microsoft.com/office/drawing/2014/main" id="{6103645D-472F-47F5-ACD7-FD8253DC88CB}"/>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585" name="Oval 584">
                <a:extLst>
                  <a:ext uri="{FF2B5EF4-FFF2-40B4-BE49-F238E27FC236}">
                    <a16:creationId xmlns:a16="http://schemas.microsoft.com/office/drawing/2014/main" id="{30F61E2A-7E34-465C-A378-F8EA73E1B4E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86" name="Rectangle 585">
                <a:extLst>
                  <a:ext uri="{FF2B5EF4-FFF2-40B4-BE49-F238E27FC236}">
                    <a16:creationId xmlns:a16="http://schemas.microsoft.com/office/drawing/2014/main" id="{2FAB5016-6179-4C67-9547-3445083F3E1A}"/>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83" name="TextBox 582">
              <a:extLst>
                <a:ext uri="{FF2B5EF4-FFF2-40B4-BE49-F238E27FC236}">
                  <a16:creationId xmlns:a16="http://schemas.microsoft.com/office/drawing/2014/main" id="{D68543AD-E34E-4E5B-AB81-76B21CC8ED2F}"/>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West</a:t>
              </a:r>
            </a:p>
            <a:p>
              <a:pPr algn="ctr"/>
              <a:r>
                <a:rPr lang="fr-CH" sz="400" dirty="0">
                  <a:solidFill>
                    <a:schemeClr val="tx2"/>
                  </a:solidFill>
                </a:rPr>
                <a:t>Area</a:t>
              </a:r>
              <a:endParaRPr lang="fr-FR" sz="400" dirty="0">
                <a:solidFill>
                  <a:schemeClr val="tx2"/>
                </a:solidFill>
              </a:endParaRPr>
            </a:p>
          </p:txBody>
        </p:sp>
      </p:grpSp>
      <p:grpSp>
        <p:nvGrpSpPr>
          <p:cNvPr id="589" name="Group 588">
            <a:extLst>
              <a:ext uri="{FF2B5EF4-FFF2-40B4-BE49-F238E27FC236}">
                <a16:creationId xmlns:a16="http://schemas.microsoft.com/office/drawing/2014/main" id="{F87379CB-0BED-4FED-AB5F-B26586B6225F}"/>
              </a:ext>
            </a:extLst>
          </p:cNvPr>
          <p:cNvGrpSpPr/>
          <p:nvPr/>
        </p:nvGrpSpPr>
        <p:grpSpPr>
          <a:xfrm>
            <a:off x="3248264" y="4202212"/>
            <a:ext cx="377184" cy="719379"/>
            <a:chOff x="4772683" y="4222034"/>
            <a:chExt cx="377184" cy="719379"/>
          </a:xfrm>
        </p:grpSpPr>
        <p:grpSp>
          <p:nvGrpSpPr>
            <p:cNvPr id="590" name="Group 589">
              <a:extLst>
                <a:ext uri="{FF2B5EF4-FFF2-40B4-BE49-F238E27FC236}">
                  <a16:creationId xmlns:a16="http://schemas.microsoft.com/office/drawing/2014/main" id="{FB9F7CF2-F2CC-4750-9B0C-E52D64BA6748}"/>
                </a:ext>
              </a:extLst>
            </p:cNvPr>
            <p:cNvGrpSpPr/>
            <p:nvPr/>
          </p:nvGrpSpPr>
          <p:grpSpPr>
            <a:xfrm rot="10800000">
              <a:off x="4772683" y="4418546"/>
              <a:ext cx="377184" cy="522867"/>
              <a:chOff x="1908963" y="2375341"/>
              <a:chExt cx="377184" cy="522867"/>
            </a:xfrm>
          </p:grpSpPr>
          <p:grpSp>
            <p:nvGrpSpPr>
              <p:cNvPr id="598" name="Group 597">
                <a:extLst>
                  <a:ext uri="{FF2B5EF4-FFF2-40B4-BE49-F238E27FC236}">
                    <a16:creationId xmlns:a16="http://schemas.microsoft.com/office/drawing/2014/main" id="{44C0639C-C43A-46B6-9743-88DF01916FFE}"/>
                  </a:ext>
                </a:extLst>
              </p:cNvPr>
              <p:cNvGrpSpPr/>
              <p:nvPr/>
            </p:nvGrpSpPr>
            <p:grpSpPr>
              <a:xfrm>
                <a:off x="1918990" y="2375341"/>
                <a:ext cx="360000" cy="522867"/>
                <a:chOff x="1918990" y="2375341"/>
                <a:chExt cx="360000" cy="522867"/>
              </a:xfrm>
            </p:grpSpPr>
            <p:grpSp>
              <p:nvGrpSpPr>
                <p:cNvPr id="600" name="Group 599">
                  <a:extLst>
                    <a:ext uri="{FF2B5EF4-FFF2-40B4-BE49-F238E27FC236}">
                      <a16:creationId xmlns:a16="http://schemas.microsoft.com/office/drawing/2014/main" id="{77A599D4-5090-4490-AD4D-F5E1FC07F32A}"/>
                    </a:ext>
                  </a:extLst>
                </p:cNvPr>
                <p:cNvGrpSpPr/>
                <p:nvPr/>
              </p:nvGrpSpPr>
              <p:grpSpPr>
                <a:xfrm>
                  <a:off x="2027628" y="2375341"/>
                  <a:ext cx="144779" cy="180001"/>
                  <a:chOff x="2041922" y="2363436"/>
                  <a:chExt cx="102886" cy="180001"/>
                </a:xfrm>
              </p:grpSpPr>
              <p:cxnSp>
                <p:nvCxnSpPr>
                  <p:cNvPr id="603" name="Straight Connector 602">
                    <a:extLst>
                      <a:ext uri="{FF2B5EF4-FFF2-40B4-BE49-F238E27FC236}">
                        <a16:creationId xmlns:a16="http://schemas.microsoft.com/office/drawing/2014/main" id="{D1AE63FE-3105-45C2-A8FC-FC6018C69BBC}"/>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04" name="Straight Connector 603">
                    <a:extLst>
                      <a:ext uri="{FF2B5EF4-FFF2-40B4-BE49-F238E27FC236}">
                        <a16:creationId xmlns:a16="http://schemas.microsoft.com/office/drawing/2014/main" id="{731BBB3F-DD3C-459D-9D25-BFB86DCD0EF5}"/>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1" name="Oval 600">
                  <a:extLst>
                    <a:ext uri="{FF2B5EF4-FFF2-40B4-BE49-F238E27FC236}">
                      <a16:creationId xmlns:a16="http://schemas.microsoft.com/office/drawing/2014/main" id="{BB6E8417-0CA7-4B00-8157-2EBDD63841E0}"/>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02" name="Rectangle 601">
                  <a:extLst>
                    <a:ext uri="{FF2B5EF4-FFF2-40B4-BE49-F238E27FC236}">
                      <a16:creationId xmlns:a16="http://schemas.microsoft.com/office/drawing/2014/main" id="{A088C4CF-A015-4483-B590-37BC69BB4E70}"/>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599" name="TextBox 598">
                <a:extLst>
                  <a:ext uri="{FF2B5EF4-FFF2-40B4-BE49-F238E27FC236}">
                    <a16:creationId xmlns:a16="http://schemas.microsoft.com/office/drawing/2014/main" id="{8CC12DA5-D13A-4510-B99E-95503F685BED}"/>
                  </a:ext>
                </a:extLst>
              </p:cNvPr>
              <p:cNvSpPr txBox="1"/>
              <p:nvPr/>
            </p:nvSpPr>
            <p:spPr>
              <a:xfrm rot="10800000">
                <a:off x="1908963" y="2579023"/>
                <a:ext cx="377184" cy="276999"/>
              </a:xfrm>
              <a:prstGeom prst="rect">
                <a:avLst/>
              </a:prstGeom>
              <a:noFill/>
            </p:spPr>
            <p:txBody>
              <a:bodyPr wrap="square" rtlCol="0">
                <a:spAutoFit/>
              </a:bodyPr>
              <a:lstStyle/>
              <a:p>
                <a:pPr algn="ctr"/>
                <a:r>
                  <a:rPr lang="fr-CH" sz="400" dirty="0">
                    <a:solidFill>
                      <a:schemeClr val="tx2"/>
                    </a:solidFill>
                  </a:rPr>
                  <a:t>Comput.</a:t>
                </a:r>
              </a:p>
              <a:p>
                <a:pPr algn="ctr"/>
                <a:r>
                  <a:rPr lang="fr-CH" sz="400" dirty="0">
                    <a:solidFill>
                      <a:schemeClr val="tx2"/>
                    </a:solidFill>
                  </a:rPr>
                  <a:t>Center</a:t>
                </a:r>
              </a:p>
              <a:p>
                <a:pPr algn="ctr"/>
                <a:r>
                  <a:rPr lang="fr-CH" sz="400" dirty="0">
                    <a:solidFill>
                      <a:schemeClr val="tx2"/>
                    </a:solidFill>
                  </a:rPr>
                  <a:t>b.543</a:t>
                </a:r>
                <a:endParaRPr lang="fr-FR" sz="400" dirty="0">
                  <a:solidFill>
                    <a:schemeClr val="tx2"/>
                  </a:solidFill>
                </a:endParaRPr>
              </a:p>
            </p:txBody>
          </p:sp>
        </p:grpSp>
        <p:grpSp>
          <p:nvGrpSpPr>
            <p:cNvPr id="591" name="Group 590">
              <a:extLst>
                <a:ext uri="{FF2B5EF4-FFF2-40B4-BE49-F238E27FC236}">
                  <a16:creationId xmlns:a16="http://schemas.microsoft.com/office/drawing/2014/main" id="{7A4EC659-E234-45CE-99DD-AED17E9133AB}"/>
                </a:ext>
              </a:extLst>
            </p:cNvPr>
            <p:cNvGrpSpPr/>
            <p:nvPr/>
          </p:nvGrpSpPr>
          <p:grpSpPr>
            <a:xfrm>
              <a:off x="4924714" y="4222034"/>
              <a:ext cx="72000" cy="195728"/>
              <a:chOff x="4924714" y="4222034"/>
              <a:chExt cx="72000" cy="195728"/>
            </a:xfrm>
          </p:grpSpPr>
          <p:grpSp>
            <p:nvGrpSpPr>
              <p:cNvPr id="592" name="Group 591">
                <a:extLst>
                  <a:ext uri="{FF2B5EF4-FFF2-40B4-BE49-F238E27FC236}">
                    <a16:creationId xmlns:a16="http://schemas.microsoft.com/office/drawing/2014/main" id="{66FA32E5-0FF7-4D84-BEBF-D75E0D9D6312}"/>
                  </a:ext>
                </a:extLst>
              </p:cNvPr>
              <p:cNvGrpSpPr/>
              <p:nvPr/>
            </p:nvGrpSpPr>
            <p:grpSpPr>
              <a:xfrm>
                <a:off x="4924714" y="4271094"/>
                <a:ext cx="72000" cy="146668"/>
                <a:chOff x="2715505" y="2798116"/>
                <a:chExt cx="72000" cy="146668"/>
              </a:xfrm>
            </p:grpSpPr>
            <p:cxnSp>
              <p:nvCxnSpPr>
                <p:cNvPr id="594" name="Straight Connector 593">
                  <a:extLst>
                    <a:ext uri="{FF2B5EF4-FFF2-40B4-BE49-F238E27FC236}">
                      <a16:creationId xmlns:a16="http://schemas.microsoft.com/office/drawing/2014/main" id="{9C37AD48-75E3-4368-BC3B-404D6703BEAC}"/>
                    </a:ext>
                  </a:extLst>
                </p:cNvPr>
                <p:cNvCxnSpPr/>
                <p:nvPr/>
              </p:nvCxnSpPr>
              <p:spPr>
                <a:xfrm rot="16200000" flipV="1">
                  <a:off x="2733505" y="2816116"/>
                  <a:ext cx="3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595" name="Straight Connector 594">
                  <a:extLst>
                    <a:ext uri="{FF2B5EF4-FFF2-40B4-BE49-F238E27FC236}">
                      <a16:creationId xmlns:a16="http://schemas.microsoft.com/office/drawing/2014/main" id="{BB929E1C-DEDF-4CA4-8E18-A74310119EB4}"/>
                    </a:ext>
                  </a:extLst>
                </p:cNvPr>
                <p:cNvCxnSpPr/>
                <p:nvPr/>
              </p:nvCxnSpPr>
              <p:spPr>
                <a:xfrm rot="16200000" flipV="1">
                  <a:off x="2733505" y="2926784"/>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596" name="Rectangle 595">
                  <a:extLst>
                    <a:ext uri="{FF2B5EF4-FFF2-40B4-BE49-F238E27FC236}">
                      <a16:creationId xmlns:a16="http://schemas.microsoft.com/office/drawing/2014/main" id="{EC59B1DB-A6D9-427D-97FB-E7A25C90A5CA}"/>
                    </a:ext>
                  </a:extLst>
                </p:cNvPr>
                <p:cNvSpPr/>
                <p:nvPr/>
              </p:nvSpPr>
              <p:spPr>
                <a:xfrm rot="10800000">
                  <a:off x="2715505" y="2838799"/>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97" name="Straight Connector 596">
                  <a:extLst>
                    <a:ext uri="{FF2B5EF4-FFF2-40B4-BE49-F238E27FC236}">
                      <a16:creationId xmlns:a16="http://schemas.microsoft.com/office/drawing/2014/main" id="{5E302F16-ECF8-482D-8330-660BBA96A531}"/>
                    </a:ext>
                  </a:extLst>
                </p:cNvPr>
                <p:cNvCxnSpPr>
                  <a:stCxn id="596" idx="1"/>
                  <a:endCxn id="596" idx="3"/>
                </p:cNvCxnSpPr>
                <p:nvPr/>
              </p:nvCxnSpPr>
              <p:spPr>
                <a:xfrm flipH="1">
                  <a:off x="2715505" y="2874799"/>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sp>
            <p:nvSpPr>
              <p:cNvPr id="593" name="Isosceles Triangle 592">
                <a:extLst>
                  <a:ext uri="{FF2B5EF4-FFF2-40B4-BE49-F238E27FC236}">
                    <a16:creationId xmlns:a16="http://schemas.microsoft.com/office/drawing/2014/main" id="{F8575F56-1C29-4F78-B1BB-67B1269355D1}"/>
                  </a:ext>
                </a:extLst>
              </p:cNvPr>
              <p:cNvSpPr/>
              <p:nvPr/>
            </p:nvSpPr>
            <p:spPr>
              <a:xfrm flipV="1">
                <a:off x="4924714" y="4222034"/>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605" name="Group 604">
            <a:extLst>
              <a:ext uri="{FF2B5EF4-FFF2-40B4-BE49-F238E27FC236}">
                <a16:creationId xmlns:a16="http://schemas.microsoft.com/office/drawing/2014/main" id="{FCD6E378-6B4B-467C-9EA3-5F3430244F8B}"/>
              </a:ext>
            </a:extLst>
          </p:cNvPr>
          <p:cNvGrpSpPr/>
          <p:nvPr/>
        </p:nvGrpSpPr>
        <p:grpSpPr>
          <a:xfrm rot="10800000">
            <a:off x="3783989" y="4400578"/>
            <a:ext cx="377184" cy="522867"/>
            <a:chOff x="1909465" y="2375341"/>
            <a:chExt cx="377184" cy="522867"/>
          </a:xfrm>
        </p:grpSpPr>
        <p:grpSp>
          <p:nvGrpSpPr>
            <p:cNvPr id="606" name="Group 605">
              <a:extLst>
                <a:ext uri="{FF2B5EF4-FFF2-40B4-BE49-F238E27FC236}">
                  <a16:creationId xmlns:a16="http://schemas.microsoft.com/office/drawing/2014/main" id="{4734EC66-E1FC-4EEB-9D0D-E599D2BE9891}"/>
                </a:ext>
              </a:extLst>
            </p:cNvPr>
            <p:cNvGrpSpPr/>
            <p:nvPr/>
          </p:nvGrpSpPr>
          <p:grpSpPr>
            <a:xfrm>
              <a:off x="1918990" y="2375341"/>
              <a:ext cx="360000" cy="522867"/>
              <a:chOff x="1918990" y="2375341"/>
              <a:chExt cx="360000" cy="522867"/>
            </a:xfrm>
          </p:grpSpPr>
          <p:grpSp>
            <p:nvGrpSpPr>
              <p:cNvPr id="608" name="Group 607">
                <a:extLst>
                  <a:ext uri="{FF2B5EF4-FFF2-40B4-BE49-F238E27FC236}">
                    <a16:creationId xmlns:a16="http://schemas.microsoft.com/office/drawing/2014/main" id="{6C9A5EFA-978A-41AD-9F0A-EBDC55FEEFC5}"/>
                  </a:ext>
                </a:extLst>
              </p:cNvPr>
              <p:cNvGrpSpPr/>
              <p:nvPr/>
            </p:nvGrpSpPr>
            <p:grpSpPr>
              <a:xfrm>
                <a:off x="2027628" y="2375341"/>
                <a:ext cx="144779" cy="180001"/>
                <a:chOff x="2041922" y="2363436"/>
                <a:chExt cx="102886" cy="180001"/>
              </a:xfrm>
            </p:grpSpPr>
            <p:cxnSp>
              <p:nvCxnSpPr>
                <p:cNvPr id="611" name="Straight Connector 610">
                  <a:extLst>
                    <a:ext uri="{FF2B5EF4-FFF2-40B4-BE49-F238E27FC236}">
                      <a16:creationId xmlns:a16="http://schemas.microsoft.com/office/drawing/2014/main" id="{79838571-6CC5-4626-8B94-3AA639302B2E}"/>
                    </a:ext>
                  </a:extLst>
                </p:cNvPr>
                <p:cNvCxnSpPr/>
                <p:nvPr/>
              </p:nvCxnSpPr>
              <p:spPr>
                <a:xfrm rot="16200000" flipV="1">
                  <a:off x="1951922" y="2453437"/>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12" name="Straight Connector 611">
                  <a:extLst>
                    <a:ext uri="{FF2B5EF4-FFF2-40B4-BE49-F238E27FC236}">
                      <a16:creationId xmlns:a16="http://schemas.microsoft.com/office/drawing/2014/main" id="{D93A4AED-2866-4DBD-9D6C-2C06BFF3E3F6}"/>
                    </a:ext>
                  </a:extLst>
                </p:cNvPr>
                <p:cNvCxnSpPr/>
                <p:nvPr/>
              </p:nvCxnSpPr>
              <p:spPr>
                <a:xfrm rot="16200000" flipV="1">
                  <a:off x="2054808" y="2453436"/>
                  <a:ext cx="180000" cy="0"/>
                </a:xfrm>
                <a:prstGeom prst="line">
                  <a:avLst/>
                </a:prstGeom>
                <a:ln w="9525">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09" name="Oval 608">
                <a:extLst>
                  <a:ext uri="{FF2B5EF4-FFF2-40B4-BE49-F238E27FC236}">
                    <a16:creationId xmlns:a16="http://schemas.microsoft.com/office/drawing/2014/main" id="{A1D9FAAF-BB89-4988-9F5D-02AB7091B336}"/>
                  </a:ext>
                </a:extLst>
              </p:cNvPr>
              <p:cNvSpPr/>
              <p:nvPr/>
            </p:nvSpPr>
            <p:spPr>
              <a:xfrm rot="10800000">
                <a:off x="1918990" y="2538208"/>
                <a:ext cx="360000" cy="360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10" name="Rectangle 609">
                <a:extLst>
                  <a:ext uri="{FF2B5EF4-FFF2-40B4-BE49-F238E27FC236}">
                    <a16:creationId xmlns:a16="http://schemas.microsoft.com/office/drawing/2014/main" id="{A6841052-D72C-4440-940A-32C2321583A2}"/>
                  </a:ext>
                </a:extLst>
              </p:cNvPr>
              <p:cNvSpPr/>
              <p:nvPr/>
            </p:nvSpPr>
            <p:spPr>
              <a:xfrm rot="10800000">
                <a:off x="2032398" y="2520998"/>
                <a:ext cx="135076"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07" name="TextBox 606">
              <a:extLst>
                <a:ext uri="{FF2B5EF4-FFF2-40B4-BE49-F238E27FC236}">
                  <a16:creationId xmlns:a16="http://schemas.microsoft.com/office/drawing/2014/main" id="{DF1BC127-B648-4FAD-88AE-A2C3C8B2A868}"/>
                </a:ext>
              </a:extLst>
            </p:cNvPr>
            <p:cNvSpPr txBox="1"/>
            <p:nvPr/>
          </p:nvSpPr>
          <p:spPr>
            <a:xfrm rot="10800000">
              <a:off x="1909465" y="2611010"/>
              <a:ext cx="377184" cy="215444"/>
            </a:xfrm>
            <a:prstGeom prst="rect">
              <a:avLst/>
            </a:prstGeom>
            <a:noFill/>
          </p:spPr>
          <p:txBody>
            <a:bodyPr wrap="square" rtlCol="0">
              <a:spAutoFit/>
            </a:bodyPr>
            <a:lstStyle/>
            <a:p>
              <a:pPr algn="ctr"/>
              <a:r>
                <a:rPr lang="fr-CH" sz="400" dirty="0">
                  <a:solidFill>
                    <a:schemeClr val="tx2"/>
                  </a:solidFill>
                </a:rPr>
                <a:t>Admin.</a:t>
              </a:r>
            </a:p>
            <a:p>
              <a:pPr algn="ctr"/>
              <a:r>
                <a:rPr lang="fr-CH" sz="400" dirty="0">
                  <a:solidFill>
                    <a:schemeClr val="tx2"/>
                  </a:solidFill>
                </a:rPr>
                <a:t>Area</a:t>
              </a:r>
              <a:endParaRPr lang="fr-FR" sz="400" dirty="0">
                <a:solidFill>
                  <a:schemeClr val="tx2"/>
                </a:solidFill>
              </a:endParaRPr>
            </a:p>
          </p:txBody>
        </p:sp>
      </p:grpSp>
      <p:grpSp>
        <p:nvGrpSpPr>
          <p:cNvPr id="613" name="Group 612">
            <a:extLst>
              <a:ext uri="{FF2B5EF4-FFF2-40B4-BE49-F238E27FC236}">
                <a16:creationId xmlns:a16="http://schemas.microsoft.com/office/drawing/2014/main" id="{4622DFFA-EFE8-4A14-AFB6-5D2DA56621FA}"/>
              </a:ext>
            </a:extLst>
          </p:cNvPr>
          <p:cNvGrpSpPr/>
          <p:nvPr/>
        </p:nvGrpSpPr>
        <p:grpSpPr>
          <a:xfrm>
            <a:off x="1498890" y="1877367"/>
            <a:ext cx="1602115" cy="2361376"/>
            <a:chOff x="3023309" y="2151189"/>
            <a:chExt cx="1602115" cy="2361376"/>
          </a:xfrm>
        </p:grpSpPr>
        <p:grpSp>
          <p:nvGrpSpPr>
            <p:cNvPr id="614" name="Group 613">
              <a:extLst>
                <a:ext uri="{FF2B5EF4-FFF2-40B4-BE49-F238E27FC236}">
                  <a16:creationId xmlns:a16="http://schemas.microsoft.com/office/drawing/2014/main" id="{FF16DA4A-3A90-4C4C-93A3-2A4DE79D97C4}"/>
                </a:ext>
              </a:extLst>
            </p:cNvPr>
            <p:cNvGrpSpPr/>
            <p:nvPr/>
          </p:nvGrpSpPr>
          <p:grpSpPr>
            <a:xfrm>
              <a:off x="4553424" y="2151189"/>
              <a:ext cx="72000" cy="1440000"/>
              <a:chOff x="4553424" y="2151189"/>
              <a:chExt cx="72000" cy="1440000"/>
            </a:xfrm>
          </p:grpSpPr>
          <p:cxnSp>
            <p:nvCxnSpPr>
              <p:cNvPr id="630" name="Straight Connector 629">
                <a:extLst>
                  <a:ext uri="{FF2B5EF4-FFF2-40B4-BE49-F238E27FC236}">
                    <a16:creationId xmlns:a16="http://schemas.microsoft.com/office/drawing/2014/main" id="{E059803C-6850-41E6-9EED-7E66F14361F2}"/>
                  </a:ext>
                </a:extLst>
              </p:cNvPr>
              <p:cNvCxnSpPr/>
              <p:nvPr/>
            </p:nvCxnSpPr>
            <p:spPr>
              <a:xfrm rot="5400000" flipV="1">
                <a:off x="3868127" y="2871189"/>
                <a:ext cx="1440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31" name="Rectangle 630">
                <a:extLst>
                  <a:ext uri="{FF2B5EF4-FFF2-40B4-BE49-F238E27FC236}">
                    <a16:creationId xmlns:a16="http://schemas.microsoft.com/office/drawing/2014/main" id="{10FEE633-D540-49A3-82EE-9E234EF6FB80}"/>
                  </a:ext>
                </a:extLst>
              </p:cNvPr>
              <p:cNvSpPr/>
              <p:nvPr/>
            </p:nvSpPr>
            <p:spPr>
              <a:xfrm>
                <a:off x="4553424" y="221927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15" name="Group 614">
              <a:extLst>
                <a:ext uri="{FF2B5EF4-FFF2-40B4-BE49-F238E27FC236}">
                  <a16:creationId xmlns:a16="http://schemas.microsoft.com/office/drawing/2014/main" id="{DED5FA2F-ED78-4BEB-9BD9-49F71191884D}"/>
                </a:ext>
              </a:extLst>
            </p:cNvPr>
            <p:cNvGrpSpPr/>
            <p:nvPr/>
          </p:nvGrpSpPr>
          <p:grpSpPr>
            <a:xfrm>
              <a:off x="3113326" y="3572096"/>
              <a:ext cx="1477616" cy="36000"/>
              <a:chOff x="3686710" y="4024944"/>
              <a:chExt cx="1477616" cy="36000"/>
            </a:xfrm>
          </p:grpSpPr>
          <p:cxnSp>
            <p:nvCxnSpPr>
              <p:cNvPr id="627" name="Straight Connector 626">
                <a:extLst>
                  <a:ext uri="{FF2B5EF4-FFF2-40B4-BE49-F238E27FC236}">
                    <a16:creationId xmlns:a16="http://schemas.microsoft.com/office/drawing/2014/main" id="{BDF0F359-B5C7-41BA-9068-2B1F0A9A321E}"/>
                  </a:ext>
                </a:extLst>
              </p:cNvPr>
              <p:cNvCxnSpPr/>
              <p:nvPr/>
            </p:nvCxnSpPr>
            <p:spPr>
              <a:xfrm rot="10800000" flipH="1" flipV="1">
                <a:off x="4660326" y="4041202"/>
                <a:ext cx="504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628" name="Straight Connector 627">
                <a:extLst>
                  <a:ext uri="{FF2B5EF4-FFF2-40B4-BE49-F238E27FC236}">
                    <a16:creationId xmlns:a16="http://schemas.microsoft.com/office/drawing/2014/main" id="{8EF5F420-A2D9-4C4F-B597-7302D0E4A6C5}"/>
                  </a:ext>
                </a:extLst>
              </p:cNvPr>
              <p:cNvCxnSpPr/>
              <p:nvPr/>
            </p:nvCxnSpPr>
            <p:spPr>
              <a:xfrm rot="10800000" flipH="1" flipV="1">
                <a:off x="3686710" y="4041202"/>
                <a:ext cx="9360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9" name="Arc 628">
                <a:extLst>
                  <a:ext uri="{FF2B5EF4-FFF2-40B4-BE49-F238E27FC236}">
                    <a16:creationId xmlns:a16="http://schemas.microsoft.com/office/drawing/2014/main" id="{3FCCC9CF-C594-4915-B43F-D646B0395187}"/>
                  </a:ext>
                </a:extLst>
              </p:cNvPr>
              <p:cNvSpPr/>
              <p:nvPr/>
            </p:nvSpPr>
            <p:spPr>
              <a:xfrm rot="16200000">
                <a:off x="4620355" y="4024944"/>
                <a:ext cx="36000" cy="36000"/>
              </a:xfrm>
              <a:prstGeom prst="arc">
                <a:avLst>
                  <a:gd name="adj1" fmla="val 16200000"/>
                  <a:gd name="adj2" fmla="val 5355619"/>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nvGrpSpPr>
            <p:cNvPr id="616" name="Group 615">
              <a:extLst>
                <a:ext uri="{FF2B5EF4-FFF2-40B4-BE49-F238E27FC236}">
                  <a16:creationId xmlns:a16="http://schemas.microsoft.com/office/drawing/2014/main" id="{1F3A3A2B-545E-4AD9-84BB-A8F55DFC2387}"/>
                </a:ext>
              </a:extLst>
            </p:cNvPr>
            <p:cNvGrpSpPr/>
            <p:nvPr/>
          </p:nvGrpSpPr>
          <p:grpSpPr>
            <a:xfrm>
              <a:off x="3023309" y="3585561"/>
              <a:ext cx="488935" cy="927004"/>
              <a:chOff x="4224751" y="2184671"/>
              <a:chExt cx="488935" cy="927004"/>
            </a:xfrm>
          </p:grpSpPr>
          <p:grpSp>
            <p:nvGrpSpPr>
              <p:cNvPr id="617" name="Group 616">
                <a:extLst>
                  <a:ext uri="{FF2B5EF4-FFF2-40B4-BE49-F238E27FC236}">
                    <a16:creationId xmlns:a16="http://schemas.microsoft.com/office/drawing/2014/main" id="{BDB64984-091E-4F97-8F69-AB58C416964E}"/>
                  </a:ext>
                </a:extLst>
              </p:cNvPr>
              <p:cNvGrpSpPr/>
              <p:nvPr/>
            </p:nvGrpSpPr>
            <p:grpSpPr>
              <a:xfrm>
                <a:off x="4224751" y="2184671"/>
                <a:ext cx="180000" cy="927004"/>
                <a:chOff x="3773606" y="2656790"/>
                <a:chExt cx="180000" cy="927004"/>
              </a:xfrm>
            </p:grpSpPr>
            <p:grpSp>
              <p:nvGrpSpPr>
                <p:cNvPr id="619" name="Group 618">
                  <a:extLst>
                    <a:ext uri="{FF2B5EF4-FFF2-40B4-BE49-F238E27FC236}">
                      <a16:creationId xmlns:a16="http://schemas.microsoft.com/office/drawing/2014/main" id="{6487A7F6-01A5-42A0-84F1-217D4A7BB8DF}"/>
                    </a:ext>
                  </a:extLst>
                </p:cNvPr>
                <p:cNvGrpSpPr/>
                <p:nvPr/>
              </p:nvGrpSpPr>
              <p:grpSpPr>
                <a:xfrm>
                  <a:off x="3773606" y="2656790"/>
                  <a:ext cx="180000" cy="638271"/>
                  <a:chOff x="3773606" y="2661552"/>
                  <a:chExt cx="180000" cy="638271"/>
                </a:xfrm>
              </p:grpSpPr>
              <p:cxnSp>
                <p:nvCxnSpPr>
                  <p:cNvPr id="624" name="Straight Connector 623">
                    <a:extLst>
                      <a:ext uri="{FF2B5EF4-FFF2-40B4-BE49-F238E27FC236}">
                        <a16:creationId xmlns:a16="http://schemas.microsoft.com/office/drawing/2014/main" id="{C0D007BE-8DDA-49CD-B27E-71ADC25D2A02}"/>
                      </a:ext>
                    </a:extLst>
                  </p:cNvPr>
                  <p:cNvCxnSpPr/>
                  <p:nvPr/>
                </p:nvCxnSpPr>
                <p:spPr>
                  <a:xfrm rot="16200000" flipV="1">
                    <a:off x="3631623" y="2891952"/>
                    <a:ext cx="460800" cy="0"/>
                  </a:xfrm>
                  <a:prstGeom prst="line">
                    <a:avLst/>
                  </a:prstGeom>
                  <a:ln w="6350">
                    <a:solidFill>
                      <a:srgbClr val="0070C0"/>
                    </a:solidFill>
                  </a:ln>
                  <a:effectLst/>
                </p:spPr>
                <p:style>
                  <a:lnRef idx="2">
                    <a:schemeClr val="accent1"/>
                  </a:lnRef>
                  <a:fillRef idx="0">
                    <a:schemeClr val="accent1"/>
                  </a:fillRef>
                  <a:effectRef idx="1">
                    <a:schemeClr val="accent1"/>
                  </a:effectRef>
                  <a:fontRef idx="minor">
                    <a:schemeClr val="tx1"/>
                  </a:fontRef>
                </p:style>
              </p:cxnSp>
              <p:sp>
                <p:nvSpPr>
                  <p:cNvPr id="625" name="Oval 624">
                    <a:extLst>
                      <a:ext uri="{FF2B5EF4-FFF2-40B4-BE49-F238E27FC236}">
                        <a16:creationId xmlns:a16="http://schemas.microsoft.com/office/drawing/2014/main" id="{DA43A065-7B1C-45A8-BDCC-1932E00464EF}"/>
                      </a:ext>
                    </a:extLst>
                  </p:cNvPr>
                  <p:cNvSpPr/>
                  <p:nvPr/>
                </p:nvSpPr>
                <p:spPr>
                  <a:xfrm>
                    <a:off x="3773606" y="3119823"/>
                    <a:ext cx="180000" cy="180000"/>
                  </a:xfrm>
                  <a:prstGeom prst="ellipse">
                    <a:avLst/>
                  </a:prstGeom>
                  <a:noFill/>
                  <a:ln w="952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6" name="Rectangle 625">
                    <a:extLst>
                      <a:ext uri="{FF2B5EF4-FFF2-40B4-BE49-F238E27FC236}">
                        <a16:creationId xmlns:a16="http://schemas.microsoft.com/office/drawing/2014/main" id="{338D0380-4BAF-4F5F-91F4-B72BD75260AE}"/>
                      </a:ext>
                    </a:extLst>
                  </p:cNvPr>
                  <p:cNvSpPr/>
                  <p:nvPr/>
                </p:nvSpPr>
                <p:spPr>
                  <a:xfrm>
                    <a:off x="3826938" y="299620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20" name="Group 619">
                  <a:extLst>
                    <a:ext uri="{FF2B5EF4-FFF2-40B4-BE49-F238E27FC236}">
                      <a16:creationId xmlns:a16="http://schemas.microsoft.com/office/drawing/2014/main" id="{1210AE29-8A5F-4D0D-A193-F43FBE3F53FB}"/>
                    </a:ext>
                  </a:extLst>
                </p:cNvPr>
                <p:cNvGrpSpPr/>
                <p:nvPr/>
              </p:nvGrpSpPr>
              <p:grpSpPr>
                <a:xfrm rot="10800000">
                  <a:off x="3773606" y="3221872"/>
                  <a:ext cx="180000" cy="361922"/>
                  <a:chOff x="3773606" y="1221643"/>
                  <a:chExt cx="180000" cy="361922"/>
                </a:xfrm>
              </p:grpSpPr>
              <p:cxnSp>
                <p:nvCxnSpPr>
                  <p:cNvPr id="621" name="Straight Connector 620">
                    <a:extLst>
                      <a:ext uri="{FF2B5EF4-FFF2-40B4-BE49-F238E27FC236}">
                        <a16:creationId xmlns:a16="http://schemas.microsoft.com/office/drawing/2014/main" id="{F27DA3C6-B54E-4AD1-A2ED-BDE17B3982F3}"/>
                      </a:ext>
                    </a:extLst>
                  </p:cNvPr>
                  <p:cNvCxnSpPr/>
                  <p:nvPr/>
                </p:nvCxnSpPr>
                <p:spPr>
                  <a:xfrm rot="5400000" flipV="1">
                    <a:off x="3772023" y="1311643"/>
                    <a:ext cx="180000" cy="0"/>
                  </a:xfrm>
                  <a:prstGeom prst="line">
                    <a:avLst/>
                  </a:prstGeom>
                  <a:ln w="635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22" name="Oval 621">
                    <a:extLst>
                      <a:ext uri="{FF2B5EF4-FFF2-40B4-BE49-F238E27FC236}">
                        <a16:creationId xmlns:a16="http://schemas.microsoft.com/office/drawing/2014/main" id="{F2E48E92-8278-466F-89E7-013FE9D05BE0}"/>
                      </a:ext>
                    </a:extLst>
                  </p:cNvPr>
                  <p:cNvSpPr/>
                  <p:nvPr/>
                </p:nvSpPr>
                <p:spPr>
                  <a:xfrm>
                    <a:off x="3773606" y="1403565"/>
                    <a:ext cx="180000" cy="180000"/>
                  </a:xfrm>
                  <a:prstGeom prst="ellipse">
                    <a:avLst/>
                  </a:prstGeom>
                  <a:noFill/>
                  <a:ln w="952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3" name="Rectangle 622">
                    <a:extLst>
                      <a:ext uri="{FF2B5EF4-FFF2-40B4-BE49-F238E27FC236}">
                        <a16:creationId xmlns:a16="http://schemas.microsoft.com/office/drawing/2014/main" id="{84508B72-6ED7-4B24-8BFA-C0879D054645}"/>
                      </a:ext>
                    </a:extLst>
                  </p:cNvPr>
                  <p:cNvSpPr/>
                  <p:nvPr/>
                </p:nvSpPr>
                <p:spPr>
                  <a:xfrm>
                    <a:off x="3826938" y="127802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618" name="TextBox 617">
                <a:extLst>
                  <a:ext uri="{FF2B5EF4-FFF2-40B4-BE49-F238E27FC236}">
                    <a16:creationId xmlns:a16="http://schemas.microsoft.com/office/drawing/2014/main" id="{386A41A5-87A6-455E-9D00-28228C05C088}"/>
                  </a:ext>
                </a:extLst>
              </p:cNvPr>
              <p:cNvSpPr txBox="1"/>
              <p:nvPr/>
            </p:nvSpPr>
            <p:spPr>
              <a:xfrm>
                <a:off x="4326858" y="2679948"/>
                <a:ext cx="386828" cy="215444"/>
              </a:xfrm>
              <a:prstGeom prst="rect">
                <a:avLst/>
              </a:prstGeom>
              <a:noFill/>
            </p:spPr>
            <p:txBody>
              <a:bodyPr wrap="square" rtlCol="0">
                <a:spAutoFit/>
              </a:bodyPr>
              <a:lstStyle/>
              <a:p>
                <a:r>
                  <a:rPr lang="fr-CH" sz="400" dirty="0">
                    <a:solidFill>
                      <a:schemeClr val="tx2"/>
                    </a:solidFill>
                  </a:rPr>
                  <a:t>EHT102</a:t>
                </a:r>
              </a:p>
              <a:p>
                <a:r>
                  <a:rPr lang="fr-CH" sz="400" dirty="0">
                    <a:solidFill>
                      <a:schemeClr val="tx2"/>
                    </a:solidFill>
                  </a:rPr>
                  <a:t>70MVA</a:t>
                </a:r>
                <a:endParaRPr lang="fr-FR" sz="400" dirty="0">
                  <a:solidFill>
                    <a:schemeClr val="tx2"/>
                  </a:solidFill>
                </a:endParaRPr>
              </a:p>
            </p:txBody>
          </p:sp>
        </p:grpSp>
      </p:grpSp>
      <p:grpSp>
        <p:nvGrpSpPr>
          <p:cNvPr id="632" name="Group 631">
            <a:extLst>
              <a:ext uri="{FF2B5EF4-FFF2-40B4-BE49-F238E27FC236}">
                <a16:creationId xmlns:a16="http://schemas.microsoft.com/office/drawing/2014/main" id="{185B9CC5-ACAF-4B84-A532-AB090E138A15}"/>
              </a:ext>
            </a:extLst>
          </p:cNvPr>
          <p:cNvGrpSpPr/>
          <p:nvPr/>
        </p:nvGrpSpPr>
        <p:grpSpPr>
          <a:xfrm>
            <a:off x="2296978" y="4226955"/>
            <a:ext cx="360000" cy="684000"/>
            <a:chOff x="4344951" y="4246777"/>
            <a:chExt cx="360000" cy="684000"/>
          </a:xfrm>
        </p:grpSpPr>
        <p:grpSp>
          <p:nvGrpSpPr>
            <p:cNvPr id="633" name="Group 632">
              <a:extLst>
                <a:ext uri="{FF2B5EF4-FFF2-40B4-BE49-F238E27FC236}">
                  <a16:creationId xmlns:a16="http://schemas.microsoft.com/office/drawing/2014/main" id="{2E5AF53E-326C-4F8D-A2D4-27C860E1379E}"/>
                </a:ext>
              </a:extLst>
            </p:cNvPr>
            <p:cNvGrpSpPr/>
            <p:nvPr/>
          </p:nvGrpSpPr>
          <p:grpSpPr>
            <a:xfrm>
              <a:off x="4489145" y="4246777"/>
              <a:ext cx="72279" cy="684000"/>
              <a:chOff x="4925521" y="4678194"/>
              <a:chExt cx="72279" cy="684000"/>
            </a:xfrm>
          </p:grpSpPr>
          <p:grpSp>
            <p:nvGrpSpPr>
              <p:cNvPr id="635" name="Group 634">
                <a:extLst>
                  <a:ext uri="{FF2B5EF4-FFF2-40B4-BE49-F238E27FC236}">
                    <a16:creationId xmlns:a16="http://schemas.microsoft.com/office/drawing/2014/main" id="{583EDBB1-3220-43B7-96B7-10F7F5975300}"/>
                  </a:ext>
                </a:extLst>
              </p:cNvPr>
              <p:cNvGrpSpPr/>
              <p:nvPr/>
            </p:nvGrpSpPr>
            <p:grpSpPr>
              <a:xfrm rot="10800000">
                <a:off x="4925724" y="4678194"/>
                <a:ext cx="72000" cy="684000"/>
                <a:chOff x="3392017" y="2246507"/>
                <a:chExt cx="72000" cy="684000"/>
              </a:xfrm>
            </p:grpSpPr>
            <p:cxnSp>
              <p:nvCxnSpPr>
                <p:cNvPr id="638" name="Straight Connector 637">
                  <a:extLst>
                    <a:ext uri="{FF2B5EF4-FFF2-40B4-BE49-F238E27FC236}">
                      <a16:creationId xmlns:a16="http://schemas.microsoft.com/office/drawing/2014/main" id="{99A415BF-3AE9-4062-B921-35BBB805B119}"/>
                    </a:ext>
                  </a:extLst>
                </p:cNvPr>
                <p:cNvCxnSpPr/>
                <p:nvPr/>
              </p:nvCxnSpPr>
              <p:spPr>
                <a:xfrm rot="5400000" flipV="1">
                  <a:off x="3087041" y="2588507"/>
                  <a:ext cx="684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39" name="Rectangle 638">
                  <a:extLst>
                    <a:ext uri="{FF2B5EF4-FFF2-40B4-BE49-F238E27FC236}">
                      <a16:creationId xmlns:a16="http://schemas.microsoft.com/office/drawing/2014/main" id="{9AB24D7A-1D58-42BF-A359-EA232B5BEB98}"/>
                    </a:ext>
                  </a:extLst>
                </p:cNvPr>
                <p:cNvSpPr/>
                <p:nvPr/>
              </p:nvSpPr>
              <p:spPr>
                <a:xfrm rot="10800000">
                  <a:off x="3392017" y="231229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36" name="Rectangle 635">
                <a:extLst>
                  <a:ext uri="{FF2B5EF4-FFF2-40B4-BE49-F238E27FC236}">
                    <a16:creationId xmlns:a16="http://schemas.microsoft.com/office/drawing/2014/main" id="{70A0844D-E06F-4EF9-BA68-DBBB3B3FFD0C}"/>
                  </a:ext>
                </a:extLst>
              </p:cNvPr>
              <p:cNvSpPr/>
              <p:nvPr/>
            </p:nvSpPr>
            <p:spPr>
              <a:xfrm>
                <a:off x="4925521" y="4750113"/>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7" name="Isosceles Triangle 636">
                <a:extLst>
                  <a:ext uri="{FF2B5EF4-FFF2-40B4-BE49-F238E27FC236}">
                    <a16:creationId xmlns:a16="http://schemas.microsoft.com/office/drawing/2014/main" id="{FA02C80B-0DE0-416A-BB0B-5566AB886005}"/>
                  </a:ext>
                </a:extLst>
              </p:cNvPr>
              <p:cNvSpPr/>
              <p:nvPr/>
            </p:nvSpPr>
            <p:spPr>
              <a:xfrm rot="10800000" flipV="1">
                <a:off x="4925800" y="4986329"/>
                <a:ext cx="72000" cy="72000"/>
              </a:xfrm>
              <a:prstGeom prst="triangle">
                <a:avLst/>
              </a:prstGeom>
              <a:solidFill>
                <a:srgbClr val="23AD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634" name="Straight Connector 633">
              <a:extLst>
                <a:ext uri="{FF2B5EF4-FFF2-40B4-BE49-F238E27FC236}">
                  <a16:creationId xmlns:a16="http://schemas.microsoft.com/office/drawing/2014/main" id="{02006B56-707C-4A88-8DFD-AB4B2F4743A1}"/>
                </a:ext>
              </a:extLst>
            </p:cNvPr>
            <p:cNvCxnSpPr/>
            <p:nvPr/>
          </p:nvCxnSpPr>
          <p:spPr>
            <a:xfrm flipV="1">
              <a:off x="4344951" y="4248754"/>
              <a:ext cx="360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40" name="Group 639">
            <a:extLst>
              <a:ext uri="{FF2B5EF4-FFF2-40B4-BE49-F238E27FC236}">
                <a16:creationId xmlns:a16="http://schemas.microsoft.com/office/drawing/2014/main" id="{454A31D9-3A07-4F87-B8BB-FCC7273710D8}"/>
              </a:ext>
            </a:extLst>
          </p:cNvPr>
          <p:cNvGrpSpPr/>
          <p:nvPr/>
        </p:nvGrpSpPr>
        <p:grpSpPr>
          <a:xfrm>
            <a:off x="328102" y="4104681"/>
            <a:ext cx="1568734" cy="153888"/>
            <a:chOff x="2376075" y="4124503"/>
            <a:chExt cx="1568734" cy="153888"/>
          </a:xfrm>
        </p:grpSpPr>
        <p:cxnSp>
          <p:nvCxnSpPr>
            <p:cNvPr id="641" name="Straight Connector 640">
              <a:extLst>
                <a:ext uri="{FF2B5EF4-FFF2-40B4-BE49-F238E27FC236}">
                  <a16:creationId xmlns:a16="http://schemas.microsoft.com/office/drawing/2014/main" id="{0550CDE2-FEBC-4121-B0C3-E38147A7DC3D}"/>
                </a:ext>
              </a:extLst>
            </p:cNvPr>
            <p:cNvCxnSpPr/>
            <p:nvPr/>
          </p:nvCxnSpPr>
          <p:spPr>
            <a:xfrm rot="10800000" flipV="1">
              <a:off x="2468809" y="4250824"/>
              <a:ext cx="1476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642" name="TextBox 641">
              <a:extLst>
                <a:ext uri="{FF2B5EF4-FFF2-40B4-BE49-F238E27FC236}">
                  <a16:creationId xmlns:a16="http://schemas.microsoft.com/office/drawing/2014/main" id="{8DBEB312-A0E6-4398-93DE-34343B1A7C3D}"/>
                </a:ext>
              </a:extLst>
            </p:cNvPr>
            <p:cNvSpPr txBox="1"/>
            <p:nvPr/>
          </p:nvSpPr>
          <p:spPr>
            <a:xfrm>
              <a:off x="2376075" y="4124503"/>
              <a:ext cx="485758" cy="153888"/>
            </a:xfrm>
            <a:prstGeom prst="rect">
              <a:avLst/>
            </a:prstGeom>
            <a:noFill/>
          </p:spPr>
          <p:txBody>
            <a:bodyPr wrap="square" rtlCol="0">
              <a:spAutoFit/>
            </a:bodyPr>
            <a:lstStyle/>
            <a:p>
              <a:r>
                <a:rPr lang="fr-CH" sz="400" dirty="0">
                  <a:solidFill>
                    <a:schemeClr val="tx2"/>
                  </a:solidFill>
                </a:rPr>
                <a:t>ME59 - 18kV</a:t>
              </a:r>
              <a:endParaRPr lang="fr-FR" sz="400" dirty="0">
                <a:solidFill>
                  <a:schemeClr val="tx2"/>
                </a:solidFill>
              </a:endParaRPr>
            </a:p>
          </p:txBody>
        </p:sp>
      </p:grpSp>
      <p:grpSp>
        <p:nvGrpSpPr>
          <p:cNvPr id="643" name="Group 642">
            <a:extLst>
              <a:ext uri="{FF2B5EF4-FFF2-40B4-BE49-F238E27FC236}">
                <a16:creationId xmlns:a16="http://schemas.microsoft.com/office/drawing/2014/main" id="{DE26FF1A-F13D-4F80-887E-D37FB649333A}"/>
              </a:ext>
            </a:extLst>
          </p:cNvPr>
          <p:cNvGrpSpPr/>
          <p:nvPr/>
        </p:nvGrpSpPr>
        <p:grpSpPr>
          <a:xfrm>
            <a:off x="2104305" y="4889872"/>
            <a:ext cx="2052000" cy="153888"/>
            <a:chOff x="4152278" y="4909694"/>
            <a:chExt cx="2052000" cy="153888"/>
          </a:xfrm>
        </p:grpSpPr>
        <p:cxnSp>
          <p:nvCxnSpPr>
            <p:cNvPr id="644" name="Straight Connector 643">
              <a:extLst>
                <a:ext uri="{FF2B5EF4-FFF2-40B4-BE49-F238E27FC236}">
                  <a16:creationId xmlns:a16="http://schemas.microsoft.com/office/drawing/2014/main" id="{85A05927-3110-49CE-A175-DF15E3E61A09}"/>
                </a:ext>
              </a:extLst>
            </p:cNvPr>
            <p:cNvCxnSpPr/>
            <p:nvPr/>
          </p:nvCxnSpPr>
          <p:spPr>
            <a:xfrm rot="10800000" flipV="1">
              <a:off x="4152278" y="4933888"/>
              <a:ext cx="2052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45" name="TextBox 644">
              <a:extLst>
                <a:ext uri="{FF2B5EF4-FFF2-40B4-BE49-F238E27FC236}">
                  <a16:creationId xmlns:a16="http://schemas.microsoft.com/office/drawing/2014/main" id="{1EBCDDA3-1BFD-4380-8166-09922C323CDB}"/>
                </a:ext>
              </a:extLst>
            </p:cNvPr>
            <p:cNvSpPr txBox="1"/>
            <p:nvPr/>
          </p:nvSpPr>
          <p:spPr>
            <a:xfrm>
              <a:off x="4197224" y="4909694"/>
              <a:ext cx="517829" cy="153888"/>
            </a:xfrm>
            <a:prstGeom prst="rect">
              <a:avLst/>
            </a:prstGeom>
            <a:noFill/>
          </p:spPr>
          <p:txBody>
            <a:bodyPr wrap="square" rtlCol="0">
              <a:spAutoFit/>
            </a:bodyPr>
            <a:lstStyle/>
            <a:p>
              <a:r>
                <a:rPr lang="fr-CH" sz="400" dirty="0">
                  <a:solidFill>
                    <a:schemeClr val="tx2"/>
                  </a:solidFill>
                </a:rPr>
                <a:t>ME9 – 18kV</a:t>
              </a:r>
              <a:endParaRPr lang="fr-FR" sz="400" dirty="0">
                <a:solidFill>
                  <a:schemeClr val="tx2"/>
                </a:solidFill>
              </a:endParaRPr>
            </a:p>
          </p:txBody>
        </p:sp>
      </p:grpSp>
      <p:grpSp>
        <p:nvGrpSpPr>
          <p:cNvPr id="646" name="Group 645">
            <a:extLst>
              <a:ext uri="{FF2B5EF4-FFF2-40B4-BE49-F238E27FC236}">
                <a16:creationId xmlns:a16="http://schemas.microsoft.com/office/drawing/2014/main" id="{820671CE-4916-4F04-A92A-77D5459891C7}"/>
              </a:ext>
            </a:extLst>
          </p:cNvPr>
          <p:cNvGrpSpPr/>
          <p:nvPr/>
        </p:nvGrpSpPr>
        <p:grpSpPr>
          <a:xfrm>
            <a:off x="2599001" y="4584594"/>
            <a:ext cx="316406" cy="326715"/>
            <a:chOff x="4123420" y="4604416"/>
            <a:chExt cx="316406" cy="326715"/>
          </a:xfrm>
        </p:grpSpPr>
        <p:grpSp>
          <p:nvGrpSpPr>
            <p:cNvPr id="647" name="Group 646">
              <a:extLst>
                <a:ext uri="{FF2B5EF4-FFF2-40B4-BE49-F238E27FC236}">
                  <a16:creationId xmlns:a16="http://schemas.microsoft.com/office/drawing/2014/main" id="{49DF1A5E-F6D2-4350-A7B8-ECEC44041BFE}"/>
                </a:ext>
              </a:extLst>
            </p:cNvPr>
            <p:cNvGrpSpPr/>
            <p:nvPr/>
          </p:nvGrpSpPr>
          <p:grpSpPr>
            <a:xfrm>
              <a:off x="4123420" y="4604416"/>
              <a:ext cx="316406" cy="326715"/>
              <a:chOff x="2890862" y="2111346"/>
              <a:chExt cx="316406" cy="326715"/>
            </a:xfrm>
          </p:grpSpPr>
          <p:cxnSp>
            <p:nvCxnSpPr>
              <p:cNvPr id="652" name="Straight Connector 651">
                <a:extLst>
                  <a:ext uri="{FF2B5EF4-FFF2-40B4-BE49-F238E27FC236}">
                    <a16:creationId xmlns:a16="http://schemas.microsoft.com/office/drawing/2014/main" id="{49CB997F-1177-4CEF-8066-D8489707EAAF}"/>
                  </a:ext>
                </a:extLst>
              </p:cNvPr>
              <p:cNvCxnSpPr/>
              <p:nvPr/>
            </p:nvCxnSpPr>
            <p:spPr>
              <a:xfrm rot="5400000" flipV="1">
                <a:off x="3012436" y="2402061"/>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sp>
            <p:nvSpPr>
              <p:cNvPr id="653" name="TextBox 652">
                <a:extLst>
                  <a:ext uri="{FF2B5EF4-FFF2-40B4-BE49-F238E27FC236}">
                    <a16:creationId xmlns:a16="http://schemas.microsoft.com/office/drawing/2014/main" id="{35BEF4FA-CBAC-401C-859A-8FAB92C41B3A}"/>
                  </a:ext>
                </a:extLst>
              </p:cNvPr>
              <p:cNvSpPr txBox="1"/>
              <p:nvPr/>
            </p:nvSpPr>
            <p:spPr>
              <a:xfrm>
                <a:off x="2890862" y="2111346"/>
                <a:ext cx="316406"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cxnSp>
          <p:nvCxnSpPr>
            <p:cNvPr id="648" name="Straight Connector 647">
              <a:extLst>
                <a:ext uri="{FF2B5EF4-FFF2-40B4-BE49-F238E27FC236}">
                  <a16:creationId xmlns:a16="http://schemas.microsoft.com/office/drawing/2014/main" id="{7D93673B-6555-43C4-94ED-7F635A08E17D}"/>
                </a:ext>
              </a:extLst>
            </p:cNvPr>
            <p:cNvCxnSpPr/>
            <p:nvPr/>
          </p:nvCxnSpPr>
          <p:spPr>
            <a:xfrm rot="5400000" flipV="1">
              <a:off x="4244994" y="4752366"/>
              <a:ext cx="7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grpSp>
          <p:nvGrpSpPr>
            <p:cNvPr id="649" name="Group 648">
              <a:extLst>
                <a:ext uri="{FF2B5EF4-FFF2-40B4-BE49-F238E27FC236}">
                  <a16:creationId xmlns:a16="http://schemas.microsoft.com/office/drawing/2014/main" id="{0A49356F-537D-44E5-BD4C-F9C0AD9FA0F8}"/>
                </a:ext>
              </a:extLst>
            </p:cNvPr>
            <p:cNvGrpSpPr/>
            <p:nvPr/>
          </p:nvGrpSpPr>
          <p:grpSpPr>
            <a:xfrm>
              <a:off x="4245566" y="4792983"/>
              <a:ext cx="72000" cy="72000"/>
              <a:chOff x="4275771" y="5150000"/>
              <a:chExt cx="72000" cy="72000"/>
            </a:xfrm>
          </p:grpSpPr>
          <p:sp>
            <p:nvSpPr>
              <p:cNvPr id="650" name="Rectangle 649">
                <a:extLst>
                  <a:ext uri="{FF2B5EF4-FFF2-40B4-BE49-F238E27FC236}">
                    <a16:creationId xmlns:a16="http://schemas.microsoft.com/office/drawing/2014/main" id="{E5EF8BA1-0CB5-42AA-966C-498D00E9A838}"/>
                  </a:ext>
                </a:extLst>
              </p:cNvPr>
              <p:cNvSpPr/>
              <p:nvPr/>
            </p:nvSpPr>
            <p:spPr>
              <a:xfrm>
                <a:off x="4275771" y="5150000"/>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51" name="Straight Connector 650">
                <a:extLst>
                  <a:ext uri="{FF2B5EF4-FFF2-40B4-BE49-F238E27FC236}">
                    <a16:creationId xmlns:a16="http://schemas.microsoft.com/office/drawing/2014/main" id="{C960757E-3D5F-43E5-8119-C0505591E241}"/>
                  </a:ext>
                </a:extLst>
              </p:cNvPr>
              <p:cNvCxnSpPr>
                <a:stCxn id="650" idx="1"/>
                <a:endCxn id="650" idx="3"/>
              </p:cNvCxnSpPr>
              <p:nvPr/>
            </p:nvCxnSpPr>
            <p:spPr>
              <a:xfrm rot="10800000" flipH="1">
                <a:off x="4275771" y="5186000"/>
                <a:ext cx="72000" cy="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54" name="Group 653">
            <a:extLst>
              <a:ext uri="{FF2B5EF4-FFF2-40B4-BE49-F238E27FC236}">
                <a16:creationId xmlns:a16="http://schemas.microsoft.com/office/drawing/2014/main" id="{837B7ED7-9751-41AE-BD9E-9881F21439FF}"/>
              </a:ext>
            </a:extLst>
          </p:cNvPr>
          <p:cNvGrpSpPr/>
          <p:nvPr/>
        </p:nvGrpSpPr>
        <p:grpSpPr>
          <a:xfrm>
            <a:off x="333306" y="2914864"/>
            <a:ext cx="2556000" cy="427712"/>
            <a:chOff x="2381279" y="2934686"/>
            <a:chExt cx="2556000" cy="427712"/>
          </a:xfrm>
        </p:grpSpPr>
        <p:grpSp>
          <p:nvGrpSpPr>
            <p:cNvPr id="655" name="Group 654">
              <a:extLst>
                <a:ext uri="{FF2B5EF4-FFF2-40B4-BE49-F238E27FC236}">
                  <a16:creationId xmlns:a16="http://schemas.microsoft.com/office/drawing/2014/main" id="{A8AEDCC0-0C57-4E68-AD39-5F60B5783424}"/>
                </a:ext>
              </a:extLst>
            </p:cNvPr>
            <p:cNvGrpSpPr/>
            <p:nvPr/>
          </p:nvGrpSpPr>
          <p:grpSpPr>
            <a:xfrm>
              <a:off x="2381279" y="2934686"/>
              <a:ext cx="2556000" cy="163262"/>
              <a:chOff x="1857725" y="3326902"/>
              <a:chExt cx="2556000" cy="163262"/>
            </a:xfrm>
          </p:grpSpPr>
          <p:cxnSp>
            <p:nvCxnSpPr>
              <p:cNvPr id="661" name="Straight Connector 660">
                <a:extLst>
                  <a:ext uri="{FF2B5EF4-FFF2-40B4-BE49-F238E27FC236}">
                    <a16:creationId xmlns:a16="http://schemas.microsoft.com/office/drawing/2014/main" id="{3C726659-7B93-435E-8FF7-2D0604239E48}"/>
                  </a:ext>
                </a:extLst>
              </p:cNvPr>
              <p:cNvCxnSpPr/>
              <p:nvPr/>
            </p:nvCxnSpPr>
            <p:spPr>
              <a:xfrm flipV="1">
                <a:off x="1857725" y="3451788"/>
                <a:ext cx="2556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2" name="Rectangle 661">
                <a:extLst>
                  <a:ext uri="{FF2B5EF4-FFF2-40B4-BE49-F238E27FC236}">
                    <a16:creationId xmlns:a16="http://schemas.microsoft.com/office/drawing/2014/main" id="{57BE11A6-FF69-4508-8D4B-F0CF6F3AB3E7}"/>
                  </a:ext>
                </a:extLst>
              </p:cNvPr>
              <p:cNvSpPr/>
              <p:nvPr/>
            </p:nvSpPr>
            <p:spPr>
              <a:xfrm rot="10800000">
                <a:off x="4156086" y="3418164"/>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3" name="TextBox 662">
                <a:extLst>
                  <a:ext uri="{FF2B5EF4-FFF2-40B4-BE49-F238E27FC236}">
                    <a16:creationId xmlns:a16="http://schemas.microsoft.com/office/drawing/2014/main" id="{3870395B-93F0-490F-B7B7-9C8AEB025741}"/>
                  </a:ext>
                </a:extLst>
              </p:cNvPr>
              <p:cNvSpPr txBox="1"/>
              <p:nvPr/>
            </p:nvSpPr>
            <p:spPr>
              <a:xfrm>
                <a:off x="2690189" y="3326902"/>
                <a:ext cx="529646" cy="153888"/>
              </a:xfrm>
              <a:prstGeom prst="rect">
                <a:avLst/>
              </a:prstGeom>
              <a:noFill/>
            </p:spPr>
            <p:txBody>
              <a:bodyPr wrap="square" rtlCol="0">
                <a:spAutoFit/>
              </a:bodyPr>
              <a:lstStyle/>
              <a:p>
                <a:pPr algn="ctr"/>
                <a:r>
                  <a:rPr lang="fr-CH" sz="400" dirty="0">
                    <a:solidFill>
                      <a:schemeClr val="tx2"/>
                    </a:solidFill>
                  </a:rPr>
                  <a:t>BE9 - 18kV</a:t>
                </a:r>
                <a:endParaRPr lang="fr-FR" sz="400" dirty="0">
                  <a:solidFill>
                    <a:schemeClr val="tx2"/>
                  </a:solidFill>
                </a:endParaRPr>
              </a:p>
            </p:txBody>
          </p:sp>
        </p:grpSp>
        <p:grpSp>
          <p:nvGrpSpPr>
            <p:cNvPr id="656" name="Group 655">
              <a:extLst>
                <a:ext uri="{FF2B5EF4-FFF2-40B4-BE49-F238E27FC236}">
                  <a16:creationId xmlns:a16="http://schemas.microsoft.com/office/drawing/2014/main" id="{E1824580-FA32-4E1D-961A-2F150382D6A3}"/>
                </a:ext>
              </a:extLst>
            </p:cNvPr>
            <p:cNvGrpSpPr/>
            <p:nvPr/>
          </p:nvGrpSpPr>
          <p:grpSpPr>
            <a:xfrm>
              <a:off x="2705883" y="3071437"/>
              <a:ext cx="300292" cy="290961"/>
              <a:chOff x="3916062" y="3448680"/>
              <a:chExt cx="300292" cy="290961"/>
            </a:xfrm>
          </p:grpSpPr>
          <p:grpSp>
            <p:nvGrpSpPr>
              <p:cNvPr id="657" name="Group 656">
                <a:extLst>
                  <a:ext uri="{FF2B5EF4-FFF2-40B4-BE49-F238E27FC236}">
                    <a16:creationId xmlns:a16="http://schemas.microsoft.com/office/drawing/2014/main" id="{C2F51F1E-32E5-4313-A0D9-202CCB386C8C}"/>
                  </a:ext>
                </a:extLst>
              </p:cNvPr>
              <p:cNvGrpSpPr/>
              <p:nvPr/>
            </p:nvGrpSpPr>
            <p:grpSpPr>
              <a:xfrm>
                <a:off x="4028888" y="3448680"/>
                <a:ext cx="72000" cy="180000"/>
                <a:chOff x="5168738" y="4168041"/>
                <a:chExt cx="72000" cy="180000"/>
              </a:xfrm>
            </p:grpSpPr>
            <p:cxnSp>
              <p:nvCxnSpPr>
                <p:cNvPr id="659" name="Straight Connector 658">
                  <a:extLst>
                    <a:ext uri="{FF2B5EF4-FFF2-40B4-BE49-F238E27FC236}">
                      <a16:creationId xmlns:a16="http://schemas.microsoft.com/office/drawing/2014/main" id="{E2E598D2-E3C6-49D7-A722-89D6C3093E21}"/>
                    </a:ext>
                  </a:extLst>
                </p:cNvPr>
                <p:cNvCxnSpPr/>
                <p:nvPr/>
              </p:nvCxnSpPr>
              <p:spPr>
                <a:xfrm rot="5400000" flipV="1">
                  <a:off x="5115653" y="4258041"/>
                  <a:ext cx="180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60" name="Rectangle 659">
                  <a:extLst>
                    <a:ext uri="{FF2B5EF4-FFF2-40B4-BE49-F238E27FC236}">
                      <a16:creationId xmlns:a16="http://schemas.microsoft.com/office/drawing/2014/main" id="{590D3ECE-DE27-4456-B9DC-FA6C4BEBADE7}"/>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658" name="TextBox 657">
                <a:extLst>
                  <a:ext uri="{FF2B5EF4-FFF2-40B4-BE49-F238E27FC236}">
                    <a16:creationId xmlns:a16="http://schemas.microsoft.com/office/drawing/2014/main" id="{8181C01C-069D-463E-9031-2FA58363A218}"/>
                  </a:ext>
                </a:extLst>
              </p:cNvPr>
              <p:cNvSpPr txBox="1"/>
              <p:nvPr/>
            </p:nvSpPr>
            <p:spPr>
              <a:xfrm>
                <a:off x="3916062" y="3585753"/>
                <a:ext cx="300292" cy="153888"/>
              </a:xfrm>
              <a:prstGeom prst="rect">
                <a:avLst/>
              </a:prstGeom>
              <a:noFill/>
            </p:spPr>
            <p:txBody>
              <a:bodyPr wrap="square" rtlCol="0">
                <a:spAutoFit/>
              </a:bodyPr>
              <a:lstStyle/>
              <a:p>
                <a:pPr algn="ctr"/>
                <a:r>
                  <a:rPr lang="fr-CH" sz="400" dirty="0">
                    <a:solidFill>
                      <a:schemeClr val="tx2"/>
                    </a:solidFill>
                  </a:rPr>
                  <a:t>MP6</a:t>
                </a:r>
                <a:endParaRPr lang="fr-FR" sz="400" dirty="0">
                  <a:solidFill>
                    <a:schemeClr val="tx2"/>
                  </a:solidFill>
                </a:endParaRPr>
              </a:p>
            </p:txBody>
          </p:sp>
        </p:grpSp>
      </p:grpSp>
      <p:grpSp>
        <p:nvGrpSpPr>
          <p:cNvPr id="664" name="Group 663">
            <a:extLst>
              <a:ext uri="{FF2B5EF4-FFF2-40B4-BE49-F238E27FC236}">
                <a16:creationId xmlns:a16="http://schemas.microsoft.com/office/drawing/2014/main" id="{B6F37CDD-99AF-4814-87E9-324330F8823F}"/>
              </a:ext>
            </a:extLst>
          </p:cNvPr>
          <p:cNvGrpSpPr/>
          <p:nvPr/>
        </p:nvGrpSpPr>
        <p:grpSpPr>
          <a:xfrm>
            <a:off x="3972327" y="4752522"/>
            <a:ext cx="574361" cy="245138"/>
            <a:chOff x="5496746" y="4772344"/>
            <a:chExt cx="574361" cy="245138"/>
          </a:xfrm>
        </p:grpSpPr>
        <p:grpSp>
          <p:nvGrpSpPr>
            <p:cNvPr id="665" name="Group 664">
              <a:extLst>
                <a:ext uri="{FF2B5EF4-FFF2-40B4-BE49-F238E27FC236}">
                  <a16:creationId xmlns:a16="http://schemas.microsoft.com/office/drawing/2014/main" id="{D1A05FE0-B8B9-4BCF-BF04-F36BFB860E5C}"/>
                </a:ext>
              </a:extLst>
            </p:cNvPr>
            <p:cNvGrpSpPr/>
            <p:nvPr/>
          </p:nvGrpSpPr>
          <p:grpSpPr>
            <a:xfrm>
              <a:off x="5783107" y="4772344"/>
              <a:ext cx="288000" cy="242757"/>
              <a:chOff x="5956391" y="4607525"/>
              <a:chExt cx="288000" cy="242757"/>
            </a:xfrm>
          </p:grpSpPr>
          <p:cxnSp>
            <p:nvCxnSpPr>
              <p:cNvPr id="668" name="Straight Connector 667">
                <a:extLst>
                  <a:ext uri="{FF2B5EF4-FFF2-40B4-BE49-F238E27FC236}">
                    <a16:creationId xmlns:a16="http://schemas.microsoft.com/office/drawing/2014/main" id="{0127473C-1DE3-4E43-B0C5-86879C6C731F}"/>
                  </a:ext>
                </a:extLst>
              </p:cNvPr>
              <p:cNvCxnSpPr/>
              <p:nvPr/>
            </p:nvCxnSpPr>
            <p:spPr>
              <a:xfrm rot="5400000" flipV="1">
                <a:off x="6062579" y="48142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nvGrpSpPr>
              <p:cNvPr id="669" name="Group 668">
                <a:extLst>
                  <a:ext uri="{FF2B5EF4-FFF2-40B4-BE49-F238E27FC236}">
                    <a16:creationId xmlns:a16="http://schemas.microsoft.com/office/drawing/2014/main" id="{D43AD427-D8D1-4B2B-BE6F-237D4333BE60}"/>
                  </a:ext>
                </a:extLst>
              </p:cNvPr>
              <p:cNvGrpSpPr/>
              <p:nvPr/>
            </p:nvGrpSpPr>
            <p:grpSpPr>
              <a:xfrm>
                <a:off x="5987113" y="4607525"/>
                <a:ext cx="207871" cy="153888"/>
                <a:chOff x="4865195" y="4482938"/>
                <a:chExt cx="207871" cy="153888"/>
              </a:xfrm>
            </p:grpSpPr>
            <p:grpSp>
              <p:nvGrpSpPr>
                <p:cNvPr id="671" name="Group 670">
                  <a:extLst>
                    <a:ext uri="{FF2B5EF4-FFF2-40B4-BE49-F238E27FC236}">
                      <a16:creationId xmlns:a16="http://schemas.microsoft.com/office/drawing/2014/main" id="{C4781509-C86B-4864-94AA-D70DAD695907}"/>
                    </a:ext>
                  </a:extLst>
                </p:cNvPr>
                <p:cNvGrpSpPr/>
                <p:nvPr/>
              </p:nvGrpSpPr>
              <p:grpSpPr>
                <a:xfrm>
                  <a:off x="4941300" y="4526896"/>
                  <a:ext cx="72000" cy="108000"/>
                  <a:chOff x="4941300" y="4526896"/>
                  <a:chExt cx="72000" cy="108000"/>
                </a:xfrm>
              </p:grpSpPr>
              <p:sp>
                <p:nvSpPr>
                  <p:cNvPr id="673" name="Oval 672">
                    <a:extLst>
                      <a:ext uri="{FF2B5EF4-FFF2-40B4-BE49-F238E27FC236}">
                        <a16:creationId xmlns:a16="http://schemas.microsoft.com/office/drawing/2014/main" id="{7569CF1E-B395-4498-AE47-A435D9077871}"/>
                      </a:ext>
                    </a:extLst>
                  </p:cNvPr>
                  <p:cNvSpPr/>
                  <p:nvPr/>
                </p:nvSpPr>
                <p:spPr>
                  <a:xfrm>
                    <a:off x="4941300" y="4526896"/>
                    <a:ext cx="72000" cy="72000"/>
                  </a:xfrm>
                  <a:prstGeom prst="ellipse">
                    <a:avLst/>
                  </a:prstGeom>
                  <a:noFill/>
                  <a:ln w="9525">
                    <a:solidFill>
                      <a:srgbClr val="23AD3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4" name="Straight Connector 673">
                    <a:extLst>
                      <a:ext uri="{FF2B5EF4-FFF2-40B4-BE49-F238E27FC236}">
                        <a16:creationId xmlns:a16="http://schemas.microsoft.com/office/drawing/2014/main" id="{4CF4C777-34EB-4F68-95A3-8D2C354DD35D}"/>
                      </a:ext>
                    </a:extLst>
                  </p:cNvPr>
                  <p:cNvCxnSpPr/>
                  <p:nvPr/>
                </p:nvCxnSpPr>
                <p:spPr>
                  <a:xfrm rot="5400000" flipV="1">
                    <a:off x="4957739" y="4616896"/>
                    <a:ext cx="36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sp>
              <p:nvSpPr>
                <p:cNvPr id="672" name="TextBox 671">
                  <a:extLst>
                    <a:ext uri="{FF2B5EF4-FFF2-40B4-BE49-F238E27FC236}">
                      <a16:creationId xmlns:a16="http://schemas.microsoft.com/office/drawing/2014/main" id="{51F9F280-47FE-483F-AFF7-D8821CC711C7}"/>
                    </a:ext>
                  </a:extLst>
                </p:cNvPr>
                <p:cNvSpPr txBox="1"/>
                <p:nvPr/>
              </p:nvSpPr>
              <p:spPr>
                <a:xfrm>
                  <a:off x="4865195" y="4482938"/>
                  <a:ext cx="207871" cy="153888"/>
                </a:xfrm>
                <a:prstGeom prst="rect">
                  <a:avLst/>
                </a:prstGeom>
                <a:noFill/>
              </p:spPr>
              <p:txBody>
                <a:bodyPr wrap="square" rtlCol="0">
                  <a:spAutoFit/>
                </a:bodyPr>
                <a:lstStyle/>
                <a:p>
                  <a:r>
                    <a:rPr lang="fr-CH" sz="400" b="1" dirty="0">
                      <a:solidFill>
                        <a:srgbClr val="00B050"/>
                      </a:solidFill>
                    </a:rPr>
                    <a:t>G</a:t>
                  </a:r>
                  <a:endParaRPr lang="fr-FR" sz="400" b="1" dirty="0">
                    <a:solidFill>
                      <a:srgbClr val="00B050"/>
                    </a:solidFill>
                  </a:endParaRPr>
                </a:p>
              </p:txBody>
            </p:sp>
          </p:grpSp>
          <p:cxnSp>
            <p:nvCxnSpPr>
              <p:cNvPr id="670" name="Straight Connector 669">
                <a:extLst>
                  <a:ext uri="{FF2B5EF4-FFF2-40B4-BE49-F238E27FC236}">
                    <a16:creationId xmlns:a16="http://schemas.microsoft.com/office/drawing/2014/main" id="{2F611919-ACFF-430E-8397-142B506DB2D4}"/>
                  </a:ext>
                </a:extLst>
              </p:cNvPr>
              <p:cNvCxnSpPr/>
              <p:nvPr/>
            </p:nvCxnSpPr>
            <p:spPr>
              <a:xfrm flipV="1">
                <a:off x="5956391" y="4770155"/>
                <a:ext cx="288000" cy="0"/>
              </a:xfrm>
              <a:prstGeom prst="line">
                <a:avLst/>
              </a:prstGeom>
              <a:ln w="25400">
                <a:solidFill>
                  <a:srgbClr val="23AD30"/>
                </a:solidFill>
              </a:ln>
              <a:effectLst/>
            </p:spPr>
            <p:style>
              <a:lnRef idx="2">
                <a:schemeClr val="accent1"/>
              </a:lnRef>
              <a:fillRef idx="0">
                <a:schemeClr val="accent1"/>
              </a:fillRef>
              <a:effectRef idx="1">
                <a:schemeClr val="accent1"/>
              </a:effectRef>
              <a:fontRef idx="minor">
                <a:schemeClr val="tx1"/>
              </a:fontRef>
            </p:style>
          </p:cxnSp>
        </p:grpSp>
        <p:cxnSp>
          <p:nvCxnSpPr>
            <p:cNvPr id="666" name="Straight Connector 665">
              <a:extLst>
                <a:ext uri="{FF2B5EF4-FFF2-40B4-BE49-F238E27FC236}">
                  <a16:creationId xmlns:a16="http://schemas.microsoft.com/office/drawing/2014/main" id="{ACC5BF4A-01BF-4E90-83E7-D3B81E0559DB}"/>
                </a:ext>
              </a:extLst>
            </p:cNvPr>
            <p:cNvCxnSpPr/>
            <p:nvPr/>
          </p:nvCxnSpPr>
          <p:spPr>
            <a:xfrm rot="5400000" flipV="1">
              <a:off x="5463325" y="4981482"/>
              <a:ext cx="7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cxnSp>
          <p:nvCxnSpPr>
            <p:cNvPr id="667" name="Straight Connector 666">
              <a:extLst>
                <a:ext uri="{FF2B5EF4-FFF2-40B4-BE49-F238E27FC236}">
                  <a16:creationId xmlns:a16="http://schemas.microsoft.com/office/drawing/2014/main" id="{5CBA249A-F43C-4D79-A5FD-53EF6BD25186}"/>
                </a:ext>
              </a:extLst>
            </p:cNvPr>
            <p:cNvCxnSpPr/>
            <p:nvPr/>
          </p:nvCxnSpPr>
          <p:spPr>
            <a:xfrm flipV="1">
              <a:off x="5496746" y="5015101"/>
              <a:ext cx="432000" cy="0"/>
            </a:xfrm>
            <a:prstGeom prst="line">
              <a:avLst/>
            </a:prstGeom>
            <a:ln w="6350">
              <a:solidFill>
                <a:srgbClr val="23AD30"/>
              </a:solidFill>
            </a:ln>
            <a:effectLst/>
          </p:spPr>
          <p:style>
            <a:lnRef idx="2">
              <a:schemeClr val="accent1"/>
            </a:lnRef>
            <a:fillRef idx="0">
              <a:schemeClr val="accent1"/>
            </a:fillRef>
            <a:effectRef idx="1">
              <a:schemeClr val="accent1"/>
            </a:effectRef>
            <a:fontRef idx="minor">
              <a:schemeClr val="tx1"/>
            </a:fontRef>
          </p:style>
        </p:cxnSp>
      </p:grpSp>
      <p:grpSp>
        <p:nvGrpSpPr>
          <p:cNvPr id="675" name="Group 674">
            <a:extLst>
              <a:ext uri="{FF2B5EF4-FFF2-40B4-BE49-F238E27FC236}">
                <a16:creationId xmlns:a16="http://schemas.microsoft.com/office/drawing/2014/main" id="{E912ACBF-8C6A-420E-AD58-83B572726533}"/>
              </a:ext>
            </a:extLst>
          </p:cNvPr>
          <p:cNvGrpSpPr/>
          <p:nvPr/>
        </p:nvGrpSpPr>
        <p:grpSpPr>
          <a:xfrm>
            <a:off x="333396" y="4878066"/>
            <a:ext cx="1798379" cy="72000"/>
            <a:chOff x="2381369" y="4897888"/>
            <a:chExt cx="1798379" cy="72000"/>
          </a:xfrm>
        </p:grpSpPr>
        <p:cxnSp>
          <p:nvCxnSpPr>
            <p:cNvPr id="676" name="Straight Connector 675">
              <a:extLst>
                <a:ext uri="{FF2B5EF4-FFF2-40B4-BE49-F238E27FC236}">
                  <a16:creationId xmlns:a16="http://schemas.microsoft.com/office/drawing/2014/main" id="{2A17E283-C4A3-4665-AB59-55F81F1BD030}"/>
                </a:ext>
              </a:extLst>
            </p:cNvPr>
            <p:cNvCxnSpPr/>
            <p:nvPr/>
          </p:nvCxnSpPr>
          <p:spPr>
            <a:xfrm flipV="1">
              <a:off x="2381369" y="4935958"/>
              <a:ext cx="1728000" cy="0"/>
            </a:xfrm>
            <a:prstGeom prst="line">
              <a:avLst/>
            </a:prstGeom>
            <a:ln w="25400">
              <a:solidFill>
                <a:srgbClr val="FFC000"/>
              </a:solidFill>
            </a:ln>
            <a:effectLst/>
          </p:spPr>
          <p:style>
            <a:lnRef idx="2">
              <a:schemeClr val="accent1"/>
            </a:lnRef>
            <a:fillRef idx="0">
              <a:schemeClr val="accent1"/>
            </a:fillRef>
            <a:effectRef idx="1">
              <a:schemeClr val="accent1"/>
            </a:effectRef>
            <a:fontRef idx="minor">
              <a:schemeClr val="tx1"/>
            </a:fontRef>
          </p:style>
        </p:cxnSp>
        <p:grpSp>
          <p:nvGrpSpPr>
            <p:cNvPr id="677" name="Group 676">
              <a:extLst>
                <a:ext uri="{FF2B5EF4-FFF2-40B4-BE49-F238E27FC236}">
                  <a16:creationId xmlns:a16="http://schemas.microsoft.com/office/drawing/2014/main" id="{4060B459-4CCE-4E98-9E2B-17ED2E524A76}"/>
                </a:ext>
              </a:extLst>
            </p:cNvPr>
            <p:cNvGrpSpPr/>
            <p:nvPr/>
          </p:nvGrpSpPr>
          <p:grpSpPr>
            <a:xfrm>
              <a:off x="4107748" y="4897888"/>
              <a:ext cx="72000" cy="72000"/>
              <a:chOff x="2962743" y="2368481"/>
              <a:chExt cx="72000" cy="72000"/>
            </a:xfrm>
          </p:grpSpPr>
          <p:sp>
            <p:nvSpPr>
              <p:cNvPr id="678" name="Rectangle 677">
                <a:extLst>
                  <a:ext uri="{FF2B5EF4-FFF2-40B4-BE49-F238E27FC236}">
                    <a16:creationId xmlns:a16="http://schemas.microsoft.com/office/drawing/2014/main" id="{F7352AE5-2F9D-4257-87AF-5374F17CBC33}"/>
                  </a:ext>
                </a:extLst>
              </p:cNvPr>
              <p:cNvSpPr/>
              <p:nvPr/>
            </p:nvSpPr>
            <p:spPr>
              <a:xfrm rot="10800000">
                <a:off x="296274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79" name="Straight Connector 678">
                <a:extLst>
                  <a:ext uri="{FF2B5EF4-FFF2-40B4-BE49-F238E27FC236}">
                    <a16:creationId xmlns:a16="http://schemas.microsoft.com/office/drawing/2014/main" id="{349D5E2F-A45A-41D3-9A2F-1406B4F303F0}"/>
                  </a:ext>
                </a:extLst>
              </p:cNvPr>
              <p:cNvCxnSpPr>
                <a:stCxn id="678" idx="0"/>
                <a:endCxn id="678" idx="2"/>
              </p:cNvCxnSpPr>
              <p:nvPr/>
            </p:nvCxnSpPr>
            <p:spPr>
              <a:xfrm flipV="1">
                <a:off x="299874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80" name="Group 679">
            <a:extLst>
              <a:ext uri="{FF2B5EF4-FFF2-40B4-BE49-F238E27FC236}">
                <a16:creationId xmlns:a16="http://schemas.microsoft.com/office/drawing/2014/main" id="{6FF0231A-B27F-4349-AD52-CDAFB2CCC235}"/>
              </a:ext>
            </a:extLst>
          </p:cNvPr>
          <p:cNvGrpSpPr/>
          <p:nvPr/>
        </p:nvGrpSpPr>
        <p:grpSpPr>
          <a:xfrm>
            <a:off x="2504469" y="3036642"/>
            <a:ext cx="2928263" cy="777910"/>
            <a:chOff x="4552442" y="3056464"/>
            <a:chExt cx="2928263" cy="777910"/>
          </a:xfrm>
        </p:grpSpPr>
        <p:grpSp>
          <p:nvGrpSpPr>
            <p:cNvPr id="681" name="Group 680">
              <a:extLst>
                <a:ext uri="{FF2B5EF4-FFF2-40B4-BE49-F238E27FC236}">
                  <a16:creationId xmlns:a16="http://schemas.microsoft.com/office/drawing/2014/main" id="{A3EFB301-15D3-41AD-A719-D512636599D3}"/>
                </a:ext>
              </a:extLst>
            </p:cNvPr>
            <p:cNvGrpSpPr/>
            <p:nvPr/>
          </p:nvGrpSpPr>
          <p:grpSpPr>
            <a:xfrm>
              <a:off x="4552442" y="3056464"/>
              <a:ext cx="2928263" cy="753918"/>
              <a:chOff x="4552442" y="3056464"/>
              <a:chExt cx="2928263" cy="753918"/>
            </a:xfrm>
          </p:grpSpPr>
          <p:grpSp>
            <p:nvGrpSpPr>
              <p:cNvPr id="685" name="Group 684">
                <a:extLst>
                  <a:ext uri="{FF2B5EF4-FFF2-40B4-BE49-F238E27FC236}">
                    <a16:creationId xmlns:a16="http://schemas.microsoft.com/office/drawing/2014/main" id="{B9C4F36B-0F7C-44AF-AE87-E848B4AD8A44}"/>
                  </a:ext>
                </a:extLst>
              </p:cNvPr>
              <p:cNvGrpSpPr/>
              <p:nvPr/>
            </p:nvGrpSpPr>
            <p:grpSpPr>
              <a:xfrm>
                <a:off x="4552442" y="3056464"/>
                <a:ext cx="1170962" cy="753918"/>
                <a:chOff x="4028888" y="3448680"/>
                <a:chExt cx="1170962" cy="753918"/>
              </a:xfrm>
            </p:grpSpPr>
            <p:grpSp>
              <p:nvGrpSpPr>
                <p:cNvPr id="687" name="Group 686">
                  <a:extLst>
                    <a:ext uri="{FF2B5EF4-FFF2-40B4-BE49-F238E27FC236}">
                      <a16:creationId xmlns:a16="http://schemas.microsoft.com/office/drawing/2014/main" id="{55B15C51-4D15-43C5-B478-9913160540C8}"/>
                    </a:ext>
                  </a:extLst>
                </p:cNvPr>
                <p:cNvGrpSpPr/>
                <p:nvPr/>
              </p:nvGrpSpPr>
              <p:grpSpPr>
                <a:xfrm>
                  <a:off x="4028888" y="3448680"/>
                  <a:ext cx="1170962" cy="753918"/>
                  <a:chOff x="4028888" y="3448680"/>
                  <a:chExt cx="1170962" cy="753918"/>
                </a:xfrm>
              </p:grpSpPr>
              <p:grpSp>
                <p:nvGrpSpPr>
                  <p:cNvPr id="689" name="Group 688">
                    <a:extLst>
                      <a:ext uri="{FF2B5EF4-FFF2-40B4-BE49-F238E27FC236}">
                        <a16:creationId xmlns:a16="http://schemas.microsoft.com/office/drawing/2014/main" id="{86C0AEEA-705B-40F1-B3B9-2541240736ED}"/>
                      </a:ext>
                    </a:extLst>
                  </p:cNvPr>
                  <p:cNvGrpSpPr/>
                  <p:nvPr/>
                </p:nvGrpSpPr>
                <p:grpSpPr>
                  <a:xfrm>
                    <a:off x="5127850" y="4040598"/>
                    <a:ext cx="72000" cy="162000"/>
                    <a:chOff x="4975877" y="4186041"/>
                    <a:chExt cx="72000" cy="162000"/>
                  </a:xfrm>
                </p:grpSpPr>
                <p:cxnSp>
                  <p:nvCxnSpPr>
                    <p:cNvPr id="697" name="Straight Connector 696">
                      <a:extLst>
                        <a:ext uri="{FF2B5EF4-FFF2-40B4-BE49-F238E27FC236}">
                          <a16:creationId xmlns:a16="http://schemas.microsoft.com/office/drawing/2014/main" id="{A4FD7F12-DE03-4E78-A891-29CF153AF730}"/>
                        </a:ext>
                      </a:extLst>
                    </p:cNvPr>
                    <p:cNvCxnSpPr/>
                    <p:nvPr/>
                  </p:nvCxnSpPr>
                  <p:spPr>
                    <a:xfrm rot="16200000" flipV="1">
                      <a:off x="4931792" y="4267041"/>
                      <a:ext cx="162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8" name="Rectangle 697">
                      <a:extLst>
                        <a:ext uri="{FF2B5EF4-FFF2-40B4-BE49-F238E27FC236}">
                          <a16:creationId xmlns:a16="http://schemas.microsoft.com/office/drawing/2014/main" id="{D86AEF93-74A3-4418-A434-234AF1D6CBFE}"/>
                        </a:ext>
                      </a:extLst>
                    </p:cNvPr>
                    <p:cNvSpPr/>
                    <p:nvPr/>
                  </p:nvSpPr>
                  <p:spPr>
                    <a:xfrm rot="10800000">
                      <a:off x="4975877"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0" name="Group 689">
                    <a:extLst>
                      <a:ext uri="{FF2B5EF4-FFF2-40B4-BE49-F238E27FC236}">
                        <a16:creationId xmlns:a16="http://schemas.microsoft.com/office/drawing/2014/main" id="{2A6841BB-06D0-4C81-83CC-681AA5A8F628}"/>
                      </a:ext>
                    </a:extLst>
                  </p:cNvPr>
                  <p:cNvGrpSpPr/>
                  <p:nvPr/>
                </p:nvGrpSpPr>
                <p:grpSpPr>
                  <a:xfrm>
                    <a:off x="4028888" y="3448680"/>
                    <a:ext cx="72000" cy="594000"/>
                    <a:chOff x="5168738" y="4168041"/>
                    <a:chExt cx="72000" cy="594000"/>
                  </a:xfrm>
                </p:grpSpPr>
                <p:cxnSp>
                  <p:nvCxnSpPr>
                    <p:cNvPr id="695" name="Straight Connector 694">
                      <a:extLst>
                        <a:ext uri="{FF2B5EF4-FFF2-40B4-BE49-F238E27FC236}">
                          <a16:creationId xmlns:a16="http://schemas.microsoft.com/office/drawing/2014/main" id="{3C0D927A-A56F-4472-99E7-9FC940D667B3}"/>
                        </a:ext>
                      </a:extLst>
                    </p:cNvPr>
                    <p:cNvCxnSpPr/>
                    <p:nvPr/>
                  </p:nvCxnSpPr>
                  <p:spPr>
                    <a:xfrm rot="5400000" flipV="1">
                      <a:off x="4908653" y="4465041"/>
                      <a:ext cx="594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6" name="Rectangle 695">
                      <a:extLst>
                        <a:ext uri="{FF2B5EF4-FFF2-40B4-BE49-F238E27FC236}">
                          <a16:creationId xmlns:a16="http://schemas.microsoft.com/office/drawing/2014/main" id="{C2868F38-25D2-4A4E-B6F9-5AF3A9B7848E}"/>
                        </a:ext>
                      </a:extLst>
                    </p:cNvPr>
                    <p:cNvSpPr/>
                    <p:nvPr/>
                  </p:nvSpPr>
                  <p:spPr>
                    <a:xfrm rot="10800000">
                      <a:off x="5168738" y="4219660"/>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691" name="Group 690">
                    <a:extLst>
                      <a:ext uri="{FF2B5EF4-FFF2-40B4-BE49-F238E27FC236}">
                        <a16:creationId xmlns:a16="http://schemas.microsoft.com/office/drawing/2014/main" id="{9312693B-FE40-4691-A00E-15A9E3519A20}"/>
                      </a:ext>
                    </a:extLst>
                  </p:cNvPr>
                  <p:cNvGrpSpPr/>
                  <p:nvPr/>
                </p:nvGrpSpPr>
                <p:grpSpPr>
                  <a:xfrm>
                    <a:off x="4062943" y="4024944"/>
                    <a:ext cx="1101383" cy="36000"/>
                    <a:chOff x="4062943" y="4024944"/>
                    <a:chExt cx="1101383" cy="36000"/>
                  </a:xfrm>
                </p:grpSpPr>
                <p:cxnSp>
                  <p:nvCxnSpPr>
                    <p:cNvPr id="692" name="Straight Connector 691">
                      <a:extLst>
                        <a:ext uri="{FF2B5EF4-FFF2-40B4-BE49-F238E27FC236}">
                          <a16:creationId xmlns:a16="http://schemas.microsoft.com/office/drawing/2014/main" id="{14F2C22D-3E61-4E51-B5B3-2668CAD4B188}"/>
                        </a:ext>
                      </a:extLst>
                    </p:cNvPr>
                    <p:cNvCxnSpPr/>
                    <p:nvPr/>
                  </p:nvCxnSpPr>
                  <p:spPr>
                    <a:xfrm flipH="1" flipV="1">
                      <a:off x="4876326" y="4041202"/>
                      <a:ext cx="2880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693" name="Straight Connector 692">
                      <a:extLst>
                        <a:ext uri="{FF2B5EF4-FFF2-40B4-BE49-F238E27FC236}">
                          <a16:creationId xmlns:a16="http://schemas.microsoft.com/office/drawing/2014/main" id="{9AA8CFBE-1473-45EF-ACFE-E7317C46BFA9}"/>
                        </a:ext>
                      </a:extLst>
                    </p:cNvPr>
                    <p:cNvCxnSpPr/>
                    <p:nvPr/>
                  </p:nvCxnSpPr>
                  <p:spPr>
                    <a:xfrm rot="10800000" flipH="1" flipV="1">
                      <a:off x="4062943" y="4041202"/>
                      <a:ext cx="781200" cy="0"/>
                    </a:xfrm>
                    <a:prstGeom prst="line">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694" name="Arc 693">
                      <a:extLst>
                        <a:ext uri="{FF2B5EF4-FFF2-40B4-BE49-F238E27FC236}">
                          <a16:creationId xmlns:a16="http://schemas.microsoft.com/office/drawing/2014/main" id="{AD66690C-C68C-4754-BAF6-477D24D32BA3}"/>
                        </a:ext>
                      </a:extLst>
                    </p:cNvPr>
                    <p:cNvSpPr/>
                    <p:nvPr/>
                  </p:nvSpPr>
                  <p:spPr>
                    <a:xfrm rot="16200000">
                      <a:off x="4841788" y="4024944"/>
                      <a:ext cx="36000" cy="36000"/>
                    </a:xfrm>
                    <a:prstGeom prst="arc">
                      <a:avLst>
                        <a:gd name="adj1" fmla="val 16200000"/>
                        <a:gd name="adj2" fmla="val 5355619"/>
                      </a:avLst>
                    </a:prstGeom>
                    <a:ln w="6350">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grpSp>
            <p:sp>
              <p:nvSpPr>
                <p:cNvPr id="688" name="TextBox 687">
                  <a:extLst>
                    <a:ext uri="{FF2B5EF4-FFF2-40B4-BE49-F238E27FC236}">
                      <a16:creationId xmlns:a16="http://schemas.microsoft.com/office/drawing/2014/main" id="{C3C70BD5-957B-49BC-ABD5-3797A8214A59}"/>
                    </a:ext>
                  </a:extLst>
                </p:cNvPr>
                <p:cNvSpPr txBox="1"/>
                <p:nvPr/>
              </p:nvSpPr>
              <p:spPr>
                <a:xfrm>
                  <a:off x="4146440" y="3926178"/>
                  <a:ext cx="538146" cy="153888"/>
                </a:xfrm>
                <a:prstGeom prst="rect">
                  <a:avLst/>
                </a:prstGeom>
                <a:noFill/>
              </p:spPr>
              <p:txBody>
                <a:bodyPr wrap="square" rtlCol="0">
                  <a:spAutoFit/>
                </a:bodyPr>
                <a:lstStyle/>
                <a:p>
                  <a:pPr algn="ctr"/>
                  <a:r>
                    <a:rPr lang="fr-CH" sz="400" dirty="0">
                      <a:solidFill>
                        <a:schemeClr val="tx2"/>
                      </a:solidFill>
                    </a:rPr>
                    <a:t>MP7 - 30MVA</a:t>
                  </a:r>
                  <a:endParaRPr lang="fr-FR" sz="400" dirty="0">
                    <a:solidFill>
                      <a:schemeClr val="tx2"/>
                    </a:solidFill>
                  </a:endParaRPr>
                </a:p>
              </p:txBody>
            </p:sp>
          </p:grpSp>
          <p:cxnSp>
            <p:nvCxnSpPr>
              <p:cNvPr id="686" name="Straight Connector 685">
                <a:extLst>
                  <a:ext uri="{FF2B5EF4-FFF2-40B4-BE49-F238E27FC236}">
                    <a16:creationId xmlns:a16="http://schemas.microsoft.com/office/drawing/2014/main" id="{0E2D3A39-5F35-4315-A38C-094156E8E930}"/>
                  </a:ext>
                </a:extLst>
              </p:cNvPr>
              <p:cNvCxnSpPr/>
              <p:nvPr/>
            </p:nvCxnSpPr>
            <p:spPr>
              <a:xfrm flipV="1">
                <a:off x="5572705" y="3801012"/>
                <a:ext cx="1908000" cy="0"/>
              </a:xfrm>
              <a:prstGeom prst="line">
                <a:avLst/>
              </a:prstGeom>
              <a:ln w="25400">
                <a:solidFill>
                  <a:schemeClr val="accent5"/>
                </a:solidFill>
              </a:ln>
              <a:effectLst/>
            </p:spPr>
            <p:style>
              <a:lnRef idx="2">
                <a:schemeClr val="accent1"/>
              </a:lnRef>
              <a:fillRef idx="0">
                <a:schemeClr val="accent1"/>
              </a:fillRef>
              <a:effectRef idx="1">
                <a:schemeClr val="accent1"/>
              </a:effectRef>
              <a:fontRef idx="minor">
                <a:schemeClr val="tx1"/>
              </a:fontRef>
            </p:style>
          </p:cxnSp>
        </p:grpSp>
        <p:grpSp>
          <p:nvGrpSpPr>
            <p:cNvPr id="682" name="Group 681">
              <a:extLst>
                <a:ext uri="{FF2B5EF4-FFF2-40B4-BE49-F238E27FC236}">
                  <a16:creationId xmlns:a16="http://schemas.microsoft.com/office/drawing/2014/main" id="{C6ABF4D1-EE93-4AF6-BD11-3F516DF6EA50}"/>
                </a:ext>
              </a:extLst>
            </p:cNvPr>
            <p:cNvGrpSpPr/>
            <p:nvPr/>
          </p:nvGrpSpPr>
          <p:grpSpPr>
            <a:xfrm>
              <a:off x="5503189" y="3762374"/>
              <a:ext cx="72000" cy="72000"/>
              <a:chOff x="2986553" y="2368481"/>
              <a:chExt cx="72000" cy="72000"/>
            </a:xfrm>
          </p:grpSpPr>
          <p:sp>
            <p:nvSpPr>
              <p:cNvPr id="683" name="Rectangle 682">
                <a:extLst>
                  <a:ext uri="{FF2B5EF4-FFF2-40B4-BE49-F238E27FC236}">
                    <a16:creationId xmlns:a16="http://schemas.microsoft.com/office/drawing/2014/main" id="{A65CFD38-4B87-45CA-A630-D2D89BA8FCED}"/>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684" name="Straight Connector 683">
                <a:extLst>
                  <a:ext uri="{FF2B5EF4-FFF2-40B4-BE49-F238E27FC236}">
                    <a16:creationId xmlns:a16="http://schemas.microsoft.com/office/drawing/2014/main" id="{37496236-1171-4E4A-B604-1C216DEDAD9F}"/>
                  </a:ext>
                </a:extLst>
              </p:cNvPr>
              <p:cNvCxnSpPr>
                <a:stCxn id="683" idx="0"/>
                <a:endCxn id="683"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nvGrpSpPr>
          <p:cNvPr id="699" name="Group 698">
            <a:extLst>
              <a:ext uri="{FF2B5EF4-FFF2-40B4-BE49-F238E27FC236}">
                <a16:creationId xmlns:a16="http://schemas.microsoft.com/office/drawing/2014/main" id="{A8D20E72-528A-4637-B9B7-769B1EEBE57F}"/>
              </a:ext>
            </a:extLst>
          </p:cNvPr>
          <p:cNvGrpSpPr/>
          <p:nvPr/>
        </p:nvGrpSpPr>
        <p:grpSpPr>
          <a:xfrm>
            <a:off x="1893708" y="3890340"/>
            <a:ext cx="405891" cy="603627"/>
            <a:chOff x="3941681" y="3910162"/>
            <a:chExt cx="405891" cy="603627"/>
          </a:xfrm>
        </p:grpSpPr>
        <p:grpSp>
          <p:nvGrpSpPr>
            <p:cNvPr id="700" name="Group 699">
              <a:extLst>
                <a:ext uri="{FF2B5EF4-FFF2-40B4-BE49-F238E27FC236}">
                  <a16:creationId xmlns:a16="http://schemas.microsoft.com/office/drawing/2014/main" id="{A101482E-15E0-4F9D-A243-4712BF91F559}"/>
                </a:ext>
              </a:extLst>
            </p:cNvPr>
            <p:cNvGrpSpPr/>
            <p:nvPr/>
          </p:nvGrpSpPr>
          <p:grpSpPr>
            <a:xfrm>
              <a:off x="3987357" y="3910162"/>
              <a:ext cx="316406" cy="349284"/>
              <a:chOff x="2890862" y="2111346"/>
              <a:chExt cx="316406" cy="349284"/>
            </a:xfrm>
          </p:grpSpPr>
          <p:grpSp>
            <p:nvGrpSpPr>
              <p:cNvPr id="718" name="Group 717">
                <a:extLst>
                  <a:ext uri="{FF2B5EF4-FFF2-40B4-BE49-F238E27FC236}">
                    <a16:creationId xmlns:a16="http://schemas.microsoft.com/office/drawing/2014/main" id="{681E5053-D9EA-4C88-860D-25174AD6461C}"/>
                  </a:ext>
                </a:extLst>
              </p:cNvPr>
              <p:cNvGrpSpPr/>
              <p:nvPr/>
            </p:nvGrpSpPr>
            <p:grpSpPr>
              <a:xfrm>
                <a:off x="3011412" y="2219387"/>
                <a:ext cx="73024" cy="241243"/>
                <a:chOff x="3011412" y="2219387"/>
                <a:chExt cx="73024" cy="241243"/>
              </a:xfrm>
            </p:grpSpPr>
            <p:cxnSp>
              <p:nvCxnSpPr>
                <p:cNvPr id="720" name="Straight Connector 719">
                  <a:extLst>
                    <a:ext uri="{FF2B5EF4-FFF2-40B4-BE49-F238E27FC236}">
                      <a16:creationId xmlns:a16="http://schemas.microsoft.com/office/drawing/2014/main" id="{91E60C5B-D208-4EA9-ABEE-B35467778D24}"/>
                    </a:ext>
                  </a:extLst>
                </p:cNvPr>
                <p:cNvCxnSpPr/>
                <p:nvPr/>
              </p:nvCxnSpPr>
              <p:spPr>
                <a:xfrm rot="5400000" flipV="1">
                  <a:off x="2940436" y="2352630"/>
                  <a:ext cx="216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1" name="Rectangle 720">
                  <a:extLst>
                    <a:ext uri="{FF2B5EF4-FFF2-40B4-BE49-F238E27FC236}">
                      <a16:creationId xmlns:a16="http://schemas.microsoft.com/office/drawing/2014/main" id="{2AAA52C2-8954-4345-B89D-DAAA7A84D18C}"/>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2" name="Isosceles Triangle 721">
                  <a:extLst>
                    <a:ext uri="{FF2B5EF4-FFF2-40B4-BE49-F238E27FC236}">
                      <a16:creationId xmlns:a16="http://schemas.microsoft.com/office/drawing/2014/main" id="{594EA22E-C402-42BE-946C-08B73CD4F6D3}"/>
                    </a:ext>
                  </a:extLst>
                </p:cNvPr>
                <p:cNvSpPr/>
                <p:nvPr/>
              </p:nvSpPr>
              <p:spPr>
                <a:xfrm flipV="1">
                  <a:off x="3012436" y="2219387"/>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19" name="TextBox 718">
                <a:extLst>
                  <a:ext uri="{FF2B5EF4-FFF2-40B4-BE49-F238E27FC236}">
                    <a16:creationId xmlns:a16="http://schemas.microsoft.com/office/drawing/2014/main" id="{BACAD7FF-DDDB-4143-9A80-BF84B336BA82}"/>
                  </a:ext>
                </a:extLst>
              </p:cNvPr>
              <p:cNvSpPr txBox="1"/>
              <p:nvPr/>
            </p:nvSpPr>
            <p:spPr>
              <a:xfrm>
                <a:off x="2890862" y="2111346"/>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grpSp>
          <p:nvGrpSpPr>
            <p:cNvPr id="701" name="Group 700">
              <a:extLst>
                <a:ext uri="{FF2B5EF4-FFF2-40B4-BE49-F238E27FC236}">
                  <a16:creationId xmlns:a16="http://schemas.microsoft.com/office/drawing/2014/main" id="{60A092C2-2E49-4D0A-BA2B-CE5B8FE09AB6}"/>
                </a:ext>
              </a:extLst>
            </p:cNvPr>
            <p:cNvGrpSpPr/>
            <p:nvPr/>
          </p:nvGrpSpPr>
          <p:grpSpPr>
            <a:xfrm>
              <a:off x="4052388" y="4257504"/>
              <a:ext cx="185168" cy="256285"/>
              <a:chOff x="3528834" y="4500366"/>
              <a:chExt cx="185168" cy="256285"/>
            </a:xfrm>
          </p:grpSpPr>
          <p:grpSp>
            <p:nvGrpSpPr>
              <p:cNvPr id="710" name="Group 709">
                <a:extLst>
                  <a:ext uri="{FF2B5EF4-FFF2-40B4-BE49-F238E27FC236}">
                    <a16:creationId xmlns:a16="http://schemas.microsoft.com/office/drawing/2014/main" id="{B55B5A12-1191-4A7A-B3C8-F2223C674930}"/>
                  </a:ext>
                </a:extLst>
              </p:cNvPr>
              <p:cNvGrpSpPr/>
              <p:nvPr/>
            </p:nvGrpSpPr>
            <p:grpSpPr>
              <a:xfrm>
                <a:off x="3528834" y="4500366"/>
                <a:ext cx="73024" cy="256285"/>
                <a:chOff x="3011412" y="2244630"/>
                <a:chExt cx="73024" cy="256285"/>
              </a:xfrm>
            </p:grpSpPr>
            <p:cxnSp>
              <p:nvCxnSpPr>
                <p:cNvPr id="715" name="Straight Connector 714">
                  <a:extLst>
                    <a:ext uri="{FF2B5EF4-FFF2-40B4-BE49-F238E27FC236}">
                      <a16:creationId xmlns:a16="http://schemas.microsoft.com/office/drawing/2014/main" id="{C2753466-6F15-432F-B6CA-18CDC6878F06}"/>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6" name="Rectangle 715">
                  <a:extLst>
                    <a:ext uri="{FF2B5EF4-FFF2-40B4-BE49-F238E27FC236}">
                      <a16:creationId xmlns:a16="http://schemas.microsoft.com/office/drawing/2014/main" id="{A6710ABD-2E06-4488-BD4B-FD67B9D851A5}"/>
                    </a:ext>
                  </a:extLst>
                </p:cNvPr>
                <p:cNvSpPr/>
                <p:nvPr/>
              </p:nvSpPr>
              <p:spPr>
                <a:xfrm>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7" name="Isosceles Triangle 716">
                  <a:extLst>
                    <a:ext uri="{FF2B5EF4-FFF2-40B4-BE49-F238E27FC236}">
                      <a16:creationId xmlns:a16="http://schemas.microsoft.com/office/drawing/2014/main" id="{1C574132-99C2-4DAA-BF91-A45A514D5CE7}"/>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711" name="Group 710">
                <a:extLst>
                  <a:ext uri="{FF2B5EF4-FFF2-40B4-BE49-F238E27FC236}">
                    <a16:creationId xmlns:a16="http://schemas.microsoft.com/office/drawing/2014/main" id="{243190FE-B621-49FE-8180-62FF0FD913CD}"/>
                  </a:ext>
                </a:extLst>
              </p:cNvPr>
              <p:cNvGrpSpPr/>
              <p:nvPr/>
            </p:nvGrpSpPr>
            <p:grpSpPr>
              <a:xfrm>
                <a:off x="3640978" y="4500366"/>
                <a:ext cx="73024" cy="256285"/>
                <a:chOff x="3011412" y="2244630"/>
                <a:chExt cx="73024" cy="256285"/>
              </a:xfrm>
            </p:grpSpPr>
            <p:cxnSp>
              <p:nvCxnSpPr>
                <p:cNvPr id="712" name="Straight Connector 711">
                  <a:extLst>
                    <a:ext uri="{FF2B5EF4-FFF2-40B4-BE49-F238E27FC236}">
                      <a16:creationId xmlns:a16="http://schemas.microsoft.com/office/drawing/2014/main" id="{147158FB-42F4-4AD1-802D-4D660B5A160F}"/>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13" name="Rectangle 712">
                  <a:extLst>
                    <a:ext uri="{FF2B5EF4-FFF2-40B4-BE49-F238E27FC236}">
                      <a16:creationId xmlns:a16="http://schemas.microsoft.com/office/drawing/2014/main" id="{7AE46F78-B88C-4B30-8B21-AEB0F8D08746}"/>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4" name="Isosceles Triangle 713">
                  <a:extLst>
                    <a:ext uri="{FF2B5EF4-FFF2-40B4-BE49-F238E27FC236}">
                      <a16:creationId xmlns:a16="http://schemas.microsoft.com/office/drawing/2014/main" id="{F911968E-793C-406A-A080-12A2A5A130E6}"/>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grpSp>
          <p:nvGrpSpPr>
            <p:cNvPr id="702" name="Group 701">
              <a:extLst>
                <a:ext uri="{FF2B5EF4-FFF2-40B4-BE49-F238E27FC236}">
                  <a16:creationId xmlns:a16="http://schemas.microsoft.com/office/drawing/2014/main" id="{C18362CC-D109-45F8-AE27-AA40CB547940}"/>
                </a:ext>
              </a:extLst>
            </p:cNvPr>
            <p:cNvGrpSpPr/>
            <p:nvPr/>
          </p:nvGrpSpPr>
          <p:grpSpPr>
            <a:xfrm>
              <a:off x="3941681" y="4212754"/>
              <a:ext cx="405891" cy="72000"/>
              <a:chOff x="3941681" y="4212754"/>
              <a:chExt cx="405891" cy="72000"/>
            </a:xfrm>
          </p:grpSpPr>
          <p:cxnSp>
            <p:nvCxnSpPr>
              <p:cNvPr id="703" name="Straight Connector 702">
                <a:extLst>
                  <a:ext uri="{FF2B5EF4-FFF2-40B4-BE49-F238E27FC236}">
                    <a16:creationId xmlns:a16="http://schemas.microsoft.com/office/drawing/2014/main" id="{BA75B31D-C50B-4DF9-8B54-ACEC83D613FD}"/>
                  </a:ext>
                </a:extLst>
              </p:cNvPr>
              <p:cNvCxnSpPr/>
              <p:nvPr/>
            </p:nvCxnSpPr>
            <p:spPr>
              <a:xfrm flipV="1">
                <a:off x="4009533" y="4250824"/>
                <a:ext cx="270000" cy="0"/>
              </a:xfrm>
              <a:prstGeom prst="line">
                <a:avLst/>
              </a:prstGeom>
              <a:ln w="2540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grpSp>
            <p:nvGrpSpPr>
              <p:cNvPr id="704" name="Group 703">
                <a:extLst>
                  <a:ext uri="{FF2B5EF4-FFF2-40B4-BE49-F238E27FC236}">
                    <a16:creationId xmlns:a16="http://schemas.microsoft.com/office/drawing/2014/main" id="{2216A959-E1AC-4CE4-9C6F-4479CE810C92}"/>
                  </a:ext>
                </a:extLst>
              </p:cNvPr>
              <p:cNvGrpSpPr/>
              <p:nvPr/>
            </p:nvGrpSpPr>
            <p:grpSpPr>
              <a:xfrm>
                <a:off x="3941681" y="4212754"/>
                <a:ext cx="72000" cy="72000"/>
                <a:chOff x="2986553" y="2368481"/>
                <a:chExt cx="72000" cy="72000"/>
              </a:xfrm>
            </p:grpSpPr>
            <p:sp>
              <p:nvSpPr>
                <p:cNvPr id="708" name="Rectangle 707">
                  <a:extLst>
                    <a:ext uri="{FF2B5EF4-FFF2-40B4-BE49-F238E27FC236}">
                      <a16:creationId xmlns:a16="http://schemas.microsoft.com/office/drawing/2014/main" id="{0D2754D5-7ED0-476E-A0CB-0BB914FC7977}"/>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9" name="Straight Connector 708">
                  <a:extLst>
                    <a:ext uri="{FF2B5EF4-FFF2-40B4-BE49-F238E27FC236}">
                      <a16:creationId xmlns:a16="http://schemas.microsoft.com/office/drawing/2014/main" id="{174210B4-FBD4-4A87-B448-A2F634AA3B48}"/>
                    </a:ext>
                  </a:extLst>
                </p:cNvPr>
                <p:cNvCxnSpPr>
                  <a:stCxn id="708" idx="0"/>
                  <a:endCxn id="708"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nvGrpSpPr>
              <p:cNvPr id="705" name="Group 704">
                <a:extLst>
                  <a:ext uri="{FF2B5EF4-FFF2-40B4-BE49-F238E27FC236}">
                    <a16:creationId xmlns:a16="http://schemas.microsoft.com/office/drawing/2014/main" id="{1F2C73FC-5D29-4010-8670-463E078AB257}"/>
                  </a:ext>
                </a:extLst>
              </p:cNvPr>
              <p:cNvGrpSpPr/>
              <p:nvPr/>
            </p:nvGrpSpPr>
            <p:grpSpPr>
              <a:xfrm>
                <a:off x="4275572" y="4212754"/>
                <a:ext cx="72000" cy="72000"/>
                <a:chOff x="2986553" y="2368481"/>
                <a:chExt cx="72000" cy="72000"/>
              </a:xfrm>
            </p:grpSpPr>
            <p:sp>
              <p:nvSpPr>
                <p:cNvPr id="706" name="Rectangle 705">
                  <a:extLst>
                    <a:ext uri="{FF2B5EF4-FFF2-40B4-BE49-F238E27FC236}">
                      <a16:creationId xmlns:a16="http://schemas.microsoft.com/office/drawing/2014/main" id="{A65B3199-C83E-4B65-A995-4519CB1BFE56}"/>
                    </a:ext>
                  </a:extLst>
                </p:cNvPr>
                <p:cNvSpPr/>
                <p:nvPr/>
              </p:nvSpPr>
              <p:spPr>
                <a:xfrm rot="10800000">
                  <a:off x="2986553" y="2368481"/>
                  <a:ext cx="72000" cy="72000"/>
                </a:xfrm>
                <a:prstGeom prst="rect">
                  <a:avLst/>
                </a:prstGeom>
                <a:solidFill>
                  <a:schemeClr val="bg1"/>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707" name="Straight Connector 706">
                  <a:extLst>
                    <a:ext uri="{FF2B5EF4-FFF2-40B4-BE49-F238E27FC236}">
                      <a16:creationId xmlns:a16="http://schemas.microsoft.com/office/drawing/2014/main" id="{BBB0825E-FDDC-419B-A445-B69BDA69D844}"/>
                    </a:ext>
                  </a:extLst>
                </p:cNvPr>
                <p:cNvCxnSpPr>
                  <a:stCxn id="706" idx="0"/>
                  <a:endCxn id="706" idx="2"/>
                </p:cNvCxnSpPr>
                <p:nvPr/>
              </p:nvCxnSpPr>
              <p:spPr>
                <a:xfrm flipV="1">
                  <a:off x="3022553" y="2368481"/>
                  <a:ext cx="0" cy="72000"/>
                </a:xfrm>
                <a:prstGeom prst="line">
                  <a:avLst/>
                </a:prstGeom>
                <a:ln w="6350">
                  <a:solidFill>
                    <a:schemeClr val="tx2"/>
                  </a:solidFill>
                </a:ln>
                <a:effectLst/>
              </p:spPr>
              <p:style>
                <a:lnRef idx="2">
                  <a:schemeClr val="accent1"/>
                </a:lnRef>
                <a:fillRef idx="0">
                  <a:schemeClr val="accent1"/>
                </a:fillRef>
                <a:effectRef idx="1">
                  <a:schemeClr val="accent1"/>
                </a:effectRef>
                <a:fontRef idx="minor">
                  <a:schemeClr val="tx1"/>
                </a:fontRef>
              </p:style>
            </p:cxnSp>
          </p:grpSp>
        </p:grpSp>
      </p:grpSp>
      <p:grpSp>
        <p:nvGrpSpPr>
          <p:cNvPr id="723" name="Group 722">
            <a:extLst>
              <a:ext uri="{FF2B5EF4-FFF2-40B4-BE49-F238E27FC236}">
                <a16:creationId xmlns:a16="http://schemas.microsoft.com/office/drawing/2014/main" id="{808AF3BF-BE7D-4EFC-8B92-5374365CCB91}"/>
              </a:ext>
            </a:extLst>
          </p:cNvPr>
          <p:cNvGrpSpPr/>
          <p:nvPr/>
        </p:nvGrpSpPr>
        <p:grpSpPr>
          <a:xfrm>
            <a:off x="1364062" y="1832592"/>
            <a:ext cx="316406" cy="372992"/>
            <a:chOff x="2890862" y="2244630"/>
            <a:chExt cx="316406" cy="372992"/>
          </a:xfrm>
        </p:grpSpPr>
        <p:grpSp>
          <p:nvGrpSpPr>
            <p:cNvPr id="724" name="Group 723">
              <a:extLst>
                <a:ext uri="{FF2B5EF4-FFF2-40B4-BE49-F238E27FC236}">
                  <a16:creationId xmlns:a16="http://schemas.microsoft.com/office/drawing/2014/main" id="{E974111F-489B-4DE1-9171-B01AA527C363}"/>
                </a:ext>
              </a:extLst>
            </p:cNvPr>
            <p:cNvGrpSpPr/>
            <p:nvPr/>
          </p:nvGrpSpPr>
          <p:grpSpPr>
            <a:xfrm>
              <a:off x="3011412" y="2244630"/>
              <a:ext cx="73024" cy="256285"/>
              <a:chOff x="3011412" y="2244630"/>
              <a:chExt cx="73024" cy="256285"/>
            </a:xfrm>
          </p:grpSpPr>
          <p:cxnSp>
            <p:nvCxnSpPr>
              <p:cNvPr id="726" name="Straight Connector 725">
                <a:extLst>
                  <a:ext uri="{FF2B5EF4-FFF2-40B4-BE49-F238E27FC236}">
                    <a16:creationId xmlns:a16="http://schemas.microsoft.com/office/drawing/2014/main" id="{8565796D-4DB1-42FB-8E8C-8A3210E30AC0}"/>
                  </a:ext>
                </a:extLst>
              </p:cNvPr>
              <p:cNvCxnSpPr/>
              <p:nvPr/>
            </p:nvCxnSpPr>
            <p:spPr>
              <a:xfrm rot="5400000" flipV="1">
                <a:off x="2922436" y="2370630"/>
                <a:ext cx="252000" cy="0"/>
              </a:xfrm>
              <a:prstGeom prst="line">
                <a:avLst/>
              </a:prstGeom>
              <a:ln w="6350">
                <a:solidFill>
                  <a:schemeClr val="tx1">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
            <p:nvSpPr>
              <p:cNvPr id="727" name="Rectangle 726">
                <a:extLst>
                  <a:ext uri="{FF2B5EF4-FFF2-40B4-BE49-F238E27FC236}">
                    <a16:creationId xmlns:a16="http://schemas.microsoft.com/office/drawing/2014/main" id="{24B065A6-6263-4BD5-9D91-BFFE0AB4C048}"/>
                  </a:ext>
                </a:extLst>
              </p:cNvPr>
              <p:cNvSpPr/>
              <p:nvPr/>
            </p:nvSpPr>
            <p:spPr>
              <a:xfrm rot="10800000">
                <a:off x="3011412" y="2310416"/>
                <a:ext cx="72000" cy="72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8" name="Isosceles Triangle 727">
                <a:extLst>
                  <a:ext uri="{FF2B5EF4-FFF2-40B4-BE49-F238E27FC236}">
                    <a16:creationId xmlns:a16="http://schemas.microsoft.com/office/drawing/2014/main" id="{49A9405A-EE65-46BA-B039-C4BDC7F269FF}"/>
                  </a:ext>
                </a:extLst>
              </p:cNvPr>
              <p:cNvSpPr/>
              <p:nvPr/>
            </p:nvSpPr>
            <p:spPr>
              <a:xfrm flipV="1">
                <a:off x="3012436" y="2428915"/>
                <a:ext cx="72000" cy="72000"/>
              </a:xfrm>
              <a:prstGeom prst="triangle">
                <a:avLst/>
              </a:prstGeom>
              <a:solidFill>
                <a:schemeClr val="tx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725" name="TextBox 724">
              <a:extLst>
                <a:ext uri="{FF2B5EF4-FFF2-40B4-BE49-F238E27FC236}">
                  <a16:creationId xmlns:a16="http://schemas.microsoft.com/office/drawing/2014/main" id="{E05212FD-7840-49B5-8795-BEF5961503A6}"/>
                </a:ext>
              </a:extLst>
            </p:cNvPr>
            <p:cNvSpPr txBox="1"/>
            <p:nvPr/>
          </p:nvSpPr>
          <p:spPr>
            <a:xfrm>
              <a:off x="2890862" y="2463734"/>
              <a:ext cx="316406" cy="153888"/>
            </a:xfrm>
            <a:prstGeom prst="rect">
              <a:avLst/>
            </a:prstGeom>
            <a:noFill/>
          </p:spPr>
          <p:txBody>
            <a:bodyPr wrap="square" rtlCol="0">
              <a:spAutoFit/>
            </a:bodyPr>
            <a:lstStyle/>
            <a:p>
              <a:r>
                <a:rPr lang="fr-CH" sz="400" dirty="0">
                  <a:solidFill>
                    <a:schemeClr val="tx2"/>
                  </a:solidFill>
                </a:rPr>
                <a:t>MP10</a:t>
              </a:r>
              <a:endParaRPr lang="fr-FR" sz="400" dirty="0">
                <a:solidFill>
                  <a:schemeClr val="tx2"/>
                </a:solidFill>
              </a:endParaRPr>
            </a:p>
          </p:txBody>
        </p:sp>
      </p:grpSp>
      <p:sp>
        <p:nvSpPr>
          <p:cNvPr id="729" name="Rounded Rectangle 6">
            <a:extLst>
              <a:ext uri="{FF2B5EF4-FFF2-40B4-BE49-F238E27FC236}">
                <a16:creationId xmlns:a16="http://schemas.microsoft.com/office/drawing/2014/main" id="{200CDA82-D8AD-40F3-80F8-61EBE67A2663}"/>
              </a:ext>
            </a:extLst>
          </p:cNvPr>
          <p:cNvSpPr/>
          <p:nvPr/>
        </p:nvSpPr>
        <p:spPr>
          <a:xfrm>
            <a:off x="5499995" y="4044228"/>
            <a:ext cx="3364889" cy="76707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solidFill>
                  <a:schemeClr val="tx1"/>
                </a:solidFill>
              </a:rPr>
              <a:t>Annual Consumption 1.2 </a:t>
            </a:r>
            <a:r>
              <a:rPr lang="en-US" dirty="0" err="1">
                <a:solidFill>
                  <a:schemeClr val="tx1"/>
                </a:solidFill>
              </a:rPr>
              <a:t>TWh</a:t>
            </a:r>
            <a:endParaRPr lang="en-US" dirty="0">
              <a:solidFill>
                <a:schemeClr val="tx1"/>
              </a:solidFill>
            </a:endParaRPr>
          </a:p>
          <a:p>
            <a:pPr algn="ctr"/>
            <a:r>
              <a:rPr lang="en-US" dirty="0">
                <a:solidFill>
                  <a:schemeClr val="tx1"/>
                </a:solidFill>
              </a:rPr>
              <a:t>1/3 of Geneva</a:t>
            </a:r>
          </a:p>
        </p:txBody>
      </p:sp>
    </p:spTree>
    <p:extLst>
      <p:ext uri="{BB962C8B-B14F-4D97-AF65-F5344CB8AC3E}">
        <p14:creationId xmlns:p14="http://schemas.microsoft.com/office/powerpoint/2010/main" val="1887327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8" name="Title 1"/>
          <p:cNvSpPr txBox="1">
            <a:spLocks/>
          </p:cNvSpPr>
          <p:nvPr/>
        </p:nvSpPr>
        <p:spPr>
          <a:xfrm>
            <a:off x="541338" y="179044"/>
            <a:ext cx="6583020" cy="661711"/>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EL : </a:t>
            </a:r>
            <a:r>
              <a:rPr lang="fr-CH" sz="2500" b="1" dirty="0" err="1">
                <a:solidFill>
                  <a:srgbClr val="0A4A8E"/>
                </a:solidFill>
                <a:effectLst>
                  <a:outerShdw blurRad="38100" dist="38100" dir="2700000" algn="tl">
                    <a:srgbClr val="000000">
                      <a:alpha val="43137"/>
                    </a:srgbClr>
                  </a:outerShdw>
                </a:effectLst>
                <a:latin typeface="Cambria" panose="02040503050406030204" pitchFamily="18" charset="0"/>
              </a:rPr>
              <a:t>Electrical</a:t>
            </a:r>
            <a:r>
              <a:rPr lang="fr-CH" sz="2500"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sz="2500"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23</a:t>
            </a:fld>
            <a:endParaRPr lang="en-US"/>
          </a:p>
        </p:txBody>
      </p:sp>
      <p:sp>
        <p:nvSpPr>
          <p:cNvPr id="11" name="Rectangle 10">
            <a:extLst>
              <a:ext uri="{FF2B5EF4-FFF2-40B4-BE49-F238E27FC236}">
                <a16:creationId xmlns:a16="http://schemas.microsoft.com/office/drawing/2014/main" id="{64CCB614-E48F-4769-8AFC-4054FD54D059}"/>
              </a:ext>
            </a:extLst>
          </p:cNvPr>
          <p:cNvSpPr/>
          <p:nvPr/>
        </p:nvSpPr>
        <p:spPr>
          <a:xfrm>
            <a:off x="541338" y="1107734"/>
            <a:ext cx="8175051" cy="1938992"/>
          </a:xfrm>
          <a:prstGeom prst="rect">
            <a:avLst/>
          </a:prstGeom>
        </p:spPr>
        <p:txBody>
          <a:bodyPr wrap="square">
            <a:spAutoFit/>
          </a:bodyPr>
          <a:lstStyle/>
          <a:p>
            <a:pPr algn="just"/>
            <a:r>
              <a:rPr lang="en-GB" sz="2000" dirty="0">
                <a:solidFill>
                  <a:schemeClr val="tx2"/>
                </a:solidFill>
              </a:rPr>
              <a:t>The mandate also concerns the </a:t>
            </a:r>
            <a:r>
              <a:rPr lang="en-GB" sz="2000" b="1" dirty="0">
                <a:solidFill>
                  <a:schemeClr val="accent1"/>
                </a:solidFill>
              </a:rPr>
              <a:t>cabling activities</a:t>
            </a:r>
            <a:r>
              <a:rPr lang="en-GB" sz="2000" dirty="0">
                <a:solidFill>
                  <a:schemeClr val="tx2"/>
                </a:solidFill>
              </a:rPr>
              <a:t>. Its main missions are to install control cables, water cooled cables, and fibre optics for users. This activities include the management of infrastructures (cable trays, ducts, patch </a:t>
            </a:r>
            <a:r>
              <a:rPr lang="en-GB" sz="2000" dirty="0" err="1">
                <a:solidFill>
                  <a:schemeClr val="tx2"/>
                </a:solidFill>
              </a:rPr>
              <a:t>panels,etc</a:t>
            </a:r>
            <a:r>
              <a:rPr lang="en-GB" sz="2000" dirty="0">
                <a:solidFill>
                  <a:schemeClr val="tx2"/>
                </a:solidFill>
              </a:rPr>
              <a:t>.) and the necessary removal of old and unused installations.</a:t>
            </a:r>
          </a:p>
          <a:p>
            <a:pPr algn="just"/>
            <a:r>
              <a:rPr lang="fr-CH" sz="2000" dirty="0">
                <a:solidFill>
                  <a:schemeClr val="tx2"/>
                </a:solidFill>
              </a:rPr>
              <a:t>EN-EL </a:t>
            </a:r>
            <a:r>
              <a:rPr lang="fr-CH" sz="2000" dirty="0" err="1">
                <a:solidFill>
                  <a:schemeClr val="tx2"/>
                </a:solidFill>
              </a:rPr>
              <a:t>is</a:t>
            </a:r>
            <a:r>
              <a:rPr lang="fr-CH" sz="2000" dirty="0">
                <a:solidFill>
                  <a:schemeClr val="tx2"/>
                </a:solidFill>
              </a:rPr>
              <a:t> </a:t>
            </a:r>
            <a:r>
              <a:rPr lang="fr-CH" sz="2000" dirty="0" err="1">
                <a:solidFill>
                  <a:schemeClr val="tx2"/>
                </a:solidFill>
              </a:rPr>
              <a:t>also</a:t>
            </a:r>
            <a:r>
              <a:rPr lang="fr-CH" sz="2000" dirty="0">
                <a:solidFill>
                  <a:schemeClr val="tx2"/>
                </a:solidFill>
              </a:rPr>
              <a:t> in charge of the </a:t>
            </a:r>
            <a:r>
              <a:rPr lang="fr-CH" sz="2000" dirty="0" err="1">
                <a:solidFill>
                  <a:schemeClr val="tx2"/>
                </a:solidFill>
              </a:rPr>
              <a:t>controls</a:t>
            </a:r>
            <a:r>
              <a:rPr lang="fr-CH" sz="2000" dirty="0">
                <a:solidFill>
                  <a:schemeClr val="tx2"/>
                </a:solidFill>
              </a:rPr>
              <a:t> of </a:t>
            </a:r>
            <a:r>
              <a:rPr lang="fr-CH" sz="2000" dirty="0" err="1">
                <a:solidFill>
                  <a:schemeClr val="tx2"/>
                </a:solidFill>
              </a:rPr>
              <a:t>their</a:t>
            </a:r>
            <a:r>
              <a:rPr lang="fr-CH" sz="2000" dirty="0">
                <a:solidFill>
                  <a:schemeClr val="tx2"/>
                </a:solidFill>
              </a:rPr>
              <a:t> distribution network.</a:t>
            </a:r>
            <a:endParaRPr lang="en-GB" sz="2000" dirty="0">
              <a:solidFill>
                <a:schemeClr val="tx2"/>
              </a:solidFill>
            </a:endParaRPr>
          </a:p>
        </p:txBody>
      </p:sp>
      <p:pic>
        <p:nvPicPr>
          <p:cNvPr id="15" name="Picture 3" descr="\\cern.ch\dfs\Users\f\frduval\Documents\photos en day 2012\L4ReferenceLine21.jpg">
            <a:extLst>
              <a:ext uri="{FF2B5EF4-FFF2-40B4-BE49-F238E27FC236}">
                <a16:creationId xmlns:a16="http://schemas.microsoft.com/office/drawing/2014/main" id="{C9DD7608-83B4-44D8-BFE8-145450E21F5C}"/>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a:extLst>
              <a:ext uri="{FF2B5EF4-FFF2-40B4-BE49-F238E27FC236}">
                <a16:creationId xmlns:a16="http://schemas.microsoft.com/office/drawing/2014/main" id="{611E5744-A44C-4F43-8F49-7DE0CDF07BFA}"/>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descr="liaisons surfaces et LHC 11 2007 visio red 01.JPG">
            <a:extLst>
              <a:ext uri="{FF2B5EF4-FFF2-40B4-BE49-F238E27FC236}">
                <a16:creationId xmlns:a16="http://schemas.microsoft.com/office/drawing/2014/main" id="{A6673795-CE85-4711-B838-9E44DE778226}"/>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798767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729FCF"/>
                </a:solidFill>
                <a:effectLst/>
                <a:uLnTx/>
                <a:uFillTx/>
                <a:latin typeface="Arial"/>
                <a:ea typeface="+mn-ea"/>
              </a:rPr>
              <a:t>Welcome to the EN Department</a:t>
            </a:r>
          </a:p>
        </p:txBody>
      </p:sp>
      <p:sp>
        <p:nvSpPr>
          <p:cNvPr id="3" name="Rectangle 2"/>
          <p:cNvSpPr/>
          <p:nvPr/>
        </p:nvSpPr>
        <p:spPr>
          <a:xfrm>
            <a:off x="1582309" y="647252"/>
            <a:ext cx="5542194" cy="347787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From enormous pieces of equipment with unconventional shapes, to extremely delicate detector parts, the careful handling and transportation of components is essential at CERN.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Handling Engineering (HE) Group prepares, organizes and coordinates all transport and handling operations for the CERN accelerators and experiments as well as the transport of thousands of conventional items, chemical and radioactive products per year.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is specialized in the design, integration and feasibility studies related to the transport and handling operations. Both standard industrial and custom-built transport and handling equipment is being procured, installed and commissioned.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A4A8E"/>
              </a:solidFill>
              <a:effectLst/>
              <a:uLnTx/>
              <a:uFillTx/>
              <a:latin typeface="Arial"/>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The Group manages and maintains all the industrial transport, handling and lifting equipment to ensure the perfect performance all along its lifecycle.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A4A8E"/>
                </a:solidFill>
                <a:effectLst/>
                <a:uLnTx/>
                <a:uFillTx/>
                <a:latin typeface="Arial"/>
                <a:ea typeface="+mn-ea"/>
                <a:cs typeface="+mn-cs"/>
              </a:rPr>
              <a:t>With the accelerator complex deep underground and about 700 buildings on surface, both passenger and goods lifts are very important. The HE Group is responsible for the purchase, installation and maintenance of all of them, regularly checking their performance.</a:t>
            </a:r>
          </a:p>
        </p:txBody>
      </p:sp>
      <p:sp>
        <p:nvSpPr>
          <p:cNvPr id="9" name="TextBox 8"/>
          <p:cNvSpPr txBox="1"/>
          <p:nvPr/>
        </p:nvSpPr>
        <p:spPr>
          <a:xfrm>
            <a:off x="2673623" y="5550796"/>
            <a:ext cx="192873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Group Leader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Cristiana </a:t>
            </a:r>
            <a:r>
              <a:rPr kumimoji="0" lang="en-US" sz="1800" b="0" i="0" u="none" strike="noStrike" kern="1200" cap="none" spc="0" normalizeH="0" baseline="0" noProof="0" dirty="0" err="1">
                <a:ln>
                  <a:noFill/>
                </a:ln>
                <a:solidFill>
                  <a:srgbClr val="0A4A8E"/>
                </a:solidFill>
                <a:effectLst>
                  <a:outerShdw blurRad="50800" dist="38100" dir="2700000" algn="tl" rotWithShape="0">
                    <a:srgbClr val="000000">
                      <a:alpha val="43000"/>
                    </a:srgbClr>
                  </a:outerShdw>
                </a:effectLst>
                <a:uLnTx/>
                <a:uFillTx/>
                <a:latin typeface="Arial"/>
                <a:ea typeface="+mn-ea"/>
                <a:cs typeface="+mn-cs"/>
              </a:rPr>
              <a:t>Colloca</a:t>
            </a:r>
            <a:endParaRPr kumimoji="0" lang="en-US" sz="1800" b="0" i="0" u="none" strike="noStrike" kern="1200" cap="none" spc="0" normalizeH="0" baseline="0" noProof="0" dirty="0">
              <a:ln>
                <a:noFill/>
              </a:ln>
              <a:solidFill>
                <a:srgbClr val="0A4A8E"/>
              </a:solidFill>
              <a:effectLst>
                <a:outerShdw blurRad="50800" dist="38100" dir="2700000" algn="tl" rotWithShape="0">
                  <a:srgbClr val="000000">
                    <a:alpha val="43000"/>
                  </a:srgbClr>
                </a:outerShdw>
              </a:effectLst>
              <a:uLnTx/>
              <a:uFillTx/>
              <a:latin typeface="Arial"/>
              <a:ea typeface="+mn-ea"/>
              <a:cs typeface="+mn-cs"/>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43" y="48721"/>
            <a:ext cx="1580766" cy="1053844"/>
          </a:xfrm>
          <a:prstGeom prst="rect">
            <a:avLst/>
          </a:prstGeom>
        </p:spPr>
      </p:pic>
      <p:pic>
        <p:nvPicPr>
          <p:cNvPr id="13" name="Picture 12"/>
          <p:cNvPicPr>
            <a:picLocks noChangeAspect="1"/>
          </p:cNvPicPr>
          <p:nvPr/>
        </p:nvPicPr>
        <p:blipFill>
          <a:blip r:embed="rId4"/>
          <a:stretch>
            <a:fillRect/>
          </a:stretch>
        </p:blipFill>
        <p:spPr>
          <a:xfrm>
            <a:off x="799632" y="3338151"/>
            <a:ext cx="806907" cy="1080435"/>
          </a:xfrm>
          <a:prstGeom prst="rect">
            <a:avLst/>
          </a:prstGeom>
        </p:spPr>
      </p:pic>
      <p:pic>
        <p:nvPicPr>
          <p:cNvPr id="14" name="Picture 13"/>
          <p:cNvPicPr>
            <a:picLocks noChangeAspect="1"/>
          </p:cNvPicPr>
          <p:nvPr/>
        </p:nvPicPr>
        <p:blipFill>
          <a:blip r:embed="rId5"/>
          <a:stretch>
            <a:fillRect/>
          </a:stretch>
        </p:blipFill>
        <p:spPr>
          <a:xfrm>
            <a:off x="1541" y="1102565"/>
            <a:ext cx="1580767" cy="1180008"/>
          </a:xfrm>
          <a:prstGeom prst="rect">
            <a:avLst/>
          </a:prstGeom>
        </p:spPr>
      </p:pic>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282573"/>
            <a:ext cx="1582308" cy="1054872"/>
          </a:xfrm>
          <a:prstGeom prst="rect">
            <a:avLst/>
          </a:prstGeom>
        </p:spPr>
      </p:pic>
      <p:pic>
        <p:nvPicPr>
          <p:cNvPr id="16" name="Picture 15"/>
          <p:cNvPicPr>
            <a:picLocks noChangeAspect="1"/>
          </p:cNvPicPr>
          <p:nvPr/>
        </p:nvPicPr>
        <p:blipFill>
          <a:blip r:embed="rId7"/>
          <a:stretch>
            <a:fillRect/>
          </a:stretch>
        </p:blipFill>
        <p:spPr>
          <a:xfrm>
            <a:off x="0" y="3336417"/>
            <a:ext cx="816864" cy="1082170"/>
          </a:xfrm>
          <a:prstGeom prst="rect">
            <a:avLst/>
          </a:prstGeom>
        </p:spPr>
      </p:pic>
      <p:pic>
        <p:nvPicPr>
          <p:cNvPr id="18" name="Picture 17"/>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tretch>
            <a:fillRect/>
          </a:stretch>
        </p:blipFill>
        <p:spPr>
          <a:xfrm>
            <a:off x="7148734" y="1002936"/>
            <a:ext cx="1981200" cy="1485901"/>
          </a:xfrm>
          <a:prstGeom prst="rect">
            <a:avLst/>
          </a:prstGeom>
        </p:spPr>
      </p:pic>
      <p:pic>
        <p:nvPicPr>
          <p:cNvPr id="19" name="Picture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48734" y="2475012"/>
            <a:ext cx="1981200" cy="1485901"/>
          </a:xfrm>
          <a:prstGeom prst="rect">
            <a:avLst/>
          </a:prstGeom>
        </p:spPr>
      </p:pic>
      <p:pic>
        <p:nvPicPr>
          <p:cNvPr id="20" name="Picture 19"/>
          <p:cNvPicPr>
            <a:picLocks noChangeAspect="1"/>
          </p:cNvPicPr>
          <p:nvPr/>
        </p:nvPicPr>
        <p:blipFill>
          <a:blip r:embed="rId11" cstate="screen">
            <a:extLst>
              <a:ext uri="{BEBA8EAE-BF5A-486C-A8C5-ECC9F3942E4B}">
                <a14:imgProps xmlns:a14="http://schemas.microsoft.com/office/drawing/2010/main">
                  <a14:imgLayer r:embed="rId12">
                    <a14:imgEffect>
                      <a14:brightnessContrast contrast="-20000"/>
                    </a14:imgEffect>
                  </a14:imgLayer>
                </a14:imgProps>
              </a:ext>
              <a:ext uri="{28A0092B-C50C-407E-A947-70E740481C1C}">
                <a14:useLocalDpi xmlns:a14="http://schemas.microsoft.com/office/drawing/2010/main"/>
              </a:ext>
            </a:extLst>
          </a:blip>
          <a:stretch>
            <a:fillRect/>
          </a:stretch>
        </p:blipFill>
        <p:spPr>
          <a:xfrm>
            <a:off x="7148734" y="3947089"/>
            <a:ext cx="1995266" cy="968951"/>
          </a:xfrm>
          <a:prstGeom prst="rect">
            <a:avLst/>
          </a:prstGeom>
        </p:spPr>
      </p:pic>
      <p:pic>
        <p:nvPicPr>
          <p:cNvPr id="21" name="Picture 20"/>
          <p:cNvPicPr>
            <a:picLocks noChangeAspect="1"/>
          </p:cNvPicPr>
          <p:nvPr/>
        </p:nvPicPr>
        <p:blipFill>
          <a:blip r:embed="rId13" cstate="screen">
            <a:extLst>
              <a:ext uri="{BEBA8EAE-BF5A-486C-A8C5-ECC9F3942E4B}">
                <a14:imgProps xmlns:a14="http://schemas.microsoft.com/office/drawing/2010/main">
                  <a14:imgLayer r:embed="rId1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7148733" y="4915803"/>
            <a:ext cx="1995267" cy="1143809"/>
          </a:xfrm>
          <a:prstGeom prst="rect">
            <a:avLst/>
          </a:prstGeom>
        </p:spPr>
      </p:pic>
      <p:pic>
        <p:nvPicPr>
          <p:cNvPr id="22" name="Picture 21"/>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1630" y="5421886"/>
            <a:ext cx="1600220" cy="800481"/>
          </a:xfrm>
          <a:prstGeom prst="rect">
            <a:avLst/>
          </a:prstGeom>
        </p:spPr>
      </p:pic>
      <p:pic>
        <p:nvPicPr>
          <p:cNvPr id="6" name="Picture 5">
            <a:extLst>
              <a:ext uri="{FF2B5EF4-FFF2-40B4-BE49-F238E27FC236}">
                <a16:creationId xmlns:a16="http://schemas.microsoft.com/office/drawing/2014/main" id="{A92A13BB-51A8-41CC-B70A-A0AB231703F6}"/>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1680939" y="4896536"/>
            <a:ext cx="977020" cy="1325832"/>
          </a:xfrm>
          <a:prstGeom prst="rect">
            <a:avLst/>
          </a:prstGeom>
          <a:ln>
            <a:noFill/>
          </a:ln>
          <a:effectLst>
            <a:outerShdw blurRad="50800" dist="38100" dir="2700000" algn="tl" rotWithShape="0">
              <a:prstClr val="black">
                <a:alpha val="40000"/>
              </a:prstClr>
            </a:outerShdw>
          </a:effectLst>
        </p:spPr>
      </p:pic>
      <p:pic>
        <p:nvPicPr>
          <p:cNvPr id="24" name="Picture 23" descr="https://cds.cern.ch/record/2742259/files/202009-134_21.jpg?subformat=icon-1440">
            <a:extLst>
              <a:ext uri="{FF2B5EF4-FFF2-40B4-BE49-F238E27FC236}">
                <a16:creationId xmlns:a16="http://schemas.microsoft.com/office/drawing/2014/main" id="{5520EE4E-1A12-42A4-B823-7204D7E3DAF7}"/>
              </a:ext>
            </a:extLst>
          </p:cNvPr>
          <p:cNvPicPr/>
          <p:nvPr/>
        </p:nvPicPr>
        <p:blipFill>
          <a:blip r:embed="rId17" cstate="email">
            <a:extLst>
              <a:ext uri="{BEBA8EAE-BF5A-486C-A8C5-ECC9F3942E4B}">
                <a14:imgProps xmlns:a14="http://schemas.microsoft.com/office/drawing/2010/main">
                  <a14:imgLayer r:embed="rId18">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31" y="4418586"/>
            <a:ext cx="1600220" cy="1021956"/>
          </a:xfrm>
          <a:prstGeom prst="rect">
            <a:avLst/>
          </a:prstGeom>
          <a:noFill/>
          <a:ln>
            <a:noFill/>
          </a:ln>
        </p:spPr>
      </p:pic>
      <p:pic>
        <p:nvPicPr>
          <p:cNvPr id="4" name="Picture 3">
            <a:extLst>
              <a:ext uri="{FF2B5EF4-FFF2-40B4-BE49-F238E27FC236}">
                <a16:creationId xmlns:a16="http://schemas.microsoft.com/office/drawing/2014/main" id="{1A40C7C4-362D-48A1-8CF3-0C839C67991D}"/>
              </a:ext>
            </a:extLst>
          </p:cNvPr>
          <p:cNvPicPr>
            <a:picLocks noChangeAspect="1"/>
          </p:cNvPicPr>
          <p:nvPr/>
        </p:nvPicPr>
        <p:blipFill>
          <a:blip r:embed="rId19"/>
          <a:stretch>
            <a:fillRect/>
          </a:stretch>
        </p:blipFill>
        <p:spPr>
          <a:xfrm>
            <a:off x="7148735" y="0"/>
            <a:ext cx="1981200" cy="1012024"/>
          </a:xfrm>
          <a:prstGeom prst="rect">
            <a:avLst/>
          </a:prstGeom>
        </p:spPr>
      </p:pic>
      <p:sp>
        <p:nvSpPr>
          <p:cNvPr id="8" name="Title 1"/>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a:t>
            </a:r>
            <a:r>
              <a:rPr kumimoji="0" lang="fr-CH"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rPr>
              <a:t>oup</a:t>
            </a:r>
            <a:endParaRPr kumimoji="0" lang="en-GB" sz="32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pic>
        <p:nvPicPr>
          <p:cNvPr id="7" name="Picture 6">
            <a:extLst>
              <a:ext uri="{FF2B5EF4-FFF2-40B4-BE49-F238E27FC236}">
                <a16:creationId xmlns:a16="http://schemas.microsoft.com/office/drawing/2014/main" id="{CAB083CE-C81F-4EBF-A95A-A6D76292BF1C}"/>
              </a:ext>
            </a:extLst>
          </p:cNvPr>
          <p:cNvPicPr>
            <a:picLocks noChangeAspect="1"/>
          </p:cNvPicPr>
          <p:nvPr/>
        </p:nvPicPr>
        <p:blipFill>
          <a:blip r:embed="rId20"/>
          <a:stretch>
            <a:fillRect/>
          </a:stretch>
        </p:blipFill>
        <p:spPr>
          <a:xfrm>
            <a:off x="5562570" y="3954563"/>
            <a:ext cx="1588659" cy="2112264"/>
          </a:xfrm>
          <a:prstGeom prst="rect">
            <a:avLst/>
          </a:prstGeom>
        </p:spPr>
      </p:pic>
    </p:spTree>
    <p:extLst>
      <p:ext uri="{BB962C8B-B14F-4D97-AF65-F5344CB8AC3E}">
        <p14:creationId xmlns:p14="http://schemas.microsoft.com/office/powerpoint/2010/main" val="3728719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D58D090A-1E8D-4F98-86A9-FB81D0C76897}"/>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012" t="32975" r="20301" b="16470"/>
          <a:stretch/>
        </p:blipFill>
        <p:spPr>
          <a:xfrm>
            <a:off x="6656892" y="1730650"/>
            <a:ext cx="1313385" cy="882038"/>
          </a:xfrm>
          <a:prstGeom prst="rect">
            <a:avLst/>
          </a:prstGeom>
        </p:spPr>
      </p:pic>
      <p:pic>
        <p:nvPicPr>
          <p:cNvPr id="38" name="Picture 37">
            <a:extLst>
              <a:ext uri="{FF2B5EF4-FFF2-40B4-BE49-F238E27FC236}">
                <a16:creationId xmlns:a16="http://schemas.microsoft.com/office/drawing/2014/main" id="{87879FC2-4578-451F-ABF4-164C9B50EB4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4275" t="22308" r="12846" b="13862"/>
          <a:stretch/>
        </p:blipFill>
        <p:spPr>
          <a:xfrm>
            <a:off x="6658537" y="2567903"/>
            <a:ext cx="1489391" cy="978342"/>
          </a:xfrm>
          <a:prstGeom prst="rect">
            <a:avLst/>
          </a:prstGeom>
        </p:spPr>
      </p:pic>
      <p:pic>
        <p:nvPicPr>
          <p:cNvPr id="39" name="Picture 38">
            <a:extLst>
              <a:ext uri="{FF2B5EF4-FFF2-40B4-BE49-F238E27FC236}">
                <a16:creationId xmlns:a16="http://schemas.microsoft.com/office/drawing/2014/main" id="{215B0376-E16A-48B1-98F0-FD0EFF9CF581}"/>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8617" t="324" r="10343" b="993"/>
          <a:stretch/>
        </p:blipFill>
        <p:spPr>
          <a:xfrm flipH="1">
            <a:off x="8142089" y="2607618"/>
            <a:ext cx="993262" cy="907155"/>
          </a:xfrm>
          <a:prstGeom prst="rect">
            <a:avLst/>
          </a:prstGeom>
        </p:spPr>
      </p:pic>
      <p:pic>
        <p:nvPicPr>
          <p:cNvPr id="40" name="Picture 10" descr="RTL Pefra">
            <a:extLst>
              <a:ext uri="{FF2B5EF4-FFF2-40B4-BE49-F238E27FC236}">
                <a16:creationId xmlns:a16="http://schemas.microsoft.com/office/drawing/2014/main" id="{E5B5F15E-1024-40DF-A556-4C7ECDAB1EB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20000"/>
                    </a14:imgEffect>
                  </a14:imgLayer>
                </a14:imgProps>
              </a:ext>
            </a:extLst>
          </a:blip>
          <a:srcRect l="13586" r="16084" b="8305"/>
          <a:stretch/>
        </p:blipFill>
        <p:spPr bwMode="auto">
          <a:xfrm>
            <a:off x="8173329" y="1741666"/>
            <a:ext cx="960006" cy="938730"/>
          </a:xfrm>
          <a:prstGeom prst="rect">
            <a:avLst/>
          </a:prstGeom>
          <a:noFill/>
          <a:ln w="9525">
            <a:noFill/>
            <a:miter lim="800000"/>
            <a:headEnd/>
            <a:tailEnd/>
          </a:ln>
        </p:spPr>
      </p:pic>
      <p:pic>
        <p:nvPicPr>
          <p:cNvPr id="8" name="Picture 7">
            <a:extLst>
              <a:ext uri="{FF2B5EF4-FFF2-40B4-BE49-F238E27FC236}">
                <a16:creationId xmlns:a16="http://schemas.microsoft.com/office/drawing/2014/main" id="{D73733B7-8D58-41A7-B3FD-1887D0697912}"/>
              </a:ext>
            </a:extLst>
          </p:cNvPr>
          <p:cNvPicPr>
            <a:picLocks noChangeAspect="1"/>
          </p:cNvPicPr>
          <p:nvPr/>
        </p:nvPicPr>
        <p:blipFill>
          <a:blip r:embed="rId8"/>
          <a:stretch>
            <a:fillRect/>
          </a:stretch>
        </p:blipFill>
        <p:spPr>
          <a:xfrm>
            <a:off x="14700" y="4574406"/>
            <a:ext cx="1649371" cy="1455000"/>
          </a:xfrm>
          <a:prstGeom prst="rect">
            <a:avLst/>
          </a:prstGeom>
        </p:spPr>
      </p:pic>
      <p:pic>
        <p:nvPicPr>
          <p:cNvPr id="6" name="Picture 5">
            <a:extLst>
              <a:ext uri="{FF2B5EF4-FFF2-40B4-BE49-F238E27FC236}">
                <a16:creationId xmlns:a16="http://schemas.microsoft.com/office/drawing/2014/main" id="{1FA455BC-3F89-44AE-86D8-427DA1F60B8F}"/>
              </a:ext>
            </a:extLst>
          </p:cNvPr>
          <p:cNvPicPr>
            <a:picLocks noChangeAspect="1"/>
          </p:cNvPicPr>
          <p:nvPr/>
        </p:nvPicPr>
        <p:blipFill>
          <a:blip r:embed="rId9"/>
          <a:stretch>
            <a:fillRect/>
          </a:stretch>
        </p:blipFill>
        <p:spPr>
          <a:xfrm>
            <a:off x="14701" y="2552428"/>
            <a:ext cx="1389488" cy="2010968"/>
          </a:xfrm>
          <a:prstGeom prst="rect">
            <a:avLst/>
          </a:prstGeom>
        </p:spPr>
      </p:pic>
      <p:pic>
        <p:nvPicPr>
          <p:cNvPr id="7" name="Picture 6">
            <a:extLst>
              <a:ext uri="{FF2B5EF4-FFF2-40B4-BE49-F238E27FC236}">
                <a16:creationId xmlns:a16="http://schemas.microsoft.com/office/drawing/2014/main" id="{9EA3B4E2-4611-4A19-84A0-88B14C6FC455}"/>
              </a:ext>
            </a:extLst>
          </p:cNvPr>
          <p:cNvPicPr>
            <a:picLocks noChangeAspect="1"/>
          </p:cNvPicPr>
          <p:nvPr/>
        </p:nvPicPr>
        <p:blipFill>
          <a:blip r:embed="rId10"/>
          <a:stretch>
            <a:fillRect/>
          </a:stretch>
        </p:blipFill>
        <p:spPr>
          <a:xfrm>
            <a:off x="1402931" y="3473450"/>
            <a:ext cx="1219199" cy="1631950"/>
          </a:xfrm>
          <a:prstGeom prst="rect">
            <a:avLst/>
          </a:prstGeom>
        </p:spPr>
      </p:pic>
      <p:pic>
        <p:nvPicPr>
          <p:cNvPr id="5" name="Picture 4">
            <a:extLst>
              <a:ext uri="{FF2B5EF4-FFF2-40B4-BE49-F238E27FC236}">
                <a16:creationId xmlns:a16="http://schemas.microsoft.com/office/drawing/2014/main" id="{2573D714-667F-4C08-9C65-EC7881EDA9DD}"/>
              </a:ext>
            </a:extLst>
          </p:cNvPr>
          <p:cNvPicPr>
            <a:picLocks noChangeAspect="1"/>
          </p:cNvPicPr>
          <p:nvPr/>
        </p:nvPicPr>
        <p:blipFill>
          <a:blip r:embed="rId11"/>
          <a:stretch>
            <a:fillRect/>
          </a:stretch>
        </p:blipFill>
        <p:spPr>
          <a:xfrm>
            <a:off x="9168" y="786154"/>
            <a:ext cx="2621507" cy="1761897"/>
          </a:xfrm>
          <a:prstGeom prst="rect">
            <a:avLst/>
          </a:prstGeom>
        </p:spPr>
      </p:pic>
      <p:pic>
        <p:nvPicPr>
          <p:cNvPr id="18" name="Picture 4" descr="DSCN5770"/>
          <p:cNvPicPr>
            <a:picLocks noChangeAspect="1" noChangeArrowheads="1"/>
          </p:cNvPicPr>
          <p:nvPr/>
        </p:nvPicPr>
        <p:blipFill>
          <a:blip r:embed="rId12" cstate="print"/>
          <a:srcRect/>
          <a:stretch>
            <a:fillRect/>
          </a:stretch>
        </p:blipFill>
        <p:spPr bwMode="auto">
          <a:xfrm>
            <a:off x="2617704" y="784968"/>
            <a:ext cx="4055325" cy="5241925"/>
          </a:xfrm>
          <a:prstGeom prst="rect">
            <a:avLst/>
          </a:prstGeom>
          <a:noFill/>
          <a:ln w="9525">
            <a:noFill/>
            <a:miter lim="800000"/>
            <a:headEnd/>
            <a:tailEnd/>
          </a:ln>
        </p:spPr>
      </p:pic>
      <p:sp>
        <p:nvSpPr>
          <p:cNvPr id="25" name="Text Box 12"/>
          <p:cNvSpPr txBox="1">
            <a:spLocks noChangeArrowheads="1"/>
          </p:cNvSpPr>
          <p:nvPr/>
        </p:nvSpPr>
        <p:spPr bwMode="auto">
          <a:xfrm>
            <a:off x="1508378" y="2229404"/>
            <a:ext cx="1202653" cy="338499"/>
          </a:xfrm>
          <a:prstGeom prst="rect">
            <a:avLst/>
          </a:prstGeom>
          <a:noFill/>
          <a:ln w="9525">
            <a:noFill/>
            <a:miter lim="800000"/>
            <a:headEnd type="none" w="sm" len="sm"/>
            <a:tailEnd type="none" w="sm" len="sm"/>
          </a:ln>
          <a:effectLst/>
        </p:spPr>
        <p:txBody>
          <a:bodyPr wrap="squar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372 Cranes</a:t>
            </a:r>
          </a:p>
        </p:txBody>
      </p:sp>
      <p:sp>
        <p:nvSpPr>
          <p:cNvPr id="31" name="Text Box 12"/>
          <p:cNvSpPr txBox="1">
            <a:spLocks noChangeArrowheads="1"/>
          </p:cNvSpPr>
          <p:nvPr/>
        </p:nvSpPr>
        <p:spPr bwMode="auto">
          <a:xfrm>
            <a:off x="3248213" y="5683477"/>
            <a:ext cx="2562996"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About 6000 assets in Total</a:t>
            </a:r>
          </a:p>
        </p:txBody>
      </p:sp>
      <p:sp>
        <p:nvSpPr>
          <p:cNvPr id="3" name="TextBox 2"/>
          <p:cNvSpPr txBox="1"/>
          <p:nvPr/>
        </p:nvSpPr>
        <p:spPr>
          <a:xfrm>
            <a:off x="3336291" y="1139397"/>
            <a:ext cx="902365"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119 Lifts</a:t>
            </a:r>
          </a:p>
        </p:txBody>
      </p:sp>
      <p:sp>
        <p:nvSpPr>
          <p:cNvPr id="4" name="Footer Placeholder 3"/>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638CAE"/>
                </a:solidFill>
                <a:effectLst/>
                <a:uLnTx/>
                <a:uFillTx/>
                <a:latin typeface="Arial"/>
                <a:ea typeface="+mn-ea"/>
              </a:rPr>
              <a:t>Welcome to the EN Department</a:t>
            </a:r>
            <a:endParaRPr kumimoji="0" lang="en-US" sz="1200" b="0" i="0" u="none" strike="noStrike" kern="1200" cap="none" spc="0" normalizeH="0" baseline="0" noProof="0" dirty="0">
              <a:ln>
                <a:noFill/>
              </a:ln>
              <a:solidFill>
                <a:srgbClr val="638CAE"/>
              </a:solidFill>
              <a:effectLst/>
              <a:uLnTx/>
              <a:uFillTx/>
              <a:latin typeface="Arial"/>
              <a:ea typeface="+mn-ea"/>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BCADDF-C6D9-C14C-883B-1CD09994D60D}"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pic>
        <p:nvPicPr>
          <p:cNvPr id="33" name="Picture 32"/>
          <p:cNvPicPr>
            <a:picLocks noChangeAspect="1"/>
          </p:cNvPicPr>
          <p:nvPr/>
        </p:nvPicPr>
        <p:blipFill>
          <a:blip r:embed="rId13"/>
          <a:stretch>
            <a:fillRect/>
          </a:stretch>
        </p:blipFill>
        <p:spPr>
          <a:xfrm>
            <a:off x="1369645" y="2555203"/>
            <a:ext cx="1258835" cy="917089"/>
          </a:xfrm>
          <a:prstGeom prst="rect">
            <a:avLst/>
          </a:prstGeom>
        </p:spPr>
      </p:pic>
      <p:sp>
        <p:nvSpPr>
          <p:cNvPr id="26" name="Text Box 13"/>
          <p:cNvSpPr txBox="1">
            <a:spLocks noChangeArrowheads="1"/>
          </p:cNvSpPr>
          <p:nvPr/>
        </p:nvSpPr>
        <p:spPr bwMode="auto">
          <a:xfrm>
            <a:off x="888581" y="3430751"/>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2000 Lifting Beams</a:t>
            </a:r>
          </a:p>
        </p:txBody>
      </p:sp>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6656892" y="4347560"/>
            <a:ext cx="2477765" cy="1683002"/>
          </a:xfrm>
          <a:prstGeom prst="rect">
            <a:avLst/>
          </a:prstGeom>
        </p:spPr>
      </p:pic>
      <p:sp>
        <p:nvSpPr>
          <p:cNvPr id="30" name="Text Box 17"/>
          <p:cNvSpPr txBox="1">
            <a:spLocks noChangeArrowheads="1"/>
          </p:cNvSpPr>
          <p:nvPr/>
        </p:nvSpPr>
        <p:spPr bwMode="auto">
          <a:xfrm>
            <a:off x="6825806" y="5713511"/>
            <a:ext cx="1990078" cy="340735"/>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50 Special Vehicles</a:t>
            </a:r>
          </a:p>
        </p:txBody>
      </p:sp>
      <p:pic>
        <p:nvPicPr>
          <p:cNvPr id="35" name="Picture 34"/>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62184" y="786156"/>
            <a:ext cx="1452070" cy="946240"/>
          </a:xfrm>
          <a:prstGeom prst="rect">
            <a:avLst/>
          </a:prstGeom>
        </p:spPr>
      </p:pic>
      <p:sp>
        <p:nvSpPr>
          <p:cNvPr id="28" name="Text Box 15"/>
          <p:cNvSpPr txBox="1">
            <a:spLocks noChangeArrowheads="1"/>
          </p:cNvSpPr>
          <p:nvPr/>
        </p:nvSpPr>
        <p:spPr bwMode="auto">
          <a:xfrm>
            <a:off x="6696005" y="1457628"/>
            <a:ext cx="1135506" cy="340735"/>
          </a:xfrm>
          <a:prstGeom prst="rect">
            <a:avLst/>
          </a:prstGeom>
          <a:noFill/>
          <a:ln w="9525">
            <a:noFill/>
            <a:miter lim="800000"/>
            <a:headEnd type="none" w="sm" len="sm"/>
            <a:tailEnd type="none" w="sm" len="sm"/>
          </a:ln>
          <a:effectLst/>
        </p:spPr>
        <p:txBody>
          <a:bodyPr wrap="none" lIns="93600" tIns="46800" rIns="93600" bIns="46800">
            <a:spAutoFit/>
          </a:bodyPr>
          <a:lstStyle>
            <a:defPPr>
              <a:defRPr lang="en-US"/>
            </a:defPPr>
            <a:lvl1pPr eaLnBrk="0" hangingPunct="0">
              <a:defRPr sz="1600" b="1">
                <a:solidFill>
                  <a:schemeClr val="bg1"/>
                </a:solidFill>
                <a:latin typeface="Calibri" pitchFamily="34" charset="0"/>
                <a:cs typeface="Calibri" pitchFamily="34" charset="0"/>
              </a:defRPr>
            </a:lvl1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88 Forklifts</a:t>
            </a:r>
          </a:p>
        </p:txBody>
      </p:sp>
      <p:pic>
        <p:nvPicPr>
          <p:cNvPr id="36" name="Picture 9" descr="Fenwick">
            <a:extLst>
              <a:ext uri="{FF2B5EF4-FFF2-40B4-BE49-F238E27FC236}">
                <a16:creationId xmlns:a16="http://schemas.microsoft.com/office/drawing/2014/main" id="{5804CAE3-5577-464D-874C-499A181DEF69}"/>
              </a:ext>
            </a:extLst>
          </p:cNvPr>
          <p:cNvPicPr>
            <a:picLocks noChangeAspect="1" noChangeArrowheads="1"/>
          </p:cNvPicPr>
          <p:nvPr/>
        </p:nvPicPr>
        <p:blipFill>
          <a:blip r:embed="rId16" cstate="print"/>
          <a:srcRect/>
          <a:stretch>
            <a:fillRect/>
          </a:stretch>
        </p:blipFill>
        <p:spPr bwMode="auto">
          <a:xfrm>
            <a:off x="7871681" y="786155"/>
            <a:ext cx="1261653" cy="946240"/>
          </a:xfrm>
          <a:prstGeom prst="rect">
            <a:avLst/>
          </a:prstGeom>
          <a:noFill/>
          <a:ln w="9525">
            <a:noFill/>
            <a:miter lim="800000"/>
            <a:headEnd/>
            <a:tailEnd/>
          </a:ln>
        </p:spPr>
      </p:pic>
      <p:pic>
        <p:nvPicPr>
          <p:cNvPr id="41" name="Picture 40">
            <a:extLst>
              <a:ext uri="{FF2B5EF4-FFF2-40B4-BE49-F238E27FC236}">
                <a16:creationId xmlns:a16="http://schemas.microsoft.com/office/drawing/2014/main" id="{9AB202A1-9514-4E6D-B291-0A64115529DB}"/>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1539" t="9378" r="23956" b="12234"/>
          <a:stretch/>
        </p:blipFill>
        <p:spPr>
          <a:xfrm>
            <a:off x="6676752" y="3538862"/>
            <a:ext cx="1112505" cy="1013953"/>
          </a:xfrm>
          <a:prstGeom prst="rect">
            <a:avLst/>
          </a:prstGeom>
        </p:spPr>
      </p:pic>
      <p:pic>
        <p:nvPicPr>
          <p:cNvPr id="42" name="Picture 5" descr="MAFI">
            <a:extLst>
              <a:ext uri="{FF2B5EF4-FFF2-40B4-BE49-F238E27FC236}">
                <a16:creationId xmlns:a16="http://schemas.microsoft.com/office/drawing/2014/main" id="{EE1997D3-39EE-46A6-AAE0-76192F246E20}"/>
              </a:ext>
            </a:extLst>
          </p:cNvPr>
          <p:cNvPicPr>
            <a:picLocks noChangeAspect="1" noChangeArrowheads="1"/>
          </p:cNvPicPr>
          <p:nvPr/>
        </p:nvPicPr>
        <p:blipFill rotWithShape="1">
          <a:blip r:embed="rId18" cstate="print">
            <a:extLst>
              <a:ext uri="{BEBA8EAE-BF5A-486C-A8C5-ECC9F3942E4B}">
                <a14:imgProps xmlns:a14="http://schemas.microsoft.com/office/drawing/2010/main">
                  <a14:imgLayer r:embed="rId19">
                    <a14:imgEffect>
                      <a14:brightnessContrast bright="20000" contrast="20000"/>
                    </a14:imgEffect>
                  </a14:imgLayer>
                </a14:imgProps>
              </a:ext>
            </a:extLst>
          </a:blip>
          <a:srcRect b="3891"/>
          <a:stretch/>
        </p:blipFill>
        <p:spPr bwMode="auto">
          <a:xfrm>
            <a:off x="8210576" y="3513118"/>
            <a:ext cx="916409" cy="1172812"/>
          </a:xfrm>
          <a:prstGeom prst="rect">
            <a:avLst/>
          </a:prstGeom>
          <a:noFill/>
          <a:ln w="9525">
            <a:noFill/>
            <a:miter lim="800000"/>
            <a:headEnd/>
            <a:tailEnd/>
          </a:ln>
        </p:spPr>
      </p:pic>
      <p:sp>
        <p:nvSpPr>
          <p:cNvPr id="43" name="Text Box 13">
            <a:extLst>
              <a:ext uri="{FF2B5EF4-FFF2-40B4-BE49-F238E27FC236}">
                <a16:creationId xmlns:a16="http://schemas.microsoft.com/office/drawing/2014/main" id="{C162C16A-ECF6-4F4E-A302-2658346293BC}"/>
              </a:ext>
            </a:extLst>
          </p:cNvPr>
          <p:cNvSpPr txBox="1">
            <a:spLocks noChangeArrowheads="1"/>
          </p:cNvSpPr>
          <p:nvPr/>
        </p:nvSpPr>
        <p:spPr bwMode="auto">
          <a:xfrm>
            <a:off x="1504989" y="5070907"/>
            <a:ext cx="1193984" cy="1017844"/>
          </a:xfrm>
          <a:prstGeom prst="rect">
            <a:avLst/>
          </a:prstGeom>
          <a:noFill/>
          <a:ln w="9525">
            <a:noFill/>
            <a:miter lim="800000"/>
            <a:headEnd type="none" w="sm" len="sm"/>
            <a:tailEnd type="none" w="sm" len="sm"/>
          </a:ln>
          <a:effectLst/>
        </p:spPr>
        <p:txBody>
          <a:bodyPr wrap="square" lIns="93600" tIns="46800" rIns="93600" bIns="46800">
            <a:spAutoFit/>
          </a:body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5 Mobile Cranes, </a:t>
            </a:r>
          </a:p>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0C377B"/>
                </a:solidFill>
                <a:effectLst/>
                <a:uLnTx/>
                <a:uFillTx/>
                <a:latin typeface="Calibri" pitchFamily="34" charset="0"/>
                <a:ea typeface="+mn-ea"/>
                <a:cs typeface="Calibri" pitchFamily="34" charset="0"/>
              </a:rPr>
              <a:t>23 Mobile Working Platforms</a:t>
            </a:r>
          </a:p>
        </p:txBody>
      </p:sp>
      <p:sp>
        <p:nvSpPr>
          <p:cNvPr id="45" name="Text Box 16">
            <a:extLst>
              <a:ext uri="{FF2B5EF4-FFF2-40B4-BE49-F238E27FC236}">
                <a16:creationId xmlns:a16="http://schemas.microsoft.com/office/drawing/2014/main" id="{9C9E1F8E-DA63-4DCD-8810-46D743F83BD1}"/>
              </a:ext>
            </a:extLst>
          </p:cNvPr>
          <p:cNvSpPr txBox="1">
            <a:spLocks noChangeAspect="1" noChangeArrowheads="1"/>
          </p:cNvSpPr>
          <p:nvPr/>
        </p:nvSpPr>
        <p:spPr bwMode="auto">
          <a:xfrm>
            <a:off x="7299767" y="3207550"/>
            <a:ext cx="1227518" cy="340735"/>
          </a:xfrm>
          <a:prstGeom prst="rect">
            <a:avLst/>
          </a:prstGeom>
          <a:noFill/>
          <a:ln w="9525">
            <a:noFill/>
            <a:miter lim="800000"/>
            <a:headEnd type="none" w="sm" len="sm"/>
            <a:tailEnd type="none" w="sm" len="sm"/>
          </a:ln>
        </p:spPr>
        <p:txBody>
          <a:bodyPr wrap="none" lIns="93600" tIns="46800" rIns="93600" bIns="468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Calibri" pitchFamily="34" charset="0"/>
                <a:ea typeface="+mn-ea"/>
                <a:cs typeface="Calibri" pitchFamily="34" charset="0"/>
              </a:rPr>
              <a:t>158 Tractors</a:t>
            </a:r>
          </a:p>
        </p:txBody>
      </p:sp>
      <p:sp>
        <p:nvSpPr>
          <p:cNvPr id="47" name="Title 1">
            <a:extLst>
              <a:ext uri="{FF2B5EF4-FFF2-40B4-BE49-F238E27FC236}">
                <a16:creationId xmlns:a16="http://schemas.microsoft.com/office/drawing/2014/main" id="{C13E49B4-8C26-4F86-8C33-E4EFC0D83DF4}"/>
              </a:ext>
            </a:extLst>
          </p:cNvPr>
          <p:cNvSpPr txBox="1">
            <a:spLocks/>
          </p:cNvSpPr>
          <p:nvPr/>
        </p:nvSpPr>
        <p:spPr>
          <a:xfrm>
            <a:off x="1517114" y="-125826"/>
            <a:ext cx="7523395"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rPr>
              <a:t>HE : Handling Engineering Group</a:t>
            </a:r>
            <a:endParaRPr kumimoji="0" lang="en-GB" sz="3200" b="1" i="0" u="none" strike="noStrike" kern="1200" cap="none" spc="0" normalizeH="0" baseline="0" noProof="0" dirty="0">
              <a:ln>
                <a:noFill/>
              </a:ln>
              <a:solidFill>
                <a:srgbClr val="0A4A8E"/>
              </a:solidFill>
              <a:effectLst>
                <a:outerShdw blurRad="38100" dist="38100" dir="2700000" algn="tl">
                  <a:srgbClr val="000000">
                    <a:alpha val="43137"/>
                  </a:srgbClr>
                </a:outerShdw>
              </a:effectLst>
              <a:uLnTx/>
              <a:uFillTx/>
              <a:latin typeface="Cambria" panose="02040503050406030204" pitchFamily="18" charset="0"/>
              <a:ea typeface="+mj-ea"/>
              <a:cs typeface="+mj-cs"/>
            </a:endParaRPr>
          </a:p>
        </p:txBody>
      </p:sp>
    </p:spTree>
    <p:extLst>
      <p:ext uri="{BB962C8B-B14F-4D97-AF65-F5344CB8AC3E}">
        <p14:creationId xmlns:p14="http://schemas.microsoft.com/office/powerpoint/2010/main" val="3091966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Welcome to the EN Department</a:t>
            </a:r>
          </a:p>
        </p:txBody>
      </p:sp>
      <p:sp>
        <p:nvSpPr>
          <p:cNvPr id="3" name="Rectangle 2"/>
          <p:cNvSpPr/>
          <p:nvPr/>
        </p:nvSpPr>
        <p:spPr>
          <a:xfrm>
            <a:off x="308176" y="1246990"/>
            <a:ext cx="8344766" cy="1661993"/>
          </a:xfrm>
          <a:prstGeom prst="rect">
            <a:avLst/>
          </a:prstGeom>
        </p:spPr>
        <p:txBody>
          <a:bodyPr wrap="square">
            <a:spAutoFit/>
          </a:bodyPr>
          <a:lstStyle/>
          <a:p>
            <a:pPr algn="just"/>
            <a:r>
              <a:rPr lang="en-GB" dirty="0">
                <a:solidFill>
                  <a:srgbClr val="0A4A8E"/>
                </a:solidFill>
              </a:rPr>
              <a:t>The mandate of the MME group is to provide to the CERN community specific engineering solutions combining mechanical design, fabrication and material sciences, using in-house and industry facilities, for beam accelerator components and physics detectors.</a:t>
            </a:r>
          </a:p>
          <a:p>
            <a:pPr algn="just"/>
            <a:endParaRPr lang="en-GB" sz="1000" dirty="0">
              <a:solidFill>
                <a:srgbClr val="0A4A8E"/>
              </a:solidFill>
            </a:endParaRPr>
          </a:p>
          <a:p>
            <a:pPr algn="ctr"/>
            <a:r>
              <a:rPr lang="en-GB" sz="2000" b="1" dirty="0">
                <a:solidFill>
                  <a:srgbClr val="0A4A8E"/>
                </a:solidFill>
                <a:sym typeface="Wingdings" panose="05000000000000000000" pitchFamily="2" charset="2"/>
              </a:rPr>
              <a:t></a:t>
            </a:r>
            <a:r>
              <a:rPr lang="en-GB" sz="2000" b="1" dirty="0">
                <a:solidFill>
                  <a:srgbClr val="0A4A8E"/>
                </a:solidFill>
              </a:rPr>
              <a:t>Prototypes and development work</a:t>
            </a:r>
          </a:p>
        </p:txBody>
      </p:sp>
      <p:sp>
        <p:nvSpPr>
          <p:cNvPr id="8" name="Title 1"/>
          <p:cNvSpPr txBox="1">
            <a:spLocks/>
          </p:cNvSpPr>
          <p:nvPr/>
        </p:nvSpPr>
        <p:spPr>
          <a:xfrm>
            <a:off x="49983" y="203592"/>
            <a:ext cx="9030926" cy="939912"/>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MME: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Mechanical</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Materials</a:t>
            </a:r>
            <a:r>
              <a:rPr lang="fr-CH" b="1" dirty="0">
                <a:solidFill>
                  <a:srgbClr val="0A4A8E"/>
                </a:solidFill>
                <a:effectLst>
                  <a:outerShdw blurRad="38100" dist="38100" dir="2700000" algn="tl">
                    <a:srgbClr val="000000">
                      <a:alpha val="43137"/>
                    </a:srgbClr>
                  </a:outerShdw>
                </a:effectLst>
                <a:latin typeface="Cambria" panose="02040503050406030204" pitchFamily="18" charset="0"/>
              </a:rPr>
              <a:t> Engineering  Group</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818767" y="295346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421" y="2902258"/>
            <a:ext cx="2644856" cy="2644856"/>
          </a:xfrm>
          <a:prstGeom prst="rect">
            <a:avLst/>
          </a:prstGeom>
        </p:spPr>
      </p:pic>
      <p:sp>
        <p:nvSpPr>
          <p:cNvPr id="11" name="Right Arrow 10"/>
          <p:cNvSpPr/>
          <p:nvPr/>
        </p:nvSpPr>
        <p:spPr>
          <a:xfrm>
            <a:off x="904750"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999698"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15574" y="2349474"/>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2120" y="4819421"/>
            <a:ext cx="2174093" cy="14553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126299" y="5690122"/>
            <a:ext cx="1287532" cy="523220"/>
          </a:xfrm>
          <a:prstGeom prst="rect">
            <a:avLst/>
          </a:prstGeom>
          <a:noFill/>
        </p:spPr>
        <p:txBody>
          <a:bodyPr wrap="none" rtlCol="0">
            <a:spAutoFit/>
          </a:bodyPr>
          <a:lstStyle/>
          <a:p>
            <a:pPr algn="ctr"/>
            <a:r>
              <a:rPr lang="en-US" sz="1400" dirty="0">
                <a:solidFill>
                  <a:srgbClr val="0A4A8E"/>
                </a:solidFill>
                <a:effectLst>
                  <a:outerShdw blurRad="50800" dist="38100" dir="2700000" algn="tl" rotWithShape="0">
                    <a:srgbClr val="000000">
                      <a:alpha val="43000"/>
                    </a:srgbClr>
                  </a:outerShdw>
                </a:effectLst>
                <a:latin typeface="Arial"/>
              </a:rPr>
              <a:t>Group Leader</a:t>
            </a:r>
          </a:p>
          <a:p>
            <a:pPr algn="ctr"/>
            <a:r>
              <a:rPr lang="en-US" sz="1400" dirty="0">
                <a:solidFill>
                  <a:srgbClr val="0A4A8E"/>
                </a:solidFill>
                <a:effectLst>
                  <a:outerShdw blurRad="50800" dist="38100" dir="2700000" algn="tl" rotWithShape="0">
                    <a:srgbClr val="000000">
                      <a:alpha val="43000"/>
                    </a:srgbClr>
                  </a:outerShdw>
                </a:effectLst>
                <a:latin typeface="Arial"/>
              </a:rPr>
              <a:t>Said ATIEH</a:t>
            </a:r>
          </a:p>
        </p:txBody>
      </p:sp>
      <p:sp>
        <p:nvSpPr>
          <p:cNvPr id="4" name="TextBox 3"/>
          <p:cNvSpPr txBox="1"/>
          <p:nvPr/>
        </p:nvSpPr>
        <p:spPr>
          <a:xfrm>
            <a:off x="2888798" y="5280235"/>
            <a:ext cx="1111202" cy="327077"/>
          </a:xfrm>
          <a:prstGeom prst="rect">
            <a:avLst/>
          </a:prstGeom>
          <a:noFill/>
        </p:spPr>
        <p:txBody>
          <a:bodyPr wrap="none" rtlCol="0">
            <a:spAutoFit/>
          </a:bodyPr>
          <a:lstStyle/>
          <a:p>
            <a:pPr>
              <a:lnSpc>
                <a:spcPct val="120000"/>
              </a:lnSpc>
            </a:pPr>
            <a:r>
              <a:rPr lang="fr-CH" sz="1400" dirty="0">
                <a:solidFill>
                  <a:schemeClr val="tx2">
                    <a:lumMod val="60000"/>
                    <a:lumOff val="40000"/>
                  </a:schemeClr>
                </a:solidFill>
              </a:rPr>
              <a:t>Simulations</a:t>
            </a:r>
            <a:endParaRPr lang="en-US" sz="1400" dirty="0">
              <a:solidFill>
                <a:schemeClr val="tx2">
                  <a:lumMod val="60000"/>
                  <a:lumOff val="40000"/>
                </a:schemeClr>
              </a:solidFill>
            </a:endParaRPr>
          </a:p>
        </p:txBody>
      </p:sp>
      <p:sp>
        <p:nvSpPr>
          <p:cNvPr id="16" name="TextBox 15"/>
          <p:cNvSpPr txBox="1"/>
          <p:nvPr/>
        </p:nvSpPr>
        <p:spPr>
          <a:xfrm>
            <a:off x="4136822" y="4600195"/>
            <a:ext cx="1367682"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Measurements</a:t>
            </a:r>
          </a:p>
        </p:txBody>
      </p:sp>
      <p:sp>
        <p:nvSpPr>
          <p:cNvPr id="17" name="TextBox 16"/>
          <p:cNvSpPr txBox="1"/>
          <p:nvPr/>
        </p:nvSpPr>
        <p:spPr>
          <a:xfrm>
            <a:off x="7202877" y="3590669"/>
            <a:ext cx="742511" cy="327077"/>
          </a:xfrm>
          <a:prstGeom prst="rect">
            <a:avLst/>
          </a:prstGeom>
          <a:noFill/>
        </p:spPr>
        <p:txBody>
          <a:bodyPr wrap="none" rtlCol="0">
            <a:spAutoFit/>
          </a:bodyPr>
          <a:lstStyle/>
          <a:p>
            <a:pPr>
              <a:lnSpc>
                <a:spcPct val="120000"/>
              </a:lnSpc>
            </a:pPr>
            <a:r>
              <a:rPr lang="en-US" sz="1400" dirty="0">
                <a:solidFill>
                  <a:schemeClr val="tx2">
                    <a:lumMod val="60000"/>
                    <a:lumOff val="40000"/>
                  </a:schemeClr>
                </a:solidFill>
              </a:rPr>
              <a:t>Design</a:t>
            </a:r>
          </a:p>
        </p:txBody>
      </p:sp>
      <p:sp>
        <p:nvSpPr>
          <p:cNvPr id="18" name="TextBox 17"/>
          <p:cNvSpPr txBox="1"/>
          <p:nvPr/>
        </p:nvSpPr>
        <p:spPr>
          <a:xfrm>
            <a:off x="274249" y="5956976"/>
            <a:ext cx="2045753" cy="327077"/>
          </a:xfrm>
          <a:prstGeom prst="rect">
            <a:avLst/>
          </a:prstGeom>
          <a:solidFill>
            <a:schemeClr val="bg1"/>
          </a:solidFill>
        </p:spPr>
        <p:txBody>
          <a:bodyPr wrap="none" rtlCol="0">
            <a:spAutoFit/>
          </a:bodyPr>
          <a:lstStyle/>
          <a:p>
            <a:pPr>
              <a:lnSpc>
                <a:spcPct val="120000"/>
              </a:lnSpc>
            </a:pPr>
            <a:r>
              <a:rPr lang="en-US" sz="1400" dirty="0">
                <a:solidFill>
                  <a:schemeClr val="tx2">
                    <a:lumMod val="60000"/>
                    <a:lumOff val="40000"/>
                  </a:schemeClr>
                </a:solidFill>
              </a:rPr>
              <a:t>Fabrication &amp; Assembly</a:t>
            </a:r>
          </a:p>
        </p:txBody>
      </p:sp>
      <p:sp>
        <p:nvSpPr>
          <p:cNvPr id="6" name="Slide Number Placeholder 5"/>
          <p:cNvSpPr>
            <a:spLocks noGrp="1"/>
          </p:cNvSpPr>
          <p:nvPr>
            <p:ph type="sldNum" sz="quarter" idx="12"/>
          </p:nvPr>
        </p:nvSpPr>
        <p:spPr/>
        <p:txBody>
          <a:bodyPr/>
          <a:lstStyle/>
          <a:p>
            <a:fld id="{8D6C380F-326D-3C40-9EE7-7FBAB0953422}" type="slidenum">
              <a:rPr lang="en-US" smtClean="0"/>
              <a:pPr/>
              <a:t>26</a:t>
            </a:fld>
            <a:endParaRPr lang="en-US"/>
          </a:p>
        </p:txBody>
      </p:sp>
      <p:pic>
        <p:nvPicPr>
          <p:cNvPr id="19" name="Grafik 18">
            <a:extLst>
              <a:ext uri="{FF2B5EF4-FFF2-40B4-BE49-F238E27FC236}">
                <a16:creationId xmlns:a16="http://schemas.microsoft.com/office/drawing/2014/main" id="{B02B8653-1346-3548-9F56-EE23D1B140B2}"/>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613749" y="4191859"/>
            <a:ext cx="1251956" cy="2092194"/>
          </a:xfrm>
          <a:prstGeom prst="rect">
            <a:avLst/>
          </a:prstGeom>
        </p:spPr>
      </p:pic>
    </p:spTree>
    <p:extLst>
      <p:ext uri="{BB962C8B-B14F-4D97-AF65-F5344CB8AC3E}">
        <p14:creationId xmlns:p14="http://schemas.microsoft.com/office/powerpoint/2010/main" val="3755542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38224"/>
            <a:ext cx="8226766" cy="1025526"/>
          </a:xfrm>
        </p:spPr>
        <p:txBody>
          <a:bodyPr>
            <a:noAutofit/>
          </a:bodyPr>
          <a:lstStyle/>
          <a:p>
            <a:pPr algn="l"/>
            <a:r>
              <a:rPr lang="en-US" sz="3200" b="1" dirty="0">
                <a:solidFill>
                  <a:srgbClr val="0A4A8E"/>
                </a:solidFill>
                <a:effectLst>
                  <a:outerShdw blurRad="38100" dist="38100" dir="2700000" algn="tl">
                    <a:srgbClr val="000000">
                      <a:alpha val="43137"/>
                    </a:srgbClr>
                  </a:outerShdw>
                </a:effectLst>
                <a:latin typeface="Cambria" panose="02040503050406030204" pitchFamily="18" charset="0"/>
              </a:rPr>
              <a:t>MME : Domains of activities</a:t>
            </a:r>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873401172"/>
              </p:ext>
            </p:extLst>
          </p:nvPr>
        </p:nvGraphicFramePr>
        <p:xfrm>
          <a:off x="123641" y="961942"/>
          <a:ext cx="5244771" cy="53444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ooter Placeholder 5"/>
          <p:cNvSpPr>
            <a:spLocks noGrp="1"/>
          </p:cNvSpPr>
          <p:nvPr>
            <p:ph type="ftr" sz="quarter" idx="3"/>
          </p:nvPr>
        </p:nvSpPr>
        <p:spPr/>
        <p:txBody>
          <a:bodyPr/>
          <a:lstStyle/>
          <a:p>
            <a:r>
              <a:rPr lang="en-US" dirty="0"/>
              <a:t>Welcome to the EN Department</a:t>
            </a:r>
          </a:p>
        </p:txBody>
      </p:sp>
      <p:sp>
        <p:nvSpPr>
          <p:cNvPr id="11" name="Rectangle 10"/>
          <p:cNvSpPr/>
          <p:nvPr/>
        </p:nvSpPr>
        <p:spPr>
          <a:xfrm>
            <a:off x="4513176" y="1000222"/>
            <a:ext cx="4631169" cy="1477328"/>
          </a:xfrm>
          <a:prstGeom prst="rect">
            <a:avLst/>
          </a:prstGeom>
          <a:ln>
            <a:noFill/>
          </a:ln>
        </p:spPr>
        <p:txBody>
          <a:bodyPr wrap="square">
            <a:spAutoFit/>
          </a:bodyPr>
          <a:lstStyle/>
          <a:p>
            <a:pPr marL="180975" indent="-180975" defTabSz="457200">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Design Office</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50+ designers and 15+ engineers </a:t>
            </a:r>
          </a:p>
          <a:p>
            <a:pPr lvl="1" indent="-180975" defTabSz="457200">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CATIA v5 / SmarTeam,  ANSYS, LS-Dyna</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Measurements Lab.</a:t>
            </a:r>
          </a:p>
        </p:txBody>
      </p:sp>
      <p:sp>
        <p:nvSpPr>
          <p:cNvPr id="12" name="Rectangle 11"/>
          <p:cNvSpPr/>
          <p:nvPr/>
        </p:nvSpPr>
        <p:spPr>
          <a:xfrm>
            <a:off x="4514136" y="2480013"/>
            <a:ext cx="4631172" cy="2308324"/>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Mechanical workshop </a:t>
            </a:r>
            <a:r>
              <a:rPr lang="it-IT" dirty="0">
                <a:solidFill>
                  <a:srgbClr val="0A4A8E"/>
                </a:solidFill>
                <a:cs typeface="Arial" panose="020B0604020202020204" pitchFamily="34" charset="0"/>
              </a:rPr>
              <a:t>(4000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60+ technicians and 10+ engineers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CNC machining </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Assembly &amp; metal forming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 Additive Manufacturing</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Welding (TIG, MIG, electron beam, laser, vacuum brazing)</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Technical Subcontracting unit</a:t>
            </a:r>
          </a:p>
        </p:txBody>
      </p:sp>
      <p:sp>
        <p:nvSpPr>
          <p:cNvPr id="13" name="Rectangle 12"/>
          <p:cNvSpPr/>
          <p:nvPr/>
        </p:nvSpPr>
        <p:spPr>
          <a:xfrm>
            <a:off x="4516812" y="4769530"/>
            <a:ext cx="4595309" cy="1477328"/>
          </a:xfrm>
          <a:prstGeom prst="rect">
            <a:avLst/>
          </a:prstGeom>
          <a:ln>
            <a:noFill/>
          </a:ln>
        </p:spPr>
        <p:txBody>
          <a:bodyPr wrap="square">
            <a:spAutoFit/>
          </a:bodyPr>
          <a:lstStyle/>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Material science consultancy</a:t>
            </a:r>
          </a:p>
          <a:p>
            <a:pPr lvl="1" indent="-180975">
              <a:buClr>
                <a:srgbClr val="FB963C"/>
              </a:buClr>
              <a:buSzPct val="80000"/>
              <a:buFont typeface="Wingdings" panose="05000000000000000000" pitchFamily="2" charset="2"/>
              <a:buChar char="§"/>
            </a:pPr>
            <a:r>
              <a:rPr lang="it-IT" dirty="0">
                <a:solidFill>
                  <a:srgbClr val="0A4A8E"/>
                </a:solidFill>
                <a:cs typeface="Arial" panose="020B0604020202020204" pitchFamily="34" charset="0"/>
              </a:rPr>
              <a:t>metallurgical analyses, microscopy including FIB, mechanical tests</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NDT: </a:t>
            </a:r>
            <a:r>
              <a:rPr lang="it-IT" dirty="0">
                <a:solidFill>
                  <a:srgbClr val="0A4A8E"/>
                </a:solidFill>
                <a:cs typeface="Arial" panose="020B0604020202020204" pitchFamily="34" charset="0"/>
              </a:rPr>
              <a:t>UT,  radiography,  microtomography</a:t>
            </a:r>
          </a:p>
          <a:p>
            <a:pPr marL="180975" indent="-180975">
              <a:buClr>
                <a:srgbClr val="FB963C"/>
              </a:buClr>
              <a:buSzPct val="80000"/>
              <a:buFont typeface="Wingdings" panose="05000000000000000000" pitchFamily="2" charset="2"/>
              <a:buChar char="§"/>
            </a:pPr>
            <a:r>
              <a:rPr lang="it-IT" b="1" dirty="0">
                <a:solidFill>
                  <a:srgbClr val="0A4A8E"/>
                </a:solidFill>
                <a:cs typeface="Arial" panose="020B0604020202020204" pitchFamily="34" charset="0"/>
              </a:rPr>
              <a:t>Metrology: </a:t>
            </a:r>
            <a:r>
              <a:rPr lang="it-IT" dirty="0">
                <a:solidFill>
                  <a:srgbClr val="0A4A8E"/>
                </a:solidFill>
                <a:cs typeface="Arial" panose="020B0604020202020204" pitchFamily="34" charset="0"/>
              </a:rPr>
              <a:t>350 m</a:t>
            </a:r>
            <a:r>
              <a:rPr lang="it-IT" baseline="30000" dirty="0">
                <a:solidFill>
                  <a:srgbClr val="0A4A8E"/>
                </a:solidFill>
                <a:cs typeface="Arial" panose="020B0604020202020204" pitchFamily="34" charset="0"/>
              </a:rPr>
              <a:t>2</a:t>
            </a:r>
            <a:r>
              <a:rPr lang="it-IT" dirty="0">
                <a:solidFill>
                  <a:srgbClr val="0A4A8E"/>
                </a:solidFill>
                <a:cs typeface="Arial" panose="020B0604020202020204" pitchFamily="34" charset="0"/>
              </a:rPr>
              <a:t> Lab., several CMM</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27</a:t>
            </a:fld>
            <a:endParaRPr lang="en-US"/>
          </a:p>
        </p:txBody>
      </p:sp>
      <p:sp>
        <p:nvSpPr>
          <p:cNvPr id="9" name="Oval 8"/>
          <p:cNvSpPr/>
          <p:nvPr/>
        </p:nvSpPr>
        <p:spPr>
          <a:xfrm>
            <a:off x="213150" y="4778174"/>
            <a:ext cx="1520486" cy="1520486"/>
          </a:xfrm>
          <a:prstGeom prst="ellipse">
            <a:avLst/>
          </a:prstGeom>
          <a:blipFill>
            <a:blip r:embed="rId7" cstate="email">
              <a:extLst>
                <a:ext uri="{28A0092B-C50C-407E-A947-70E740481C1C}">
                  <a14:useLocalDpi xmlns:a14="http://schemas.microsoft.com/office/drawing/2010/main" val="0"/>
                </a:ext>
              </a:extLst>
            </a:blip>
            <a:srcRect/>
            <a:stretch>
              <a:fillRect t="-13000" b="-13000"/>
            </a:stretch>
          </a:blipFill>
          <a:ln>
            <a:noFill/>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50000"/>
                <a:hueOff val="0"/>
                <a:satOff val="0"/>
                <a:lumOff val="0"/>
                <a:alphaOff val="0"/>
                <a:tint val="100000"/>
                <a:shade val="100000"/>
                <a:hueMod val="100000"/>
                <a:satMod val="100000"/>
              </a:srgbClr>
            </a:contourClr>
          </a:sp3d>
        </p:spPr>
        <p:style>
          <a:lnRef idx="0">
            <a:scrgbClr r="0" g="0" b="0"/>
          </a:lnRef>
          <a:fillRef idx="1">
            <a:scrgbClr r="0" g="0" b="0"/>
          </a:fillRef>
          <a:effectRef idx="2">
            <a:scrgbClr r="0" g="0" b="0"/>
          </a:effectRef>
          <a:fontRef idx="minor">
            <a:schemeClr val="lt1">
              <a:hueOff val="0"/>
              <a:satOff val="0"/>
              <a:lumOff val="0"/>
              <a:alphaOff val="0"/>
            </a:schemeClr>
          </a:fontRef>
        </p:style>
      </p:sp>
    </p:spTree>
    <p:extLst>
      <p:ext uri="{BB962C8B-B14F-4D97-AF65-F5344CB8AC3E}">
        <p14:creationId xmlns:p14="http://schemas.microsoft.com/office/powerpoint/2010/main" val="255356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7625" y="2623235"/>
            <a:ext cx="4783682" cy="1261884"/>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When</a:t>
            </a:r>
            <a:r>
              <a:rPr lang="en-GB" sz="2800" dirty="0">
                <a:ln w="12700">
                  <a:noFill/>
                  <a:prstDash val="solid"/>
                </a:ln>
                <a:solidFill>
                  <a:srgbClr val="0A4A8E"/>
                </a:solidFill>
                <a:effectLst>
                  <a:outerShdw blurRad="41275" dist="20320" dir="1800000" algn="tl" rotWithShape="0">
                    <a:srgbClr val="000000">
                      <a:alpha val="40000"/>
                    </a:srgbClr>
                  </a:outerShdw>
                </a:effectLst>
              </a:rPr>
              <a:t> will we be doing</a:t>
            </a:r>
            <a:br>
              <a:rPr lang="en-GB" sz="2800" dirty="0">
                <a:ln w="12700">
                  <a:noFill/>
                  <a:prstDash val="solid"/>
                </a:ln>
                <a:solidFill>
                  <a:srgbClr val="0A4A8E"/>
                </a:solidFill>
                <a:effectLst>
                  <a:outerShdw blurRad="41275" dist="20320" dir="1800000" algn="tl" rotWithShape="0">
                    <a:srgbClr val="000000">
                      <a:alpha val="40000"/>
                    </a:srgbClr>
                  </a:outerShdw>
                </a:effectLst>
              </a:rPr>
            </a:br>
            <a:r>
              <a:rPr lang="en-GB" sz="2800" dirty="0">
                <a:ln w="12700">
                  <a:noFill/>
                  <a:prstDash val="solid"/>
                </a:ln>
                <a:solidFill>
                  <a:srgbClr val="0A4A8E"/>
                </a:solidFill>
                <a:effectLst>
                  <a:outerShdw blurRad="41275" dist="20320" dir="1800000" algn="tl" rotWithShape="0">
                    <a:srgbClr val="000000">
                      <a:alpha val="40000"/>
                    </a:srgbClr>
                  </a:outerShdw>
                </a:effectLst>
              </a:rPr>
              <a:t>what we are expected to do?</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1416760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5"/>
          <p:cNvSpPr>
            <a:spLocks noGrp="1"/>
          </p:cNvSpPr>
          <p:nvPr>
            <p:ph type="ftr" sz="quarter" idx="3"/>
          </p:nvPr>
        </p:nvSpPr>
        <p:spPr>
          <a:xfrm>
            <a:off x="2593848" y="6432206"/>
            <a:ext cx="3810000" cy="289903"/>
          </a:xfrm>
        </p:spPr>
        <p:txBody>
          <a:bodyPr/>
          <a:lstStyle/>
          <a:p>
            <a:r>
              <a:rPr lang="en-US"/>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b="1" dirty="0">
                <a:solidFill>
                  <a:srgbClr val="0A4A8E"/>
                </a:solidFill>
                <a:effectLst>
                  <a:outerShdw blurRad="38100" dist="38100" dir="2700000" algn="tl">
                    <a:srgbClr val="000000">
                      <a:alpha val="43137"/>
                    </a:srgbClr>
                  </a:outerShdw>
                </a:effectLst>
                <a:latin typeface="+mn-lt"/>
                <a:cs typeface="Bookman Old Style"/>
              </a:rPr>
              <a:t>A long-term perspective</a:t>
            </a:r>
          </a:p>
        </p:txBody>
      </p:sp>
      <p:sp>
        <p:nvSpPr>
          <p:cNvPr id="3" name="Slide Number Placeholder 2"/>
          <p:cNvSpPr>
            <a:spLocks noGrp="1"/>
          </p:cNvSpPr>
          <p:nvPr>
            <p:ph type="sldNum" sz="quarter" idx="12"/>
          </p:nvPr>
        </p:nvSpPr>
        <p:spPr/>
        <p:txBody>
          <a:bodyPr/>
          <a:lstStyle/>
          <a:p>
            <a:fld id="{9BBCADDF-C6D9-C14C-883B-1CD09994D60D}" type="slidenum">
              <a:rPr lang="en-US" smtClean="0"/>
              <a:pPr/>
              <a:t>29</a:t>
            </a:fld>
            <a:endParaRPr lang="en-US"/>
          </a:p>
        </p:txBody>
      </p:sp>
      <p:pic>
        <p:nvPicPr>
          <p:cNvPr id="5" name="Picture 4">
            <a:extLst>
              <a:ext uri="{FF2B5EF4-FFF2-40B4-BE49-F238E27FC236}">
                <a16:creationId xmlns:a16="http://schemas.microsoft.com/office/drawing/2014/main" id="{3DF30D19-9469-2059-9315-1A4F07078476}"/>
              </a:ext>
            </a:extLst>
          </p:cNvPr>
          <p:cNvPicPr>
            <a:picLocks noChangeAspect="1"/>
          </p:cNvPicPr>
          <p:nvPr/>
        </p:nvPicPr>
        <p:blipFill>
          <a:blip r:embed="rId2"/>
          <a:stretch>
            <a:fillRect/>
          </a:stretch>
        </p:blipFill>
        <p:spPr>
          <a:xfrm>
            <a:off x="310896" y="871492"/>
            <a:ext cx="8522208" cy="5115015"/>
          </a:xfrm>
          <a:prstGeom prst="rect">
            <a:avLst/>
          </a:prstGeom>
        </p:spPr>
      </p:pic>
    </p:spTree>
    <p:extLst>
      <p:ext uri="{BB962C8B-B14F-4D97-AF65-F5344CB8AC3E}">
        <p14:creationId xmlns:p14="http://schemas.microsoft.com/office/powerpoint/2010/main" val="652798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7320" y="2703918"/>
            <a:ext cx="3619902" cy="1015663"/>
          </a:xfrm>
          <a:prstGeom prst="rect">
            <a:avLst/>
          </a:prstGeom>
          <a:noFill/>
        </p:spPr>
        <p:txBody>
          <a:bodyPr wrap="none" rtlCol="0">
            <a:spAutoFit/>
          </a:bodyPr>
          <a:lstStyle/>
          <a:p>
            <a:pPr algn="ctr"/>
            <a:r>
              <a:rPr lang="en-GB" sz="6000" b="1" dirty="0">
                <a:ln w="12700">
                  <a:noFill/>
                  <a:prstDash val="solid"/>
                </a:ln>
                <a:solidFill>
                  <a:srgbClr val="0A4A8E"/>
                </a:solidFill>
                <a:effectLst>
                  <a:outerShdw blurRad="41275" dist="20320" dir="1800000" algn="tl" rotWithShape="0">
                    <a:srgbClr val="000000">
                      <a:alpha val="40000"/>
                    </a:srgbClr>
                  </a:outerShdw>
                </a:effectLst>
              </a:rPr>
              <a:t>Who</a:t>
            </a:r>
            <a:r>
              <a:rPr lang="en-GB" sz="3600" dirty="0">
                <a:ln w="12700">
                  <a:noFill/>
                  <a:prstDash val="solid"/>
                </a:ln>
                <a:solidFill>
                  <a:srgbClr val="0A4A8E"/>
                </a:solidFill>
                <a:effectLst>
                  <a:outerShdw blurRad="41275" dist="20320" dir="1800000" algn="tl" rotWithShape="0">
                    <a:srgbClr val="000000">
                      <a:alpha val="40000"/>
                    </a:srgbClr>
                  </a:outerShdw>
                </a:effectLst>
              </a:rPr>
              <a:t> are we?</a:t>
            </a:r>
            <a:endParaRPr lang="en-GB" sz="3600" dirty="0">
              <a:ln w="12700">
                <a:noFill/>
                <a:prstDash val="solid"/>
              </a:ln>
              <a:solidFill>
                <a:srgbClr val="0A4A8E"/>
              </a:solidFill>
            </a:endParaRPr>
          </a:p>
        </p:txBody>
      </p:sp>
    </p:spTree>
    <p:extLst>
      <p:ext uri="{BB962C8B-B14F-4D97-AF65-F5344CB8AC3E}">
        <p14:creationId xmlns:p14="http://schemas.microsoft.com/office/powerpoint/2010/main" val="1983751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C5284-26A8-A087-8E5B-090F30F80AB1}"/>
              </a:ext>
            </a:extLst>
          </p:cNvPr>
          <p:cNvSpPr>
            <a:spLocks noGrp="1"/>
          </p:cNvSpPr>
          <p:nvPr>
            <p:ph type="title"/>
          </p:nvPr>
        </p:nvSpPr>
        <p:spPr/>
        <p:txBody>
          <a:bodyPr/>
          <a:lstStyle/>
          <a:p>
            <a:r>
              <a:rPr lang="en-US" dirty="0"/>
              <a:t>The CERN accelerator complex</a:t>
            </a:r>
            <a:endParaRPr lang="en-GB" dirty="0"/>
          </a:p>
        </p:txBody>
      </p:sp>
      <p:sp>
        <p:nvSpPr>
          <p:cNvPr id="3" name="Slide Number Placeholder 2">
            <a:extLst>
              <a:ext uri="{FF2B5EF4-FFF2-40B4-BE49-F238E27FC236}">
                <a16:creationId xmlns:a16="http://schemas.microsoft.com/office/drawing/2014/main" id="{BEF21861-FD27-B30B-8D12-90672833AAFC}"/>
              </a:ext>
            </a:extLst>
          </p:cNvPr>
          <p:cNvSpPr>
            <a:spLocks noGrp="1"/>
          </p:cNvSpPr>
          <p:nvPr>
            <p:ph type="sldNum" sz="quarter" idx="12"/>
          </p:nvPr>
        </p:nvSpPr>
        <p:spPr/>
        <p:txBody>
          <a:bodyPr/>
          <a:lstStyle/>
          <a:p>
            <a:fld id="{9BBCADDF-C6D9-C14C-883B-1CD09994D60D}" type="slidenum">
              <a:rPr lang="en-US" smtClean="0"/>
              <a:pPr/>
              <a:t>30</a:t>
            </a:fld>
            <a:endParaRPr lang="en-US"/>
          </a:p>
        </p:txBody>
      </p:sp>
      <p:sp>
        <p:nvSpPr>
          <p:cNvPr id="5" name="Footer Placeholder 4">
            <a:extLst>
              <a:ext uri="{FF2B5EF4-FFF2-40B4-BE49-F238E27FC236}">
                <a16:creationId xmlns:a16="http://schemas.microsoft.com/office/drawing/2014/main" id="{074C164D-58A1-99FD-374F-5019BA000950}"/>
              </a:ext>
            </a:extLst>
          </p:cNvPr>
          <p:cNvSpPr>
            <a:spLocks noGrp="1"/>
          </p:cNvSpPr>
          <p:nvPr>
            <p:ph type="ftr" sz="quarter" idx="3"/>
          </p:nvPr>
        </p:nvSpPr>
        <p:spPr/>
        <p:txBody>
          <a:bodyPr/>
          <a:lstStyle/>
          <a:p>
            <a:r>
              <a:rPr lang="en-US"/>
              <a:t>Welcome to the EN Department</a:t>
            </a:r>
            <a:endParaRPr lang="en-US" dirty="0"/>
          </a:p>
        </p:txBody>
      </p:sp>
      <p:pic>
        <p:nvPicPr>
          <p:cNvPr id="9" name="Picture 8">
            <a:extLst>
              <a:ext uri="{FF2B5EF4-FFF2-40B4-BE49-F238E27FC236}">
                <a16:creationId xmlns:a16="http://schemas.microsoft.com/office/drawing/2014/main" id="{C5347702-80B3-C0F8-B1E6-0D928A8B6528}"/>
              </a:ext>
            </a:extLst>
          </p:cNvPr>
          <p:cNvPicPr>
            <a:picLocks noChangeAspect="1"/>
          </p:cNvPicPr>
          <p:nvPr/>
        </p:nvPicPr>
        <p:blipFill>
          <a:blip r:embed="rId3"/>
          <a:stretch>
            <a:fillRect/>
          </a:stretch>
        </p:blipFill>
        <p:spPr>
          <a:xfrm>
            <a:off x="390038" y="1048447"/>
            <a:ext cx="8226766" cy="5809553"/>
          </a:xfrm>
          <a:prstGeom prst="rect">
            <a:avLst/>
          </a:prstGeom>
        </p:spPr>
      </p:pic>
    </p:spTree>
    <p:extLst>
      <p:ext uri="{BB962C8B-B14F-4D97-AF65-F5344CB8AC3E}">
        <p14:creationId xmlns:p14="http://schemas.microsoft.com/office/powerpoint/2010/main" val="1320695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4000" b="1" dirty="0">
                <a:solidFill>
                  <a:srgbClr val="0A4A8E"/>
                </a:solidFill>
                <a:effectLst>
                  <a:outerShdw blurRad="38100" dist="38100" dir="2700000" algn="tl">
                    <a:srgbClr val="000000">
                      <a:alpha val="43137"/>
                    </a:srgbClr>
                  </a:outerShdw>
                </a:effectLst>
              </a:rPr>
              <a:t>MAGIC OF CERN</a:t>
            </a:r>
            <a:endParaRPr lang="en-GB" sz="4000" b="1" dirty="0">
              <a:solidFill>
                <a:srgbClr val="0A4A8E"/>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73934"/>
            <a:ext cx="9144000" cy="5182415"/>
          </a:xfrm>
        </p:spPr>
        <p:txBody>
          <a:bodyPr>
            <a:noAutofit/>
          </a:bodyPr>
          <a:lstStyle/>
          <a:p>
            <a:r>
              <a:rPr lang="en-US" sz="2800" dirty="0">
                <a:solidFill>
                  <a:srgbClr val="0A4A8E"/>
                </a:solidFill>
              </a:rPr>
              <a:t>Science is an extraordinary human endeavor</a:t>
            </a:r>
          </a:p>
          <a:p>
            <a:r>
              <a:rPr lang="en-US" sz="2800" dirty="0">
                <a:solidFill>
                  <a:srgbClr val="0A4A8E"/>
                </a:solidFill>
              </a:rPr>
              <a:t>Our understanding of nature at the fundamental level has reached astounding results</a:t>
            </a:r>
          </a:p>
          <a:p>
            <a:r>
              <a:rPr lang="en-US" sz="2800" dirty="0">
                <a:solidFill>
                  <a:srgbClr val="0A4A8E"/>
                </a:solidFill>
              </a:rPr>
              <a:t>The complexity of science requires a combined </a:t>
            </a:r>
            <a:r>
              <a:rPr lang="en-GB" sz="2800" dirty="0">
                <a:solidFill>
                  <a:srgbClr val="0A4A8E"/>
                </a:solidFill>
              </a:rPr>
              <a:t>effort </a:t>
            </a:r>
            <a:r>
              <a:rPr lang="en-GB" sz="2800" b="1" dirty="0">
                <a:solidFill>
                  <a:srgbClr val="0A4A8E"/>
                </a:solidFill>
              </a:rPr>
              <a:t>technology + experiments + theory</a:t>
            </a:r>
          </a:p>
          <a:p>
            <a:endParaRPr lang="en-US" sz="1800" dirty="0">
              <a:solidFill>
                <a:srgbClr val="0A4A8E"/>
              </a:solidFill>
            </a:endParaRPr>
          </a:p>
          <a:p>
            <a:r>
              <a:rPr lang="en-US" sz="2800" dirty="0">
                <a:solidFill>
                  <a:srgbClr val="0A4A8E"/>
                </a:solidFill>
              </a:rPr>
              <a:t>CERN is a superb example of this combined effort </a:t>
            </a:r>
            <a:r>
              <a:rPr lang="en-GB" sz="2800" dirty="0">
                <a:solidFill>
                  <a:srgbClr val="0A4A8E"/>
                </a:solidFill>
              </a:rPr>
              <a:t>at work</a:t>
            </a:r>
          </a:p>
          <a:p>
            <a:pPr marL="0" indent="0">
              <a:buNone/>
            </a:pPr>
            <a:endParaRPr lang="en-GB" sz="2800" dirty="0">
              <a:solidFill>
                <a:srgbClr val="0A4A8E"/>
              </a:solidFill>
            </a:endParaRPr>
          </a:p>
        </p:txBody>
      </p:sp>
      <p:sp>
        <p:nvSpPr>
          <p:cNvPr id="10" name="Footer Placeholder 2"/>
          <p:cNvSpPr>
            <a:spLocks noGrp="1"/>
          </p:cNvSpPr>
          <p:nvPr>
            <p:ph type="ftr" sz="quarter" idx="4294967295"/>
          </p:nvPr>
        </p:nvSpPr>
        <p:spPr>
          <a:xfrm>
            <a:off x="3666434" y="6356350"/>
            <a:ext cx="4290489" cy="365125"/>
          </a:xfrm>
          <a:prstGeom prst="rect">
            <a:avLst/>
          </a:prstGeom>
        </p:spPr>
        <p:txBody>
          <a:bodyPr/>
          <a:lstStyle/>
          <a:p>
            <a:pPr algn="ctr"/>
            <a:r>
              <a:rPr lang="en-GB" sz="1200" dirty="0">
                <a:solidFill>
                  <a:srgbClr val="729FCF"/>
                </a:solidFill>
                <a:cs typeface="Ubuntu Light"/>
              </a:rPr>
              <a:t>Welcome to the EN Department</a:t>
            </a:r>
          </a:p>
        </p:txBody>
      </p:sp>
      <p:sp>
        <p:nvSpPr>
          <p:cNvPr id="8" name="Rounded Rectangle 7"/>
          <p:cNvSpPr/>
          <p:nvPr/>
        </p:nvSpPr>
        <p:spPr>
          <a:xfrm>
            <a:off x="267987" y="5176918"/>
            <a:ext cx="8605194" cy="551667"/>
          </a:xfrm>
          <a:prstGeom prst="roundRect">
            <a:avLst/>
          </a:prstGeom>
          <a:solidFill>
            <a:srgbClr val="0A4A8E"/>
          </a:solidFill>
          <a:ln>
            <a:solidFill>
              <a:srgbClr val="0A4A8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The scientific success of CERN belongs to all of us</a:t>
            </a:r>
            <a:endParaRPr lang="en-GB" b="1" dirty="0"/>
          </a:p>
        </p:txBody>
      </p:sp>
      <p:sp>
        <p:nvSpPr>
          <p:cNvPr id="4" name="Slide Number Placeholder 3"/>
          <p:cNvSpPr>
            <a:spLocks noGrp="1"/>
          </p:cNvSpPr>
          <p:nvPr>
            <p:ph type="sldNum" sz="quarter" idx="12"/>
          </p:nvPr>
        </p:nvSpPr>
        <p:spPr/>
        <p:txBody>
          <a:bodyPr/>
          <a:lstStyle/>
          <a:p>
            <a:fld id="{9BBCADDF-C6D9-C14C-883B-1CD09994D60D}" type="slidenum">
              <a:rPr lang="en-US" smtClean="0"/>
              <a:pPr/>
              <a:t>31</a:t>
            </a:fld>
            <a:endParaRPr lang="en-US"/>
          </a:p>
        </p:txBody>
      </p:sp>
    </p:spTree>
    <p:extLst>
      <p:ext uri="{BB962C8B-B14F-4D97-AF65-F5344CB8AC3E}">
        <p14:creationId xmlns:p14="http://schemas.microsoft.com/office/powerpoint/2010/main" val="78958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11611" y="3075057"/>
            <a:ext cx="4591321" cy="830997"/>
          </a:xfrm>
          <a:prstGeom prst="rect">
            <a:avLst/>
          </a:prstGeom>
          <a:noFill/>
        </p:spPr>
        <p:txBody>
          <a:bodyPr wrap="none" rtlCol="0">
            <a:spAutoFit/>
          </a:bodyPr>
          <a:lstStyle/>
          <a:p>
            <a:pPr algn="ctr"/>
            <a:r>
              <a:rPr lang="en-GB" sz="4800" b="1" dirty="0">
                <a:ln w="12700">
                  <a:noFill/>
                  <a:prstDash val="solid"/>
                </a:ln>
                <a:solidFill>
                  <a:srgbClr val="0A4A8E"/>
                </a:solidFill>
                <a:effectLst>
                  <a:outerShdw blurRad="41275" dist="20320" dir="1800000" algn="tl" rotWithShape="0">
                    <a:srgbClr val="000000">
                      <a:alpha val="40000"/>
                    </a:srgbClr>
                  </a:outerShdw>
                </a:effectLst>
              </a:rPr>
              <a:t>What</a:t>
            </a:r>
            <a:r>
              <a:rPr lang="en-GB" sz="2800" dirty="0">
                <a:ln w="12700">
                  <a:noFill/>
                  <a:prstDash val="solid"/>
                </a:ln>
                <a:solidFill>
                  <a:srgbClr val="0A4A8E"/>
                </a:solidFill>
                <a:effectLst>
                  <a:outerShdw blurRad="41275" dist="20320" dir="1800000" algn="tl" rotWithShape="0">
                    <a:srgbClr val="000000">
                      <a:alpha val="40000"/>
                    </a:srgbClr>
                  </a:outerShdw>
                </a:effectLst>
              </a:rPr>
              <a:t> are our priorities?</a:t>
            </a:r>
            <a:endParaRPr lang="en-GB" sz="2800" dirty="0">
              <a:ln w="12700">
                <a:noFill/>
                <a:prstDash val="solid"/>
              </a:ln>
              <a:solidFill>
                <a:srgbClr val="0A4A8E"/>
              </a:solidFill>
            </a:endParaRPr>
          </a:p>
        </p:txBody>
      </p:sp>
    </p:spTree>
    <p:extLst>
      <p:ext uri="{BB962C8B-B14F-4D97-AF65-F5344CB8AC3E}">
        <p14:creationId xmlns:p14="http://schemas.microsoft.com/office/powerpoint/2010/main" val="20827962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7206"/>
          <a:stretch/>
        </p:blipFill>
        <p:spPr>
          <a:xfrm>
            <a:off x="0" y="2066897"/>
            <a:ext cx="9144000" cy="3820721"/>
          </a:xfrm>
          <a:prstGeom prst="rect">
            <a:avLst/>
          </a:prstGeom>
        </p:spPr>
      </p:pic>
      <p:sp>
        <p:nvSpPr>
          <p:cNvPr id="15" name="Title 14"/>
          <p:cNvSpPr>
            <a:spLocks noGrp="1"/>
          </p:cNvSpPr>
          <p:nvPr>
            <p:ph type="title"/>
          </p:nvPr>
        </p:nvSpPr>
        <p:spPr/>
        <p:txBody>
          <a:bodyPr/>
          <a:lstStyle/>
          <a:p>
            <a:r>
              <a:rPr lang="en-US" b="1" dirty="0">
                <a:solidFill>
                  <a:srgbClr val="0A4A8E"/>
                </a:solidFill>
                <a:effectLst>
                  <a:outerShdw blurRad="38100" dist="38100" dir="2700000" algn="tl">
                    <a:srgbClr val="000000">
                      <a:alpha val="43137"/>
                    </a:srgbClr>
                  </a:outerShdw>
                </a:effectLst>
              </a:rPr>
              <a:t>Our priorities</a:t>
            </a:r>
          </a:p>
        </p:txBody>
      </p:sp>
      <p:sp>
        <p:nvSpPr>
          <p:cNvPr id="3" name="Footer Placeholder 2"/>
          <p:cNvSpPr>
            <a:spLocks noGrp="1"/>
          </p:cNvSpPr>
          <p:nvPr>
            <p:ph type="ftr" sz="quarter" idx="11"/>
          </p:nvPr>
        </p:nvSpPr>
        <p:spPr/>
        <p:txBody>
          <a:bodyPr/>
          <a:lstStyle/>
          <a:p>
            <a:r>
              <a:rPr lang="en-GB" dirty="0"/>
              <a:t>Welcome to the EN Department</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01642" y="1064798"/>
            <a:ext cx="3900047" cy="3015314"/>
          </a:xfrm>
          <a:prstGeom prst="rect">
            <a:avLst/>
          </a:prstGeom>
        </p:spPr>
      </p:pic>
      <p:pic>
        <p:nvPicPr>
          <p:cNvPr id="9" name="Picture 8"/>
          <p:cNvPicPr>
            <a:picLocks noChangeAspect="1"/>
          </p:cNvPicPr>
          <p:nvPr/>
        </p:nvPicPr>
        <p:blipFill>
          <a:blip r:embed="rId4"/>
          <a:stretch>
            <a:fillRect/>
          </a:stretch>
        </p:blipFill>
        <p:spPr>
          <a:xfrm>
            <a:off x="6508620" y="2899622"/>
            <a:ext cx="1707829" cy="1707829"/>
          </a:xfrm>
          <a:prstGeom prst="rect">
            <a:avLst/>
          </a:prstGeom>
        </p:spPr>
      </p:pic>
      <p:sp>
        <p:nvSpPr>
          <p:cNvPr id="12" name="TextBox 11"/>
          <p:cNvSpPr txBox="1"/>
          <p:nvPr/>
        </p:nvSpPr>
        <p:spPr>
          <a:xfrm>
            <a:off x="1666387" y="4784251"/>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2</a:t>
            </a:r>
            <a:endParaRPr lang="en-GB" sz="2000" dirty="0">
              <a:ln w="12700">
                <a:noFill/>
                <a:prstDash val="solid"/>
              </a:ln>
              <a:solidFill>
                <a:srgbClr val="0A4A8E"/>
              </a:solidFill>
            </a:endParaRPr>
          </a:p>
        </p:txBody>
      </p:sp>
      <p:sp>
        <p:nvSpPr>
          <p:cNvPr id="13" name="TextBox 12"/>
          <p:cNvSpPr txBox="1"/>
          <p:nvPr/>
        </p:nvSpPr>
        <p:spPr>
          <a:xfrm>
            <a:off x="4337000" y="4016520"/>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1</a:t>
            </a:r>
            <a:endParaRPr lang="en-GB" sz="2000" dirty="0">
              <a:ln w="12700">
                <a:noFill/>
                <a:prstDash val="solid"/>
              </a:ln>
              <a:solidFill>
                <a:srgbClr val="0A4A8E"/>
              </a:solidFill>
            </a:endParaRPr>
          </a:p>
        </p:txBody>
      </p:sp>
      <p:sp>
        <p:nvSpPr>
          <p:cNvPr id="14" name="TextBox 13"/>
          <p:cNvSpPr txBox="1"/>
          <p:nvPr/>
        </p:nvSpPr>
        <p:spPr>
          <a:xfrm>
            <a:off x="7007613" y="4989346"/>
            <a:ext cx="470000" cy="707886"/>
          </a:xfrm>
          <a:prstGeom prst="rect">
            <a:avLst/>
          </a:prstGeom>
          <a:noFill/>
        </p:spPr>
        <p:txBody>
          <a:bodyPr wrap="none" rtlCol="0">
            <a:spAutoFit/>
          </a:bodyPr>
          <a:lstStyle/>
          <a:p>
            <a:pPr algn="ctr"/>
            <a:r>
              <a:rPr lang="en-GB" sz="4000" b="1" dirty="0">
                <a:ln w="12700">
                  <a:noFill/>
                  <a:prstDash val="solid"/>
                </a:ln>
                <a:solidFill>
                  <a:srgbClr val="0A4A8E"/>
                </a:solidFill>
                <a:effectLst>
                  <a:outerShdw blurRad="41275" dist="20320" dir="1800000" algn="tl" rotWithShape="0">
                    <a:srgbClr val="000000">
                      <a:alpha val="40000"/>
                    </a:srgbClr>
                  </a:outerShdw>
                </a:effectLst>
              </a:rPr>
              <a:t>3</a:t>
            </a:r>
            <a:endParaRPr lang="en-GB" sz="2000" dirty="0">
              <a:ln w="12700">
                <a:noFill/>
                <a:prstDash val="solid"/>
              </a:ln>
              <a:solidFill>
                <a:srgbClr val="0A4A8E"/>
              </a:solidFill>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33</a:t>
            </a:fld>
            <a:endParaRPr lang="en-US"/>
          </a:p>
        </p:txBody>
      </p:sp>
      <p:pic>
        <p:nvPicPr>
          <p:cNvPr id="4" name="Picture 3"/>
          <p:cNvPicPr>
            <a:picLocks noChangeAspect="1"/>
          </p:cNvPicPr>
          <p:nvPr/>
        </p:nvPicPr>
        <p:blipFill>
          <a:blip r:embed="rId5"/>
          <a:stretch>
            <a:fillRect/>
          </a:stretch>
        </p:blipFill>
        <p:spPr>
          <a:xfrm>
            <a:off x="823665" y="2843190"/>
            <a:ext cx="1677977" cy="1343719"/>
          </a:xfrm>
          <a:prstGeom prst="rect">
            <a:avLst/>
          </a:prstGeom>
        </p:spPr>
      </p:pic>
    </p:spTree>
    <p:extLst>
      <p:ext uri="{BB962C8B-B14F-4D97-AF65-F5344CB8AC3E}">
        <p14:creationId xmlns:p14="http://schemas.microsoft.com/office/powerpoint/2010/main" val="20596909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CAB45-F01B-A249-908F-6F1373E51FEC}"/>
              </a:ext>
            </a:extLst>
          </p:cNvPr>
          <p:cNvSpPr>
            <a:spLocks noGrp="1"/>
          </p:cNvSpPr>
          <p:nvPr>
            <p:ph idx="1"/>
          </p:nvPr>
        </p:nvSpPr>
        <p:spPr>
          <a:xfrm>
            <a:off x="324000" y="1800000"/>
            <a:ext cx="5800435" cy="2751606"/>
          </a:xfrm>
        </p:spPr>
        <p:txBody>
          <a:bodyPr>
            <a:noAutofit/>
          </a:bodyPr>
          <a:lstStyle/>
          <a:p>
            <a:pPr algn="just"/>
            <a:r>
              <a:rPr lang="en-GB" sz="1800" dirty="0"/>
              <a:t>Responsibilities and organisational structure in matters of Safety at CERN are defined in </a:t>
            </a:r>
            <a:r>
              <a:rPr lang="en-GB" sz="1800" dirty="0">
                <a:hlinkClick r:id="rId2"/>
              </a:rPr>
              <a:t>Safety Regulation SR-SO</a:t>
            </a:r>
            <a:endParaRPr lang="en-GB" sz="1800" dirty="0"/>
          </a:p>
          <a:p>
            <a:pPr algn="just"/>
            <a:r>
              <a:rPr lang="en-GB" sz="1800" dirty="0"/>
              <a:t>The Department Leader and your Group Leader have the overall responsibility for your safety conditions at work</a:t>
            </a:r>
          </a:p>
          <a:p>
            <a:pPr algn="just"/>
            <a:r>
              <a:rPr lang="en-GB" sz="1800" dirty="0"/>
              <a:t>Each of us is responsible for safety in our work so </a:t>
            </a:r>
            <a:r>
              <a:rPr lang="en-GB" sz="1800" b="1" u="sng" dirty="0"/>
              <a:t>YOU</a:t>
            </a:r>
            <a:r>
              <a:rPr lang="en-GB" sz="1800" dirty="0"/>
              <a:t> are the first person involved in your own safety</a:t>
            </a:r>
          </a:p>
        </p:txBody>
      </p:sp>
      <p:pic>
        <p:nvPicPr>
          <p:cNvPr id="5" name="Picture 2" descr="Safety is Everyone's Responsibility | Safety Poster Shop">
            <a:extLst>
              <a:ext uri="{FF2B5EF4-FFF2-40B4-BE49-F238E27FC236}">
                <a16:creationId xmlns:a16="http://schemas.microsoft.com/office/drawing/2014/main" id="{F4F75BC3-74DC-E6F4-08F2-26116C476FE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080881" cy="144303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4520F89A-4755-CFF6-CF99-D55E81CB2536}"/>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CERN Safety </a:t>
            </a:r>
            <a:r>
              <a:rPr lang="fr-FR" sz="3600" b="1" dirty="0" err="1">
                <a:solidFill>
                  <a:schemeClr val="accent1">
                    <a:lumMod val="75000"/>
                  </a:schemeClr>
                </a:solidFill>
              </a:rPr>
              <a:t>responsabilities</a:t>
            </a:r>
            <a:endParaRPr lang="fr-FR" sz="3600" b="1" dirty="0">
              <a:solidFill>
                <a:schemeClr val="accent1">
                  <a:lumMod val="75000"/>
                </a:schemeClr>
              </a:solidFill>
            </a:endParaRPr>
          </a:p>
        </p:txBody>
      </p:sp>
      <p:sp>
        <p:nvSpPr>
          <p:cNvPr id="7" name="TextBox 2">
            <a:extLst>
              <a:ext uri="{FF2B5EF4-FFF2-40B4-BE49-F238E27FC236}">
                <a16:creationId xmlns:a16="http://schemas.microsoft.com/office/drawing/2014/main" id="{F955E26B-7076-A0A3-ECCC-973C70CAF02E}"/>
              </a:ext>
            </a:extLst>
          </p:cNvPr>
          <p:cNvSpPr txBox="1"/>
          <p:nvPr/>
        </p:nvSpPr>
        <p:spPr>
          <a:xfrm>
            <a:off x="332102" y="4986118"/>
            <a:ext cx="8479797" cy="113107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i="1" dirty="0"/>
              <a:t>Each person participating in the activities of the Organization or present on its site shall actively contribute to the implementation of the CERN Safety Policy through exemplary conduct and, in particular, compliance with the CERN Safety Rules, the CERN Safety Objectives and best practices, actively seeking information to minimise risks, avoiding dangerous situations for herself/himself and others and exercising the responsibilities assigned to her/him safely.</a:t>
            </a:r>
          </a:p>
        </p:txBody>
      </p:sp>
      <p:grpSp>
        <p:nvGrpSpPr>
          <p:cNvPr id="9" name="Groupe 8">
            <a:extLst>
              <a:ext uri="{FF2B5EF4-FFF2-40B4-BE49-F238E27FC236}">
                <a16:creationId xmlns:a16="http://schemas.microsoft.com/office/drawing/2014/main" id="{FBC694E5-79FF-9CE8-1B5F-189FA678D084}"/>
              </a:ext>
            </a:extLst>
          </p:cNvPr>
          <p:cNvGrpSpPr/>
          <p:nvPr/>
        </p:nvGrpSpPr>
        <p:grpSpPr>
          <a:xfrm>
            <a:off x="6296766" y="1800000"/>
            <a:ext cx="2515133" cy="3043466"/>
            <a:chOff x="6296766" y="1857716"/>
            <a:chExt cx="2515133" cy="3043466"/>
          </a:xfrm>
        </p:grpSpPr>
        <p:pic>
          <p:nvPicPr>
            <p:cNvPr id="4" name="Picture 3">
              <a:extLst>
                <a:ext uri="{FF2B5EF4-FFF2-40B4-BE49-F238E27FC236}">
                  <a16:creationId xmlns:a16="http://schemas.microsoft.com/office/drawing/2014/main" id="{AFAB127D-CD21-064F-83AF-8A8C1A766A1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6766" y="1857716"/>
              <a:ext cx="1356533" cy="1901828"/>
            </a:xfrm>
            <a:prstGeom prst="rect">
              <a:avLst/>
            </a:prstGeom>
            <a:ln>
              <a:noFill/>
            </a:ln>
            <a:effectLst>
              <a:outerShdw blurRad="292100" dist="139700" dir="2700000" algn="tl" rotWithShape="0">
                <a:srgbClr val="333333">
                  <a:alpha val="65000"/>
                </a:srgbClr>
              </a:outerShdw>
            </a:effectLst>
          </p:spPr>
        </p:pic>
        <p:pic>
          <p:nvPicPr>
            <p:cNvPr id="8" name="Picture 5">
              <a:extLst>
                <a:ext uri="{FF2B5EF4-FFF2-40B4-BE49-F238E27FC236}">
                  <a16:creationId xmlns:a16="http://schemas.microsoft.com/office/drawing/2014/main" id="{4AD8E951-BF05-220E-F1A2-4E737A4A6C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3022" y="2745139"/>
              <a:ext cx="1528877" cy="2156043"/>
            </a:xfrm>
            <a:prstGeom prst="rect">
              <a:avLst/>
            </a:prstGeom>
            <a:ln>
              <a:noFill/>
            </a:ln>
            <a:effectLst>
              <a:outerShdw blurRad="292100" dist="139700" dir="2700000" algn="tl" rotWithShape="0">
                <a:srgbClr val="333333">
                  <a:alpha val="65000"/>
                </a:srgbClr>
              </a:outerShdw>
            </a:effectLst>
          </p:spPr>
        </p:pic>
      </p:grpSp>
      <p:sp>
        <p:nvSpPr>
          <p:cNvPr id="2" name="Slide Number Placeholder 3">
            <a:extLst>
              <a:ext uri="{FF2B5EF4-FFF2-40B4-BE49-F238E27FC236}">
                <a16:creationId xmlns:a16="http://schemas.microsoft.com/office/drawing/2014/main" id="{A68E97A1-EA2A-628E-8416-A33E528FBFD5}"/>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34</a:t>
            </a:fld>
            <a:endParaRPr lang="en-US" dirty="0"/>
          </a:p>
        </p:txBody>
      </p:sp>
    </p:spTree>
    <p:extLst>
      <p:ext uri="{BB962C8B-B14F-4D97-AF65-F5344CB8AC3E}">
        <p14:creationId xmlns:p14="http://schemas.microsoft.com/office/powerpoint/2010/main" val="5783172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sques professionnels : évaluer, inventorier, prévenir - CCI Tarn">
            <a:extLst>
              <a:ext uri="{FF2B5EF4-FFF2-40B4-BE49-F238E27FC236}">
                <a16:creationId xmlns:a16="http://schemas.microsoft.com/office/drawing/2014/main" id="{72F5F078-F2DE-BCD5-92EC-16FF1AA46624}"/>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930046" cy="1044123"/>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3">
            <a:extLst>
              <a:ext uri="{FF2B5EF4-FFF2-40B4-BE49-F238E27FC236}">
                <a16:creationId xmlns:a16="http://schemas.microsoft.com/office/drawing/2014/main" id="{268D79E9-B8F0-64DB-F0D4-901BE9FF6A2C}"/>
              </a:ext>
            </a:extLst>
          </p:cNvPr>
          <p:cNvSpPr>
            <a:spLocks noGrp="1"/>
          </p:cNvSpPr>
          <p:nvPr>
            <p:ph type="sldNum" sz="quarter" idx="12"/>
          </p:nvPr>
        </p:nvSpPr>
        <p:spPr>
          <a:xfrm>
            <a:off x="7956924" y="6356350"/>
            <a:ext cx="729876" cy="365125"/>
          </a:xfrm>
        </p:spPr>
        <p:txBody>
          <a:bodyPr/>
          <a:lstStyle/>
          <a:p>
            <a:fld id="{9BBCADDF-C6D9-C14C-883B-1CD09994D60D}" type="slidenum">
              <a:rPr lang="en-US" smtClean="0"/>
              <a:pPr/>
              <a:t>35</a:t>
            </a:fld>
            <a:endParaRPr lang="en-US" dirty="0"/>
          </a:p>
        </p:txBody>
      </p:sp>
      <p:sp>
        <p:nvSpPr>
          <p:cNvPr id="3" name="Title 1">
            <a:extLst>
              <a:ext uri="{FF2B5EF4-FFF2-40B4-BE49-F238E27FC236}">
                <a16:creationId xmlns:a16="http://schemas.microsoft.com/office/drawing/2014/main" id="{FD982373-39A5-1788-9B51-8F426B6D82FC}"/>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a:t>
            </a:r>
            <a:r>
              <a:rPr lang="fr-FR" sz="3600" b="1" dirty="0" err="1">
                <a:solidFill>
                  <a:schemeClr val="accent1">
                    <a:lumMod val="75000"/>
                  </a:schemeClr>
                </a:solidFill>
              </a:rPr>
              <a:t>organization</a:t>
            </a:r>
            <a:endParaRPr lang="fr-FR" sz="3600" b="1" dirty="0">
              <a:solidFill>
                <a:schemeClr val="accent1">
                  <a:lumMod val="75000"/>
                </a:schemeClr>
              </a:solidFill>
            </a:endParaRPr>
          </a:p>
        </p:txBody>
      </p:sp>
      <p:pic>
        <p:nvPicPr>
          <p:cNvPr id="6" name="Image 5">
            <a:extLst>
              <a:ext uri="{FF2B5EF4-FFF2-40B4-BE49-F238E27FC236}">
                <a16:creationId xmlns:a16="http://schemas.microsoft.com/office/drawing/2014/main" id="{300BF924-FA3C-FBD7-BF53-2A4F61F0188C}"/>
              </a:ext>
            </a:extLst>
          </p:cNvPr>
          <p:cNvPicPr>
            <a:picLocks noChangeAspect="1"/>
          </p:cNvPicPr>
          <p:nvPr/>
        </p:nvPicPr>
        <p:blipFill>
          <a:blip r:embed="rId3"/>
          <a:stretch>
            <a:fillRect/>
          </a:stretch>
        </p:blipFill>
        <p:spPr>
          <a:xfrm>
            <a:off x="509049" y="1302194"/>
            <a:ext cx="7585379" cy="4698166"/>
          </a:xfrm>
          <a:prstGeom prst="rect">
            <a:avLst/>
          </a:prstGeom>
        </p:spPr>
      </p:pic>
    </p:spTree>
    <p:extLst>
      <p:ext uri="{BB962C8B-B14F-4D97-AF65-F5344CB8AC3E}">
        <p14:creationId xmlns:p14="http://schemas.microsoft.com/office/powerpoint/2010/main" val="4040138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2,869 First Steps Illustrations &amp; Clip Art - iStock">
            <a:extLst>
              <a:ext uri="{FF2B5EF4-FFF2-40B4-BE49-F238E27FC236}">
                <a16:creationId xmlns:a16="http://schemas.microsoft.com/office/drawing/2014/main" id="{DECE511B-09B3-62BD-782A-F791CF8AC2CE}"/>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31068"/>
          <a:stretch/>
        </p:blipFill>
        <p:spPr bwMode="auto">
          <a:xfrm>
            <a:off x="0" y="1590"/>
            <a:ext cx="2143125" cy="82729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5">
            <a:extLst>
              <a:ext uri="{FF2B5EF4-FFF2-40B4-BE49-F238E27FC236}">
                <a16:creationId xmlns:a16="http://schemas.microsoft.com/office/drawing/2014/main" id="{D2D67CE5-EEC4-C1E5-FD0C-7C0764B9A62C}"/>
              </a:ext>
            </a:extLst>
          </p:cNvPr>
          <p:cNvSpPr txBox="1"/>
          <p:nvPr/>
        </p:nvSpPr>
        <p:spPr>
          <a:xfrm>
            <a:off x="1" y="1080000"/>
            <a:ext cx="9144000" cy="6063198"/>
          </a:xfrm>
          <a:prstGeom prst="rect">
            <a:avLst/>
          </a:prstGeom>
          <a:noFill/>
        </p:spPr>
        <p:txBody>
          <a:bodyPr wrap="square" rtlCol="0">
            <a:spAutoFit/>
          </a:bodyPr>
          <a:lstStyle/>
          <a:p>
            <a:r>
              <a:rPr lang="en-GB" sz="1600" dirty="0">
                <a:solidFill>
                  <a:srgbClr val="0070C0"/>
                </a:solidFill>
              </a:rPr>
              <a:t>The first steps to do when arriving at CERN regarding safety matters:</a:t>
            </a:r>
          </a:p>
          <a:p>
            <a:pPr algn="just"/>
            <a:endParaRPr lang="en-GB" sz="1600" dirty="0"/>
          </a:p>
          <a:p>
            <a:pPr marL="685800" lvl="1" indent="-342900" algn="just">
              <a:buFont typeface="+mj-lt"/>
              <a:buAutoNum type="arabicPeriod"/>
            </a:pPr>
            <a:r>
              <a:rPr lang="en-GB" sz="1600" b="1" dirty="0"/>
              <a:t>Define your activity and identify the hazards </a:t>
            </a:r>
            <a:r>
              <a:rPr lang="en-GB" sz="1600" dirty="0"/>
              <a:t>associated to it with your supervisor</a:t>
            </a:r>
          </a:p>
          <a:p>
            <a:pPr lvl="3" indent="-342900" algn="just">
              <a:buFont typeface="Wingdings" panose="05000000000000000000" pitchFamily="2" charset="2"/>
              <a:buChar char="§"/>
            </a:pPr>
            <a:r>
              <a:rPr lang="en-GB" sz="1200" dirty="0"/>
              <a:t>Fill the documents (</a:t>
            </a:r>
            <a:r>
              <a:rPr lang="en-GB" sz="1200" dirty="0">
                <a:hlinkClick r:id="rId3"/>
              </a:rPr>
              <a:t>https://edh.cern.ch/Document/General/OHS</a:t>
            </a:r>
            <a:r>
              <a:rPr lang="en-GB" sz="1200" dirty="0"/>
              <a:t>)</a:t>
            </a:r>
          </a:p>
          <a:p>
            <a:pPr lvl="1" algn="just"/>
            <a:endParaRPr lang="en-GB" sz="1600" dirty="0"/>
          </a:p>
          <a:p>
            <a:pPr marL="685800" lvl="1" indent="-342900" algn="just">
              <a:buFont typeface="+mj-lt"/>
              <a:buAutoNum type="arabicPeriod" startAt="2"/>
            </a:pPr>
            <a:r>
              <a:rPr lang="en-GB" sz="1600" b="1" dirty="0"/>
              <a:t>Purchase the needed safety equipment </a:t>
            </a:r>
            <a:r>
              <a:rPr lang="en-GB" sz="1600" dirty="0"/>
              <a:t>via the CERN catalogue(</a:t>
            </a:r>
            <a:r>
              <a:rPr lang="en-GB" sz="1600" dirty="0">
                <a:hlinkClick r:id="rId4"/>
              </a:rPr>
              <a:t>https://edh.cern.ch</a:t>
            </a:r>
            <a:r>
              <a:rPr lang="en-GB" sz="1600" dirty="0"/>
              <a:t>)</a:t>
            </a:r>
          </a:p>
          <a:p>
            <a:pPr marL="1285875" lvl="3" indent="-257175" algn="just">
              <a:buFont typeface="Wingdings" panose="05000000000000000000" pitchFamily="2" charset="2"/>
              <a:buChar char="§"/>
            </a:pPr>
            <a:r>
              <a:rPr lang="en-GB" sz="1200" dirty="0"/>
              <a:t>Ask your supervisor for a budget code</a:t>
            </a:r>
          </a:p>
          <a:p>
            <a:pPr marL="1285875" lvl="3" indent="-257175" algn="just">
              <a:buFont typeface="Wingdings" panose="05000000000000000000" pitchFamily="2" charset="2"/>
              <a:buChar char="§"/>
            </a:pPr>
            <a:r>
              <a:rPr lang="en-GB" sz="1200" dirty="0"/>
              <a:t>Wear the appropriate PPE according to potential risks</a:t>
            </a:r>
          </a:p>
          <a:p>
            <a:pPr marL="1285875" lvl="3" indent="-257175" algn="just">
              <a:buFont typeface="Wingdings" panose="05000000000000000000" pitchFamily="2" charset="2"/>
              <a:buChar char="§"/>
            </a:pPr>
            <a:r>
              <a:rPr lang="en-GB" sz="1200" dirty="0"/>
              <a:t>Self-rescue mask, ODH detector and personal dosimeter are mandatory for particular activities</a:t>
            </a:r>
          </a:p>
          <a:p>
            <a:pPr marL="1285875" lvl="3" indent="-257175" algn="just">
              <a:buFont typeface="Wingdings" panose="05000000000000000000" pitchFamily="2" charset="2"/>
              <a:buChar char="§"/>
            </a:pPr>
            <a:endParaRPr lang="en-GB" sz="1600" dirty="0"/>
          </a:p>
          <a:p>
            <a:pPr marL="685800" lvl="1" indent="-342900" algn="just">
              <a:buFont typeface="+mj-lt"/>
              <a:buAutoNum type="arabicPeriod" startAt="3"/>
            </a:pPr>
            <a:r>
              <a:rPr lang="en-GB" dirty="0"/>
              <a:t>Once the hazards have been identified: </a:t>
            </a:r>
            <a:r>
              <a:rPr lang="en-GB" b="1" dirty="0"/>
              <a:t>Follow the appropriate safety training courses </a:t>
            </a:r>
            <a:r>
              <a:rPr lang="en-GB" dirty="0"/>
              <a:t>via </a:t>
            </a:r>
            <a:r>
              <a:rPr lang="en-GB" dirty="0">
                <a:hlinkClick r:id="rId5"/>
              </a:rPr>
              <a:t>Learning Hub</a:t>
            </a:r>
            <a:endParaRPr lang="en-GB" dirty="0"/>
          </a:p>
          <a:p>
            <a:pPr algn="just"/>
            <a:r>
              <a:rPr lang="en-GB" sz="1800" dirty="0">
                <a:solidFill>
                  <a:srgbClr val="FF0000"/>
                </a:solidFill>
              </a:rPr>
              <a:t>	</a:t>
            </a:r>
            <a:r>
              <a:rPr lang="en-GB" sz="1200" u="sng" dirty="0">
                <a:solidFill>
                  <a:srgbClr val="FF0000"/>
                </a:solidFill>
              </a:rPr>
              <a:t>Mandatory training:</a:t>
            </a:r>
          </a:p>
          <a:p>
            <a:pPr marL="1585913" lvl="3" indent="-214313" algn="just">
              <a:buFont typeface="Arial" panose="020B0604020202020204" pitchFamily="34" charset="0"/>
              <a:buChar char="•"/>
            </a:pPr>
            <a:r>
              <a:rPr lang="en-GB" sz="1200" dirty="0"/>
              <a:t>Safety at CERN</a:t>
            </a:r>
          </a:p>
          <a:p>
            <a:pPr marL="1585913" lvl="3" indent="-214313" algn="just">
              <a:buFont typeface="Arial" panose="020B0604020202020204" pitchFamily="34" charset="0"/>
              <a:buChar char="•"/>
            </a:pPr>
            <a:r>
              <a:rPr lang="en-GB" sz="1200" dirty="0"/>
              <a:t>Emergency Evacuation</a:t>
            </a:r>
          </a:p>
          <a:p>
            <a:pPr marL="1585913" lvl="3" indent="-214313" algn="just">
              <a:buFont typeface="Arial" panose="020B0604020202020204" pitchFamily="34" charset="0"/>
              <a:buChar char="•"/>
            </a:pPr>
            <a:r>
              <a:rPr lang="en-GB" sz="1200" dirty="0"/>
              <a:t>Radiation Protection –Awareness</a:t>
            </a:r>
          </a:p>
          <a:p>
            <a:pPr lvl="2" algn="just"/>
            <a:r>
              <a:rPr lang="en-GB" sz="1200" u="sng" dirty="0" err="1">
                <a:solidFill>
                  <a:srgbClr val="00B050"/>
                </a:solidFill>
              </a:rPr>
              <a:t>Recommanded</a:t>
            </a:r>
            <a:r>
              <a:rPr lang="en-GB" sz="1200" u="sng" dirty="0">
                <a:solidFill>
                  <a:srgbClr val="00B050"/>
                </a:solidFill>
              </a:rPr>
              <a:t> training</a:t>
            </a:r>
          </a:p>
          <a:p>
            <a:pPr marL="1585913" lvl="3" indent="-214313" algn="just">
              <a:buFont typeface="Arial" panose="020B0604020202020204" pitchFamily="34" charset="0"/>
              <a:buChar char="•"/>
            </a:pPr>
            <a:r>
              <a:rPr lang="en-GB" sz="1200" dirty="0"/>
              <a:t>First Aid – Life Saving Actions</a:t>
            </a:r>
          </a:p>
          <a:p>
            <a:pPr lvl="3" algn="just"/>
            <a:endParaRPr lang="en-GB" sz="1200" dirty="0"/>
          </a:p>
          <a:p>
            <a:pPr marL="685800" lvl="1" indent="-342900" algn="just">
              <a:buFont typeface="+mj-lt"/>
              <a:buAutoNum type="arabicPeriod" startAt="4"/>
            </a:pPr>
            <a:r>
              <a:rPr lang="en-GB" dirty="0"/>
              <a:t>Request access permission via </a:t>
            </a:r>
            <a:r>
              <a:rPr lang="en-GB" dirty="0">
                <a:hlinkClick r:id="rId6"/>
              </a:rPr>
              <a:t>ADaMS</a:t>
            </a:r>
            <a:endParaRPr lang="en-GB" dirty="0"/>
          </a:p>
          <a:p>
            <a:pPr lvl="1" algn="just"/>
            <a:r>
              <a:rPr lang="en-GB" dirty="0"/>
              <a:t>       </a:t>
            </a:r>
            <a:r>
              <a:rPr lang="en-GB" sz="1200" dirty="0"/>
              <a:t>Always follow the appropriate safety training courses before requesting the access and mention                                                                                             </a:t>
            </a:r>
          </a:p>
          <a:p>
            <a:pPr lvl="1" algn="just"/>
            <a:r>
              <a:rPr lang="en-GB" sz="1200" dirty="0"/>
              <a:t>          a clear justification (otherwise the access will not be approved)</a:t>
            </a:r>
          </a:p>
          <a:p>
            <a:pPr marL="1285875" lvl="3" indent="-257175">
              <a:buFont typeface="Wingdings" panose="05000000000000000000" pitchFamily="2" charset="2"/>
              <a:buChar char="§"/>
            </a:pPr>
            <a:endParaRPr lang="en-GB" sz="1600" dirty="0"/>
          </a:p>
          <a:p>
            <a:pPr marL="1285875" lvl="3" indent="-257175">
              <a:buFont typeface="Wingdings" panose="05000000000000000000" pitchFamily="2" charset="2"/>
              <a:buChar char="§"/>
            </a:pPr>
            <a:endParaRPr lang="en-GB" dirty="0"/>
          </a:p>
          <a:p>
            <a:pPr lvl="3"/>
            <a:endParaRPr lang="en-GB" dirty="0"/>
          </a:p>
          <a:p>
            <a:pPr lvl="1"/>
            <a:endParaRPr lang="en-GB" dirty="0"/>
          </a:p>
        </p:txBody>
      </p:sp>
      <p:pic>
        <p:nvPicPr>
          <p:cNvPr id="4102" name="Picture 6" descr="Prévention et sécurité sur un chantier - IC TRANSPORT">
            <a:extLst>
              <a:ext uri="{FF2B5EF4-FFF2-40B4-BE49-F238E27FC236}">
                <a16:creationId xmlns:a16="http://schemas.microsoft.com/office/drawing/2014/main" id="{E956B942-FF19-A12F-1E0B-A08CB98D97EB}"/>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973742" y="2556593"/>
            <a:ext cx="724985" cy="724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B2B7984-87A1-6B2E-C6B4-45B392E61C10}"/>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Safety first </a:t>
            </a:r>
            <a:r>
              <a:rPr lang="fr-FR" sz="3600" b="1" dirty="0" err="1">
                <a:solidFill>
                  <a:schemeClr val="accent1">
                    <a:lumMod val="75000"/>
                  </a:schemeClr>
                </a:solidFill>
              </a:rPr>
              <a:t>steps</a:t>
            </a:r>
            <a:endParaRPr lang="fr-FR" sz="3600" b="1" dirty="0">
              <a:solidFill>
                <a:schemeClr val="accent1">
                  <a:lumMod val="75000"/>
                </a:schemeClr>
              </a:solidFill>
            </a:endParaRPr>
          </a:p>
        </p:txBody>
      </p:sp>
      <p:pic>
        <p:nvPicPr>
          <p:cNvPr id="3" name="Picture 3">
            <a:extLst>
              <a:ext uri="{FF2B5EF4-FFF2-40B4-BE49-F238E27FC236}">
                <a16:creationId xmlns:a16="http://schemas.microsoft.com/office/drawing/2014/main" id="{E0D55711-3679-9BAB-7EB0-8E8CD22A945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499999" y="3785127"/>
            <a:ext cx="1471227" cy="88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DDC87F5F-0CE3-36A0-1AF5-23ADDDCAE13C}"/>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486816" y="5276997"/>
            <a:ext cx="1434548" cy="882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4245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AC1AE9-D2F3-1F48-83D1-CF0313812C8D}"/>
              </a:ext>
            </a:extLst>
          </p:cNvPr>
          <p:cNvSpPr>
            <a:spLocks noGrp="1"/>
          </p:cNvSpPr>
          <p:nvPr>
            <p:ph idx="1"/>
          </p:nvPr>
        </p:nvSpPr>
        <p:spPr>
          <a:xfrm>
            <a:off x="600735" y="1800000"/>
            <a:ext cx="7886700" cy="358837"/>
          </a:xfrm>
        </p:spPr>
        <p:txBody>
          <a:bodyPr>
            <a:normAutofit fontScale="62500" lnSpcReduction="20000"/>
          </a:bodyPr>
          <a:lstStyle/>
          <a:p>
            <a:pPr marL="0" indent="0">
              <a:buNone/>
            </a:pPr>
            <a:r>
              <a:rPr lang="fr-FR" b="1" dirty="0"/>
              <a:t>  Be </a:t>
            </a:r>
            <a:r>
              <a:rPr lang="fr-FR" b="1" dirty="0" err="1"/>
              <a:t>familiar</a:t>
            </a:r>
            <a:r>
              <a:rPr lang="fr-FR" b="1" dirty="0"/>
              <a:t> </a:t>
            </a:r>
            <a:r>
              <a:rPr lang="fr-FR" b="1" dirty="0" err="1"/>
              <a:t>with</a:t>
            </a:r>
            <a:r>
              <a:rPr lang="fr-FR" b="1" dirty="0"/>
              <a:t> </a:t>
            </a:r>
            <a:r>
              <a:rPr lang="fr-FR" b="1" dirty="0" err="1"/>
              <a:t>your</a:t>
            </a:r>
            <a:r>
              <a:rPr lang="fr-FR" b="1" dirty="0"/>
              <a:t> </a:t>
            </a:r>
            <a:r>
              <a:rPr lang="fr-FR" b="1" dirty="0" err="1"/>
              <a:t>working</a:t>
            </a:r>
            <a:r>
              <a:rPr lang="fr-FR" b="1" dirty="0"/>
              <a:t> environment </a:t>
            </a:r>
            <a:r>
              <a:rPr lang="en-GB" sz="2100" b="1" dirty="0"/>
              <a:t>&amp; make sure that you know:</a:t>
            </a:r>
          </a:p>
          <a:p>
            <a:pPr marL="0" indent="0">
              <a:buNone/>
            </a:pPr>
            <a:endParaRPr lang="fr-FR" b="1" dirty="0"/>
          </a:p>
        </p:txBody>
      </p:sp>
      <p:pic>
        <p:nvPicPr>
          <p:cNvPr id="12" name="Picture 24">
            <a:extLst>
              <a:ext uri="{FF2B5EF4-FFF2-40B4-BE49-F238E27FC236}">
                <a16:creationId xmlns:a16="http://schemas.microsoft.com/office/drawing/2014/main" id="{B05EB138-44B6-6393-DC42-80F862A64FFD}"/>
              </a:ext>
            </a:extLst>
          </p:cNvPr>
          <p:cNvPicPr>
            <a:picLocks noChangeAspect="1"/>
          </p:cNvPicPr>
          <p:nvPr/>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54421" y="1800000"/>
            <a:ext cx="394226" cy="316366"/>
          </a:xfrm>
          <a:prstGeom prst="rect">
            <a:avLst/>
          </a:prstGeom>
        </p:spPr>
      </p:pic>
      <p:grpSp>
        <p:nvGrpSpPr>
          <p:cNvPr id="10" name="Groupe 9">
            <a:extLst>
              <a:ext uri="{FF2B5EF4-FFF2-40B4-BE49-F238E27FC236}">
                <a16:creationId xmlns:a16="http://schemas.microsoft.com/office/drawing/2014/main" id="{F9E70566-CEF6-6DC5-AE63-3E77222E22C1}"/>
              </a:ext>
            </a:extLst>
          </p:cNvPr>
          <p:cNvGrpSpPr/>
          <p:nvPr/>
        </p:nvGrpSpPr>
        <p:grpSpPr>
          <a:xfrm>
            <a:off x="0" y="0"/>
            <a:ext cx="1712838" cy="780564"/>
            <a:chOff x="119447" y="1"/>
            <a:chExt cx="2489286" cy="1142999"/>
          </a:xfrm>
        </p:grpSpPr>
        <p:pic>
          <p:nvPicPr>
            <p:cNvPr id="6146" name="Picture 2" descr="Poster Construction de travail Pictogramme dur travail Symbole Icône  Connexion - PIXERS.FR">
              <a:extLst>
                <a:ext uri="{FF2B5EF4-FFF2-40B4-BE49-F238E27FC236}">
                  <a16:creationId xmlns:a16="http://schemas.microsoft.com/office/drawing/2014/main" id="{1C55911E-9B06-C849-F699-6090E891E400}"/>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19447" y="1"/>
              <a:ext cx="1239535" cy="1142999"/>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Poster Construction de travail Pictogramme dur travail Symbole Icône  Connexion - PIXERS.FR">
              <a:extLst>
                <a:ext uri="{FF2B5EF4-FFF2-40B4-BE49-F238E27FC236}">
                  <a16:creationId xmlns:a16="http://schemas.microsoft.com/office/drawing/2014/main" id="{D37090B4-6C62-36B6-8196-EA7A2FB2CC7B}"/>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b="7788"/>
            <a:stretch/>
          </p:blipFill>
          <p:spPr bwMode="auto">
            <a:xfrm>
              <a:off x="1369198" y="1"/>
              <a:ext cx="1239535" cy="1142999"/>
            </a:xfrm>
            <a:prstGeom prst="rect">
              <a:avLst/>
            </a:prstGeom>
            <a:noFill/>
            <a:extLst>
              <a:ext uri="{909E8E84-426E-40DD-AFC4-6F175D3DCCD1}">
                <a14:hiddenFill xmlns:a14="http://schemas.microsoft.com/office/drawing/2010/main">
                  <a:solidFill>
                    <a:srgbClr val="FFFFFF"/>
                  </a:solidFill>
                </a14:hiddenFill>
              </a:ext>
            </a:extLst>
          </p:spPr>
        </p:pic>
      </p:grpSp>
      <p:pic>
        <p:nvPicPr>
          <p:cNvPr id="2" name="Image 1">
            <a:extLst>
              <a:ext uri="{FF2B5EF4-FFF2-40B4-BE49-F238E27FC236}">
                <a16:creationId xmlns:a16="http://schemas.microsoft.com/office/drawing/2014/main" id="{DFDBCFCD-721E-8E79-0DA2-1203F9763E4D}"/>
              </a:ext>
            </a:extLst>
          </p:cNvPr>
          <p:cNvPicPr>
            <a:picLocks noChangeAspect="1"/>
          </p:cNvPicPr>
          <p:nvPr/>
        </p:nvPicPr>
        <p:blipFill>
          <a:blip r:embed="rId5"/>
          <a:stretch>
            <a:fillRect/>
          </a:stretch>
        </p:blipFill>
        <p:spPr>
          <a:xfrm>
            <a:off x="0" y="2359391"/>
            <a:ext cx="9144000" cy="3771153"/>
          </a:xfrm>
          <a:prstGeom prst="rect">
            <a:avLst/>
          </a:prstGeom>
        </p:spPr>
      </p:pic>
      <p:sp>
        <p:nvSpPr>
          <p:cNvPr id="5" name="Title 1">
            <a:extLst>
              <a:ext uri="{FF2B5EF4-FFF2-40B4-BE49-F238E27FC236}">
                <a16:creationId xmlns:a16="http://schemas.microsoft.com/office/drawing/2014/main" id="{148F91C3-25EC-E636-8A9E-FA743F125B41}"/>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Workplace</a:t>
            </a:r>
          </a:p>
        </p:txBody>
      </p:sp>
      <p:sp>
        <p:nvSpPr>
          <p:cNvPr id="4" name="Slide Number Placeholder 1">
            <a:extLst>
              <a:ext uri="{FF2B5EF4-FFF2-40B4-BE49-F238E27FC236}">
                <a16:creationId xmlns:a16="http://schemas.microsoft.com/office/drawing/2014/main" id="{A070716A-5E84-87D8-73DA-62DCDA733668}"/>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37</a:t>
            </a:fld>
            <a:endParaRPr lang="en-US"/>
          </a:p>
        </p:txBody>
      </p:sp>
    </p:spTree>
    <p:extLst>
      <p:ext uri="{BB962C8B-B14F-4D97-AF65-F5344CB8AC3E}">
        <p14:creationId xmlns:p14="http://schemas.microsoft.com/office/powerpoint/2010/main" val="1623779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abilite - Storkcom">
            <a:extLst>
              <a:ext uri="{FF2B5EF4-FFF2-40B4-BE49-F238E27FC236}">
                <a16:creationId xmlns:a16="http://schemas.microsoft.com/office/drawing/2014/main" id="{B332F093-A5F0-66B0-A293-28C361E43466}"/>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177290" cy="1177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376462C-E856-A65D-19E8-085E5E30FB88}"/>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err="1">
                <a:solidFill>
                  <a:schemeClr val="accent1">
                    <a:lumMod val="75000"/>
                  </a:schemeClr>
                </a:solidFill>
              </a:rPr>
              <a:t>Reliability</a:t>
            </a:r>
            <a:r>
              <a:rPr lang="fr-FR" sz="3600" b="1" dirty="0">
                <a:solidFill>
                  <a:schemeClr val="accent1">
                    <a:lumMod val="75000"/>
                  </a:schemeClr>
                </a:solidFill>
              </a:rPr>
              <a:t> techniques</a:t>
            </a:r>
          </a:p>
        </p:txBody>
      </p:sp>
      <p:pic>
        <p:nvPicPr>
          <p:cNvPr id="3" name="Image 2">
            <a:extLst>
              <a:ext uri="{FF2B5EF4-FFF2-40B4-BE49-F238E27FC236}">
                <a16:creationId xmlns:a16="http://schemas.microsoft.com/office/drawing/2014/main" id="{2CDED23D-CB71-0AEF-C615-7A3C4485B97C}"/>
              </a:ext>
            </a:extLst>
          </p:cNvPr>
          <p:cNvPicPr>
            <a:picLocks noChangeAspect="1"/>
          </p:cNvPicPr>
          <p:nvPr/>
        </p:nvPicPr>
        <p:blipFill>
          <a:blip r:embed="rId3"/>
          <a:stretch>
            <a:fillRect/>
          </a:stretch>
        </p:blipFill>
        <p:spPr>
          <a:xfrm>
            <a:off x="0" y="1437736"/>
            <a:ext cx="9144000" cy="3982528"/>
          </a:xfrm>
          <a:prstGeom prst="rect">
            <a:avLst/>
          </a:prstGeom>
        </p:spPr>
      </p:pic>
      <p:sp>
        <p:nvSpPr>
          <p:cNvPr id="4" name="Slide Number Placeholder 1">
            <a:extLst>
              <a:ext uri="{FF2B5EF4-FFF2-40B4-BE49-F238E27FC236}">
                <a16:creationId xmlns:a16="http://schemas.microsoft.com/office/drawing/2014/main" id="{5292ADDE-6B3F-1148-2F76-EF90C8525DF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38</a:t>
            </a:fld>
            <a:endParaRPr lang="en-US"/>
          </a:p>
        </p:txBody>
      </p:sp>
    </p:spTree>
    <p:extLst>
      <p:ext uri="{BB962C8B-B14F-4D97-AF65-F5344CB8AC3E}">
        <p14:creationId xmlns:p14="http://schemas.microsoft.com/office/powerpoint/2010/main" val="7526478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a:extLst>
              <a:ext uri="{FF2B5EF4-FFF2-40B4-BE49-F238E27FC236}">
                <a16:creationId xmlns:a16="http://schemas.microsoft.com/office/drawing/2014/main" id="{F58643CB-0123-DC88-92E4-D62867962DF6}"/>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32693"/>
          <a:stretch/>
        </p:blipFill>
        <p:spPr bwMode="auto">
          <a:xfrm>
            <a:off x="0" y="0"/>
            <a:ext cx="1602685" cy="1143041"/>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3">
            <a:extLst>
              <a:ext uri="{FF2B5EF4-FFF2-40B4-BE49-F238E27FC236}">
                <a16:creationId xmlns:a16="http://schemas.microsoft.com/office/drawing/2014/main" id="{90D51DFC-5384-C64E-B44C-BE06214439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9100" y="2970189"/>
            <a:ext cx="2079140" cy="1466264"/>
          </a:xfrm>
          <a:prstGeom prst="rect">
            <a:avLst/>
          </a:prstGeom>
        </p:spPr>
      </p:pic>
      <p:sp>
        <p:nvSpPr>
          <p:cNvPr id="3" name="Content Placeholder 2">
            <a:extLst>
              <a:ext uri="{FF2B5EF4-FFF2-40B4-BE49-F238E27FC236}">
                <a16:creationId xmlns:a16="http://schemas.microsoft.com/office/drawing/2014/main" id="{F74ED479-7970-7448-B5D0-CB7ECC091F09}"/>
              </a:ext>
            </a:extLst>
          </p:cNvPr>
          <p:cNvSpPr>
            <a:spLocks noGrp="1"/>
          </p:cNvSpPr>
          <p:nvPr>
            <p:ph idx="1"/>
          </p:nvPr>
        </p:nvSpPr>
        <p:spPr>
          <a:xfrm>
            <a:off x="351464" y="2219014"/>
            <a:ext cx="8792535" cy="3830722"/>
          </a:xfrm>
        </p:spPr>
        <p:txBody>
          <a:bodyPr>
            <a:noAutofit/>
          </a:bodyPr>
          <a:lstStyle/>
          <a:p>
            <a:r>
              <a:rPr lang="en-GB" sz="1800" dirty="0"/>
              <a:t>KEEP CALM</a:t>
            </a:r>
          </a:p>
          <a:p>
            <a:r>
              <a:rPr lang="en-GB" sz="1800" dirty="0">
                <a:solidFill>
                  <a:srgbClr val="FF0000"/>
                </a:solidFill>
              </a:rPr>
              <a:t>Call the fire brigade n°(+41 22 76) 74444 </a:t>
            </a:r>
            <a:r>
              <a:rPr lang="en-GB" sz="1800" dirty="0"/>
              <a:t>and communicate</a:t>
            </a:r>
          </a:p>
          <a:p>
            <a:pPr marL="342900" lvl="1" indent="0">
              <a:buClr>
                <a:schemeClr val="accent1">
                  <a:lumMod val="75000"/>
                </a:schemeClr>
              </a:buClr>
              <a:buSzPct val="130000"/>
              <a:buNone/>
            </a:pPr>
            <a:r>
              <a:rPr lang="en-GB" sz="1800" dirty="0"/>
              <a:t>Who you are (CERN ID, phone number)</a:t>
            </a:r>
          </a:p>
          <a:p>
            <a:pPr lvl="2" indent="0">
              <a:buClr>
                <a:schemeClr val="accent1">
                  <a:lumMod val="75000"/>
                </a:schemeClr>
              </a:buClr>
              <a:buSzPct val="130000"/>
              <a:buNone/>
            </a:pPr>
            <a:r>
              <a:rPr lang="en-GB" sz="1800" dirty="0"/>
              <a:t>	Where you are (building, number on the door)</a:t>
            </a:r>
          </a:p>
          <a:p>
            <a:pPr marL="1028700" lvl="3" indent="0">
              <a:buClr>
                <a:schemeClr val="accent1">
                  <a:lumMod val="75000"/>
                </a:schemeClr>
              </a:buClr>
              <a:buSzPct val="130000"/>
              <a:buNone/>
            </a:pPr>
            <a:r>
              <a:rPr lang="en-GB" sz="1800" dirty="0"/>
              <a:t>	What is going on</a:t>
            </a:r>
          </a:p>
          <a:p>
            <a:pPr marL="1028700" lvl="3" indent="0">
              <a:buClr>
                <a:schemeClr val="accent1">
                  <a:lumMod val="75000"/>
                </a:schemeClr>
              </a:buClr>
              <a:buSzPct val="130000"/>
              <a:buNone/>
            </a:pPr>
            <a:endParaRPr lang="en-GB" sz="1800" dirty="0">
              <a:solidFill>
                <a:srgbClr val="FF0000"/>
              </a:solidFill>
            </a:endParaRPr>
          </a:p>
          <a:p>
            <a:pPr marL="1028700" lvl="3" indent="0">
              <a:buClr>
                <a:schemeClr val="accent1">
                  <a:lumMod val="75000"/>
                </a:schemeClr>
              </a:buClr>
              <a:buSzPct val="130000"/>
              <a:buNone/>
            </a:pPr>
            <a:r>
              <a:rPr lang="en-GB" sz="1800" dirty="0">
                <a:solidFill>
                  <a:srgbClr val="FF0000"/>
                </a:solidFill>
              </a:rPr>
              <a:t>               Never hang up without fire brigade authorization</a:t>
            </a:r>
          </a:p>
          <a:p>
            <a:pPr marL="0" indent="0">
              <a:buNone/>
            </a:pPr>
            <a:endParaRPr lang="en-GB" sz="1800" dirty="0">
              <a:effectLst>
                <a:outerShdw blurRad="38100" dist="38100" dir="2700000" algn="tl">
                  <a:srgbClr val="000000">
                    <a:alpha val="43137"/>
                  </a:srgbClr>
                </a:outerShdw>
              </a:effectLst>
            </a:endParaRPr>
          </a:p>
          <a:p>
            <a:pPr marL="0" indent="0" algn="ctr">
              <a:buNone/>
            </a:pPr>
            <a:r>
              <a:rPr lang="en-GB" sz="1800" dirty="0">
                <a:effectLst>
                  <a:outerShdw blurRad="38100" dist="38100" dir="2700000" algn="tl">
                    <a:srgbClr val="000000">
                      <a:alpha val="43137"/>
                    </a:srgbClr>
                  </a:outerShdw>
                </a:effectLst>
              </a:rPr>
              <a:t>Important: </a:t>
            </a:r>
            <a:r>
              <a:rPr lang="en-GB" sz="1800" dirty="0"/>
              <a:t>Do not use the European Emergency call 112                                                </a:t>
            </a:r>
            <a:r>
              <a:rPr lang="en-GB" sz="1800" dirty="0">
                <a:sym typeface="Wingdings" panose="05000000000000000000" pitchFamily="2" charset="2"/>
              </a:rPr>
              <a:t></a:t>
            </a:r>
            <a:r>
              <a:rPr lang="en-GB" sz="1800" dirty="0"/>
              <a:t>Your call will be treated outside CERN</a:t>
            </a:r>
          </a:p>
        </p:txBody>
      </p:sp>
      <p:sp>
        <p:nvSpPr>
          <p:cNvPr id="6" name="Organigramme : Connecteur 5">
            <a:extLst>
              <a:ext uri="{FF2B5EF4-FFF2-40B4-BE49-F238E27FC236}">
                <a16:creationId xmlns:a16="http://schemas.microsoft.com/office/drawing/2014/main" id="{19498676-E1D0-D9E0-51A4-5E245023EC51}"/>
              </a:ext>
            </a:extLst>
          </p:cNvPr>
          <p:cNvSpPr/>
          <p:nvPr/>
        </p:nvSpPr>
        <p:spPr>
          <a:xfrm>
            <a:off x="435829" y="3020344"/>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1</a:t>
            </a:r>
            <a:endParaRPr lang="en-GB" sz="1350" dirty="0">
              <a:solidFill>
                <a:schemeClr val="tx1"/>
              </a:solidFill>
            </a:endParaRPr>
          </a:p>
        </p:txBody>
      </p:sp>
      <p:sp>
        <p:nvSpPr>
          <p:cNvPr id="9" name="Organigramme : Connecteur 8">
            <a:extLst>
              <a:ext uri="{FF2B5EF4-FFF2-40B4-BE49-F238E27FC236}">
                <a16:creationId xmlns:a16="http://schemas.microsoft.com/office/drawing/2014/main" id="{4F600BFF-6FE6-99C4-4065-0CEAF053C990}"/>
              </a:ext>
            </a:extLst>
          </p:cNvPr>
          <p:cNvSpPr/>
          <p:nvPr/>
        </p:nvSpPr>
        <p:spPr>
          <a:xfrm>
            <a:off x="1004587" y="3429000"/>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2</a:t>
            </a:r>
            <a:endParaRPr lang="en-GB" sz="1350" dirty="0">
              <a:solidFill>
                <a:schemeClr val="tx1"/>
              </a:solidFill>
            </a:endParaRPr>
          </a:p>
        </p:txBody>
      </p:sp>
      <p:sp>
        <p:nvSpPr>
          <p:cNvPr id="10" name="Organigramme : Connecteur 9">
            <a:extLst>
              <a:ext uri="{FF2B5EF4-FFF2-40B4-BE49-F238E27FC236}">
                <a16:creationId xmlns:a16="http://schemas.microsoft.com/office/drawing/2014/main" id="{BD7A93F4-B164-5EDC-01BB-E5E3DDCBA780}"/>
              </a:ext>
            </a:extLst>
          </p:cNvPr>
          <p:cNvSpPr/>
          <p:nvPr/>
        </p:nvSpPr>
        <p:spPr>
          <a:xfrm>
            <a:off x="1932419" y="3809946"/>
            <a:ext cx="314793" cy="314794"/>
          </a:xfrm>
          <a:prstGeom prst="flowChart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CH" sz="1350" dirty="0">
                <a:solidFill>
                  <a:schemeClr val="tx1"/>
                </a:solidFill>
              </a:rPr>
              <a:t>3</a:t>
            </a:r>
            <a:endParaRPr lang="en-GB" sz="1350" dirty="0">
              <a:solidFill>
                <a:schemeClr val="tx1"/>
              </a:solidFill>
            </a:endParaRPr>
          </a:p>
        </p:txBody>
      </p:sp>
      <p:sp>
        <p:nvSpPr>
          <p:cNvPr id="2" name="Title 1">
            <a:extLst>
              <a:ext uri="{FF2B5EF4-FFF2-40B4-BE49-F238E27FC236}">
                <a16:creationId xmlns:a16="http://schemas.microsoft.com/office/drawing/2014/main" id="{4D19550B-BEC3-B783-BDC5-6DC83AA6BF7D}"/>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 case of emergency</a:t>
            </a:r>
          </a:p>
        </p:txBody>
      </p:sp>
      <p:sp>
        <p:nvSpPr>
          <p:cNvPr id="5" name="Slide Number Placeholder 1">
            <a:extLst>
              <a:ext uri="{FF2B5EF4-FFF2-40B4-BE49-F238E27FC236}">
                <a16:creationId xmlns:a16="http://schemas.microsoft.com/office/drawing/2014/main" id="{F84F37D1-EE32-00E5-6ACC-2162E70CCC29}"/>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4059303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33493"/>
            <a:ext cx="8226854" cy="715840"/>
          </a:xfrm>
          <a:prstGeom prst="rect">
            <a:avLst/>
          </a:prstGeom>
        </p:spPr>
        <p:txBody>
          <a:bodyPr vert="horz" lIns="45720" rIns="45720" rtlCol="0" anchor="ctr">
            <a:normAutofit/>
          </a:bodyPr>
          <a:lstStyle/>
          <a:p>
            <a:pPr>
              <a:spcBef>
                <a:spcPct val="0"/>
              </a:spcBef>
              <a:spcAft>
                <a:spcPts val="600"/>
              </a:spcAft>
            </a:pPr>
            <a:r>
              <a:rPr lang="en-US" sz="3200">
                <a:ln w="12700">
                  <a:noFill/>
                  <a:prstDash val="solid"/>
                </a:ln>
                <a:solidFill>
                  <a:srgbClr val="0C377B"/>
                </a:solidFill>
                <a:effectLst>
                  <a:outerShdw blurRad="41275" dist="20320" dir="1800000" algn="tl" rotWithShape="0">
                    <a:srgbClr val="000000">
                      <a:alpha val="40000"/>
                    </a:srgbClr>
                  </a:outerShdw>
                </a:effectLst>
                <a:latin typeface="+mj-lt"/>
                <a:ea typeface="+mj-ea"/>
              </a:rPr>
              <a:t>CERN Structure</a:t>
            </a:r>
            <a:endParaRPr lang="en-GB" sz="3200">
              <a:ln w="12700">
                <a:noFill/>
                <a:prstDash val="solid"/>
              </a:ln>
              <a:solidFill>
                <a:srgbClr val="0C377B"/>
              </a:solidFill>
              <a:effectLst>
                <a:outerShdw blurRad="41275" dist="20320" dir="1800000" algn="tl" rotWithShape="0">
                  <a:srgbClr val="000000">
                    <a:alpha val="40000"/>
                  </a:srgbClr>
                </a:outerShdw>
              </a:effectLst>
              <a:latin typeface="+mj-lt"/>
              <a:ea typeface="+mj-ea"/>
            </a:endParaRPr>
          </a:p>
        </p:txBody>
      </p:sp>
      <p:sp>
        <p:nvSpPr>
          <p:cNvPr id="3" name="Footer Placeholder 2"/>
          <p:cNvSpPr>
            <a:spLocks noGrp="1"/>
          </p:cNvSpPr>
          <p:nvPr>
            <p:ph type="ftr" sz="quarter" idx="11"/>
          </p:nvPr>
        </p:nvSpPr>
        <p:spPr>
          <a:xfrm>
            <a:off x="3666434" y="6356350"/>
            <a:ext cx="4290489" cy="365125"/>
          </a:xfrm>
        </p:spPr>
        <p:txBody>
          <a:bodyPr vert="horz" lIns="91440" tIns="45720" rIns="91440" bIns="45720" rtlCol="0" anchor="ctr">
            <a:normAutofit/>
          </a:bodyPr>
          <a:lstStyle/>
          <a:p>
            <a:pPr>
              <a:spcAft>
                <a:spcPts val="600"/>
              </a:spcAft>
            </a:pPr>
            <a:r>
              <a:rPr lang="en-GB"/>
              <a:t>Welcome to the EN Department</a:t>
            </a:r>
          </a:p>
        </p:txBody>
      </p:sp>
      <p:sp>
        <p:nvSpPr>
          <p:cNvPr id="2" name="Slide Number Placeholder 1"/>
          <p:cNvSpPr>
            <a:spLocks noGrp="1"/>
          </p:cNvSpPr>
          <p:nvPr>
            <p:ph type="sldNum" sz="quarter" idx="12"/>
          </p:nvPr>
        </p:nvSpPr>
        <p:spPr>
          <a:xfrm>
            <a:off x="7956924" y="6356350"/>
            <a:ext cx="729876" cy="365125"/>
          </a:xfrm>
        </p:spPr>
        <p:txBody>
          <a:bodyPr vert="horz" lIns="91440" tIns="45720" rIns="91440" bIns="45720" rtlCol="0" anchor="ctr">
            <a:normAutofit/>
          </a:bodyPr>
          <a:lstStyle/>
          <a:p>
            <a:pPr>
              <a:spcAft>
                <a:spcPts val="600"/>
              </a:spcAft>
            </a:pPr>
            <a:fld id="{8D6C380F-326D-3C40-9EE7-7FBAB0953422}" type="slidenum">
              <a:rPr lang="en-US" smtClean="0"/>
              <a:pPr>
                <a:spcAft>
                  <a:spcPts val="600"/>
                </a:spcAft>
              </a:pPr>
              <a:t>4</a:t>
            </a:fld>
            <a:endParaRPr lang="en-US"/>
          </a:p>
        </p:txBody>
      </p:sp>
      <p:pic>
        <p:nvPicPr>
          <p:cNvPr id="15" name="Picture 14" descr="Diagram&#10;&#10;Description automatically generated">
            <a:extLst>
              <a:ext uri="{FF2B5EF4-FFF2-40B4-BE49-F238E27FC236}">
                <a16:creationId xmlns:a16="http://schemas.microsoft.com/office/drawing/2014/main" id="{D4CAB144-7604-4825-A975-E6B493D3919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1279538"/>
            <a:ext cx="8226425" cy="4976992"/>
          </a:xfrm>
          <a:prstGeom prst="rect">
            <a:avLst/>
          </a:prstGeom>
          <a:noFill/>
        </p:spPr>
      </p:pic>
    </p:spTree>
    <p:extLst>
      <p:ext uri="{BB962C8B-B14F-4D97-AF65-F5344CB8AC3E}">
        <p14:creationId xmlns:p14="http://schemas.microsoft.com/office/powerpoint/2010/main" val="18341884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0D7154-4990-534B-9611-2647C79C1DCC}"/>
              </a:ext>
            </a:extLst>
          </p:cNvPr>
          <p:cNvSpPr>
            <a:spLocks noGrp="1"/>
          </p:cNvSpPr>
          <p:nvPr>
            <p:ph idx="1"/>
          </p:nvPr>
        </p:nvSpPr>
        <p:spPr>
          <a:xfrm>
            <a:off x="540000" y="1800000"/>
            <a:ext cx="8238240" cy="4402017"/>
          </a:xfrm>
        </p:spPr>
        <p:txBody>
          <a:bodyPr>
            <a:noAutofit/>
          </a:bodyPr>
          <a:lstStyle/>
          <a:p>
            <a:pPr algn="just"/>
            <a:r>
              <a:rPr lang="fr-FR" sz="1600" dirty="0"/>
              <a:t>Must </a:t>
            </a:r>
            <a:r>
              <a:rPr lang="fr-FR" sz="1600" dirty="0" err="1"/>
              <a:t>be</a:t>
            </a:r>
            <a:r>
              <a:rPr lang="fr-FR" sz="1600" dirty="0"/>
              <a:t> </a:t>
            </a:r>
            <a:r>
              <a:rPr lang="fr-FR" sz="1600" dirty="0" err="1"/>
              <a:t>done</a:t>
            </a:r>
            <a:r>
              <a:rPr lang="fr-FR" sz="1600" dirty="0"/>
              <a:t> </a:t>
            </a:r>
            <a:r>
              <a:rPr lang="fr-FR" sz="1600" dirty="0" err="1"/>
              <a:t>within</a:t>
            </a:r>
            <a:r>
              <a:rPr lang="fr-FR" sz="1600" dirty="0"/>
              <a:t> 48 </a:t>
            </a:r>
            <a:r>
              <a:rPr lang="fr-FR" sz="1600" dirty="0" err="1"/>
              <a:t>hours</a:t>
            </a:r>
            <a:endParaRPr lang="fr-FR" sz="1600" dirty="0"/>
          </a:p>
          <a:p>
            <a:pPr algn="just"/>
            <a:r>
              <a:rPr lang="fr-FR" sz="1600" dirty="0"/>
              <a:t>« Incident </a:t>
            </a:r>
            <a:r>
              <a:rPr lang="fr-FR" sz="1600" dirty="0" err="1"/>
              <a:t>declaration</a:t>
            </a:r>
            <a:r>
              <a:rPr lang="fr-FR" sz="1600" dirty="0"/>
              <a:t> » via EDH</a:t>
            </a:r>
          </a:p>
          <a:p>
            <a:pPr lvl="4" algn="just">
              <a:buClr>
                <a:schemeClr val="tx1"/>
              </a:buClr>
              <a:buFont typeface="Wingdings" panose="05000000000000000000" pitchFamily="2" charset="2"/>
              <a:buChar char="Ø"/>
            </a:pPr>
            <a:r>
              <a:rPr lang="fr-FR" sz="1600" dirty="0"/>
              <a:t>4 topics</a:t>
            </a:r>
          </a:p>
          <a:p>
            <a:pPr lvl="5">
              <a:buClr>
                <a:schemeClr val="tx1"/>
              </a:buClr>
              <a:buFont typeface="Arial" panose="020B0604020202020204" pitchFamily="34" charset="0"/>
              <a:buChar char="•"/>
            </a:pPr>
            <a:r>
              <a:rPr lang="fr-FR" sz="1600" dirty="0" err="1"/>
              <a:t>Circumstances</a:t>
            </a:r>
            <a:r>
              <a:rPr lang="fr-FR" sz="1600" dirty="0"/>
              <a:t> (Date/Time/Location/Description)</a:t>
            </a:r>
          </a:p>
          <a:p>
            <a:pPr lvl="7">
              <a:buClr>
                <a:schemeClr val="tx1"/>
              </a:buClr>
              <a:buFont typeface="Arial" panose="020B0604020202020204" pitchFamily="34" charset="0"/>
              <a:buChar char="•"/>
            </a:pPr>
            <a:r>
              <a:rPr lang="en-GB" sz="1200" dirty="0"/>
              <a:t>Allows to understand the event</a:t>
            </a:r>
          </a:p>
          <a:p>
            <a:pPr lvl="5">
              <a:buClr>
                <a:schemeClr val="tx1"/>
              </a:buClr>
              <a:buFont typeface="Arial" panose="020B0604020202020204" pitchFamily="34" charset="0"/>
              <a:buChar char="•"/>
            </a:pPr>
            <a:r>
              <a:rPr lang="fr-FR" sz="1600" dirty="0" err="1"/>
              <a:t>Consequences</a:t>
            </a:r>
            <a:r>
              <a:rPr lang="fr-FR" sz="1600" dirty="0"/>
              <a:t> (</a:t>
            </a:r>
            <a:r>
              <a:rPr lang="fr-FR" sz="1600" dirty="0" err="1"/>
              <a:t>Personal</a:t>
            </a:r>
            <a:r>
              <a:rPr lang="fr-FR" sz="1600" dirty="0"/>
              <a:t> </a:t>
            </a:r>
            <a:r>
              <a:rPr lang="fr-FR" sz="1600" dirty="0" err="1"/>
              <a:t>injury</a:t>
            </a:r>
            <a:r>
              <a:rPr lang="fr-FR" sz="1600" dirty="0"/>
              <a:t>/</a:t>
            </a:r>
            <a:r>
              <a:rPr lang="fr-FR" sz="1600" dirty="0" err="1"/>
              <a:t>Material</a:t>
            </a:r>
            <a:r>
              <a:rPr lang="fr-FR" sz="1600" dirty="0"/>
              <a:t> damage/</a:t>
            </a:r>
            <a:r>
              <a:rPr lang="fr-FR" sz="1600" dirty="0" err="1"/>
              <a:t>Environmental</a:t>
            </a:r>
            <a:r>
              <a:rPr lang="fr-FR" sz="1600" dirty="0"/>
              <a:t> </a:t>
            </a:r>
            <a:r>
              <a:rPr lang="fr-FR" sz="1600" dirty="0" err="1"/>
              <a:t>consequences</a:t>
            </a:r>
            <a:r>
              <a:rPr lang="fr-FR" sz="1600" dirty="0"/>
              <a:t>)</a:t>
            </a:r>
          </a:p>
          <a:p>
            <a:pPr lvl="7">
              <a:buClr>
                <a:schemeClr val="tx1"/>
              </a:buClr>
              <a:buFont typeface="Arial" panose="020B0604020202020204" pitchFamily="34" charset="0"/>
              <a:buChar char="•"/>
            </a:pPr>
            <a:r>
              <a:rPr lang="en-GB" sz="1200" dirty="0"/>
              <a:t>To determine whether an accident or near miss has occurred</a:t>
            </a:r>
          </a:p>
          <a:p>
            <a:pPr lvl="7">
              <a:buClr>
                <a:schemeClr val="tx1"/>
              </a:buClr>
              <a:buFont typeface="Arial" panose="020B0604020202020204" pitchFamily="34" charset="0"/>
              <a:buChar char="•"/>
            </a:pPr>
            <a:r>
              <a:rPr lang="en-GB" sz="1200" dirty="0"/>
              <a:t>Allows to determine the routing of information</a:t>
            </a:r>
            <a:endParaRPr lang="fr-FR" sz="1200" dirty="0"/>
          </a:p>
          <a:p>
            <a:pPr lvl="5">
              <a:buClr>
                <a:schemeClr val="tx1"/>
              </a:buClr>
              <a:buFont typeface="Arial" panose="020B0604020202020204" pitchFamily="34" charset="0"/>
              <a:buChar char="•"/>
            </a:pPr>
            <a:r>
              <a:rPr lang="fr-FR" sz="1600" dirty="0" err="1"/>
              <a:t>Witnesses</a:t>
            </a:r>
            <a:endParaRPr lang="fr-FR" sz="1600" dirty="0"/>
          </a:p>
          <a:p>
            <a:pPr lvl="5">
              <a:buClr>
                <a:schemeClr val="tx1"/>
              </a:buClr>
              <a:buFont typeface="Arial" panose="020B0604020202020204" pitchFamily="34" charset="0"/>
              <a:buChar char="•"/>
            </a:pPr>
            <a:r>
              <a:rPr lang="fr-FR" sz="1600" dirty="0" err="1"/>
              <a:t>Comments</a:t>
            </a:r>
            <a:endParaRPr lang="fr-FR" sz="1600" dirty="0"/>
          </a:p>
          <a:p>
            <a:pPr algn="just"/>
            <a:endParaRPr lang="fr-FR" sz="1600" dirty="0"/>
          </a:p>
          <a:p>
            <a:pPr lvl="4" algn="just">
              <a:buClr>
                <a:schemeClr val="tx1"/>
              </a:buClr>
              <a:buFont typeface="Wingdings" panose="05000000000000000000" pitchFamily="2" charset="2"/>
              <a:buChar char="Ø"/>
            </a:pPr>
            <a:r>
              <a:rPr lang="en-GB" sz="1600" dirty="0"/>
              <a:t>Don’t forget to fill in the declaration of occupational accident if necessary (In case of injury/consultation)</a:t>
            </a:r>
            <a:endParaRPr lang="en-US" sz="1600" dirty="0"/>
          </a:p>
        </p:txBody>
      </p:sp>
      <p:pic>
        <p:nvPicPr>
          <p:cNvPr id="3076" name="Picture 4">
            <a:extLst>
              <a:ext uri="{FF2B5EF4-FFF2-40B4-BE49-F238E27FC236}">
                <a16:creationId xmlns:a16="http://schemas.microsoft.com/office/drawing/2014/main" id="{58774658-4411-B99E-F9E0-79E3B5B9E0AA}"/>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036154" cy="103615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D41EFA8-BD64-D651-785E-1468E703BB2A}"/>
              </a:ext>
            </a:extLst>
          </p:cNvPr>
          <p:cNvSpPr txBox="1">
            <a:spLocks/>
          </p:cNvSpPr>
          <p:nvPr/>
        </p:nvSpPr>
        <p:spPr>
          <a:xfrm>
            <a:off x="1980000" y="0"/>
            <a:ext cx="7009476"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Incident report</a:t>
            </a:r>
          </a:p>
        </p:txBody>
      </p:sp>
      <p:sp>
        <p:nvSpPr>
          <p:cNvPr id="4" name="Slide Number Placeholder 1">
            <a:extLst>
              <a:ext uri="{FF2B5EF4-FFF2-40B4-BE49-F238E27FC236}">
                <a16:creationId xmlns:a16="http://schemas.microsoft.com/office/drawing/2014/main" id="{CBB068FC-2093-66CD-C724-775AB59404DB}"/>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763285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1C01A2F-12F9-4354-4BD5-6D871165B2E8}"/>
              </a:ext>
            </a:extLst>
          </p:cNvPr>
          <p:cNvSpPr>
            <a:spLocks noGrp="1"/>
          </p:cNvSpPr>
          <p:nvPr>
            <p:ph type="sldNum" sz="quarter" idx="12"/>
          </p:nvPr>
        </p:nvSpPr>
        <p:spPr/>
        <p:txBody>
          <a:bodyPr/>
          <a:lstStyle/>
          <a:p>
            <a:fld id="{9BBCADDF-C6D9-C14C-883B-1CD09994D60D}" type="slidenum">
              <a:rPr lang="en-US" smtClean="0"/>
              <a:pPr/>
              <a:t>41</a:t>
            </a:fld>
            <a:endParaRPr lang="en-US"/>
          </a:p>
        </p:txBody>
      </p:sp>
      <p:pic>
        <p:nvPicPr>
          <p:cNvPr id="9" name="Espace réservé du contenu 8">
            <a:extLst>
              <a:ext uri="{FF2B5EF4-FFF2-40B4-BE49-F238E27FC236}">
                <a16:creationId xmlns:a16="http://schemas.microsoft.com/office/drawing/2014/main" id="{B571F700-E254-F0D7-1B1C-5D52B35EE8FC}"/>
              </a:ext>
            </a:extLst>
          </p:cNvPr>
          <p:cNvPicPr>
            <a:picLocks noGrp="1" noChangeAspect="1"/>
          </p:cNvPicPr>
          <p:nvPr>
            <p:ph sz="quarter" idx="1"/>
          </p:nvPr>
        </p:nvPicPr>
        <p:blipFill rotWithShape="1">
          <a:blip r:embed="rId2"/>
          <a:srcRect l="2418" t="937" r="2424" b="1201"/>
          <a:stretch/>
        </p:blipFill>
        <p:spPr>
          <a:xfrm>
            <a:off x="4673972" y="291659"/>
            <a:ext cx="4012828" cy="5762297"/>
          </a:xfrm>
        </p:spPr>
      </p:pic>
      <p:sp>
        <p:nvSpPr>
          <p:cNvPr id="5" name="Espace réservé du pied de page 4">
            <a:extLst>
              <a:ext uri="{FF2B5EF4-FFF2-40B4-BE49-F238E27FC236}">
                <a16:creationId xmlns:a16="http://schemas.microsoft.com/office/drawing/2014/main" id="{40916AFC-85A3-0BA2-D4C4-99E37DAF696A}"/>
              </a:ext>
            </a:extLst>
          </p:cNvPr>
          <p:cNvSpPr>
            <a:spLocks noGrp="1"/>
          </p:cNvSpPr>
          <p:nvPr>
            <p:ph type="ftr" sz="quarter" idx="3"/>
          </p:nvPr>
        </p:nvSpPr>
        <p:spPr/>
        <p:txBody>
          <a:bodyPr/>
          <a:lstStyle/>
          <a:p>
            <a:r>
              <a:rPr lang="en-US"/>
              <a:t>Welcome to the EN Department</a:t>
            </a:r>
            <a:endParaRPr lang="en-US" dirty="0"/>
          </a:p>
        </p:txBody>
      </p:sp>
      <p:pic>
        <p:nvPicPr>
          <p:cNvPr id="7" name="Image 6">
            <a:extLst>
              <a:ext uri="{FF2B5EF4-FFF2-40B4-BE49-F238E27FC236}">
                <a16:creationId xmlns:a16="http://schemas.microsoft.com/office/drawing/2014/main" id="{35F1E584-FAC0-78CD-49A2-72D1467BF9B8}"/>
              </a:ext>
            </a:extLst>
          </p:cNvPr>
          <p:cNvPicPr>
            <a:picLocks noChangeAspect="1"/>
          </p:cNvPicPr>
          <p:nvPr/>
        </p:nvPicPr>
        <p:blipFill rotWithShape="1">
          <a:blip r:embed="rId3"/>
          <a:srcRect t="937" b="1201"/>
          <a:stretch/>
        </p:blipFill>
        <p:spPr>
          <a:xfrm>
            <a:off x="63062" y="291660"/>
            <a:ext cx="4115067" cy="5762297"/>
          </a:xfrm>
          <a:prstGeom prst="rect">
            <a:avLst/>
          </a:prstGeom>
        </p:spPr>
      </p:pic>
    </p:spTree>
    <p:extLst>
      <p:ext uri="{BB962C8B-B14F-4D97-AF65-F5344CB8AC3E}">
        <p14:creationId xmlns:p14="http://schemas.microsoft.com/office/powerpoint/2010/main" val="16677266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a:extLst>
              <a:ext uri="{FF2B5EF4-FFF2-40B4-BE49-F238E27FC236}">
                <a16:creationId xmlns:a16="http://schemas.microsoft.com/office/drawing/2014/main" id="{17A4F0D4-CC65-D8A7-024F-E25719D87E76}"/>
              </a:ext>
            </a:extLst>
          </p:cNvPr>
          <p:cNvSpPr txBox="1"/>
          <p:nvPr/>
        </p:nvSpPr>
        <p:spPr>
          <a:xfrm>
            <a:off x="2630897" y="1466091"/>
            <a:ext cx="4572936" cy="369332"/>
          </a:xfrm>
          <a:prstGeom prst="rect">
            <a:avLst/>
          </a:prstGeom>
          <a:noFill/>
        </p:spPr>
        <p:txBody>
          <a:bodyPr wrap="square">
            <a:spAutoFit/>
          </a:bodyPr>
          <a:lstStyle/>
          <a:p>
            <a:r>
              <a:rPr lang="fr-FR" b="1" dirty="0">
                <a:solidFill>
                  <a:schemeClr val="accent1">
                    <a:lumMod val="75000"/>
                  </a:schemeClr>
                </a:solidFill>
              </a:rPr>
              <a:t>What </a:t>
            </a:r>
            <a:r>
              <a:rPr lang="fr-FR" b="1" dirty="0" err="1">
                <a:solidFill>
                  <a:schemeClr val="accent1">
                    <a:lumMod val="75000"/>
                  </a:schemeClr>
                </a:solidFill>
              </a:rPr>
              <a:t>is</a:t>
            </a:r>
            <a:r>
              <a:rPr lang="fr-FR" b="1" dirty="0">
                <a:solidFill>
                  <a:schemeClr val="accent1">
                    <a:lumMod val="75000"/>
                  </a:schemeClr>
                </a:solidFill>
              </a:rPr>
              <a:t> </a:t>
            </a:r>
            <a:r>
              <a:rPr lang="fr-FR" b="1" dirty="0" err="1">
                <a:solidFill>
                  <a:schemeClr val="accent1">
                    <a:lumMod val="75000"/>
                  </a:schemeClr>
                </a:solidFill>
              </a:rPr>
              <a:t>expected</a:t>
            </a:r>
            <a:r>
              <a:rPr lang="fr-FR" b="1" dirty="0">
                <a:solidFill>
                  <a:schemeClr val="accent1">
                    <a:lumMod val="75000"/>
                  </a:schemeClr>
                </a:solidFill>
              </a:rPr>
              <a:t> </a:t>
            </a:r>
            <a:r>
              <a:rPr lang="fr-FR" b="1" dirty="0" err="1">
                <a:solidFill>
                  <a:schemeClr val="accent1">
                    <a:lumMod val="75000"/>
                  </a:schemeClr>
                </a:solidFill>
              </a:rPr>
              <a:t>from</a:t>
            </a:r>
            <a:r>
              <a:rPr lang="fr-FR" b="1" dirty="0">
                <a:solidFill>
                  <a:schemeClr val="accent1">
                    <a:lumMod val="75000"/>
                  </a:schemeClr>
                </a:solidFill>
              </a:rPr>
              <a:t> </a:t>
            </a:r>
            <a:r>
              <a:rPr lang="fr-FR" b="1" dirty="0" err="1">
                <a:solidFill>
                  <a:schemeClr val="accent1">
                    <a:lumMod val="75000"/>
                  </a:schemeClr>
                </a:solidFill>
              </a:rPr>
              <a:t>you</a:t>
            </a:r>
            <a:r>
              <a:rPr lang="fr-FR" b="1" dirty="0">
                <a:solidFill>
                  <a:schemeClr val="accent1">
                    <a:lumMod val="75000"/>
                  </a:schemeClr>
                </a:solidFill>
              </a:rPr>
              <a:t>?</a:t>
            </a:r>
            <a:endParaRPr lang="en-GB" dirty="0"/>
          </a:p>
        </p:txBody>
      </p:sp>
      <p:pic>
        <p:nvPicPr>
          <p:cNvPr id="4098" name="Picture 2" descr="An Easy Way To Two Point Conclusion Writing - Microservice Architecture Logo  - Free Transparent PNG Download - PNGkey">
            <a:extLst>
              <a:ext uri="{FF2B5EF4-FFF2-40B4-BE49-F238E27FC236}">
                <a16:creationId xmlns:a16="http://schemas.microsoft.com/office/drawing/2014/main" id="{39EFEA62-B24E-321C-0DE5-66399C369D1B}"/>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0"/>
            <a:ext cx="1874520" cy="81596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0390DDBA-DEF6-AC10-4C8F-3E134EEE6F66}"/>
              </a:ext>
            </a:extLst>
          </p:cNvPr>
          <p:cNvPicPr>
            <a:picLocks noChangeAspect="1"/>
          </p:cNvPicPr>
          <p:nvPr/>
        </p:nvPicPr>
        <p:blipFill>
          <a:blip r:embed="rId3"/>
          <a:stretch>
            <a:fillRect/>
          </a:stretch>
        </p:blipFill>
        <p:spPr>
          <a:xfrm>
            <a:off x="829408" y="2216923"/>
            <a:ext cx="7520277" cy="3436547"/>
          </a:xfrm>
          <a:prstGeom prst="rect">
            <a:avLst/>
          </a:prstGeom>
        </p:spPr>
      </p:pic>
      <p:sp>
        <p:nvSpPr>
          <p:cNvPr id="3" name="Title 1">
            <a:extLst>
              <a:ext uri="{FF2B5EF4-FFF2-40B4-BE49-F238E27FC236}">
                <a16:creationId xmlns:a16="http://schemas.microsoft.com/office/drawing/2014/main" id="{3135934B-31DA-8886-B74F-97D59AA6C37B}"/>
              </a:ext>
            </a:extLst>
          </p:cNvPr>
          <p:cNvSpPr txBox="1">
            <a:spLocks/>
          </p:cNvSpPr>
          <p:nvPr/>
        </p:nvSpPr>
        <p:spPr>
          <a:xfrm>
            <a:off x="1980000" y="0"/>
            <a:ext cx="3278003" cy="946205"/>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600" b="1" dirty="0">
                <a:solidFill>
                  <a:schemeClr val="accent1">
                    <a:lumMod val="75000"/>
                  </a:schemeClr>
                </a:solidFill>
              </a:rPr>
              <a:t>Conclusions</a:t>
            </a:r>
          </a:p>
        </p:txBody>
      </p:sp>
      <p:sp>
        <p:nvSpPr>
          <p:cNvPr id="4" name="Slide Number Placeholder 1">
            <a:extLst>
              <a:ext uri="{FF2B5EF4-FFF2-40B4-BE49-F238E27FC236}">
                <a16:creationId xmlns:a16="http://schemas.microsoft.com/office/drawing/2014/main" id="{5AB7838A-1DF0-5F29-00FA-A1EE0AC1C07D}"/>
              </a:ext>
            </a:extLst>
          </p:cNvPr>
          <p:cNvSpPr>
            <a:spLocks noGrp="1"/>
          </p:cNvSpPr>
          <p:nvPr>
            <p:ph type="sldNum" sz="quarter" idx="12"/>
          </p:nvPr>
        </p:nvSpPr>
        <p:spPr>
          <a:xfrm>
            <a:off x="7956924" y="6356350"/>
            <a:ext cx="729876" cy="365125"/>
          </a:xfrm>
        </p:spPr>
        <p:txBody>
          <a:bodyPr/>
          <a:lstStyle/>
          <a:p>
            <a:fld id="{8D6C380F-326D-3C40-9EE7-7FBAB0953422}" type="slidenum">
              <a:rPr lang="en-US" smtClean="0"/>
              <a:pPr/>
              <a:t>42</a:t>
            </a:fld>
            <a:endParaRPr lang="en-US"/>
          </a:p>
        </p:txBody>
      </p:sp>
    </p:spTree>
    <p:extLst>
      <p:ext uri="{BB962C8B-B14F-4D97-AF65-F5344CB8AC3E}">
        <p14:creationId xmlns:p14="http://schemas.microsoft.com/office/powerpoint/2010/main" val="32040422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solidFill>
                  <a:srgbClr val="0A4A8E"/>
                </a:solidFill>
              </a:rPr>
              <a:t>Warm welcome again!</a:t>
            </a:r>
          </a:p>
        </p:txBody>
      </p:sp>
    </p:spTree>
    <p:extLst>
      <p:ext uri="{BB962C8B-B14F-4D97-AF65-F5344CB8AC3E}">
        <p14:creationId xmlns:p14="http://schemas.microsoft.com/office/powerpoint/2010/main" val="302433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5</a:t>
            </a:fld>
            <a:endParaRPr lang="en-US"/>
          </a:p>
        </p:txBody>
      </p:sp>
      <p:graphicFrame>
        <p:nvGraphicFramePr>
          <p:cNvPr id="4" name="Table 4">
            <a:extLst>
              <a:ext uri="{FF2B5EF4-FFF2-40B4-BE49-F238E27FC236}">
                <a16:creationId xmlns:a16="http://schemas.microsoft.com/office/drawing/2014/main" id="{4A0970B0-4F56-429F-9E24-078003B6F3A6}"/>
              </a:ext>
            </a:extLst>
          </p:cNvPr>
          <p:cNvGraphicFramePr>
            <a:graphicFrameLocks noGrp="1"/>
          </p:cNvGraphicFramePr>
          <p:nvPr>
            <p:extLst>
              <p:ext uri="{D42A27DB-BD31-4B8C-83A1-F6EECF244321}">
                <p14:modId xmlns:p14="http://schemas.microsoft.com/office/powerpoint/2010/main" val="41397684"/>
              </p:ext>
            </p:extLst>
          </p:nvPr>
        </p:nvGraphicFramePr>
        <p:xfrm>
          <a:off x="545681" y="1316667"/>
          <a:ext cx="7830351" cy="222504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dirty="0">
                          <a:solidFill>
                            <a:srgbClr val="0A4A8E"/>
                          </a:solidFill>
                        </a:rPr>
                        <a:t>Directorate</a:t>
                      </a:r>
                      <a:endParaRPr lang="en-GB" sz="1800" dirty="0">
                        <a:solidFill>
                          <a:srgbClr val="0A4A8E"/>
                        </a:solidFill>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US" sz="1600" dirty="0">
                          <a:solidFill>
                            <a:srgbClr val="0A4A8E"/>
                          </a:solidFill>
                        </a:rPr>
                        <a:t>Director-General</a:t>
                      </a:r>
                      <a:endParaRPr lang="en-GB" sz="1600" dirty="0">
                        <a:solidFill>
                          <a:srgbClr val="0A4A8E"/>
                        </a:solidFill>
                      </a:endParaRPr>
                    </a:p>
                  </a:txBody>
                  <a:tcPr/>
                </a:tc>
                <a:tc>
                  <a:txBody>
                    <a:bodyPr/>
                    <a:lstStyle/>
                    <a:p>
                      <a:r>
                        <a:rPr lang="en-US" sz="1600" dirty="0">
                          <a:solidFill>
                            <a:srgbClr val="0A4A8E"/>
                          </a:solidFill>
                        </a:rPr>
                        <a:t>Fabiola </a:t>
                      </a:r>
                      <a:r>
                        <a:rPr lang="en-US" sz="1600" dirty="0" err="1">
                          <a:solidFill>
                            <a:srgbClr val="0A4A8E"/>
                          </a:solidFill>
                        </a:rPr>
                        <a:t>Gianotti</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Director for Finance and Human Resources</a:t>
                      </a:r>
                      <a:endParaRPr lang="en-GB" sz="1600" dirty="0">
                        <a:solidFill>
                          <a:srgbClr val="0A4A8E"/>
                        </a:solidFill>
                      </a:endParaRPr>
                    </a:p>
                  </a:txBody>
                  <a:tcPr/>
                </a:tc>
                <a:tc>
                  <a:txBody>
                    <a:bodyPr/>
                    <a:lstStyle/>
                    <a:p>
                      <a:r>
                        <a:rPr lang="en-US" sz="1600" dirty="0">
                          <a:solidFill>
                            <a:srgbClr val="0A4A8E"/>
                          </a:solidFill>
                        </a:rPr>
                        <a:t>Raphaël Bello</a:t>
                      </a:r>
                      <a:endParaRPr lang="en-GB" sz="1600" dirty="0">
                        <a:solidFill>
                          <a:srgbClr val="0A4A8E"/>
                        </a:solidFill>
                      </a:endParaRPr>
                    </a:p>
                  </a:txBody>
                  <a:tcPr/>
                </a:tc>
                <a:extLst>
                  <a:ext uri="{0D108BD9-81ED-4DB2-BD59-A6C34878D82A}">
                    <a16:rowId xmlns:a16="http://schemas.microsoft.com/office/drawing/2014/main" val="2539359806"/>
                  </a:ext>
                </a:extLst>
              </a:tr>
              <a:tr h="370840">
                <a:tc>
                  <a:txBody>
                    <a:bodyPr/>
                    <a:lstStyle/>
                    <a:p>
                      <a:r>
                        <a:rPr lang="en-US" sz="1600" dirty="0">
                          <a:solidFill>
                            <a:srgbClr val="0A4A8E"/>
                          </a:solidFill>
                        </a:rPr>
                        <a:t>Director for Accelerators and Technology</a:t>
                      </a:r>
                      <a:endParaRPr lang="en-GB" sz="1600" dirty="0">
                        <a:solidFill>
                          <a:srgbClr val="0A4A8E"/>
                        </a:solidFill>
                      </a:endParaRPr>
                    </a:p>
                  </a:txBody>
                  <a:tcPr/>
                </a:tc>
                <a:tc>
                  <a:txBody>
                    <a:bodyPr/>
                    <a:lstStyle/>
                    <a:p>
                      <a:r>
                        <a:rPr lang="en-US" sz="1600" dirty="0">
                          <a:solidFill>
                            <a:srgbClr val="0A4A8E"/>
                          </a:solidFill>
                        </a:rPr>
                        <a:t>Mike Lamont</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Director for Research and Computing</a:t>
                      </a:r>
                      <a:endParaRPr lang="en-GB" sz="1600" dirty="0">
                        <a:solidFill>
                          <a:srgbClr val="0A4A8E"/>
                        </a:solidFill>
                      </a:endParaRPr>
                    </a:p>
                  </a:txBody>
                  <a:tcPr/>
                </a:tc>
                <a:tc>
                  <a:txBody>
                    <a:bodyPr/>
                    <a:lstStyle/>
                    <a:p>
                      <a:r>
                        <a:rPr lang="en-US" sz="1600" dirty="0">
                          <a:solidFill>
                            <a:srgbClr val="0A4A8E"/>
                          </a:solidFill>
                        </a:rPr>
                        <a:t>Joachim </a:t>
                      </a:r>
                      <a:r>
                        <a:rPr lang="en-US" sz="1600" dirty="0" err="1">
                          <a:solidFill>
                            <a:srgbClr val="0A4A8E"/>
                          </a:solidFill>
                        </a:rPr>
                        <a:t>Mnich</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Director for International Relations</a:t>
                      </a:r>
                      <a:endParaRPr lang="en-GB" sz="1600" dirty="0">
                        <a:solidFill>
                          <a:srgbClr val="0A4A8E"/>
                        </a:solidFill>
                      </a:endParaRPr>
                    </a:p>
                  </a:txBody>
                  <a:tcPr/>
                </a:tc>
                <a:tc>
                  <a:txBody>
                    <a:bodyPr/>
                    <a:lstStyle/>
                    <a:p>
                      <a:r>
                        <a:rPr lang="en-GB" sz="1600" dirty="0">
                          <a:solidFill>
                            <a:srgbClr val="0A4A8E"/>
                          </a:solidFill>
                        </a:rPr>
                        <a:t>Charlotte </a:t>
                      </a:r>
                      <a:r>
                        <a:rPr lang="en-GB" sz="1600" dirty="0" err="1">
                          <a:solidFill>
                            <a:srgbClr val="0A4A8E"/>
                          </a:solidFill>
                        </a:rPr>
                        <a:t>Warakaulle</a:t>
                      </a:r>
                      <a:endParaRPr lang="en-GB" sz="1600" dirty="0">
                        <a:solidFill>
                          <a:srgbClr val="0A4A8E"/>
                        </a:solidFill>
                      </a:endParaRPr>
                    </a:p>
                  </a:txBody>
                  <a:tcPr/>
                </a:tc>
                <a:extLst>
                  <a:ext uri="{0D108BD9-81ED-4DB2-BD59-A6C34878D82A}">
                    <a16:rowId xmlns:a16="http://schemas.microsoft.com/office/drawing/2014/main" val="3523910416"/>
                  </a:ext>
                </a:extLst>
              </a:tr>
            </a:tbl>
          </a:graphicData>
        </a:graphic>
      </p:graphicFrame>
      <p:pic>
        <p:nvPicPr>
          <p:cNvPr id="7" name="Picture 6" descr="A picture containing text&#10;&#10;Description automatically generated">
            <a:extLst>
              <a:ext uri="{FF2B5EF4-FFF2-40B4-BE49-F238E27FC236}">
                <a16:creationId xmlns:a16="http://schemas.microsoft.com/office/drawing/2014/main" id="{D28E3B13-604B-4E12-9A81-EC523289EC5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86739" y="3775709"/>
            <a:ext cx="4143045" cy="2330463"/>
          </a:xfrm>
          <a:prstGeom prst="rect">
            <a:avLst/>
          </a:prstGeom>
        </p:spPr>
      </p:pic>
    </p:spTree>
    <p:extLst>
      <p:ext uri="{BB962C8B-B14F-4D97-AF65-F5344CB8AC3E}">
        <p14:creationId xmlns:p14="http://schemas.microsoft.com/office/powerpoint/2010/main" val="4259060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Welcome to the EN Department</a:t>
            </a:r>
          </a:p>
        </p:txBody>
      </p:sp>
      <p:sp>
        <p:nvSpPr>
          <p:cNvPr id="6" name="TextBox 5"/>
          <p:cNvSpPr txBox="1"/>
          <p:nvPr/>
        </p:nvSpPr>
        <p:spPr>
          <a:xfrm>
            <a:off x="437193" y="228600"/>
            <a:ext cx="4143045" cy="646331"/>
          </a:xfrm>
          <a:prstGeom prst="rect">
            <a:avLst/>
          </a:prstGeom>
          <a:solidFill>
            <a:schemeClr val="bg1"/>
          </a:solidFill>
        </p:spPr>
        <p:txBody>
          <a:bodyPr wrap="square" rtlCol="0">
            <a:spAutoFit/>
          </a:bodyPr>
          <a:lstStyle/>
          <a:p>
            <a:r>
              <a:rPr lang="en-US"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CERN Structure</a:t>
            </a:r>
            <a:endParaRPr lang="en-GB" sz="36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a:p>
        </p:txBody>
      </p:sp>
      <p:graphicFrame>
        <p:nvGraphicFramePr>
          <p:cNvPr id="7" name="Table 4">
            <a:extLst>
              <a:ext uri="{FF2B5EF4-FFF2-40B4-BE49-F238E27FC236}">
                <a16:creationId xmlns:a16="http://schemas.microsoft.com/office/drawing/2014/main" id="{94902873-C051-49A5-AC30-9CB462527D1C}"/>
              </a:ext>
            </a:extLst>
          </p:cNvPr>
          <p:cNvGraphicFramePr>
            <a:graphicFrameLocks noGrp="1"/>
          </p:cNvGraphicFramePr>
          <p:nvPr>
            <p:extLst>
              <p:ext uri="{D42A27DB-BD31-4B8C-83A1-F6EECF244321}">
                <p14:modId xmlns:p14="http://schemas.microsoft.com/office/powerpoint/2010/main" val="3901084493"/>
              </p:ext>
            </p:extLst>
          </p:nvPr>
        </p:nvGraphicFramePr>
        <p:xfrm>
          <a:off x="665062" y="1291119"/>
          <a:ext cx="7830351" cy="4658360"/>
        </p:xfrm>
        <a:graphic>
          <a:graphicData uri="http://schemas.openxmlformats.org/drawingml/2006/table">
            <a:tbl>
              <a:tblPr firstRow="1" bandRow="1">
                <a:tableStyleId>{9D7B26C5-4107-4FEC-AEDC-1716B250A1EF}</a:tableStyleId>
              </a:tblPr>
              <a:tblGrid>
                <a:gridCol w="4406027">
                  <a:extLst>
                    <a:ext uri="{9D8B030D-6E8A-4147-A177-3AD203B41FA5}">
                      <a16:colId xmlns:a16="http://schemas.microsoft.com/office/drawing/2014/main" val="3080227589"/>
                    </a:ext>
                  </a:extLst>
                </a:gridCol>
                <a:gridCol w="3424324">
                  <a:extLst>
                    <a:ext uri="{9D8B030D-6E8A-4147-A177-3AD203B41FA5}">
                      <a16:colId xmlns:a16="http://schemas.microsoft.com/office/drawing/2014/main" val="2475328105"/>
                    </a:ext>
                  </a:extLst>
                </a:gridCol>
              </a:tblGrid>
              <a:tr h="370840">
                <a:tc>
                  <a:txBody>
                    <a:bodyPr/>
                    <a:lstStyle/>
                    <a:p>
                      <a:r>
                        <a:rPr lang="en-US"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Heads of departments</a:t>
                      </a:r>
                      <a:endParaRPr lang="en-GB" sz="18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a:txBody>
                  <a:tcPr/>
                </a:tc>
                <a:tc>
                  <a:txBody>
                    <a:bodyPr/>
                    <a:lstStyle/>
                    <a:p>
                      <a:endParaRPr lang="en-GB" sz="1600" dirty="0">
                        <a:solidFill>
                          <a:srgbClr val="0A4A8E"/>
                        </a:solidFill>
                      </a:endParaRPr>
                    </a:p>
                  </a:txBody>
                  <a:tcPr/>
                </a:tc>
                <a:extLst>
                  <a:ext uri="{0D108BD9-81ED-4DB2-BD59-A6C34878D82A}">
                    <a16:rowId xmlns:a16="http://schemas.microsoft.com/office/drawing/2014/main" val="122845144"/>
                  </a:ext>
                </a:extLst>
              </a:tr>
              <a:tr h="370840">
                <a:tc>
                  <a:txBody>
                    <a:bodyPr/>
                    <a:lstStyle/>
                    <a:p>
                      <a:r>
                        <a:rPr lang="en-GB" sz="1600" dirty="0">
                          <a:solidFill>
                            <a:srgbClr val="0A4A8E"/>
                          </a:solidFill>
                        </a:rPr>
                        <a:t>Accelerator Systems</a:t>
                      </a:r>
                    </a:p>
                  </a:txBody>
                  <a:tcPr/>
                </a:tc>
                <a:tc>
                  <a:txBody>
                    <a:bodyPr/>
                    <a:lstStyle/>
                    <a:p>
                      <a:r>
                        <a:rPr lang="en-GB" sz="1600" dirty="0">
                          <a:solidFill>
                            <a:srgbClr val="0A4A8E"/>
                          </a:solidFill>
                        </a:rPr>
                        <a:t>Brennan Goddard</a:t>
                      </a:r>
                    </a:p>
                  </a:txBody>
                  <a:tcPr/>
                </a:tc>
                <a:extLst>
                  <a:ext uri="{0D108BD9-81ED-4DB2-BD59-A6C34878D82A}">
                    <a16:rowId xmlns:a16="http://schemas.microsoft.com/office/drawing/2014/main" val="2075659804"/>
                  </a:ext>
                </a:extLst>
              </a:tr>
              <a:tr h="370840">
                <a:tc>
                  <a:txBody>
                    <a:bodyPr/>
                    <a:lstStyle/>
                    <a:p>
                      <a:r>
                        <a:rPr lang="en-US" sz="1600" dirty="0">
                          <a:solidFill>
                            <a:srgbClr val="0A4A8E"/>
                          </a:solidFill>
                        </a:rPr>
                        <a:t>Beams</a:t>
                      </a:r>
                      <a:endParaRPr lang="en-GB" sz="1600" dirty="0">
                        <a:solidFill>
                          <a:srgbClr val="0A4A8E"/>
                        </a:solidFill>
                      </a:endParaRPr>
                    </a:p>
                  </a:txBody>
                  <a:tcPr/>
                </a:tc>
                <a:tc>
                  <a:txBody>
                    <a:bodyPr/>
                    <a:lstStyle/>
                    <a:p>
                      <a:r>
                        <a:rPr lang="en-US" sz="1600" dirty="0">
                          <a:solidFill>
                            <a:srgbClr val="0A4A8E"/>
                          </a:solidFill>
                        </a:rPr>
                        <a:t>Rhodri Jones</a:t>
                      </a:r>
                      <a:endParaRPr lang="en-GB" sz="1600" dirty="0">
                        <a:solidFill>
                          <a:srgbClr val="0A4A8E"/>
                        </a:solidFill>
                      </a:endParaRPr>
                    </a:p>
                  </a:txBody>
                  <a:tcPr/>
                </a:tc>
                <a:extLst>
                  <a:ext uri="{0D108BD9-81ED-4DB2-BD59-A6C34878D82A}">
                    <a16:rowId xmlns:a16="http://schemas.microsoft.com/office/drawing/2014/main" val="434345271"/>
                  </a:ext>
                </a:extLst>
              </a:tr>
              <a:tr h="370840">
                <a:tc>
                  <a:txBody>
                    <a:bodyPr/>
                    <a:lstStyle/>
                    <a:p>
                      <a:r>
                        <a:rPr lang="en-US" sz="1600" dirty="0">
                          <a:solidFill>
                            <a:srgbClr val="0A4A8E"/>
                          </a:solidFill>
                        </a:rPr>
                        <a:t>Engineering</a:t>
                      </a:r>
                      <a:endParaRPr lang="en-GB" sz="1600" dirty="0">
                        <a:solidFill>
                          <a:srgbClr val="0A4A8E"/>
                        </a:solidFill>
                      </a:endParaRPr>
                    </a:p>
                  </a:txBody>
                  <a:tcPr/>
                </a:tc>
                <a:tc>
                  <a:txBody>
                    <a:bodyPr/>
                    <a:lstStyle/>
                    <a:p>
                      <a:r>
                        <a:rPr lang="en-US" sz="1600" dirty="0">
                          <a:solidFill>
                            <a:srgbClr val="0A4A8E"/>
                          </a:solidFill>
                        </a:rPr>
                        <a:t>Katy </a:t>
                      </a:r>
                      <a:r>
                        <a:rPr lang="en-US" sz="1600" dirty="0" err="1">
                          <a:solidFill>
                            <a:srgbClr val="0A4A8E"/>
                          </a:solidFill>
                        </a:rPr>
                        <a:t>Foraz</a:t>
                      </a:r>
                      <a:endParaRPr lang="en-GB" sz="1600" dirty="0">
                        <a:solidFill>
                          <a:srgbClr val="0A4A8E"/>
                        </a:solidFill>
                      </a:endParaRPr>
                    </a:p>
                  </a:txBody>
                  <a:tcPr/>
                </a:tc>
                <a:extLst>
                  <a:ext uri="{0D108BD9-81ED-4DB2-BD59-A6C34878D82A}">
                    <a16:rowId xmlns:a16="http://schemas.microsoft.com/office/drawing/2014/main" val="3980086938"/>
                  </a:ext>
                </a:extLst>
              </a:tr>
              <a:tr h="370840">
                <a:tc>
                  <a:txBody>
                    <a:bodyPr/>
                    <a:lstStyle/>
                    <a:p>
                      <a:r>
                        <a:rPr lang="en-US" sz="1600" dirty="0">
                          <a:solidFill>
                            <a:srgbClr val="0A4A8E"/>
                          </a:solidFill>
                        </a:rPr>
                        <a:t>Experimental Physics</a:t>
                      </a:r>
                      <a:endParaRPr lang="en-GB" sz="1600" dirty="0">
                        <a:solidFill>
                          <a:srgbClr val="0A4A8E"/>
                        </a:solidFill>
                      </a:endParaRPr>
                    </a:p>
                  </a:txBody>
                  <a:tcPr/>
                </a:tc>
                <a:tc>
                  <a:txBody>
                    <a:bodyPr/>
                    <a:lstStyle/>
                    <a:p>
                      <a:r>
                        <a:rPr lang="en-US" sz="1600" dirty="0">
                          <a:solidFill>
                            <a:srgbClr val="0A4A8E"/>
                          </a:solidFill>
                        </a:rPr>
                        <a:t>Manfred </a:t>
                      </a:r>
                      <a:r>
                        <a:rPr lang="en-US" sz="1600" dirty="0" err="1">
                          <a:solidFill>
                            <a:srgbClr val="0A4A8E"/>
                          </a:solidFill>
                        </a:rPr>
                        <a:t>Krammer</a:t>
                      </a:r>
                      <a:endParaRPr lang="en-GB" sz="1600" dirty="0">
                        <a:solidFill>
                          <a:srgbClr val="0A4A8E"/>
                        </a:solidFill>
                      </a:endParaRPr>
                    </a:p>
                  </a:txBody>
                  <a:tcPr/>
                </a:tc>
                <a:extLst>
                  <a:ext uri="{0D108BD9-81ED-4DB2-BD59-A6C34878D82A}">
                    <a16:rowId xmlns:a16="http://schemas.microsoft.com/office/drawing/2014/main" val="2357932179"/>
                  </a:ext>
                </a:extLst>
              </a:tr>
              <a:tr h="370840">
                <a:tc>
                  <a:txBody>
                    <a:bodyPr/>
                    <a:lstStyle/>
                    <a:p>
                      <a:r>
                        <a:rPr lang="en-US" sz="1600" dirty="0">
                          <a:solidFill>
                            <a:srgbClr val="0A4A8E"/>
                          </a:solidFill>
                        </a:rPr>
                        <a:t>Finance and Administrative Processes</a:t>
                      </a:r>
                      <a:endParaRPr lang="en-GB" sz="1600" dirty="0">
                        <a:solidFill>
                          <a:srgbClr val="0A4A8E"/>
                        </a:solidFill>
                      </a:endParaRPr>
                    </a:p>
                  </a:txBody>
                  <a:tcPr/>
                </a:tc>
                <a:tc>
                  <a:txBody>
                    <a:bodyPr/>
                    <a:lstStyle/>
                    <a:p>
                      <a:r>
                        <a:rPr lang="en-US" sz="1600" dirty="0">
                          <a:solidFill>
                            <a:srgbClr val="0A4A8E"/>
                          </a:solidFill>
                        </a:rPr>
                        <a:t>Florian </a:t>
                      </a:r>
                      <a:r>
                        <a:rPr lang="en-US" sz="1600" dirty="0" err="1">
                          <a:solidFill>
                            <a:srgbClr val="0A4A8E"/>
                          </a:solidFill>
                        </a:rPr>
                        <a:t>Sonnemann</a:t>
                      </a:r>
                      <a:endParaRPr lang="en-GB" sz="1600" dirty="0">
                        <a:solidFill>
                          <a:srgbClr val="0A4A8E"/>
                        </a:solidFill>
                      </a:endParaRPr>
                    </a:p>
                  </a:txBody>
                  <a:tcPr/>
                </a:tc>
                <a:extLst>
                  <a:ext uri="{0D108BD9-81ED-4DB2-BD59-A6C34878D82A}">
                    <a16:rowId xmlns:a16="http://schemas.microsoft.com/office/drawing/2014/main" val="822597716"/>
                  </a:ext>
                </a:extLst>
              </a:tr>
              <a:tr h="370840">
                <a:tc>
                  <a:txBody>
                    <a:bodyPr/>
                    <a:lstStyle/>
                    <a:p>
                      <a:r>
                        <a:rPr lang="en-US" sz="1600" dirty="0">
                          <a:solidFill>
                            <a:srgbClr val="0A4A8E"/>
                          </a:solidFill>
                        </a:rPr>
                        <a:t>Human Resources</a:t>
                      </a:r>
                      <a:endParaRPr lang="en-GB" sz="1600" dirty="0">
                        <a:solidFill>
                          <a:srgbClr val="0A4A8E"/>
                        </a:solidFill>
                      </a:endParaRPr>
                    </a:p>
                  </a:txBody>
                  <a:tcPr/>
                </a:tc>
                <a:tc>
                  <a:txBody>
                    <a:bodyPr/>
                    <a:lstStyle/>
                    <a:p>
                      <a:r>
                        <a:rPr lang="en-US" sz="1600" dirty="0">
                          <a:solidFill>
                            <a:srgbClr val="0A4A8E"/>
                          </a:solidFill>
                        </a:rPr>
                        <a:t>James Purvis</a:t>
                      </a:r>
                      <a:endParaRPr lang="en-GB" sz="1600" dirty="0">
                        <a:solidFill>
                          <a:srgbClr val="0A4A8E"/>
                        </a:solidFill>
                      </a:endParaRPr>
                    </a:p>
                  </a:txBody>
                  <a:tcPr/>
                </a:tc>
                <a:extLst>
                  <a:ext uri="{0D108BD9-81ED-4DB2-BD59-A6C34878D82A}">
                    <a16:rowId xmlns:a16="http://schemas.microsoft.com/office/drawing/2014/main" val="3523910416"/>
                  </a:ext>
                </a:extLst>
              </a:tr>
              <a:tr h="370840">
                <a:tc>
                  <a:txBody>
                    <a:bodyPr/>
                    <a:lstStyle/>
                    <a:p>
                      <a:r>
                        <a:rPr lang="en-US" sz="1600" dirty="0">
                          <a:solidFill>
                            <a:srgbClr val="0A4A8E"/>
                          </a:solidFill>
                        </a:rPr>
                        <a:t>Industry, Procurement and Knowledge Transfer</a:t>
                      </a:r>
                      <a:endParaRPr lang="en-GB" sz="1600" dirty="0">
                        <a:solidFill>
                          <a:srgbClr val="0A4A8E"/>
                        </a:solidFill>
                      </a:endParaRPr>
                    </a:p>
                  </a:txBody>
                  <a:tcPr/>
                </a:tc>
                <a:tc>
                  <a:txBody>
                    <a:bodyPr/>
                    <a:lstStyle/>
                    <a:p>
                      <a:r>
                        <a:rPr lang="en-US" sz="1600" dirty="0">
                          <a:solidFill>
                            <a:srgbClr val="0A4A8E"/>
                          </a:solidFill>
                        </a:rPr>
                        <a:t>Christopher Hartley</a:t>
                      </a:r>
                      <a:endParaRPr lang="en-GB" sz="1600" dirty="0">
                        <a:solidFill>
                          <a:srgbClr val="0A4A8E"/>
                        </a:solidFill>
                      </a:endParaRPr>
                    </a:p>
                  </a:txBody>
                  <a:tcPr/>
                </a:tc>
                <a:extLst>
                  <a:ext uri="{0D108BD9-81ED-4DB2-BD59-A6C34878D82A}">
                    <a16:rowId xmlns:a16="http://schemas.microsoft.com/office/drawing/2014/main" val="3812181397"/>
                  </a:ext>
                </a:extLst>
              </a:tr>
              <a:tr h="370840">
                <a:tc>
                  <a:txBody>
                    <a:bodyPr/>
                    <a:lstStyle/>
                    <a:p>
                      <a:r>
                        <a:rPr lang="en-US" sz="1600" dirty="0">
                          <a:solidFill>
                            <a:srgbClr val="0A4A8E"/>
                          </a:solidFill>
                        </a:rPr>
                        <a:t>Information Technology</a:t>
                      </a:r>
                      <a:endParaRPr lang="en-GB" sz="1600" dirty="0">
                        <a:solidFill>
                          <a:srgbClr val="0A4A8E"/>
                        </a:solidFill>
                      </a:endParaRPr>
                    </a:p>
                  </a:txBody>
                  <a:tcPr/>
                </a:tc>
                <a:tc>
                  <a:txBody>
                    <a:bodyPr/>
                    <a:lstStyle/>
                    <a:p>
                      <a:r>
                        <a:rPr lang="en-GB" sz="1600" dirty="0" err="1">
                          <a:solidFill>
                            <a:srgbClr val="0A4A8E"/>
                          </a:solidFill>
                        </a:rPr>
                        <a:t>Enrica</a:t>
                      </a:r>
                      <a:r>
                        <a:rPr lang="en-GB" sz="1600" dirty="0">
                          <a:solidFill>
                            <a:srgbClr val="0A4A8E"/>
                          </a:solidFill>
                        </a:rPr>
                        <a:t> </a:t>
                      </a:r>
                      <a:r>
                        <a:rPr lang="en-GB" sz="1600" dirty="0" err="1">
                          <a:solidFill>
                            <a:srgbClr val="0A4A8E"/>
                          </a:solidFill>
                        </a:rPr>
                        <a:t>Porcari</a:t>
                      </a:r>
                      <a:endParaRPr lang="en-GB" sz="1600" dirty="0">
                        <a:solidFill>
                          <a:srgbClr val="0A4A8E"/>
                        </a:solidFill>
                      </a:endParaRPr>
                    </a:p>
                  </a:txBody>
                  <a:tcPr/>
                </a:tc>
                <a:extLst>
                  <a:ext uri="{0D108BD9-81ED-4DB2-BD59-A6C34878D82A}">
                    <a16:rowId xmlns:a16="http://schemas.microsoft.com/office/drawing/2014/main" val="1850310166"/>
                  </a:ext>
                </a:extLst>
              </a:tr>
              <a:tr h="370840">
                <a:tc>
                  <a:txBody>
                    <a:bodyPr/>
                    <a:lstStyle/>
                    <a:p>
                      <a:r>
                        <a:rPr lang="en-US" sz="1600" dirty="0">
                          <a:solidFill>
                            <a:srgbClr val="0A4A8E"/>
                          </a:solidFill>
                        </a:rPr>
                        <a:t>Site and Civil Engineering</a:t>
                      </a:r>
                      <a:endParaRPr lang="en-GB" sz="1600" dirty="0">
                        <a:solidFill>
                          <a:srgbClr val="0A4A8E"/>
                        </a:solidFill>
                      </a:endParaRPr>
                    </a:p>
                  </a:txBody>
                  <a:tcPr/>
                </a:tc>
                <a:tc>
                  <a:txBody>
                    <a:bodyPr/>
                    <a:lstStyle/>
                    <a:p>
                      <a:r>
                        <a:rPr lang="en-US" sz="1600" dirty="0">
                          <a:solidFill>
                            <a:srgbClr val="0A4A8E"/>
                          </a:solidFill>
                        </a:rPr>
                        <a:t>Mar </a:t>
                      </a:r>
                      <a:r>
                        <a:rPr lang="en-US" sz="1600" dirty="0" err="1">
                          <a:solidFill>
                            <a:srgbClr val="0A4A8E"/>
                          </a:solidFill>
                        </a:rPr>
                        <a:t>Capeans</a:t>
                      </a:r>
                      <a:r>
                        <a:rPr lang="en-US" sz="1600" dirty="0">
                          <a:solidFill>
                            <a:srgbClr val="0A4A8E"/>
                          </a:solidFill>
                        </a:rPr>
                        <a:t> Garrido</a:t>
                      </a:r>
                      <a:endParaRPr lang="en-GB" sz="1600" dirty="0">
                        <a:solidFill>
                          <a:srgbClr val="0A4A8E"/>
                        </a:solidFill>
                      </a:endParaRPr>
                    </a:p>
                  </a:txBody>
                  <a:tcPr/>
                </a:tc>
                <a:extLst>
                  <a:ext uri="{0D108BD9-81ED-4DB2-BD59-A6C34878D82A}">
                    <a16:rowId xmlns:a16="http://schemas.microsoft.com/office/drawing/2014/main" val="2262593860"/>
                  </a:ext>
                </a:extLst>
              </a:tr>
              <a:tr h="370840">
                <a:tc>
                  <a:txBody>
                    <a:bodyPr/>
                    <a:lstStyle/>
                    <a:p>
                      <a:r>
                        <a:rPr lang="en-US" sz="1600" dirty="0">
                          <a:solidFill>
                            <a:srgbClr val="0A4A8E"/>
                          </a:solidFill>
                        </a:rPr>
                        <a:t>Technology </a:t>
                      </a:r>
                      <a:endParaRPr lang="en-GB" sz="1600" dirty="0">
                        <a:solidFill>
                          <a:srgbClr val="0A4A8E"/>
                        </a:solidFill>
                      </a:endParaRPr>
                    </a:p>
                  </a:txBody>
                  <a:tcPr/>
                </a:tc>
                <a:tc>
                  <a:txBody>
                    <a:bodyPr/>
                    <a:lstStyle/>
                    <a:p>
                      <a:pPr marL="0" algn="l" rtl="0" eaLnBrk="1" latinLnBrk="0" hangingPunct="1"/>
                      <a:r>
                        <a:rPr kumimoji="0" lang="en-GB" sz="1600" kern="1200" dirty="0">
                          <a:solidFill>
                            <a:srgbClr val="0A4A8E"/>
                          </a:solidFill>
                          <a:latin typeface="+mn-lt"/>
                          <a:ea typeface="+mn-ea"/>
                          <a:cs typeface="+mn-cs"/>
                        </a:rPr>
                        <a:t>José Miguel Jiménez</a:t>
                      </a:r>
                    </a:p>
                  </a:txBody>
                  <a:tcPr/>
                </a:tc>
                <a:extLst>
                  <a:ext uri="{0D108BD9-81ED-4DB2-BD59-A6C34878D82A}">
                    <a16:rowId xmlns:a16="http://schemas.microsoft.com/office/drawing/2014/main" val="2189495979"/>
                  </a:ext>
                </a:extLst>
              </a:tr>
              <a:tr h="370840">
                <a:tc>
                  <a:txBody>
                    <a:bodyPr/>
                    <a:lstStyle/>
                    <a:p>
                      <a:r>
                        <a:rPr lang="en-US" sz="1600" dirty="0">
                          <a:solidFill>
                            <a:srgbClr val="0A4A8E"/>
                          </a:solidFill>
                        </a:rPr>
                        <a:t>Theoretical Physics</a:t>
                      </a:r>
                      <a:endParaRPr lang="en-GB" sz="1600" dirty="0">
                        <a:solidFill>
                          <a:srgbClr val="0A4A8E"/>
                        </a:solidFill>
                      </a:endParaRPr>
                    </a:p>
                  </a:txBody>
                  <a:tcPr/>
                </a:tc>
                <a:tc>
                  <a:txBody>
                    <a:bodyPr/>
                    <a:lstStyle/>
                    <a:p>
                      <a:r>
                        <a:rPr lang="en-GB" sz="1600" dirty="0">
                          <a:solidFill>
                            <a:srgbClr val="0A4A8E"/>
                          </a:solidFill>
                        </a:rPr>
                        <a:t>Gian Francesco Giudice</a:t>
                      </a:r>
                    </a:p>
                  </a:txBody>
                  <a:tcPr/>
                </a:tc>
                <a:extLst>
                  <a:ext uri="{0D108BD9-81ED-4DB2-BD59-A6C34878D82A}">
                    <a16:rowId xmlns:a16="http://schemas.microsoft.com/office/drawing/2014/main" val="3862310614"/>
                  </a:ext>
                </a:extLst>
              </a:tr>
            </a:tbl>
          </a:graphicData>
        </a:graphic>
      </p:graphicFrame>
    </p:spTree>
    <p:extLst>
      <p:ext uri="{BB962C8B-B14F-4D97-AF65-F5344CB8AC3E}">
        <p14:creationId xmlns:p14="http://schemas.microsoft.com/office/powerpoint/2010/main" val="77123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a:solidFill>
                  <a:schemeClr val="bg1"/>
                </a:solidFill>
              </a:rPr>
              <a:t>61</a:t>
            </a: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a:solidFill>
                  <a:schemeClr val="bg1"/>
                </a:solidFill>
              </a:rPr>
              <a:t>67</a:t>
            </a: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a:solidFill>
                  <a:schemeClr val="bg1"/>
                </a:solidFill>
              </a:rPr>
              <a:t>11</a:t>
            </a: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a:solidFill>
                  <a:schemeClr val="bg1"/>
                </a:solidFill>
              </a:rPr>
              <a:t>27</a:t>
            </a: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a:solidFill>
                  <a:schemeClr val="bg1"/>
                </a:solidFill>
              </a:rPr>
              <a:t>78</a:t>
            </a: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a:solidFill>
                  <a:schemeClr val="bg1"/>
                </a:solidFill>
              </a:rPr>
              <a:t>37</a:t>
            </a: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a:solidFill>
                  <a:schemeClr val="bg1"/>
                </a:solidFill>
              </a:rPr>
              <a:t>5</a:t>
            </a:r>
          </a:p>
        </p:txBody>
      </p:sp>
      <p:sp>
        <p:nvSpPr>
          <p:cNvPr id="18" name="Content Placeholder 2"/>
          <p:cNvSpPr txBox="1">
            <a:spLocks/>
          </p:cNvSpPr>
          <p:nvPr/>
        </p:nvSpPr>
        <p:spPr>
          <a:xfrm>
            <a:off x="5989025" y="1738037"/>
            <a:ext cx="2572920" cy="4534056"/>
          </a:xfrm>
          <a:prstGeom prst="rect">
            <a:avLst/>
          </a:prstGeom>
        </p:spPr>
        <p:txBody>
          <a:bodyPr vert="horz" lIns="91440" tIns="45720" rIns="91440" bIns="45720" rtlCol="0">
            <a:normAutofit/>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a:solidFill>
                  <a:srgbClr val="0A4A8E"/>
                </a:solidFill>
              </a:rPr>
              <a:t>Operation</a:t>
            </a:r>
          </a:p>
          <a:p>
            <a:pPr lvl="1"/>
            <a:r>
              <a:rPr lang="en-US" dirty="0">
                <a:solidFill>
                  <a:srgbClr val="0A4A8E"/>
                </a:solidFill>
              </a:rPr>
              <a:t>Infrastructure</a:t>
            </a:r>
          </a:p>
          <a:p>
            <a:pPr lvl="1"/>
            <a:r>
              <a:rPr lang="en-US" dirty="0">
                <a:solidFill>
                  <a:srgbClr val="0A4A8E"/>
                </a:solidFill>
              </a:rPr>
              <a:t>Accelerators</a:t>
            </a:r>
          </a:p>
          <a:p>
            <a:r>
              <a:rPr lang="en-US" dirty="0">
                <a:solidFill>
                  <a:srgbClr val="0A4A8E"/>
                </a:solidFill>
              </a:rPr>
              <a:t>Projects</a:t>
            </a:r>
          </a:p>
          <a:p>
            <a:pPr lvl="1"/>
            <a:r>
              <a:rPr lang="en-US" dirty="0">
                <a:solidFill>
                  <a:srgbClr val="0A4A8E"/>
                </a:solidFill>
              </a:rPr>
              <a:t>Consolidation</a:t>
            </a:r>
          </a:p>
          <a:p>
            <a:pPr lvl="1"/>
            <a:r>
              <a:rPr lang="en-US" dirty="0">
                <a:solidFill>
                  <a:srgbClr val="0A4A8E"/>
                </a:solidFill>
              </a:rPr>
              <a:t>Upgrades</a:t>
            </a:r>
          </a:p>
          <a:p>
            <a:pPr lvl="1"/>
            <a:r>
              <a:rPr lang="en-US" dirty="0">
                <a:solidFill>
                  <a:srgbClr val="0A4A8E"/>
                </a:solidFill>
              </a:rPr>
              <a:t>New facilities</a:t>
            </a:r>
          </a:p>
          <a:p>
            <a:pPr lvl="1"/>
            <a:r>
              <a:rPr lang="en-US" dirty="0">
                <a:solidFill>
                  <a:srgbClr val="0A4A8E"/>
                </a:solidFill>
              </a:rPr>
              <a:t>Design &amp; Manufacturing</a:t>
            </a:r>
          </a:p>
          <a:p>
            <a:r>
              <a:rPr lang="en-US" dirty="0">
                <a:solidFill>
                  <a:srgbClr val="0A4A8E"/>
                </a:solidFill>
              </a:rPr>
              <a:t>Studies</a:t>
            </a:r>
          </a:p>
        </p:txBody>
      </p:sp>
      <p:sp>
        <p:nvSpPr>
          <p:cNvPr id="5" name="Footer Placeholder 4"/>
          <p:cNvSpPr>
            <a:spLocks noGrp="1"/>
          </p:cNvSpPr>
          <p:nvPr>
            <p:ph type="ftr" sz="quarter" idx="3"/>
          </p:nvPr>
        </p:nvSpPr>
        <p:spPr/>
        <p:txBody>
          <a:bodyPr/>
          <a:lstStyle/>
          <a:p>
            <a:r>
              <a:rPr lang="en-US" dirty="0"/>
              <a:t>Welcome to the EN Department</a:t>
            </a:r>
          </a:p>
        </p:txBody>
      </p:sp>
      <p:sp>
        <p:nvSpPr>
          <p:cNvPr id="21" name="TextBox 20"/>
          <p:cNvSpPr txBox="1"/>
          <p:nvPr/>
        </p:nvSpPr>
        <p:spPr>
          <a:xfrm>
            <a:off x="4619879" y="133636"/>
            <a:ext cx="2794355" cy="830997"/>
          </a:xfrm>
          <a:prstGeom prst="rect">
            <a:avLst/>
          </a:prstGeom>
          <a:noFill/>
        </p:spPr>
        <p:txBody>
          <a:bodyPr wrap="none" rtlCol="0">
            <a:spAutoFit/>
          </a:bodyPr>
          <a:lstStyle/>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Department Head:</a:t>
            </a:r>
          </a:p>
          <a:p>
            <a:r>
              <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Katy </a:t>
            </a:r>
            <a:r>
              <a:rPr lang="en-US" sz="2400" b="1" dirty="0" err="1">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rPr>
              <a:t>Foraz</a:t>
            </a:r>
            <a:endParaRPr lang="en-US" sz="2400" b="1" dirty="0">
              <a:ln w="12700">
                <a:noFill/>
                <a:prstDash val="solid"/>
              </a:ln>
              <a:solidFill>
                <a:srgbClr val="0A4A8E"/>
              </a:solidFill>
              <a:effectLst>
                <a:outerShdw blurRad="41275" dist="20320" dir="1800000" algn="tl" rotWithShape="0">
                  <a:srgbClr val="000000">
                    <a:alpha val="40000"/>
                  </a:srgbClr>
                </a:outerShdw>
              </a:effectLst>
              <a:latin typeface="Cambria" panose="02040503050406030204" pitchFamily="18" charset="0"/>
              <a:ea typeface="Cambria" panose="02040503050406030204" pitchFamily="18" charset="0"/>
            </a:endParaRPr>
          </a:p>
        </p:txBody>
      </p:sp>
      <p:pic>
        <p:nvPicPr>
          <p:cNvPr id="20" name="Picture 19" descr="2015-01-13_CERN_ENdept 36% h32mm 300dpi.png"/>
          <p:cNvPicPr/>
          <p:nvPr/>
        </p:nvPicPr>
        <p:blipFill>
          <a:blip r:embed="rId3" cstate="email">
            <a:extLst>
              <a:ext uri="{28A0092B-C50C-407E-A947-70E740481C1C}">
                <a14:useLocalDpi xmlns:a14="http://schemas.microsoft.com/office/drawing/2010/main" val="0"/>
              </a:ext>
            </a:extLst>
          </a:blip>
          <a:stretch>
            <a:fillRect/>
          </a:stretch>
        </p:blipFill>
        <p:spPr>
          <a:xfrm>
            <a:off x="19822" y="93132"/>
            <a:ext cx="1637770" cy="598959"/>
          </a:xfrm>
          <a:prstGeom prst="rect">
            <a:avLst/>
          </a:prstGeom>
        </p:spPr>
      </p:pic>
      <p:sp>
        <p:nvSpPr>
          <p:cNvPr id="2" name="Slide Number Placeholder 1"/>
          <p:cNvSpPr>
            <a:spLocks noGrp="1"/>
          </p:cNvSpPr>
          <p:nvPr>
            <p:ph type="sldNum" sz="quarter" idx="12"/>
          </p:nvPr>
        </p:nvSpPr>
        <p:spPr/>
        <p:txBody>
          <a:bodyPr/>
          <a:lstStyle/>
          <a:p>
            <a:fld id="{9BBCADDF-C6D9-C14C-883B-1CD09994D60D}" type="slidenum">
              <a:rPr lang="en-US" smtClean="0"/>
              <a:pPr/>
              <a:t>7</a:t>
            </a:fld>
            <a:endParaRPr lang="en-US"/>
          </a:p>
        </p:txBody>
      </p:sp>
      <p:pic>
        <p:nvPicPr>
          <p:cNvPr id="23" name="Picture 22">
            <a:extLst>
              <a:ext uri="{FF2B5EF4-FFF2-40B4-BE49-F238E27FC236}">
                <a16:creationId xmlns:a16="http://schemas.microsoft.com/office/drawing/2014/main" id="{102A4C13-CA59-4CAD-99F0-AC15103D02DF}"/>
              </a:ext>
            </a:extLst>
          </p:cNvPr>
          <p:cNvPicPr>
            <a:picLocks noChangeAspect="1"/>
          </p:cNvPicPr>
          <p:nvPr/>
        </p:nvPicPr>
        <p:blipFill>
          <a:blip r:embed="rId4"/>
          <a:stretch>
            <a:fillRect/>
          </a:stretch>
        </p:blipFill>
        <p:spPr>
          <a:xfrm>
            <a:off x="7570922" y="136525"/>
            <a:ext cx="1428004" cy="1517255"/>
          </a:xfrm>
          <a:prstGeom prst="rect">
            <a:avLst/>
          </a:prstGeom>
          <a:effectLst>
            <a:outerShdw blurRad="50800" dist="38100" dir="2700000" algn="tl" rotWithShape="0">
              <a:prstClr val="black">
                <a:alpha val="40000"/>
              </a:prstClr>
            </a:outerShdw>
          </a:effectLst>
        </p:spPr>
      </p:pic>
      <p:graphicFrame>
        <p:nvGraphicFramePr>
          <p:cNvPr id="25" name="Diagram 24">
            <a:extLst>
              <a:ext uri="{FF2B5EF4-FFF2-40B4-BE49-F238E27FC236}">
                <a16:creationId xmlns:a16="http://schemas.microsoft.com/office/drawing/2014/main" id="{193098FB-95EB-4665-A6E9-7B166E120C67}"/>
              </a:ext>
            </a:extLst>
          </p:cNvPr>
          <p:cNvGraphicFramePr/>
          <p:nvPr>
            <p:extLst>
              <p:ext uri="{D42A27DB-BD31-4B8C-83A1-F6EECF244321}">
                <p14:modId xmlns:p14="http://schemas.microsoft.com/office/powerpoint/2010/main" val="3607679511"/>
              </p:ext>
            </p:extLst>
          </p:nvPr>
        </p:nvGraphicFramePr>
        <p:xfrm>
          <a:off x="691286" y="-417101"/>
          <a:ext cx="6566260" cy="7136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7525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7"/>
          <p:cNvSpPr>
            <a:spLocks noGrp="1"/>
          </p:cNvSpPr>
          <p:nvPr>
            <p:ph type="title"/>
          </p:nvPr>
        </p:nvSpPr>
        <p:spPr>
          <a:xfrm>
            <a:off x="1296031" y="179887"/>
            <a:ext cx="6169819" cy="626269"/>
          </a:xfrm>
        </p:spPr>
        <p:txBody>
          <a:bodyPr/>
          <a:lstStyle/>
          <a:p>
            <a:pPr eaLnBrk="1" hangingPunct="1"/>
            <a:r>
              <a:rPr lang="en-US" dirty="0">
                <a:solidFill>
                  <a:srgbClr val="0A4A8E"/>
                </a:solidFill>
              </a:rPr>
              <a:t>Who are we in EN?</a:t>
            </a:r>
            <a:endParaRPr lang="en-US" altLang="en-US" dirty="0">
              <a:solidFill>
                <a:srgbClr val="0A4A8E"/>
              </a:solidFill>
            </a:endParaRPr>
          </a:p>
        </p:txBody>
      </p:sp>
      <p:sp>
        <p:nvSpPr>
          <p:cNvPr id="10" name="Content Placeholder 2"/>
          <p:cNvSpPr>
            <a:spLocks noGrp="1"/>
          </p:cNvSpPr>
          <p:nvPr>
            <p:ph sz="quarter" idx="13"/>
          </p:nvPr>
        </p:nvSpPr>
        <p:spPr>
          <a:xfrm>
            <a:off x="3442074" y="1171448"/>
            <a:ext cx="2371724" cy="537210"/>
          </a:xfrm>
        </p:spPr>
        <p:txBody>
          <a:bodyPr>
            <a:normAutofit/>
          </a:bodyPr>
          <a:lstStyle/>
          <a:p>
            <a:pPr marL="0" indent="0">
              <a:buNone/>
            </a:pPr>
            <a:r>
              <a:rPr lang="en-US" sz="1600" b="1" dirty="0">
                <a:solidFill>
                  <a:srgbClr val="0A4A8E"/>
                </a:solidFill>
              </a:rPr>
              <a:t>27 Nationalities</a:t>
            </a:r>
            <a:endParaRPr lang="en-GB" sz="1600" dirty="0">
              <a:solidFill>
                <a:srgbClr val="0A4A8E"/>
              </a:solidFill>
            </a:endParaRPr>
          </a:p>
        </p:txBody>
      </p:sp>
      <p:sp>
        <p:nvSpPr>
          <p:cNvPr id="3" name="Slide Number Placeholder 2"/>
          <p:cNvSpPr>
            <a:spLocks noGrp="1"/>
          </p:cNvSpPr>
          <p:nvPr>
            <p:ph type="sldNum" sz="quarter" idx="17"/>
          </p:nvPr>
        </p:nvSpPr>
        <p:spPr/>
        <p:txBody>
          <a:bodyPr/>
          <a:lstStyle/>
          <a:p>
            <a:pPr>
              <a:defRPr/>
            </a:pPr>
            <a:fld id="{31117FBC-2B82-4C07-85BF-7D6800BF8969}" type="slidenum">
              <a:rPr lang="en-US" smtClean="0"/>
              <a:pPr>
                <a:defRPr/>
              </a:pPr>
              <a:t>8</a:t>
            </a:fld>
            <a:endParaRPr lang="en-US"/>
          </a:p>
        </p:txBody>
      </p:sp>
      <p:sp>
        <p:nvSpPr>
          <p:cNvPr id="4" name="Footer Placeholder 3"/>
          <p:cNvSpPr>
            <a:spLocks noGrp="1"/>
          </p:cNvSpPr>
          <p:nvPr>
            <p:ph type="ftr" sz="quarter" idx="16"/>
          </p:nvPr>
        </p:nvSpPr>
        <p:spPr/>
        <p:txBody>
          <a:bodyPr/>
          <a:lstStyle/>
          <a:p>
            <a:pPr>
              <a:defRPr/>
            </a:pPr>
            <a:r>
              <a:rPr lang="en-GB"/>
              <a:t>Welcome to the EN Department</a:t>
            </a:r>
            <a:endParaRPr lang="en-US"/>
          </a:p>
        </p:txBody>
      </p:sp>
      <p:graphicFrame>
        <p:nvGraphicFramePr>
          <p:cNvPr id="2" name="Table 1">
            <a:extLst>
              <a:ext uri="{FF2B5EF4-FFF2-40B4-BE49-F238E27FC236}">
                <a16:creationId xmlns:a16="http://schemas.microsoft.com/office/drawing/2014/main" id="{4F0AFE1A-9340-4867-A234-A4C408937A52}"/>
              </a:ext>
            </a:extLst>
          </p:cNvPr>
          <p:cNvGraphicFramePr>
            <a:graphicFrameLocks noGrp="1"/>
          </p:cNvGraphicFramePr>
          <p:nvPr>
            <p:extLst>
              <p:ext uri="{D42A27DB-BD31-4B8C-83A1-F6EECF244321}">
                <p14:modId xmlns:p14="http://schemas.microsoft.com/office/powerpoint/2010/main" val="2929228251"/>
              </p:ext>
            </p:extLst>
          </p:nvPr>
        </p:nvGraphicFramePr>
        <p:xfrm>
          <a:off x="1102302" y="3953075"/>
          <a:ext cx="2206358" cy="1777365"/>
        </p:xfrm>
        <a:graphic>
          <a:graphicData uri="http://schemas.openxmlformats.org/drawingml/2006/table">
            <a:tbl>
              <a:tblPr>
                <a:tableStyleId>{5C22544A-7EE6-4342-B048-85BDC9FD1C3A}</a:tableStyleId>
              </a:tblPr>
              <a:tblGrid>
                <a:gridCol w="1640625">
                  <a:extLst>
                    <a:ext uri="{9D8B030D-6E8A-4147-A177-3AD203B41FA5}">
                      <a16:colId xmlns:a16="http://schemas.microsoft.com/office/drawing/2014/main" val="389821841"/>
                    </a:ext>
                  </a:extLst>
                </a:gridCol>
                <a:gridCol w="565733">
                  <a:extLst>
                    <a:ext uri="{9D8B030D-6E8A-4147-A177-3AD203B41FA5}">
                      <a16:colId xmlns:a16="http://schemas.microsoft.com/office/drawing/2014/main" val="47439372"/>
                    </a:ext>
                  </a:extLst>
                </a:gridCol>
              </a:tblGrid>
              <a:tr h="190500">
                <a:tc gridSpan="2">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Status</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45931470"/>
                  </a:ext>
                </a:extLst>
              </a:tr>
              <a:tr h="190500">
                <a:tc>
                  <a:txBody>
                    <a:bodyPr/>
                    <a:lstStyle/>
                    <a:p>
                      <a:pPr algn="l" fontAlgn="b"/>
                      <a:r>
                        <a:rPr lang="en-GB" sz="1100" u="none" strike="noStrike" dirty="0">
                          <a:effectLst/>
                        </a:rPr>
                        <a:t>Cooperation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0534892"/>
                  </a:ext>
                </a:extLst>
              </a:tr>
              <a:tr h="190500">
                <a:tc>
                  <a:txBody>
                    <a:bodyPr/>
                    <a:lstStyle/>
                    <a:p>
                      <a:pPr algn="l" fontAlgn="b"/>
                      <a:r>
                        <a:rPr lang="en-GB" sz="1100" u="none" strike="noStrike" dirty="0">
                          <a:effectLst/>
                        </a:rPr>
                        <a:t>Doctoral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96954011"/>
                  </a:ext>
                </a:extLst>
              </a:tr>
              <a:tr h="190500">
                <a:tc>
                  <a:txBody>
                    <a:bodyPr/>
                    <a:lstStyle/>
                    <a:p>
                      <a:pPr algn="l" fontAlgn="b"/>
                      <a:r>
                        <a:rPr lang="en-GB" sz="1100" u="none" strike="noStrike" dirty="0">
                          <a:effectLst/>
                        </a:rPr>
                        <a:t>Fellows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46</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43335174"/>
                  </a:ext>
                </a:extLst>
              </a:tr>
              <a:tr h="190500">
                <a:tc>
                  <a:txBody>
                    <a:bodyPr/>
                    <a:lstStyle/>
                    <a:p>
                      <a:pPr algn="l" fontAlgn="b"/>
                      <a:r>
                        <a:rPr lang="en-GB" sz="1100" u="none" strike="noStrike" dirty="0">
                          <a:effectLst/>
                        </a:rPr>
                        <a:t>Project Associates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9</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8426086"/>
                  </a:ext>
                </a:extLst>
              </a:tr>
              <a:tr h="190500">
                <a:tc>
                  <a:txBody>
                    <a:bodyPr/>
                    <a:lstStyle/>
                    <a:p>
                      <a:pPr algn="l" fontAlgn="b"/>
                      <a:r>
                        <a:rPr lang="en-GB" sz="1100" u="none" strike="noStrike" dirty="0">
                          <a:effectLst/>
                        </a:rPr>
                        <a:t>Staff</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327</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2152186"/>
                  </a:ext>
                </a:extLst>
              </a:tr>
              <a:tr h="190500">
                <a:tc>
                  <a:txBody>
                    <a:bodyPr/>
                    <a:lstStyle/>
                    <a:p>
                      <a:pPr algn="l" fontAlgn="b"/>
                      <a:r>
                        <a:rPr lang="en-GB" sz="1100" u="none" strike="noStrike" dirty="0">
                          <a:effectLst/>
                        </a:rPr>
                        <a:t>Technical Students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11</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58955266"/>
                  </a:ext>
                </a:extLst>
              </a:tr>
              <a:tr h="190500">
                <a:tc>
                  <a:txBody>
                    <a:bodyPr/>
                    <a:lstStyle/>
                    <a:p>
                      <a:pPr algn="l" fontAlgn="b"/>
                      <a:r>
                        <a:rPr lang="en-GB" sz="1100" u="none" strike="noStrike" dirty="0">
                          <a:effectLst/>
                        </a:rPr>
                        <a:t>Trainees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12</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15767236"/>
                  </a:ext>
                </a:extLst>
              </a:tr>
              <a:tr h="190500">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411</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0604808"/>
                  </a:ext>
                </a:extLst>
              </a:tr>
            </a:tbl>
          </a:graphicData>
        </a:graphic>
      </p:graphicFrame>
      <p:graphicFrame>
        <p:nvGraphicFramePr>
          <p:cNvPr id="5" name="Table 4">
            <a:extLst>
              <a:ext uri="{FF2B5EF4-FFF2-40B4-BE49-F238E27FC236}">
                <a16:creationId xmlns:a16="http://schemas.microsoft.com/office/drawing/2014/main" id="{230E4A78-B420-439A-9399-99A5704342CB}"/>
              </a:ext>
            </a:extLst>
          </p:cNvPr>
          <p:cNvGraphicFramePr>
            <a:graphicFrameLocks noGrp="1"/>
          </p:cNvGraphicFramePr>
          <p:nvPr>
            <p:extLst>
              <p:ext uri="{D42A27DB-BD31-4B8C-83A1-F6EECF244321}">
                <p14:modId xmlns:p14="http://schemas.microsoft.com/office/powerpoint/2010/main" val="1077880354"/>
              </p:ext>
            </p:extLst>
          </p:nvPr>
        </p:nvGraphicFramePr>
        <p:xfrm>
          <a:off x="7374610" y="3012851"/>
          <a:ext cx="1219200" cy="3810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4034018631"/>
                    </a:ext>
                  </a:extLst>
                </a:gridCol>
                <a:gridCol w="609600">
                  <a:extLst>
                    <a:ext uri="{9D8B030D-6E8A-4147-A177-3AD203B41FA5}">
                      <a16:colId xmlns:a16="http://schemas.microsoft.com/office/drawing/2014/main" val="3684228282"/>
                    </a:ext>
                  </a:extLst>
                </a:gridCol>
              </a:tblGrid>
              <a:tr h="190500">
                <a:tc>
                  <a:txBody>
                    <a:bodyPr/>
                    <a:lstStyle/>
                    <a:p>
                      <a:pPr algn="ctr" fontAlgn="b"/>
                      <a:r>
                        <a:rPr lang="en-GB" sz="1100" b="1" u="none" strike="noStrike" dirty="0">
                          <a:effectLst/>
                        </a:rPr>
                        <a:t>F</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dirty="0">
                          <a:effectLst/>
                        </a:rPr>
                        <a:t>M</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9337875"/>
                  </a:ext>
                </a:extLst>
              </a:tr>
              <a:tr h="190500">
                <a:tc>
                  <a:txBody>
                    <a:bodyPr/>
                    <a:lstStyle/>
                    <a:p>
                      <a:pPr algn="ctr" fontAlgn="b"/>
                      <a:r>
                        <a:rPr lang="en-GB" sz="1100" u="none" strike="noStrike" dirty="0">
                          <a:effectLst/>
                        </a:rPr>
                        <a:t>15%</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u="none" strike="noStrike" dirty="0">
                          <a:effectLst/>
                        </a:rPr>
                        <a:t>85%</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370359189"/>
                  </a:ext>
                </a:extLst>
              </a:tr>
            </a:tbl>
          </a:graphicData>
        </a:graphic>
      </p:graphicFrame>
      <p:graphicFrame>
        <p:nvGraphicFramePr>
          <p:cNvPr id="8" name="Table 7">
            <a:extLst>
              <a:ext uri="{FF2B5EF4-FFF2-40B4-BE49-F238E27FC236}">
                <a16:creationId xmlns:a16="http://schemas.microsoft.com/office/drawing/2014/main" id="{1A044C94-9262-4877-8657-112A694012ED}"/>
              </a:ext>
            </a:extLst>
          </p:cNvPr>
          <p:cNvGraphicFramePr>
            <a:graphicFrameLocks noGrp="1"/>
          </p:cNvGraphicFramePr>
          <p:nvPr>
            <p:extLst>
              <p:ext uri="{D42A27DB-BD31-4B8C-83A1-F6EECF244321}">
                <p14:modId xmlns:p14="http://schemas.microsoft.com/office/powerpoint/2010/main" val="295616157"/>
              </p:ext>
            </p:extLst>
          </p:nvPr>
        </p:nvGraphicFramePr>
        <p:xfrm>
          <a:off x="934784" y="1469578"/>
          <a:ext cx="6892311" cy="562603"/>
        </p:xfrm>
        <a:graphic>
          <a:graphicData uri="http://schemas.openxmlformats.org/drawingml/2006/table">
            <a:tbl>
              <a:tblPr>
                <a:tableStyleId>{5C22544A-7EE6-4342-B048-85BDC9FD1C3A}</a:tableStyleId>
              </a:tblPr>
              <a:tblGrid>
                <a:gridCol w="258462">
                  <a:extLst>
                    <a:ext uri="{9D8B030D-6E8A-4147-A177-3AD203B41FA5}">
                      <a16:colId xmlns:a16="http://schemas.microsoft.com/office/drawing/2014/main" val="798602439"/>
                    </a:ext>
                  </a:extLst>
                </a:gridCol>
                <a:gridCol w="244102">
                  <a:extLst>
                    <a:ext uri="{9D8B030D-6E8A-4147-A177-3AD203B41FA5}">
                      <a16:colId xmlns:a16="http://schemas.microsoft.com/office/drawing/2014/main" val="3934868787"/>
                    </a:ext>
                  </a:extLst>
                </a:gridCol>
                <a:gridCol w="272821">
                  <a:extLst>
                    <a:ext uri="{9D8B030D-6E8A-4147-A177-3AD203B41FA5}">
                      <a16:colId xmlns:a16="http://schemas.microsoft.com/office/drawing/2014/main" val="1265038195"/>
                    </a:ext>
                  </a:extLst>
                </a:gridCol>
                <a:gridCol w="267911">
                  <a:extLst>
                    <a:ext uri="{9D8B030D-6E8A-4147-A177-3AD203B41FA5}">
                      <a16:colId xmlns:a16="http://schemas.microsoft.com/office/drawing/2014/main" val="2295051504"/>
                    </a:ext>
                  </a:extLst>
                </a:gridCol>
                <a:gridCol w="249012">
                  <a:extLst>
                    <a:ext uri="{9D8B030D-6E8A-4147-A177-3AD203B41FA5}">
                      <a16:colId xmlns:a16="http://schemas.microsoft.com/office/drawing/2014/main" val="1527726530"/>
                    </a:ext>
                  </a:extLst>
                </a:gridCol>
                <a:gridCol w="247692">
                  <a:extLst>
                    <a:ext uri="{9D8B030D-6E8A-4147-A177-3AD203B41FA5}">
                      <a16:colId xmlns:a16="http://schemas.microsoft.com/office/drawing/2014/main" val="642874853"/>
                    </a:ext>
                  </a:extLst>
                </a:gridCol>
                <a:gridCol w="258462">
                  <a:extLst>
                    <a:ext uri="{9D8B030D-6E8A-4147-A177-3AD203B41FA5}">
                      <a16:colId xmlns:a16="http://schemas.microsoft.com/office/drawing/2014/main" val="3499139309"/>
                    </a:ext>
                  </a:extLst>
                </a:gridCol>
                <a:gridCol w="229744">
                  <a:extLst>
                    <a:ext uri="{9D8B030D-6E8A-4147-A177-3AD203B41FA5}">
                      <a16:colId xmlns:a16="http://schemas.microsoft.com/office/drawing/2014/main" val="3528643392"/>
                    </a:ext>
                  </a:extLst>
                </a:gridCol>
                <a:gridCol w="201025">
                  <a:extLst>
                    <a:ext uri="{9D8B030D-6E8A-4147-A177-3AD203B41FA5}">
                      <a16:colId xmlns:a16="http://schemas.microsoft.com/office/drawing/2014/main" val="379536966"/>
                    </a:ext>
                  </a:extLst>
                </a:gridCol>
                <a:gridCol w="301537">
                  <a:extLst>
                    <a:ext uri="{9D8B030D-6E8A-4147-A177-3AD203B41FA5}">
                      <a16:colId xmlns:a16="http://schemas.microsoft.com/office/drawing/2014/main" val="2267144451"/>
                    </a:ext>
                  </a:extLst>
                </a:gridCol>
                <a:gridCol w="272821">
                  <a:extLst>
                    <a:ext uri="{9D8B030D-6E8A-4147-A177-3AD203B41FA5}">
                      <a16:colId xmlns:a16="http://schemas.microsoft.com/office/drawing/2014/main" val="4190034045"/>
                    </a:ext>
                  </a:extLst>
                </a:gridCol>
                <a:gridCol w="272821">
                  <a:extLst>
                    <a:ext uri="{9D8B030D-6E8A-4147-A177-3AD203B41FA5}">
                      <a16:colId xmlns:a16="http://schemas.microsoft.com/office/drawing/2014/main" val="4108419152"/>
                    </a:ext>
                  </a:extLst>
                </a:gridCol>
                <a:gridCol w="287181">
                  <a:extLst>
                    <a:ext uri="{9D8B030D-6E8A-4147-A177-3AD203B41FA5}">
                      <a16:colId xmlns:a16="http://schemas.microsoft.com/office/drawing/2014/main" val="1414806284"/>
                    </a:ext>
                  </a:extLst>
                </a:gridCol>
                <a:gridCol w="287181">
                  <a:extLst>
                    <a:ext uri="{9D8B030D-6E8A-4147-A177-3AD203B41FA5}">
                      <a16:colId xmlns:a16="http://schemas.microsoft.com/office/drawing/2014/main" val="2999598430"/>
                    </a:ext>
                  </a:extLst>
                </a:gridCol>
                <a:gridCol w="229744">
                  <a:extLst>
                    <a:ext uri="{9D8B030D-6E8A-4147-A177-3AD203B41FA5}">
                      <a16:colId xmlns:a16="http://schemas.microsoft.com/office/drawing/2014/main" val="549904741"/>
                    </a:ext>
                  </a:extLst>
                </a:gridCol>
                <a:gridCol w="247692">
                  <a:extLst>
                    <a:ext uri="{9D8B030D-6E8A-4147-A177-3AD203B41FA5}">
                      <a16:colId xmlns:a16="http://schemas.microsoft.com/office/drawing/2014/main" val="2116371377"/>
                    </a:ext>
                  </a:extLst>
                </a:gridCol>
                <a:gridCol w="290771">
                  <a:extLst>
                    <a:ext uri="{9D8B030D-6E8A-4147-A177-3AD203B41FA5}">
                      <a16:colId xmlns:a16="http://schemas.microsoft.com/office/drawing/2014/main" val="238878093"/>
                    </a:ext>
                  </a:extLst>
                </a:gridCol>
                <a:gridCol w="247692">
                  <a:extLst>
                    <a:ext uri="{9D8B030D-6E8A-4147-A177-3AD203B41FA5}">
                      <a16:colId xmlns:a16="http://schemas.microsoft.com/office/drawing/2014/main" val="139707416"/>
                    </a:ext>
                  </a:extLst>
                </a:gridCol>
                <a:gridCol w="229744">
                  <a:extLst>
                    <a:ext uri="{9D8B030D-6E8A-4147-A177-3AD203B41FA5}">
                      <a16:colId xmlns:a16="http://schemas.microsoft.com/office/drawing/2014/main" val="2541773550"/>
                    </a:ext>
                  </a:extLst>
                </a:gridCol>
                <a:gridCol w="244102">
                  <a:extLst>
                    <a:ext uri="{9D8B030D-6E8A-4147-A177-3AD203B41FA5}">
                      <a16:colId xmlns:a16="http://schemas.microsoft.com/office/drawing/2014/main" val="1060112604"/>
                    </a:ext>
                  </a:extLst>
                </a:gridCol>
                <a:gridCol w="272821">
                  <a:extLst>
                    <a:ext uri="{9D8B030D-6E8A-4147-A177-3AD203B41FA5}">
                      <a16:colId xmlns:a16="http://schemas.microsoft.com/office/drawing/2014/main" val="1193702110"/>
                    </a:ext>
                  </a:extLst>
                </a:gridCol>
                <a:gridCol w="272821">
                  <a:extLst>
                    <a:ext uri="{9D8B030D-6E8A-4147-A177-3AD203B41FA5}">
                      <a16:colId xmlns:a16="http://schemas.microsoft.com/office/drawing/2014/main" val="3964477187"/>
                    </a:ext>
                  </a:extLst>
                </a:gridCol>
                <a:gridCol w="229744">
                  <a:extLst>
                    <a:ext uri="{9D8B030D-6E8A-4147-A177-3AD203B41FA5}">
                      <a16:colId xmlns:a16="http://schemas.microsoft.com/office/drawing/2014/main" val="1663517828"/>
                    </a:ext>
                  </a:extLst>
                </a:gridCol>
                <a:gridCol w="244102">
                  <a:extLst>
                    <a:ext uri="{9D8B030D-6E8A-4147-A177-3AD203B41FA5}">
                      <a16:colId xmlns:a16="http://schemas.microsoft.com/office/drawing/2014/main" val="957673782"/>
                    </a:ext>
                  </a:extLst>
                </a:gridCol>
                <a:gridCol w="244102">
                  <a:extLst>
                    <a:ext uri="{9D8B030D-6E8A-4147-A177-3AD203B41FA5}">
                      <a16:colId xmlns:a16="http://schemas.microsoft.com/office/drawing/2014/main" val="678436060"/>
                    </a:ext>
                  </a:extLst>
                </a:gridCol>
                <a:gridCol w="244102">
                  <a:extLst>
                    <a:ext uri="{9D8B030D-6E8A-4147-A177-3AD203B41FA5}">
                      <a16:colId xmlns:a16="http://schemas.microsoft.com/office/drawing/2014/main" val="1351737304"/>
                    </a:ext>
                  </a:extLst>
                </a:gridCol>
                <a:gridCol w="244102">
                  <a:extLst>
                    <a:ext uri="{9D8B030D-6E8A-4147-A177-3AD203B41FA5}">
                      <a16:colId xmlns:a16="http://schemas.microsoft.com/office/drawing/2014/main" val="3615208583"/>
                    </a:ext>
                  </a:extLst>
                </a:gridCol>
              </a:tblGrid>
              <a:tr h="339718">
                <a:tc>
                  <a:txBody>
                    <a:bodyPr/>
                    <a:lstStyle/>
                    <a:p>
                      <a:pPr algn="ctr" fontAlgn="b"/>
                      <a:r>
                        <a:rPr lang="en-GB" sz="1100" b="1" u="none" strike="noStrike" dirty="0">
                          <a:solidFill>
                            <a:srgbClr val="0A4A8E"/>
                          </a:solidFill>
                          <a:effectLst/>
                          <a:latin typeface="+mn-lt"/>
                        </a:rPr>
                        <a:t>AT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BE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BG</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CH</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CZ</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DE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DK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ES</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FI</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FR</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GB</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GR</a:t>
                      </a:r>
                      <a:endParaRPr lang="en-GB" sz="1100" b="1" i="0" u="none" strike="noStrike" dirty="0">
                        <a:solidFill>
                          <a:srgbClr val="0A4A8E"/>
                        </a:solidFill>
                        <a:effectLst/>
                        <a:latin typeface="+mn-lt"/>
                      </a:endParaRPr>
                    </a:p>
                  </a:txBody>
                  <a:tcPr marL="9525" marR="9525" marT="9525" marB="0" anchor="b"/>
                </a:tc>
                <a:tc>
                  <a:txBody>
                    <a:bodyPr/>
                    <a:lstStyle/>
                    <a:p>
                      <a:pPr algn="ctr"/>
                      <a:r>
                        <a:rPr lang="en-US" sz="1100" b="1" dirty="0">
                          <a:solidFill>
                            <a:srgbClr val="0A4A8E"/>
                          </a:solidFill>
                          <a:latin typeface="+mn-lt"/>
                        </a:rPr>
                        <a:t>HU</a:t>
                      </a:r>
                      <a:endParaRPr lang="en-GB" sz="1100" b="1" dirty="0">
                        <a:solidFill>
                          <a:srgbClr val="0A4A8E"/>
                        </a:solidFill>
                        <a:latin typeface="+mn-lt"/>
                      </a:endParaRPr>
                    </a:p>
                  </a:txBody>
                  <a:tcPr marL="9525" marR="9525" marT="9525" marB="0" anchor="b"/>
                </a:tc>
                <a:tc>
                  <a:txBody>
                    <a:bodyPr/>
                    <a:lstStyle/>
                    <a:p>
                      <a:pPr algn="ctr"/>
                      <a:r>
                        <a:rPr lang="en-US" sz="1100" b="1" dirty="0">
                          <a:solidFill>
                            <a:srgbClr val="0A4A8E"/>
                          </a:solidFill>
                          <a:latin typeface="+mn-lt"/>
                        </a:rPr>
                        <a:t>IN</a:t>
                      </a:r>
                      <a:endParaRPr lang="en-GB" sz="1100" b="1" dirty="0">
                        <a:solidFill>
                          <a:srgbClr val="0A4A8E"/>
                        </a:solidFill>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IT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NL</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NO</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PL</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PT</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RO</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RS</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SE</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GB" sz="1100" b="1" u="none" strike="noStrike" dirty="0">
                          <a:solidFill>
                            <a:srgbClr val="0A4A8E"/>
                          </a:solidFill>
                          <a:effectLst/>
                          <a:latin typeface="+mn-lt"/>
                        </a:rPr>
                        <a:t>SK</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TR</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UA</a:t>
                      </a:r>
                      <a:endParaRPr lang="en-GB" sz="1100" b="1" i="0" u="none" strike="noStrike" dirty="0">
                        <a:solidFill>
                          <a:srgbClr val="0A4A8E"/>
                        </a:solidFill>
                        <a:effectLst/>
                        <a:latin typeface="+mn-lt"/>
                      </a:endParaRPr>
                    </a:p>
                  </a:txBody>
                  <a:tcPr marL="9525" marR="9525" marT="9525" marB="0" anchor="b"/>
                </a:tc>
                <a:tc>
                  <a:txBody>
                    <a:bodyPr/>
                    <a:lstStyle/>
                    <a:p>
                      <a:pPr algn="ctr" fontAlgn="b"/>
                      <a:r>
                        <a:rPr lang="en-US" sz="1100" b="1" i="0" u="none" strike="noStrike" dirty="0">
                          <a:solidFill>
                            <a:srgbClr val="0A4A8E"/>
                          </a:solidFill>
                          <a:effectLst/>
                          <a:latin typeface="+mn-lt"/>
                        </a:rPr>
                        <a:t>IE</a:t>
                      </a:r>
                      <a:endParaRPr lang="en-GB" sz="1100" b="1" i="0" u="none" strike="noStrike" dirty="0">
                        <a:solidFill>
                          <a:srgbClr val="0A4A8E"/>
                        </a:solidFill>
                        <a:effectLst/>
                        <a:latin typeface="+mn-lt"/>
                      </a:endParaRPr>
                    </a:p>
                  </a:txBody>
                  <a:tcPr marL="9525" marR="9525" marT="9525" marB="0" anchor="b"/>
                </a:tc>
                <a:extLst>
                  <a:ext uri="{0D108BD9-81ED-4DB2-BD59-A6C34878D82A}">
                    <a16:rowId xmlns:a16="http://schemas.microsoft.com/office/drawing/2014/main" val="2539051292"/>
                  </a:ext>
                </a:extLst>
              </a:tr>
              <a:tr h="180135">
                <a:tc>
                  <a:txBody>
                    <a:bodyPr/>
                    <a:lstStyle/>
                    <a:p>
                      <a:pPr algn="ctr" fontAlgn="ctr"/>
                      <a:r>
                        <a:rPr lang="en-GB" sz="1400" b="1" i="0" u="none" strike="noStrike" dirty="0">
                          <a:solidFill>
                            <a:schemeClr val="tx1">
                              <a:lumMod val="75000"/>
                            </a:schemeClr>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20</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20</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10</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3</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32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7</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198</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14</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9</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45</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4</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16</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19</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2</a:t>
                      </a:r>
                    </a:p>
                  </a:txBody>
                  <a:tcPr marL="9525" marR="9525" marT="9525" marB="0" anchor="ctr"/>
                </a:tc>
                <a:tc>
                  <a:txBody>
                    <a:bodyPr/>
                    <a:lstStyle/>
                    <a:p>
                      <a:pPr algn="ctr" fontAlgn="ctr"/>
                      <a:r>
                        <a:rPr lang="en-GB" sz="1400" b="1" i="0" u="none" strike="noStrike" dirty="0">
                          <a:solidFill>
                            <a:schemeClr val="tx1">
                              <a:lumMod val="75000"/>
                            </a:schemeClr>
                          </a:solidFill>
                          <a:effectLst/>
                          <a:latin typeface="Calibri" panose="020F0502020204030204" pitchFamily="34" charset="0"/>
                        </a:rPr>
                        <a:t>1</a:t>
                      </a:r>
                    </a:p>
                  </a:txBody>
                  <a:tcPr marL="9525" marR="9525" marT="9525" marB="0" anchor="ctr"/>
                </a:tc>
                <a:extLst>
                  <a:ext uri="{0D108BD9-81ED-4DB2-BD59-A6C34878D82A}">
                    <a16:rowId xmlns:a16="http://schemas.microsoft.com/office/drawing/2014/main" val="3869438211"/>
                  </a:ext>
                </a:extLst>
              </a:tr>
            </a:tbl>
          </a:graphicData>
        </a:graphic>
      </p:graphicFrame>
      <p:graphicFrame>
        <p:nvGraphicFramePr>
          <p:cNvPr id="16" name="Table 15">
            <a:extLst>
              <a:ext uri="{FF2B5EF4-FFF2-40B4-BE49-F238E27FC236}">
                <a16:creationId xmlns:a16="http://schemas.microsoft.com/office/drawing/2014/main" id="{A64F8E62-8727-4BAB-B962-5378C3060B1B}"/>
              </a:ext>
            </a:extLst>
          </p:cNvPr>
          <p:cNvGraphicFramePr>
            <a:graphicFrameLocks noGrp="1"/>
          </p:cNvGraphicFramePr>
          <p:nvPr>
            <p:extLst>
              <p:ext uri="{D42A27DB-BD31-4B8C-83A1-F6EECF244321}">
                <p14:modId xmlns:p14="http://schemas.microsoft.com/office/powerpoint/2010/main" val="3127143923"/>
              </p:ext>
            </p:extLst>
          </p:nvPr>
        </p:nvGraphicFramePr>
        <p:xfrm>
          <a:off x="157397" y="2229946"/>
          <a:ext cx="4352610" cy="1455136"/>
        </p:xfrm>
        <a:graphic>
          <a:graphicData uri="http://schemas.openxmlformats.org/drawingml/2006/table">
            <a:tbl>
              <a:tblPr>
                <a:tableStyleId>{5C22544A-7EE6-4342-B048-85BDC9FD1C3A}</a:tableStyleId>
              </a:tblPr>
              <a:tblGrid>
                <a:gridCol w="3471349">
                  <a:extLst>
                    <a:ext uri="{9D8B030D-6E8A-4147-A177-3AD203B41FA5}">
                      <a16:colId xmlns:a16="http://schemas.microsoft.com/office/drawing/2014/main" val="2397565312"/>
                    </a:ext>
                  </a:extLst>
                </a:gridCol>
                <a:gridCol w="436567">
                  <a:extLst>
                    <a:ext uri="{9D8B030D-6E8A-4147-A177-3AD203B41FA5}">
                      <a16:colId xmlns:a16="http://schemas.microsoft.com/office/drawing/2014/main" val="796506734"/>
                    </a:ext>
                  </a:extLst>
                </a:gridCol>
                <a:gridCol w="444694">
                  <a:extLst>
                    <a:ext uri="{9D8B030D-6E8A-4147-A177-3AD203B41FA5}">
                      <a16:colId xmlns:a16="http://schemas.microsoft.com/office/drawing/2014/main" val="601172716"/>
                    </a:ext>
                  </a:extLst>
                </a:gridCol>
              </a:tblGrid>
              <a:tr h="207628">
                <a:tc gridSpan="3">
                  <a:txBody>
                    <a:bodyPr/>
                    <a:lstStyle/>
                    <a:p>
                      <a:pPr marL="0" algn="ctr" rtl="0" eaLnBrk="1" fontAlgn="b" latinLnBrk="0" hangingPunct="1"/>
                      <a:r>
                        <a:rPr kumimoji="0" lang="en-US" sz="1600" b="1" u="none" strike="noStrike" kern="1200" dirty="0">
                          <a:solidFill>
                            <a:schemeClr val="dk1"/>
                          </a:solidFill>
                          <a:effectLst/>
                          <a:latin typeface="+mn-lt"/>
                          <a:ea typeface="+mn-ea"/>
                          <a:cs typeface="+mn-cs"/>
                        </a:rPr>
                        <a:t>Professional Category</a:t>
                      </a:r>
                      <a:endParaRPr kumimoji="0" lang="en-GB" sz="1600" b="1" u="none" strike="noStrike" kern="1200" dirty="0">
                        <a:solidFill>
                          <a:schemeClr val="dk1"/>
                        </a:solidFill>
                        <a:effectLst/>
                        <a:latin typeface="+mn-lt"/>
                        <a:ea typeface="+mn-ea"/>
                        <a:cs typeface="+mn-cs"/>
                      </a:endParaRPr>
                    </a:p>
                  </a:txBody>
                  <a:tcPr marL="9525" marR="9525" marT="9525" marB="0" anchor="b">
                    <a:noFill/>
                  </a:tcPr>
                </a:tc>
                <a:tc hMerge="1">
                  <a:txBody>
                    <a:bodyPr/>
                    <a:lstStyle/>
                    <a:p>
                      <a:pPr algn="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48856985"/>
                  </a:ext>
                </a:extLst>
              </a:tr>
              <a:tr h="190500">
                <a:tc>
                  <a:txBody>
                    <a:bodyPr/>
                    <a:lstStyle/>
                    <a:p>
                      <a:pPr algn="l" fontAlgn="b"/>
                      <a:r>
                        <a:rPr lang="en-GB" sz="1100" u="none" strike="noStrike" dirty="0">
                          <a:effectLst/>
                        </a:rPr>
                        <a:t>Administrative work</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19450269"/>
                  </a:ext>
                </a:extLst>
              </a:tr>
              <a:tr h="249271">
                <a:tc>
                  <a:txBody>
                    <a:bodyPr/>
                    <a:lstStyle/>
                    <a:p>
                      <a:pPr algn="l" fontAlgn="b"/>
                      <a:r>
                        <a:rPr lang="en-GB" sz="1100" u="none" strike="noStrike">
                          <a:effectLst/>
                        </a:rPr>
                        <a:t>Office &amp; Administrative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14</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75688"/>
                  </a:ext>
                </a:extLst>
              </a:tr>
              <a:tr h="190500">
                <a:tc>
                  <a:txBody>
                    <a:bodyPr/>
                    <a:lstStyle/>
                    <a:p>
                      <a:pPr algn="l" fontAlgn="b"/>
                      <a:r>
                        <a:rPr lang="en-GB" sz="1100" u="none" strike="noStrike">
                          <a:effectLst/>
                        </a:rPr>
                        <a:t>Scientific &amp; Engineering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180</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46%</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91585743"/>
                  </a:ext>
                </a:extLst>
              </a:tr>
              <a:tr h="190500">
                <a:tc>
                  <a:txBody>
                    <a:bodyPr/>
                    <a:lstStyle/>
                    <a:p>
                      <a:pPr algn="l" fontAlgn="b"/>
                      <a:r>
                        <a:rPr lang="en-GB" sz="1100" u="none" strike="noStrike" dirty="0">
                          <a:effectLst/>
                        </a:rPr>
                        <a:t>Scientific Work (Experimental &amp; Theoretical Physics)</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475366394"/>
                  </a:ext>
                </a:extLst>
              </a:tr>
              <a:tr h="190500">
                <a:tc>
                  <a:txBody>
                    <a:bodyPr/>
                    <a:lstStyle/>
                    <a:p>
                      <a:pPr algn="l" fontAlgn="b"/>
                      <a:r>
                        <a:rPr lang="en-GB" sz="1100" u="none" strike="noStrike">
                          <a:effectLst/>
                        </a:rPr>
                        <a:t>Technical work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199</a:t>
                      </a:r>
                      <a:endParaRPr lang="en-GB" sz="1100" b="0"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ctr"/>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75673438"/>
                  </a:ext>
                </a:extLst>
              </a:tr>
              <a:tr h="190500">
                <a:tc>
                  <a:txBody>
                    <a:bodyPr/>
                    <a:lstStyle/>
                    <a:p>
                      <a:pPr algn="l" fontAlgn="b"/>
                      <a:r>
                        <a:rPr lang="en-GB" sz="1100" u="none" strike="noStrike">
                          <a:effectLst/>
                        </a:rPr>
                        <a:t>Manual work, Crafts &amp; Trades</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1</a:t>
                      </a:r>
                      <a:endParaRPr lang="en-GB" sz="1100" b="0" i="0" u="none" strike="noStrike" dirty="0">
                        <a:solidFill>
                          <a:srgbClr val="000000"/>
                        </a:solidFill>
                        <a:effectLst/>
                        <a:latin typeface="Calibri" panose="020F0502020204030204" pitchFamily="34" charset="0"/>
                      </a:endParaRPr>
                    </a:p>
                  </a:txBody>
                  <a:tcPr marL="9525" marR="9525" marT="9525" marB="0" anchor="b"/>
                </a:tc>
                <a:tc vMerge="1">
                  <a:txBody>
                    <a:bodyPr/>
                    <a:lstStyle/>
                    <a:p>
                      <a:endParaRPr lang="en-GB"/>
                    </a:p>
                  </a:txBody>
                  <a:tcPr/>
                </a:tc>
                <a:extLst>
                  <a:ext uri="{0D108BD9-81ED-4DB2-BD59-A6C34878D82A}">
                    <a16:rowId xmlns:a16="http://schemas.microsoft.com/office/drawing/2014/main" val="1321284640"/>
                  </a:ext>
                </a:extLst>
              </a:tr>
            </a:tbl>
          </a:graphicData>
        </a:graphic>
      </p:graphicFrame>
      <p:graphicFrame>
        <p:nvGraphicFramePr>
          <p:cNvPr id="12" name="Chart 11">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96056826"/>
              </p:ext>
            </p:extLst>
          </p:nvPr>
        </p:nvGraphicFramePr>
        <p:xfrm>
          <a:off x="4021810" y="3649116"/>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1216681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935806" y="6356984"/>
            <a:ext cx="4290489" cy="365125"/>
          </a:xfrm>
        </p:spPr>
        <p:txBody>
          <a:bodyPr/>
          <a:lstStyle/>
          <a:p>
            <a:r>
              <a:rPr lang="en-GB"/>
              <a:t>Welcome to the EN Department</a:t>
            </a:r>
          </a:p>
        </p:txBody>
      </p:sp>
      <p:sp>
        <p:nvSpPr>
          <p:cNvPr id="8" name="Title 1"/>
          <p:cNvSpPr txBox="1">
            <a:spLocks/>
          </p:cNvSpPr>
          <p:nvPr/>
        </p:nvSpPr>
        <p:spPr>
          <a:xfrm>
            <a:off x="134471" y="0"/>
            <a:ext cx="9190762" cy="1373985"/>
          </a:xfrm>
          <a:prstGeom prst="rect">
            <a:avLst/>
          </a:prstGeom>
          <a:no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b="1" dirty="0">
                <a:solidFill>
                  <a:srgbClr val="0A4A8E"/>
                </a:solidFill>
                <a:effectLst>
                  <a:outerShdw blurRad="38100" dist="38100" dir="2700000" algn="tl">
                    <a:srgbClr val="000000">
                      <a:alpha val="43137"/>
                    </a:srgbClr>
                  </a:outerShdw>
                </a:effectLst>
                <a:latin typeface="Cambria" panose="02040503050406030204" pitchFamily="18" charset="0"/>
              </a:rPr>
              <a:t>AA : Access and </a:t>
            </a:r>
            <a:r>
              <a:rPr lang="fr-CH" b="1" dirty="0" err="1">
                <a:solidFill>
                  <a:srgbClr val="0A4A8E"/>
                </a:solidFill>
                <a:effectLst>
                  <a:outerShdw blurRad="38100" dist="38100" dir="2700000" algn="tl">
                    <a:srgbClr val="000000">
                      <a:alpha val="43137"/>
                    </a:srgbClr>
                  </a:outerShdw>
                </a:effectLst>
                <a:latin typeface="Cambria" panose="02040503050406030204" pitchFamily="18" charset="0"/>
              </a:rPr>
              <a:t>Alarms</a:t>
            </a:r>
            <a:endParaRPr lang="en-GB" b="1" dirty="0">
              <a:solidFill>
                <a:srgbClr val="0A4A8E"/>
              </a:solidFill>
              <a:effectLst>
                <a:outerShdw blurRad="38100" dist="38100" dir="2700000" algn="tl">
                  <a:srgbClr val="000000">
                    <a:alpha val="43137"/>
                  </a:srgbClr>
                </a:outerShdw>
              </a:effectLst>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dirty="0"/>
          </a:p>
        </p:txBody>
      </p:sp>
      <p:sp>
        <p:nvSpPr>
          <p:cNvPr id="9" name="Rectangle 8">
            <a:extLst>
              <a:ext uri="{FF2B5EF4-FFF2-40B4-BE49-F238E27FC236}">
                <a16:creationId xmlns:a16="http://schemas.microsoft.com/office/drawing/2014/main" id="{3FFE4923-9477-456D-9C8B-FFB67D3CF20C}"/>
              </a:ext>
            </a:extLst>
          </p:cNvPr>
          <p:cNvSpPr/>
          <p:nvPr/>
        </p:nvSpPr>
        <p:spPr>
          <a:xfrm>
            <a:off x="159255" y="1252621"/>
            <a:ext cx="8806466" cy="3970318"/>
          </a:xfrm>
          <a:prstGeom prst="rect">
            <a:avLst/>
          </a:prstGeom>
        </p:spPr>
        <p:txBody>
          <a:bodyPr wrap="square">
            <a:spAutoFit/>
          </a:bodyPr>
          <a:lstStyle/>
          <a:p>
            <a:r>
              <a:rPr lang="en-US" dirty="0">
                <a:solidFill>
                  <a:srgbClr val="0A4A8E"/>
                </a:solidFill>
              </a:rPr>
              <a:t>The AA group is in charge of the specification, engineering,  installation and maintenance of the systems that ensures the Safety of the CERN Personnel, </a:t>
            </a:r>
            <a:br>
              <a:rPr lang="en-US" dirty="0">
                <a:solidFill>
                  <a:srgbClr val="0A4A8E"/>
                </a:solidFill>
              </a:rPr>
            </a:br>
            <a:r>
              <a:rPr lang="en-US" dirty="0">
                <a:solidFill>
                  <a:srgbClr val="0A4A8E"/>
                </a:solidFill>
              </a:rPr>
              <a:t>Users and Visitors, on all its site and facilities.</a:t>
            </a:r>
          </a:p>
          <a:p>
            <a:r>
              <a:rPr lang="en-US" dirty="0">
                <a:solidFill>
                  <a:srgbClr val="0A4A8E"/>
                </a:solidFill>
              </a:rPr>
              <a:t>The Safety Systems concerns:</a:t>
            </a:r>
          </a:p>
          <a:p>
            <a:endParaRPr lang="en-US" dirty="0">
              <a:solidFill>
                <a:srgbClr val="0A4A8E"/>
              </a:solidFill>
            </a:endParaRPr>
          </a:p>
          <a:p>
            <a:pPr marL="2628900" lvl="5" indent="-342900">
              <a:buFont typeface="Arial"/>
              <a:buChar char="•"/>
            </a:pPr>
            <a:r>
              <a:rPr lang="en-US" i="1" dirty="0">
                <a:solidFill>
                  <a:srgbClr val="0A4A8E"/>
                </a:solidFill>
              </a:rPr>
              <a:t>Fire and Gas/ODH detection,  emergency phones and evacuation, alarm transmission and monitoring,</a:t>
            </a:r>
          </a:p>
          <a:p>
            <a:pPr marL="2628900" lvl="5" indent="-342900">
              <a:buFont typeface="Arial"/>
              <a:buChar char="•"/>
            </a:pPr>
            <a:r>
              <a:rPr lang="en-US" i="1" dirty="0">
                <a:solidFill>
                  <a:srgbClr val="0A4A8E"/>
                </a:solidFill>
              </a:rPr>
              <a:t>Interlocks to protect people radioactivity, X rays, lasers, electricity and cryogenics hazards,</a:t>
            </a:r>
          </a:p>
          <a:p>
            <a:pPr marL="2628900" lvl="5" indent="-342900">
              <a:buFont typeface="Arial"/>
              <a:buChar char="•"/>
            </a:pPr>
            <a:r>
              <a:rPr lang="en-US" i="1" dirty="0">
                <a:solidFill>
                  <a:srgbClr val="0A4A8E"/>
                </a:solidFill>
              </a:rPr>
              <a:t>Access control to all CERN conventional or nuclear facilities and sites,</a:t>
            </a:r>
          </a:p>
          <a:p>
            <a:pPr marL="2628900" lvl="5" indent="-342900">
              <a:buFont typeface="Arial"/>
              <a:buChar char="•"/>
            </a:pPr>
            <a:r>
              <a:rPr lang="en-US" i="1" dirty="0">
                <a:solidFill>
                  <a:srgbClr val="0A4A8E"/>
                </a:solidFill>
              </a:rPr>
              <a:t>Video surveillance, protection and intrusion detection,</a:t>
            </a:r>
          </a:p>
          <a:p>
            <a:pPr marL="2628900" lvl="5" indent="-342900">
              <a:buFont typeface="Arial"/>
              <a:buChar char="•"/>
            </a:pPr>
            <a:r>
              <a:rPr lang="en-US" i="1" dirty="0">
                <a:solidFill>
                  <a:srgbClr val="0A4A8E"/>
                </a:solidFill>
              </a:rPr>
              <a:t>Access data management applications.</a:t>
            </a:r>
          </a:p>
          <a:p>
            <a:pPr marL="342900" indent="-342900">
              <a:buFont typeface="Arial" panose="020B0604020202020204" pitchFamily="34" charset="0"/>
              <a:buChar char="•"/>
            </a:pPr>
            <a:endParaRPr lang="en-US" dirty="0">
              <a:solidFill>
                <a:srgbClr val="0A4A8E"/>
              </a:solidFill>
            </a:endParaRPr>
          </a:p>
        </p:txBody>
      </p:sp>
      <p:pic>
        <p:nvPicPr>
          <p:cNvPr id="10" name="Picture 9">
            <a:extLst>
              <a:ext uri="{FF2B5EF4-FFF2-40B4-BE49-F238E27FC236}">
                <a16:creationId xmlns:a16="http://schemas.microsoft.com/office/drawing/2014/main" id="{BADE4711-6933-48F9-9678-D683F6A440A1}"/>
              </a:ext>
            </a:extLst>
          </p:cNvPr>
          <p:cNvPicPr>
            <a:picLocks noChangeAspect="1"/>
          </p:cNvPicPr>
          <p:nvPr/>
        </p:nvPicPr>
        <p:blipFill rotWithShape="1">
          <a:blip r:embed="rId3"/>
          <a:srcRect l="5151" t="-8197" r="17170" b="13746"/>
          <a:stretch/>
        </p:blipFill>
        <p:spPr>
          <a:xfrm>
            <a:off x="296743" y="3486592"/>
            <a:ext cx="1822223" cy="2643604"/>
          </a:xfrm>
          <a:prstGeom prst="rect">
            <a:avLst/>
          </a:prstGeom>
        </p:spPr>
      </p:pic>
      <p:sp>
        <p:nvSpPr>
          <p:cNvPr id="12" name="TextBox 11">
            <a:extLst>
              <a:ext uri="{FF2B5EF4-FFF2-40B4-BE49-F238E27FC236}">
                <a16:creationId xmlns:a16="http://schemas.microsoft.com/office/drawing/2014/main" id="{5E554717-E47D-4745-8A1D-F8037ED51977}"/>
              </a:ext>
            </a:extLst>
          </p:cNvPr>
          <p:cNvSpPr txBox="1"/>
          <p:nvPr/>
        </p:nvSpPr>
        <p:spPr>
          <a:xfrm>
            <a:off x="2216196" y="5491321"/>
            <a:ext cx="1964740" cy="646331"/>
          </a:xfrm>
          <a:prstGeom prst="rect">
            <a:avLst/>
          </a:prstGeom>
          <a:noFill/>
        </p:spPr>
        <p:txBody>
          <a:bodyPr wrap="square" rtlCol="0">
            <a:spAutoFit/>
          </a:bodyPr>
          <a:lstStyle/>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Group Leader</a:t>
            </a:r>
          </a:p>
          <a:p>
            <a:r>
              <a:rPr lang="en-US" dirty="0">
                <a:solidFill>
                  <a:srgbClr val="0A4A8E"/>
                </a:solidFill>
                <a:effectLst>
                  <a:outerShdw blurRad="50800" dist="38100" dir="2700000" algn="tl" rotWithShape="0">
                    <a:srgbClr val="000000">
                      <a:alpha val="43000"/>
                    </a:srgbClr>
                  </a:outerShdw>
                </a:effectLst>
                <a:latin typeface="Arial" panose="020B0604020202020204" pitchFamily="34" charset="0"/>
                <a:cs typeface="Arial" panose="020B0604020202020204" pitchFamily="34" charset="0"/>
              </a:rPr>
              <a:t>Pierre Ninin</a:t>
            </a:r>
          </a:p>
        </p:txBody>
      </p:sp>
    </p:spTree>
    <p:extLst>
      <p:ext uri="{BB962C8B-B14F-4D97-AF65-F5344CB8AC3E}">
        <p14:creationId xmlns:p14="http://schemas.microsoft.com/office/powerpoint/2010/main" val="110022380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nSpc>
            <a:spcPct val="120000"/>
          </a:lnSpc>
          <a:defRPr sz="2800" dirty="0" smtClean="0"/>
        </a:defPPr>
      </a:lstStyle>
    </a:tx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657D9691ACB74DA59520FF8A033CCF" ma:contentTypeVersion="0" ma:contentTypeDescription="Create a new document." ma:contentTypeScope="" ma:versionID="7f8dd0c77100934d8a31fc606ecd182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F59538-1D59-4220-838F-C130B41D4A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12690FD7-0146-4ECB-A733-82F103E2B45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FEBB5AD3-AC8A-407A-9569-3DA1C0E135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474</TotalTime>
  <Words>2963</Words>
  <Application>Microsoft Office PowerPoint</Application>
  <PresentationFormat>On-screen Show (4:3)</PresentationFormat>
  <Paragraphs>614</Paragraphs>
  <Slides>43</Slides>
  <Notes>15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43</vt:i4>
      </vt:variant>
    </vt:vector>
  </HeadingPairs>
  <TitlesOfParts>
    <vt:vector size="53" baseType="lpstr">
      <vt:lpstr>Arial</vt:lpstr>
      <vt:lpstr>Calibri</vt:lpstr>
      <vt:lpstr>Calibri Light</vt:lpstr>
      <vt:lpstr>Cambria</vt:lpstr>
      <vt:lpstr>Comic Sans MS</vt:lpstr>
      <vt:lpstr>Tahoma</vt:lpstr>
      <vt:lpstr>Ubuntu</vt:lpstr>
      <vt:lpstr>Wingdings</vt:lpstr>
      <vt:lpstr>CERN_ENdept_Presentation_ArialFont copy</vt:lpstr>
      <vt:lpstr>Office Theme</vt:lpstr>
      <vt:lpstr>PowerPoint Presentation</vt:lpstr>
      <vt:lpstr>The Engineering Department in a Nutshell</vt:lpstr>
      <vt:lpstr>PowerPoint Presentation</vt:lpstr>
      <vt:lpstr>PowerPoint Presentation</vt:lpstr>
      <vt:lpstr>PowerPoint Presentation</vt:lpstr>
      <vt:lpstr>PowerPoint Presentation</vt:lpstr>
      <vt:lpstr>PowerPoint Presentation</vt:lpstr>
      <vt:lpstr>Who are we in 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PowerPoint Presentation</vt:lpstr>
      <vt:lpstr>MME : Domains of activities</vt:lpstr>
      <vt:lpstr>PowerPoint Presentation</vt:lpstr>
      <vt:lpstr>A long-term perspective</vt:lpstr>
      <vt:lpstr>The CERN accelerator complex</vt:lpstr>
      <vt:lpstr>MAGIC OF CERN</vt:lpstr>
      <vt:lpstr>PowerPoint Presentation</vt:lpstr>
      <vt:lpstr>Our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Iga Maria Krautsztrung</dc:creator>
  <cp:lastModifiedBy>Rachelle Decreuse-Michaud</cp:lastModifiedBy>
  <cp:revision>46</cp:revision>
  <dcterms:created xsi:type="dcterms:W3CDTF">2021-01-04T15:57:32Z</dcterms:created>
  <dcterms:modified xsi:type="dcterms:W3CDTF">2023-10-18T07:45:49Z</dcterms:modified>
</cp:coreProperties>
</file>