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Lora"/>
      <p:regular r:id="rId12"/>
      <p:bold r:id="rId13"/>
      <p:italic r:id="rId14"/>
      <p:boldItalic r:id="rId15"/>
    </p:embeddedFont>
    <p:embeddedFont>
      <p:font typeface="Quattrocento Sans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F193FB8-B37A-4C12-B16D-D283EA5602BC}">
  <a:tblStyle styleId="{9F193FB8-B37A-4C12-B16D-D283EA5602BC}" styleName="Table_0">
    <a:wholeTbl>
      <a:tcTxStyle b="off" i="off">
        <a:font>
          <a:latin typeface="Corbel"/>
          <a:ea typeface="Corbel"/>
          <a:cs typeface="Corbel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7EDEF"/>
          </a:solidFill>
        </a:fill>
      </a:tcStyle>
    </a:wholeTbl>
    <a:band1H>
      <a:tcTxStyle/>
      <a:tcStyle>
        <a:fill>
          <a:solidFill>
            <a:srgbClr val="CBD9DE"/>
          </a:solidFill>
        </a:fill>
      </a:tcStyle>
    </a:band1H>
    <a:band2H>
      <a:tcTxStyle/>
    </a:band2H>
    <a:band1V>
      <a:tcTxStyle/>
      <a:tcStyle>
        <a:fill>
          <a:solidFill>
            <a:srgbClr val="CBD9DE"/>
          </a:solidFill>
        </a:fill>
      </a:tcStyle>
    </a:band1V>
    <a:band2V>
      <a:tcTxStyle/>
    </a:band2V>
    <a:lastCol>
      <a:tcTxStyle b="on" i="off">
        <a:font>
          <a:latin typeface="Corbel"/>
          <a:ea typeface="Corbel"/>
          <a:cs typeface="Corbel"/>
        </a:font>
        <a:srgbClr val="FFFFFF"/>
      </a:tcTxStyle>
      <a:tcStyle>
        <a:fill>
          <a:solidFill>
            <a:srgbClr val="1F879D"/>
          </a:solidFill>
        </a:fill>
      </a:tcStyle>
    </a:lastCol>
    <a:firstCol>
      <a:tcTxStyle b="on" i="off">
        <a:font>
          <a:latin typeface="Corbel"/>
          <a:ea typeface="Corbel"/>
          <a:cs typeface="Corbel"/>
        </a:font>
        <a:srgbClr val="FFFFFF"/>
      </a:tcTxStyle>
      <a:tcStyle>
        <a:fill>
          <a:solidFill>
            <a:srgbClr val="1F879D"/>
          </a:solidFill>
        </a:fill>
      </a:tcStyle>
    </a:firstCol>
    <a:lastRow>
      <a:tcTxStyle b="on" i="off">
        <a:font>
          <a:latin typeface="Corbel"/>
          <a:ea typeface="Corbel"/>
          <a:cs typeface="Corbel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1F879D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orbel"/>
          <a:ea typeface="Corbel"/>
          <a:cs typeface="Corbel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1F879D"/>
          </a:solidFill>
        </a:fill>
      </a:tcStyle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Lora-bold.fntdata"/><Relationship Id="rId12" Type="http://schemas.openxmlformats.org/officeDocument/2006/relationships/font" Target="fonts/Lora-regular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Lora-boldItalic.fntdata"/><Relationship Id="rId14" Type="http://schemas.openxmlformats.org/officeDocument/2006/relationships/font" Target="fonts/Lora-italic.fntdata"/><Relationship Id="rId17" Type="http://schemas.openxmlformats.org/officeDocument/2006/relationships/font" Target="fonts/QuattrocentoSans-bold.fntdata"/><Relationship Id="rId16" Type="http://schemas.openxmlformats.org/officeDocument/2006/relationships/font" Target="fonts/QuattrocentoSans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QuattrocentoSans-boldItalic.fntdata"/><Relationship Id="rId6" Type="http://schemas.openxmlformats.org/officeDocument/2006/relationships/slide" Target="slides/slide1.xml"/><Relationship Id="rId18" Type="http://schemas.openxmlformats.org/officeDocument/2006/relationships/font" Target="fonts/QuattrocentoSans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35f391192_0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35f391192_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9daed9fff9_0_2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19daed9fff9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43cd481e9c_0_0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43cd481e9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9daed9fff9_0_58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19daed9fff9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9daed9fff9_0_76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19daed9fff9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7092887f1d_38_54:notes"/>
          <p:cNvSpPr/>
          <p:nvPr>
            <p:ph idx="2" type="sldImg"/>
          </p:nvPr>
        </p:nvSpPr>
        <p:spPr>
          <a:xfrm>
            <a:off x="381175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7092887f1d_38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996630" y="2003888"/>
            <a:ext cx="45237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cxnSp>
        <p:nvCxnSpPr>
          <p:cNvPr id="11" name="Google Shape;11;p2"/>
          <p:cNvCxnSpPr/>
          <p:nvPr/>
        </p:nvCxnSpPr>
        <p:spPr>
          <a:xfrm>
            <a:off x="-6025" y="3676512"/>
            <a:ext cx="9162000" cy="0"/>
          </a:xfrm>
          <a:prstGeom prst="straightConnector1">
            <a:avLst/>
          </a:pr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2" name="Google Shape;12;p2"/>
          <p:cNvSpPr/>
          <p:nvPr/>
        </p:nvSpPr>
        <p:spPr>
          <a:xfrm>
            <a:off x="1117950" y="3393000"/>
            <a:ext cx="567000" cy="567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3" name="Google Shape;73;p11"/>
          <p:cNvCxnSpPr/>
          <p:nvPr/>
        </p:nvCxnSpPr>
        <p:spPr>
          <a:xfrm>
            <a:off x="-6025" y="4513729"/>
            <a:ext cx="91620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4" name="Google Shape;74;p11"/>
          <p:cNvSpPr/>
          <p:nvPr/>
        </p:nvSpPr>
        <p:spPr>
          <a:xfrm>
            <a:off x="4293700" y="4235405"/>
            <a:ext cx="556500" cy="5565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1"/>
          <p:cNvSpPr txBox="1"/>
          <p:nvPr>
            <p:ph idx="12" type="sldNum"/>
          </p:nvPr>
        </p:nvSpPr>
        <p:spPr>
          <a:xfrm>
            <a:off x="4297650" y="4791900"/>
            <a:ext cx="548700" cy="351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1pPr>
            <a:lvl2pPr lvl="1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2pPr>
            <a:lvl3pPr lvl="2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3pPr>
            <a:lvl4pPr lvl="3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4pPr>
            <a:lvl5pPr lvl="4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5pPr>
            <a:lvl6pPr lvl="5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6pPr>
            <a:lvl7pPr lvl="6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7pPr>
            <a:lvl8pPr lvl="7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8pPr>
            <a:lvl9pPr lvl="8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letely blank">
  <p:cSld name="BLANK_1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2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">
  <p:cSld name="TITLE_1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idx="1" type="subTitle"/>
          </p:nvPr>
        </p:nvSpPr>
        <p:spPr>
          <a:xfrm>
            <a:off x="2022300" y="2815923"/>
            <a:ext cx="5591400" cy="78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None/>
              <a:defRPr sz="1400">
                <a:highlight>
                  <a:schemeClr val="accent1"/>
                </a:highlight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highlight>
                  <a:schemeClr val="accent1"/>
                </a:highlight>
              </a:defRPr>
            </a:lvl9pPr>
          </a:lstStyle>
          <a:p/>
        </p:txBody>
      </p:sp>
      <p:cxnSp>
        <p:nvCxnSpPr>
          <p:cNvPr id="15" name="Google Shape;15;p3"/>
          <p:cNvCxnSpPr/>
          <p:nvPr/>
        </p:nvCxnSpPr>
        <p:spPr>
          <a:xfrm>
            <a:off x="-6025" y="2571762"/>
            <a:ext cx="19845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" name="Google Shape;16;p3"/>
          <p:cNvSpPr/>
          <p:nvPr/>
        </p:nvSpPr>
        <p:spPr>
          <a:xfrm>
            <a:off x="1117950" y="2288250"/>
            <a:ext cx="567000" cy="567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Google Shape;17;p3"/>
          <p:cNvSpPr txBox="1"/>
          <p:nvPr>
            <p:ph type="ctrTitle"/>
          </p:nvPr>
        </p:nvSpPr>
        <p:spPr>
          <a:xfrm>
            <a:off x="2022225" y="1693523"/>
            <a:ext cx="37878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cxnSp>
        <p:nvCxnSpPr>
          <p:cNvPr id="18" name="Google Shape;18;p3"/>
          <p:cNvCxnSpPr/>
          <p:nvPr/>
        </p:nvCxnSpPr>
        <p:spPr>
          <a:xfrm>
            <a:off x="5898975" y="2571750"/>
            <a:ext cx="32511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TITLE_1_1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 txBox="1"/>
          <p:nvPr>
            <p:ph idx="1" type="body"/>
          </p:nvPr>
        </p:nvSpPr>
        <p:spPr>
          <a:xfrm>
            <a:off x="2105050" y="2238000"/>
            <a:ext cx="4933800" cy="819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indent="-381000" lvl="0" marL="457200" rtl="0" algn="ctr">
              <a:spcBef>
                <a:spcPts val="600"/>
              </a:spcBef>
              <a:spcAft>
                <a:spcPts val="0"/>
              </a:spcAft>
              <a:buSzPts val="2400"/>
              <a:buFont typeface="Lora"/>
              <a:buChar char="◉"/>
              <a:defRPr i="1" sz="2400">
                <a:latin typeface="Lora"/>
                <a:ea typeface="Lora"/>
                <a:cs typeface="Lora"/>
                <a:sym typeface="Lora"/>
              </a:defRPr>
            </a:lvl1pPr>
            <a:lvl2pPr indent="-355600" lvl="1" marL="914400" rtl="0" algn="ctr">
              <a:spcBef>
                <a:spcPts val="0"/>
              </a:spcBef>
              <a:spcAft>
                <a:spcPts val="0"/>
              </a:spcAft>
              <a:buSzPts val="2000"/>
              <a:buFont typeface="Lora"/>
              <a:buChar char="○"/>
              <a:defRPr i="1">
                <a:latin typeface="Lora"/>
                <a:ea typeface="Lora"/>
                <a:cs typeface="Lora"/>
                <a:sym typeface="Lora"/>
              </a:defRPr>
            </a:lvl2pPr>
            <a:lvl3pPr indent="-355600" lvl="2" marL="1371600" rtl="0" algn="ctr">
              <a:spcBef>
                <a:spcPts val="0"/>
              </a:spcBef>
              <a:spcAft>
                <a:spcPts val="0"/>
              </a:spcAft>
              <a:buSzPts val="2000"/>
              <a:buFont typeface="Lora"/>
              <a:buChar char="■"/>
              <a:defRPr i="1">
                <a:latin typeface="Lora"/>
                <a:ea typeface="Lora"/>
                <a:cs typeface="Lora"/>
                <a:sym typeface="Lora"/>
              </a:defRPr>
            </a:lvl3pPr>
            <a:lvl4pPr indent="-381000" lvl="3" marL="1828800" rtl="0" algn="ctr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●"/>
              <a:defRPr i="1" sz="2400">
                <a:latin typeface="Lora"/>
                <a:ea typeface="Lora"/>
                <a:cs typeface="Lora"/>
                <a:sym typeface="Lora"/>
              </a:defRPr>
            </a:lvl4pPr>
            <a:lvl5pPr indent="-381000" lvl="4" marL="2286000" rtl="0" algn="ctr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○"/>
              <a:defRPr i="1" sz="2400">
                <a:latin typeface="Lora"/>
                <a:ea typeface="Lora"/>
                <a:cs typeface="Lora"/>
                <a:sym typeface="Lora"/>
              </a:defRPr>
            </a:lvl5pPr>
            <a:lvl6pPr indent="-381000" lvl="5" marL="2743200" rtl="0" algn="ctr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■"/>
              <a:defRPr i="1" sz="2400">
                <a:latin typeface="Lora"/>
                <a:ea typeface="Lora"/>
                <a:cs typeface="Lora"/>
                <a:sym typeface="Lora"/>
              </a:defRPr>
            </a:lvl6pPr>
            <a:lvl7pPr indent="-381000" lvl="6" marL="3200400" rtl="0" algn="ctr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●"/>
              <a:defRPr i="1" sz="2400">
                <a:latin typeface="Lora"/>
                <a:ea typeface="Lora"/>
                <a:cs typeface="Lora"/>
                <a:sym typeface="Lora"/>
              </a:defRPr>
            </a:lvl7pPr>
            <a:lvl8pPr indent="-381000" lvl="7" marL="3657600" rtl="0" algn="ctr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○"/>
              <a:defRPr i="1" sz="2400">
                <a:latin typeface="Lora"/>
                <a:ea typeface="Lora"/>
                <a:cs typeface="Lora"/>
                <a:sym typeface="Lora"/>
              </a:defRPr>
            </a:lvl8pPr>
            <a:lvl9pPr indent="-381000" lvl="8" marL="4114800" algn="ctr">
              <a:spcBef>
                <a:spcPts val="0"/>
              </a:spcBef>
              <a:spcAft>
                <a:spcPts val="0"/>
              </a:spcAft>
              <a:buSzPts val="2400"/>
              <a:buFont typeface="Lora"/>
              <a:buChar char="■"/>
              <a:defRPr i="1" sz="2400">
                <a:latin typeface="Lora"/>
                <a:ea typeface="Lora"/>
                <a:cs typeface="Lora"/>
                <a:sym typeface="Lora"/>
              </a:defRPr>
            </a:lvl9pPr>
          </a:lstStyle>
          <a:p/>
        </p:txBody>
      </p:sp>
      <p:cxnSp>
        <p:nvCxnSpPr>
          <p:cNvPr id="22" name="Google Shape;22;p4"/>
          <p:cNvCxnSpPr/>
          <p:nvPr/>
        </p:nvCxnSpPr>
        <p:spPr>
          <a:xfrm>
            <a:off x="4584075" y="3676500"/>
            <a:ext cx="0" cy="148050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" name="Google Shape;23;p4"/>
          <p:cNvSpPr/>
          <p:nvPr/>
        </p:nvSpPr>
        <p:spPr>
          <a:xfrm>
            <a:off x="4288500" y="3393000"/>
            <a:ext cx="567000" cy="567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" name="Google Shape;24;p4"/>
          <p:cNvSpPr txBox="1"/>
          <p:nvPr/>
        </p:nvSpPr>
        <p:spPr>
          <a:xfrm>
            <a:off x="3593400" y="3412652"/>
            <a:ext cx="19572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latin typeface="Lora"/>
                <a:ea typeface="Lora"/>
                <a:cs typeface="Lora"/>
                <a:sym typeface="Lora"/>
              </a:rPr>
              <a:t>“</a:t>
            </a:r>
            <a:endParaRPr b="1" sz="3600">
              <a:latin typeface="Lora"/>
              <a:ea typeface="Lora"/>
              <a:cs typeface="Lora"/>
              <a:sym typeface="Lora"/>
            </a:endParaRPr>
          </a:p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4297650" y="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1pPr>
            <a:lvl2pPr lvl="1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2pPr>
            <a:lvl3pPr lvl="2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3pPr>
            <a:lvl4pPr lvl="3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4pPr>
            <a:lvl5pPr lvl="4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5pPr>
            <a:lvl6pPr lvl="5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6pPr>
            <a:lvl7pPr lvl="6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7pPr>
            <a:lvl8pPr lvl="7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8pPr>
            <a:lvl9pPr lvl="8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eneric_mainSlide" type="tx">
  <p:cSld name="TITLE_AND_BOD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>
            <a:off x="5650" y="4707750"/>
            <a:ext cx="914400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8" name="Google Shape;28;p5"/>
          <p:cNvCxnSpPr/>
          <p:nvPr/>
        </p:nvCxnSpPr>
        <p:spPr>
          <a:xfrm>
            <a:off x="0" y="598325"/>
            <a:ext cx="13758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9" name="Google Shape;29;p5"/>
          <p:cNvSpPr/>
          <p:nvPr/>
        </p:nvSpPr>
        <p:spPr>
          <a:xfrm>
            <a:off x="817475" y="395367"/>
            <a:ext cx="405900" cy="40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" name="Google Shape;30;p5"/>
          <p:cNvSpPr txBox="1"/>
          <p:nvPr>
            <p:ph type="title"/>
          </p:nvPr>
        </p:nvSpPr>
        <p:spPr>
          <a:xfrm>
            <a:off x="1381250" y="3627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latin typeface="Lora"/>
                <a:ea typeface="Lora"/>
                <a:cs typeface="Lora"/>
                <a:sym typeface="Lor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1381250" y="1616470"/>
            <a:ext cx="6809700" cy="31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rtl="0"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/>
              <a:buChar char="◉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cxnSp>
        <p:nvCxnSpPr>
          <p:cNvPr id="32" name="Google Shape;32;p5"/>
          <p:cNvCxnSpPr/>
          <p:nvPr/>
        </p:nvCxnSpPr>
        <p:spPr>
          <a:xfrm>
            <a:off x="5265650" y="598325"/>
            <a:ext cx="38784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3" name="Google Shape;33;p5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sp>
        <p:nvSpPr>
          <p:cNvPr id="34" name="Google Shape;34;p5"/>
          <p:cNvSpPr txBox="1"/>
          <p:nvPr/>
        </p:nvSpPr>
        <p:spPr>
          <a:xfrm>
            <a:off x="3050150" y="4717900"/>
            <a:ext cx="387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O.Sedlacek - EBTS regular meeting - 29.11.2022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eneric_OutlineSlide">
  <p:cSld name="TITLE_AND_BODY_1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/>
          <p:nvPr/>
        </p:nvSpPr>
        <p:spPr>
          <a:xfrm>
            <a:off x="5650" y="4707750"/>
            <a:ext cx="9144000" cy="43560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7" name="Google Shape;37;p6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38" name="Google Shape;38;p6"/>
          <p:cNvSpPr/>
          <p:nvPr/>
        </p:nvSpPr>
        <p:spPr>
          <a:xfrm>
            <a:off x="817475" y="928767"/>
            <a:ext cx="405900" cy="40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6"/>
          <p:cNvSpPr txBox="1"/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latin typeface="Lora"/>
                <a:ea typeface="Lora"/>
                <a:cs typeface="Lora"/>
                <a:sym typeface="Lora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Font typeface="Lora"/>
              <a:buNone/>
              <a:defRPr b="1" sz="2000">
                <a:highlight>
                  <a:srgbClr val="FFFFFF"/>
                </a:highlight>
                <a:latin typeface="Lora"/>
                <a:ea typeface="Lora"/>
                <a:cs typeface="Lora"/>
                <a:sym typeface="Lora"/>
              </a:defRPr>
            </a:lvl9pPr>
          </a:lstStyle>
          <a:p/>
        </p:txBody>
      </p:sp>
      <p:sp>
        <p:nvSpPr>
          <p:cNvPr id="40" name="Google Shape;40;p6"/>
          <p:cNvSpPr txBox="1"/>
          <p:nvPr>
            <p:ph idx="1" type="body"/>
          </p:nvPr>
        </p:nvSpPr>
        <p:spPr>
          <a:xfrm>
            <a:off x="1381250" y="1616470"/>
            <a:ext cx="6809700" cy="311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 rtl="0">
              <a:spcBef>
                <a:spcPts val="600"/>
              </a:spcBef>
              <a:spcAft>
                <a:spcPts val="0"/>
              </a:spcAft>
              <a:buClr>
                <a:srgbClr val="FFCD00"/>
              </a:buClr>
              <a:buSzPts val="2400"/>
              <a:buFont typeface="Quattrocento Sans"/>
              <a:buChar char="◉"/>
              <a:defRPr sz="2400"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55600" lvl="1" marL="9144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○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355600" lvl="2" marL="13716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2000"/>
              <a:buFont typeface="Quattrocento Sans"/>
              <a:buChar char="■"/>
              <a:defRPr sz="2000"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●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○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Clr>
                <a:srgbClr val="FFCD00"/>
              </a:buClr>
              <a:buSzPts val="1800"/>
              <a:buFont typeface="Quattrocento Sans"/>
              <a:buChar char="■"/>
              <a:defRPr sz="1800"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cxnSp>
        <p:nvCxnSpPr>
          <p:cNvPr id="41" name="Google Shape;41;p6"/>
          <p:cNvCxnSpPr/>
          <p:nvPr/>
        </p:nvCxnSpPr>
        <p:spPr>
          <a:xfrm>
            <a:off x="5265650" y="1131725"/>
            <a:ext cx="38784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2" name="Google Shape;42;p6"/>
          <p:cNvSpPr txBox="1"/>
          <p:nvPr>
            <p:ph idx="12" type="sldNum"/>
          </p:nvPr>
        </p:nvSpPr>
        <p:spPr>
          <a:xfrm>
            <a:off x="8735875" y="4749850"/>
            <a:ext cx="355800" cy="336300"/>
          </a:xfrm>
          <a:prstGeom prst="rect">
            <a:avLst/>
          </a:prstGeom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sp>
        <p:nvSpPr>
          <p:cNvPr id="43" name="Google Shape;43;p6"/>
          <p:cNvSpPr txBox="1"/>
          <p:nvPr/>
        </p:nvSpPr>
        <p:spPr>
          <a:xfrm>
            <a:off x="3050150" y="4717900"/>
            <a:ext cx="387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O.Sedlacek - </a:t>
            </a:r>
            <a:r>
              <a:rPr lang="en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EBTS regular meeting</a:t>
            </a:r>
            <a:r>
              <a:rPr lang="en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 - 29.11.2022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2 columns" type="twoColTx">
  <p:cSld name="TITLE_AND_TWO_COLUMNS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/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46" name="Google Shape;46;p7"/>
          <p:cNvSpPr txBox="1"/>
          <p:nvPr>
            <p:ph idx="1" type="body"/>
          </p:nvPr>
        </p:nvSpPr>
        <p:spPr>
          <a:xfrm>
            <a:off x="1381250" y="1618700"/>
            <a:ext cx="3425400" cy="323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>
              <a:spcBef>
                <a:spcPts val="600"/>
              </a:spcBef>
              <a:spcAft>
                <a:spcPts val="0"/>
              </a:spcAft>
              <a:buSzPts val="2000"/>
              <a:buChar char="◉"/>
              <a:defRPr sz="2000"/>
            </a:lvl1pPr>
            <a:lvl2pPr indent="-355600" lvl="1" marL="9144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47" name="Google Shape;47;p7"/>
          <p:cNvSpPr txBox="1"/>
          <p:nvPr>
            <p:ph idx="2" type="body"/>
          </p:nvPr>
        </p:nvSpPr>
        <p:spPr>
          <a:xfrm>
            <a:off x="5012916" y="1618700"/>
            <a:ext cx="3425400" cy="323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55600" lvl="0" marL="457200">
              <a:spcBef>
                <a:spcPts val="600"/>
              </a:spcBef>
              <a:spcAft>
                <a:spcPts val="0"/>
              </a:spcAft>
              <a:buSzPts val="2000"/>
              <a:buChar char="◉"/>
              <a:defRPr sz="2000"/>
            </a:lvl1pPr>
            <a:lvl2pPr indent="-355600" lvl="1" marL="9144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2pPr>
            <a:lvl3pPr indent="-355600" lvl="2" marL="1371600">
              <a:spcBef>
                <a:spcPts val="0"/>
              </a:spcBef>
              <a:spcAft>
                <a:spcPts val="0"/>
              </a:spcAft>
              <a:buSzPts val="2000"/>
              <a:buChar char="■"/>
              <a:defRPr/>
            </a:lvl3pPr>
            <a:lvl4pPr indent="-355600" lvl="3" marL="18288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cxnSp>
        <p:nvCxnSpPr>
          <p:cNvPr id="48" name="Google Shape;48;p7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9" name="Google Shape;49;p7"/>
          <p:cNvSpPr/>
          <p:nvPr/>
        </p:nvSpPr>
        <p:spPr>
          <a:xfrm>
            <a:off x="817475" y="928767"/>
            <a:ext cx="405900" cy="40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" name="Google Shape;50;p7"/>
          <p:cNvCxnSpPr/>
          <p:nvPr/>
        </p:nvCxnSpPr>
        <p:spPr>
          <a:xfrm>
            <a:off x="5265650" y="1131725"/>
            <a:ext cx="38784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1" name="Google Shape;51;p7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+ 3 columns">
  <p:cSld name="TITLE_AND_TWO_COLUMNS_1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8"/>
          <p:cNvSpPr txBox="1"/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sp>
        <p:nvSpPr>
          <p:cNvPr id="54" name="Google Shape;54;p8"/>
          <p:cNvSpPr txBox="1"/>
          <p:nvPr>
            <p:ph idx="1" type="body"/>
          </p:nvPr>
        </p:nvSpPr>
        <p:spPr>
          <a:xfrm>
            <a:off x="1381250" y="1651075"/>
            <a:ext cx="2334000" cy="31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◉"/>
              <a:defRPr sz="1800"/>
            </a:lvl1pPr>
            <a:lvl2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55" name="Google Shape;55;p8"/>
          <p:cNvSpPr txBox="1"/>
          <p:nvPr>
            <p:ph idx="2" type="body"/>
          </p:nvPr>
        </p:nvSpPr>
        <p:spPr>
          <a:xfrm>
            <a:off x="3834912" y="1651075"/>
            <a:ext cx="2334000" cy="31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◉"/>
              <a:defRPr sz="1800"/>
            </a:lvl1pPr>
            <a:lvl2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3" type="body"/>
          </p:nvPr>
        </p:nvSpPr>
        <p:spPr>
          <a:xfrm>
            <a:off x="6288573" y="1651075"/>
            <a:ext cx="2334000" cy="31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rtl="0">
              <a:spcBef>
                <a:spcPts val="600"/>
              </a:spcBef>
              <a:spcAft>
                <a:spcPts val="0"/>
              </a:spcAft>
              <a:buSzPts val="1800"/>
              <a:buChar char="◉"/>
              <a:defRPr sz="1800"/>
            </a:lvl1pPr>
            <a:lvl2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 sz="1800"/>
            </a:lvl2pPr>
            <a:lvl3pPr indent="-342900" lvl="2" marL="13716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 sz="1800"/>
            </a:lvl3pPr>
            <a:lvl4pPr indent="-342900" lvl="3" marL="18288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5pPr>
            <a:lvl6pPr indent="-342900" lvl="5" marL="27432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42900" lvl="6" marL="32004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8pPr>
            <a:lvl9pPr indent="-342900" lvl="8" marL="4114800" rtl="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9pPr>
          </a:lstStyle>
          <a:p/>
        </p:txBody>
      </p:sp>
      <p:cxnSp>
        <p:nvCxnSpPr>
          <p:cNvPr id="57" name="Google Shape;57;p8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58" name="Google Shape;58;p8"/>
          <p:cNvSpPr/>
          <p:nvPr/>
        </p:nvSpPr>
        <p:spPr>
          <a:xfrm>
            <a:off x="817475" y="928767"/>
            <a:ext cx="405900" cy="40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9" name="Google Shape;59;p8"/>
          <p:cNvCxnSpPr/>
          <p:nvPr/>
        </p:nvCxnSpPr>
        <p:spPr>
          <a:xfrm>
            <a:off x="5265650" y="1131725"/>
            <a:ext cx="38784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 txBox="1"/>
          <p:nvPr>
            <p:ph type="title"/>
          </p:nvPr>
        </p:nvSpPr>
        <p:spPr>
          <a:xfrm>
            <a:off x="1381250" y="8961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/>
            </a:lvl9pPr>
          </a:lstStyle>
          <a:p/>
        </p:txBody>
      </p:sp>
      <p:cxnSp>
        <p:nvCxnSpPr>
          <p:cNvPr id="63" name="Google Shape;63;p9"/>
          <p:cNvCxnSpPr/>
          <p:nvPr/>
        </p:nvCxnSpPr>
        <p:spPr>
          <a:xfrm>
            <a:off x="0" y="1131725"/>
            <a:ext cx="13758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4" name="Google Shape;64;p9"/>
          <p:cNvSpPr/>
          <p:nvPr/>
        </p:nvSpPr>
        <p:spPr>
          <a:xfrm>
            <a:off x="817475" y="928767"/>
            <a:ext cx="405900" cy="405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5" name="Google Shape;65;p9"/>
          <p:cNvCxnSpPr/>
          <p:nvPr/>
        </p:nvCxnSpPr>
        <p:spPr>
          <a:xfrm>
            <a:off x="5265650" y="1131725"/>
            <a:ext cx="38784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6" name="Google Shape;66;p9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1990450" y="4037375"/>
            <a:ext cx="5163000" cy="519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algn="ctr">
              <a:spcBef>
                <a:spcPts val="360"/>
              </a:spcBef>
              <a:spcAft>
                <a:spcPts val="0"/>
              </a:spcAft>
              <a:buSzPts val="1400"/>
              <a:buFont typeface="Lora"/>
              <a:buNone/>
              <a:defRPr i="1" sz="1400">
                <a:latin typeface="Lora"/>
                <a:ea typeface="Lora"/>
                <a:cs typeface="Lora"/>
                <a:sym typeface="Lora"/>
              </a:defRPr>
            </a:lvl1pPr>
          </a:lstStyle>
          <a:p/>
        </p:txBody>
      </p:sp>
      <p:cxnSp>
        <p:nvCxnSpPr>
          <p:cNvPr id="69" name="Google Shape;69;p10"/>
          <p:cNvCxnSpPr/>
          <p:nvPr/>
        </p:nvCxnSpPr>
        <p:spPr>
          <a:xfrm>
            <a:off x="-6025" y="4666129"/>
            <a:ext cx="9162000" cy="0"/>
          </a:xfrm>
          <a:prstGeom prst="straightConnector1">
            <a:avLst/>
          </a:prstGeom>
          <a:noFill/>
          <a:ln cap="flat" cmpd="sng" w="9525">
            <a:solidFill>
              <a:srgbClr val="CCCCCC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0" name="Google Shape;70;p10"/>
          <p:cNvSpPr/>
          <p:nvPr/>
        </p:nvSpPr>
        <p:spPr>
          <a:xfrm>
            <a:off x="4457400" y="4551496"/>
            <a:ext cx="229200" cy="229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4297650" y="4780700"/>
            <a:ext cx="548700" cy="36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1pPr>
            <a:lvl2pPr lvl="1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2pPr>
            <a:lvl3pPr lvl="2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3pPr>
            <a:lvl4pPr lvl="3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4pPr>
            <a:lvl5pPr lvl="4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5pPr>
            <a:lvl6pPr lvl="5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6pPr>
            <a:lvl7pPr lvl="6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7pPr>
            <a:lvl8pPr lvl="7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8pPr>
            <a:lvl9pPr lvl="8" rtl="0" algn="ctr">
              <a:buNone/>
              <a:defRPr>
                <a:latin typeface="Lora"/>
                <a:ea typeface="Lora"/>
                <a:cs typeface="Lora"/>
                <a:sym typeface="Lora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idx="1" type="body"/>
          </p:nvPr>
        </p:nvSpPr>
        <p:spPr>
          <a:xfrm>
            <a:off x="1381250" y="1616470"/>
            <a:ext cx="6809700" cy="3112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81000" lvl="0" marL="45720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Quattrocento Sans"/>
              <a:buChar char="◉"/>
              <a:defRPr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1pPr>
            <a:lvl2pPr indent="-3556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Quattrocento Sans"/>
              <a:buChar char="○"/>
              <a:defRPr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2pPr>
            <a:lvl3pPr indent="-3556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Quattrocento Sans"/>
              <a:buChar char="■"/>
              <a:defRPr sz="20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3pPr>
            <a:lvl4pPr indent="-342900" lvl="3" marL="1828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Quattrocento Sans"/>
              <a:buChar char="●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4pPr>
            <a:lvl5pPr indent="-3429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Char char="○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Char char="■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6pPr>
            <a:lvl7pPr indent="-3429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Char char="●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7pPr>
            <a:lvl8pPr indent="-3429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Char char="○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8pPr>
            <a:lvl9pPr indent="-3429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Quattrocento Sans"/>
              <a:buChar char="■"/>
              <a:defRPr sz="1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type="title"/>
          </p:nvPr>
        </p:nvSpPr>
        <p:spPr>
          <a:xfrm>
            <a:off x="1381250" y="896549"/>
            <a:ext cx="6809700" cy="435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ora"/>
              <a:buNone/>
              <a:defRPr b="1" sz="2000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2pPr>
            <a:lvl3pPr lvl="2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3pPr>
            <a:lvl4pPr lvl="3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4pPr>
            <a:lvl5pPr lvl="4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5pPr>
            <a:lvl6pPr lvl="5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6pPr>
            <a:lvl7pPr lvl="6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7pPr>
            <a:lvl8pPr lvl="7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8pPr>
            <a:lvl9pPr lvl="8" algn="r">
              <a:buNone/>
              <a:defRPr sz="1000">
                <a:solidFill>
                  <a:srgbClr val="1D1D1B"/>
                </a:solidFill>
                <a:latin typeface="Lora"/>
                <a:ea typeface="Lora"/>
                <a:cs typeface="Lora"/>
                <a:sym typeface="Lor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ransition>
    <p:fade thruBlk="1"/>
  </p:transition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13.jpg"/><Relationship Id="rId5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14.png"/><Relationship Id="rId5" Type="http://schemas.openxmlformats.org/officeDocument/2006/relationships/image" Target="../media/image15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12.png"/><Relationship Id="rId5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6.png"/><Relationship Id="rId5" Type="http://schemas.openxmlformats.org/officeDocument/2006/relationships/image" Target="../media/image1.png"/><Relationship Id="rId6" Type="http://schemas.openxmlformats.org/officeDocument/2006/relationships/image" Target="../media/image8.png"/><Relationship Id="rId7" Type="http://schemas.openxmlformats.org/officeDocument/2006/relationships/image" Target="../media/image10.png"/><Relationship Id="rId8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3"/>
          <p:cNvSpPr txBox="1"/>
          <p:nvPr>
            <p:ph type="ctrTitle"/>
          </p:nvPr>
        </p:nvSpPr>
        <p:spPr>
          <a:xfrm>
            <a:off x="975173" y="1624975"/>
            <a:ext cx="6124200" cy="1159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EBTS regular meeting - First week of BGC on EBTS</a:t>
            </a:r>
            <a:endParaRPr/>
          </a:p>
        </p:txBody>
      </p:sp>
      <p:sp>
        <p:nvSpPr>
          <p:cNvPr id="83" name="Google Shape;83;p13"/>
          <p:cNvSpPr txBox="1"/>
          <p:nvPr/>
        </p:nvSpPr>
        <p:spPr>
          <a:xfrm>
            <a:off x="1093875" y="2602350"/>
            <a:ext cx="35532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latin typeface="Quattrocento Sans"/>
                <a:ea typeface="Quattrocento Sans"/>
                <a:cs typeface="Quattrocento Sans"/>
                <a:sym typeface="Quattrocento Sans"/>
              </a:rPr>
              <a:t>Sedlacek Ondrej</a:t>
            </a:r>
            <a:endParaRPr sz="1600"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Quattrocento Sans"/>
                <a:ea typeface="Quattrocento Sans"/>
                <a:cs typeface="Quattrocento Sans"/>
                <a:sym typeface="Quattrocento Sans"/>
              </a:rPr>
              <a:t>29.11.2022</a:t>
            </a:r>
            <a:endParaRPr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14"/>
          <p:cNvSpPr txBox="1"/>
          <p:nvPr>
            <p:ph type="title"/>
          </p:nvPr>
        </p:nvSpPr>
        <p:spPr>
          <a:xfrm>
            <a:off x="1381250" y="3627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BGC installation on EBTS</a:t>
            </a:r>
            <a:endParaRPr/>
          </a:p>
        </p:txBody>
      </p:sp>
      <p:sp>
        <p:nvSpPr>
          <p:cNvPr id="89" name="Google Shape;89;p14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pic>
        <p:nvPicPr>
          <p:cNvPr id="90" name="Google Shape;9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483" y="4757980"/>
            <a:ext cx="1250619" cy="32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75852" y="1207350"/>
            <a:ext cx="3638400" cy="27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30074" y="1207349"/>
            <a:ext cx="4047900" cy="303600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4"/>
          <p:cNvSpPr txBox="1"/>
          <p:nvPr/>
        </p:nvSpPr>
        <p:spPr>
          <a:xfrm>
            <a:off x="1349217" y="838619"/>
            <a:ext cx="3141000" cy="6465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Custom Mounts for Interaction chamber </a:t>
            </a:r>
            <a:endParaRPr sz="1800"/>
          </a:p>
        </p:txBody>
      </p:sp>
      <p:sp>
        <p:nvSpPr>
          <p:cNvPr id="94" name="Google Shape;94;p14"/>
          <p:cNvSpPr txBox="1"/>
          <p:nvPr/>
        </p:nvSpPr>
        <p:spPr>
          <a:xfrm>
            <a:off x="106833" y="3936158"/>
            <a:ext cx="2071500" cy="3693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Sector valve closed</a:t>
            </a:r>
            <a:endParaRPr/>
          </a:p>
        </p:txBody>
      </p:sp>
      <p:sp>
        <p:nvSpPr>
          <p:cNvPr id="95" name="Google Shape;95;p14"/>
          <p:cNvSpPr txBox="1"/>
          <p:nvPr/>
        </p:nvSpPr>
        <p:spPr>
          <a:xfrm>
            <a:off x="2920944" y="3596843"/>
            <a:ext cx="2154900" cy="6465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Rail system for injection</a:t>
            </a:r>
            <a:endParaRPr sz="1800"/>
          </a:p>
        </p:txBody>
      </p:sp>
      <p:cxnSp>
        <p:nvCxnSpPr>
          <p:cNvPr id="96" name="Google Shape;96;p14"/>
          <p:cNvCxnSpPr/>
          <p:nvPr/>
        </p:nvCxnSpPr>
        <p:spPr>
          <a:xfrm flipH="1">
            <a:off x="2425400" y="1614475"/>
            <a:ext cx="331200" cy="9942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7" name="Google Shape;97;p14"/>
          <p:cNvCxnSpPr/>
          <p:nvPr/>
        </p:nvCxnSpPr>
        <p:spPr>
          <a:xfrm flipH="1" rot="10800000">
            <a:off x="359550" y="2693025"/>
            <a:ext cx="1170300" cy="11493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8" name="Google Shape;98;p14"/>
          <p:cNvCxnSpPr/>
          <p:nvPr/>
        </p:nvCxnSpPr>
        <p:spPr>
          <a:xfrm rot="10800000">
            <a:off x="1656650" y="3412125"/>
            <a:ext cx="1163400" cy="4302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9" name="Google Shape;99;p14"/>
          <p:cNvCxnSpPr/>
          <p:nvPr/>
        </p:nvCxnSpPr>
        <p:spPr>
          <a:xfrm rot="10800000">
            <a:off x="2587400" y="3496700"/>
            <a:ext cx="267900" cy="2751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5"/>
          <p:cNvSpPr txBox="1"/>
          <p:nvPr>
            <p:ph type="title"/>
          </p:nvPr>
        </p:nvSpPr>
        <p:spPr>
          <a:xfrm>
            <a:off x="1381250" y="3627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BGC installed at EBTS</a:t>
            </a:r>
            <a:endParaRPr/>
          </a:p>
        </p:txBody>
      </p:sp>
      <p:sp>
        <p:nvSpPr>
          <p:cNvPr id="105" name="Google Shape;105;p15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pic>
        <p:nvPicPr>
          <p:cNvPr id="106" name="Google Shape;106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483" y="4757980"/>
            <a:ext cx="1250619" cy="32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2674" y="1468050"/>
            <a:ext cx="3710549" cy="2319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69175" y="1081500"/>
            <a:ext cx="4340400" cy="3255300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5"/>
          <p:cNvSpPr txBox="1"/>
          <p:nvPr/>
        </p:nvSpPr>
        <p:spPr>
          <a:xfrm>
            <a:off x="5424192" y="645894"/>
            <a:ext cx="3141000" cy="6465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Optical system focused and ready to measure</a:t>
            </a:r>
            <a:endParaRPr sz="1800"/>
          </a:p>
        </p:txBody>
      </p:sp>
      <p:sp>
        <p:nvSpPr>
          <p:cNvPr id="110" name="Google Shape;110;p15"/>
          <p:cNvSpPr txBox="1"/>
          <p:nvPr/>
        </p:nvSpPr>
        <p:spPr>
          <a:xfrm>
            <a:off x="5576599" y="1585934"/>
            <a:ext cx="9867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 mm</a:t>
            </a:r>
            <a:r>
              <a:rPr lang="en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/lp</a:t>
            </a:r>
            <a:endParaRPr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11" name="Google Shape;111;p15"/>
          <p:cNvCxnSpPr/>
          <p:nvPr/>
        </p:nvCxnSpPr>
        <p:spPr>
          <a:xfrm>
            <a:off x="4934275" y="2136975"/>
            <a:ext cx="1911600" cy="281100"/>
          </a:xfrm>
          <a:prstGeom prst="straightConnector1">
            <a:avLst/>
          </a:prstGeom>
          <a:noFill/>
          <a:ln cap="flat" cmpd="sng" w="76200">
            <a:solidFill>
              <a:srgbClr val="00FF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2" name="Google Shape;112;p15"/>
          <p:cNvCxnSpPr/>
          <p:nvPr/>
        </p:nvCxnSpPr>
        <p:spPr>
          <a:xfrm rot="10800000">
            <a:off x="6943150" y="2931000"/>
            <a:ext cx="9600" cy="1405800"/>
          </a:xfrm>
          <a:prstGeom prst="straightConnector1">
            <a:avLst/>
          </a:prstGeom>
          <a:noFill/>
          <a:ln cap="flat" cmpd="sng" w="76200">
            <a:solidFill>
              <a:srgbClr val="4A86E8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3" name="Google Shape;113;p15"/>
          <p:cNvSpPr txBox="1"/>
          <p:nvPr/>
        </p:nvSpPr>
        <p:spPr>
          <a:xfrm>
            <a:off x="5036270" y="2931000"/>
            <a:ext cx="986700" cy="3693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E-beam</a:t>
            </a:r>
            <a:endParaRPr sz="1800"/>
          </a:p>
        </p:txBody>
      </p:sp>
      <p:sp>
        <p:nvSpPr>
          <p:cNvPr id="114" name="Google Shape;114;p15"/>
          <p:cNvSpPr txBox="1"/>
          <p:nvPr/>
        </p:nvSpPr>
        <p:spPr>
          <a:xfrm>
            <a:off x="7197949" y="3863350"/>
            <a:ext cx="874500" cy="3693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Gas jet</a:t>
            </a:r>
            <a:endParaRPr sz="1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16"/>
          <p:cNvPicPr preferRelativeResize="0"/>
          <p:nvPr/>
        </p:nvPicPr>
        <p:blipFill rotWithShape="1">
          <a:blip r:embed="rId3">
            <a:alphaModFix/>
          </a:blip>
          <a:srcRect b="0" l="3362" r="0" t="0"/>
          <a:stretch/>
        </p:blipFill>
        <p:spPr>
          <a:xfrm>
            <a:off x="4308475" y="1328025"/>
            <a:ext cx="4937760" cy="3847726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16"/>
          <p:cNvSpPr txBox="1"/>
          <p:nvPr>
            <p:ph type="title"/>
          </p:nvPr>
        </p:nvSpPr>
        <p:spPr>
          <a:xfrm>
            <a:off x="1381250" y="3627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BGC installed at EBTS</a:t>
            </a:r>
            <a:endParaRPr/>
          </a:p>
        </p:txBody>
      </p:sp>
      <p:sp>
        <p:nvSpPr>
          <p:cNvPr id="121" name="Google Shape;121;p16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pic>
        <p:nvPicPr>
          <p:cNvPr id="122" name="Google Shape;122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6483" y="4757980"/>
            <a:ext cx="1250619" cy="32004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3" name="Google Shape;123;p16"/>
          <p:cNvCxnSpPr/>
          <p:nvPr/>
        </p:nvCxnSpPr>
        <p:spPr>
          <a:xfrm rot="10800000">
            <a:off x="6970650" y="3522250"/>
            <a:ext cx="9600" cy="1405800"/>
          </a:xfrm>
          <a:prstGeom prst="straightConnector1">
            <a:avLst/>
          </a:prstGeom>
          <a:noFill/>
          <a:ln cap="flat" cmpd="sng" w="76200">
            <a:solidFill>
              <a:srgbClr val="4A86E8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24" name="Google Shape;124;p16"/>
          <p:cNvSpPr txBox="1"/>
          <p:nvPr/>
        </p:nvSpPr>
        <p:spPr>
          <a:xfrm>
            <a:off x="7197949" y="3863350"/>
            <a:ext cx="874500" cy="3693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Gas jet</a:t>
            </a:r>
            <a:endParaRPr sz="1800"/>
          </a:p>
        </p:txBody>
      </p:sp>
      <p:pic>
        <p:nvPicPr>
          <p:cNvPr id="125" name="Google Shape;125;p16"/>
          <p:cNvPicPr preferRelativeResize="0"/>
          <p:nvPr/>
        </p:nvPicPr>
        <p:blipFill rotWithShape="1">
          <a:blip r:embed="rId5">
            <a:alphaModFix/>
          </a:blip>
          <a:srcRect b="0" l="0" r="10562" t="0"/>
          <a:stretch/>
        </p:blipFill>
        <p:spPr>
          <a:xfrm>
            <a:off x="-228600" y="1333500"/>
            <a:ext cx="4572000" cy="3831284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16"/>
          <p:cNvSpPr txBox="1"/>
          <p:nvPr/>
        </p:nvSpPr>
        <p:spPr>
          <a:xfrm>
            <a:off x="4495795" y="2753225"/>
            <a:ext cx="986700" cy="3693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E-beam</a:t>
            </a:r>
            <a:endParaRPr sz="1800"/>
          </a:p>
        </p:txBody>
      </p:sp>
      <p:cxnSp>
        <p:nvCxnSpPr>
          <p:cNvPr id="127" name="Google Shape;127;p16"/>
          <p:cNvCxnSpPr/>
          <p:nvPr/>
        </p:nvCxnSpPr>
        <p:spPr>
          <a:xfrm>
            <a:off x="4286625" y="2411425"/>
            <a:ext cx="1779300" cy="183300"/>
          </a:xfrm>
          <a:prstGeom prst="straightConnector1">
            <a:avLst/>
          </a:prstGeom>
          <a:noFill/>
          <a:ln cap="flat" cmpd="sng" w="76200">
            <a:solidFill>
              <a:srgbClr val="00FF00"/>
            </a:solidFill>
            <a:prstDash val="solid"/>
            <a:round/>
            <a:headEnd len="med" w="med" type="none"/>
            <a:tailEnd len="med" w="med" type="triangle"/>
          </a:ln>
        </p:spPr>
      </p:cxnSp>
      <p:graphicFrame>
        <p:nvGraphicFramePr>
          <p:cNvPr id="128" name="Google Shape;128;p16"/>
          <p:cNvGraphicFramePr/>
          <p:nvPr/>
        </p:nvGraphicFramePr>
        <p:xfrm>
          <a:off x="5252975" y="-29327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{9F193FB8-B37A-4C12-B16D-D283EA5602BC}</a:tableStyleId>
              </a:tblPr>
              <a:tblGrid>
                <a:gridCol w="1332500"/>
                <a:gridCol w="1311900"/>
              </a:tblGrid>
              <a:tr h="295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Sim. Par</a:t>
                      </a:r>
                      <a:endParaRPr b="1" sz="1000"/>
                    </a:p>
                  </a:txBody>
                  <a:tcPr marT="19050" marB="19050" marR="28575" marL="28575" anchor="b"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Values</a:t>
                      </a:r>
                      <a:endParaRPr b="1" sz="1000"/>
                    </a:p>
                  </a:txBody>
                  <a:tcPr marT="19050" marB="19050" marR="28575" marL="28575" anchor="b"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39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Beam intensity</a:t>
                      </a:r>
                      <a:endParaRPr/>
                    </a:p>
                  </a:txBody>
                  <a:tcPr marT="109725" marB="19050" marR="28575" marL="2857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~</a:t>
                      </a:r>
                      <a:r>
                        <a:rPr lang="en"/>
                        <a:t>0.4A</a:t>
                      </a:r>
                      <a:endParaRPr/>
                    </a:p>
                  </a:txBody>
                  <a:tcPr marT="109725" marB="19050" marR="28575" marL="2857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39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Gun magnet</a:t>
                      </a:r>
                      <a:endParaRPr/>
                    </a:p>
                  </a:txBody>
                  <a:tcPr marT="109725" marB="19050" marR="28575" marL="2857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300/200 A</a:t>
                      </a:r>
                      <a:endParaRPr/>
                    </a:p>
                  </a:txBody>
                  <a:tcPr marT="109725" marB="19050" marR="28575" marL="2857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39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BTV magnets</a:t>
                      </a:r>
                      <a:endParaRPr/>
                    </a:p>
                  </a:txBody>
                  <a:tcPr marT="109725" marB="19050" marR="28575" marL="2857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/>
                        <a:t>600 A</a:t>
                      </a:r>
                      <a:endParaRPr/>
                    </a:p>
                  </a:txBody>
                  <a:tcPr marT="109725" marB="19050" marR="28575" marL="2857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39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Eq. int. time</a:t>
                      </a:r>
                      <a:endParaRPr/>
                    </a:p>
                  </a:txBody>
                  <a:tcPr marT="109725" marB="19050" marR="28575" marL="2857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150 ms</a:t>
                      </a:r>
                      <a:endParaRPr/>
                    </a:p>
                  </a:txBody>
                  <a:tcPr marT="109725" marB="19050" marR="28575" marL="2857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7"/>
          <p:cNvSpPr txBox="1"/>
          <p:nvPr>
            <p:ph type="title"/>
          </p:nvPr>
        </p:nvSpPr>
        <p:spPr>
          <a:xfrm>
            <a:off x="1381250" y="362712"/>
            <a:ext cx="3878400" cy="435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BGC installed at EBTS</a:t>
            </a:r>
            <a:endParaRPr/>
          </a:p>
        </p:txBody>
      </p:sp>
      <p:sp>
        <p:nvSpPr>
          <p:cNvPr id="134" name="Google Shape;134;p17"/>
          <p:cNvSpPr txBox="1"/>
          <p:nvPr>
            <p:ph idx="12" type="sldNum"/>
          </p:nvPr>
        </p:nvSpPr>
        <p:spPr>
          <a:xfrm>
            <a:off x="8685925" y="4749850"/>
            <a:ext cx="405900" cy="336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 sz="1400"/>
          </a:p>
        </p:txBody>
      </p:sp>
      <p:pic>
        <p:nvPicPr>
          <p:cNvPr id="135" name="Google Shape;13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6483" y="4757980"/>
            <a:ext cx="1250619" cy="32004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6" name="Google Shape;136;p17"/>
          <p:cNvCxnSpPr/>
          <p:nvPr/>
        </p:nvCxnSpPr>
        <p:spPr>
          <a:xfrm rot="10800000">
            <a:off x="6970650" y="3522250"/>
            <a:ext cx="9600" cy="1405800"/>
          </a:xfrm>
          <a:prstGeom prst="straightConnector1">
            <a:avLst/>
          </a:prstGeom>
          <a:noFill/>
          <a:ln cap="flat" cmpd="sng" w="76200">
            <a:solidFill>
              <a:srgbClr val="4A86E8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37" name="Google Shape;137;p17"/>
          <p:cNvSpPr txBox="1"/>
          <p:nvPr/>
        </p:nvSpPr>
        <p:spPr>
          <a:xfrm>
            <a:off x="7197949" y="3863350"/>
            <a:ext cx="874500" cy="3693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Gas jet</a:t>
            </a:r>
            <a:endParaRPr sz="1800"/>
          </a:p>
        </p:txBody>
      </p:sp>
      <p:sp>
        <p:nvSpPr>
          <p:cNvPr id="138" name="Google Shape;138;p17"/>
          <p:cNvSpPr txBox="1"/>
          <p:nvPr/>
        </p:nvSpPr>
        <p:spPr>
          <a:xfrm>
            <a:off x="4495795" y="2753225"/>
            <a:ext cx="986700" cy="369300"/>
          </a:xfrm>
          <a:prstGeom prst="rect">
            <a:avLst/>
          </a:prstGeom>
          <a:solidFill>
            <a:srgbClr val="D0CECE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latin typeface="Calibri"/>
                <a:ea typeface="Calibri"/>
                <a:cs typeface="Calibri"/>
                <a:sym typeface="Calibri"/>
              </a:rPr>
              <a:t>E-beam</a:t>
            </a:r>
            <a:endParaRPr sz="1800"/>
          </a:p>
        </p:txBody>
      </p:sp>
      <p:cxnSp>
        <p:nvCxnSpPr>
          <p:cNvPr id="139" name="Google Shape;139;p17"/>
          <p:cNvCxnSpPr/>
          <p:nvPr/>
        </p:nvCxnSpPr>
        <p:spPr>
          <a:xfrm>
            <a:off x="4286625" y="2411425"/>
            <a:ext cx="1779300" cy="183300"/>
          </a:xfrm>
          <a:prstGeom prst="straightConnector1">
            <a:avLst/>
          </a:prstGeom>
          <a:noFill/>
          <a:ln cap="flat" cmpd="sng" w="76200">
            <a:solidFill>
              <a:srgbClr val="00FF00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40" name="Google Shape;14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706612"/>
            <a:ext cx="4572000" cy="34368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442551" y="1629775"/>
            <a:ext cx="4754880" cy="358014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42" name="Google Shape;142;p17"/>
          <p:cNvGraphicFramePr/>
          <p:nvPr/>
        </p:nvGraphicFramePr>
        <p:xfrm>
          <a:off x="4286625" y="-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{9F193FB8-B37A-4C12-B16D-D283EA5602BC}</a:tableStyleId>
              </a:tblPr>
              <a:tblGrid>
                <a:gridCol w="1332500"/>
                <a:gridCol w="1311900"/>
              </a:tblGrid>
              <a:tr h="29590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Sim. Par</a:t>
                      </a:r>
                      <a:endParaRPr b="1" sz="1000"/>
                    </a:p>
                  </a:txBody>
                  <a:tcPr marT="19050" marB="19050" marR="28575" marL="28575" anchor="b"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000"/>
                        <a:t>Values</a:t>
                      </a:r>
                      <a:endParaRPr b="1" sz="1000"/>
                    </a:p>
                  </a:txBody>
                  <a:tcPr marT="19050" marB="19050" marR="28575" marL="28575" anchor="b"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39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Beam intensity</a:t>
                      </a:r>
                      <a:endParaRPr/>
                    </a:p>
                  </a:txBody>
                  <a:tcPr marT="109725" marB="19050" marR="28575" marL="2857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~0.4A</a:t>
                      </a:r>
                      <a:endParaRPr/>
                    </a:p>
                  </a:txBody>
                  <a:tcPr marT="109725" marB="19050" marR="28575" marL="2857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39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Gun magnet</a:t>
                      </a:r>
                      <a:endParaRPr/>
                    </a:p>
                  </a:txBody>
                  <a:tcPr marT="109725" marB="19050" marR="28575" marL="2857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120</a:t>
                      </a:r>
                      <a:r>
                        <a:rPr lang="en"/>
                        <a:t> A</a:t>
                      </a:r>
                      <a:endParaRPr/>
                    </a:p>
                  </a:txBody>
                  <a:tcPr marT="109725" marB="19050" marR="28575" marL="2857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39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BTV magnets</a:t>
                      </a:r>
                      <a:endParaRPr/>
                    </a:p>
                  </a:txBody>
                  <a:tcPr marT="109725" marB="19050" marR="28575" marL="2857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"/>
                        <a:t>840</a:t>
                      </a:r>
                      <a:r>
                        <a:rPr lang="en"/>
                        <a:t> A</a:t>
                      </a:r>
                      <a:endParaRPr/>
                    </a:p>
                  </a:txBody>
                  <a:tcPr marT="109725" marB="19050" marR="28575" marL="2857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39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Eq. int. time</a:t>
                      </a:r>
                      <a:endParaRPr/>
                    </a:p>
                  </a:txBody>
                  <a:tcPr marT="109725" marB="19050" marR="28575" marL="2857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/>
                        <a:t>1</a:t>
                      </a:r>
                      <a:endParaRPr/>
                    </a:p>
                  </a:txBody>
                  <a:tcPr marT="109725" marB="19050" marR="28575" marL="28575" anchor="b">
                    <a:lnL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00000"/>
                      </a:solidFill>
                      <a:prstDash val="dot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FFD966"/>
            </a:gs>
            <a:gs pos="100000">
              <a:srgbClr val="FF9900"/>
            </a:gs>
          </a:gsLst>
          <a:path path="circle">
            <a:fillToRect b="50%" l="50%" r="50%" t="50%"/>
          </a:path>
          <a:tileRect/>
        </a:gradFill>
      </p:bgPr>
    </p:bg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8"/>
          <p:cNvSpPr txBox="1"/>
          <p:nvPr>
            <p:ph idx="12" type="sldNum"/>
          </p:nvPr>
        </p:nvSpPr>
        <p:spPr>
          <a:xfrm>
            <a:off x="8543227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48" name="Google Shape;148;p18"/>
          <p:cNvSpPr txBox="1"/>
          <p:nvPr/>
        </p:nvSpPr>
        <p:spPr>
          <a:xfrm>
            <a:off x="629101" y="1242150"/>
            <a:ext cx="7885800" cy="250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36000" spcFirstLastPara="1" rIns="36000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60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Thank you for your attention</a:t>
            </a:r>
            <a:endParaRPr b="1" sz="3600">
              <a:solidFill>
                <a:srgbClr val="000000"/>
              </a:solidFill>
              <a:latin typeface="Lora"/>
              <a:ea typeface="Lora"/>
              <a:cs typeface="Lora"/>
              <a:sym typeface="Lora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rgbClr val="000000"/>
                </a:solidFill>
                <a:latin typeface="Lora"/>
                <a:ea typeface="Lora"/>
                <a:cs typeface="Lora"/>
                <a:sym typeface="Lora"/>
              </a:rPr>
              <a:t>Any questions?</a:t>
            </a:r>
            <a:endParaRPr sz="4000">
              <a:solidFill>
                <a:srgbClr val="3F3F3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9" name="Google Shape;149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14200" y="3203350"/>
            <a:ext cx="1137920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82700" y="3203350"/>
            <a:ext cx="2908808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8083" y="3203355"/>
            <a:ext cx="2505456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14888" y="3203349"/>
            <a:ext cx="777240" cy="6400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653700" y="4065112"/>
            <a:ext cx="1924474" cy="885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18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217725" y="4052963"/>
            <a:ext cx="1004900" cy="1004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Viola template">
  <a:themeElements>
    <a:clrScheme name="Custom 347">
      <a:dk1>
        <a:srgbClr val="000000"/>
      </a:dk1>
      <a:lt1>
        <a:srgbClr val="FFFFFF"/>
      </a:lt1>
      <a:dk2>
        <a:srgbClr val="8A8682"/>
      </a:dk2>
      <a:lt2>
        <a:srgbClr val="F0EEE9"/>
      </a:lt2>
      <a:accent1>
        <a:srgbClr val="FFCD00"/>
      </a:accent1>
      <a:accent2>
        <a:srgbClr val="F6921D"/>
      </a:accent2>
      <a:accent3>
        <a:srgbClr val="A7693A"/>
      </a:accent3>
      <a:accent4>
        <a:srgbClr val="D8D6D2"/>
      </a:accent4>
      <a:accent5>
        <a:srgbClr val="979593"/>
      </a:accent5>
      <a:accent6>
        <a:srgbClr val="6F6868"/>
      </a:accent6>
      <a:hlink>
        <a:srgbClr val="000000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